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20"/>
  </p:notesMasterIdLst>
  <p:sldIdLst>
    <p:sldId id="256" r:id="rId2"/>
    <p:sldId id="258" r:id="rId3"/>
    <p:sldId id="259" r:id="rId4"/>
    <p:sldId id="260" r:id="rId5"/>
    <p:sldId id="266" r:id="rId6"/>
    <p:sldId id="262" r:id="rId7"/>
    <p:sldId id="264" r:id="rId8"/>
    <p:sldId id="263" r:id="rId9"/>
    <p:sldId id="265" r:id="rId10"/>
    <p:sldId id="267" r:id="rId11"/>
    <p:sldId id="270" r:id="rId12"/>
    <p:sldId id="268" r:id="rId13"/>
    <p:sldId id="269" r:id="rId14"/>
    <p:sldId id="271" r:id="rId15"/>
    <p:sldId id="272" r:id="rId16"/>
    <p:sldId id="275" r:id="rId17"/>
    <p:sldId id="274" r:id="rId18"/>
    <p:sldId id="273" r:id="rId1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5" autoAdjust="0"/>
    <p:restoredTop sz="94626" autoAdjust="0"/>
  </p:normalViewPr>
  <p:slideViewPr>
    <p:cSldViewPr>
      <p:cViewPr>
        <p:scale>
          <a:sx n="70" d="100"/>
          <a:sy n="70" d="100"/>
        </p:scale>
        <p:origin x="-318" y="-92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4B1F99-B49E-4FB7-8C65-020C97F12D69}" type="datetimeFigureOut">
              <a:rPr kumimoji="1" lang="ja-JP" altLang="en-US" smtClean="0"/>
              <a:t>2016/5/22</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D7ABD5-59D6-4CEE-AF7A-EE8C8B4F5738}" type="slidenum">
              <a:rPr kumimoji="1" lang="ja-JP" altLang="en-US" smtClean="0"/>
              <a:t>‹#›</a:t>
            </a:fld>
            <a:endParaRPr kumimoji="1" lang="ja-JP" altLang="en-US"/>
          </a:p>
        </p:txBody>
      </p:sp>
    </p:spTree>
    <p:extLst>
      <p:ext uri="{BB962C8B-B14F-4D97-AF65-F5344CB8AC3E}">
        <p14:creationId xmlns:p14="http://schemas.microsoft.com/office/powerpoint/2010/main" val="254577299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97352"/>
            <a:ext cx="1296144"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r>
              <a:rPr kumimoji="1" lang="en-US" altLang="ja-JP" smtClean="0"/>
              <a:t>2016/4/19</a:t>
            </a:r>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r>
              <a:rPr kumimoji="1" lang="en-US" altLang="ja-JP" smtClean="0"/>
              <a:t>2016/4/19</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r>
              <a:rPr kumimoji="1" lang="en-US" altLang="ja-JP" smtClean="0"/>
              <a:t>2016/4/19</a:t>
            </a:r>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r>
              <a:rPr kumimoji="1" lang="en-US" altLang="ja-JP" smtClean="0"/>
              <a:t>2016/4/19</a:t>
            </a:r>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r>
              <a:rPr kumimoji="1" lang="en-US" altLang="ja-JP" smtClean="0"/>
              <a:t>2016/4/19</a:t>
            </a:r>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2016/4/19</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2016/4/19</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C7EAD4E-304A-4C1C-B98F-CCFCC4E25702}"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en-US" altLang="ja-JP" smtClean="0"/>
              <a:t>2016/4/19</a:t>
            </a:r>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7EAD4E-304A-4C1C-B98F-CCFCC4E25702}"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6336704" y="6165304"/>
            <a:ext cx="2699792" cy="646331"/>
          </a:xfrm>
          <a:prstGeom prst="rect">
            <a:avLst/>
          </a:prstGeom>
          <a:noFill/>
        </p:spPr>
        <p:txBody>
          <a:bodyPr wrap="square" rtlCol="0">
            <a:spAutoFit/>
          </a:bodyPr>
          <a:lstStyle/>
          <a:p>
            <a:pPr algn="r"/>
            <a:r>
              <a:rPr kumimoji="1" lang="en-US" altLang="ja-JP" b="1" smtClean="0">
                <a:solidFill>
                  <a:schemeClr val="bg1"/>
                </a:solidFill>
              </a:rPr>
              <a:t>TOSEM, June 2010 </a:t>
            </a:r>
            <a:endParaRPr kumimoji="1" lang="en-US" altLang="ja-JP" b="1" smtClean="0">
              <a:solidFill>
                <a:schemeClr val="bg1"/>
              </a:solidFill>
            </a:endParaRPr>
          </a:p>
          <a:p>
            <a:pPr algn="r"/>
            <a:r>
              <a:rPr kumimoji="1" lang="en-US" altLang="ja-JP" b="1" smtClean="0">
                <a:solidFill>
                  <a:schemeClr val="bg1"/>
                </a:solidFill>
              </a:rPr>
              <a:t>Vol. 20, Issue 1, No. 3</a:t>
            </a:r>
            <a:endParaRPr kumimoji="1" lang="ja-JP" altLang="en-US" b="1" dirty="0">
              <a:solidFill>
                <a:schemeClr val="bg1"/>
              </a:solidFill>
            </a:endParaRPr>
          </a:p>
        </p:txBody>
      </p:sp>
      <p:sp>
        <p:nvSpPr>
          <p:cNvPr id="5" name="正方形/長方形 4"/>
          <p:cNvSpPr/>
          <p:nvPr/>
        </p:nvSpPr>
        <p:spPr>
          <a:xfrm>
            <a:off x="749866" y="4221088"/>
            <a:ext cx="7782574" cy="1584176"/>
          </a:xfrm>
          <a:prstGeom prst="rect">
            <a:avLst/>
          </a:prstGeom>
          <a:solidFill>
            <a:schemeClr val="bg1">
              <a:lumMod val="9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pPr marL="1657350" lvl="3" indent="-285750">
              <a:buFont typeface="Arial" panose="020B0604020202020204" pitchFamily="34" charset="0"/>
              <a:buChar char="•"/>
            </a:pPr>
            <a:endParaRPr lang="en-US" altLang="ja-JP" sz="1100" smtClean="0">
              <a:solidFill>
                <a:schemeClr val="tx1"/>
              </a:solidFill>
            </a:endParaRPr>
          </a:p>
          <a:p>
            <a:pPr marL="285750" indent="-285750">
              <a:buFont typeface="Arial" panose="020B0604020202020204" pitchFamily="34" charset="0"/>
              <a:buChar char="•"/>
            </a:pPr>
            <a:r>
              <a:rPr lang="ja-JP" altLang="en-US" sz="2200" smtClean="0">
                <a:solidFill>
                  <a:schemeClr val="tx1"/>
                </a:solidFill>
              </a:rPr>
              <a:t>コードクローン追跡方法である</a:t>
            </a:r>
            <a:r>
              <a:rPr lang="en-US" altLang="ja-JP" sz="2200" smtClean="0">
                <a:solidFill>
                  <a:schemeClr val="tx1"/>
                </a:solidFill>
              </a:rPr>
              <a:t>CRD</a:t>
            </a:r>
            <a:r>
              <a:rPr lang="ja-JP" altLang="en-US" sz="2200" smtClean="0">
                <a:solidFill>
                  <a:schemeClr val="tx1"/>
                </a:solidFill>
              </a:rPr>
              <a:t>を考えた</a:t>
            </a:r>
            <a:endParaRPr lang="en-US" altLang="ja-JP" sz="2200" smtClean="0">
              <a:solidFill>
                <a:schemeClr val="tx1"/>
              </a:solidFill>
            </a:endParaRPr>
          </a:p>
          <a:p>
            <a:pPr marL="285750" indent="-285750">
              <a:buFont typeface="Arial" panose="020B0604020202020204" pitchFamily="34" charset="0"/>
              <a:buChar char="•"/>
            </a:pPr>
            <a:r>
              <a:rPr lang="en-US" altLang="ja-JP" sz="2200" smtClean="0">
                <a:solidFill>
                  <a:schemeClr val="tx1"/>
                </a:solidFill>
              </a:rPr>
              <a:t>CRD</a:t>
            </a:r>
            <a:r>
              <a:rPr lang="ja-JP" altLang="en-US" sz="2200" smtClean="0">
                <a:solidFill>
                  <a:schemeClr val="tx1"/>
                </a:solidFill>
              </a:rPr>
              <a:t>には</a:t>
            </a:r>
            <a:r>
              <a:rPr lang="ja-JP" altLang="en-US" sz="2200" smtClean="0">
                <a:solidFill>
                  <a:schemeClr val="tx1"/>
                </a:solidFill>
              </a:rPr>
              <a:t>構造や構文，メトリクス値が記述されている</a:t>
            </a:r>
            <a:endParaRPr lang="en-US" altLang="ja-JP" sz="2200" smtClean="0">
              <a:solidFill>
                <a:schemeClr val="tx1"/>
              </a:solidFill>
            </a:endParaRPr>
          </a:p>
          <a:p>
            <a:pPr marL="285750" indent="-285750">
              <a:buFont typeface="Arial" panose="020B0604020202020204" pitchFamily="34" charset="0"/>
              <a:buChar char="•"/>
            </a:pPr>
            <a:r>
              <a:rPr lang="en-US" altLang="ja-JP" sz="2200">
                <a:solidFill>
                  <a:schemeClr val="tx1"/>
                </a:solidFill>
              </a:rPr>
              <a:t>80%</a:t>
            </a:r>
            <a:r>
              <a:rPr lang="ja-JP" altLang="en-US" sz="2200">
                <a:solidFill>
                  <a:schemeClr val="tx1"/>
                </a:solidFill>
              </a:rPr>
              <a:t>のクローンを正しく追跡することができた</a:t>
            </a:r>
          </a:p>
        </p:txBody>
      </p:sp>
      <p:sp>
        <p:nvSpPr>
          <p:cNvPr id="6" name="角丸四角形 5"/>
          <p:cNvSpPr/>
          <p:nvPr/>
        </p:nvSpPr>
        <p:spPr>
          <a:xfrm>
            <a:off x="467544" y="4005064"/>
            <a:ext cx="936104" cy="50405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bg1"/>
                </a:solidFill>
                <a:latin typeface="+mj-ea"/>
                <a:ea typeface="+mj-ea"/>
              </a:rPr>
              <a:t>概要</a:t>
            </a:r>
            <a:endParaRPr kumimoji="1" lang="ja-JP" altLang="en-US" sz="2000" b="1" dirty="0">
              <a:solidFill>
                <a:schemeClr val="bg1"/>
              </a:solidFill>
              <a:latin typeface="+mj-ea"/>
              <a:ea typeface="+mj-ea"/>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556" t="24010" r="30880" b="57673"/>
          <a:stretch/>
        </p:blipFill>
        <p:spPr bwMode="auto">
          <a:xfrm>
            <a:off x="395536" y="1196752"/>
            <a:ext cx="7477881" cy="2214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4" descr="http://cs.mcgill.ca/~eduala/img/ekwa_pho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6046" y="2420888"/>
            <a:ext cx="2000250" cy="169545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http://www.cs.mcgill.ca/~martin/images/mp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0039" y="2276872"/>
            <a:ext cx="1468775" cy="195315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7424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コードクローン</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a:t>ソースコード中に存在する</a:t>
            </a:r>
            <a:r>
              <a:rPr lang="ja-JP" altLang="en-US"/>
              <a:t>同一</a:t>
            </a:r>
            <a:r>
              <a:rPr lang="ja-JP" altLang="en-US" smtClean="0"/>
              <a:t>のあるいは</a:t>
            </a:r>
            <a:r>
              <a:rPr lang="ja-JP" altLang="en-US"/>
              <a:t>類似するコード片のこと</a:t>
            </a:r>
            <a:endParaRPr lang="en-US" altLang="ja-JP"/>
          </a:p>
          <a:p>
            <a:pPr lvl="1"/>
            <a:r>
              <a:rPr lang="ja-JP" altLang="en-US"/>
              <a:t>コピー</a:t>
            </a:r>
            <a:r>
              <a:rPr lang="en-US" altLang="ja-JP"/>
              <a:t>&amp;</a:t>
            </a:r>
            <a:r>
              <a:rPr lang="ja-JP" altLang="en-US"/>
              <a:t>ペーストが主たる</a:t>
            </a:r>
            <a:r>
              <a:rPr lang="ja-JP" altLang="en-US"/>
              <a:t>生成</a:t>
            </a:r>
            <a:r>
              <a:rPr lang="ja-JP" altLang="en-US" smtClean="0"/>
              <a:t>要因</a:t>
            </a:r>
            <a:endParaRPr lang="en-US" altLang="ja-JP" smtClean="0"/>
          </a:p>
          <a:p>
            <a:pPr lvl="1"/>
            <a:endParaRPr lang="en-US" altLang="ja-JP"/>
          </a:p>
          <a:p>
            <a:r>
              <a:rPr lang="ja-JP" altLang="en-US"/>
              <a:t>ソフトウェア保守を困難にする恐れのある要因の一つとして指摘されている</a:t>
            </a:r>
          </a:p>
          <a:p>
            <a:pPr lvl="1"/>
            <a:r>
              <a:rPr kumimoji="1" lang="ja-JP" altLang="en-US" smtClean="0"/>
              <a:t>繰り返し同じ不具合が発生する</a:t>
            </a:r>
            <a:endParaRPr kumimoji="1" lang="en-US" altLang="ja-JP" smtClean="0"/>
          </a:p>
          <a:p>
            <a:pPr lvl="1"/>
            <a:r>
              <a:rPr lang="ja-JP" altLang="en-US" smtClean="0"/>
              <a:t>一貫した変更を加える必要がある</a:t>
            </a:r>
            <a:endParaRPr lang="en-US" altLang="ja-JP" smtClean="0"/>
          </a:p>
          <a:p>
            <a:pPr lvl="1"/>
            <a:endParaRPr kumimoji="1" lang="en-US" altLang="ja-JP"/>
          </a:p>
          <a:p>
            <a:r>
              <a:rPr lang="ja-JP" altLang="en-US" smtClean="0"/>
              <a:t>コードクローン進化の分析が求められている</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スライド番号プレースホルダー 4"/>
          <p:cNvSpPr>
            <a:spLocks noGrp="1"/>
          </p:cNvSpPr>
          <p:nvPr>
            <p:ph type="sldNum" sz="quarter" idx="12"/>
          </p:nvPr>
        </p:nvSpPr>
        <p:spPr/>
        <p:txBody>
          <a:bodyPr/>
          <a:lstStyle/>
          <a:p>
            <a:fld id="{BC7EAD4E-304A-4C1C-B98F-CCFCC4E25702}" type="slidenum">
              <a:rPr kumimoji="1" lang="ja-JP" altLang="en-US" smtClean="0"/>
              <a:t>1</a:t>
            </a:fld>
            <a:endParaRPr kumimoji="1" lang="ja-JP" altLang="en-US"/>
          </a:p>
        </p:txBody>
      </p:sp>
    </p:spTree>
    <p:extLst>
      <p:ext uri="{BB962C8B-B14F-4D97-AF65-F5344CB8AC3E}">
        <p14:creationId xmlns:p14="http://schemas.microsoft.com/office/powerpoint/2010/main" val="10547754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コードクローン進化の分析</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a:t>開発履歴情報を分析し，コードクローンが</a:t>
            </a:r>
            <a:br>
              <a:rPr lang="ja-JP" altLang="en-US"/>
            </a:br>
            <a:r>
              <a:rPr lang="ja-JP" altLang="en-US"/>
              <a:t>どのような進化を辿ってきたのかを特定</a:t>
            </a:r>
          </a:p>
          <a:p>
            <a:pPr lvl="1"/>
            <a:r>
              <a:rPr lang="ja-JP" altLang="en-US" smtClean="0"/>
              <a:t>コードクローン</a:t>
            </a:r>
            <a:r>
              <a:rPr lang="ja-JP" altLang="en-US"/>
              <a:t>の追跡</a:t>
            </a:r>
          </a:p>
          <a:p>
            <a:endParaRPr lang="en-US" altLang="ja-JP" smtClean="0"/>
          </a:p>
          <a:p>
            <a:endParaRPr lang="ja-JP" altLang="en-US"/>
          </a:p>
          <a:p>
            <a:endParaRPr lang="ja-JP" altLang="en-US"/>
          </a:p>
          <a:p>
            <a:endParaRPr lang="ja-JP" altLang="en-US"/>
          </a:p>
          <a:p>
            <a:r>
              <a:rPr lang="ja-JP" altLang="en-US" smtClean="0"/>
              <a:t>コードクローンの系譜の分析</a:t>
            </a:r>
            <a:endParaRPr lang="ja-JP" altLang="en-US"/>
          </a:p>
          <a:p>
            <a:pPr lvl="1"/>
            <a:r>
              <a:rPr lang="ja-JP" altLang="en-US"/>
              <a:t>どれくらい生存している？</a:t>
            </a:r>
          </a:p>
          <a:p>
            <a:pPr lvl="1"/>
            <a:r>
              <a:rPr lang="ja-JP" altLang="en-US"/>
              <a:t>何回修正された？</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スライド番号プレースホルダー 4"/>
          <p:cNvSpPr>
            <a:spLocks noGrp="1"/>
          </p:cNvSpPr>
          <p:nvPr>
            <p:ph type="sldNum" sz="quarter" idx="12"/>
          </p:nvPr>
        </p:nvSpPr>
        <p:spPr/>
        <p:txBody>
          <a:bodyPr/>
          <a:lstStyle/>
          <a:p>
            <a:fld id="{BC7EAD4E-304A-4C1C-B98F-CCFCC4E25702}" type="slidenum">
              <a:rPr kumimoji="1" lang="ja-JP" altLang="en-US" smtClean="0"/>
              <a:t>2</a:t>
            </a:fld>
            <a:endParaRPr kumimoji="1" lang="ja-JP" altLang="en-US"/>
          </a:p>
        </p:txBody>
      </p:sp>
      <p:sp>
        <p:nvSpPr>
          <p:cNvPr id="6" name="角丸四角形 5"/>
          <p:cNvSpPr/>
          <p:nvPr/>
        </p:nvSpPr>
        <p:spPr>
          <a:xfrm>
            <a:off x="622704" y="2996952"/>
            <a:ext cx="8125760" cy="1800200"/>
          </a:xfrm>
          <a:prstGeom prst="roundRect">
            <a:avLst/>
          </a:prstGeom>
          <a:no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6136356" y="2505090"/>
            <a:ext cx="2756124" cy="707886"/>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ja-JP" altLang="en-US" sz="2000" dirty="0" smtClean="0"/>
              <a:t>コードクローンの系譜</a:t>
            </a:r>
            <a:endParaRPr lang="en-US" altLang="ja-JP" sz="2000" dirty="0" smtClean="0"/>
          </a:p>
          <a:p>
            <a:pPr algn="ctr"/>
            <a:r>
              <a:rPr kumimoji="1" lang="en-US" altLang="ja-JP" sz="2000" dirty="0" smtClean="0"/>
              <a:t>(Clone Genealogy)</a:t>
            </a:r>
            <a:endParaRPr kumimoji="1" lang="ja-JP" altLang="en-US" sz="2000" dirty="0"/>
          </a:p>
        </p:txBody>
      </p:sp>
      <p:grpSp>
        <p:nvGrpSpPr>
          <p:cNvPr id="8" name="グループ化 7"/>
          <p:cNvGrpSpPr/>
          <p:nvPr/>
        </p:nvGrpSpPr>
        <p:grpSpPr>
          <a:xfrm>
            <a:off x="1784192" y="3124025"/>
            <a:ext cx="1008112" cy="1404156"/>
            <a:chOff x="982358" y="2672916"/>
            <a:chExt cx="1008112" cy="1404156"/>
          </a:xfrm>
        </p:grpSpPr>
        <p:sp>
          <p:nvSpPr>
            <p:cNvPr id="9" name="正方形/長方形 8"/>
            <p:cNvSpPr/>
            <p:nvPr/>
          </p:nvSpPr>
          <p:spPr>
            <a:xfrm>
              <a:off x="982358" y="2672916"/>
              <a:ext cx="1008112" cy="1404156"/>
            </a:xfrm>
            <a:prstGeom prst="rect">
              <a:avLst/>
            </a:pr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useBgFill="1">
          <p:nvSpPr>
            <p:cNvPr id="10" name="円/楕円 9"/>
            <p:cNvSpPr/>
            <p:nvPr/>
          </p:nvSpPr>
          <p:spPr>
            <a:xfrm>
              <a:off x="1403648" y="2996952"/>
              <a:ext cx="216024" cy="216024"/>
            </a:xfrm>
            <a:prstGeom prst="ellipse">
              <a:avLst/>
            </a:prstGeom>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useBgFill="1">
          <p:nvSpPr>
            <p:cNvPr id="11" name="円/楕円 10"/>
            <p:cNvSpPr/>
            <p:nvPr/>
          </p:nvSpPr>
          <p:spPr>
            <a:xfrm>
              <a:off x="1115616" y="3396999"/>
              <a:ext cx="216024" cy="216024"/>
            </a:xfrm>
            <a:prstGeom prst="ellipse">
              <a:avLst/>
            </a:prstGeom>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useBgFill="1">
          <p:nvSpPr>
            <p:cNvPr id="12" name="円/楕円 11"/>
            <p:cNvSpPr/>
            <p:nvPr/>
          </p:nvSpPr>
          <p:spPr>
            <a:xfrm>
              <a:off x="1619672" y="3453809"/>
              <a:ext cx="216024" cy="216024"/>
            </a:xfrm>
            <a:prstGeom prst="ellipse">
              <a:avLst/>
            </a:prstGeom>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 name="グループ化 12"/>
          <p:cNvGrpSpPr/>
          <p:nvPr/>
        </p:nvGrpSpPr>
        <p:grpSpPr>
          <a:xfrm>
            <a:off x="3652814" y="3124025"/>
            <a:ext cx="1008112" cy="1404156"/>
            <a:chOff x="2793316" y="2851367"/>
            <a:chExt cx="1008112" cy="1404156"/>
          </a:xfrm>
        </p:grpSpPr>
        <p:sp useBgFill="1">
          <p:nvSpPr>
            <p:cNvPr id="14" name="円/楕円 13"/>
            <p:cNvSpPr/>
            <p:nvPr/>
          </p:nvSpPr>
          <p:spPr>
            <a:xfrm>
              <a:off x="3203848" y="2996952"/>
              <a:ext cx="216024" cy="216024"/>
            </a:xfrm>
            <a:prstGeom prst="ellipse">
              <a:avLst/>
            </a:prstGeom>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useBgFill="1">
          <p:nvSpPr>
            <p:cNvPr id="15" name="円/楕円 14"/>
            <p:cNvSpPr/>
            <p:nvPr/>
          </p:nvSpPr>
          <p:spPr>
            <a:xfrm>
              <a:off x="2915816" y="3396999"/>
              <a:ext cx="216024" cy="216024"/>
            </a:xfrm>
            <a:prstGeom prst="ellipse">
              <a:avLst/>
            </a:prstGeom>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useBgFill="1">
          <p:nvSpPr>
            <p:cNvPr id="16" name="円/楕円 15"/>
            <p:cNvSpPr/>
            <p:nvPr/>
          </p:nvSpPr>
          <p:spPr>
            <a:xfrm>
              <a:off x="3419872" y="3453809"/>
              <a:ext cx="216024" cy="216024"/>
            </a:xfrm>
            <a:prstGeom prst="ellipse">
              <a:avLst/>
            </a:prstGeom>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useBgFill="1">
          <p:nvSpPr>
            <p:cNvPr id="17" name="円/楕円 16"/>
            <p:cNvSpPr/>
            <p:nvPr/>
          </p:nvSpPr>
          <p:spPr>
            <a:xfrm>
              <a:off x="3131840" y="3861048"/>
              <a:ext cx="216024" cy="216024"/>
            </a:xfrm>
            <a:prstGeom prst="ellipse">
              <a:avLst/>
            </a:prstGeom>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2793316" y="2851367"/>
              <a:ext cx="1008112" cy="1404156"/>
            </a:xfrm>
            <a:prstGeom prst="rect">
              <a:avLst/>
            </a:pr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 name="グループ化 18"/>
          <p:cNvGrpSpPr/>
          <p:nvPr/>
        </p:nvGrpSpPr>
        <p:grpSpPr>
          <a:xfrm>
            <a:off x="5529831" y="3417052"/>
            <a:ext cx="1008112" cy="815153"/>
            <a:chOff x="4680012" y="2204864"/>
            <a:chExt cx="1008112" cy="815153"/>
          </a:xfrm>
        </p:grpSpPr>
        <p:sp useBgFill="1">
          <p:nvSpPr>
            <p:cNvPr id="20" name="円/楕円 19"/>
            <p:cNvSpPr/>
            <p:nvPr/>
          </p:nvSpPr>
          <p:spPr>
            <a:xfrm>
              <a:off x="4860032" y="2348880"/>
              <a:ext cx="216024" cy="216024"/>
            </a:xfrm>
            <a:prstGeom prst="ellipse">
              <a:avLst/>
            </a:prstGeom>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useBgFill="1">
          <p:nvSpPr>
            <p:cNvPr id="21" name="円/楕円 20"/>
            <p:cNvSpPr/>
            <p:nvPr/>
          </p:nvSpPr>
          <p:spPr>
            <a:xfrm>
              <a:off x="5292080" y="2564904"/>
              <a:ext cx="216024" cy="216024"/>
            </a:xfrm>
            <a:prstGeom prst="ellipse">
              <a:avLst/>
            </a:prstGeom>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4680012" y="2204864"/>
              <a:ext cx="1008112" cy="815153"/>
            </a:xfrm>
            <a:prstGeom prst="rect">
              <a:avLst/>
            </a:pr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 name="右矢印 22"/>
          <p:cNvSpPr/>
          <p:nvPr/>
        </p:nvSpPr>
        <p:spPr>
          <a:xfrm>
            <a:off x="2914804" y="3726467"/>
            <a:ext cx="658830" cy="216024"/>
          </a:xfrm>
          <a:prstGeom prst="righ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2765337" y="3173606"/>
            <a:ext cx="914444" cy="584775"/>
          </a:xfrm>
          <a:prstGeom prst="rect">
            <a:avLst/>
          </a:prstGeom>
          <a:noFill/>
        </p:spPr>
        <p:txBody>
          <a:bodyPr wrap="square" rtlCol="0">
            <a:spAutoFit/>
          </a:bodyPr>
          <a:lstStyle/>
          <a:p>
            <a:pPr algn="ctr"/>
            <a:r>
              <a:rPr kumimoji="1" lang="ja-JP" altLang="en-US" sz="1600" dirty="0" smtClean="0"/>
              <a:t>要素の</a:t>
            </a:r>
            <a:endParaRPr kumimoji="1" lang="en-US" altLang="ja-JP" sz="1600" dirty="0" smtClean="0"/>
          </a:p>
          <a:p>
            <a:pPr algn="ctr"/>
            <a:r>
              <a:rPr kumimoji="1" lang="ja-JP" altLang="en-US" sz="1600" dirty="0" smtClean="0"/>
              <a:t>追加</a:t>
            </a:r>
            <a:endParaRPr kumimoji="1" lang="ja-JP" altLang="en-US" sz="1600" dirty="0"/>
          </a:p>
        </p:txBody>
      </p:sp>
      <p:sp>
        <p:nvSpPr>
          <p:cNvPr id="25" name="右矢印 24"/>
          <p:cNvSpPr/>
          <p:nvPr/>
        </p:nvSpPr>
        <p:spPr>
          <a:xfrm>
            <a:off x="6679885" y="3776846"/>
            <a:ext cx="658830" cy="216024"/>
          </a:xfrm>
          <a:prstGeom prst="rightArrow">
            <a:avLst/>
          </a:prstGeom>
          <a:gradFill>
            <a:gsLst>
              <a:gs pos="0">
                <a:schemeClr val="bg1">
                  <a:lumMod val="65000"/>
                </a:schemeClr>
              </a:gs>
              <a:gs pos="80000">
                <a:schemeClr val="bg1">
                  <a:lumMod val="65000"/>
                </a:schemeClr>
              </a:gs>
              <a:gs pos="100000">
                <a:schemeClr val="bg1">
                  <a:lumMod val="65000"/>
                </a:schemeClr>
              </a:gs>
            </a:gsLst>
          </a:gradFill>
          <a:ln>
            <a:solidFill>
              <a:schemeClr val="bg1">
                <a:lumMod val="65000"/>
              </a:schemeClr>
            </a:solidFill>
          </a:ln>
        </p:spPr>
        <p:style>
          <a:lnRef idx="1">
            <a:schemeClr val="dk1"/>
          </a:lnRef>
          <a:fillRef idx="3">
            <a:schemeClr val="dk1"/>
          </a:fillRef>
          <a:effectRef idx="2">
            <a:schemeClr val="dk1"/>
          </a:effectRef>
          <a:fontRef idx="minor">
            <a:schemeClr val="lt1"/>
          </a:fontRef>
        </p:style>
        <p:txBody>
          <a:bodyPr rtlCol="0" anchor="ctr"/>
          <a:lstStyle/>
          <a:p>
            <a:pPr algn="ctr"/>
            <a:endParaRPr kumimoji="1" lang="ja-JP" altLang="en-US"/>
          </a:p>
        </p:txBody>
      </p:sp>
      <p:sp>
        <p:nvSpPr>
          <p:cNvPr id="26" name="正方形/長方形 25"/>
          <p:cNvSpPr/>
          <p:nvPr/>
        </p:nvSpPr>
        <p:spPr>
          <a:xfrm>
            <a:off x="7452320" y="3426902"/>
            <a:ext cx="1008112" cy="815153"/>
          </a:xfrm>
          <a:prstGeom prst="rect">
            <a:avLst/>
          </a:prstGeom>
          <a:noFill/>
          <a:ln>
            <a:solidFill>
              <a:schemeClr val="bg1">
                <a:lumMod val="6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p:cNvSpPr txBox="1"/>
          <p:nvPr/>
        </p:nvSpPr>
        <p:spPr>
          <a:xfrm>
            <a:off x="6543986" y="3473726"/>
            <a:ext cx="914444" cy="338554"/>
          </a:xfrm>
          <a:prstGeom prst="rect">
            <a:avLst/>
          </a:prstGeom>
          <a:noFill/>
        </p:spPr>
        <p:txBody>
          <a:bodyPr wrap="square" rtlCol="0">
            <a:spAutoFit/>
          </a:bodyPr>
          <a:lstStyle/>
          <a:p>
            <a:pPr algn="ctr"/>
            <a:r>
              <a:rPr lang="ja-JP" altLang="en-US" sz="1600" dirty="0">
                <a:solidFill>
                  <a:schemeClr val="tx1">
                    <a:lumMod val="50000"/>
                    <a:lumOff val="50000"/>
                  </a:schemeClr>
                </a:solidFill>
              </a:rPr>
              <a:t>消滅</a:t>
            </a:r>
            <a:endParaRPr kumimoji="1" lang="ja-JP" altLang="en-US" sz="1600" dirty="0">
              <a:solidFill>
                <a:schemeClr val="tx1">
                  <a:lumMod val="50000"/>
                  <a:lumOff val="50000"/>
                </a:schemeClr>
              </a:solidFill>
            </a:endParaRPr>
          </a:p>
        </p:txBody>
      </p:sp>
      <p:sp>
        <p:nvSpPr>
          <p:cNvPr id="28" name="右矢印 27"/>
          <p:cNvSpPr/>
          <p:nvPr/>
        </p:nvSpPr>
        <p:spPr>
          <a:xfrm>
            <a:off x="4788877" y="3721022"/>
            <a:ext cx="658830" cy="216024"/>
          </a:xfrm>
          <a:prstGeom prst="righ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kumimoji="1" lang="ja-JP" altLang="en-US"/>
          </a:p>
        </p:txBody>
      </p:sp>
      <p:sp>
        <p:nvSpPr>
          <p:cNvPr id="29" name="テキスト ボックス 28"/>
          <p:cNvSpPr txBox="1"/>
          <p:nvPr/>
        </p:nvSpPr>
        <p:spPr>
          <a:xfrm>
            <a:off x="4639410" y="3168161"/>
            <a:ext cx="914444" cy="584775"/>
          </a:xfrm>
          <a:prstGeom prst="rect">
            <a:avLst/>
          </a:prstGeom>
          <a:noFill/>
        </p:spPr>
        <p:txBody>
          <a:bodyPr wrap="square" rtlCol="0">
            <a:spAutoFit/>
          </a:bodyPr>
          <a:lstStyle/>
          <a:p>
            <a:pPr algn="ctr"/>
            <a:r>
              <a:rPr kumimoji="1" lang="ja-JP" altLang="en-US" sz="1600" dirty="0" smtClean="0"/>
              <a:t>要素の</a:t>
            </a:r>
            <a:endParaRPr kumimoji="1" lang="en-US" altLang="ja-JP" sz="1600" dirty="0" smtClean="0"/>
          </a:p>
          <a:p>
            <a:pPr algn="ctr"/>
            <a:r>
              <a:rPr kumimoji="1" lang="ja-JP" altLang="en-US" sz="1600" dirty="0" smtClean="0"/>
              <a:t>削除</a:t>
            </a:r>
            <a:endParaRPr kumimoji="1" lang="ja-JP" altLang="en-US" sz="1600" dirty="0"/>
          </a:p>
        </p:txBody>
      </p:sp>
      <p:sp>
        <p:nvSpPr>
          <p:cNvPr id="30" name="右矢印 29"/>
          <p:cNvSpPr/>
          <p:nvPr/>
        </p:nvSpPr>
        <p:spPr>
          <a:xfrm>
            <a:off x="1020325" y="3729326"/>
            <a:ext cx="658830" cy="216024"/>
          </a:xfrm>
          <a:prstGeom prst="rightArrow">
            <a:avLst/>
          </a:prstGeom>
          <a:gradFill flip="none" rotWithShape="1">
            <a:gsLst>
              <a:gs pos="0">
                <a:schemeClr val="bg1">
                  <a:lumMod val="85000"/>
                </a:schemeClr>
              </a:gs>
              <a:gs pos="32000">
                <a:schemeClr val="tx1">
                  <a:lumMod val="50000"/>
                  <a:lumOff val="50000"/>
                </a:schemeClr>
              </a:gs>
              <a:gs pos="100000">
                <a:schemeClr val="dk1">
                  <a:shade val="94000"/>
                  <a:satMod val="135000"/>
                </a:schemeClr>
              </a:gs>
            </a:gsLst>
            <a:lin ang="0" scaled="1"/>
            <a:tileRect/>
          </a:gra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kumimoji="1" lang="ja-JP" altLang="en-US"/>
          </a:p>
        </p:txBody>
      </p:sp>
      <p:sp>
        <p:nvSpPr>
          <p:cNvPr id="31" name="テキスト ボックス 30"/>
          <p:cNvSpPr txBox="1"/>
          <p:nvPr/>
        </p:nvSpPr>
        <p:spPr>
          <a:xfrm>
            <a:off x="894813" y="3355445"/>
            <a:ext cx="914444" cy="338554"/>
          </a:xfrm>
          <a:prstGeom prst="rect">
            <a:avLst/>
          </a:prstGeom>
          <a:noFill/>
        </p:spPr>
        <p:txBody>
          <a:bodyPr wrap="square" rtlCol="0">
            <a:spAutoFit/>
          </a:bodyPr>
          <a:lstStyle/>
          <a:p>
            <a:pPr algn="ctr"/>
            <a:r>
              <a:rPr lang="ja-JP" altLang="en-US" sz="1600" dirty="0"/>
              <a:t>生成</a:t>
            </a:r>
            <a:endParaRPr kumimoji="1" lang="en-US" altLang="ja-JP" sz="1600" dirty="0" smtClean="0"/>
          </a:p>
        </p:txBody>
      </p:sp>
      <p:sp>
        <p:nvSpPr>
          <p:cNvPr id="32" name="角丸四角形 31"/>
          <p:cNvSpPr/>
          <p:nvPr/>
        </p:nvSpPr>
        <p:spPr>
          <a:xfrm>
            <a:off x="622704" y="2984758"/>
            <a:ext cx="8125760" cy="1800200"/>
          </a:xfrm>
          <a:prstGeom prst="roundRect">
            <a:avLst/>
          </a:prstGeom>
          <a:noFill/>
          <a:ln>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6136356" y="2492896"/>
            <a:ext cx="2756124" cy="707886"/>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ja-JP" altLang="en-US" sz="2000" dirty="0" smtClean="0"/>
              <a:t>コードクローンの系譜</a:t>
            </a:r>
            <a:endParaRPr lang="en-US" altLang="ja-JP" sz="2000" dirty="0" smtClean="0"/>
          </a:p>
          <a:p>
            <a:pPr algn="ctr"/>
            <a:r>
              <a:rPr kumimoji="1" lang="en-US" altLang="ja-JP" sz="2000" dirty="0" smtClean="0"/>
              <a:t>(Clone Genealogy)</a:t>
            </a:r>
            <a:endParaRPr kumimoji="1" lang="ja-JP" altLang="en-US" sz="2000" dirty="0"/>
          </a:p>
        </p:txBody>
      </p:sp>
    </p:spTree>
    <p:extLst>
      <p:ext uri="{BB962C8B-B14F-4D97-AF65-F5344CB8AC3E}">
        <p14:creationId xmlns:p14="http://schemas.microsoft.com/office/powerpoint/2010/main" val="15490256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既存の追跡方法の問題点</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コード片の場所をファイル行の範囲</a:t>
            </a:r>
            <a:r>
              <a:rPr lang="en-US" altLang="ja-JP"/>
              <a:t>(</a:t>
            </a:r>
            <a:r>
              <a:rPr lang="ja-JP" altLang="en-US"/>
              <a:t>例</a:t>
            </a:r>
            <a:r>
              <a:rPr lang="en-US" altLang="ja-JP"/>
              <a:t>:A</a:t>
            </a:r>
            <a:r>
              <a:rPr lang="ja-JP" altLang="en-US"/>
              <a:t>ファイルの</a:t>
            </a:r>
            <a:r>
              <a:rPr lang="en-US" altLang="ja-JP"/>
              <a:t>3</a:t>
            </a:r>
            <a:r>
              <a:rPr lang="ja-JP" altLang="en-US"/>
              <a:t>から</a:t>
            </a:r>
            <a:r>
              <a:rPr lang="en-US" altLang="ja-JP"/>
              <a:t>10</a:t>
            </a:r>
            <a:r>
              <a:rPr lang="ja-JP" altLang="en-US"/>
              <a:t>行まで</a:t>
            </a:r>
            <a:r>
              <a:rPr lang="en-US" altLang="ja-JP"/>
              <a:t>)</a:t>
            </a:r>
            <a:r>
              <a:rPr kumimoji="1" lang="ja-JP" altLang="en-US" smtClean="0"/>
              <a:t>で示しており，コード片の位置が大きく変わった場合追跡できない</a:t>
            </a:r>
            <a:endParaRPr kumimoji="1" lang="en-US" altLang="ja-JP" smtClean="0"/>
          </a:p>
          <a:p>
            <a:pPr lvl="2"/>
            <a:endParaRPr lang="en-US" altLang="ja-JP"/>
          </a:p>
          <a:p>
            <a:r>
              <a:rPr kumimoji="1" lang="ja-JP" altLang="en-US" smtClean="0"/>
              <a:t>追跡するためには</a:t>
            </a:r>
            <a:r>
              <a:rPr lang="ja-JP" altLang="en-US" smtClean="0"/>
              <a:t>リビジョン間のコードクローンを検出する必要があり，</a:t>
            </a:r>
            <a:r>
              <a:rPr lang="en-US" altLang="ja-JP" smtClean="0"/>
              <a:t>1</a:t>
            </a:r>
            <a:r>
              <a:rPr lang="ja-JP" altLang="en-US" smtClean="0"/>
              <a:t>リビジョンの検出にかなり時間がかかることから実用的でない</a:t>
            </a:r>
            <a:endParaRPr lang="en-US" altLang="ja-JP" smtClean="0"/>
          </a:p>
          <a:p>
            <a:pPr lvl="1"/>
            <a:r>
              <a:rPr kumimoji="1" lang="en-US" altLang="ja-JP" smtClean="0"/>
              <a:t>63kLOC</a:t>
            </a:r>
            <a:r>
              <a:rPr kumimoji="1" lang="ja-JP" altLang="en-US" smtClean="0"/>
              <a:t>のプロジェクトで</a:t>
            </a:r>
            <a:r>
              <a:rPr kumimoji="1" lang="en-US" altLang="ja-JP" smtClean="0"/>
              <a:t>32</a:t>
            </a:r>
            <a:r>
              <a:rPr kumimoji="1" lang="ja-JP" altLang="en-US" smtClean="0"/>
              <a:t>分かかる</a:t>
            </a:r>
            <a:r>
              <a:rPr kumimoji="1" lang="en-US" altLang="ja-JP" smtClean="0"/>
              <a:t>(SimScan)</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スライド番号プレースホルダー 4"/>
          <p:cNvSpPr>
            <a:spLocks noGrp="1"/>
          </p:cNvSpPr>
          <p:nvPr>
            <p:ph type="sldNum" sz="quarter" idx="12"/>
          </p:nvPr>
        </p:nvSpPr>
        <p:spPr/>
        <p:txBody>
          <a:bodyPr/>
          <a:lstStyle/>
          <a:p>
            <a:fld id="{BC7EAD4E-304A-4C1C-B98F-CCFCC4E25702}" type="slidenum">
              <a:rPr kumimoji="1" lang="ja-JP" altLang="en-US" smtClean="0"/>
              <a:t>3</a:t>
            </a:fld>
            <a:endParaRPr kumimoji="1" lang="ja-JP" altLang="en-US"/>
          </a:p>
        </p:txBody>
      </p:sp>
      <p:sp>
        <p:nvSpPr>
          <p:cNvPr id="6" name="正方形/長方形 5"/>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smtClean="0">
                <a:solidFill>
                  <a:schemeClr val="bg1"/>
                </a:solidFill>
              </a:rPr>
              <a:t>上記の問題を解決するために</a:t>
            </a:r>
            <a:r>
              <a:rPr kumimoji="1" lang="en-US" altLang="ja-JP" sz="2800" b="1" smtClean="0">
                <a:solidFill>
                  <a:schemeClr val="bg1"/>
                </a:solidFill>
              </a:rPr>
              <a:t>CRD</a:t>
            </a:r>
            <a:r>
              <a:rPr lang="ja-JP" altLang="en-US" sz="2800" b="1" smtClean="0">
                <a:solidFill>
                  <a:schemeClr val="bg1"/>
                </a:solidFill>
              </a:rPr>
              <a:t>に基づく</a:t>
            </a:r>
            <a:r>
              <a:rPr lang="en-US" altLang="ja-JP" sz="2800" b="1" smtClean="0">
                <a:solidFill>
                  <a:schemeClr val="bg1"/>
                </a:solidFill>
              </a:rPr>
              <a:t/>
            </a:r>
            <a:br>
              <a:rPr lang="en-US" altLang="ja-JP" sz="2800" b="1" smtClean="0">
                <a:solidFill>
                  <a:schemeClr val="bg1"/>
                </a:solidFill>
              </a:rPr>
            </a:br>
            <a:r>
              <a:rPr kumimoji="1" lang="ja-JP" altLang="en-US" sz="2800" b="1" smtClean="0">
                <a:solidFill>
                  <a:schemeClr val="bg1"/>
                </a:solidFill>
              </a:rPr>
              <a:t>コードクローン追跡ツール</a:t>
            </a:r>
            <a:r>
              <a:rPr kumimoji="1" lang="en-US" altLang="ja-JP" sz="2800" b="1" smtClean="0">
                <a:solidFill>
                  <a:schemeClr val="bg1"/>
                </a:solidFill>
              </a:rPr>
              <a:t>CloneTracker</a:t>
            </a:r>
            <a:r>
              <a:rPr kumimoji="1" lang="ja-JP" altLang="en-US" sz="2800" b="1" smtClean="0">
                <a:solidFill>
                  <a:schemeClr val="bg1"/>
                </a:solidFill>
              </a:rPr>
              <a:t>を開発する</a:t>
            </a:r>
            <a:endParaRPr kumimoji="1" lang="ja-JP" altLang="en-US" sz="2800" b="1">
              <a:solidFill>
                <a:schemeClr val="bg1"/>
              </a:solidFill>
            </a:endParaRPr>
          </a:p>
        </p:txBody>
      </p:sp>
    </p:spTree>
    <p:extLst>
      <p:ext uri="{BB962C8B-B14F-4D97-AF65-F5344CB8AC3E}">
        <p14:creationId xmlns:p14="http://schemas.microsoft.com/office/powerpoint/2010/main" val="35430783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CRD</a:t>
            </a:r>
            <a:r>
              <a:rPr lang="ja-JP" altLang="en-US" smtClean="0"/>
              <a:t>の定義</a:t>
            </a:r>
            <a:endParaRPr kumimoji="1" lang="ja-JP" altLang="en-US"/>
          </a:p>
        </p:txBody>
      </p:sp>
      <p:sp>
        <p:nvSpPr>
          <p:cNvPr id="3" name="コンテンツ プレースホルダー 2"/>
          <p:cNvSpPr>
            <a:spLocks noGrp="1"/>
          </p:cNvSpPr>
          <p:nvPr>
            <p:ph idx="1"/>
          </p:nvPr>
        </p:nvSpPr>
        <p:spPr/>
        <p:txBody>
          <a:bodyPr/>
          <a:lstStyle/>
          <a:p>
            <a:r>
              <a:rPr lang="en-US" altLang="ja-JP" b="1"/>
              <a:t>C</a:t>
            </a:r>
            <a:r>
              <a:rPr lang="en-US" altLang="ja-JP"/>
              <a:t>lone </a:t>
            </a:r>
            <a:r>
              <a:rPr lang="en-US" altLang="ja-JP" b="1"/>
              <a:t>R</a:t>
            </a:r>
            <a:r>
              <a:rPr lang="en-US" altLang="ja-JP"/>
              <a:t>egion </a:t>
            </a:r>
            <a:r>
              <a:rPr lang="en-US" altLang="ja-JP" b="1"/>
              <a:t>D</a:t>
            </a:r>
            <a:r>
              <a:rPr lang="en-US" altLang="ja-JP"/>
              <a:t>escriptors</a:t>
            </a:r>
          </a:p>
          <a:p>
            <a:pPr lvl="1"/>
            <a:r>
              <a:rPr lang="ja-JP" altLang="en-US"/>
              <a:t>コードクローンのおおよその位置情報を表す</a:t>
            </a:r>
            <a:endParaRPr lang="en-US" altLang="ja-JP"/>
          </a:p>
          <a:p>
            <a:pPr lvl="1"/>
            <a:r>
              <a:rPr lang="ja-JP" altLang="en-US" smtClean="0"/>
              <a:t>ブロックごと</a:t>
            </a:r>
            <a:r>
              <a:rPr lang="ja-JP" altLang="en-US"/>
              <a:t>に</a:t>
            </a:r>
            <a:r>
              <a:rPr lang="ja-JP" altLang="en-US"/>
              <a:t>定義</a:t>
            </a:r>
            <a:r>
              <a:rPr lang="ja-JP" altLang="en-US" smtClean="0"/>
              <a:t>される</a:t>
            </a:r>
            <a:endParaRPr lang="en-US" altLang="ja-JP" smtClean="0"/>
          </a:p>
          <a:p>
            <a:pPr lvl="2"/>
            <a:r>
              <a:rPr lang="ja-JP" altLang="en-US"/>
              <a:t>クラス，メソッド，及び </a:t>
            </a:r>
            <a:r>
              <a:rPr lang="en-US" altLang="ja-JP"/>
              <a:t>if</a:t>
            </a:r>
            <a:r>
              <a:rPr lang="ja-JP" altLang="en-US"/>
              <a:t>文，</a:t>
            </a:r>
            <a:r>
              <a:rPr lang="en-US" altLang="ja-JP"/>
              <a:t>for</a:t>
            </a:r>
            <a:r>
              <a:rPr lang="ja-JP" altLang="en-US"/>
              <a:t>文などのブロック文</a:t>
            </a:r>
          </a:p>
          <a:p>
            <a:pPr lvl="2"/>
            <a:endParaRPr lang="en-US" altLang="ja-JP"/>
          </a:p>
          <a:p>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スライド番号プレースホルダー 4"/>
          <p:cNvSpPr>
            <a:spLocks noGrp="1"/>
          </p:cNvSpPr>
          <p:nvPr>
            <p:ph type="sldNum" sz="quarter" idx="12"/>
          </p:nvPr>
        </p:nvSpPr>
        <p:spPr/>
        <p:txBody>
          <a:bodyPr/>
          <a:lstStyle/>
          <a:p>
            <a:fld id="{BC7EAD4E-304A-4C1C-B98F-CCFCC4E25702}" type="slidenum">
              <a:rPr kumimoji="1" lang="ja-JP" altLang="en-US" smtClean="0"/>
              <a:t>4</a:t>
            </a:fld>
            <a:endParaRPr kumimoji="1" lang="ja-JP" alt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389" t="72594" r="14403" b="10736"/>
          <a:stretch/>
        </p:blipFill>
        <p:spPr bwMode="auto">
          <a:xfrm>
            <a:off x="496704" y="3789040"/>
            <a:ext cx="8107744" cy="1872208"/>
          </a:xfrm>
          <a:prstGeom prst="rect">
            <a:avLst/>
          </a:prstGeom>
          <a:ln w="38100" cap="sq">
            <a:solidFill>
              <a:srgbClr val="000000"/>
            </a:solidFill>
            <a:prstDash val="solid"/>
            <a:miter lim="800000"/>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264201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テキスト ボックス 6"/>
          <p:cNvSpPr txBox="1"/>
          <p:nvPr/>
        </p:nvSpPr>
        <p:spPr>
          <a:xfrm>
            <a:off x="467544" y="3117155"/>
            <a:ext cx="8064896" cy="2616101"/>
          </a:xfrm>
          <a:prstGeom prst="rect">
            <a:avLst/>
          </a:prstGeom>
          <a:ln w="12700">
            <a:solidFill>
              <a:schemeClr val="tx1"/>
            </a:solidFill>
          </a:ln>
          <a:effectLst>
            <a:outerShdw blurRad="50800" dist="38100" dir="2700000" algn="tl" rotWithShape="0">
              <a:prstClr val="black">
                <a:alpha val="40000"/>
              </a:prstClr>
            </a:outerShdw>
          </a:effectLst>
        </p:spPr>
        <p:txBody>
          <a:bodyPr wrap="square" rtlCol="0">
            <a:spAutoFit/>
          </a:bodyPr>
          <a:lstStyle/>
          <a:p>
            <a:r>
              <a:rPr kumimoji="1" lang="en-US" altLang="ja-JP" sz="1600" dirty="0" smtClean="0">
                <a:latin typeface="Courier New" pitchFamily="49" charset="0"/>
                <a:cs typeface="Courier New" pitchFamily="49" charset="0"/>
              </a:rPr>
              <a:t>public class </a:t>
            </a:r>
            <a:r>
              <a:rPr kumimoji="1" lang="en-US" altLang="ja-JP" sz="1600" dirty="0" err="1" smtClean="0">
                <a:latin typeface="Courier New" pitchFamily="49" charset="0"/>
                <a:cs typeface="Courier New" pitchFamily="49" charset="0"/>
              </a:rPr>
              <a:t>DeleteManager</a:t>
            </a:r>
            <a:r>
              <a:rPr kumimoji="1" lang="en-US" altLang="ja-JP" sz="1600" dirty="0" smtClean="0">
                <a:latin typeface="Courier New" pitchFamily="49" charset="0"/>
                <a:cs typeface="Courier New" pitchFamily="49" charset="0"/>
              </a:rPr>
              <a:t> {</a:t>
            </a:r>
          </a:p>
          <a:p>
            <a:r>
              <a:rPr lang="en-US" altLang="ja-JP" sz="1600" dirty="0">
                <a:latin typeface="Courier New" pitchFamily="49" charset="0"/>
                <a:cs typeface="Courier New" pitchFamily="49" charset="0"/>
              </a:rPr>
              <a:t> </a:t>
            </a:r>
            <a:r>
              <a:rPr lang="en-US" altLang="ja-JP" sz="1600" dirty="0" smtClean="0">
                <a:latin typeface="Courier New" pitchFamily="49" charset="0"/>
                <a:cs typeface="Courier New" pitchFamily="49" charset="0"/>
              </a:rPr>
              <a:t>  ...</a:t>
            </a:r>
          </a:p>
          <a:p>
            <a:r>
              <a:rPr kumimoji="1" lang="en-US" altLang="ja-JP" sz="1600" dirty="0">
                <a:latin typeface="Courier New" pitchFamily="49" charset="0"/>
                <a:cs typeface="Courier New" pitchFamily="49" charset="0"/>
              </a:rPr>
              <a:t> </a:t>
            </a:r>
            <a:r>
              <a:rPr kumimoji="1" lang="en-US" altLang="ja-JP" sz="1600" dirty="0" smtClean="0">
                <a:latin typeface="Courier New" pitchFamily="49" charset="0"/>
                <a:cs typeface="Courier New" pitchFamily="49" charset="0"/>
              </a:rPr>
              <a:t>  public void delete (</a:t>
            </a:r>
            <a:r>
              <a:rPr kumimoji="1" lang="en-US" altLang="ja-JP" sz="1600" dirty="0" err="1" smtClean="0">
                <a:latin typeface="Courier New" pitchFamily="49" charset="0"/>
                <a:cs typeface="Courier New" pitchFamily="49" charset="0"/>
              </a:rPr>
              <a:t>int</a:t>
            </a:r>
            <a:r>
              <a:rPr kumimoji="1" lang="en-US" altLang="ja-JP" sz="1600" dirty="0" smtClean="0">
                <a:latin typeface="Courier New" pitchFamily="49" charset="0"/>
                <a:cs typeface="Courier New" pitchFamily="49" charset="0"/>
              </a:rPr>
              <a:t> n) {</a:t>
            </a:r>
          </a:p>
          <a:p>
            <a:r>
              <a:rPr lang="en-US" altLang="ja-JP" sz="1600" dirty="0">
                <a:latin typeface="Courier New" pitchFamily="49" charset="0"/>
                <a:cs typeface="Courier New" pitchFamily="49" charset="0"/>
              </a:rPr>
              <a:t> </a:t>
            </a:r>
            <a:r>
              <a:rPr lang="en-US" altLang="ja-JP" sz="1600" dirty="0" smtClean="0">
                <a:latin typeface="Courier New" pitchFamily="49" charset="0"/>
                <a:cs typeface="Courier New" pitchFamily="49" charset="0"/>
              </a:rPr>
              <a:t>     ...</a:t>
            </a:r>
          </a:p>
          <a:p>
            <a:r>
              <a:rPr kumimoji="1" lang="en-US" altLang="ja-JP" sz="1600" dirty="0">
                <a:latin typeface="Courier New" pitchFamily="49" charset="0"/>
                <a:cs typeface="Courier New" pitchFamily="49" charset="0"/>
              </a:rPr>
              <a:t> </a:t>
            </a:r>
            <a:r>
              <a:rPr kumimoji="1" lang="en-US" altLang="ja-JP" sz="1600" dirty="0" smtClean="0">
                <a:latin typeface="Courier New" pitchFamily="49" charset="0"/>
                <a:cs typeface="Courier New" pitchFamily="49" charset="0"/>
              </a:rPr>
              <a:t>     for (</a:t>
            </a:r>
            <a:r>
              <a:rPr kumimoji="1" lang="en-US" altLang="ja-JP" sz="1600" dirty="0" err="1" smtClean="0">
                <a:latin typeface="Courier New" pitchFamily="49" charset="0"/>
                <a:cs typeface="Courier New" pitchFamily="49" charset="0"/>
              </a:rPr>
              <a:t>int</a:t>
            </a:r>
            <a:r>
              <a:rPr kumimoji="1" lang="en-US" altLang="ja-JP" sz="1600" dirty="0" smtClean="0">
                <a:latin typeface="Courier New" pitchFamily="49" charset="0"/>
                <a:cs typeface="Courier New" pitchFamily="49" charset="0"/>
              </a:rPr>
              <a:t> </a:t>
            </a:r>
            <a:r>
              <a:rPr kumimoji="1" lang="en-US" altLang="ja-JP" sz="1600" dirty="0" err="1" smtClean="0">
                <a:latin typeface="Courier New" pitchFamily="49" charset="0"/>
                <a:cs typeface="Courier New" pitchFamily="49" charset="0"/>
              </a:rPr>
              <a:t>i</a:t>
            </a:r>
            <a:r>
              <a:rPr kumimoji="1" lang="en-US" altLang="ja-JP" sz="1600" dirty="0" smtClean="0">
                <a:latin typeface="Courier New" pitchFamily="49" charset="0"/>
                <a:cs typeface="Courier New" pitchFamily="49" charset="0"/>
              </a:rPr>
              <a:t> = n; </a:t>
            </a:r>
            <a:r>
              <a:rPr kumimoji="1" lang="en-US" altLang="ja-JP" sz="1600" dirty="0" err="1" smtClean="0">
                <a:latin typeface="Courier New" pitchFamily="49" charset="0"/>
                <a:cs typeface="Courier New" pitchFamily="49" charset="0"/>
              </a:rPr>
              <a:t>i</a:t>
            </a:r>
            <a:r>
              <a:rPr kumimoji="1" lang="en-US" altLang="ja-JP" sz="1600" dirty="0" smtClean="0">
                <a:latin typeface="Courier New" pitchFamily="49" charset="0"/>
                <a:cs typeface="Courier New" pitchFamily="49" charset="0"/>
              </a:rPr>
              <a:t> &lt; </a:t>
            </a:r>
            <a:r>
              <a:rPr kumimoji="1" lang="en-US" altLang="ja-JP" sz="1600" dirty="0" err="1" smtClean="0">
                <a:latin typeface="Courier New" pitchFamily="49" charset="0"/>
                <a:cs typeface="Courier New" pitchFamily="49" charset="0"/>
              </a:rPr>
              <a:t>delete.size</a:t>
            </a:r>
            <a:r>
              <a:rPr kumimoji="1" lang="en-US" altLang="ja-JP" sz="1600" dirty="0" smtClean="0">
                <a:latin typeface="Courier New" pitchFamily="49" charset="0"/>
                <a:cs typeface="Courier New" pitchFamily="49" charset="0"/>
              </a:rPr>
              <a:t>(); </a:t>
            </a:r>
            <a:r>
              <a:rPr kumimoji="1" lang="en-US" altLang="ja-JP" sz="1600" dirty="0" err="1" smtClean="0">
                <a:latin typeface="Courier New" pitchFamily="49" charset="0"/>
                <a:cs typeface="Courier New" pitchFamily="49" charset="0"/>
              </a:rPr>
              <a:t>i</a:t>
            </a:r>
            <a:r>
              <a:rPr kumimoji="1" lang="en-US" altLang="ja-JP" sz="1600" dirty="0" smtClean="0">
                <a:latin typeface="Courier New" pitchFamily="49" charset="0"/>
                <a:cs typeface="Courier New" pitchFamily="49" charset="0"/>
              </a:rPr>
              <a:t>++) {</a:t>
            </a:r>
          </a:p>
          <a:p>
            <a:r>
              <a:rPr lang="en-US" altLang="ja-JP" sz="1600" dirty="0">
                <a:latin typeface="Courier New" pitchFamily="49" charset="0"/>
                <a:cs typeface="Courier New" pitchFamily="49" charset="0"/>
              </a:rPr>
              <a:t> </a:t>
            </a:r>
            <a:r>
              <a:rPr lang="en-US" altLang="ja-JP" sz="1600" dirty="0" smtClean="0">
                <a:latin typeface="Courier New" pitchFamily="49" charset="0"/>
                <a:cs typeface="Courier New" pitchFamily="49" charset="0"/>
              </a:rPr>
              <a:t>        ...</a:t>
            </a:r>
          </a:p>
          <a:p>
            <a:r>
              <a:rPr kumimoji="1" lang="en-US" altLang="ja-JP" sz="1600" dirty="0">
                <a:latin typeface="Courier New" pitchFamily="49" charset="0"/>
                <a:cs typeface="Courier New" pitchFamily="49" charset="0"/>
              </a:rPr>
              <a:t> </a:t>
            </a:r>
            <a:r>
              <a:rPr kumimoji="1" lang="en-US" altLang="ja-JP" sz="1600" dirty="0" smtClean="0">
                <a:latin typeface="Courier New" pitchFamily="49" charset="0"/>
                <a:cs typeface="Courier New" pitchFamily="49" charset="0"/>
              </a:rPr>
              <a:t>        if (</a:t>
            </a:r>
            <a:r>
              <a:rPr kumimoji="1" lang="en-US" altLang="ja-JP" sz="1600" dirty="0" err="1" smtClean="0">
                <a:latin typeface="Courier New" pitchFamily="49" charset="0"/>
                <a:cs typeface="Courier New" pitchFamily="49" charset="0"/>
              </a:rPr>
              <a:t>delete.get</a:t>
            </a:r>
            <a:r>
              <a:rPr kumimoji="1" lang="en-US" altLang="ja-JP" sz="1600" dirty="0" smtClean="0">
                <a:latin typeface="Courier New" pitchFamily="49" charset="0"/>
                <a:cs typeface="Courier New" pitchFamily="49" charset="0"/>
              </a:rPr>
              <a:t>(</a:t>
            </a:r>
            <a:r>
              <a:rPr kumimoji="1" lang="en-US" altLang="ja-JP" sz="1600" dirty="0" err="1" smtClean="0">
                <a:latin typeface="Courier New" pitchFamily="49" charset="0"/>
                <a:cs typeface="Courier New" pitchFamily="49" charset="0"/>
              </a:rPr>
              <a:t>i</a:t>
            </a:r>
            <a:r>
              <a:rPr kumimoji="1" lang="en-US" altLang="ja-JP" sz="1600" dirty="0" smtClean="0">
                <a:latin typeface="Courier New" pitchFamily="49" charset="0"/>
                <a:cs typeface="Courier New" pitchFamily="49" charset="0"/>
              </a:rPr>
              <a:t>) </a:t>
            </a:r>
            <a:r>
              <a:rPr kumimoji="1" lang="en-US" altLang="ja-JP" sz="1600" dirty="0" err="1" smtClean="0">
                <a:latin typeface="Courier New" pitchFamily="49" charset="0"/>
                <a:cs typeface="Courier New" pitchFamily="49" charset="0"/>
              </a:rPr>
              <a:t>instanceof</a:t>
            </a:r>
            <a:r>
              <a:rPr kumimoji="1" lang="en-US" altLang="ja-JP" sz="1600" dirty="0" smtClean="0">
                <a:latin typeface="Courier New" pitchFamily="49" charset="0"/>
                <a:cs typeface="Courier New" pitchFamily="49" charset="0"/>
              </a:rPr>
              <a:t> </a:t>
            </a:r>
            <a:r>
              <a:rPr kumimoji="1" lang="en-US" altLang="ja-JP" sz="1600" dirty="0" err="1" smtClean="0">
                <a:latin typeface="Courier New" pitchFamily="49" charset="0"/>
                <a:cs typeface="Courier New" pitchFamily="49" charset="0"/>
              </a:rPr>
              <a:t>ElementNode</a:t>
            </a:r>
            <a:r>
              <a:rPr kumimoji="1" lang="en-US" altLang="ja-JP" sz="1600" dirty="0" smtClean="0">
                <a:latin typeface="Courier New" pitchFamily="49" charset="0"/>
                <a:cs typeface="Courier New" pitchFamily="49" charset="0"/>
              </a:rPr>
              <a:t>) {</a:t>
            </a:r>
          </a:p>
          <a:p>
            <a:r>
              <a:rPr lang="en-US" altLang="ja-JP" sz="1600" dirty="0">
                <a:latin typeface="Courier New" pitchFamily="49" charset="0"/>
                <a:cs typeface="Courier New" pitchFamily="49" charset="0"/>
              </a:rPr>
              <a:t> </a:t>
            </a:r>
            <a:r>
              <a:rPr lang="en-US" altLang="ja-JP" sz="1600" dirty="0" smtClean="0">
                <a:latin typeface="Courier New" pitchFamily="49" charset="0"/>
                <a:cs typeface="Courier New" pitchFamily="49" charset="0"/>
              </a:rPr>
              <a:t>           // some code</a:t>
            </a:r>
          </a:p>
          <a:p>
            <a:r>
              <a:rPr lang="en-US" altLang="ja-JP" sz="1600" dirty="0">
                <a:latin typeface="Courier New" pitchFamily="49" charset="0"/>
                <a:cs typeface="Courier New" pitchFamily="49" charset="0"/>
              </a:rPr>
              <a:t> </a:t>
            </a:r>
            <a:r>
              <a:rPr lang="en-US" altLang="ja-JP" sz="1600" dirty="0" smtClean="0">
                <a:latin typeface="Courier New" pitchFamily="49" charset="0"/>
                <a:cs typeface="Courier New" pitchFamily="49" charset="0"/>
              </a:rPr>
              <a:t>        }</a:t>
            </a:r>
          </a:p>
          <a:p>
            <a:r>
              <a:rPr kumimoji="1" lang="en-US" altLang="ja-JP" sz="1600" dirty="0">
                <a:latin typeface="Courier New" pitchFamily="49" charset="0"/>
                <a:cs typeface="Courier New" pitchFamily="49" charset="0"/>
              </a:rPr>
              <a:t> </a:t>
            </a:r>
            <a:r>
              <a:rPr kumimoji="1" lang="en-US" altLang="ja-JP" sz="1600" dirty="0" smtClean="0">
                <a:latin typeface="Courier New" pitchFamily="49" charset="0"/>
                <a:cs typeface="Courier New" pitchFamily="49" charset="0"/>
              </a:rPr>
              <a:t>        ...</a:t>
            </a:r>
            <a:endParaRPr kumimoji="1" lang="ja-JP" altLang="en-US" sz="1600" dirty="0">
              <a:latin typeface="Courier New" pitchFamily="49" charset="0"/>
              <a:cs typeface="Courier New" pitchFamily="49" charset="0"/>
            </a:endParaRPr>
          </a:p>
        </p:txBody>
      </p:sp>
      <p:sp>
        <p:nvSpPr>
          <p:cNvPr id="9" name="正方形/長方形 8"/>
          <p:cNvSpPr/>
          <p:nvPr/>
        </p:nvSpPr>
        <p:spPr>
          <a:xfrm>
            <a:off x="1547664" y="4625191"/>
            <a:ext cx="5472608" cy="792088"/>
          </a:xfrm>
          <a:prstGeom prst="rect">
            <a:avLst/>
          </a:prstGeom>
          <a:no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4951244" y="1434262"/>
            <a:ext cx="369296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600" dirty="0" smtClean="0"/>
              <a:t>ファイル名，クラス名，メトリクス値</a:t>
            </a:r>
            <a:endParaRPr kumimoji="1" lang="ja-JP" altLang="en-US" sz="1600" dirty="0"/>
          </a:p>
        </p:txBody>
      </p:sp>
      <p:sp>
        <p:nvSpPr>
          <p:cNvPr id="11" name="テキスト ボックス 10"/>
          <p:cNvSpPr txBox="1"/>
          <p:nvPr/>
        </p:nvSpPr>
        <p:spPr>
          <a:xfrm>
            <a:off x="647772" y="1857599"/>
            <a:ext cx="3459927" cy="584775"/>
          </a:xfrm>
          <a:prstGeom prst="rect">
            <a:avLst/>
          </a:prstGeom>
          <a:ln>
            <a:solidFill>
              <a:schemeClr val="bg2">
                <a:lumMod val="25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1600" dirty="0" smtClean="0"/>
              <a:t>外側にある</a:t>
            </a:r>
            <a:r>
              <a:rPr kumimoji="1" lang="ja-JP" altLang="en-US" sz="1600" smtClean="0"/>
              <a:t>メソッド</a:t>
            </a:r>
            <a:r>
              <a:rPr kumimoji="1" lang="ja-JP" altLang="en-US" sz="1600" smtClean="0"/>
              <a:t>，</a:t>
            </a:r>
            <a:r>
              <a:rPr kumimoji="1" lang="en-US" altLang="ja-JP" sz="1600" smtClean="0"/>
              <a:t/>
            </a:r>
            <a:br>
              <a:rPr kumimoji="1" lang="en-US" altLang="ja-JP" sz="1600" smtClean="0"/>
            </a:br>
            <a:r>
              <a:rPr kumimoji="1" lang="ja-JP" altLang="en-US" sz="1600" smtClean="0"/>
              <a:t>ブロック</a:t>
            </a:r>
            <a:r>
              <a:rPr kumimoji="1" lang="ja-JP" altLang="en-US" sz="1600" dirty="0" smtClean="0"/>
              <a:t>に対する</a:t>
            </a:r>
            <a:r>
              <a:rPr kumimoji="1" lang="en-US" altLang="ja-JP" sz="1600" dirty="0" smtClean="0"/>
              <a:t>CRD</a:t>
            </a:r>
            <a:endParaRPr kumimoji="1" lang="ja-JP" altLang="en-US" sz="1600" dirty="0"/>
          </a:p>
        </p:txBody>
      </p:sp>
      <p:sp useBgFill="1">
        <p:nvSpPr>
          <p:cNvPr id="15" name="正方形/長方形 14"/>
          <p:cNvSpPr/>
          <p:nvPr/>
        </p:nvSpPr>
        <p:spPr>
          <a:xfrm>
            <a:off x="4323723" y="1962125"/>
            <a:ext cx="4320480" cy="1200329"/>
          </a:xfrm>
          <a:prstGeom prst="rect">
            <a:avLst/>
          </a:prstGeom>
          <a:ln w="15875">
            <a:solidFill>
              <a:schemeClr val="tx1"/>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p:cNvSpPr/>
          <p:nvPr/>
        </p:nvSpPr>
        <p:spPr>
          <a:xfrm>
            <a:off x="4355526" y="1985978"/>
            <a:ext cx="3472735" cy="33806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 name="直線矢印コネクタ 17"/>
          <p:cNvCxnSpPr/>
          <p:nvPr/>
        </p:nvCxnSpPr>
        <p:spPr>
          <a:xfrm flipV="1">
            <a:off x="6019887" y="1772816"/>
            <a:ext cx="320060" cy="213176"/>
          </a:xfrm>
          <a:prstGeom prst="straightConnector1">
            <a:avLst/>
          </a:prstGeom>
          <a:ln w="12700">
            <a:tailEnd type="arrow"/>
          </a:ln>
        </p:spPr>
        <p:style>
          <a:lnRef idx="1">
            <a:schemeClr val="dk1"/>
          </a:lnRef>
          <a:fillRef idx="0">
            <a:schemeClr val="dk1"/>
          </a:fillRef>
          <a:effectRef idx="0">
            <a:schemeClr val="dk1"/>
          </a:effectRef>
          <a:fontRef idx="minor">
            <a:schemeClr val="tx1"/>
          </a:fontRef>
        </p:style>
      </p:cxnSp>
      <p:sp>
        <p:nvSpPr>
          <p:cNvPr id="19" name="正方形/長方形 18"/>
          <p:cNvSpPr/>
          <p:nvPr/>
        </p:nvSpPr>
        <p:spPr>
          <a:xfrm>
            <a:off x="4355526" y="2324046"/>
            <a:ext cx="2102613" cy="50217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 name="直線矢印コネクタ 21"/>
          <p:cNvCxnSpPr>
            <a:endCxn id="11" idx="3"/>
          </p:cNvCxnSpPr>
          <p:nvPr/>
        </p:nvCxnSpPr>
        <p:spPr>
          <a:xfrm flipH="1" flipV="1">
            <a:off x="4107699" y="2149987"/>
            <a:ext cx="227952" cy="328872"/>
          </a:xfrm>
          <a:prstGeom prst="straightConnector1">
            <a:avLst/>
          </a:prstGeom>
          <a:ln w="12700">
            <a:solidFill>
              <a:schemeClr val="bg2">
                <a:lumMod val="25000"/>
              </a:schemeClr>
            </a:solidFill>
            <a:tailEnd type="arrow"/>
          </a:ln>
        </p:spPr>
        <p:style>
          <a:lnRef idx="1">
            <a:schemeClr val="dk1"/>
          </a:lnRef>
          <a:fillRef idx="0">
            <a:schemeClr val="dk1"/>
          </a:fillRef>
          <a:effectRef idx="0">
            <a:schemeClr val="dk1"/>
          </a:effectRef>
          <a:fontRef idx="minor">
            <a:schemeClr val="tx1"/>
          </a:fontRef>
        </p:style>
      </p:cxnSp>
      <p:sp>
        <p:nvSpPr>
          <p:cNvPr id="30" name="正方形/長方形 29"/>
          <p:cNvSpPr/>
          <p:nvPr/>
        </p:nvSpPr>
        <p:spPr>
          <a:xfrm>
            <a:off x="4600313" y="2826222"/>
            <a:ext cx="3715654" cy="2880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p:cNvSpPr txBox="1"/>
          <p:nvPr/>
        </p:nvSpPr>
        <p:spPr>
          <a:xfrm>
            <a:off x="5049344" y="3274056"/>
            <a:ext cx="1728191" cy="338554"/>
          </a:xfrm>
          <a:prstGeom prst="rect">
            <a:avLst/>
          </a:prstGeom>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kumimoji="1" lang="ja-JP" altLang="en-US" sz="1600" dirty="0" smtClean="0"/>
              <a:t>ブロックの種類</a:t>
            </a:r>
            <a:endParaRPr kumimoji="1" lang="ja-JP" altLang="en-US" sz="1600" dirty="0"/>
          </a:p>
        </p:txBody>
      </p:sp>
      <p:sp>
        <p:nvSpPr>
          <p:cNvPr id="8" name="テキスト ボックス 7"/>
          <p:cNvSpPr txBox="1"/>
          <p:nvPr/>
        </p:nvSpPr>
        <p:spPr>
          <a:xfrm>
            <a:off x="4323723" y="1962125"/>
            <a:ext cx="4320480" cy="1200329"/>
          </a:xfrm>
          <a:prstGeom prst="rect">
            <a:avLst/>
          </a:prstGeom>
          <a:noFill/>
          <a:ln w="12700">
            <a:noFill/>
          </a:ln>
          <a:effectLst/>
        </p:spPr>
        <p:txBody>
          <a:bodyPr wrap="square" rtlCol="0">
            <a:spAutoFit/>
          </a:bodyPr>
          <a:lstStyle/>
          <a:p>
            <a:r>
              <a:rPr kumimoji="1" lang="en-US" altLang="ja-JP" i="1" dirty="0" smtClean="0"/>
              <a:t>filepath</a:t>
            </a:r>
            <a:r>
              <a:rPr kumimoji="1" lang="en-US" altLang="ja-JP" dirty="0" smtClean="0"/>
              <a:t>,</a:t>
            </a:r>
            <a:r>
              <a:rPr kumimoji="1" lang="en-US" altLang="ja-JP" i="1" dirty="0" smtClean="0"/>
              <a:t>package</a:t>
            </a:r>
            <a:r>
              <a:rPr kumimoji="1" lang="en-US" altLang="ja-JP" dirty="0" smtClean="0"/>
              <a:t>.DeleteManager,5</a:t>
            </a:r>
          </a:p>
          <a:p>
            <a:r>
              <a:rPr lang="en-US" altLang="ja-JP" dirty="0" smtClean="0"/>
              <a:t>delete(</a:t>
            </a:r>
            <a:r>
              <a:rPr lang="en-US" altLang="ja-JP" dirty="0" err="1" smtClean="0"/>
              <a:t>int</a:t>
            </a:r>
            <a:r>
              <a:rPr lang="en-US" altLang="ja-JP" dirty="0" smtClean="0"/>
              <a:t>),5</a:t>
            </a:r>
          </a:p>
          <a:p>
            <a:r>
              <a:rPr kumimoji="1" lang="en-US" altLang="ja-JP" dirty="0" err="1" smtClean="0"/>
              <a:t>for,i</a:t>
            </a:r>
            <a:r>
              <a:rPr kumimoji="1" lang="en-US" altLang="ja-JP" dirty="0" smtClean="0"/>
              <a:t>&lt;</a:t>
            </a:r>
            <a:r>
              <a:rPr kumimoji="1" lang="en-US" altLang="ja-JP" dirty="0" err="1" smtClean="0"/>
              <a:t>delete.size</a:t>
            </a:r>
            <a:r>
              <a:rPr kumimoji="1" lang="en-US" altLang="ja-JP" dirty="0" smtClean="0"/>
              <a:t>(),4</a:t>
            </a:r>
          </a:p>
          <a:p>
            <a:r>
              <a:rPr lang="en-US" altLang="ja-JP" dirty="0" err="1" smtClean="0"/>
              <a:t>if,delete.get</a:t>
            </a:r>
            <a:r>
              <a:rPr lang="en-US" altLang="ja-JP" dirty="0" smtClean="0"/>
              <a:t>(</a:t>
            </a:r>
            <a:r>
              <a:rPr lang="en-US" altLang="ja-JP" dirty="0" err="1" smtClean="0"/>
              <a:t>i</a:t>
            </a:r>
            <a:r>
              <a:rPr lang="en-US" altLang="ja-JP" dirty="0" smtClean="0"/>
              <a:t>) </a:t>
            </a:r>
            <a:r>
              <a:rPr lang="en-US" altLang="ja-JP" dirty="0" err="1" smtClean="0"/>
              <a:t>instanceof</a:t>
            </a:r>
            <a:r>
              <a:rPr lang="en-US" altLang="ja-JP" dirty="0" smtClean="0"/>
              <a:t> ElementNode,2</a:t>
            </a:r>
            <a:endParaRPr kumimoji="1" lang="ja-JP" altLang="en-US" dirty="0"/>
          </a:p>
        </p:txBody>
      </p:sp>
      <p:sp>
        <p:nvSpPr>
          <p:cNvPr id="32" name="テキスト ボックス 31"/>
          <p:cNvSpPr txBox="1"/>
          <p:nvPr/>
        </p:nvSpPr>
        <p:spPr>
          <a:xfrm>
            <a:off x="6147071" y="3684524"/>
            <a:ext cx="1849060" cy="338554"/>
          </a:xfrm>
          <a:prstGeom prst="rect">
            <a:avLst/>
          </a:prstGeom>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kumimoji="1" lang="ja-JP" altLang="en-US" sz="1600" dirty="0" smtClean="0"/>
              <a:t>条件式，引数など</a:t>
            </a:r>
            <a:endParaRPr kumimoji="1" lang="ja-JP" altLang="en-US" sz="1600" dirty="0"/>
          </a:p>
        </p:txBody>
      </p:sp>
      <p:sp>
        <p:nvSpPr>
          <p:cNvPr id="33" name="テキスト ボックス 32"/>
          <p:cNvSpPr txBox="1"/>
          <p:nvPr/>
        </p:nvSpPr>
        <p:spPr>
          <a:xfrm>
            <a:off x="7137823" y="4242574"/>
            <a:ext cx="1538633" cy="338554"/>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kumimoji="1" lang="ja-JP" altLang="en-US" sz="1600" smtClean="0"/>
              <a:t>メトリクス値</a:t>
            </a:r>
            <a:endParaRPr kumimoji="1" lang="en-US" altLang="ja-JP" sz="1600" dirty="0" smtClean="0"/>
          </a:p>
        </p:txBody>
      </p:sp>
      <p:sp>
        <p:nvSpPr>
          <p:cNvPr id="34" name="円/楕円 33"/>
          <p:cNvSpPr/>
          <p:nvPr/>
        </p:nvSpPr>
        <p:spPr>
          <a:xfrm>
            <a:off x="8316416" y="2838711"/>
            <a:ext cx="184220" cy="288032"/>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5" name="直線矢印コネクタ 34"/>
          <p:cNvCxnSpPr>
            <a:stCxn id="27" idx="4"/>
            <a:endCxn id="28" idx="1"/>
          </p:cNvCxnSpPr>
          <p:nvPr/>
        </p:nvCxnSpPr>
        <p:spPr>
          <a:xfrm>
            <a:off x="4479441" y="3114254"/>
            <a:ext cx="569903" cy="329079"/>
          </a:xfrm>
          <a:prstGeom prst="straightConnector1">
            <a:avLst/>
          </a:prstGeom>
          <a:ln w="12700">
            <a:solidFill>
              <a:schemeClr val="accent6">
                <a:lumMod val="50000"/>
              </a:schemeClr>
            </a:solidFill>
            <a:tailEnd type="arrow"/>
          </a:ln>
        </p:spPr>
        <p:style>
          <a:lnRef idx="1">
            <a:schemeClr val="accent6"/>
          </a:lnRef>
          <a:fillRef idx="0">
            <a:schemeClr val="accent6"/>
          </a:fillRef>
          <a:effectRef idx="0">
            <a:schemeClr val="accent6"/>
          </a:effectRef>
          <a:fontRef idx="minor">
            <a:schemeClr val="tx1"/>
          </a:fontRef>
        </p:style>
      </p:cxnSp>
      <p:sp>
        <p:nvSpPr>
          <p:cNvPr id="27" name="円/楕円 26"/>
          <p:cNvSpPr/>
          <p:nvPr/>
        </p:nvSpPr>
        <p:spPr>
          <a:xfrm>
            <a:off x="4387331" y="2826222"/>
            <a:ext cx="184220" cy="288032"/>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矢印コネクタ 38"/>
          <p:cNvCxnSpPr>
            <a:endCxn id="32" idx="0"/>
          </p:cNvCxnSpPr>
          <p:nvPr/>
        </p:nvCxnSpPr>
        <p:spPr>
          <a:xfrm flipH="1">
            <a:off x="7071601" y="3162454"/>
            <a:ext cx="132444" cy="522070"/>
          </a:xfrm>
          <a:prstGeom prst="straightConnector1">
            <a:avLst/>
          </a:prstGeom>
          <a:ln w="12700">
            <a:solidFill>
              <a:schemeClr val="accent3">
                <a:lumMod val="75000"/>
              </a:schemeClr>
            </a:solidFill>
            <a:tailEnd type="arrow"/>
          </a:ln>
        </p:spPr>
        <p:style>
          <a:lnRef idx="1">
            <a:schemeClr val="accent3"/>
          </a:lnRef>
          <a:fillRef idx="0">
            <a:schemeClr val="accent3"/>
          </a:fillRef>
          <a:effectRef idx="0">
            <a:schemeClr val="accent3"/>
          </a:effectRef>
          <a:fontRef idx="minor">
            <a:schemeClr val="tx1"/>
          </a:fontRef>
        </p:style>
      </p:cxnSp>
      <p:cxnSp>
        <p:nvCxnSpPr>
          <p:cNvPr id="43" name="直線矢印コネクタ 42"/>
          <p:cNvCxnSpPr>
            <a:stCxn id="34" idx="4"/>
          </p:cNvCxnSpPr>
          <p:nvPr/>
        </p:nvCxnSpPr>
        <p:spPr>
          <a:xfrm>
            <a:off x="8408526" y="3126743"/>
            <a:ext cx="0" cy="1089411"/>
          </a:xfrm>
          <a:prstGeom prst="straightConnector1">
            <a:avLst/>
          </a:prstGeom>
          <a:ln w="12700">
            <a:solidFill>
              <a:schemeClr val="accent5">
                <a:lumMod val="75000"/>
              </a:schemeClr>
            </a:solidFill>
            <a:tailEnd type="arrow"/>
          </a:ln>
        </p:spPr>
        <p:style>
          <a:lnRef idx="1">
            <a:schemeClr val="accent3"/>
          </a:lnRef>
          <a:fillRef idx="0">
            <a:schemeClr val="accent3"/>
          </a:fillRef>
          <a:effectRef idx="0">
            <a:schemeClr val="accent3"/>
          </a:effectRef>
          <a:fontRef idx="minor">
            <a:schemeClr val="tx1"/>
          </a:fontRef>
        </p:style>
      </p:cxnSp>
      <p:sp>
        <p:nvSpPr>
          <p:cNvPr id="12" name="タイトル 11"/>
          <p:cNvSpPr>
            <a:spLocks noGrp="1"/>
          </p:cNvSpPr>
          <p:nvPr>
            <p:ph type="title"/>
          </p:nvPr>
        </p:nvSpPr>
        <p:spPr/>
        <p:txBody>
          <a:bodyPr>
            <a:normAutofit/>
          </a:bodyPr>
          <a:lstStyle/>
          <a:p>
            <a:r>
              <a:rPr lang="en-US" altLang="ja-JP" smtClean="0"/>
              <a:t>CRD</a:t>
            </a:r>
            <a:r>
              <a:rPr lang="ja-JP" altLang="en-US" smtClean="0"/>
              <a:t>の例</a:t>
            </a:r>
            <a:endParaRPr kumimoji="1" lang="ja-JP" altLang="en-US" dirty="0"/>
          </a:p>
        </p:txBody>
      </p:sp>
    </p:spTree>
    <p:custDataLst>
      <p:tags r:id="rId1"/>
    </p:custDataLst>
    <p:extLst>
      <p:ext uri="{BB962C8B-B14F-4D97-AF65-F5344CB8AC3E}">
        <p14:creationId xmlns:p14="http://schemas.microsoft.com/office/powerpoint/2010/main" val="1453559616"/>
      </p:ext>
    </p:extLst>
  </p:cSld>
  <p:clrMapOvr>
    <a:masterClrMapping/>
  </p:clrMapOvr>
  <mc:AlternateContent xmlns:mc="http://schemas.openxmlformats.org/markup-compatibility/2006" xmlns:p14="http://schemas.microsoft.com/office/powerpoint/2010/main">
    <mc:Choice Requires="p14">
      <p:transition spd="slow" p14:dur="2000" advTm="3223"/>
    </mc:Choice>
    <mc:Fallback xmlns="">
      <p:transition spd="slow" advTm="322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nodeType="afterEffect">
                                  <p:stCondLst>
                                    <p:cond delay="0"/>
                                  </p:stCondLst>
                                  <p:childTnLst>
                                    <p:set>
                                      <p:cBhvr>
                                        <p:cTn id="31" dur="1" fill="hold">
                                          <p:stCondLst>
                                            <p:cond delay="0"/>
                                          </p:stCondLst>
                                        </p:cTn>
                                        <p:tgtEl>
                                          <p:spTgt spid="43"/>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childTnLst>
                                </p:cTn>
                              </p:par>
                            </p:childTnLst>
                          </p:cTn>
                        </p:par>
                        <p:par>
                          <p:cTn id="46" fill="hold">
                            <p:stCondLst>
                              <p:cond delay="0"/>
                            </p:stCondLst>
                            <p:childTnLst>
                              <p:par>
                                <p:cTn id="47" presetID="1" presetClass="entr" presetSubtype="0"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par>
                          <p:cTn id="49" fill="hold">
                            <p:stCondLst>
                              <p:cond delay="0"/>
                            </p:stCondLst>
                            <p:childTnLst>
                              <p:par>
                                <p:cTn id="50" presetID="1"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childTnLst>
                                </p:cTn>
                              </p:par>
                            </p:childTnLst>
                          </p:cTn>
                        </p:par>
                        <p:par>
                          <p:cTn id="52" fill="hold">
                            <p:stCondLst>
                              <p:cond delay="0"/>
                            </p:stCondLst>
                            <p:childTnLst>
                              <p:par>
                                <p:cTn id="53" presetID="1" presetClass="entr" presetSubtype="0"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5" grpId="0" animBg="1"/>
      <p:bldP spid="16" grpId="0" animBg="1"/>
      <p:bldP spid="19" grpId="0" animBg="1"/>
      <p:bldP spid="30" grpId="0" animBg="1"/>
      <p:bldP spid="28" grpId="0" animBg="1"/>
      <p:bldP spid="8" grpId="0"/>
      <p:bldP spid="32" grpId="0" animBg="1"/>
      <p:bldP spid="33" grpId="0" animBg="1"/>
      <p:bldP spid="34"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CRD</a:t>
            </a:r>
            <a:r>
              <a:rPr kumimoji="1" lang="ja-JP" altLang="en-US" smtClean="0"/>
              <a:t>が競合する可能性</a:t>
            </a:r>
            <a:endParaRPr kumimoji="1" lang="ja-JP" altLang="en-US"/>
          </a:p>
        </p:txBody>
      </p:sp>
      <p:sp>
        <p:nvSpPr>
          <p:cNvPr id="3" name="コンテンツ プレースホルダー 2"/>
          <p:cNvSpPr>
            <a:spLocks noGrp="1"/>
          </p:cNvSpPr>
          <p:nvPr>
            <p:ph idx="1"/>
          </p:nvPr>
        </p:nvSpPr>
        <p:spPr/>
        <p:txBody>
          <a:bodyPr/>
          <a:lstStyle/>
          <a:p>
            <a:r>
              <a:rPr lang="ja-JP" altLang="en-US" smtClean="0"/>
              <a:t>コード片</a:t>
            </a:r>
            <a:r>
              <a:rPr lang="en-US" altLang="ja-JP" smtClean="0"/>
              <a:t>X</a:t>
            </a:r>
            <a:r>
              <a:rPr lang="ja-JP" altLang="en-US" smtClean="0"/>
              <a:t>および</a:t>
            </a:r>
            <a:r>
              <a:rPr lang="en-US" altLang="ja-JP" smtClean="0"/>
              <a:t>Y</a:t>
            </a:r>
            <a:r>
              <a:rPr lang="ja-JP" altLang="en-US" smtClean="0"/>
              <a:t>は同一の</a:t>
            </a:r>
            <a:r>
              <a:rPr lang="en-US" altLang="ja-JP" smtClean="0"/>
              <a:t>CRD</a:t>
            </a:r>
            <a:r>
              <a:rPr lang="ja-JP" altLang="en-US" smtClean="0"/>
              <a:t>となる（競合）</a:t>
            </a:r>
            <a:endParaRPr lang="en-US" altLang="ja-JP" smtClean="0"/>
          </a:p>
          <a:p>
            <a:r>
              <a:rPr kumimoji="1" lang="ja-JP" altLang="en-US" smtClean="0"/>
              <a:t>競合を解決するためにメトリクス値を扱う</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スライド番号プレースホルダー 4"/>
          <p:cNvSpPr>
            <a:spLocks noGrp="1"/>
          </p:cNvSpPr>
          <p:nvPr>
            <p:ph type="sldNum" sz="quarter" idx="12"/>
          </p:nvPr>
        </p:nvSpPr>
        <p:spPr/>
        <p:txBody>
          <a:bodyPr/>
          <a:lstStyle/>
          <a:p>
            <a:fld id="{BC7EAD4E-304A-4C1C-B98F-CCFCC4E25702}" type="slidenum">
              <a:rPr kumimoji="1" lang="ja-JP" altLang="en-US" smtClean="0"/>
              <a:t>6</a:t>
            </a:fld>
            <a:endParaRPr kumimoji="1" lang="ja-JP" altLang="en-US"/>
          </a:p>
        </p:txBody>
      </p:sp>
      <p:sp useBgFill="1">
        <p:nvSpPr>
          <p:cNvPr id="6" name="テキスト ボックス 5"/>
          <p:cNvSpPr txBox="1"/>
          <p:nvPr/>
        </p:nvSpPr>
        <p:spPr>
          <a:xfrm>
            <a:off x="467544" y="2996952"/>
            <a:ext cx="8064896" cy="3046988"/>
          </a:xfrm>
          <a:prstGeom prst="rect">
            <a:avLst/>
          </a:prstGeom>
          <a:ln w="12700">
            <a:solidFill>
              <a:schemeClr val="tx1"/>
            </a:solidFill>
          </a:ln>
          <a:effectLst>
            <a:outerShdw blurRad="50800" dist="38100" dir="2700000" algn="tl" rotWithShape="0">
              <a:prstClr val="black">
                <a:alpha val="40000"/>
              </a:prstClr>
            </a:outerShdw>
          </a:effectLst>
        </p:spPr>
        <p:txBody>
          <a:bodyPr wrap="square" rtlCol="0">
            <a:spAutoFit/>
          </a:bodyPr>
          <a:lstStyle/>
          <a:p>
            <a:r>
              <a:rPr kumimoji="1" lang="en-US" altLang="ja-JP" sz="1600" dirty="0" smtClean="0">
                <a:latin typeface="Courier New" pitchFamily="49" charset="0"/>
                <a:cs typeface="Courier New" pitchFamily="49" charset="0"/>
              </a:rPr>
              <a:t>public class </a:t>
            </a:r>
            <a:r>
              <a:rPr kumimoji="1" lang="en-US" altLang="ja-JP" sz="1600" dirty="0" err="1" smtClean="0">
                <a:latin typeface="Courier New" pitchFamily="49" charset="0"/>
                <a:cs typeface="Courier New" pitchFamily="49" charset="0"/>
              </a:rPr>
              <a:t>DeleteManager</a:t>
            </a:r>
            <a:r>
              <a:rPr kumimoji="1" lang="en-US" altLang="ja-JP" sz="1600" dirty="0" smtClean="0">
                <a:latin typeface="Courier New" pitchFamily="49" charset="0"/>
                <a:cs typeface="Courier New" pitchFamily="49" charset="0"/>
              </a:rPr>
              <a:t> {</a:t>
            </a:r>
          </a:p>
          <a:p>
            <a:r>
              <a:rPr lang="en-US" altLang="ja-JP" sz="1600" dirty="0">
                <a:latin typeface="Courier New" pitchFamily="49" charset="0"/>
                <a:cs typeface="Courier New" pitchFamily="49" charset="0"/>
              </a:rPr>
              <a:t> </a:t>
            </a:r>
            <a:r>
              <a:rPr lang="en-US" altLang="ja-JP" sz="1600" dirty="0" smtClean="0">
                <a:latin typeface="Courier New" pitchFamily="49" charset="0"/>
                <a:cs typeface="Courier New" pitchFamily="49" charset="0"/>
              </a:rPr>
              <a:t>  ...</a:t>
            </a:r>
          </a:p>
          <a:p>
            <a:r>
              <a:rPr kumimoji="1" lang="en-US" altLang="ja-JP" sz="1600" dirty="0">
                <a:latin typeface="Courier New" pitchFamily="49" charset="0"/>
                <a:cs typeface="Courier New" pitchFamily="49" charset="0"/>
              </a:rPr>
              <a:t> </a:t>
            </a:r>
            <a:r>
              <a:rPr kumimoji="1" lang="en-US" altLang="ja-JP" sz="1600" dirty="0" smtClean="0">
                <a:latin typeface="Courier New" pitchFamily="49" charset="0"/>
                <a:cs typeface="Courier New" pitchFamily="49" charset="0"/>
              </a:rPr>
              <a:t>  public void delete (</a:t>
            </a:r>
            <a:r>
              <a:rPr kumimoji="1" lang="en-US" altLang="ja-JP" sz="1600" dirty="0" err="1" smtClean="0">
                <a:latin typeface="Courier New" pitchFamily="49" charset="0"/>
                <a:cs typeface="Courier New" pitchFamily="49" charset="0"/>
              </a:rPr>
              <a:t>int</a:t>
            </a:r>
            <a:r>
              <a:rPr kumimoji="1" lang="en-US" altLang="ja-JP" sz="1600" dirty="0" smtClean="0">
                <a:latin typeface="Courier New" pitchFamily="49" charset="0"/>
                <a:cs typeface="Courier New" pitchFamily="49" charset="0"/>
              </a:rPr>
              <a:t> n) {</a:t>
            </a:r>
          </a:p>
          <a:p>
            <a:r>
              <a:rPr lang="en-US" altLang="ja-JP" sz="1600" dirty="0">
                <a:latin typeface="Courier New" pitchFamily="49" charset="0"/>
                <a:cs typeface="Courier New" pitchFamily="49" charset="0"/>
              </a:rPr>
              <a:t> </a:t>
            </a:r>
            <a:r>
              <a:rPr lang="en-US" altLang="ja-JP" sz="1600" dirty="0" smtClean="0">
                <a:latin typeface="Courier New" pitchFamily="49" charset="0"/>
                <a:cs typeface="Courier New" pitchFamily="49" charset="0"/>
              </a:rPr>
              <a:t>     ...</a:t>
            </a:r>
          </a:p>
          <a:p>
            <a:r>
              <a:rPr kumimoji="1" lang="en-US" altLang="ja-JP" sz="1600" dirty="0">
                <a:latin typeface="Courier New" pitchFamily="49" charset="0"/>
                <a:cs typeface="Courier New" pitchFamily="49" charset="0"/>
              </a:rPr>
              <a:t> </a:t>
            </a:r>
            <a:r>
              <a:rPr kumimoji="1" lang="en-US" altLang="ja-JP" sz="1600" dirty="0" smtClean="0">
                <a:latin typeface="Courier New" pitchFamily="49" charset="0"/>
                <a:cs typeface="Courier New" pitchFamily="49" charset="0"/>
              </a:rPr>
              <a:t>     for (</a:t>
            </a:r>
            <a:r>
              <a:rPr kumimoji="1" lang="en-US" altLang="ja-JP" sz="1600" dirty="0" err="1" smtClean="0">
                <a:latin typeface="Courier New" pitchFamily="49" charset="0"/>
                <a:cs typeface="Courier New" pitchFamily="49" charset="0"/>
              </a:rPr>
              <a:t>int</a:t>
            </a:r>
            <a:r>
              <a:rPr kumimoji="1" lang="en-US" altLang="ja-JP" sz="1600" dirty="0" smtClean="0">
                <a:latin typeface="Courier New" pitchFamily="49" charset="0"/>
                <a:cs typeface="Courier New" pitchFamily="49" charset="0"/>
              </a:rPr>
              <a:t> </a:t>
            </a:r>
            <a:r>
              <a:rPr kumimoji="1" lang="en-US" altLang="ja-JP" sz="1600" dirty="0" err="1" smtClean="0">
                <a:latin typeface="Courier New" pitchFamily="49" charset="0"/>
                <a:cs typeface="Courier New" pitchFamily="49" charset="0"/>
              </a:rPr>
              <a:t>i</a:t>
            </a:r>
            <a:r>
              <a:rPr kumimoji="1" lang="en-US" altLang="ja-JP" sz="1600" dirty="0" smtClean="0">
                <a:latin typeface="Courier New" pitchFamily="49" charset="0"/>
                <a:cs typeface="Courier New" pitchFamily="49" charset="0"/>
              </a:rPr>
              <a:t> = n; </a:t>
            </a:r>
            <a:r>
              <a:rPr kumimoji="1" lang="en-US" altLang="ja-JP" sz="1600" dirty="0" err="1" smtClean="0">
                <a:latin typeface="Courier New" pitchFamily="49" charset="0"/>
                <a:cs typeface="Courier New" pitchFamily="49" charset="0"/>
              </a:rPr>
              <a:t>i</a:t>
            </a:r>
            <a:r>
              <a:rPr kumimoji="1" lang="en-US" altLang="ja-JP" sz="1600" dirty="0" smtClean="0">
                <a:latin typeface="Courier New" pitchFamily="49" charset="0"/>
                <a:cs typeface="Courier New" pitchFamily="49" charset="0"/>
              </a:rPr>
              <a:t> &lt; </a:t>
            </a:r>
            <a:r>
              <a:rPr kumimoji="1" lang="en-US" altLang="ja-JP" sz="1600" dirty="0" err="1" smtClean="0">
                <a:latin typeface="Courier New" pitchFamily="49" charset="0"/>
                <a:cs typeface="Courier New" pitchFamily="49" charset="0"/>
              </a:rPr>
              <a:t>delete.size</a:t>
            </a:r>
            <a:r>
              <a:rPr kumimoji="1" lang="en-US" altLang="ja-JP" sz="1600" dirty="0" smtClean="0">
                <a:latin typeface="Courier New" pitchFamily="49" charset="0"/>
                <a:cs typeface="Courier New" pitchFamily="49" charset="0"/>
              </a:rPr>
              <a:t>(); </a:t>
            </a:r>
            <a:r>
              <a:rPr kumimoji="1" lang="en-US" altLang="ja-JP" sz="1600" dirty="0" err="1" smtClean="0">
                <a:latin typeface="Courier New" pitchFamily="49" charset="0"/>
                <a:cs typeface="Courier New" pitchFamily="49" charset="0"/>
              </a:rPr>
              <a:t>i</a:t>
            </a:r>
            <a:r>
              <a:rPr kumimoji="1" lang="en-US" altLang="ja-JP" sz="1600" dirty="0" smtClean="0">
                <a:latin typeface="Courier New" pitchFamily="49" charset="0"/>
                <a:cs typeface="Courier New" pitchFamily="49" charset="0"/>
              </a:rPr>
              <a:t>++) {</a:t>
            </a:r>
          </a:p>
          <a:p>
            <a:r>
              <a:rPr lang="en-US" altLang="ja-JP" sz="1600" smtClean="0">
                <a:latin typeface="Courier New" pitchFamily="49" charset="0"/>
                <a:cs typeface="Courier New" pitchFamily="49" charset="0"/>
              </a:rPr>
              <a:t>	</a:t>
            </a:r>
            <a:r>
              <a:rPr lang="ja-JP" altLang="en-US" sz="1600" smtClean="0">
                <a:latin typeface="Courier New" pitchFamily="49" charset="0"/>
                <a:cs typeface="Courier New" pitchFamily="49" charset="0"/>
              </a:rPr>
              <a:t>　</a:t>
            </a:r>
            <a:r>
              <a:rPr lang="en-US" altLang="ja-JP" sz="1600" smtClean="0">
                <a:latin typeface="Courier New" pitchFamily="49" charset="0"/>
                <a:cs typeface="Courier New" pitchFamily="49" charset="0"/>
              </a:rPr>
              <a:t>// some code</a:t>
            </a:r>
          </a:p>
          <a:p>
            <a:r>
              <a:rPr lang="en-US" altLang="ja-JP" sz="1600" smtClean="0">
                <a:latin typeface="Courier New" pitchFamily="49" charset="0"/>
                <a:cs typeface="Courier New" pitchFamily="49" charset="0"/>
              </a:rPr>
              <a:t>      }</a:t>
            </a:r>
          </a:p>
          <a:p>
            <a:r>
              <a:rPr lang="en-US" altLang="ja-JP" sz="1600" smtClean="0">
                <a:latin typeface="Courier New" pitchFamily="49" charset="0"/>
                <a:cs typeface="Courier New" pitchFamily="49" charset="0"/>
              </a:rPr>
              <a:t>      ...</a:t>
            </a:r>
            <a:r>
              <a:rPr lang="en-US" altLang="ja-JP" sz="1600" smtClean="0">
                <a:latin typeface="Courier New" pitchFamily="49" charset="0"/>
                <a:cs typeface="Courier New" pitchFamily="49" charset="0"/>
              </a:rPr>
              <a:t>     </a:t>
            </a:r>
          </a:p>
          <a:p>
            <a:r>
              <a:rPr lang="en-US" altLang="ja-JP" sz="1600">
                <a:latin typeface="Courier New" pitchFamily="49" charset="0"/>
                <a:cs typeface="Courier New" pitchFamily="49" charset="0"/>
              </a:rPr>
              <a:t> </a:t>
            </a:r>
            <a:r>
              <a:rPr lang="en-US" altLang="ja-JP" sz="1600" smtClean="0">
                <a:latin typeface="Courier New" pitchFamily="49" charset="0"/>
                <a:cs typeface="Courier New" pitchFamily="49" charset="0"/>
              </a:rPr>
              <a:t>     </a:t>
            </a:r>
            <a:r>
              <a:rPr lang="en-US" altLang="ja-JP" sz="1600" smtClean="0">
                <a:latin typeface="Courier New" pitchFamily="49" charset="0"/>
                <a:cs typeface="Courier New" pitchFamily="49" charset="0"/>
              </a:rPr>
              <a:t>for </a:t>
            </a:r>
            <a:r>
              <a:rPr lang="en-US" altLang="ja-JP" sz="1600">
                <a:latin typeface="Courier New" pitchFamily="49" charset="0"/>
                <a:cs typeface="Courier New" pitchFamily="49" charset="0"/>
              </a:rPr>
              <a:t>(int i = n; i &lt; delete.size(); i++) {</a:t>
            </a:r>
          </a:p>
          <a:p>
            <a:r>
              <a:rPr lang="en-US" altLang="ja-JP" sz="1600">
                <a:latin typeface="Courier New" pitchFamily="49" charset="0"/>
                <a:cs typeface="Courier New" pitchFamily="49" charset="0"/>
              </a:rPr>
              <a:t>	</a:t>
            </a:r>
            <a:r>
              <a:rPr lang="ja-JP" altLang="en-US" sz="1600">
                <a:latin typeface="Courier New" pitchFamily="49" charset="0"/>
                <a:cs typeface="Courier New" pitchFamily="49" charset="0"/>
              </a:rPr>
              <a:t>　</a:t>
            </a:r>
            <a:r>
              <a:rPr lang="en-US" altLang="ja-JP" sz="1600">
                <a:latin typeface="Courier New" pitchFamily="49" charset="0"/>
                <a:cs typeface="Courier New" pitchFamily="49" charset="0"/>
              </a:rPr>
              <a:t>// </a:t>
            </a:r>
            <a:r>
              <a:rPr lang="en-US" altLang="ja-JP" sz="1600">
                <a:latin typeface="Courier New" pitchFamily="49" charset="0"/>
                <a:cs typeface="Courier New" pitchFamily="49" charset="0"/>
              </a:rPr>
              <a:t>some </a:t>
            </a:r>
            <a:r>
              <a:rPr lang="en-US" altLang="ja-JP" sz="1600" smtClean="0">
                <a:latin typeface="Courier New" pitchFamily="49" charset="0"/>
                <a:cs typeface="Courier New" pitchFamily="49" charset="0"/>
              </a:rPr>
              <a:t>code</a:t>
            </a:r>
          </a:p>
          <a:p>
            <a:r>
              <a:rPr lang="en-US" altLang="ja-JP" sz="1600">
                <a:latin typeface="Courier New" pitchFamily="49" charset="0"/>
                <a:cs typeface="Courier New" pitchFamily="49" charset="0"/>
              </a:rPr>
              <a:t> </a:t>
            </a:r>
            <a:r>
              <a:rPr lang="en-US" altLang="ja-JP" sz="1600" smtClean="0">
                <a:latin typeface="Courier New" pitchFamily="49" charset="0"/>
                <a:cs typeface="Courier New" pitchFamily="49" charset="0"/>
              </a:rPr>
              <a:t>     }</a:t>
            </a:r>
            <a:endParaRPr lang="en-US" altLang="ja-JP" sz="1600">
              <a:latin typeface="Courier New" pitchFamily="49" charset="0"/>
              <a:cs typeface="Courier New" pitchFamily="49" charset="0"/>
            </a:endParaRPr>
          </a:p>
          <a:p>
            <a:r>
              <a:rPr lang="en-US" altLang="ja-JP" sz="1600" smtClean="0">
                <a:latin typeface="Courier New" pitchFamily="49" charset="0"/>
                <a:cs typeface="Courier New" pitchFamily="49" charset="0"/>
              </a:rPr>
              <a:t>      ...</a:t>
            </a:r>
            <a:endParaRPr lang="en-US" altLang="ja-JP" sz="1600">
              <a:latin typeface="Courier New" pitchFamily="49" charset="0"/>
              <a:cs typeface="Courier New" pitchFamily="49" charset="0"/>
            </a:endParaRPr>
          </a:p>
        </p:txBody>
      </p:sp>
      <p:sp>
        <p:nvSpPr>
          <p:cNvPr id="7" name="正方形/長方形 6"/>
          <p:cNvSpPr/>
          <p:nvPr/>
        </p:nvSpPr>
        <p:spPr>
          <a:xfrm>
            <a:off x="1259632" y="5013176"/>
            <a:ext cx="5472608" cy="792088"/>
          </a:xfrm>
          <a:prstGeom prst="rect">
            <a:avLst/>
          </a:prstGeom>
          <a:no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1259632" y="4005064"/>
            <a:ext cx="5472608" cy="792088"/>
          </a:xfrm>
          <a:prstGeom prst="rect">
            <a:avLst/>
          </a:prstGeom>
          <a:no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6156176" y="4397042"/>
            <a:ext cx="1008112" cy="400110"/>
          </a:xfrm>
          <a:prstGeom prst="rect">
            <a:avLst/>
          </a:prstGeom>
          <a:noFill/>
        </p:spPr>
        <p:txBody>
          <a:bodyPr wrap="square" rtlCol="0">
            <a:spAutoFit/>
          </a:bodyPr>
          <a:lstStyle/>
          <a:p>
            <a:r>
              <a:rPr kumimoji="1" lang="ja-JP" altLang="en-US" sz="2000" b="1" smtClean="0">
                <a:solidFill>
                  <a:srgbClr val="FF0000"/>
                </a:solidFill>
              </a:rPr>
              <a:t>Ｘ</a:t>
            </a:r>
            <a:endParaRPr kumimoji="1" lang="ja-JP" altLang="en-US" b="1">
              <a:solidFill>
                <a:srgbClr val="FF0000"/>
              </a:solidFill>
            </a:endParaRPr>
          </a:p>
        </p:txBody>
      </p:sp>
      <p:sp>
        <p:nvSpPr>
          <p:cNvPr id="10" name="テキスト ボックス 9"/>
          <p:cNvSpPr txBox="1"/>
          <p:nvPr/>
        </p:nvSpPr>
        <p:spPr>
          <a:xfrm>
            <a:off x="6156176" y="5445224"/>
            <a:ext cx="1008112" cy="369332"/>
          </a:xfrm>
          <a:prstGeom prst="rect">
            <a:avLst/>
          </a:prstGeom>
          <a:noFill/>
        </p:spPr>
        <p:txBody>
          <a:bodyPr wrap="square" rtlCol="0">
            <a:spAutoFit/>
          </a:bodyPr>
          <a:lstStyle/>
          <a:p>
            <a:r>
              <a:rPr kumimoji="1" lang="ja-JP" altLang="en-US" b="1" smtClean="0">
                <a:solidFill>
                  <a:srgbClr val="FF0000"/>
                </a:solidFill>
              </a:rPr>
              <a:t>Ｙ</a:t>
            </a:r>
            <a:endParaRPr kumimoji="1" lang="ja-JP" altLang="en-US" b="1">
              <a:solidFill>
                <a:srgbClr val="FF0000"/>
              </a:solidFill>
            </a:endParaRPr>
          </a:p>
        </p:txBody>
      </p:sp>
    </p:spTree>
    <p:extLst>
      <p:ext uri="{BB962C8B-B14F-4D97-AF65-F5344CB8AC3E}">
        <p14:creationId xmlns:p14="http://schemas.microsoft.com/office/powerpoint/2010/main" val="12069526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CRD</a:t>
            </a:r>
            <a:r>
              <a:rPr kumimoji="1" lang="ja-JP" altLang="en-US" smtClean="0"/>
              <a:t>：メトリクス値</a:t>
            </a:r>
            <a:endParaRPr kumimoji="1" lang="ja-JP" altLang="en-US"/>
          </a:p>
        </p:txBody>
      </p:sp>
      <p:sp>
        <p:nvSpPr>
          <p:cNvPr id="3" name="コンテンツ プレースホルダー 2"/>
          <p:cNvSpPr>
            <a:spLocks noGrp="1"/>
          </p:cNvSpPr>
          <p:nvPr>
            <p:ph idx="1"/>
          </p:nvPr>
        </p:nvSpPr>
        <p:spPr/>
        <p:txBody>
          <a:bodyPr/>
          <a:lstStyle/>
          <a:p>
            <a:r>
              <a:rPr kumimoji="1" lang="en-US" altLang="ja-JP" smtClean="0"/>
              <a:t>3</a:t>
            </a:r>
            <a:r>
              <a:rPr kumimoji="1" lang="ja-JP" altLang="en-US" smtClean="0"/>
              <a:t>種類のコードメトリクスの組み合わせ</a:t>
            </a:r>
            <a:endParaRPr kumimoji="1" lang="en-US" altLang="ja-JP" smtClean="0"/>
          </a:p>
          <a:p>
            <a:pPr lvl="1"/>
            <a:r>
              <a:rPr lang="ja-JP" altLang="en-US" smtClean="0"/>
              <a:t>サイクロマティック数：分岐の数</a:t>
            </a:r>
            <a:endParaRPr lang="en-US" altLang="ja-JP" smtClean="0"/>
          </a:p>
          <a:p>
            <a:pPr lvl="1"/>
            <a:r>
              <a:rPr kumimoji="1" lang="en-US" altLang="ja-JP" smtClean="0"/>
              <a:t>fan-out</a:t>
            </a:r>
            <a:r>
              <a:rPr kumimoji="1" lang="ja-JP" altLang="en-US" smtClean="0"/>
              <a:t>数：呼び出すメソッドの数</a:t>
            </a:r>
            <a:endParaRPr kumimoji="1" lang="en-US" altLang="ja-JP" smtClean="0"/>
          </a:p>
          <a:p>
            <a:pPr lvl="1"/>
            <a:r>
              <a:rPr kumimoji="1" lang="ja-JP" altLang="en-US" i="1" smtClean="0"/>
              <a:t>コード行数に占めるサイクロマティック数の割合</a:t>
            </a:r>
            <a:endParaRPr kumimoji="1" lang="en-US" altLang="ja-JP" i="1" smtClean="0"/>
          </a:p>
          <a:p>
            <a:pPr lvl="1"/>
            <a:endParaRPr kumimoji="1" lang="en-US" altLang="ja-JP" smtClean="0"/>
          </a:p>
          <a:p>
            <a:r>
              <a:rPr kumimoji="1" lang="en-US" altLang="ja-JP" smtClean="0"/>
              <a:t>3</a:t>
            </a:r>
            <a:r>
              <a:rPr kumimoji="1" lang="ja-JP" altLang="en-US" smtClean="0"/>
              <a:t>種類のコードメトリクスの合計値を用いることで</a:t>
            </a:r>
            <a:r>
              <a:rPr kumimoji="1" lang="en-US" altLang="ja-JP" smtClean="0"/>
              <a:t>93%</a:t>
            </a:r>
            <a:r>
              <a:rPr kumimoji="1" lang="ja-JP" altLang="en-US" smtClean="0"/>
              <a:t>の競合を解決することができた</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スライド番号プレースホルダー 4"/>
          <p:cNvSpPr>
            <a:spLocks noGrp="1"/>
          </p:cNvSpPr>
          <p:nvPr>
            <p:ph type="sldNum" sz="quarter" idx="12"/>
          </p:nvPr>
        </p:nvSpPr>
        <p:spPr/>
        <p:txBody>
          <a:bodyPr/>
          <a:lstStyle/>
          <a:p>
            <a:fld id="{BC7EAD4E-304A-4C1C-B98F-CCFCC4E25702}" type="slidenum">
              <a:rPr kumimoji="1" lang="ja-JP" altLang="en-US" smtClean="0"/>
              <a:t>7</a:t>
            </a:fld>
            <a:endParaRPr kumimoji="1" lang="ja-JP" altLang="en-US"/>
          </a:p>
        </p:txBody>
      </p:sp>
    </p:spTree>
    <p:extLst>
      <p:ext uri="{BB962C8B-B14F-4D97-AF65-F5344CB8AC3E}">
        <p14:creationId xmlns:p14="http://schemas.microsoft.com/office/powerpoint/2010/main" val="29472733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クローン箇所の特定</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ここまでは</a:t>
            </a:r>
            <a:r>
              <a:rPr kumimoji="1" lang="en-US" altLang="ja-JP" smtClean="0"/>
              <a:t>CRD</a:t>
            </a:r>
            <a:r>
              <a:rPr kumimoji="1" lang="ja-JP" altLang="en-US" smtClean="0"/>
              <a:t>の定義の話</a:t>
            </a:r>
            <a:endParaRPr kumimoji="1" lang="en-US" altLang="ja-JP" smtClean="0"/>
          </a:p>
          <a:p>
            <a:endParaRPr lang="en-US" altLang="ja-JP"/>
          </a:p>
          <a:p>
            <a:r>
              <a:rPr kumimoji="1" lang="ja-JP" altLang="en-US" smtClean="0"/>
              <a:t>ここからはリビジョン間で作成した</a:t>
            </a:r>
            <a:r>
              <a:rPr kumimoji="1" lang="en-US" altLang="ja-JP" smtClean="0"/>
              <a:t>CRD</a:t>
            </a:r>
            <a:r>
              <a:rPr kumimoji="1" lang="ja-JP" altLang="en-US" smtClean="0"/>
              <a:t>をどうやってひも付けるかの話</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スライド番号プレースホルダー 4"/>
          <p:cNvSpPr>
            <a:spLocks noGrp="1"/>
          </p:cNvSpPr>
          <p:nvPr>
            <p:ph type="sldNum" sz="quarter" idx="12"/>
          </p:nvPr>
        </p:nvSpPr>
        <p:spPr/>
        <p:txBody>
          <a:bodyPr/>
          <a:lstStyle/>
          <a:p>
            <a:fld id="{BC7EAD4E-304A-4C1C-B98F-CCFCC4E25702}" type="slidenum">
              <a:rPr kumimoji="1" lang="ja-JP" altLang="en-US" smtClean="0"/>
              <a:t>8</a:t>
            </a:fld>
            <a:endParaRPr kumimoji="1" lang="ja-JP" altLang="en-US"/>
          </a:p>
        </p:txBody>
      </p:sp>
    </p:spTree>
    <p:extLst>
      <p:ext uri="{BB962C8B-B14F-4D97-AF65-F5344CB8AC3E}">
        <p14:creationId xmlns:p14="http://schemas.microsoft.com/office/powerpoint/2010/main" val="18037335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スライド番号プレースホルダー 4"/>
          <p:cNvSpPr>
            <a:spLocks noGrp="1"/>
          </p:cNvSpPr>
          <p:nvPr>
            <p:ph type="sldNum" sz="quarter" idx="12"/>
          </p:nvPr>
        </p:nvSpPr>
        <p:spPr/>
        <p:txBody>
          <a:bodyPr/>
          <a:lstStyle/>
          <a:p>
            <a:fld id="{BC7EAD4E-304A-4C1C-B98F-CCFCC4E25702}" type="slidenum">
              <a:rPr kumimoji="1" lang="ja-JP" altLang="en-US" smtClean="0"/>
              <a:t>9</a:t>
            </a:fld>
            <a:endParaRPr kumimoji="1" lang="ja-JP" altLang="en-US"/>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821" t="14052" r="21343" b="29461"/>
          <a:stretch/>
        </p:blipFill>
        <p:spPr bwMode="auto">
          <a:xfrm>
            <a:off x="1430550" y="322412"/>
            <a:ext cx="6336704" cy="617113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4992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CRD</a:t>
            </a:r>
            <a:r>
              <a:rPr kumimoji="1" lang="ja-JP" altLang="en-US" smtClean="0"/>
              <a:t>によるクローン追跡</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スライド番号プレースホルダー 4"/>
          <p:cNvSpPr>
            <a:spLocks noGrp="1"/>
          </p:cNvSpPr>
          <p:nvPr>
            <p:ph type="sldNum" sz="quarter" idx="12"/>
          </p:nvPr>
        </p:nvSpPr>
        <p:spPr/>
        <p:txBody>
          <a:bodyPr/>
          <a:lstStyle/>
          <a:p>
            <a:fld id="{BC7EAD4E-304A-4C1C-B98F-CCFCC4E25702}" type="slidenum">
              <a:rPr kumimoji="1" lang="ja-JP" altLang="en-US" smtClean="0"/>
              <a:t>10</a:t>
            </a:fld>
            <a:endParaRPr kumimoji="1" lang="ja-JP" altLang="en-US"/>
          </a:p>
        </p:txBody>
      </p:sp>
      <p:grpSp>
        <p:nvGrpSpPr>
          <p:cNvPr id="6" name="グループ化 5"/>
          <p:cNvGrpSpPr/>
          <p:nvPr/>
        </p:nvGrpSpPr>
        <p:grpSpPr>
          <a:xfrm>
            <a:off x="7596336" y="764704"/>
            <a:ext cx="2821335" cy="425166"/>
            <a:chOff x="5004048" y="6077122"/>
            <a:chExt cx="2821335" cy="425166"/>
          </a:xfrm>
        </p:grpSpPr>
        <p:sp>
          <p:nvSpPr>
            <p:cNvPr id="7" name="円/楕円 6"/>
            <p:cNvSpPr/>
            <p:nvPr/>
          </p:nvSpPr>
          <p:spPr>
            <a:xfrm>
              <a:off x="5004048" y="6077122"/>
              <a:ext cx="432048" cy="425166"/>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i="1" dirty="0">
                <a:solidFill>
                  <a:schemeClr val="tx1"/>
                </a:solidFill>
              </a:endParaRPr>
            </a:p>
          </p:txBody>
        </p:sp>
        <p:sp>
          <p:nvSpPr>
            <p:cNvPr id="8" name="テキスト ボックス 7"/>
            <p:cNvSpPr txBox="1"/>
            <p:nvPr/>
          </p:nvSpPr>
          <p:spPr>
            <a:xfrm>
              <a:off x="5449119" y="6120428"/>
              <a:ext cx="2376264" cy="338554"/>
            </a:xfrm>
            <a:prstGeom prst="rect">
              <a:avLst/>
            </a:prstGeom>
            <a:noFill/>
          </p:spPr>
          <p:txBody>
            <a:bodyPr wrap="square" rtlCol="0">
              <a:spAutoFit/>
            </a:bodyPr>
            <a:lstStyle/>
            <a:p>
              <a:r>
                <a:rPr lang="ja-JP" altLang="en-US" sz="1600" dirty="0" smtClean="0"/>
                <a:t>コード</a:t>
              </a:r>
              <a:r>
                <a:rPr lang="ja-JP" altLang="en-US" sz="1600" dirty="0"/>
                <a:t>片</a:t>
              </a:r>
              <a:endParaRPr kumimoji="1" lang="ja-JP" altLang="en-US" sz="1600" dirty="0"/>
            </a:p>
          </p:txBody>
        </p:sp>
      </p:grpSp>
      <p:sp>
        <p:nvSpPr>
          <p:cNvPr id="9" name="円/楕円 8"/>
          <p:cNvSpPr/>
          <p:nvPr/>
        </p:nvSpPr>
        <p:spPr>
          <a:xfrm>
            <a:off x="1475656" y="1412776"/>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10" name="円/楕円 9"/>
          <p:cNvSpPr/>
          <p:nvPr/>
        </p:nvSpPr>
        <p:spPr>
          <a:xfrm>
            <a:off x="1475656" y="2147258"/>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11" name="円/楕円 10"/>
          <p:cNvSpPr/>
          <p:nvPr/>
        </p:nvSpPr>
        <p:spPr>
          <a:xfrm>
            <a:off x="1475656" y="2881740"/>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12" name="円/楕円 11"/>
          <p:cNvSpPr/>
          <p:nvPr/>
        </p:nvSpPr>
        <p:spPr>
          <a:xfrm>
            <a:off x="1475656" y="3616222"/>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13" name="円/楕円 12"/>
          <p:cNvSpPr/>
          <p:nvPr/>
        </p:nvSpPr>
        <p:spPr>
          <a:xfrm>
            <a:off x="1475656" y="4350704"/>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14" name="円/楕円 13"/>
          <p:cNvSpPr/>
          <p:nvPr/>
        </p:nvSpPr>
        <p:spPr>
          <a:xfrm>
            <a:off x="1475656" y="5085184"/>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15" name="テキスト ボックス 14"/>
          <p:cNvSpPr txBox="1"/>
          <p:nvPr/>
        </p:nvSpPr>
        <p:spPr>
          <a:xfrm>
            <a:off x="1223628" y="5837202"/>
            <a:ext cx="1080120" cy="400110"/>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kumimoji="1" lang="en-US" altLang="ja-JP" sz="2000" dirty="0" smtClean="0"/>
              <a:t>Rev. </a:t>
            </a:r>
            <a:r>
              <a:rPr kumimoji="1" lang="en-US" altLang="ja-JP" sz="2000" i="1" dirty="0" smtClean="0"/>
              <a:t>r</a:t>
            </a:r>
            <a:endParaRPr kumimoji="1" lang="ja-JP" altLang="en-US" sz="2000" dirty="0"/>
          </a:p>
        </p:txBody>
      </p:sp>
      <p:sp>
        <p:nvSpPr>
          <p:cNvPr id="16" name="円/楕円 15"/>
          <p:cNvSpPr/>
          <p:nvPr/>
        </p:nvSpPr>
        <p:spPr>
          <a:xfrm>
            <a:off x="3407871" y="1412776"/>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17" name="円/楕円 16"/>
          <p:cNvSpPr/>
          <p:nvPr/>
        </p:nvSpPr>
        <p:spPr>
          <a:xfrm>
            <a:off x="3407871" y="2147258"/>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18" name="円/楕円 17"/>
          <p:cNvSpPr/>
          <p:nvPr/>
        </p:nvSpPr>
        <p:spPr>
          <a:xfrm>
            <a:off x="3407871" y="2881740"/>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19" name="円/楕円 18"/>
          <p:cNvSpPr/>
          <p:nvPr/>
        </p:nvSpPr>
        <p:spPr>
          <a:xfrm>
            <a:off x="3407871" y="3616222"/>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20" name="円/楕円 19"/>
          <p:cNvSpPr/>
          <p:nvPr/>
        </p:nvSpPr>
        <p:spPr>
          <a:xfrm>
            <a:off x="3407871" y="4350704"/>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21" name="円/楕円 20"/>
          <p:cNvSpPr/>
          <p:nvPr/>
        </p:nvSpPr>
        <p:spPr>
          <a:xfrm>
            <a:off x="3407871" y="5085184"/>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22" name="テキスト ボックス 21"/>
          <p:cNvSpPr txBox="1"/>
          <p:nvPr/>
        </p:nvSpPr>
        <p:spPr>
          <a:xfrm>
            <a:off x="3155843" y="5837202"/>
            <a:ext cx="1080120" cy="400110"/>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kumimoji="1" lang="en-US" altLang="ja-JP" sz="2000" dirty="0" smtClean="0"/>
              <a:t>Rev. </a:t>
            </a:r>
            <a:r>
              <a:rPr kumimoji="1" lang="en-US" altLang="ja-JP" sz="2000" i="1" dirty="0" smtClean="0"/>
              <a:t>r+1</a:t>
            </a:r>
            <a:endParaRPr kumimoji="1" lang="ja-JP" altLang="en-US" sz="2000" dirty="0"/>
          </a:p>
        </p:txBody>
      </p:sp>
      <p:sp>
        <p:nvSpPr>
          <p:cNvPr id="23" name="円/楕円 22"/>
          <p:cNvSpPr/>
          <p:nvPr/>
        </p:nvSpPr>
        <p:spPr>
          <a:xfrm>
            <a:off x="5340086" y="1412776"/>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24" name="円/楕円 23"/>
          <p:cNvSpPr/>
          <p:nvPr/>
        </p:nvSpPr>
        <p:spPr>
          <a:xfrm>
            <a:off x="5340086" y="2147258"/>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25" name="円/楕円 24"/>
          <p:cNvSpPr/>
          <p:nvPr/>
        </p:nvSpPr>
        <p:spPr>
          <a:xfrm>
            <a:off x="5340086" y="2881740"/>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26" name="円/楕円 25"/>
          <p:cNvSpPr/>
          <p:nvPr/>
        </p:nvSpPr>
        <p:spPr>
          <a:xfrm>
            <a:off x="5340086" y="3616222"/>
            <a:ext cx="576064" cy="576064"/>
          </a:xfrm>
          <a:prstGeom prst="ellipse">
            <a:avLst/>
          </a:prstGeom>
          <a:noFill/>
          <a:ln w="12700">
            <a:solidFill>
              <a:schemeClr val="tx1">
                <a:lumMod val="50000"/>
                <a:lumOff val="50000"/>
              </a:schemeClr>
            </a:solidFill>
            <a:prstDash val="sysDash"/>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27" name="円/楕円 26"/>
          <p:cNvSpPr/>
          <p:nvPr/>
        </p:nvSpPr>
        <p:spPr>
          <a:xfrm>
            <a:off x="5340086" y="4350704"/>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28" name="円/楕円 27"/>
          <p:cNvSpPr/>
          <p:nvPr/>
        </p:nvSpPr>
        <p:spPr>
          <a:xfrm>
            <a:off x="5340086" y="5085184"/>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29" name="テキスト ボックス 28"/>
          <p:cNvSpPr txBox="1"/>
          <p:nvPr/>
        </p:nvSpPr>
        <p:spPr>
          <a:xfrm>
            <a:off x="5088058" y="5837202"/>
            <a:ext cx="1080120" cy="400110"/>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kumimoji="1" lang="en-US" altLang="ja-JP" sz="2000" dirty="0" smtClean="0"/>
              <a:t>Rev. </a:t>
            </a:r>
            <a:r>
              <a:rPr kumimoji="1" lang="en-US" altLang="ja-JP" sz="2000" i="1" dirty="0" smtClean="0"/>
              <a:t>r+2</a:t>
            </a:r>
            <a:endParaRPr kumimoji="1" lang="ja-JP" altLang="en-US" sz="2000" dirty="0"/>
          </a:p>
        </p:txBody>
      </p:sp>
      <p:sp>
        <p:nvSpPr>
          <p:cNvPr id="30" name="円/楕円 29"/>
          <p:cNvSpPr/>
          <p:nvPr/>
        </p:nvSpPr>
        <p:spPr>
          <a:xfrm>
            <a:off x="7272300" y="1412776"/>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31" name="円/楕円 30"/>
          <p:cNvSpPr/>
          <p:nvPr/>
        </p:nvSpPr>
        <p:spPr>
          <a:xfrm>
            <a:off x="7272300" y="2147258"/>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32" name="円/楕円 31"/>
          <p:cNvSpPr/>
          <p:nvPr/>
        </p:nvSpPr>
        <p:spPr>
          <a:xfrm>
            <a:off x="7272300" y="2881740"/>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33" name="円/楕円 32"/>
          <p:cNvSpPr/>
          <p:nvPr/>
        </p:nvSpPr>
        <p:spPr>
          <a:xfrm>
            <a:off x="7272300" y="4350704"/>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34" name="円/楕円 33"/>
          <p:cNvSpPr/>
          <p:nvPr/>
        </p:nvSpPr>
        <p:spPr>
          <a:xfrm>
            <a:off x="7272300" y="5085184"/>
            <a:ext cx="576064" cy="576064"/>
          </a:xfrm>
          <a:prstGeom prst="ellipse">
            <a:avLst/>
          </a:prstGeom>
          <a:noFill/>
          <a:ln w="12700">
            <a:solidFill>
              <a:schemeClr val="tx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35" name="テキスト ボックス 34"/>
          <p:cNvSpPr txBox="1"/>
          <p:nvPr/>
        </p:nvSpPr>
        <p:spPr>
          <a:xfrm>
            <a:off x="7020272" y="5837202"/>
            <a:ext cx="1080120" cy="400110"/>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kumimoji="1" lang="en-US" altLang="ja-JP" sz="2000" dirty="0" smtClean="0"/>
              <a:t>Rev. </a:t>
            </a:r>
            <a:r>
              <a:rPr kumimoji="1" lang="en-US" altLang="ja-JP" sz="2000" i="1" dirty="0" smtClean="0"/>
              <a:t>r+3</a:t>
            </a:r>
            <a:endParaRPr kumimoji="1" lang="ja-JP" altLang="en-US" sz="2000" dirty="0"/>
          </a:p>
        </p:txBody>
      </p:sp>
      <p:sp>
        <p:nvSpPr>
          <p:cNvPr id="36" name="円/楕円 35"/>
          <p:cNvSpPr/>
          <p:nvPr/>
        </p:nvSpPr>
        <p:spPr>
          <a:xfrm>
            <a:off x="1475656" y="1412776"/>
            <a:ext cx="576064" cy="576064"/>
          </a:xfrm>
          <a:prstGeom prst="ellipse">
            <a:avLst/>
          </a:prstGeom>
          <a:noFill/>
          <a:ln w="12700">
            <a:solidFill>
              <a:schemeClr val="tx1"/>
            </a:solidFill>
          </a:ln>
          <a:effectLst>
            <a:glow rad="63500">
              <a:schemeClr val="accent1">
                <a:satMod val="175000"/>
                <a:alpha val="40000"/>
              </a:schemeClr>
            </a:glow>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37" name="円/楕円 36"/>
          <p:cNvSpPr/>
          <p:nvPr/>
        </p:nvSpPr>
        <p:spPr>
          <a:xfrm>
            <a:off x="1475656" y="2148758"/>
            <a:ext cx="576064" cy="576064"/>
          </a:xfrm>
          <a:prstGeom prst="ellipse">
            <a:avLst/>
          </a:prstGeom>
          <a:noFill/>
          <a:ln w="12700">
            <a:solidFill>
              <a:schemeClr val="tx1"/>
            </a:solidFill>
          </a:ln>
          <a:effectLst>
            <a:glow rad="63500">
              <a:schemeClr val="accent1">
                <a:satMod val="175000"/>
                <a:alpha val="40000"/>
              </a:schemeClr>
            </a:glow>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38" name="円/楕円 37"/>
          <p:cNvSpPr/>
          <p:nvPr/>
        </p:nvSpPr>
        <p:spPr>
          <a:xfrm>
            <a:off x="1475656" y="2885189"/>
            <a:ext cx="576064" cy="576064"/>
          </a:xfrm>
          <a:prstGeom prst="ellipse">
            <a:avLst/>
          </a:prstGeom>
          <a:noFill/>
          <a:ln w="12700">
            <a:solidFill>
              <a:schemeClr val="tx1"/>
            </a:solidFill>
          </a:ln>
          <a:effectLst>
            <a:glow rad="63500">
              <a:schemeClr val="accent2">
                <a:satMod val="175000"/>
                <a:alpha val="40000"/>
              </a:schemeClr>
            </a:glow>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39" name="円/楕円 38"/>
          <p:cNvSpPr/>
          <p:nvPr/>
        </p:nvSpPr>
        <p:spPr>
          <a:xfrm>
            <a:off x="1475656" y="3613220"/>
            <a:ext cx="576064" cy="576064"/>
          </a:xfrm>
          <a:prstGeom prst="ellipse">
            <a:avLst/>
          </a:prstGeom>
          <a:noFill/>
          <a:ln w="12700">
            <a:solidFill>
              <a:schemeClr val="tx1"/>
            </a:solidFill>
          </a:ln>
          <a:effectLst>
            <a:glow rad="63500">
              <a:schemeClr val="accent2">
                <a:satMod val="175000"/>
                <a:alpha val="40000"/>
              </a:schemeClr>
            </a:glow>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40" name="円/楕円 39"/>
          <p:cNvSpPr/>
          <p:nvPr/>
        </p:nvSpPr>
        <p:spPr>
          <a:xfrm>
            <a:off x="3411921" y="1412776"/>
            <a:ext cx="576064" cy="576064"/>
          </a:xfrm>
          <a:prstGeom prst="ellipse">
            <a:avLst/>
          </a:prstGeom>
          <a:noFill/>
          <a:ln w="12700">
            <a:solidFill>
              <a:schemeClr val="tx1"/>
            </a:solidFill>
          </a:ln>
          <a:effectLst>
            <a:glow rad="63500">
              <a:schemeClr val="accent1">
                <a:satMod val="175000"/>
                <a:alpha val="40000"/>
              </a:schemeClr>
            </a:glow>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41" name="円/楕円 40"/>
          <p:cNvSpPr/>
          <p:nvPr/>
        </p:nvSpPr>
        <p:spPr>
          <a:xfrm>
            <a:off x="3411921" y="2147258"/>
            <a:ext cx="576064" cy="576064"/>
          </a:xfrm>
          <a:prstGeom prst="ellipse">
            <a:avLst/>
          </a:prstGeom>
          <a:noFill/>
          <a:ln w="12700">
            <a:solidFill>
              <a:schemeClr val="tx1"/>
            </a:solidFill>
          </a:ln>
          <a:effectLst>
            <a:glow rad="63500">
              <a:schemeClr val="accent1">
                <a:satMod val="175000"/>
                <a:alpha val="40000"/>
              </a:schemeClr>
            </a:glow>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42" name="円/楕円 41"/>
          <p:cNvSpPr/>
          <p:nvPr/>
        </p:nvSpPr>
        <p:spPr>
          <a:xfrm>
            <a:off x="3411921" y="2881740"/>
            <a:ext cx="576064" cy="576064"/>
          </a:xfrm>
          <a:prstGeom prst="ellipse">
            <a:avLst/>
          </a:prstGeom>
          <a:noFill/>
          <a:ln w="12700">
            <a:solidFill>
              <a:schemeClr val="tx1"/>
            </a:solidFill>
          </a:ln>
          <a:effectLst>
            <a:glow rad="63500">
              <a:schemeClr val="accent2">
                <a:satMod val="175000"/>
                <a:alpha val="40000"/>
              </a:schemeClr>
            </a:glow>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43" name="円/楕円 42"/>
          <p:cNvSpPr/>
          <p:nvPr/>
        </p:nvSpPr>
        <p:spPr>
          <a:xfrm>
            <a:off x="3411921" y="3616222"/>
            <a:ext cx="576064" cy="576064"/>
          </a:xfrm>
          <a:prstGeom prst="ellipse">
            <a:avLst/>
          </a:prstGeom>
          <a:noFill/>
          <a:ln w="12700">
            <a:solidFill>
              <a:schemeClr val="tx1"/>
            </a:solidFill>
          </a:ln>
          <a:effectLst>
            <a:glow rad="63500">
              <a:schemeClr val="accent2">
                <a:satMod val="175000"/>
                <a:alpha val="40000"/>
              </a:schemeClr>
            </a:glow>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44" name="円/楕円 43"/>
          <p:cNvSpPr/>
          <p:nvPr/>
        </p:nvSpPr>
        <p:spPr>
          <a:xfrm>
            <a:off x="3411921" y="4350704"/>
            <a:ext cx="576064" cy="576064"/>
          </a:xfrm>
          <a:prstGeom prst="ellipse">
            <a:avLst/>
          </a:prstGeom>
          <a:noFill/>
          <a:ln w="12700">
            <a:solidFill>
              <a:schemeClr val="tx1"/>
            </a:solidFill>
          </a:ln>
          <a:effectLst>
            <a:glow rad="63500">
              <a:schemeClr val="accent3">
                <a:satMod val="175000"/>
                <a:alpha val="40000"/>
              </a:schemeClr>
            </a:glow>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45" name="円/楕円 44"/>
          <p:cNvSpPr/>
          <p:nvPr/>
        </p:nvSpPr>
        <p:spPr>
          <a:xfrm>
            <a:off x="3411921" y="5085184"/>
            <a:ext cx="576064" cy="576064"/>
          </a:xfrm>
          <a:prstGeom prst="ellipse">
            <a:avLst/>
          </a:prstGeom>
          <a:noFill/>
          <a:ln w="12700">
            <a:solidFill>
              <a:schemeClr val="tx1"/>
            </a:solidFill>
          </a:ln>
          <a:effectLst>
            <a:glow rad="63500">
              <a:schemeClr val="accent3">
                <a:satMod val="175000"/>
                <a:alpha val="40000"/>
              </a:schemeClr>
            </a:glow>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46" name="円/楕円 45"/>
          <p:cNvSpPr/>
          <p:nvPr/>
        </p:nvSpPr>
        <p:spPr>
          <a:xfrm>
            <a:off x="5340235" y="1412776"/>
            <a:ext cx="576064" cy="576064"/>
          </a:xfrm>
          <a:prstGeom prst="ellipse">
            <a:avLst/>
          </a:prstGeom>
          <a:noFill/>
          <a:ln w="12700">
            <a:solidFill>
              <a:schemeClr val="tx1"/>
            </a:solidFill>
          </a:ln>
          <a:effectLst>
            <a:glow rad="63500">
              <a:schemeClr val="accent4">
                <a:satMod val="175000"/>
                <a:alpha val="40000"/>
              </a:schemeClr>
            </a:glow>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47" name="円/楕円 46"/>
          <p:cNvSpPr/>
          <p:nvPr/>
        </p:nvSpPr>
        <p:spPr>
          <a:xfrm>
            <a:off x="5340235" y="2147258"/>
            <a:ext cx="576064" cy="576064"/>
          </a:xfrm>
          <a:prstGeom prst="ellipse">
            <a:avLst/>
          </a:prstGeom>
          <a:noFill/>
          <a:ln w="12700">
            <a:solidFill>
              <a:schemeClr val="tx1"/>
            </a:solidFill>
          </a:ln>
          <a:effectLst>
            <a:glow rad="63500">
              <a:schemeClr val="accent4">
                <a:satMod val="175000"/>
                <a:alpha val="40000"/>
              </a:schemeClr>
            </a:glow>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48" name="円/楕円 47"/>
          <p:cNvSpPr/>
          <p:nvPr/>
        </p:nvSpPr>
        <p:spPr>
          <a:xfrm>
            <a:off x="5340235" y="4350704"/>
            <a:ext cx="576064" cy="576064"/>
          </a:xfrm>
          <a:prstGeom prst="ellipse">
            <a:avLst/>
          </a:prstGeom>
          <a:noFill/>
          <a:ln w="12700">
            <a:solidFill>
              <a:schemeClr val="tx1"/>
            </a:solidFill>
          </a:ln>
          <a:effectLst>
            <a:glow rad="63500">
              <a:schemeClr val="accent3">
                <a:satMod val="175000"/>
                <a:alpha val="40000"/>
              </a:schemeClr>
            </a:glow>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49" name="円/楕円 48"/>
          <p:cNvSpPr/>
          <p:nvPr/>
        </p:nvSpPr>
        <p:spPr>
          <a:xfrm>
            <a:off x="5340235" y="5085184"/>
            <a:ext cx="576064" cy="576064"/>
          </a:xfrm>
          <a:prstGeom prst="ellipse">
            <a:avLst/>
          </a:prstGeom>
          <a:noFill/>
          <a:ln w="12700">
            <a:solidFill>
              <a:schemeClr val="tx1"/>
            </a:solidFill>
          </a:ln>
          <a:effectLst>
            <a:glow rad="63500">
              <a:schemeClr val="accent3">
                <a:satMod val="175000"/>
                <a:alpha val="40000"/>
              </a:schemeClr>
            </a:glow>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50" name="円/楕円 49"/>
          <p:cNvSpPr/>
          <p:nvPr/>
        </p:nvSpPr>
        <p:spPr>
          <a:xfrm>
            <a:off x="7276500" y="4350704"/>
            <a:ext cx="576064" cy="576064"/>
          </a:xfrm>
          <a:prstGeom prst="ellipse">
            <a:avLst/>
          </a:prstGeom>
          <a:noFill/>
          <a:ln w="12700">
            <a:solidFill>
              <a:schemeClr val="tx1"/>
            </a:solidFill>
          </a:ln>
          <a:effectLst>
            <a:glow rad="63500">
              <a:schemeClr val="accent3">
                <a:satMod val="175000"/>
                <a:alpha val="40000"/>
              </a:schemeClr>
            </a:glow>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51" name="円/楕円 50"/>
          <p:cNvSpPr/>
          <p:nvPr/>
        </p:nvSpPr>
        <p:spPr>
          <a:xfrm>
            <a:off x="7276500" y="5085184"/>
            <a:ext cx="576064" cy="576064"/>
          </a:xfrm>
          <a:prstGeom prst="ellipse">
            <a:avLst/>
          </a:prstGeom>
          <a:noFill/>
          <a:ln w="12700">
            <a:solidFill>
              <a:schemeClr val="tx1"/>
            </a:solidFill>
          </a:ln>
          <a:effectLst>
            <a:glow rad="63500">
              <a:schemeClr val="accent3">
                <a:satMod val="175000"/>
                <a:alpha val="40000"/>
              </a:schemeClr>
            </a:glow>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cxnSp>
        <p:nvCxnSpPr>
          <p:cNvPr id="52" name="直線矢印コネクタ 51"/>
          <p:cNvCxnSpPr/>
          <p:nvPr/>
        </p:nvCxnSpPr>
        <p:spPr>
          <a:xfrm>
            <a:off x="2051720" y="1700808"/>
            <a:ext cx="1356151"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flipV="1">
            <a:off x="2051720" y="2435290"/>
            <a:ext cx="1356151" cy="150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p:nvPr/>
        </p:nvCxnSpPr>
        <p:spPr>
          <a:xfrm>
            <a:off x="2051720" y="3169772"/>
            <a:ext cx="1356151"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5" name="直線矢印コネクタ 54"/>
          <p:cNvCxnSpPr/>
          <p:nvPr/>
        </p:nvCxnSpPr>
        <p:spPr>
          <a:xfrm>
            <a:off x="2051720" y="3901252"/>
            <a:ext cx="1356151" cy="3002"/>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6" name="直線矢印コネクタ 55"/>
          <p:cNvCxnSpPr/>
          <p:nvPr/>
        </p:nvCxnSpPr>
        <p:spPr>
          <a:xfrm>
            <a:off x="3983935" y="1700808"/>
            <a:ext cx="1356151"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7" name="直線矢印コネクタ 56"/>
          <p:cNvCxnSpPr/>
          <p:nvPr/>
        </p:nvCxnSpPr>
        <p:spPr>
          <a:xfrm>
            <a:off x="3983935" y="2435290"/>
            <a:ext cx="1356151"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8" name="直線矢印コネクタ 57"/>
          <p:cNvCxnSpPr/>
          <p:nvPr/>
        </p:nvCxnSpPr>
        <p:spPr>
          <a:xfrm>
            <a:off x="3983935" y="3169772"/>
            <a:ext cx="1356151"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9" name="直線矢印コネクタ 58"/>
          <p:cNvCxnSpPr/>
          <p:nvPr/>
        </p:nvCxnSpPr>
        <p:spPr>
          <a:xfrm>
            <a:off x="3983935" y="4638736"/>
            <a:ext cx="1356151"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0" name="直線矢印コネクタ 59"/>
          <p:cNvCxnSpPr/>
          <p:nvPr/>
        </p:nvCxnSpPr>
        <p:spPr>
          <a:xfrm>
            <a:off x="3983935" y="5373216"/>
            <a:ext cx="1356151"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1" name="直線矢印コネクタ 60"/>
          <p:cNvCxnSpPr/>
          <p:nvPr/>
        </p:nvCxnSpPr>
        <p:spPr>
          <a:xfrm>
            <a:off x="5916150" y="1700808"/>
            <a:ext cx="1356150"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2" name="直線矢印コネクタ 61"/>
          <p:cNvCxnSpPr/>
          <p:nvPr/>
        </p:nvCxnSpPr>
        <p:spPr>
          <a:xfrm>
            <a:off x="5916150" y="2435290"/>
            <a:ext cx="1356150"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p:nvPr/>
        </p:nvCxnSpPr>
        <p:spPr>
          <a:xfrm>
            <a:off x="5916150" y="3169772"/>
            <a:ext cx="1356150"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4" name="直線矢印コネクタ 63"/>
          <p:cNvCxnSpPr/>
          <p:nvPr/>
        </p:nvCxnSpPr>
        <p:spPr>
          <a:xfrm>
            <a:off x="5916150" y="4638736"/>
            <a:ext cx="1356150"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5" name="直線矢印コネクタ 64"/>
          <p:cNvCxnSpPr/>
          <p:nvPr/>
        </p:nvCxnSpPr>
        <p:spPr>
          <a:xfrm>
            <a:off x="5916150" y="5373216"/>
            <a:ext cx="1356150"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直線矢印コネクタ 65"/>
          <p:cNvCxnSpPr/>
          <p:nvPr/>
        </p:nvCxnSpPr>
        <p:spPr>
          <a:xfrm>
            <a:off x="3983935" y="3904254"/>
            <a:ext cx="1356151" cy="0"/>
          </a:xfrm>
          <a:prstGeom prst="straightConnector1">
            <a:avLst/>
          </a:prstGeom>
          <a:ln w="15875">
            <a:solidFill>
              <a:schemeClr val="tx1">
                <a:lumMod val="50000"/>
                <a:lumOff val="50000"/>
              </a:schemeClr>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67" name="テキスト ボックス 66"/>
          <p:cNvSpPr txBox="1"/>
          <p:nvPr/>
        </p:nvSpPr>
        <p:spPr>
          <a:xfrm>
            <a:off x="2051720" y="1700808"/>
            <a:ext cx="1296144" cy="338554"/>
          </a:xfrm>
          <a:prstGeom prst="rect">
            <a:avLst/>
          </a:prstGeom>
          <a:noFill/>
        </p:spPr>
        <p:txBody>
          <a:bodyPr wrap="square" rtlCol="0">
            <a:spAutoFit/>
          </a:bodyPr>
          <a:lstStyle/>
          <a:p>
            <a:pPr algn="ctr"/>
            <a:r>
              <a:rPr kumimoji="1" lang="en-US" altLang="ja-JP" sz="1600" i="1" dirty="0" smtClean="0"/>
              <a:t>CRD</a:t>
            </a:r>
            <a:r>
              <a:rPr lang="ja-JP" altLang="en-US" sz="1600" dirty="0" smtClean="0"/>
              <a:t>が一致</a:t>
            </a:r>
            <a:endParaRPr kumimoji="1" lang="ja-JP" altLang="en-US" sz="1600" dirty="0"/>
          </a:p>
        </p:txBody>
      </p:sp>
    </p:spTree>
    <p:extLst>
      <p:ext uri="{BB962C8B-B14F-4D97-AF65-F5344CB8AC3E}">
        <p14:creationId xmlns:p14="http://schemas.microsoft.com/office/powerpoint/2010/main" val="318133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300"/>
                                        <p:tgtEl>
                                          <p:spTgt spid="36"/>
                                        </p:tgtEl>
                                      </p:cBhvr>
                                    </p:animEffect>
                                  </p:childTnLst>
                                </p:cTn>
                              </p:par>
                              <p:par>
                                <p:cTn id="34" presetID="10" presetClass="exit" presetSubtype="0" fill="hold" grpId="1" nodeType="withEffect">
                                  <p:stCondLst>
                                    <p:cond delay="0"/>
                                  </p:stCondLst>
                                  <p:childTnLst>
                                    <p:animEffect transition="out" filter="fade">
                                      <p:cBhvr>
                                        <p:cTn id="35" dur="300"/>
                                        <p:tgtEl>
                                          <p:spTgt spid="9"/>
                                        </p:tgtEl>
                                      </p:cBhvr>
                                    </p:animEffect>
                                    <p:set>
                                      <p:cBhvr>
                                        <p:cTn id="36" dur="1" fill="hold">
                                          <p:stCondLst>
                                            <p:cond delay="299"/>
                                          </p:stCondLst>
                                        </p:cTn>
                                        <p:tgtEl>
                                          <p:spTgt spid="9"/>
                                        </p:tgtEl>
                                        <p:attrNameLst>
                                          <p:attrName>style.visibility</p:attrName>
                                        </p:attrNameLst>
                                      </p:cBhvr>
                                      <p:to>
                                        <p:strVal val="hidden"/>
                                      </p:to>
                                    </p:set>
                                  </p:childTnLst>
                                </p:cTn>
                              </p:par>
                              <p:par>
                                <p:cTn id="37" presetID="10" presetClass="entr"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300"/>
                                        <p:tgtEl>
                                          <p:spTgt spid="37"/>
                                        </p:tgtEl>
                                      </p:cBhvr>
                                    </p:animEffect>
                                  </p:childTnLst>
                                </p:cTn>
                              </p:par>
                              <p:par>
                                <p:cTn id="40" presetID="10" presetClass="exit" presetSubtype="0" fill="hold" grpId="1" nodeType="withEffect">
                                  <p:stCondLst>
                                    <p:cond delay="0"/>
                                  </p:stCondLst>
                                  <p:childTnLst>
                                    <p:animEffect transition="out" filter="fade">
                                      <p:cBhvr>
                                        <p:cTn id="41" dur="300"/>
                                        <p:tgtEl>
                                          <p:spTgt spid="10"/>
                                        </p:tgtEl>
                                      </p:cBhvr>
                                    </p:animEffect>
                                    <p:set>
                                      <p:cBhvr>
                                        <p:cTn id="42" dur="1" fill="hold">
                                          <p:stCondLst>
                                            <p:cond delay="299"/>
                                          </p:stCondLst>
                                        </p:cTn>
                                        <p:tgtEl>
                                          <p:spTgt spid="10"/>
                                        </p:tgtEl>
                                        <p:attrNameLst>
                                          <p:attrName>style.visibility</p:attrName>
                                        </p:attrNameLst>
                                      </p:cBhvr>
                                      <p:to>
                                        <p:strVal val="hidden"/>
                                      </p:to>
                                    </p:set>
                                  </p:childTnLst>
                                </p:cTn>
                              </p:par>
                              <p:par>
                                <p:cTn id="43" presetID="10" presetClass="entr" presetSubtype="0"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300"/>
                                        <p:tgtEl>
                                          <p:spTgt spid="38"/>
                                        </p:tgtEl>
                                      </p:cBhvr>
                                    </p:animEffect>
                                  </p:childTnLst>
                                </p:cTn>
                              </p:par>
                              <p:par>
                                <p:cTn id="46" presetID="10" presetClass="exit" presetSubtype="0" fill="hold" grpId="1" nodeType="withEffect">
                                  <p:stCondLst>
                                    <p:cond delay="0"/>
                                  </p:stCondLst>
                                  <p:childTnLst>
                                    <p:animEffect transition="out" filter="fade">
                                      <p:cBhvr>
                                        <p:cTn id="47" dur="300"/>
                                        <p:tgtEl>
                                          <p:spTgt spid="11"/>
                                        </p:tgtEl>
                                      </p:cBhvr>
                                    </p:animEffect>
                                    <p:set>
                                      <p:cBhvr>
                                        <p:cTn id="48" dur="1" fill="hold">
                                          <p:stCondLst>
                                            <p:cond delay="299"/>
                                          </p:stCondLst>
                                        </p:cTn>
                                        <p:tgtEl>
                                          <p:spTgt spid="11"/>
                                        </p:tgtEl>
                                        <p:attrNameLst>
                                          <p:attrName>style.visibility</p:attrName>
                                        </p:attrNameLst>
                                      </p:cBhvr>
                                      <p:to>
                                        <p:strVal val="hidden"/>
                                      </p:to>
                                    </p:set>
                                  </p:childTnLst>
                                </p:cTn>
                              </p:par>
                              <p:par>
                                <p:cTn id="49" presetID="10" presetClass="entr" presetSubtype="0"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300"/>
                                        <p:tgtEl>
                                          <p:spTgt spid="39"/>
                                        </p:tgtEl>
                                      </p:cBhvr>
                                    </p:animEffect>
                                  </p:childTnLst>
                                </p:cTn>
                              </p:par>
                              <p:par>
                                <p:cTn id="52" presetID="10" presetClass="exit" presetSubtype="0" fill="hold" grpId="1" nodeType="withEffect">
                                  <p:stCondLst>
                                    <p:cond delay="0"/>
                                  </p:stCondLst>
                                  <p:childTnLst>
                                    <p:animEffect transition="out" filter="fade">
                                      <p:cBhvr>
                                        <p:cTn id="53" dur="300"/>
                                        <p:tgtEl>
                                          <p:spTgt spid="12"/>
                                        </p:tgtEl>
                                      </p:cBhvr>
                                    </p:animEffect>
                                    <p:set>
                                      <p:cBhvr>
                                        <p:cTn id="54" dur="1" fill="hold">
                                          <p:stCondLst>
                                            <p:cond delay="299"/>
                                          </p:stCondLst>
                                        </p:cTn>
                                        <p:tgtEl>
                                          <p:spTgt spid="12"/>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300"/>
                                        <p:tgtEl>
                                          <p:spTgt spid="1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300"/>
                                        <p:tgtEl>
                                          <p:spTgt spid="1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300"/>
                                        <p:tgtEl>
                                          <p:spTgt spid="1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300"/>
                                        <p:tgtEl>
                                          <p:spTgt spid="1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300"/>
                                        <p:tgtEl>
                                          <p:spTgt spid="2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300"/>
                                        <p:tgtEl>
                                          <p:spTgt spid="2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300"/>
                                        <p:tgtEl>
                                          <p:spTgt spid="22"/>
                                        </p:tgtEl>
                                      </p:cBhvr>
                                    </p:animEffect>
                                  </p:childTnLst>
                                </p:cTn>
                              </p:par>
                              <p:par>
                                <p:cTn id="78" presetID="10" presetClass="entr" presetSubtype="0" fill="hold" grpId="0" nodeType="withEffect">
                                  <p:stCondLst>
                                    <p:cond delay="100"/>
                                  </p:stCondLst>
                                  <p:childTnLst>
                                    <p:set>
                                      <p:cBhvr>
                                        <p:cTn id="79" dur="1" fill="hold">
                                          <p:stCondLst>
                                            <p:cond delay="0"/>
                                          </p:stCondLst>
                                        </p:cTn>
                                        <p:tgtEl>
                                          <p:spTgt spid="23"/>
                                        </p:tgtEl>
                                        <p:attrNameLst>
                                          <p:attrName>style.visibility</p:attrName>
                                        </p:attrNameLst>
                                      </p:cBhvr>
                                      <p:to>
                                        <p:strVal val="visible"/>
                                      </p:to>
                                    </p:set>
                                    <p:animEffect transition="in" filter="fade">
                                      <p:cBhvr>
                                        <p:cTn id="80" dur="300"/>
                                        <p:tgtEl>
                                          <p:spTgt spid="23"/>
                                        </p:tgtEl>
                                      </p:cBhvr>
                                    </p:animEffect>
                                  </p:childTnLst>
                                </p:cTn>
                              </p:par>
                              <p:par>
                                <p:cTn id="81" presetID="10" presetClass="entr" presetSubtype="0" fill="hold" grpId="0" nodeType="withEffect">
                                  <p:stCondLst>
                                    <p:cond delay="100"/>
                                  </p:stCondLst>
                                  <p:childTnLst>
                                    <p:set>
                                      <p:cBhvr>
                                        <p:cTn id="82" dur="1" fill="hold">
                                          <p:stCondLst>
                                            <p:cond delay="0"/>
                                          </p:stCondLst>
                                        </p:cTn>
                                        <p:tgtEl>
                                          <p:spTgt spid="24"/>
                                        </p:tgtEl>
                                        <p:attrNameLst>
                                          <p:attrName>style.visibility</p:attrName>
                                        </p:attrNameLst>
                                      </p:cBhvr>
                                      <p:to>
                                        <p:strVal val="visible"/>
                                      </p:to>
                                    </p:set>
                                    <p:animEffect transition="in" filter="fade">
                                      <p:cBhvr>
                                        <p:cTn id="83" dur="300"/>
                                        <p:tgtEl>
                                          <p:spTgt spid="24"/>
                                        </p:tgtEl>
                                      </p:cBhvr>
                                    </p:animEffect>
                                  </p:childTnLst>
                                </p:cTn>
                              </p:par>
                              <p:par>
                                <p:cTn id="84" presetID="10" presetClass="entr" presetSubtype="0" fill="hold" grpId="0" nodeType="withEffect">
                                  <p:stCondLst>
                                    <p:cond delay="100"/>
                                  </p:stCondLst>
                                  <p:childTnLst>
                                    <p:set>
                                      <p:cBhvr>
                                        <p:cTn id="85" dur="1" fill="hold">
                                          <p:stCondLst>
                                            <p:cond delay="0"/>
                                          </p:stCondLst>
                                        </p:cTn>
                                        <p:tgtEl>
                                          <p:spTgt spid="25"/>
                                        </p:tgtEl>
                                        <p:attrNameLst>
                                          <p:attrName>style.visibility</p:attrName>
                                        </p:attrNameLst>
                                      </p:cBhvr>
                                      <p:to>
                                        <p:strVal val="visible"/>
                                      </p:to>
                                    </p:set>
                                    <p:animEffect transition="in" filter="fade">
                                      <p:cBhvr>
                                        <p:cTn id="86" dur="300"/>
                                        <p:tgtEl>
                                          <p:spTgt spid="25"/>
                                        </p:tgtEl>
                                      </p:cBhvr>
                                    </p:animEffect>
                                  </p:childTnLst>
                                </p:cTn>
                              </p:par>
                              <p:par>
                                <p:cTn id="87" presetID="10" presetClass="entr" presetSubtype="0" fill="hold" grpId="0" nodeType="withEffect">
                                  <p:stCondLst>
                                    <p:cond delay="100"/>
                                  </p:stCondLst>
                                  <p:childTnLst>
                                    <p:set>
                                      <p:cBhvr>
                                        <p:cTn id="88" dur="1" fill="hold">
                                          <p:stCondLst>
                                            <p:cond delay="0"/>
                                          </p:stCondLst>
                                        </p:cTn>
                                        <p:tgtEl>
                                          <p:spTgt spid="26"/>
                                        </p:tgtEl>
                                        <p:attrNameLst>
                                          <p:attrName>style.visibility</p:attrName>
                                        </p:attrNameLst>
                                      </p:cBhvr>
                                      <p:to>
                                        <p:strVal val="visible"/>
                                      </p:to>
                                    </p:set>
                                    <p:animEffect transition="in" filter="fade">
                                      <p:cBhvr>
                                        <p:cTn id="89" dur="300"/>
                                        <p:tgtEl>
                                          <p:spTgt spid="26"/>
                                        </p:tgtEl>
                                      </p:cBhvr>
                                    </p:animEffect>
                                  </p:childTnLst>
                                </p:cTn>
                              </p:par>
                              <p:par>
                                <p:cTn id="90" presetID="10" presetClass="entr" presetSubtype="0" fill="hold" grpId="0" nodeType="withEffect">
                                  <p:stCondLst>
                                    <p:cond delay="100"/>
                                  </p:stCondLst>
                                  <p:childTnLst>
                                    <p:set>
                                      <p:cBhvr>
                                        <p:cTn id="91" dur="1" fill="hold">
                                          <p:stCondLst>
                                            <p:cond delay="0"/>
                                          </p:stCondLst>
                                        </p:cTn>
                                        <p:tgtEl>
                                          <p:spTgt spid="27"/>
                                        </p:tgtEl>
                                        <p:attrNameLst>
                                          <p:attrName>style.visibility</p:attrName>
                                        </p:attrNameLst>
                                      </p:cBhvr>
                                      <p:to>
                                        <p:strVal val="visible"/>
                                      </p:to>
                                    </p:set>
                                    <p:animEffect transition="in" filter="fade">
                                      <p:cBhvr>
                                        <p:cTn id="92" dur="300"/>
                                        <p:tgtEl>
                                          <p:spTgt spid="27"/>
                                        </p:tgtEl>
                                      </p:cBhvr>
                                    </p:animEffect>
                                  </p:childTnLst>
                                </p:cTn>
                              </p:par>
                              <p:par>
                                <p:cTn id="93" presetID="10" presetClass="entr" presetSubtype="0" fill="hold" grpId="0" nodeType="withEffect">
                                  <p:stCondLst>
                                    <p:cond delay="10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300"/>
                                        <p:tgtEl>
                                          <p:spTgt spid="28"/>
                                        </p:tgtEl>
                                      </p:cBhvr>
                                    </p:animEffect>
                                  </p:childTnLst>
                                </p:cTn>
                              </p:par>
                              <p:par>
                                <p:cTn id="96" presetID="10" presetClass="entr" presetSubtype="0" fill="hold" grpId="0" nodeType="withEffect">
                                  <p:stCondLst>
                                    <p:cond delay="100"/>
                                  </p:stCondLst>
                                  <p:childTnLst>
                                    <p:set>
                                      <p:cBhvr>
                                        <p:cTn id="97" dur="1" fill="hold">
                                          <p:stCondLst>
                                            <p:cond delay="0"/>
                                          </p:stCondLst>
                                        </p:cTn>
                                        <p:tgtEl>
                                          <p:spTgt spid="29"/>
                                        </p:tgtEl>
                                        <p:attrNameLst>
                                          <p:attrName>style.visibility</p:attrName>
                                        </p:attrNameLst>
                                      </p:cBhvr>
                                      <p:to>
                                        <p:strVal val="visible"/>
                                      </p:to>
                                    </p:set>
                                    <p:animEffect transition="in" filter="fade">
                                      <p:cBhvr>
                                        <p:cTn id="98" dur="300"/>
                                        <p:tgtEl>
                                          <p:spTgt spid="29"/>
                                        </p:tgtEl>
                                      </p:cBhvr>
                                    </p:animEffect>
                                  </p:childTnLst>
                                </p:cTn>
                              </p:par>
                              <p:par>
                                <p:cTn id="99" presetID="10" presetClass="entr" presetSubtype="0" fill="hold" grpId="0" nodeType="withEffect">
                                  <p:stCondLst>
                                    <p:cond delay="200"/>
                                  </p:stCondLst>
                                  <p:childTnLst>
                                    <p:set>
                                      <p:cBhvr>
                                        <p:cTn id="100" dur="1" fill="hold">
                                          <p:stCondLst>
                                            <p:cond delay="0"/>
                                          </p:stCondLst>
                                        </p:cTn>
                                        <p:tgtEl>
                                          <p:spTgt spid="30"/>
                                        </p:tgtEl>
                                        <p:attrNameLst>
                                          <p:attrName>style.visibility</p:attrName>
                                        </p:attrNameLst>
                                      </p:cBhvr>
                                      <p:to>
                                        <p:strVal val="visible"/>
                                      </p:to>
                                    </p:set>
                                    <p:animEffect transition="in" filter="fade">
                                      <p:cBhvr>
                                        <p:cTn id="101" dur="300"/>
                                        <p:tgtEl>
                                          <p:spTgt spid="30"/>
                                        </p:tgtEl>
                                      </p:cBhvr>
                                    </p:animEffect>
                                  </p:childTnLst>
                                </p:cTn>
                              </p:par>
                              <p:par>
                                <p:cTn id="102" presetID="10" presetClass="entr" presetSubtype="0" fill="hold" grpId="0" nodeType="withEffect">
                                  <p:stCondLst>
                                    <p:cond delay="200"/>
                                  </p:stCondLst>
                                  <p:childTnLst>
                                    <p:set>
                                      <p:cBhvr>
                                        <p:cTn id="103" dur="1" fill="hold">
                                          <p:stCondLst>
                                            <p:cond delay="0"/>
                                          </p:stCondLst>
                                        </p:cTn>
                                        <p:tgtEl>
                                          <p:spTgt spid="31"/>
                                        </p:tgtEl>
                                        <p:attrNameLst>
                                          <p:attrName>style.visibility</p:attrName>
                                        </p:attrNameLst>
                                      </p:cBhvr>
                                      <p:to>
                                        <p:strVal val="visible"/>
                                      </p:to>
                                    </p:set>
                                    <p:animEffect transition="in" filter="fade">
                                      <p:cBhvr>
                                        <p:cTn id="104" dur="300"/>
                                        <p:tgtEl>
                                          <p:spTgt spid="31"/>
                                        </p:tgtEl>
                                      </p:cBhvr>
                                    </p:animEffect>
                                  </p:childTnLst>
                                </p:cTn>
                              </p:par>
                              <p:par>
                                <p:cTn id="105" presetID="10" presetClass="entr" presetSubtype="0" fill="hold" grpId="0" nodeType="withEffect">
                                  <p:stCondLst>
                                    <p:cond delay="200"/>
                                  </p:stCondLst>
                                  <p:childTnLst>
                                    <p:set>
                                      <p:cBhvr>
                                        <p:cTn id="106" dur="1" fill="hold">
                                          <p:stCondLst>
                                            <p:cond delay="0"/>
                                          </p:stCondLst>
                                        </p:cTn>
                                        <p:tgtEl>
                                          <p:spTgt spid="32"/>
                                        </p:tgtEl>
                                        <p:attrNameLst>
                                          <p:attrName>style.visibility</p:attrName>
                                        </p:attrNameLst>
                                      </p:cBhvr>
                                      <p:to>
                                        <p:strVal val="visible"/>
                                      </p:to>
                                    </p:set>
                                    <p:animEffect transition="in" filter="fade">
                                      <p:cBhvr>
                                        <p:cTn id="107" dur="300"/>
                                        <p:tgtEl>
                                          <p:spTgt spid="32"/>
                                        </p:tgtEl>
                                      </p:cBhvr>
                                    </p:animEffect>
                                  </p:childTnLst>
                                </p:cTn>
                              </p:par>
                              <p:par>
                                <p:cTn id="108" presetID="10" presetClass="entr" presetSubtype="0" fill="hold" grpId="0" nodeType="withEffect">
                                  <p:stCondLst>
                                    <p:cond delay="200"/>
                                  </p:stCondLst>
                                  <p:childTnLst>
                                    <p:set>
                                      <p:cBhvr>
                                        <p:cTn id="109" dur="1" fill="hold">
                                          <p:stCondLst>
                                            <p:cond delay="0"/>
                                          </p:stCondLst>
                                        </p:cTn>
                                        <p:tgtEl>
                                          <p:spTgt spid="33"/>
                                        </p:tgtEl>
                                        <p:attrNameLst>
                                          <p:attrName>style.visibility</p:attrName>
                                        </p:attrNameLst>
                                      </p:cBhvr>
                                      <p:to>
                                        <p:strVal val="visible"/>
                                      </p:to>
                                    </p:set>
                                    <p:animEffect transition="in" filter="fade">
                                      <p:cBhvr>
                                        <p:cTn id="110" dur="300"/>
                                        <p:tgtEl>
                                          <p:spTgt spid="33"/>
                                        </p:tgtEl>
                                      </p:cBhvr>
                                    </p:animEffect>
                                  </p:childTnLst>
                                </p:cTn>
                              </p:par>
                              <p:par>
                                <p:cTn id="111" presetID="10" presetClass="entr" presetSubtype="0" fill="hold" grpId="0" nodeType="withEffect">
                                  <p:stCondLst>
                                    <p:cond delay="200"/>
                                  </p:stCondLst>
                                  <p:childTnLst>
                                    <p:set>
                                      <p:cBhvr>
                                        <p:cTn id="112" dur="1" fill="hold">
                                          <p:stCondLst>
                                            <p:cond delay="0"/>
                                          </p:stCondLst>
                                        </p:cTn>
                                        <p:tgtEl>
                                          <p:spTgt spid="34"/>
                                        </p:tgtEl>
                                        <p:attrNameLst>
                                          <p:attrName>style.visibility</p:attrName>
                                        </p:attrNameLst>
                                      </p:cBhvr>
                                      <p:to>
                                        <p:strVal val="visible"/>
                                      </p:to>
                                    </p:set>
                                    <p:animEffect transition="in" filter="fade">
                                      <p:cBhvr>
                                        <p:cTn id="113" dur="300"/>
                                        <p:tgtEl>
                                          <p:spTgt spid="34"/>
                                        </p:tgtEl>
                                      </p:cBhvr>
                                    </p:animEffect>
                                  </p:childTnLst>
                                </p:cTn>
                              </p:par>
                              <p:par>
                                <p:cTn id="114" presetID="10" presetClass="entr" presetSubtype="0" fill="hold" grpId="0" nodeType="withEffect">
                                  <p:stCondLst>
                                    <p:cond delay="200"/>
                                  </p:stCondLst>
                                  <p:childTnLst>
                                    <p:set>
                                      <p:cBhvr>
                                        <p:cTn id="115" dur="1" fill="hold">
                                          <p:stCondLst>
                                            <p:cond delay="0"/>
                                          </p:stCondLst>
                                        </p:cTn>
                                        <p:tgtEl>
                                          <p:spTgt spid="35"/>
                                        </p:tgtEl>
                                        <p:attrNameLst>
                                          <p:attrName>style.visibility</p:attrName>
                                        </p:attrNameLst>
                                      </p:cBhvr>
                                      <p:to>
                                        <p:strVal val="visible"/>
                                      </p:to>
                                    </p:set>
                                    <p:animEffect transition="in" filter="fade">
                                      <p:cBhvr>
                                        <p:cTn id="116" dur="300"/>
                                        <p:tgtEl>
                                          <p:spTgt spid="35"/>
                                        </p:tgtEl>
                                      </p:cBhvr>
                                    </p:animEffect>
                                  </p:childTnLst>
                                </p:cTn>
                              </p:par>
                            </p:childTnLst>
                          </p:cTn>
                        </p:par>
                        <p:par>
                          <p:cTn id="117" fill="hold">
                            <p:stCondLst>
                              <p:cond delay="500"/>
                            </p:stCondLst>
                            <p:childTnLst>
                              <p:par>
                                <p:cTn id="118" presetID="10" presetClass="entr" presetSubtype="0" fill="hold" grpId="0" nodeType="afterEffect">
                                  <p:stCondLst>
                                    <p:cond delay="0"/>
                                  </p:stCondLst>
                                  <p:childTnLst>
                                    <p:set>
                                      <p:cBhvr>
                                        <p:cTn id="119" dur="1" fill="hold">
                                          <p:stCondLst>
                                            <p:cond delay="0"/>
                                          </p:stCondLst>
                                        </p:cTn>
                                        <p:tgtEl>
                                          <p:spTgt spid="40"/>
                                        </p:tgtEl>
                                        <p:attrNameLst>
                                          <p:attrName>style.visibility</p:attrName>
                                        </p:attrNameLst>
                                      </p:cBhvr>
                                      <p:to>
                                        <p:strVal val="visible"/>
                                      </p:to>
                                    </p:set>
                                    <p:animEffect transition="in" filter="fade">
                                      <p:cBhvr>
                                        <p:cTn id="120" dur="300"/>
                                        <p:tgtEl>
                                          <p:spTgt spid="40"/>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1"/>
                                        </p:tgtEl>
                                        <p:attrNameLst>
                                          <p:attrName>style.visibility</p:attrName>
                                        </p:attrNameLst>
                                      </p:cBhvr>
                                      <p:to>
                                        <p:strVal val="visible"/>
                                      </p:to>
                                    </p:set>
                                    <p:animEffect transition="in" filter="fade">
                                      <p:cBhvr>
                                        <p:cTn id="123" dur="300"/>
                                        <p:tgtEl>
                                          <p:spTgt spid="41"/>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42"/>
                                        </p:tgtEl>
                                        <p:attrNameLst>
                                          <p:attrName>style.visibility</p:attrName>
                                        </p:attrNameLst>
                                      </p:cBhvr>
                                      <p:to>
                                        <p:strVal val="visible"/>
                                      </p:to>
                                    </p:set>
                                    <p:animEffect transition="in" filter="fade">
                                      <p:cBhvr>
                                        <p:cTn id="126" dur="300"/>
                                        <p:tgtEl>
                                          <p:spTgt spid="42"/>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3"/>
                                        </p:tgtEl>
                                        <p:attrNameLst>
                                          <p:attrName>style.visibility</p:attrName>
                                        </p:attrNameLst>
                                      </p:cBhvr>
                                      <p:to>
                                        <p:strVal val="visible"/>
                                      </p:to>
                                    </p:set>
                                    <p:animEffect transition="in" filter="fade">
                                      <p:cBhvr>
                                        <p:cTn id="129" dur="300"/>
                                        <p:tgtEl>
                                          <p:spTgt spid="43"/>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44"/>
                                        </p:tgtEl>
                                        <p:attrNameLst>
                                          <p:attrName>style.visibility</p:attrName>
                                        </p:attrNameLst>
                                      </p:cBhvr>
                                      <p:to>
                                        <p:strVal val="visible"/>
                                      </p:to>
                                    </p:set>
                                    <p:animEffect transition="in" filter="fade">
                                      <p:cBhvr>
                                        <p:cTn id="132" dur="300"/>
                                        <p:tgtEl>
                                          <p:spTgt spid="44"/>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45"/>
                                        </p:tgtEl>
                                        <p:attrNameLst>
                                          <p:attrName>style.visibility</p:attrName>
                                        </p:attrNameLst>
                                      </p:cBhvr>
                                      <p:to>
                                        <p:strVal val="visible"/>
                                      </p:to>
                                    </p:set>
                                    <p:animEffect transition="in" filter="fade">
                                      <p:cBhvr>
                                        <p:cTn id="135" dur="300"/>
                                        <p:tgtEl>
                                          <p:spTgt spid="45"/>
                                        </p:tgtEl>
                                      </p:cBhvr>
                                    </p:animEffect>
                                  </p:childTnLst>
                                </p:cTn>
                              </p:par>
                              <p:par>
                                <p:cTn id="136" presetID="10" presetClass="exit" presetSubtype="0" fill="hold" grpId="1" nodeType="withEffect">
                                  <p:stCondLst>
                                    <p:cond delay="0"/>
                                  </p:stCondLst>
                                  <p:childTnLst>
                                    <p:animEffect transition="out" filter="fade">
                                      <p:cBhvr>
                                        <p:cTn id="137" dur="300"/>
                                        <p:tgtEl>
                                          <p:spTgt spid="16"/>
                                        </p:tgtEl>
                                      </p:cBhvr>
                                    </p:animEffect>
                                    <p:set>
                                      <p:cBhvr>
                                        <p:cTn id="138" dur="1" fill="hold">
                                          <p:stCondLst>
                                            <p:cond delay="299"/>
                                          </p:stCondLst>
                                        </p:cTn>
                                        <p:tgtEl>
                                          <p:spTgt spid="16"/>
                                        </p:tgtEl>
                                        <p:attrNameLst>
                                          <p:attrName>style.visibility</p:attrName>
                                        </p:attrNameLst>
                                      </p:cBhvr>
                                      <p:to>
                                        <p:strVal val="hidden"/>
                                      </p:to>
                                    </p:set>
                                  </p:childTnLst>
                                </p:cTn>
                              </p:par>
                              <p:par>
                                <p:cTn id="139" presetID="10" presetClass="exit" presetSubtype="0" fill="hold" grpId="1" nodeType="withEffect">
                                  <p:stCondLst>
                                    <p:cond delay="0"/>
                                  </p:stCondLst>
                                  <p:childTnLst>
                                    <p:animEffect transition="out" filter="fade">
                                      <p:cBhvr>
                                        <p:cTn id="140" dur="300"/>
                                        <p:tgtEl>
                                          <p:spTgt spid="17"/>
                                        </p:tgtEl>
                                      </p:cBhvr>
                                    </p:animEffect>
                                    <p:set>
                                      <p:cBhvr>
                                        <p:cTn id="141" dur="1" fill="hold">
                                          <p:stCondLst>
                                            <p:cond delay="299"/>
                                          </p:stCondLst>
                                        </p:cTn>
                                        <p:tgtEl>
                                          <p:spTgt spid="17"/>
                                        </p:tgtEl>
                                        <p:attrNameLst>
                                          <p:attrName>style.visibility</p:attrName>
                                        </p:attrNameLst>
                                      </p:cBhvr>
                                      <p:to>
                                        <p:strVal val="hidden"/>
                                      </p:to>
                                    </p:set>
                                  </p:childTnLst>
                                </p:cTn>
                              </p:par>
                              <p:par>
                                <p:cTn id="142" presetID="10" presetClass="exit" presetSubtype="0" fill="hold" grpId="1" nodeType="withEffect">
                                  <p:stCondLst>
                                    <p:cond delay="0"/>
                                  </p:stCondLst>
                                  <p:childTnLst>
                                    <p:animEffect transition="out" filter="fade">
                                      <p:cBhvr>
                                        <p:cTn id="143" dur="300"/>
                                        <p:tgtEl>
                                          <p:spTgt spid="18"/>
                                        </p:tgtEl>
                                      </p:cBhvr>
                                    </p:animEffect>
                                    <p:set>
                                      <p:cBhvr>
                                        <p:cTn id="144" dur="1" fill="hold">
                                          <p:stCondLst>
                                            <p:cond delay="299"/>
                                          </p:stCondLst>
                                        </p:cTn>
                                        <p:tgtEl>
                                          <p:spTgt spid="18"/>
                                        </p:tgtEl>
                                        <p:attrNameLst>
                                          <p:attrName>style.visibility</p:attrName>
                                        </p:attrNameLst>
                                      </p:cBhvr>
                                      <p:to>
                                        <p:strVal val="hidden"/>
                                      </p:to>
                                    </p:set>
                                  </p:childTnLst>
                                </p:cTn>
                              </p:par>
                              <p:par>
                                <p:cTn id="145" presetID="10" presetClass="exit" presetSubtype="0" fill="hold" grpId="1" nodeType="withEffect">
                                  <p:stCondLst>
                                    <p:cond delay="0"/>
                                  </p:stCondLst>
                                  <p:childTnLst>
                                    <p:animEffect transition="out" filter="fade">
                                      <p:cBhvr>
                                        <p:cTn id="146" dur="300"/>
                                        <p:tgtEl>
                                          <p:spTgt spid="19"/>
                                        </p:tgtEl>
                                      </p:cBhvr>
                                    </p:animEffect>
                                    <p:set>
                                      <p:cBhvr>
                                        <p:cTn id="147" dur="1" fill="hold">
                                          <p:stCondLst>
                                            <p:cond delay="299"/>
                                          </p:stCondLst>
                                        </p:cTn>
                                        <p:tgtEl>
                                          <p:spTgt spid="19"/>
                                        </p:tgtEl>
                                        <p:attrNameLst>
                                          <p:attrName>style.visibility</p:attrName>
                                        </p:attrNameLst>
                                      </p:cBhvr>
                                      <p:to>
                                        <p:strVal val="hidden"/>
                                      </p:to>
                                    </p:set>
                                  </p:childTnLst>
                                </p:cTn>
                              </p:par>
                              <p:par>
                                <p:cTn id="148" presetID="10" presetClass="exit" presetSubtype="0" fill="hold" grpId="1" nodeType="withEffect">
                                  <p:stCondLst>
                                    <p:cond delay="0"/>
                                  </p:stCondLst>
                                  <p:childTnLst>
                                    <p:animEffect transition="out" filter="fade">
                                      <p:cBhvr>
                                        <p:cTn id="149" dur="300"/>
                                        <p:tgtEl>
                                          <p:spTgt spid="20"/>
                                        </p:tgtEl>
                                      </p:cBhvr>
                                    </p:animEffect>
                                    <p:set>
                                      <p:cBhvr>
                                        <p:cTn id="150" dur="1" fill="hold">
                                          <p:stCondLst>
                                            <p:cond delay="299"/>
                                          </p:stCondLst>
                                        </p:cTn>
                                        <p:tgtEl>
                                          <p:spTgt spid="20"/>
                                        </p:tgtEl>
                                        <p:attrNameLst>
                                          <p:attrName>style.visibility</p:attrName>
                                        </p:attrNameLst>
                                      </p:cBhvr>
                                      <p:to>
                                        <p:strVal val="hidden"/>
                                      </p:to>
                                    </p:set>
                                  </p:childTnLst>
                                </p:cTn>
                              </p:par>
                              <p:par>
                                <p:cTn id="151" presetID="10" presetClass="exit" presetSubtype="0" fill="hold" grpId="1" nodeType="withEffect">
                                  <p:stCondLst>
                                    <p:cond delay="0"/>
                                  </p:stCondLst>
                                  <p:childTnLst>
                                    <p:animEffect transition="out" filter="fade">
                                      <p:cBhvr>
                                        <p:cTn id="152" dur="300"/>
                                        <p:tgtEl>
                                          <p:spTgt spid="21"/>
                                        </p:tgtEl>
                                      </p:cBhvr>
                                    </p:animEffect>
                                    <p:set>
                                      <p:cBhvr>
                                        <p:cTn id="153" dur="1" fill="hold">
                                          <p:stCondLst>
                                            <p:cond delay="299"/>
                                          </p:stCondLst>
                                        </p:cTn>
                                        <p:tgtEl>
                                          <p:spTgt spid="21"/>
                                        </p:tgtEl>
                                        <p:attrNameLst>
                                          <p:attrName>style.visibility</p:attrName>
                                        </p:attrNameLst>
                                      </p:cBhvr>
                                      <p:to>
                                        <p:strVal val="hidden"/>
                                      </p:to>
                                    </p:set>
                                  </p:childTnLst>
                                </p:cTn>
                              </p:par>
                              <p:par>
                                <p:cTn id="154" presetID="10" presetClass="entr" presetSubtype="0" fill="hold" grpId="0" nodeType="withEffect">
                                  <p:stCondLst>
                                    <p:cond delay="100"/>
                                  </p:stCondLst>
                                  <p:childTnLst>
                                    <p:set>
                                      <p:cBhvr>
                                        <p:cTn id="155" dur="1" fill="hold">
                                          <p:stCondLst>
                                            <p:cond delay="0"/>
                                          </p:stCondLst>
                                        </p:cTn>
                                        <p:tgtEl>
                                          <p:spTgt spid="46"/>
                                        </p:tgtEl>
                                        <p:attrNameLst>
                                          <p:attrName>style.visibility</p:attrName>
                                        </p:attrNameLst>
                                      </p:cBhvr>
                                      <p:to>
                                        <p:strVal val="visible"/>
                                      </p:to>
                                    </p:set>
                                    <p:animEffect transition="in" filter="fade">
                                      <p:cBhvr>
                                        <p:cTn id="156" dur="300"/>
                                        <p:tgtEl>
                                          <p:spTgt spid="46"/>
                                        </p:tgtEl>
                                      </p:cBhvr>
                                    </p:animEffect>
                                  </p:childTnLst>
                                </p:cTn>
                              </p:par>
                              <p:par>
                                <p:cTn id="157" presetID="10" presetClass="entr" presetSubtype="0" fill="hold" grpId="0" nodeType="withEffect">
                                  <p:stCondLst>
                                    <p:cond delay="100"/>
                                  </p:stCondLst>
                                  <p:childTnLst>
                                    <p:set>
                                      <p:cBhvr>
                                        <p:cTn id="158" dur="1" fill="hold">
                                          <p:stCondLst>
                                            <p:cond delay="0"/>
                                          </p:stCondLst>
                                        </p:cTn>
                                        <p:tgtEl>
                                          <p:spTgt spid="47"/>
                                        </p:tgtEl>
                                        <p:attrNameLst>
                                          <p:attrName>style.visibility</p:attrName>
                                        </p:attrNameLst>
                                      </p:cBhvr>
                                      <p:to>
                                        <p:strVal val="visible"/>
                                      </p:to>
                                    </p:set>
                                    <p:animEffect transition="in" filter="fade">
                                      <p:cBhvr>
                                        <p:cTn id="159" dur="300"/>
                                        <p:tgtEl>
                                          <p:spTgt spid="47"/>
                                        </p:tgtEl>
                                      </p:cBhvr>
                                    </p:animEffect>
                                  </p:childTnLst>
                                </p:cTn>
                              </p:par>
                              <p:par>
                                <p:cTn id="160" presetID="10" presetClass="entr" presetSubtype="0" fill="hold" grpId="0" nodeType="withEffect">
                                  <p:stCondLst>
                                    <p:cond delay="100"/>
                                  </p:stCondLst>
                                  <p:childTnLst>
                                    <p:set>
                                      <p:cBhvr>
                                        <p:cTn id="161" dur="1" fill="hold">
                                          <p:stCondLst>
                                            <p:cond delay="0"/>
                                          </p:stCondLst>
                                        </p:cTn>
                                        <p:tgtEl>
                                          <p:spTgt spid="48"/>
                                        </p:tgtEl>
                                        <p:attrNameLst>
                                          <p:attrName>style.visibility</p:attrName>
                                        </p:attrNameLst>
                                      </p:cBhvr>
                                      <p:to>
                                        <p:strVal val="visible"/>
                                      </p:to>
                                    </p:set>
                                    <p:animEffect transition="in" filter="fade">
                                      <p:cBhvr>
                                        <p:cTn id="162" dur="300"/>
                                        <p:tgtEl>
                                          <p:spTgt spid="48"/>
                                        </p:tgtEl>
                                      </p:cBhvr>
                                    </p:animEffect>
                                  </p:childTnLst>
                                </p:cTn>
                              </p:par>
                              <p:par>
                                <p:cTn id="163" presetID="10" presetClass="entr" presetSubtype="0" fill="hold" grpId="0" nodeType="withEffect">
                                  <p:stCondLst>
                                    <p:cond delay="100"/>
                                  </p:stCondLst>
                                  <p:childTnLst>
                                    <p:set>
                                      <p:cBhvr>
                                        <p:cTn id="164" dur="1" fill="hold">
                                          <p:stCondLst>
                                            <p:cond delay="0"/>
                                          </p:stCondLst>
                                        </p:cTn>
                                        <p:tgtEl>
                                          <p:spTgt spid="49"/>
                                        </p:tgtEl>
                                        <p:attrNameLst>
                                          <p:attrName>style.visibility</p:attrName>
                                        </p:attrNameLst>
                                      </p:cBhvr>
                                      <p:to>
                                        <p:strVal val="visible"/>
                                      </p:to>
                                    </p:set>
                                    <p:animEffect transition="in" filter="fade">
                                      <p:cBhvr>
                                        <p:cTn id="165" dur="300"/>
                                        <p:tgtEl>
                                          <p:spTgt spid="49"/>
                                        </p:tgtEl>
                                      </p:cBhvr>
                                    </p:animEffect>
                                  </p:childTnLst>
                                </p:cTn>
                              </p:par>
                              <p:par>
                                <p:cTn id="166" presetID="10" presetClass="exit" presetSubtype="0" fill="hold" grpId="1" nodeType="withEffect">
                                  <p:stCondLst>
                                    <p:cond delay="100"/>
                                  </p:stCondLst>
                                  <p:childTnLst>
                                    <p:animEffect transition="out" filter="fade">
                                      <p:cBhvr>
                                        <p:cTn id="167" dur="300"/>
                                        <p:tgtEl>
                                          <p:spTgt spid="23"/>
                                        </p:tgtEl>
                                      </p:cBhvr>
                                    </p:animEffect>
                                    <p:set>
                                      <p:cBhvr>
                                        <p:cTn id="168" dur="1" fill="hold">
                                          <p:stCondLst>
                                            <p:cond delay="299"/>
                                          </p:stCondLst>
                                        </p:cTn>
                                        <p:tgtEl>
                                          <p:spTgt spid="23"/>
                                        </p:tgtEl>
                                        <p:attrNameLst>
                                          <p:attrName>style.visibility</p:attrName>
                                        </p:attrNameLst>
                                      </p:cBhvr>
                                      <p:to>
                                        <p:strVal val="hidden"/>
                                      </p:to>
                                    </p:set>
                                  </p:childTnLst>
                                </p:cTn>
                              </p:par>
                              <p:par>
                                <p:cTn id="169" presetID="10" presetClass="exit" presetSubtype="0" fill="hold" grpId="1" nodeType="withEffect">
                                  <p:stCondLst>
                                    <p:cond delay="100"/>
                                  </p:stCondLst>
                                  <p:childTnLst>
                                    <p:animEffect transition="out" filter="fade">
                                      <p:cBhvr>
                                        <p:cTn id="170" dur="300"/>
                                        <p:tgtEl>
                                          <p:spTgt spid="24"/>
                                        </p:tgtEl>
                                      </p:cBhvr>
                                    </p:animEffect>
                                    <p:set>
                                      <p:cBhvr>
                                        <p:cTn id="171" dur="1" fill="hold">
                                          <p:stCondLst>
                                            <p:cond delay="299"/>
                                          </p:stCondLst>
                                        </p:cTn>
                                        <p:tgtEl>
                                          <p:spTgt spid="24"/>
                                        </p:tgtEl>
                                        <p:attrNameLst>
                                          <p:attrName>style.visibility</p:attrName>
                                        </p:attrNameLst>
                                      </p:cBhvr>
                                      <p:to>
                                        <p:strVal val="hidden"/>
                                      </p:to>
                                    </p:set>
                                  </p:childTnLst>
                                </p:cTn>
                              </p:par>
                              <p:par>
                                <p:cTn id="172" presetID="10" presetClass="exit" presetSubtype="0" fill="hold" grpId="1" nodeType="withEffect">
                                  <p:stCondLst>
                                    <p:cond delay="100"/>
                                  </p:stCondLst>
                                  <p:childTnLst>
                                    <p:animEffect transition="out" filter="fade">
                                      <p:cBhvr>
                                        <p:cTn id="173" dur="300"/>
                                        <p:tgtEl>
                                          <p:spTgt spid="27"/>
                                        </p:tgtEl>
                                      </p:cBhvr>
                                    </p:animEffect>
                                    <p:set>
                                      <p:cBhvr>
                                        <p:cTn id="174" dur="1" fill="hold">
                                          <p:stCondLst>
                                            <p:cond delay="299"/>
                                          </p:stCondLst>
                                        </p:cTn>
                                        <p:tgtEl>
                                          <p:spTgt spid="27"/>
                                        </p:tgtEl>
                                        <p:attrNameLst>
                                          <p:attrName>style.visibility</p:attrName>
                                        </p:attrNameLst>
                                      </p:cBhvr>
                                      <p:to>
                                        <p:strVal val="hidden"/>
                                      </p:to>
                                    </p:set>
                                  </p:childTnLst>
                                </p:cTn>
                              </p:par>
                              <p:par>
                                <p:cTn id="175" presetID="10" presetClass="exit" presetSubtype="0" fill="hold" grpId="1" nodeType="withEffect">
                                  <p:stCondLst>
                                    <p:cond delay="100"/>
                                  </p:stCondLst>
                                  <p:childTnLst>
                                    <p:animEffect transition="out" filter="fade">
                                      <p:cBhvr>
                                        <p:cTn id="176" dur="300"/>
                                        <p:tgtEl>
                                          <p:spTgt spid="28"/>
                                        </p:tgtEl>
                                      </p:cBhvr>
                                    </p:animEffect>
                                    <p:set>
                                      <p:cBhvr>
                                        <p:cTn id="177" dur="1" fill="hold">
                                          <p:stCondLst>
                                            <p:cond delay="299"/>
                                          </p:stCondLst>
                                        </p:cTn>
                                        <p:tgtEl>
                                          <p:spTgt spid="28"/>
                                        </p:tgtEl>
                                        <p:attrNameLst>
                                          <p:attrName>style.visibility</p:attrName>
                                        </p:attrNameLst>
                                      </p:cBhvr>
                                      <p:to>
                                        <p:strVal val="hidden"/>
                                      </p:to>
                                    </p:set>
                                  </p:childTnLst>
                                </p:cTn>
                              </p:par>
                              <p:par>
                                <p:cTn id="178" presetID="10" presetClass="entr" presetSubtype="0" fill="hold" grpId="0" nodeType="withEffect">
                                  <p:stCondLst>
                                    <p:cond delay="200"/>
                                  </p:stCondLst>
                                  <p:childTnLst>
                                    <p:set>
                                      <p:cBhvr>
                                        <p:cTn id="179" dur="1" fill="hold">
                                          <p:stCondLst>
                                            <p:cond delay="0"/>
                                          </p:stCondLst>
                                        </p:cTn>
                                        <p:tgtEl>
                                          <p:spTgt spid="50"/>
                                        </p:tgtEl>
                                        <p:attrNameLst>
                                          <p:attrName>style.visibility</p:attrName>
                                        </p:attrNameLst>
                                      </p:cBhvr>
                                      <p:to>
                                        <p:strVal val="visible"/>
                                      </p:to>
                                    </p:set>
                                    <p:animEffect transition="in" filter="fade">
                                      <p:cBhvr>
                                        <p:cTn id="180" dur="300"/>
                                        <p:tgtEl>
                                          <p:spTgt spid="50"/>
                                        </p:tgtEl>
                                      </p:cBhvr>
                                    </p:animEffect>
                                  </p:childTnLst>
                                </p:cTn>
                              </p:par>
                              <p:par>
                                <p:cTn id="181" presetID="10" presetClass="entr" presetSubtype="0" fill="hold" grpId="0" nodeType="withEffect">
                                  <p:stCondLst>
                                    <p:cond delay="200"/>
                                  </p:stCondLst>
                                  <p:childTnLst>
                                    <p:set>
                                      <p:cBhvr>
                                        <p:cTn id="182" dur="1" fill="hold">
                                          <p:stCondLst>
                                            <p:cond delay="0"/>
                                          </p:stCondLst>
                                        </p:cTn>
                                        <p:tgtEl>
                                          <p:spTgt spid="51"/>
                                        </p:tgtEl>
                                        <p:attrNameLst>
                                          <p:attrName>style.visibility</p:attrName>
                                        </p:attrNameLst>
                                      </p:cBhvr>
                                      <p:to>
                                        <p:strVal val="visible"/>
                                      </p:to>
                                    </p:set>
                                    <p:animEffect transition="in" filter="fade">
                                      <p:cBhvr>
                                        <p:cTn id="183" dur="300"/>
                                        <p:tgtEl>
                                          <p:spTgt spid="51"/>
                                        </p:tgtEl>
                                      </p:cBhvr>
                                    </p:animEffect>
                                  </p:childTnLst>
                                </p:cTn>
                              </p:par>
                              <p:par>
                                <p:cTn id="184" presetID="10" presetClass="exit" presetSubtype="0" fill="hold" grpId="1" nodeType="withEffect">
                                  <p:stCondLst>
                                    <p:cond delay="200"/>
                                  </p:stCondLst>
                                  <p:childTnLst>
                                    <p:animEffect transition="out" filter="fade">
                                      <p:cBhvr>
                                        <p:cTn id="185" dur="300"/>
                                        <p:tgtEl>
                                          <p:spTgt spid="33"/>
                                        </p:tgtEl>
                                      </p:cBhvr>
                                    </p:animEffect>
                                    <p:set>
                                      <p:cBhvr>
                                        <p:cTn id="186" dur="1" fill="hold">
                                          <p:stCondLst>
                                            <p:cond delay="299"/>
                                          </p:stCondLst>
                                        </p:cTn>
                                        <p:tgtEl>
                                          <p:spTgt spid="33"/>
                                        </p:tgtEl>
                                        <p:attrNameLst>
                                          <p:attrName>style.visibility</p:attrName>
                                        </p:attrNameLst>
                                      </p:cBhvr>
                                      <p:to>
                                        <p:strVal val="hidden"/>
                                      </p:to>
                                    </p:set>
                                  </p:childTnLst>
                                </p:cTn>
                              </p:par>
                              <p:par>
                                <p:cTn id="187" presetID="10" presetClass="exit" presetSubtype="0" fill="hold" grpId="1" nodeType="withEffect">
                                  <p:stCondLst>
                                    <p:cond delay="200"/>
                                  </p:stCondLst>
                                  <p:childTnLst>
                                    <p:animEffect transition="out" filter="fade">
                                      <p:cBhvr>
                                        <p:cTn id="188" dur="300"/>
                                        <p:tgtEl>
                                          <p:spTgt spid="34"/>
                                        </p:tgtEl>
                                      </p:cBhvr>
                                    </p:animEffect>
                                    <p:set>
                                      <p:cBhvr>
                                        <p:cTn id="189" dur="1" fill="hold">
                                          <p:stCondLst>
                                            <p:cond delay="299"/>
                                          </p:stCondLst>
                                        </p:cTn>
                                        <p:tgtEl>
                                          <p:spTgt spid="34"/>
                                        </p:tgtEl>
                                        <p:attrNameLst>
                                          <p:attrName>style.visibility</p:attrName>
                                        </p:attrNameLst>
                                      </p:cBhvr>
                                      <p:to>
                                        <p:strVal val="hidden"/>
                                      </p:to>
                                    </p:set>
                                  </p:childTnLst>
                                </p:cTn>
                              </p:par>
                            </p:childTnLst>
                          </p:cTn>
                        </p:par>
                      </p:childTnLst>
                    </p:cTn>
                  </p:par>
                  <p:par>
                    <p:cTn id="190" fill="hold">
                      <p:stCondLst>
                        <p:cond delay="indefinite"/>
                      </p:stCondLst>
                      <p:childTnLst>
                        <p:par>
                          <p:cTn id="191" fill="hold">
                            <p:stCondLst>
                              <p:cond delay="0"/>
                            </p:stCondLst>
                            <p:childTnLst>
                              <p:par>
                                <p:cTn id="192" presetID="10" presetClass="entr" presetSubtype="0" fill="hold" nodeType="clickEffect">
                                  <p:stCondLst>
                                    <p:cond delay="0"/>
                                  </p:stCondLst>
                                  <p:childTnLst>
                                    <p:set>
                                      <p:cBhvr>
                                        <p:cTn id="193" dur="1" fill="hold">
                                          <p:stCondLst>
                                            <p:cond delay="0"/>
                                          </p:stCondLst>
                                        </p:cTn>
                                        <p:tgtEl>
                                          <p:spTgt spid="52"/>
                                        </p:tgtEl>
                                        <p:attrNameLst>
                                          <p:attrName>style.visibility</p:attrName>
                                        </p:attrNameLst>
                                      </p:cBhvr>
                                      <p:to>
                                        <p:strVal val="visible"/>
                                      </p:to>
                                    </p:set>
                                    <p:animEffect transition="in" filter="fade">
                                      <p:cBhvr>
                                        <p:cTn id="194" dur="500"/>
                                        <p:tgtEl>
                                          <p:spTgt spid="52"/>
                                        </p:tgtEl>
                                      </p:cBhvr>
                                    </p:animEffect>
                                  </p:childTnLst>
                                </p:cTn>
                              </p:par>
                            </p:childTnLst>
                          </p:cTn>
                        </p:par>
                      </p:childTnLst>
                    </p:cTn>
                  </p:par>
                  <p:par>
                    <p:cTn id="195" fill="hold">
                      <p:stCondLst>
                        <p:cond delay="indefinite"/>
                      </p:stCondLst>
                      <p:childTnLst>
                        <p:par>
                          <p:cTn id="196" fill="hold">
                            <p:stCondLst>
                              <p:cond delay="0"/>
                            </p:stCondLst>
                            <p:childTnLst>
                              <p:par>
                                <p:cTn id="197" presetID="10" presetClass="entr" presetSubtype="0" fill="hold" grpId="0" nodeType="clickEffect">
                                  <p:stCondLst>
                                    <p:cond delay="0"/>
                                  </p:stCondLst>
                                  <p:childTnLst>
                                    <p:set>
                                      <p:cBhvr>
                                        <p:cTn id="198" dur="1" fill="hold">
                                          <p:stCondLst>
                                            <p:cond delay="0"/>
                                          </p:stCondLst>
                                        </p:cTn>
                                        <p:tgtEl>
                                          <p:spTgt spid="67"/>
                                        </p:tgtEl>
                                        <p:attrNameLst>
                                          <p:attrName>style.visibility</p:attrName>
                                        </p:attrNameLst>
                                      </p:cBhvr>
                                      <p:to>
                                        <p:strVal val="visible"/>
                                      </p:to>
                                    </p:set>
                                    <p:animEffect transition="in" filter="fade">
                                      <p:cBhvr>
                                        <p:cTn id="199" dur="500"/>
                                        <p:tgtEl>
                                          <p:spTgt spid="67"/>
                                        </p:tgtEl>
                                      </p:cBhvr>
                                    </p:animEffect>
                                  </p:childTnLst>
                                </p:cTn>
                              </p:par>
                            </p:childTnLst>
                          </p:cTn>
                        </p:par>
                      </p:childTnLst>
                    </p:cTn>
                  </p:par>
                  <p:par>
                    <p:cTn id="200" fill="hold">
                      <p:stCondLst>
                        <p:cond delay="indefinite"/>
                      </p:stCondLst>
                      <p:childTnLst>
                        <p:par>
                          <p:cTn id="201" fill="hold">
                            <p:stCondLst>
                              <p:cond delay="0"/>
                            </p:stCondLst>
                            <p:childTnLst>
                              <p:par>
                                <p:cTn id="202" presetID="10" presetClass="entr" presetSubtype="0" fill="hold" nodeType="clickEffect">
                                  <p:stCondLst>
                                    <p:cond delay="0"/>
                                  </p:stCondLst>
                                  <p:childTnLst>
                                    <p:set>
                                      <p:cBhvr>
                                        <p:cTn id="203" dur="1" fill="hold">
                                          <p:stCondLst>
                                            <p:cond delay="0"/>
                                          </p:stCondLst>
                                        </p:cTn>
                                        <p:tgtEl>
                                          <p:spTgt spid="53"/>
                                        </p:tgtEl>
                                        <p:attrNameLst>
                                          <p:attrName>style.visibility</p:attrName>
                                        </p:attrNameLst>
                                      </p:cBhvr>
                                      <p:to>
                                        <p:strVal val="visible"/>
                                      </p:to>
                                    </p:set>
                                    <p:animEffect transition="in" filter="fade">
                                      <p:cBhvr>
                                        <p:cTn id="204" dur="500"/>
                                        <p:tgtEl>
                                          <p:spTgt spid="53"/>
                                        </p:tgtEl>
                                      </p:cBhvr>
                                    </p:animEffect>
                                  </p:childTnLst>
                                </p:cTn>
                              </p:par>
                              <p:par>
                                <p:cTn id="205" presetID="10" presetClass="entr" presetSubtype="0" fill="hold" nodeType="withEffect">
                                  <p:stCondLst>
                                    <p:cond delay="0"/>
                                  </p:stCondLst>
                                  <p:childTnLst>
                                    <p:set>
                                      <p:cBhvr>
                                        <p:cTn id="206" dur="1" fill="hold">
                                          <p:stCondLst>
                                            <p:cond delay="0"/>
                                          </p:stCondLst>
                                        </p:cTn>
                                        <p:tgtEl>
                                          <p:spTgt spid="54"/>
                                        </p:tgtEl>
                                        <p:attrNameLst>
                                          <p:attrName>style.visibility</p:attrName>
                                        </p:attrNameLst>
                                      </p:cBhvr>
                                      <p:to>
                                        <p:strVal val="visible"/>
                                      </p:to>
                                    </p:set>
                                    <p:animEffect transition="in" filter="fade">
                                      <p:cBhvr>
                                        <p:cTn id="207" dur="500"/>
                                        <p:tgtEl>
                                          <p:spTgt spid="54"/>
                                        </p:tgtEl>
                                      </p:cBhvr>
                                    </p:animEffect>
                                  </p:childTnLst>
                                </p:cTn>
                              </p:par>
                              <p:par>
                                <p:cTn id="208" presetID="10" presetClass="entr" presetSubtype="0" fill="hold" nodeType="withEffect">
                                  <p:stCondLst>
                                    <p:cond delay="0"/>
                                  </p:stCondLst>
                                  <p:childTnLst>
                                    <p:set>
                                      <p:cBhvr>
                                        <p:cTn id="209" dur="1" fill="hold">
                                          <p:stCondLst>
                                            <p:cond delay="0"/>
                                          </p:stCondLst>
                                        </p:cTn>
                                        <p:tgtEl>
                                          <p:spTgt spid="55"/>
                                        </p:tgtEl>
                                        <p:attrNameLst>
                                          <p:attrName>style.visibility</p:attrName>
                                        </p:attrNameLst>
                                      </p:cBhvr>
                                      <p:to>
                                        <p:strVal val="visible"/>
                                      </p:to>
                                    </p:set>
                                    <p:animEffect transition="in" filter="fade">
                                      <p:cBhvr>
                                        <p:cTn id="210" dur="500"/>
                                        <p:tgtEl>
                                          <p:spTgt spid="55"/>
                                        </p:tgtEl>
                                      </p:cBhvr>
                                    </p:animEffect>
                                  </p:childTnLst>
                                </p:cTn>
                              </p:par>
                              <p:par>
                                <p:cTn id="211" presetID="10" presetClass="entr" presetSubtype="0" fill="hold" nodeType="withEffect">
                                  <p:stCondLst>
                                    <p:cond delay="0"/>
                                  </p:stCondLst>
                                  <p:childTnLst>
                                    <p:set>
                                      <p:cBhvr>
                                        <p:cTn id="212" dur="1" fill="hold">
                                          <p:stCondLst>
                                            <p:cond delay="0"/>
                                          </p:stCondLst>
                                        </p:cTn>
                                        <p:tgtEl>
                                          <p:spTgt spid="60"/>
                                        </p:tgtEl>
                                        <p:attrNameLst>
                                          <p:attrName>style.visibility</p:attrName>
                                        </p:attrNameLst>
                                      </p:cBhvr>
                                      <p:to>
                                        <p:strVal val="visible"/>
                                      </p:to>
                                    </p:set>
                                    <p:animEffect transition="in" filter="fade">
                                      <p:cBhvr>
                                        <p:cTn id="213" dur="500"/>
                                        <p:tgtEl>
                                          <p:spTgt spid="60"/>
                                        </p:tgtEl>
                                      </p:cBhvr>
                                    </p:animEffect>
                                  </p:childTnLst>
                                </p:cTn>
                              </p:par>
                              <p:par>
                                <p:cTn id="214" presetID="10" presetClass="entr" presetSubtype="0" fill="hold" nodeType="withEffect">
                                  <p:stCondLst>
                                    <p:cond delay="0"/>
                                  </p:stCondLst>
                                  <p:childTnLst>
                                    <p:set>
                                      <p:cBhvr>
                                        <p:cTn id="215" dur="1" fill="hold">
                                          <p:stCondLst>
                                            <p:cond delay="0"/>
                                          </p:stCondLst>
                                        </p:cTn>
                                        <p:tgtEl>
                                          <p:spTgt spid="59"/>
                                        </p:tgtEl>
                                        <p:attrNameLst>
                                          <p:attrName>style.visibility</p:attrName>
                                        </p:attrNameLst>
                                      </p:cBhvr>
                                      <p:to>
                                        <p:strVal val="visible"/>
                                      </p:to>
                                    </p:set>
                                    <p:animEffect transition="in" filter="fade">
                                      <p:cBhvr>
                                        <p:cTn id="216" dur="500"/>
                                        <p:tgtEl>
                                          <p:spTgt spid="59"/>
                                        </p:tgtEl>
                                      </p:cBhvr>
                                    </p:animEffect>
                                  </p:childTnLst>
                                </p:cTn>
                              </p:par>
                              <p:par>
                                <p:cTn id="217" presetID="10" presetClass="entr" presetSubtype="0" fill="hold" nodeType="withEffect">
                                  <p:stCondLst>
                                    <p:cond delay="0"/>
                                  </p:stCondLst>
                                  <p:childTnLst>
                                    <p:set>
                                      <p:cBhvr>
                                        <p:cTn id="218" dur="1" fill="hold">
                                          <p:stCondLst>
                                            <p:cond delay="0"/>
                                          </p:stCondLst>
                                        </p:cTn>
                                        <p:tgtEl>
                                          <p:spTgt spid="58"/>
                                        </p:tgtEl>
                                        <p:attrNameLst>
                                          <p:attrName>style.visibility</p:attrName>
                                        </p:attrNameLst>
                                      </p:cBhvr>
                                      <p:to>
                                        <p:strVal val="visible"/>
                                      </p:to>
                                    </p:set>
                                    <p:animEffect transition="in" filter="fade">
                                      <p:cBhvr>
                                        <p:cTn id="219" dur="500"/>
                                        <p:tgtEl>
                                          <p:spTgt spid="58"/>
                                        </p:tgtEl>
                                      </p:cBhvr>
                                    </p:animEffect>
                                  </p:childTnLst>
                                </p:cTn>
                              </p:par>
                              <p:par>
                                <p:cTn id="220" presetID="10" presetClass="entr" presetSubtype="0" fill="hold" nodeType="withEffect">
                                  <p:stCondLst>
                                    <p:cond delay="0"/>
                                  </p:stCondLst>
                                  <p:childTnLst>
                                    <p:set>
                                      <p:cBhvr>
                                        <p:cTn id="221" dur="1" fill="hold">
                                          <p:stCondLst>
                                            <p:cond delay="0"/>
                                          </p:stCondLst>
                                        </p:cTn>
                                        <p:tgtEl>
                                          <p:spTgt spid="57"/>
                                        </p:tgtEl>
                                        <p:attrNameLst>
                                          <p:attrName>style.visibility</p:attrName>
                                        </p:attrNameLst>
                                      </p:cBhvr>
                                      <p:to>
                                        <p:strVal val="visible"/>
                                      </p:to>
                                    </p:set>
                                    <p:animEffect transition="in" filter="fade">
                                      <p:cBhvr>
                                        <p:cTn id="222" dur="500"/>
                                        <p:tgtEl>
                                          <p:spTgt spid="57"/>
                                        </p:tgtEl>
                                      </p:cBhvr>
                                    </p:animEffect>
                                  </p:childTnLst>
                                </p:cTn>
                              </p:par>
                              <p:par>
                                <p:cTn id="223" presetID="10" presetClass="entr" presetSubtype="0" fill="hold" nodeType="withEffect">
                                  <p:stCondLst>
                                    <p:cond delay="0"/>
                                  </p:stCondLst>
                                  <p:childTnLst>
                                    <p:set>
                                      <p:cBhvr>
                                        <p:cTn id="224" dur="1" fill="hold">
                                          <p:stCondLst>
                                            <p:cond delay="0"/>
                                          </p:stCondLst>
                                        </p:cTn>
                                        <p:tgtEl>
                                          <p:spTgt spid="66"/>
                                        </p:tgtEl>
                                        <p:attrNameLst>
                                          <p:attrName>style.visibility</p:attrName>
                                        </p:attrNameLst>
                                      </p:cBhvr>
                                      <p:to>
                                        <p:strVal val="visible"/>
                                      </p:to>
                                    </p:set>
                                    <p:animEffect transition="in" filter="fade">
                                      <p:cBhvr>
                                        <p:cTn id="225" dur="500"/>
                                        <p:tgtEl>
                                          <p:spTgt spid="66"/>
                                        </p:tgtEl>
                                      </p:cBhvr>
                                    </p:animEffect>
                                  </p:childTnLst>
                                </p:cTn>
                              </p:par>
                              <p:par>
                                <p:cTn id="226" presetID="10" presetClass="entr" presetSubtype="0" fill="hold" nodeType="withEffect">
                                  <p:stCondLst>
                                    <p:cond delay="0"/>
                                  </p:stCondLst>
                                  <p:childTnLst>
                                    <p:set>
                                      <p:cBhvr>
                                        <p:cTn id="227" dur="1" fill="hold">
                                          <p:stCondLst>
                                            <p:cond delay="0"/>
                                          </p:stCondLst>
                                        </p:cTn>
                                        <p:tgtEl>
                                          <p:spTgt spid="56"/>
                                        </p:tgtEl>
                                        <p:attrNameLst>
                                          <p:attrName>style.visibility</p:attrName>
                                        </p:attrNameLst>
                                      </p:cBhvr>
                                      <p:to>
                                        <p:strVal val="visible"/>
                                      </p:to>
                                    </p:set>
                                    <p:animEffect transition="in" filter="fade">
                                      <p:cBhvr>
                                        <p:cTn id="228" dur="500"/>
                                        <p:tgtEl>
                                          <p:spTgt spid="56"/>
                                        </p:tgtEl>
                                      </p:cBhvr>
                                    </p:animEffect>
                                  </p:childTnLst>
                                </p:cTn>
                              </p:par>
                              <p:par>
                                <p:cTn id="229" presetID="10" presetClass="entr" presetSubtype="0" fill="hold" nodeType="withEffect">
                                  <p:stCondLst>
                                    <p:cond delay="0"/>
                                  </p:stCondLst>
                                  <p:childTnLst>
                                    <p:set>
                                      <p:cBhvr>
                                        <p:cTn id="230" dur="1" fill="hold">
                                          <p:stCondLst>
                                            <p:cond delay="0"/>
                                          </p:stCondLst>
                                        </p:cTn>
                                        <p:tgtEl>
                                          <p:spTgt spid="61"/>
                                        </p:tgtEl>
                                        <p:attrNameLst>
                                          <p:attrName>style.visibility</p:attrName>
                                        </p:attrNameLst>
                                      </p:cBhvr>
                                      <p:to>
                                        <p:strVal val="visible"/>
                                      </p:to>
                                    </p:set>
                                    <p:animEffect transition="in" filter="fade">
                                      <p:cBhvr>
                                        <p:cTn id="231" dur="500"/>
                                        <p:tgtEl>
                                          <p:spTgt spid="61"/>
                                        </p:tgtEl>
                                      </p:cBhvr>
                                    </p:animEffect>
                                  </p:childTnLst>
                                </p:cTn>
                              </p:par>
                              <p:par>
                                <p:cTn id="232" presetID="10" presetClass="entr" presetSubtype="0" fill="hold" nodeType="withEffect">
                                  <p:stCondLst>
                                    <p:cond delay="0"/>
                                  </p:stCondLst>
                                  <p:childTnLst>
                                    <p:set>
                                      <p:cBhvr>
                                        <p:cTn id="233" dur="1" fill="hold">
                                          <p:stCondLst>
                                            <p:cond delay="0"/>
                                          </p:stCondLst>
                                        </p:cTn>
                                        <p:tgtEl>
                                          <p:spTgt spid="62"/>
                                        </p:tgtEl>
                                        <p:attrNameLst>
                                          <p:attrName>style.visibility</p:attrName>
                                        </p:attrNameLst>
                                      </p:cBhvr>
                                      <p:to>
                                        <p:strVal val="visible"/>
                                      </p:to>
                                    </p:set>
                                    <p:animEffect transition="in" filter="fade">
                                      <p:cBhvr>
                                        <p:cTn id="234" dur="500"/>
                                        <p:tgtEl>
                                          <p:spTgt spid="62"/>
                                        </p:tgtEl>
                                      </p:cBhvr>
                                    </p:animEffect>
                                  </p:childTnLst>
                                </p:cTn>
                              </p:par>
                              <p:par>
                                <p:cTn id="235" presetID="10" presetClass="entr" presetSubtype="0" fill="hold" nodeType="withEffect">
                                  <p:stCondLst>
                                    <p:cond delay="0"/>
                                  </p:stCondLst>
                                  <p:childTnLst>
                                    <p:set>
                                      <p:cBhvr>
                                        <p:cTn id="236" dur="1" fill="hold">
                                          <p:stCondLst>
                                            <p:cond delay="0"/>
                                          </p:stCondLst>
                                        </p:cTn>
                                        <p:tgtEl>
                                          <p:spTgt spid="63"/>
                                        </p:tgtEl>
                                        <p:attrNameLst>
                                          <p:attrName>style.visibility</p:attrName>
                                        </p:attrNameLst>
                                      </p:cBhvr>
                                      <p:to>
                                        <p:strVal val="visible"/>
                                      </p:to>
                                    </p:set>
                                    <p:animEffect transition="in" filter="fade">
                                      <p:cBhvr>
                                        <p:cTn id="237" dur="500"/>
                                        <p:tgtEl>
                                          <p:spTgt spid="63"/>
                                        </p:tgtEl>
                                      </p:cBhvr>
                                    </p:animEffect>
                                  </p:childTnLst>
                                </p:cTn>
                              </p:par>
                              <p:par>
                                <p:cTn id="238" presetID="10" presetClass="entr" presetSubtype="0" fill="hold" nodeType="withEffect">
                                  <p:stCondLst>
                                    <p:cond delay="0"/>
                                  </p:stCondLst>
                                  <p:childTnLst>
                                    <p:set>
                                      <p:cBhvr>
                                        <p:cTn id="239" dur="1" fill="hold">
                                          <p:stCondLst>
                                            <p:cond delay="0"/>
                                          </p:stCondLst>
                                        </p:cTn>
                                        <p:tgtEl>
                                          <p:spTgt spid="64"/>
                                        </p:tgtEl>
                                        <p:attrNameLst>
                                          <p:attrName>style.visibility</p:attrName>
                                        </p:attrNameLst>
                                      </p:cBhvr>
                                      <p:to>
                                        <p:strVal val="visible"/>
                                      </p:to>
                                    </p:set>
                                    <p:animEffect transition="in" filter="fade">
                                      <p:cBhvr>
                                        <p:cTn id="240" dur="500"/>
                                        <p:tgtEl>
                                          <p:spTgt spid="64"/>
                                        </p:tgtEl>
                                      </p:cBhvr>
                                    </p:animEffect>
                                  </p:childTnLst>
                                </p:cTn>
                              </p:par>
                              <p:par>
                                <p:cTn id="241" presetID="10" presetClass="entr" presetSubtype="0" fill="hold" nodeType="withEffect">
                                  <p:stCondLst>
                                    <p:cond delay="0"/>
                                  </p:stCondLst>
                                  <p:childTnLst>
                                    <p:set>
                                      <p:cBhvr>
                                        <p:cTn id="242" dur="1" fill="hold">
                                          <p:stCondLst>
                                            <p:cond delay="0"/>
                                          </p:stCondLst>
                                        </p:cTn>
                                        <p:tgtEl>
                                          <p:spTgt spid="65"/>
                                        </p:tgtEl>
                                        <p:attrNameLst>
                                          <p:attrName>style.visibility</p:attrName>
                                        </p:attrNameLst>
                                      </p:cBhvr>
                                      <p:to>
                                        <p:strVal val="visible"/>
                                      </p:to>
                                    </p:set>
                                    <p:animEffect transition="in" filter="fade">
                                      <p:cBhvr>
                                        <p:cTn id="24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2" grpId="0" animBg="1"/>
      <p:bldP spid="12" grpId="1" animBg="1"/>
      <p:bldP spid="13" grpId="0" animBg="1"/>
      <p:bldP spid="14" grpId="0" animBg="1"/>
      <p:bldP spid="15" grpId="0"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3" grpId="0" animBg="1"/>
      <p:bldP spid="23" grpId="1" animBg="1"/>
      <p:bldP spid="24" grpId="0" animBg="1"/>
      <p:bldP spid="24" grpId="1" animBg="1"/>
      <p:bldP spid="25" grpId="0" animBg="1"/>
      <p:bldP spid="26" grpId="0" animBg="1"/>
      <p:bldP spid="27" grpId="0" animBg="1"/>
      <p:bldP spid="27" grpId="1" animBg="1"/>
      <p:bldP spid="28" grpId="0" animBg="1"/>
      <p:bldP spid="28" grpId="1" animBg="1"/>
      <p:bldP spid="29" grpId="0" animBg="1"/>
      <p:bldP spid="30" grpId="0" animBg="1"/>
      <p:bldP spid="31" grpId="0" animBg="1"/>
      <p:bldP spid="32" grpId="0" animBg="1"/>
      <p:bldP spid="33" grpId="0" animBg="1"/>
      <p:bldP spid="33" grpId="1" animBg="1"/>
      <p:bldP spid="34" grpId="0" animBg="1"/>
      <p:bldP spid="34" grpId="1"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6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CloneTracker</a:t>
            </a:r>
            <a:endParaRPr kumimoji="1" lang="ja-JP" altLang="en-US"/>
          </a:p>
        </p:txBody>
      </p:sp>
      <p:sp>
        <p:nvSpPr>
          <p:cNvPr id="3" name="コンテンツ プレースホルダー 2"/>
          <p:cNvSpPr>
            <a:spLocks noGrp="1"/>
          </p:cNvSpPr>
          <p:nvPr>
            <p:ph idx="1"/>
          </p:nvPr>
        </p:nvSpPr>
        <p:spPr>
          <a:xfrm>
            <a:off x="457200" y="1556792"/>
            <a:ext cx="2746648" cy="4824536"/>
          </a:xfrm>
        </p:spPr>
        <p:txBody>
          <a:bodyPr/>
          <a:lstStyle/>
          <a:p>
            <a:r>
              <a:rPr kumimoji="1" lang="en-US" altLang="ja-JP" smtClean="0"/>
              <a:t>Eclipse</a:t>
            </a:r>
            <a:r>
              <a:rPr kumimoji="1" lang="ja-JP" altLang="en-US" smtClean="0"/>
              <a:t>プラグインとして追跡ツール</a:t>
            </a:r>
            <a:r>
              <a:rPr lang="ja-JP" altLang="en-US" smtClean="0"/>
              <a:t>を実装した</a:t>
            </a:r>
            <a:endParaRPr lang="en-US" altLang="ja-JP" smtClean="0"/>
          </a:p>
          <a:p>
            <a:pPr lvl="2"/>
            <a:endParaRPr kumimoji="1" lang="en-US" altLang="ja-JP"/>
          </a:p>
          <a:p>
            <a:r>
              <a:rPr kumimoji="1" lang="ja-JP" altLang="en-US" smtClean="0"/>
              <a:t>クローン検出</a:t>
            </a:r>
            <a:endParaRPr kumimoji="1" lang="en-US" altLang="ja-JP" smtClean="0"/>
          </a:p>
          <a:p>
            <a:pPr lvl="1"/>
            <a:r>
              <a:rPr kumimoji="1" lang="en-US" altLang="ja-JP" smtClean="0"/>
              <a:t>SimScan</a:t>
            </a:r>
          </a:p>
          <a:p>
            <a:pPr lvl="1"/>
            <a:r>
              <a:rPr kumimoji="1" lang="en-US" altLang="ja-JP" smtClean="0"/>
              <a:t>Simian</a:t>
            </a:r>
          </a:p>
          <a:p>
            <a:pPr lvl="1"/>
            <a:r>
              <a:rPr kumimoji="1" lang="en-US" altLang="ja-JP" smtClean="0"/>
              <a:t>DECKARD</a:t>
            </a:r>
          </a:p>
          <a:p>
            <a:pPr lvl="1"/>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スライド番号プレースホルダー 4"/>
          <p:cNvSpPr>
            <a:spLocks noGrp="1"/>
          </p:cNvSpPr>
          <p:nvPr>
            <p:ph type="sldNum" sz="quarter" idx="12"/>
          </p:nvPr>
        </p:nvSpPr>
        <p:spPr/>
        <p:txBody>
          <a:bodyPr/>
          <a:lstStyle/>
          <a:p>
            <a:fld id="{BC7EAD4E-304A-4C1C-B98F-CCFCC4E25702}" type="slidenum">
              <a:rPr kumimoji="1" lang="ja-JP" altLang="en-US" smtClean="0"/>
              <a:t>11</a:t>
            </a:fld>
            <a:endParaRPr kumimoji="1" lang="ja-JP" altLang="en-US"/>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477" t="22870" r="11045" b="16785"/>
          <a:stretch/>
        </p:blipFill>
        <p:spPr bwMode="auto">
          <a:xfrm>
            <a:off x="3275856" y="1412776"/>
            <a:ext cx="5616624" cy="4930023"/>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68393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評価</a:t>
            </a:r>
            <a:endParaRPr kumimoji="1" lang="ja-JP" altLang="en-US"/>
          </a:p>
        </p:txBody>
      </p:sp>
      <p:sp>
        <p:nvSpPr>
          <p:cNvPr id="3" name="コンテンツ プレースホルダー 2"/>
          <p:cNvSpPr>
            <a:spLocks noGrp="1"/>
          </p:cNvSpPr>
          <p:nvPr>
            <p:ph idx="1"/>
          </p:nvPr>
        </p:nvSpPr>
        <p:spPr/>
        <p:txBody>
          <a:bodyPr/>
          <a:lstStyle/>
          <a:p>
            <a:r>
              <a:rPr kumimoji="1" lang="en-US" altLang="ja-JP" smtClean="0"/>
              <a:t>CRD</a:t>
            </a:r>
            <a:r>
              <a:rPr kumimoji="1" lang="ja-JP" altLang="en-US" smtClean="0"/>
              <a:t>に基づく手法と</a:t>
            </a:r>
            <a:r>
              <a:rPr lang="ja-JP" altLang="en-US"/>
              <a:t>コード片の場所をファイル行</a:t>
            </a:r>
            <a:r>
              <a:rPr lang="ja-JP" altLang="en-US"/>
              <a:t>の</a:t>
            </a:r>
            <a:r>
              <a:rPr lang="ja-JP" altLang="en-US" smtClean="0"/>
              <a:t>範囲で示す方法とで追跡の精度を比較する</a:t>
            </a:r>
            <a:endParaRPr lang="en-US" altLang="ja-JP" smtClean="0"/>
          </a:p>
          <a:p>
            <a:endParaRPr kumimoji="1" lang="en-US" altLang="ja-JP"/>
          </a:p>
          <a:p>
            <a:r>
              <a:rPr lang="ja-JP" altLang="en-US" smtClean="0"/>
              <a:t>対象プロジェクト</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スライド番号プレースホルダー 4"/>
          <p:cNvSpPr>
            <a:spLocks noGrp="1"/>
          </p:cNvSpPr>
          <p:nvPr>
            <p:ph type="sldNum" sz="quarter" idx="12"/>
          </p:nvPr>
        </p:nvSpPr>
        <p:spPr/>
        <p:txBody>
          <a:bodyPr/>
          <a:lstStyle/>
          <a:p>
            <a:fld id="{BC7EAD4E-304A-4C1C-B98F-CCFCC4E25702}" type="slidenum">
              <a:rPr kumimoji="1" lang="ja-JP" altLang="en-US" smtClean="0"/>
              <a:t>12</a:t>
            </a:fld>
            <a:endParaRPr kumimoji="1" lang="ja-JP" altLang="en-US"/>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104" t="40919" r="7313" b="39104"/>
          <a:stretch/>
        </p:blipFill>
        <p:spPr bwMode="auto">
          <a:xfrm>
            <a:off x="251520" y="3645024"/>
            <a:ext cx="8621095" cy="223224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14959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評価方法：精度</a:t>
            </a:r>
            <a:endParaRPr kumimoji="1" lang="ja-JP" altLang="en-US"/>
          </a:p>
        </p:txBody>
      </p:sp>
      <p:sp>
        <p:nvSpPr>
          <p:cNvPr id="3" name="コンテンツ プレースホルダー 2"/>
          <p:cNvSpPr>
            <a:spLocks noGrp="1"/>
          </p:cNvSpPr>
          <p:nvPr>
            <p:ph idx="1"/>
          </p:nvPr>
        </p:nvSpPr>
        <p:spPr>
          <a:xfrm>
            <a:off x="366385" y="1556792"/>
            <a:ext cx="3269511" cy="4824536"/>
          </a:xfrm>
        </p:spPr>
        <p:txBody>
          <a:bodyPr/>
          <a:lstStyle/>
          <a:p>
            <a:r>
              <a:rPr kumimoji="1" lang="ja-JP" altLang="en-US" smtClean="0"/>
              <a:t>コードクローン検出ツールが出力した範囲と</a:t>
            </a:r>
            <a:r>
              <a:rPr kumimoji="1" lang="en-US" altLang="ja-JP" smtClean="0"/>
              <a:t>CloneTracker</a:t>
            </a:r>
            <a:r>
              <a:rPr kumimoji="1" lang="ja-JP" altLang="en-US" smtClean="0"/>
              <a:t>が出力した範囲とにどれくらい差があるのか？</a:t>
            </a:r>
            <a:endParaRPr kumimoji="1" lang="en-US" altLang="ja-JP" smtClean="0"/>
          </a:p>
          <a:p>
            <a:endParaRPr lang="en-US" altLang="ja-JP"/>
          </a:p>
          <a:p>
            <a:pPr marL="0" indent="0">
              <a:buNone/>
            </a:pPr>
            <a:r>
              <a:rPr kumimoji="1" lang="en-US" altLang="ja-JP" sz="2400" i="1" smtClean="0"/>
              <a:t>Degree of Overlap </a:t>
            </a:r>
            <a:r>
              <a:rPr kumimoji="1" lang="en-US" altLang="ja-JP" sz="2400" smtClean="0"/>
              <a:t>= </a:t>
            </a:r>
            <a:endParaRPr kumimoji="1" lang="ja-JP" altLang="en-US" sz="2400"/>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スライド番号プレースホルダー 4"/>
          <p:cNvSpPr>
            <a:spLocks noGrp="1"/>
          </p:cNvSpPr>
          <p:nvPr>
            <p:ph type="sldNum" sz="quarter" idx="12"/>
          </p:nvPr>
        </p:nvSpPr>
        <p:spPr/>
        <p:txBody>
          <a:bodyPr/>
          <a:lstStyle/>
          <a:p>
            <a:fld id="{BC7EAD4E-304A-4C1C-B98F-CCFCC4E25702}" type="slidenum">
              <a:rPr kumimoji="1" lang="ja-JP" altLang="en-US" smtClean="0"/>
              <a:t>13</a:t>
            </a:fld>
            <a:endParaRPr kumimoji="1" lang="ja-JP" altLang="en-US"/>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582" t="40643" r="22835" b="29679"/>
          <a:stretch/>
        </p:blipFill>
        <p:spPr bwMode="auto">
          <a:xfrm>
            <a:off x="3491880" y="1484784"/>
            <a:ext cx="5616624" cy="3370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8955" t="48838" r="18507" b="37635"/>
          <a:stretch/>
        </p:blipFill>
        <p:spPr bwMode="auto">
          <a:xfrm>
            <a:off x="3390092" y="4941168"/>
            <a:ext cx="5718412" cy="1339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88879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結果：精度</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スライド番号プレースホルダー 4"/>
          <p:cNvSpPr>
            <a:spLocks noGrp="1"/>
          </p:cNvSpPr>
          <p:nvPr>
            <p:ph type="sldNum" sz="quarter" idx="12"/>
          </p:nvPr>
        </p:nvSpPr>
        <p:spPr/>
        <p:txBody>
          <a:bodyPr/>
          <a:lstStyle/>
          <a:p>
            <a:fld id="{BC7EAD4E-304A-4C1C-B98F-CCFCC4E25702}" type="slidenum">
              <a:rPr kumimoji="1" lang="ja-JP" altLang="en-US" smtClean="0"/>
              <a:t>14</a:t>
            </a:fld>
            <a:endParaRPr kumimoji="1" lang="ja-JP" altLang="en-US"/>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821" t="53180" r="5672" b="24914"/>
          <a:stretch/>
        </p:blipFill>
        <p:spPr bwMode="auto">
          <a:xfrm>
            <a:off x="298619" y="2060848"/>
            <a:ext cx="8593861" cy="230425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正方形/長方形 6"/>
          <p:cNvSpPr/>
          <p:nvPr/>
        </p:nvSpPr>
        <p:spPr>
          <a:xfrm>
            <a:off x="0" y="4869160"/>
            <a:ext cx="9144000" cy="129614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36000" rtlCol="0" anchor="ctr"/>
          <a:lstStyle/>
          <a:p>
            <a:pPr marL="457200" indent="-457200">
              <a:buFont typeface="Arial" panose="020B0604020202020204" pitchFamily="34" charset="0"/>
              <a:buChar char="•"/>
            </a:pPr>
            <a:r>
              <a:rPr kumimoji="1" lang="en-US" altLang="ja-JP" sz="2800" b="1" smtClean="0">
                <a:solidFill>
                  <a:schemeClr val="bg1"/>
                </a:solidFill>
              </a:rPr>
              <a:t>97%</a:t>
            </a:r>
            <a:r>
              <a:rPr kumimoji="1" lang="ja-JP" altLang="en-US" sz="2800" b="1" smtClean="0">
                <a:solidFill>
                  <a:schemeClr val="bg1"/>
                </a:solidFill>
              </a:rPr>
              <a:t>のクローンに対してマッピングできた</a:t>
            </a:r>
            <a:endParaRPr kumimoji="1" lang="en-US" altLang="ja-JP" sz="2800" b="1" smtClean="0">
              <a:solidFill>
                <a:schemeClr val="bg1"/>
              </a:solidFill>
            </a:endParaRPr>
          </a:p>
          <a:p>
            <a:pPr marL="457200" indent="-457200">
              <a:buFont typeface="Arial" panose="020B0604020202020204" pitchFamily="34" charset="0"/>
              <a:buChar char="•"/>
            </a:pPr>
            <a:r>
              <a:rPr kumimoji="1" lang="en-US" altLang="ja-JP" sz="2800" b="1" smtClean="0">
                <a:solidFill>
                  <a:schemeClr val="bg1"/>
                </a:solidFill>
              </a:rPr>
              <a:t>70%</a:t>
            </a:r>
            <a:r>
              <a:rPr kumimoji="1" lang="ja-JP" altLang="en-US" sz="2800" b="1" smtClean="0">
                <a:solidFill>
                  <a:schemeClr val="bg1"/>
                </a:solidFill>
              </a:rPr>
              <a:t>は検出ツールと同じ結果になった</a:t>
            </a:r>
            <a:endParaRPr kumimoji="1" lang="ja-JP" altLang="en-US" sz="2800" b="1">
              <a:solidFill>
                <a:schemeClr val="bg1"/>
              </a:solidFill>
            </a:endParaRPr>
          </a:p>
        </p:txBody>
      </p:sp>
    </p:spTree>
    <p:extLst>
      <p:ext uri="{BB962C8B-B14F-4D97-AF65-F5344CB8AC3E}">
        <p14:creationId xmlns:p14="http://schemas.microsoft.com/office/powerpoint/2010/main" val="31994584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結果：追跡</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ランダムに抽出したクローンが</a:t>
            </a:r>
            <a:r>
              <a:rPr kumimoji="1" lang="en-US" altLang="ja-JP" smtClean="0"/>
              <a:t>CRD</a:t>
            </a:r>
            <a:r>
              <a:rPr kumimoji="1" lang="ja-JP" altLang="en-US" smtClean="0"/>
              <a:t>によって正しく追跡できているのかをリビジョン間で確認</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スライド番号プレースホルダー 4"/>
          <p:cNvSpPr>
            <a:spLocks noGrp="1"/>
          </p:cNvSpPr>
          <p:nvPr>
            <p:ph type="sldNum" sz="quarter" idx="12"/>
          </p:nvPr>
        </p:nvSpPr>
        <p:spPr/>
        <p:txBody>
          <a:bodyPr/>
          <a:lstStyle/>
          <a:p>
            <a:fld id="{BC7EAD4E-304A-4C1C-B98F-CCFCC4E25702}" type="slidenum">
              <a:rPr kumimoji="1" lang="ja-JP" altLang="en-US" smtClean="0"/>
              <a:t>15</a:t>
            </a:fld>
            <a:endParaRPr kumimoji="1" lang="ja-JP" altLang="en-US"/>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984" t="50000" r="9403" b="37038"/>
          <a:stretch/>
        </p:blipFill>
        <p:spPr bwMode="auto">
          <a:xfrm>
            <a:off x="179512" y="2636912"/>
            <a:ext cx="8755765" cy="158417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正方形/長方形 6"/>
          <p:cNvSpPr/>
          <p:nvPr/>
        </p:nvSpPr>
        <p:spPr>
          <a:xfrm>
            <a:off x="0" y="4869160"/>
            <a:ext cx="9144000" cy="129614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0" rtlCol="0" anchor="ctr"/>
          <a:lstStyle/>
          <a:p>
            <a:pPr marL="457200" indent="-457200">
              <a:buFont typeface="Arial" panose="020B0604020202020204" pitchFamily="34" charset="0"/>
              <a:buChar char="•"/>
            </a:pPr>
            <a:r>
              <a:rPr kumimoji="1" lang="en-US" altLang="ja-JP" sz="2800" b="1" smtClean="0">
                <a:solidFill>
                  <a:schemeClr val="bg1"/>
                </a:solidFill>
              </a:rPr>
              <a:t>80%</a:t>
            </a:r>
            <a:r>
              <a:rPr kumimoji="1" lang="ja-JP" altLang="en-US" sz="2800" b="1" smtClean="0">
                <a:solidFill>
                  <a:schemeClr val="bg1"/>
                </a:solidFill>
              </a:rPr>
              <a:t>のクローンに対して</a:t>
            </a:r>
            <a:r>
              <a:rPr lang="ja-JP" altLang="en-US" sz="2800" b="1" smtClean="0">
                <a:solidFill>
                  <a:schemeClr val="bg1"/>
                </a:solidFill>
              </a:rPr>
              <a:t>正しく追跡することができた</a:t>
            </a:r>
            <a:endParaRPr kumimoji="1" lang="ja-JP" altLang="en-US" sz="2800" b="1">
              <a:solidFill>
                <a:schemeClr val="bg1"/>
              </a:solidFill>
            </a:endParaRPr>
          </a:p>
        </p:txBody>
      </p:sp>
    </p:spTree>
    <p:extLst>
      <p:ext uri="{BB962C8B-B14F-4D97-AF65-F5344CB8AC3E}">
        <p14:creationId xmlns:p14="http://schemas.microsoft.com/office/powerpoint/2010/main" val="29598462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mtClean="0"/>
              <a:t>結果：パフォーマンス</a:t>
            </a:r>
            <a:endParaRPr kumimoji="1" lang="ja-JP" altLang="en-US"/>
          </a:p>
        </p:txBody>
      </p:sp>
      <p:sp>
        <p:nvSpPr>
          <p:cNvPr id="3" name="コンテンツ プレースホルダー 2"/>
          <p:cNvSpPr>
            <a:spLocks noGrp="1"/>
          </p:cNvSpPr>
          <p:nvPr>
            <p:ph idx="1"/>
          </p:nvPr>
        </p:nvSpPr>
        <p:spPr/>
        <p:txBody>
          <a:bodyPr/>
          <a:lstStyle/>
          <a:p>
            <a:r>
              <a:rPr kumimoji="1" lang="en-US" altLang="ja-JP" smtClean="0"/>
              <a:t>Hibernate</a:t>
            </a:r>
            <a:r>
              <a:rPr kumimoji="1" lang="ja-JP" altLang="en-US" smtClean="0"/>
              <a:t>の</a:t>
            </a:r>
            <a:r>
              <a:rPr kumimoji="1" lang="en-US" altLang="ja-JP" smtClean="0"/>
              <a:t>1092</a:t>
            </a:r>
            <a:r>
              <a:rPr kumimoji="1" lang="ja-JP" altLang="en-US" smtClean="0"/>
              <a:t>ファイルに対して</a:t>
            </a:r>
            <a:r>
              <a:rPr kumimoji="1" lang="en-US" altLang="ja-JP" smtClean="0"/>
              <a:t>CRD</a:t>
            </a:r>
            <a:r>
              <a:rPr kumimoji="1" lang="ja-JP" altLang="en-US" smtClean="0"/>
              <a:t>を導く処理を行い，実行時間を測定する</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スライド番号プレースホルダー 4"/>
          <p:cNvSpPr>
            <a:spLocks noGrp="1"/>
          </p:cNvSpPr>
          <p:nvPr>
            <p:ph type="sldNum" sz="quarter" idx="12"/>
          </p:nvPr>
        </p:nvSpPr>
        <p:spPr/>
        <p:txBody>
          <a:bodyPr/>
          <a:lstStyle/>
          <a:p>
            <a:fld id="{BC7EAD4E-304A-4C1C-B98F-CCFCC4E25702}" type="slidenum">
              <a:rPr kumimoji="1" lang="ja-JP" altLang="en-US" smtClean="0"/>
              <a:t>16</a:t>
            </a:fld>
            <a:endParaRPr kumimoji="1" lang="ja-JP" altLang="en-US"/>
          </a:p>
        </p:txBody>
      </p:sp>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507" t="47256" r="8359" b="37313"/>
          <a:stretch/>
        </p:blipFill>
        <p:spPr bwMode="auto">
          <a:xfrm>
            <a:off x="297809" y="2780928"/>
            <a:ext cx="8594671" cy="172819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正方形/長方形 6"/>
          <p:cNvSpPr/>
          <p:nvPr/>
        </p:nvSpPr>
        <p:spPr>
          <a:xfrm>
            <a:off x="0" y="4869160"/>
            <a:ext cx="9144000" cy="129614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0" rtlCol="0" anchor="ctr"/>
          <a:lstStyle/>
          <a:p>
            <a:pPr marL="457200" indent="-457200">
              <a:buFont typeface="Arial" panose="020B0604020202020204" pitchFamily="34" charset="0"/>
              <a:buChar char="•"/>
            </a:pPr>
            <a:r>
              <a:rPr lang="ja-JP" altLang="en-US" sz="2800" b="1" smtClean="0">
                <a:solidFill>
                  <a:schemeClr val="bg1"/>
                </a:solidFill>
              </a:rPr>
              <a:t>約</a:t>
            </a:r>
            <a:r>
              <a:rPr lang="en-US" altLang="ja-JP" sz="2800" b="1" smtClean="0">
                <a:solidFill>
                  <a:schemeClr val="bg1"/>
                </a:solidFill>
              </a:rPr>
              <a:t>20</a:t>
            </a:r>
            <a:r>
              <a:rPr lang="ja-JP" altLang="en-US" sz="2800" b="1" smtClean="0">
                <a:solidFill>
                  <a:schemeClr val="bg1"/>
                </a:solidFill>
              </a:rPr>
              <a:t>秒で</a:t>
            </a:r>
            <a:r>
              <a:rPr lang="en-US" altLang="ja-JP" sz="2800" b="1" smtClean="0">
                <a:solidFill>
                  <a:schemeClr val="bg1"/>
                </a:solidFill>
              </a:rPr>
              <a:t>1,092</a:t>
            </a:r>
            <a:r>
              <a:rPr lang="ja-JP" altLang="en-US" sz="2800" b="1" smtClean="0">
                <a:solidFill>
                  <a:schemeClr val="bg1"/>
                </a:solidFill>
              </a:rPr>
              <a:t>ファイルの</a:t>
            </a:r>
            <a:r>
              <a:rPr lang="en-US" altLang="ja-JP" sz="2800" b="1" smtClean="0">
                <a:solidFill>
                  <a:schemeClr val="bg1"/>
                </a:solidFill>
              </a:rPr>
              <a:t>849</a:t>
            </a:r>
            <a:r>
              <a:rPr lang="ja-JP" altLang="en-US" sz="2800" b="1" smtClean="0">
                <a:solidFill>
                  <a:schemeClr val="bg1"/>
                </a:solidFill>
              </a:rPr>
              <a:t>のクローンを検索することができた</a:t>
            </a:r>
            <a:endParaRPr kumimoji="1" lang="ja-JP" altLang="en-US" sz="2800" b="1">
              <a:solidFill>
                <a:schemeClr val="bg1"/>
              </a:solidFill>
            </a:endParaRPr>
          </a:p>
        </p:txBody>
      </p:sp>
    </p:spTree>
    <p:extLst>
      <p:ext uri="{BB962C8B-B14F-4D97-AF65-F5344CB8AC3E}">
        <p14:creationId xmlns:p14="http://schemas.microsoft.com/office/powerpoint/2010/main" val="23027303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まとめと所感</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まとめ</a:t>
            </a:r>
            <a:endParaRPr kumimoji="1" lang="en-US" altLang="ja-JP" smtClean="0"/>
          </a:p>
          <a:p>
            <a:pPr lvl="1"/>
            <a:r>
              <a:rPr lang="ja-JP" altLang="en-US" smtClean="0"/>
              <a:t>コードクローンを漏れなく高速に追跡するために</a:t>
            </a:r>
            <a:r>
              <a:rPr lang="en-US" altLang="ja-JP" smtClean="0"/>
              <a:t>CRD</a:t>
            </a:r>
            <a:r>
              <a:rPr lang="ja-JP" altLang="en-US" smtClean="0"/>
              <a:t>に基づく</a:t>
            </a:r>
            <a:r>
              <a:rPr lang="en-US" altLang="ja-JP" smtClean="0"/>
              <a:t>CloneTracker</a:t>
            </a:r>
            <a:r>
              <a:rPr lang="ja-JP" altLang="en-US" smtClean="0"/>
              <a:t>を開発した</a:t>
            </a:r>
            <a:endParaRPr lang="en-US" altLang="ja-JP" smtClean="0"/>
          </a:p>
          <a:p>
            <a:pPr lvl="1"/>
            <a:r>
              <a:rPr kumimoji="1" lang="en-US" altLang="ja-JP" smtClean="0"/>
              <a:t>80%</a:t>
            </a:r>
            <a:r>
              <a:rPr kumimoji="1" lang="ja-JP" altLang="en-US" smtClean="0"/>
              <a:t>のクローンを正しく追跡することができた</a:t>
            </a:r>
            <a:endParaRPr kumimoji="1" lang="en-US" altLang="ja-JP" smtClean="0"/>
          </a:p>
          <a:p>
            <a:pPr lvl="1"/>
            <a:r>
              <a:rPr lang="ja-JP" altLang="en-US"/>
              <a:t>実行</a:t>
            </a:r>
            <a:r>
              <a:rPr lang="ja-JP" altLang="en-US" smtClean="0"/>
              <a:t>時間も</a:t>
            </a:r>
            <a:r>
              <a:rPr lang="en-US" altLang="ja-JP" smtClean="0"/>
              <a:t>1</a:t>
            </a:r>
            <a:r>
              <a:rPr lang="ja-JP" altLang="en-US" smtClean="0"/>
              <a:t>リビジョン</a:t>
            </a:r>
            <a:r>
              <a:rPr lang="en-US" altLang="ja-JP" smtClean="0"/>
              <a:t>20</a:t>
            </a:r>
            <a:r>
              <a:rPr lang="ja-JP" altLang="en-US" smtClean="0"/>
              <a:t>秒で実用的である</a:t>
            </a:r>
            <a:endParaRPr kumimoji="1" lang="en-US" altLang="ja-JP" smtClean="0"/>
          </a:p>
          <a:p>
            <a:endParaRPr lang="en-US" altLang="ja-JP"/>
          </a:p>
          <a:p>
            <a:r>
              <a:rPr kumimoji="1" lang="ja-JP" altLang="en-US" smtClean="0"/>
              <a:t>所感</a:t>
            </a:r>
            <a:endParaRPr kumimoji="1" lang="en-US" altLang="ja-JP" smtClean="0"/>
          </a:p>
          <a:p>
            <a:pPr lvl="1"/>
            <a:r>
              <a:rPr lang="ja-JP" altLang="en-US" smtClean="0"/>
              <a:t>精度の予測方法がようわからんかった</a:t>
            </a:r>
            <a:endParaRPr lang="en-US" altLang="ja-JP" smtClean="0"/>
          </a:p>
          <a:p>
            <a:pPr lvl="1"/>
            <a:r>
              <a:rPr kumimoji="1" lang="en-US" altLang="ja-JP" smtClean="0"/>
              <a:t>1</a:t>
            </a:r>
            <a:r>
              <a:rPr kumimoji="1" lang="ja-JP" altLang="en-US" smtClean="0"/>
              <a:t>リビジョン</a:t>
            </a:r>
            <a:r>
              <a:rPr lang="ja-JP" altLang="en-US" smtClean="0"/>
              <a:t>で</a:t>
            </a:r>
            <a:r>
              <a:rPr lang="en-US" altLang="ja-JP" smtClean="0"/>
              <a:t>20</a:t>
            </a:r>
            <a:r>
              <a:rPr lang="ja-JP" altLang="en-US" smtClean="0"/>
              <a:t>秒かかっているけどこれは速いのか</a:t>
            </a:r>
            <a:endParaRPr lang="en-US" altLang="ja-JP" smtClean="0"/>
          </a:p>
          <a:p>
            <a:pPr lvl="1"/>
            <a:r>
              <a:rPr kumimoji="1" lang="ja-JP" altLang="en-US" smtClean="0"/>
              <a:t>パフォーマンスの評価の仕方はそれでいいのか</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2016/4/19</a:t>
            </a:r>
            <a:endParaRPr kumimoji="1" lang="ja-JP" altLang="en-US"/>
          </a:p>
        </p:txBody>
      </p:sp>
      <p:sp>
        <p:nvSpPr>
          <p:cNvPr id="5" name="スライド番号プレースホルダー 4"/>
          <p:cNvSpPr>
            <a:spLocks noGrp="1"/>
          </p:cNvSpPr>
          <p:nvPr>
            <p:ph type="sldNum" sz="quarter" idx="12"/>
          </p:nvPr>
        </p:nvSpPr>
        <p:spPr/>
        <p:txBody>
          <a:bodyPr/>
          <a:lstStyle/>
          <a:p>
            <a:fld id="{BC7EAD4E-304A-4C1C-B98F-CCFCC4E25702}" type="slidenum">
              <a:rPr kumimoji="1" lang="ja-JP" altLang="en-US" smtClean="0"/>
              <a:t>17</a:t>
            </a:fld>
            <a:endParaRPr kumimoji="1" lang="ja-JP" altLang="en-US"/>
          </a:p>
        </p:txBody>
      </p:sp>
    </p:spTree>
    <p:extLst>
      <p:ext uri="{BB962C8B-B14F-4D97-AF65-F5344CB8AC3E}">
        <p14:creationId xmlns:p14="http://schemas.microsoft.com/office/powerpoint/2010/main" val="87748607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7|0.8|0.3|0.1|0.1|0.3"/>
</p:tagLst>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2">
      <a:majorFont>
        <a:latin typeface="Arial"/>
        <a:ea typeface="メイリオ"/>
        <a:cs typeface=""/>
      </a:majorFont>
      <a:minorFont>
        <a:latin typeface="Arial"/>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15705</TotalTime>
  <Words>776</Words>
  <Application>Microsoft Office PowerPoint</Application>
  <PresentationFormat>画面に合わせる (4:3)</PresentationFormat>
  <Paragraphs>168</Paragraphs>
  <Slides>18</Slides>
  <Notes>0</Notes>
  <HiddenSlides>0</HiddenSlides>
  <MMClips>0</MMClips>
  <ScaleCrop>false</ScaleCrop>
  <HeadingPairs>
    <vt:vector size="4" baseType="variant">
      <vt:variant>
        <vt:lpstr>テーマ</vt:lpstr>
      </vt:variant>
      <vt:variant>
        <vt:i4>1</vt:i4>
      </vt:variant>
      <vt:variant>
        <vt:lpstr>スライド タイトル</vt:lpstr>
      </vt:variant>
      <vt:variant>
        <vt:i4>18</vt:i4>
      </vt:variant>
    </vt:vector>
  </HeadingPairs>
  <TitlesOfParts>
    <vt:vector size="19" baseType="lpstr">
      <vt:lpstr>gakunai</vt:lpstr>
      <vt:lpstr>PowerPoint プレゼンテーション</vt:lpstr>
      <vt:lpstr>コードクローン</vt:lpstr>
      <vt:lpstr>コードクローン進化の分析</vt:lpstr>
      <vt:lpstr>既存の追跡方法の問題点</vt:lpstr>
      <vt:lpstr>CRDの定義</vt:lpstr>
      <vt:lpstr>CRDの例</vt:lpstr>
      <vt:lpstr>CRDが競合する可能性</vt:lpstr>
      <vt:lpstr>CRD：メトリクス値</vt:lpstr>
      <vt:lpstr>クローン箇所の特定</vt:lpstr>
      <vt:lpstr>PowerPoint プレゼンテーション</vt:lpstr>
      <vt:lpstr>CRDによるクローン追跡</vt:lpstr>
      <vt:lpstr>CloneTracker</vt:lpstr>
      <vt:lpstr>評価</vt:lpstr>
      <vt:lpstr>評価方法：精度</vt:lpstr>
      <vt:lpstr>結果：精度</vt:lpstr>
      <vt:lpstr>結果：追跡</vt:lpstr>
      <vt:lpstr>結果：パフォーマンス</vt:lpstr>
      <vt:lpstr>まとめと所感</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yamatani</dc:creator>
  <cp:lastModifiedBy>Yamatani</cp:lastModifiedBy>
  <cp:revision>115</cp:revision>
  <dcterms:created xsi:type="dcterms:W3CDTF">2015-07-26T06:47:02Z</dcterms:created>
  <dcterms:modified xsi:type="dcterms:W3CDTF">2016-05-24T00:57:53Z</dcterms:modified>
</cp:coreProperties>
</file>