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63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ja-JP"/>
    </a:defPPr>
    <a:lvl1pPr marL="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9" autoAdjust="0"/>
    <p:restoredTop sz="94660"/>
  </p:normalViewPr>
  <p:slideViewPr>
    <p:cSldViewPr snapToGrid="0" snapToObjects="1">
      <p:cViewPr varScale="1">
        <p:scale>
          <a:sx n="167" d="100"/>
          <a:sy n="167" d="100"/>
        </p:scale>
        <p:origin x="-153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84A81C-F523-594E-92F9-3D171FA68626}" type="datetimeFigureOut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812F1C-53BC-A24C-AEA5-EE9F5CF1DA53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292578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64BD1F-A044-1F45-B472-6AFA99BF33AB}" type="datetimeFigureOut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D43E80-FB28-3246-A6E8-D3030F8A668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780407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38593D-4914-EA41-BD55-6F9AA18F7E0E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5982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3643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17A00-D746-AB40-B159-036325DC7AB5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171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EDA92-AAB8-DA44-97C6-64231291434C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8794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646AF3-46FF-6F44-9E37-B3825B5788D8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263907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365175-1D64-5D40-A73B-B51CA6470A9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053581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28523-9CCC-8644-81BA-42A4811059FD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97106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837AC-9767-6741-AE18-6A86582EBDE2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07011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プレースホルダーまでドラッグするかアイコンをクリックして図を追加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5D5CF-96CB-4B46-9EDD-DC5436E6110D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794278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178B0-80B6-EF44-900B-8368EF2CD7D1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7051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11E4E0-6717-C54D-B5AE-A3B62452228C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2224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DB8781-3B3E-5E4F-9541-8F71AF806635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09746-DCAC-1745-8C99-AAA0D36D9F6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394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kumimoji="1" sz="32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kumimoji="1" sz="28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kumimoji="1" sz="24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kumimoji="1" sz="20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kumimoji="1" sz="2000" kern="1200">
          <a:solidFill>
            <a:schemeClr val="tx1"/>
          </a:solidFill>
          <a:latin typeface="ヒラギノ角ゴ Pro W3"/>
          <a:ea typeface="ヒラギノ角ゴ Pro W3"/>
          <a:cs typeface="ヒラギノ角ゴ Pro W3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88043" y="954809"/>
            <a:ext cx="7772400" cy="2019713"/>
          </a:xfrm>
        </p:spPr>
        <p:txBody>
          <a:bodyPr>
            <a:normAutofit fontScale="90000"/>
          </a:bodyPr>
          <a:lstStyle/>
          <a:p>
            <a:r>
              <a:rPr lang="en-US" altLang="ja-JP" dirty="0" smtClean="0"/>
              <a:t>A Method to</a:t>
            </a:r>
            <a:r>
              <a:rPr lang="ja-JP" altLang="en-US" dirty="0" smtClean="0"/>
              <a:t> </a:t>
            </a:r>
            <a:r>
              <a:rPr lang="ja-JP" altLang="ja-JP" dirty="0" smtClean="0"/>
              <a:t>D</a:t>
            </a:r>
            <a:r>
              <a:rPr lang="en-US" altLang="ja-JP" dirty="0" err="1" smtClean="0"/>
              <a:t>etect</a:t>
            </a:r>
            <a:r>
              <a:rPr lang="ja-JP" altLang="en-US" dirty="0" smtClean="0"/>
              <a:t> </a:t>
            </a:r>
            <a:r>
              <a:rPr lang="en-US" altLang="ja-JP" dirty="0" smtClean="0"/>
              <a:t>License</a:t>
            </a:r>
            <a:r>
              <a:rPr lang="ja-JP" altLang="en-US" dirty="0" smtClean="0"/>
              <a:t> </a:t>
            </a:r>
            <a:r>
              <a:rPr lang="en-US" altLang="ja-JP" dirty="0" smtClean="0"/>
              <a:t>Inconsistencies</a:t>
            </a:r>
            <a:r>
              <a:rPr lang="ja-JP" altLang="en-US" dirty="0" smtClean="0"/>
              <a:t> </a:t>
            </a:r>
            <a:r>
              <a:rPr lang="en-US" altLang="ja-JP" dirty="0" smtClean="0"/>
              <a:t>in</a:t>
            </a:r>
            <a:r>
              <a:rPr lang="ja-JP" altLang="en-US" dirty="0" smtClean="0"/>
              <a:t> </a:t>
            </a:r>
            <a:r>
              <a:rPr lang="en-US" altLang="ja-JP" dirty="0" smtClean="0"/>
              <a:t>Large-Scale</a:t>
            </a:r>
            <a:r>
              <a:rPr lang="ja-JP" altLang="en-US" dirty="0" smtClean="0"/>
              <a:t> </a:t>
            </a:r>
            <a:r>
              <a:rPr lang="en-US" altLang="ja-JP" dirty="0" smtClean="0"/>
              <a:t>Open</a:t>
            </a:r>
            <a:r>
              <a:rPr lang="ja-JP" altLang="en-US" dirty="0" smtClean="0"/>
              <a:t> </a:t>
            </a:r>
            <a:r>
              <a:rPr lang="en-US" altLang="ja-JP" dirty="0" smtClean="0"/>
              <a:t>Source</a:t>
            </a:r>
            <a:r>
              <a:rPr lang="ja-JP" altLang="en-US" dirty="0" smtClean="0"/>
              <a:t> </a:t>
            </a:r>
            <a:r>
              <a:rPr lang="ja-JP" altLang="ja-JP" dirty="0" smtClean="0"/>
              <a:t>P</a:t>
            </a:r>
            <a:r>
              <a:rPr lang="en-US" altLang="ja-JP" dirty="0" err="1" smtClean="0"/>
              <a:t>roject</a:t>
            </a:r>
            <a:r>
              <a:rPr lang="en-US" altLang="ja-JP" dirty="0" smtClean="0"/>
              <a:t> 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588043" y="3281631"/>
            <a:ext cx="2331737" cy="1752600"/>
          </a:xfrm>
        </p:spPr>
        <p:txBody>
          <a:bodyPr>
            <a:normAutofit/>
          </a:bodyPr>
          <a:lstStyle/>
          <a:p>
            <a:r>
              <a:rPr lang="en-US" altLang="en-US" sz="2800" dirty="0" err="1" smtClean="0"/>
              <a:t>Yuhao</a:t>
            </a:r>
            <a:r>
              <a:rPr lang="en-US" altLang="en-US" sz="2800" dirty="0" smtClean="0"/>
              <a:t> Wu</a:t>
            </a:r>
          </a:p>
          <a:p>
            <a:r>
              <a:rPr kumimoji="1" lang="en-US" altLang="en-US" sz="2800" dirty="0" smtClean="0"/>
              <a:t>Osaka Univ.</a:t>
            </a:r>
            <a:endParaRPr kumimoji="1" lang="ja-JP" altLang="en-US" sz="2800" dirty="0"/>
          </a:p>
        </p:txBody>
      </p:sp>
      <p:sp>
        <p:nvSpPr>
          <p:cNvPr id="4" name="サブタイトル 2"/>
          <p:cNvSpPr txBox="1">
            <a:spLocks/>
          </p:cNvSpPr>
          <p:nvPr/>
        </p:nvSpPr>
        <p:spPr>
          <a:xfrm>
            <a:off x="2919780" y="3312542"/>
            <a:ext cx="3111831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/>
              <a:t>Yuki </a:t>
            </a:r>
            <a:r>
              <a:rPr lang="en-US" altLang="en-US" sz="2800" dirty="0" err="1" smtClean="0"/>
              <a:t>Manabe</a:t>
            </a:r>
            <a:endParaRPr lang="en-US" altLang="en-US" sz="2800" dirty="0" smtClean="0"/>
          </a:p>
          <a:p>
            <a:r>
              <a:rPr lang="en-US" altLang="en-US" sz="2800" dirty="0" smtClean="0"/>
              <a:t>Kumamoto Univ.</a:t>
            </a:r>
            <a:endParaRPr lang="ja-JP" altLang="en-US" sz="2800" dirty="0"/>
          </a:p>
        </p:txBody>
      </p:sp>
      <p:sp>
        <p:nvSpPr>
          <p:cNvPr id="5" name="サブタイトル 2"/>
          <p:cNvSpPr txBox="1">
            <a:spLocks/>
          </p:cNvSpPr>
          <p:nvPr/>
        </p:nvSpPr>
        <p:spPr>
          <a:xfrm>
            <a:off x="5877404" y="3317276"/>
            <a:ext cx="3111831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err="1" smtClean="0"/>
              <a:t>Testuya</a:t>
            </a:r>
            <a:r>
              <a:rPr lang="en-US" altLang="en-US" sz="2800" dirty="0" smtClean="0"/>
              <a:t> Kanda</a:t>
            </a:r>
          </a:p>
          <a:p>
            <a:r>
              <a:rPr lang="en-US" altLang="en-US" sz="2800" dirty="0" smtClean="0"/>
              <a:t>Osaka Univ.</a:t>
            </a:r>
            <a:endParaRPr lang="ja-JP" altLang="en-US" sz="2800" dirty="0"/>
          </a:p>
        </p:txBody>
      </p:sp>
      <p:sp>
        <p:nvSpPr>
          <p:cNvPr id="7" name="サブタイトル 2"/>
          <p:cNvSpPr txBox="1">
            <a:spLocks/>
          </p:cNvSpPr>
          <p:nvPr/>
        </p:nvSpPr>
        <p:spPr>
          <a:xfrm>
            <a:off x="4529345" y="4462089"/>
            <a:ext cx="3667812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err="1" smtClean="0"/>
              <a:t>Katsuro</a:t>
            </a:r>
            <a:r>
              <a:rPr lang="en-US" altLang="en-US" sz="2800" dirty="0" smtClean="0"/>
              <a:t> Inoue</a:t>
            </a:r>
          </a:p>
          <a:p>
            <a:r>
              <a:rPr lang="en-US" altLang="en-US" sz="2800" dirty="0" smtClean="0"/>
              <a:t>Osaka Univ.</a:t>
            </a:r>
            <a:endParaRPr lang="ja-JP" altLang="en-US" sz="2800" dirty="0"/>
          </a:p>
        </p:txBody>
      </p:sp>
      <p:sp>
        <p:nvSpPr>
          <p:cNvPr id="8" name="サブタイトル 2"/>
          <p:cNvSpPr txBox="1">
            <a:spLocks/>
          </p:cNvSpPr>
          <p:nvPr/>
        </p:nvSpPr>
        <p:spPr>
          <a:xfrm>
            <a:off x="1085874" y="4462089"/>
            <a:ext cx="3667812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32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8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4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ヒラギノ角ゴ Pro W3"/>
                <a:ea typeface="ヒラギノ角ゴ Pro W3"/>
                <a:cs typeface="ヒラギノ角ゴ Pro W3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kumimoji="1"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sz="2800" dirty="0" smtClean="0"/>
              <a:t>Daniel M German</a:t>
            </a:r>
          </a:p>
          <a:p>
            <a:r>
              <a:rPr lang="en-US" altLang="en-US" sz="2800" dirty="0" smtClean="0"/>
              <a:t>Univ. of Victoria</a:t>
            </a:r>
            <a:endParaRPr lang="ja-JP" altLang="en-US" sz="2800" dirty="0"/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42624" y="6012703"/>
            <a:ext cx="10813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dirty="0" smtClean="0"/>
              <a:t>MSR2015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091533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sz="2800" dirty="0" smtClean="0"/>
              <a:t>大規模なソフトウェア</a:t>
            </a:r>
            <a:r>
              <a:rPr kumimoji="1" lang="ja-JP" altLang="en-US" sz="2800" dirty="0" smtClean="0"/>
              <a:t>開発では，コスト削減のため，</a:t>
            </a:r>
            <a:r>
              <a:rPr lang="ja-JP" altLang="en-US" sz="2800" dirty="0" smtClean="0"/>
              <a:t>ソフトウェアを</a:t>
            </a:r>
            <a:r>
              <a:rPr kumimoji="1" lang="ja-JP" altLang="en-US" sz="2800" dirty="0" smtClean="0"/>
              <a:t>再利用することがある</a:t>
            </a:r>
            <a:endParaRPr kumimoji="1" lang="en-US" altLang="ja-JP" sz="2800" dirty="0" smtClean="0"/>
          </a:p>
          <a:p>
            <a:pPr lvl="1"/>
            <a:r>
              <a:rPr lang="ja-JP" altLang="en-US" sz="2400" dirty="0" smtClean="0">
                <a:solidFill>
                  <a:schemeClr val="accent2"/>
                </a:solidFill>
              </a:rPr>
              <a:t>再利用</a:t>
            </a:r>
            <a:r>
              <a:rPr lang="ja-JP" altLang="en-US" sz="2400" dirty="0">
                <a:solidFill>
                  <a:schemeClr val="accent2"/>
                </a:solidFill>
              </a:rPr>
              <a:t>されたソフトウェアの</a:t>
            </a:r>
            <a:r>
              <a:rPr lang="en-US" altLang="ja-JP" sz="2400" dirty="0">
                <a:solidFill>
                  <a:schemeClr val="accent2"/>
                </a:solidFill>
              </a:rPr>
              <a:t>36%</a:t>
            </a:r>
            <a:r>
              <a:rPr lang="ja-JP" altLang="en-US" sz="2400" dirty="0">
                <a:solidFill>
                  <a:schemeClr val="accent2"/>
                </a:solidFill>
              </a:rPr>
              <a:t>は改変</a:t>
            </a:r>
            <a:r>
              <a:rPr lang="ja-JP" altLang="en-US" sz="2400" dirty="0" smtClean="0">
                <a:solidFill>
                  <a:schemeClr val="accent2"/>
                </a:solidFill>
              </a:rPr>
              <a:t>される</a:t>
            </a:r>
            <a:endParaRPr lang="en-US" altLang="ja-JP" dirty="0" smtClean="0">
              <a:solidFill>
                <a:schemeClr val="accent2"/>
              </a:solidFill>
            </a:endParaRPr>
          </a:p>
          <a:p>
            <a:pPr marL="0" indent="0">
              <a:buNone/>
            </a:pPr>
            <a:endParaRPr lang="en-US" altLang="ja-JP" dirty="0" smtClean="0"/>
          </a:p>
          <a:p>
            <a:r>
              <a:rPr lang="ja-JP" altLang="en-US" sz="2800" dirty="0" smtClean="0"/>
              <a:t>開発者</a:t>
            </a:r>
            <a:r>
              <a:rPr lang="ja-JP" altLang="en-US" sz="2800" dirty="0"/>
              <a:t>は，ソフトウェアの利用条件</a:t>
            </a:r>
            <a:r>
              <a:rPr lang="en-US" altLang="ja-JP" sz="2800" dirty="0"/>
              <a:t>(</a:t>
            </a:r>
            <a:r>
              <a:rPr lang="ja-JP" altLang="en-US" sz="2800" dirty="0"/>
              <a:t>ライセンス</a:t>
            </a:r>
            <a:r>
              <a:rPr lang="en-US" altLang="ja-JP" sz="2800" dirty="0"/>
              <a:t>)</a:t>
            </a:r>
            <a:r>
              <a:rPr lang="ja-JP" altLang="en-US" sz="2800" dirty="0"/>
              <a:t>を</a:t>
            </a:r>
            <a:r>
              <a:rPr lang="ja-JP" altLang="en-US" sz="2800" dirty="0" smtClean="0"/>
              <a:t>満たしているかどうか，</a:t>
            </a:r>
            <a:r>
              <a:rPr lang="ja-JP" altLang="en-US" sz="2800" dirty="0"/>
              <a:t>常に注意しておく必要が</a:t>
            </a:r>
            <a:r>
              <a:rPr lang="ja-JP" altLang="en-US" sz="2800" dirty="0" smtClean="0"/>
              <a:t>ある</a:t>
            </a:r>
            <a:endParaRPr lang="en-US" altLang="ja-JP" sz="2800" dirty="0" smtClean="0"/>
          </a:p>
          <a:p>
            <a:endParaRPr lang="en-US" altLang="ja-JP" sz="2800" dirty="0"/>
          </a:p>
          <a:p>
            <a:r>
              <a:rPr lang="ja-JP" altLang="en-US" sz="2800" dirty="0" smtClean="0">
                <a:solidFill>
                  <a:srgbClr val="C0504D"/>
                </a:solidFill>
              </a:rPr>
              <a:t>ソースコード，ソースファイルにはコードクローンが多数存在する</a:t>
            </a:r>
            <a:endParaRPr lang="en-US" altLang="ja-JP" sz="2800" dirty="0">
              <a:solidFill>
                <a:srgbClr val="C0504D"/>
              </a:solidFill>
            </a:endParaRPr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endParaRPr kumimoji="1" lang="en-US" altLang="ja-JP" dirty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23F92C-65A8-3D46-BC7B-D4E0D343E8B3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96645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著者ら</a:t>
            </a:r>
            <a:r>
              <a:rPr lang="ja-JP" altLang="en-US" dirty="0" smtClean="0"/>
              <a:t>が</a:t>
            </a:r>
            <a:r>
              <a:rPr lang="ja-JP" altLang="en-US" dirty="0" smtClean="0"/>
              <a:t>想定している問題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1" indent="-342900">
              <a:buFont typeface="Arial"/>
              <a:buChar char="•"/>
            </a:pPr>
            <a:r>
              <a:rPr lang="ja-JP" altLang="en-US" dirty="0"/>
              <a:t>ライセンスの改変が行われる可能性が</a:t>
            </a:r>
            <a:r>
              <a:rPr lang="ja-JP" altLang="en-US" dirty="0" smtClean="0"/>
              <a:t>ある</a:t>
            </a:r>
            <a:endParaRPr lang="en-US" altLang="ja-JP" dirty="0" smtClean="0"/>
          </a:p>
          <a:p>
            <a:pPr marL="742950" lvl="2" indent="-342900"/>
            <a:r>
              <a:rPr lang="en-US" altLang="en-US" u="sng" dirty="0" smtClean="0"/>
              <a:t>ライセンス</a:t>
            </a:r>
            <a:r>
              <a:rPr lang="en-US" altLang="en-US" u="sng" dirty="0"/>
              <a:t>の改変は著作者のみ可能</a:t>
            </a:r>
            <a:endParaRPr lang="en-US" altLang="ja-JP" u="sng" dirty="0"/>
          </a:p>
          <a:p>
            <a:endParaRPr lang="en-US" altLang="ja-JP" dirty="0"/>
          </a:p>
          <a:p>
            <a:pPr lvl="1"/>
            <a:r>
              <a:rPr lang="en-US" altLang="en-US" dirty="0"/>
              <a:t>ライセンスの改変は著作者のみ可能</a:t>
            </a:r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3</a:t>
            </a:fld>
            <a:endParaRPr kumimoji="1" lang="ja-JP" altLang="en-US"/>
          </a:p>
        </p:txBody>
      </p:sp>
      <p:pic>
        <p:nvPicPr>
          <p:cNvPr id="6" name="図 5" descr="スクリーンショット 2015-07-05 15.31.4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487" y="2648139"/>
            <a:ext cx="7222183" cy="3708211"/>
          </a:xfrm>
          <a:prstGeom prst="rect">
            <a:avLst/>
          </a:prstGeom>
          <a:ln>
            <a:noFill/>
          </a:ln>
        </p:spPr>
      </p:pic>
      <p:sp>
        <p:nvSpPr>
          <p:cNvPr id="24" name="テキスト ボックス 23"/>
          <p:cNvSpPr txBox="1"/>
          <p:nvPr/>
        </p:nvSpPr>
        <p:spPr>
          <a:xfrm>
            <a:off x="755738" y="2651940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 smtClean="0"/>
              <a:t>例</a:t>
            </a:r>
            <a:endParaRPr kumimoji="1" lang="ja-JP" altLang="en-US" dirty="0"/>
          </a:p>
        </p:txBody>
      </p:sp>
      <p:grpSp>
        <p:nvGrpSpPr>
          <p:cNvPr id="26" name="図形グループ 25"/>
          <p:cNvGrpSpPr/>
          <p:nvPr/>
        </p:nvGrpSpPr>
        <p:grpSpPr>
          <a:xfrm>
            <a:off x="2395911" y="5543693"/>
            <a:ext cx="3025049" cy="1283871"/>
            <a:chOff x="2395911" y="5543693"/>
            <a:chExt cx="3025049" cy="1283871"/>
          </a:xfrm>
        </p:grpSpPr>
        <p:grpSp>
          <p:nvGrpSpPr>
            <p:cNvPr id="19" name="図形グループ 18"/>
            <p:cNvGrpSpPr/>
            <p:nvPr/>
          </p:nvGrpSpPr>
          <p:grpSpPr>
            <a:xfrm flipV="1">
              <a:off x="3237812" y="5835678"/>
              <a:ext cx="1681810" cy="630298"/>
              <a:chOff x="3239937" y="3358338"/>
              <a:chExt cx="1700700" cy="1465824"/>
            </a:xfrm>
          </p:grpSpPr>
          <p:cxnSp>
            <p:nvCxnSpPr>
              <p:cNvPr id="15" name="直線コネクタ 14"/>
              <p:cNvCxnSpPr/>
              <p:nvPr/>
            </p:nvCxnSpPr>
            <p:spPr>
              <a:xfrm flipH="1">
                <a:off x="3239937" y="3358338"/>
                <a:ext cx="299265" cy="1465824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直線コネクタ 15"/>
              <p:cNvCxnSpPr/>
              <p:nvPr/>
            </p:nvCxnSpPr>
            <p:spPr>
              <a:xfrm>
                <a:off x="3539202" y="3358338"/>
                <a:ext cx="1401435" cy="1465824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1" name="テキスト ボックス 20"/>
            <p:cNvSpPr txBox="1"/>
            <p:nvPr/>
          </p:nvSpPr>
          <p:spPr>
            <a:xfrm>
              <a:off x="2395911" y="6458232"/>
              <a:ext cx="24494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dirty="0" smtClean="0">
                  <a:solidFill>
                    <a:schemeClr val="accent6"/>
                  </a:solidFill>
                </a:rPr>
                <a:t>同じ</a:t>
              </a:r>
              <a:r>
                <a:rPr lang="ja-JP" altLang="en-US" dirty="0" smtClean="0">
                  <a:solidFill>
                    <a:schemeClr val="accent6"/>
                  </a:solidFill>
                </a:rPr>
                <a:t>バージョン</a:t>
              </a:r>
              <a:r>
                <a:rPr kumimoji="1" lang="ja-JP" altLang="en-US" dirty="0" smtClean="0">
                  <a:solidFill>
                    <a:schemeClr val="accent6"/>
                  </a:solidFill>
                </a:rPr>
                <a:t>のはず</a:t>
              </a:r>
              <a:r>
                <a:rPr kumimoji="1" lang="en-US" altLang="ja-JP" dirty="0" smtClean="0">
                  <a:solidFill>
                    <a:schemeClr val="accent6"/>
                  </a:solidFill>
                </a:rPr>
                <a:t>!!</a:t>
              </a:r>
              <a:endParaRPr kumimoji="1" lang="ja-JP" altLang="en-US" dirty="0">
                <a:solidFill>
                  <a:schemeClr val="accent6"/>
                </a:solidFill>
              </a:endParaRPr>
            </a:p>
          </p:txBody>
        </p:sp>
        <p:sp>
          <p:nvSpPr>
            <p:cNvPr id="22" name="正方形/長方形 21"/>
            <p:cNvSpPr/>
            <p:nvPr/>
          </p:nvSpPr>
          <p:spPr>
            <a:xfrm>
              <a:off x="2639281" y="5543693"/>
              <a:ext cx="894471" cy="291985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3" name="正方形/長方形 22"/>
            <p:cNvSpPr/>
            <p:nvPr/>
          </p:nvSpPr>
          <p:spPr>
            <a:xfrm>
              <a:off x="4488971" y="5543693"/>
              <a:ext cx="931989" cy="291985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1" name="図形グループ 50"/>
          <p:cNvGrpSpPr/>
          <p:nvPr/>
        </p:nvGrpSpPr>
        <p:grpSpPr>
          <a:xfrm>
            <a:off x="5805484" y="5543693"/>
            <a:ext cx="3172300" cy="1228801"/>
            <a:chOff x="5805484" y="5543693"/>
            <a:chExt cx="3172300" cy="1228801"/>
          </a:xfrm>
        </p:grpSpPr>
        <p:sp>
          <p:nvSpPr>
            <p:cNvPr id="35" name="テキスト ボックス 34"/>
            <p:cNvSpPr txBox="1"/>
            <p:nvPr/>
          </p:nvSpPr>
          <p:spPr>
            <a:xfrm>
              <a:off x="5805484" y="6126163"/>
              <a:ext cx="317230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ja-JP" altLang="en-US" dirty="0" smtClean="0">
                  <a:solidFill>
                    <a:srgbClr val="F79646"/>
                  </a:solidFill>
                </a:rPr>
                <a:t>ライセンスが</a:t>
              </a:r>
              <a:endParaRPr lang="en-US" altLang="ja-JP" dirty="0" smtClean="0">
                <a:solidFill>
                  <a:srgbClr val="F79646"/>
                </a:solidFill>
              </a:endParaRPr>
            </a:p>
            <a:p>
              <a:pPr algn="ctr"/>
              <a:r>
                <a:rPr lang="ja-JP" altLang="en-US" dirty="0" smtClean="0">
                  <a:solidFill>
                    <a:srgbClr val="F79646"/>
                  </a:solidFill>
                </a:rPr>
                <a:t>消されて</a:t>
              </a:r>
              <a:r>
                <a:rPr lang="ja-JP" altLang="en-US" dirty="0" smtClean="0">
                  <a:solidFill>
                    <a:srgbClr val="F79646"/>
                  </a:solidFill>
                </a:rPr>
                <a:t>いる</a:t>
              </a:r>
              <a:r>
                <a:rPr lang="ja-JP" altLang="en-US" dirty="0" smtClean="0">
                  <a:solidFill>
                    <a:srgbClr val="F79646"/>
                  </a:solidFill>
                </a:rPr>
                <a:t>，追加されている</a:t>
              </a:r>
              <a:r>
                <a:rPr lang="en-US" altLang="ja-JP" dirty="0" smtClean="0">
                  <a:solidFill>
                    <a:srgbClr val="F79646"/>
                  </a:solidFill>
                </a:rPr>
                <a:t>!</a:t>
              </a:r>
              <a:endParaRPr kumimoji="1" lang="ja-JP" altLang="en-US" dirty="0">
                <a:solidFill>
                  <a:srgbClr val="F79646"/>
                </a:solidFill>
              </a:endParaRPr>
            </a:p>
          </p:txBody>
        </p:sp>
        <p:grpSp>
          <p:nvGrpSpPr>
            <p:cNvPr id="50" name="図形グループ 49"/>
            <p:cNvGrpSpPr/>
            <p:nvPr/>
          </p:nvGrpSpPr>
          <p:grpSpPr>
            <a:xfrm>
              <a:off x="6465191" y="5543693"/>
              <a:ext cx="1495878" cy="599117"/>
              <a:chOff x="6465191" y="5543693"/>
              <a:chExt cx="1495878" cy="599117"/>
            </a:xfrm>
          </p:grpSpPr>
          <p:sp>
            <p:nvSpPr>
              <p:cNvPr id="28" name="正方形/長方形 27"/>
              <p:cNvSpPr/>
              <p:nvPr/>
            </p:nvSpPr>
            <p:spPr>
              <a:xfrm>
                <a:off x="6465191" y="5543693"/>
                <a:ext cx="598530" cy="291985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9" name="正方形/長方形 28"/>
              <p:cNvSpPr/>
              <p:nvPr/>
            </p:nvSpPr>
            <p:spPr>
              <a:xfrm>
                <a:off x="7216121" y="5543693"/>
                <a:ext cx="744948" cy="291985"/>
              </a:xfrm>
              <a:prstGeom prst="rect">
                <a:avLst/>
              </a:prstGeom>
              <a:noFill/>
              <a:ln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33" name="直線コネクタ 32"/>
              <p:cNvCxnSpPr>
                <a:stCxn id="28" idx="2"/>
              </p:cNvCxnSpPr>
              <p:nvPr/>
            </p:nvCxnSpPr>
            <p:spPr>
              <a:xfrm>
                <a:off x="6764456" y="5835678"/>
                <a:ext cx="524874" cy="307132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線コネクタ 35"/>
              <p:cNvCxnSpPr>
                <a:stCxn id="29" idx="2"/>
              </p:cNvCxnSpPr>
              <p:nvPr/>
            </p:nvCxnSpPr>
            <p:spPr>
              <a:xfrm flipH="1">
                <a:off x="7289330" y="5835678"/>
                <a:ext cx="299265" cy="307132"/>
              </a:xfrm>
              <a:prstGeom prst="line">
                <a:avLst/>
              </a:prstGeom>
              <a:ln>
                <a:solidFill>
                  <a:schemeClr val="accent2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9" name="図形グループ 48"/>
          <p:cNvGrpSpPr/>
          <p:nvPr/>
        </p:nvGrpSpPr>
        <p:grpSpPr>
          <a:xfrm>
            <a:off x="2590800" y="2836606"/>
            <a:ext cx="5297060" cy="2139955"/>
            <a:chOff x="2590800" y="2836606"/>
            <a:chExt cx="5297060" cy="2139955"/>
          </a:xfrm>
        </p:grpSpPr>
        <p:grpSp>
          <p:nvGrpSpPr>
            <p:cNvPr id="48" name="図形グループ 47"/>
            <p:cNvGrpSpPr/>
            <p:nvPr/>
          </p:nvGrpSpPr>
          <p:grpSpPr>
            <a:xfrm>
              <a:off x="2590800" y="2836606"/>
              <a:ext cx="5297060" cy="2139955"/>
              <a:chOff x="2590800" y="2836606"/>
              <a:chExt cx="5297060" cy="2139955"/>
            </a:xfrm>
          </p:grpSpPr>
          <p:grpSp>
            <p:nvGrpSpPr>
              <p:cNvPr id="25" name="図形グループ 24"/>
              <p:cNvGrpSpPr/>
              <p:nvPr/>
            </p:nvGrpSpPr>
            <p:grpSpPr>
              <a:xfrm>
                <a:off x="2590800" y="2836606"/>
                <a:ext cx="2670999" cy="2133548"/>
                <a:chOff x="2590800" y="2836606"/>
                <a:chExt cx="2670999" cy="2133548"/>
              </a:xfrm>
            </p:grpSpPr>
            <p:sp>
              <p:nvSpPr>
                <p:cNvPr id="7" name="正方形/長方形 6"/>
                <p:cNvSpPr/>
                <p:nvPr/>
              </p:nvSpPr>
              <p:spPr>
                <a:xfrm>
                  <a:off x="2788272" y="4671762"/>
                  <a:ext cx="598530" cy="291985"/>
                </a:xfrm>
                <a:prstGeom prst="rect">
                  <a:avLst/>
                </a:prstGeom>
                <a:noFill/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8" name="正方形/長方形 7"/>
                <p:cNvSpPr/>
                <p:nvPr/>
              </p:nvSpPr>
              <p:spPr>
                <a:xfrm>
                  <a:off x="4663269" y="4678169"/>
                  <a:ext cx="598530" cy="291985"/>
                </a:xfrm>
                <a:prstGeom prst="rect">
                  <a:avLst/>
                </a:prstGeom>
                <a:noFill/>
                <a:ln>
                  <a:solidFill>
                    <a:schemeClr val="accent5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9" name="テキスト ボックス 8"/>
                <p:cNvSpPr txBox="1"/>
                <p:nvPr/>
              </p:nvSpPr>
              <p:spPr>
                <a:xfrm>
                  <a:off x="2590800" y="2836606"/>
                  <a:ext cx="1875033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2400" dirty="0" smtClean="0">
                      <a:solidFill>
                        <a:schemeClr val="accent5"/>
                      </a:solidFill>
                    </a:rPr>
                    <a:t>クローン関係</a:t>
                  </a:r>
                  <a:endParaRPr kumimoji="1" lang="ja-JP" altLang="en-US" sz="2400" dirty="0">
                    <a:solidFill>
                      <a:schemeClr val="accent5"/>
                    </a:solidFill>
                  </a:endParaRPr>
                </a:p>
              </p:txBody>
            </p:sp>
            <p:cxnSp>
              <p:nvCxnSpPr>
                <p:cNvPr id="11" name="直線コネクタ 10"/>
                <p:cNvCxnSpPr>
                  <a:endCxn id="7" idx="0"/>
                </p:cNvCxnSpPr>
                <p:nvPr/>
              </p:nvCxnSpPr>
              <p:spPr>
                <a:xfrm flipH="1">
                  <a:off x="3087537" y="3205938"/>
                  <a:ext cx="299265" cy="1465824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" name="直線コネクタ 11"/>
                <p:cNvCxnSpPr/>
                <p:nvPr/>
              </p:nvCxnSpPr>
              <p:spPr>
                <a:xfrm>
                  <a:off x="3386802" y="3205938"/>
                  <a:ext cx="1401435" cy="1465824"/>
                </a:xfrm>
                <a:prstGeom prst="line">
                  <a:avLst/>
                </a:prstGeom>
                <a:ln>
                  <a:solidFill>
                    <a:schemeClr val="accent5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9" name="正方形/長方形 38"/>
              <p:cNvSpPr/>
              <p:nvPr/>
            </p:nvSpPr>
            <p:spPr>
              <a:xfrm>
                <a:off x="6445425" y="4684576"/>
                <a:ext cx="598530" cy="291985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40" name="正方形/長方形 39"/>
              <p:cNvSpPr/>
              <p:nvPr/>
            </p:nvSpPr>
            <p:spPr>
              <a:xfrm>
                <a:off x="7289330" y="4681750"/>
                <a:ext cx="598530" cy="291985"/>
              </a:xfrm>
              <a:prstGeom prst="rect">
                <a:avLst/>
              </a:prstGeom>
              <a:noFill/>
              <a:ln>
                <a:solidFill>
                  <a:schemeClr val="accent5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cxnSp>
            <p:nvCxnSpPr>
              <p:cNvPr id="41" name="直線コネクタ 40"/>
              <p:cNvCxnSpPr>
                <a:endCxn id="39" idx="0"/>
              </p:cNvCxnSpPr>
              <p:nvPr/>
            </p:nvCxnSpPr>
            <p:spPr>
              <a:xfrm flipH="1">
                <a:off x="6744690" y="3205938"/>
                <a:ext cx="471431" cy="1478638"/>
              </a:xfrm>
              <a:prstGeom prst="line">
                <a:avLst/>
              </a:prstGeom>
              <a:ln>
                <a:solidFill>
                  <a:schemeClr val="accent5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5" name="直線コネクタ 44"/>
            <p:cNvCxnSpPr>
              <a:endCxn id="40" idx="0"/>
            </p:cNvCxnSpPr>
            <p:nvPr/>
          </p:nvCxnSpPr>
          <p:spPr>
            <a:xfrm>
              <a:off x="7216121" y="3205938"/>
              <a:ext cx="372474" cy="1475812"/>
            </a:xfrm>
            <a:prstGeom prst="line">
              <a:avLst/>
            </a:prstGeom>
            <a:ln>
              <a:solidFill>
                <a:schemeClr val="accent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テキスト ボックス 37"/>
          <p:cNvSpPr txBox="1"/>
          <p:nvPr/>
        </p:nvSpPr>
        <p:spPr>
          <a:xfrm>
            <a:off x="6278604" y="2744273"/>
            <a:ext cx="18750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solidFill>
                  <a:schemeClr val="accent5"/>
                </a:solidFill>
              </a:rPr>
              <a:t>クローン関係</a:t>
            </a:r>
            <a:endParaRPr kumimoji="1" lang="ja-JP" altLang="en-US" sz="24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020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目的とアプローチ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 lnSpcReduction="10000"/>
          </a:bodyPr>
          <a:lstStyle/>
          <a:p>
            <a:r>
              <a:rPr kumimoji="1" lang="ja-JP" altLang="en-US" sz="2800" dirty="0" smtClean="0"/>
              <a:t>目的</a:t>
            </a:r>
            <a:endParaRPr kumimoji="1" lang="en-US" altLang="ja-JP" sz="2800" dirty="0" smtClean="0"/>
          </a:p>
          <a:p>
            <a:pPr lvl="1"/>
            <a:r>
              <a:rPr kumimoji="1" lang="ja-JP" altLang="en-US" sz="2400" dirty="0" smtClean="0"/>
              <a:t>ライセンスの改変を検出し分析する</a:t>
            </a:r>
            <a:endParaRPr kumimoji="1" lang="en-US" altLang="ja-JP" sz="2400" dirty="0" smtClean="0"/>
          </a:p>
          <a:p>
            <a:endParaRPr kumimoji="1" lang="en-US" altLang="ja-JP" sz="2800" dirty="0" smtClean="0"/>
          </a:p>
          <a:p>
            <a:r>
              <a:rPr kumimoji="1" lang="ja-JP" altLang="en-US" sz="2800" dirty="0" smtClean="0"/>
              <a:t>アプローチ</a:t>
            </a:r>
            <a:endParaRPr kumimoji="1" lang="en-US" altLang="ja-JP" sz="2800" dirty="0" smtClean="0"/>
          </a:p>
          <a:p>
            <a:pPr marL="914400" lvl="1" indent="-457200">
              <a:buFont typeface="+mj-lt"/>
              <a:buAutoNum type="arabicPeriod"/>
            </a:pPr>
            <a:r>
              <a:rPr lang="ja-JP" altLang="en-US" sz="2400" dirty="0" smtClean="0"/>
              <a:t>ファイル名が同一のものを抽出しファイルセットを作成</a:t>
            </a:r>
            <a:endParaRPr kumimoji="1" lang="en-US" altLang="ja-JP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en-US" sz="2400" dirty="0" smtClean="0"/>
              <a:t>1</a:t>
            </a:r>
            <a:r>
              <a:rPr lang="ja-JP" altLang="en-US" sz="2400" dirty="0" smtClean="0"/>
              <a:t>つの</a:t>
            </a:r>
            <a:r>
              <a:rPr lang="ja-JP" altLang="en-US" sz="2400" dirty="0" smtClean="0"/>
              <a:t>ファイルセット内で，</a:t>
            </a:r>
            <a:r>
              <a:rPr lang="ja-JP" altLang="en-US" sz="2400" dirty="0" smtClean="0"/>
              <a:t>クローン</a:t>
            </a:r>
            <a:r>
              <a:rPr lang="ja-JP" altLang="en-US" sz="2400" dirty="0" smtClean="0"/>
              <a:t>関係にあるソースファイルを</a:t>
            </a:r>
            <a:r>
              <a:rPr lang="en-US" altLang="ja-JP" sz="2400" dirty="0" err="1" smtClean="0"/>
              <a:t>CCFinder</a:t>
            </a:r>
            <a:r>
              <a:rPr lang="ja-JP" altLang="en-US" sz="2400" dirty="0" smtClean="0"/>
              <a:t>で検出</a:t>
            </a:r>
            <a:endParaRPr lang="en-US" altLang="ja-JP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sz="2400" dirty="0" smtClean="0"/>
              <a:t>ファイルグループに属した</a:t>
            </a:r>
            <a:r>
              <a:rPr lang="en-US" altLang="ja-JP" sz="2400" dirty="0" smtClean="0"/>
              <a:t>(</a:t>
            </a:r>
            <a:r>
              <a:rPr lang="ja-JP" altLang="en-US" sz="2400" dirty="0" smtClean="0"/>
              <a:t>クローン関係にあった</a:t>
            </a:r>
            <a:r>
              <a:rPr lang="en-US" altLang="ja-JP" sz="2400" dirty="0" smtClean="0"/>
              <a:t>)</a:t>
            </a:r>
            <a:r>
              <a:rPr lang="ja-JP" altLang="en-US" sz="2400" dirty="0" smtClean="0"/>
              <a:t>ソースファイルのライセンスを</a:t>
            </a:r>
            <a:r>
              <a:rPr lang="en-US" altLang="ja-JP" sz="2400" dirty="0" err="1" smtClean="0"/>
              <a:t>Ninka</a:t>
            </a:r>
            <a:r>
              <a:rPr lang="ja-JP" altLang="en-US" sz="2400" dirty="0" smtClean="0"/>
              <a:t>で特定する</a:t>
            </a:r>
            <a:endParaRPr lang="en-US" altLang="ja-JP" sz="24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ja-JP" altLang="en-US" sz="2400" dirty="0" smtClean="0"/>
              <a:t>ライセンスの改変が検出されたファイル</a:t>
            </a:r>
            <a:r>
              <a:rPr lang="ja-JP" altLang="en-US" sz="2400" dirty="0" smtClean="0"/>
              <a:t>グループ内</a:t>
            </a:r>
            <a:r>
              <a:rPr lang="ja-JP" altLang="en-US" sz="2400" dirty="0" smtClean="0"/>
              <a:t>を手作業で確認する</a:t>
            </a:r>
            <a:endParaRPr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9377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ライセンスメトリクス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ファイルグループの分析のため，以下のメトリクスを定義する</a:t>
            </a:r>
            <a:endParaRPr kumimoji="1"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5</a:t>
            </a:fld>
            <a:endParaRPr kumimoji="1" lang="ja-JP" altLang="en-US"/>
          </a:p>
        </p:txBody>
      </p:sp>
      <p:graphicFrame>
        <p:nvGraphicFramePr>
          <p:cNvPr id="7" name="表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0039088"/>
              </p:ext>
            </p:extLst>
          </p:nvPr>
        </p:nvGraphicFramePr>
        <p:xfrm>
          <a:off x="472615" y="2893566"/>
          <a:ext cx="8447753" cy="31045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0888"/>
                <a:gridCol w="6326865"/>
              </a:tblGrid>
              <a:tr h="539929">
                <a:tc>
                  <a:txBody>
                    <a:bodyPr/>
                    <a:lstStyle/>
                    <a:p>
                      <a:r>
                        <a:rPr kumimoji="1" lang="ja-JP" altLang="en-US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メトリクス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説明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</a:tr>
              <a:tr h="539929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#File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ファイルグループのファイル数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</a:tr>
              <a:tr h="539929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#License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ja-JP" altLang="en-US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グループ内の異なるライセンス数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</a:tr>
              <a:tr h="931932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#Unknown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ファイルグループ内のライセンスが</a:t>
                      </a:r>
                      <a:r>
                        <a:rPr kumimoji="1" lang="en-US" altLang="ja-JP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Unknown</a:t>
                      </a:r>
                      <a:r>
                        <a:rPr lang="ja-JP" altLang="en-US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であった</a:t>
                      </a:r>
                      <a:r>
                        <a:rPr kumimoji="1" lang="ja-JP" altLang="en-US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数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</a:tr>
              <a:tr h="539929">
                <a:tc>
                  <a:txBody>
                    <a:bodyPr/>
                    <a:lstStyle/>
                    <a:p>
                      <a:r>
                        <a:rPr kumimoji="1" lang="en-US" altLang="ja-JP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#GPL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ja-JP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GPL</a:t>
                      </a:r>
                      <a:r>
                        <a:rPr lang="ja-JP" altLang="en-US" sz="2800" dirty="0" smtClean="0">
                          <a:latin typeface="ヒラギノ角ゴ Pro W3"/>
                          <a:ea typeface="ヒラギノ角ゴ Pro W3"/>
                          <a:cs typeface="ヒラギノ角ゴ Pro W3"/>
                        </a:rPr>
                        <a:t>ファミリーのライセンス数</a:t>
                      </a:r>
                      <a:endParaRPr kumimoji="1" lang="ja-JP" altLang="en-US" sz="2800" dirty="0">
                        <a:latin typeface="ヒラギノ角ゴ Pro W3"/>
                        <a:ea typeface="ヒラギノ角ゴ Pro W3"/>
                        <a:cs typeface="ヒラギノ角ゴ Pro W3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0520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ライセンスの改変の種類と定義</a:t>
            </a:r>
            <a:endParaRPr kumimoji="1" lang="ja-JP" altLang="en-US" dirty="0"/>
          </a:p>
        </p:txBody>
      </p:sp>
      <p:graphicFrame>
        <p:nvGraphicFramePr>
          <p:cNvPr id="6" name="コンテンツ プレースホルダー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9822032"/>
              </p:ext>
            </p:extLst>
          </p:nvPr>
        </p:nvGraphicFramePr>
        <p:xfrm>
          <a:off x="997336" y="1758237"/>
          <a:ext cx="6958729" cy="20229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6050"/>
                <a:gridCol w="5472679"/>
              </a:tblGrid>
              <a:tr h="50748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改変の種類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説明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50748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LAR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ライセンスの追加，削除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500529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LUD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ライセンスのバージョンアップ，バージョンダウン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507480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LC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kumimoji="1" lang="ja-JP" altLang="en-US" sz="2000" dirty="0" smtClean="0"/>
                        <a:t>ライセンスの変更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6</a:t>
            </a:fld>
            <a:endParaRPr kumimoji="1" lang="ja-JP" altLang="en-US"/>
          </a:p>
        </p:txBody>
      </p:sp>
      <p:graphicFrame>
        <p:nvGraphicFramePr>
          <p:cNvPr id="7" name="コンテンツ プレースホルダー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63862740"/>
              </p:ext>
            </p:extLst>
          </p:nvPr>
        </p:nvGraphicFramePr>
        <p:xfrm>
          <a:off x="997336" y="4231918"/>
          <a:ext cx="6958729" cy="17683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6050"/>
                <a:gridCol w="5472679"/>
              </a:tblGrid>
              <a:tr h="443613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改変の種類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000" dirty="0" smtClean="0"/>
                        <a:t>条件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44361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LAR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en-US" sz="2000" dirty="0" smtClean="0"/>
                        <a:t>#NONE &gt; 0 and #License &gt; 0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437536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LUD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#GPL&gt;2</a:t>
                      </a:r>
                      <a:endParaRPr kumimoji="1" lang="ja-JP" altLang="en-US" sz="2000" dirty="0"/>
                    </a:p>
                  </a:txBody>
                  <a:tcPr/>
                </a:tc>
              </a:tr>
              <a:tr h="443613"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000" dirty="0" smtClean="0"/>
                        <a:t>LC</a:t>
                      </a:r>
                      <a:endParaRPr kumimoji="1" lang="ja-JP" alt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en-US" sz="2000" dirty="0" smtClean="0"/>
                        <a:t>#GPL &lt;= 1 and #License &gt;=2</a:t>
                      </a:r>
                      <a:endParaRPr kumimoji="1" lang="ja-JP" altLang="en-US" sz="2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37241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実験結果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64230"/>
          </a:xfrm>
        </p:spPr>
        <p:txBody>
          <a:bodyPr>
            <a:normAutofit/>
          </a:bodyPr>
          <a:lstStyle/>
          <a:p>
            <a:r>
              <a:rPr kumimoji="1" lang="ja-JP" altLang="en-US" dirty="0" smtClean="0"/>
              <a:t>対象プロジェクト</a:t>
            </a:r>
            <a:r>
              <a:rPr kumimoji="1" lang="en-US" altLang="ja-JP" dirty="0" smtClean="0"/>
              <a:t>:</a:t>
            </a:r>
            <a:r>
              <a:rPr kumimoji="1" lang="en-US" altLang="ja-JP" dirty="0" err="1" smtClean="0"/>
              <a:t>Debian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v7.5.0</a:t>
            </a:r>
          </a:p>
          <a:p>
            <a:pPr lvl="1"/>
            <a:r>
              <a:rPr lang="ja-JP" altLang="en-US" dirty="0" smtClean="0"/>
              <a:t>ファイルセット数</a:t>
            </a:r>
            <a:r>
              <a:rPr lang="en-US" altLang="ja-JP" dirty="0"/>
              <a:t>:</a:t>
            </a:r>
            <a:r>
              <a:rPr lang="en-US" altLang="ja-JP" dirty="0" smtClean="0"/>
              <a:t>137,618</a:t>
            </a:r>
          </a:p>
          <a:p>
            <a:pPr lvl="1"/>
            <a:r>
              <a:rPr lang="ja-JP" altLang="en-US" dirty="0" smtClean="0"/>
              <a:t>ファイルグループ</a:t>
            </a:r>
            <a:r>
              <a:rPr lang="ja-JP" altLang="en-US" dirty="0" smtClean="0"/>
              <a:t>数</a:t>
            </a:r>
            <a:r>
              <a:rPr lang="en-US" altLang="ja-JP" dirty="0" smtClean="0"/>
              <a:t>:74,848</a:t>
            </a:r>
            <a:endParaRPr lang="en-US" altLang="ja-JP" dirty="0" smtClean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lvl="1"/>
            <a:endParaRPr lang="en-US" altLang="ja-JP" dirty="0"/>
          </a:p>
          <a:p>
            <a:pPr lvl="1"/>
            <a:r>
              <a:rPr lang="en-US" altLang="ja-JP" dirty="0" smtClean="0"/>
              <a:t>5,359(7%)</a:t>
            </a:r>
            <a:r>
              <a:rPr lang="ja-JP" altLang="en-US" dirty="0" smtClean="0"/>
              <a:t>のファイルグループに</a:t>
            </a:r>
            <a:r>
              <a:rPr lang="en-US" altLang="ja-JP" dirty="0" smtClean="0"/>
              <a:t>9,122</a:t>
            </a:r>
            <a:r>
              <a:rPr lang="ja-JP" altLang="en-US" dirty="0" smtClean="0"/>
              <a:t>のライセンスの改変が検出された</a:t>
            </a:r>
            <a:endParaRPr lang="en-US" altLang="ja-JP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7</a:t>
            </a:fld>
            <a:endParaRPr kumimoji="1" lang="ja-JP" altLang="en-US"/>
          </a:p>
        </p:txBody>
      </p:sp>
      <p:pic>
        <p:nvPicPr>
          <p:cNvPr id="7" name="図 6" descr="スクリーンショット 2015-07-05 17.19.0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669" y="3251623"/>
            <a:ext cx="6147650" cy="2001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449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ライセンス改変のケース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 lnSpcReduction="10000"/>
          </a:bodyPr>
          <a:lstStyle/>
          <a:p>
            <a:r>
              <a:rPr lang="ja-JP" altLang="en-US" sz="2800" dirty="0" smtClean="0"/>
              <a:t>ランダム抽出した</a:t>
            </a:r>
            <a:r>
              <a:rPr lang="en-US" altLang="ja-JP" sz="2800" dirty="0" smtClean="0"/>
              <a:t>25</a:t>
            </a:r>
            <a:r>
              <a:rPr lang="ja-JP" altLang="en-US" sz="2800" dirty="0" smtClean="0"/>
              <a:t>のライセンス改変を手作業で確認した</a:t>
            </a:r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000" dirty="0" smtClean="0"/>
          </a:p>
          <a:p>
            <a:r>
              <a:rPr lang="en-US" altLang="ja-JP" sz="2000" dirty="0" smtClean="0"/>
              <a:t>Safe Change : </a:t>
            </a:r>
            <a:r>
              <a:rPr lang="ja-JP" altLang="en-US" sz="2000" dirty="0" smtClean="0"/>
              <a:t>合法</a:t>
            </a:r>
            <a:endParaRPr lang="en-US" altLang="ja-JP" sz="2000" dirty="0" smtClean="0"/>
          </a:p>
          <a:p>
            <a:r>
              <a:rPr lang="en-US" altLang="ja-JP" sz="2000" dirty="0" err="1" smtClean="0"/>
              <a:t>UnSafe</a:t>
            </a:r>
            <a:r>
              <a:rPr lang="en-US" altLang="ja-JP" sz="2000" dirty="0" smtClean="0"/>
              <a:t> Change: </a:t>
            </a:r>
            <a:r>
              <a:rPr lang="ja-JP" altLang="en-US" sz="2000" dirty="0" smtClean="0"/>
              <a:t>危険</a:t>
            </a:r>
            <a:endParaRPr lang="en-US" altLang="ja-JP" sz="2000" dirty="0" smtClean="0"/>
          </a:p>
          <a:p>
            <a:r>
              <a:rPr lang="en-US" altLang="ja-JP" sz="2000" dirty="0" smtClean="0"/>
              <a:t>Uncertain Change</a:t>
            </a:r>
            <a:r>
              <a:rPr lang="en-US" altLang="en-US" sz="2000" dirty="0"/>
              <a:t> </a:t>
            </a:r>
            <a:r>
              <a:rPr lang="en-US" altLang="en-US" sz="2000" dirty="0" smtClean="0"/>
              <a:t>: </a:t>
            </a:r>
            <a:r>
              <a:rPr lang="ja-JP" altLang="en-US" sz="2000" dirty="0" smtClean="0"/>
              <a:t>改変が検出されたが，危険かどうか判断できないもの</a:t>
            </a:r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sz="2800" dirty="0"/>
          </a:p>
          <a:p>
            <a:endParaRPr lang="en-US" altLang="ja-JP" sz="2800" dirty="0" smtClean="0"/>
          </a:p>
          <a:p>
            <a:endParaRPr lang="en-US" altLang="ja-JP" dirty="0"/>
          </a:p>
          <a:p>
            <a:endParaRPr lang="en-US" altLang="ja-JP" dirty="0" smtClean="0"/>
          </a:p>
          <a:p>
            <a:endParaRPr lang="en-US" altLang="ja-JP" dirty="0"/>
          </a:p>
          <a:p>
            <a:pPr lvl="1"/>
            <a:endParaRPr lang="en-US" altLang="ja-JP" dirty="0"/>
          </a:p>
          <a:p>
            <a:pPr lvl="1"/>
            <a:endParaRPr lang="en-US" altLang="ja-JP" dirty="0" smtClean="0"/>
          </a:p>
          <a:p>
            <a:pPr marL="457200" lvl="1" indent="0">
              <a:buNone/>
            </a:pP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8</a:t>
            </a:fld>
            <a:endParaRPr kumimoji="1" lang="ja-JP" altLang="en-US"/>
          </a:p>
        </p:txBody>
      </p:sp>
      <p:pic>
        <p:nvPicPr>
          <p:cNvPr id="6" name="図 5" descr="スクリーンショット 2015-07-05 21.35.56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235" y="2577890"/>
            <a:ext cx="6479417" cy="230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371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Safe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Changes</a:t>
            </a:r>
            <a:r>
              <a:rPr kumimoji="1" lang="ja-JP" altLang="en-US" dirty="0" smtClean="0"/>
              <a:t>の事例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/>
          </a:bodyPr>
          <a:lstStyle/>
          <a:p>
            <a:r>
              <a:rPr kumimoji="1" lang="ja-JP" altLang="en-US" sz="2800" dirty="0" smtClean="0"/>
              <a:t>再利用した開発者がライセンスを追記していた</a:t>
            </a:r>
            <a:endParaRPr kumimoji="1" lang="en-US" altLang="ja-JP" sz="2800" dirty="0"/>
          </a:p>
          <a:p>
            <a:pPr lvl="1"/>
            <a:r>
              <a:rPr lang="en-US" altLang="ja-JP" sz="2400" dirty="0" err="1" smtClean="0"/>
              <a:t>Ikvm</a:t>
            </a:r>
            <a:r>
              <a:rPr lang="ja-JP" altLang="en-US" sz="2400" dirty="0" smtClean="0"/>
              <a:t>パッケージ</a:t>
            </a:r>
            <a:endParaRPr lang="en-US" altLang="ja-JP" sz="2400" dirty="0"/>
          </a:p>
          <a:p>
            <a:pPr lvl="2"/>
            <a:r>
              <a:rPr lang="en-US" altLang="ja-JP" sz="2000" dirty="0" smtClean="0"/>
              <a:t>W3C</a:t>
            </a:r>
            <a:r>
              <a:rPr lang="ja-JP" altLang="en-US" sz="2000" dirty="0" smtClean="0"/>
              <a:t>ライセンスに</a:t>
            </a:r>
            <a:r>
              <a:rPr lang="en-US" altLang="ja-JP" sz="2000" dirty="0" smtClean="0"/>
              <a:t>GPLv2</a:t>
            </a:r>
            <a:r>
              <a:rPr lang="ja-JP" altLang="en-US" sz="2000" dirty="0" smtClean="0"/>
              <a:t>の文書を追記</a:t>
            </a:r>
            <a:endParaRPr kumimoji="1" lang="en-US" altLang="ja-JP" sz="2000" dirty="0" smtClean="0"/>
          </a:p>
          <a:p>
            <a:endParaRPr kumimoji="1" lang="en-US" altLang="ja-JP" sz="2800" dirty="0" smtClean="0"/>
          </a:p>
          <a:p>
            <a:r>
              <a:rPr kumimoji="1" lang="ja-JP" altLang="en-US" sz="2800" dirty="0" smtClean="0"/>
              <a:t>マルチライセンスによるライセンス変更</a:t>
            </a:r>
            <a:endParaRPr kumimoji="1" lang="en-US" altLang="ja-JP" sz="2800" dirty="0" smtClean="0"/>
          </a:p>
          <a:p>
            <a:pPr lvl="1"/>
            <a:r>
              <a:rPr lang="en-US" altLang="ja-JP" sz="2400" dirty="0" smtClean="0"/>
              <a:t>Original : </a:t>
            </a:r>
            <a:r>
              <a:rPr lang="en-US" altLang="ja-JP" sz="2400" dirty="0" err="1" smtClean="0"/>
              <a:t>iText</a:t>
            </a:r>
            <a:r>
              <a:rPr lang="ja-JP" altLang="en-US" sz="2400" dirty="0" smtClean="0"/>
              <a:t>パッケージ</a:t>
            </a:r>
            <a:endParaRPr lang="en-US" altLang="ja-JP" sz="2400" dirty="0" smtClean="0"/>
          </a:p>
          <a:p>
            <a:pPr lvl="2"/>
            <a:r>
              <a:rPr lang="en-US" altLang="ja-JP" sz="2000" dirty="0" smtClean="0"/>
              <a:t>MPL</a:t>
            </a:r>
            <a:r>
              <a:rPr lang="ja-JP" altLang="en-US" sz="2000" dirty="0" smtClean="0"/>
              <a:t>，</a:t>
            </a:r>
            <a:r>
              <a:rPr lang="en-US" altLang="ja-JP" sz="2000" dirty="0" smtClean="0"/>
              <a:t>LGPL</a:t>
            </a:r>
            <a:r>
              <a:rPr lang="ja-JP" altLang="en-US" sz="2000" dirty="0" smtClean="0"/>
              <a:t>のデュアルライセンス</a:t>
            </a:r>
            <a:endParaRPr lang="en-US" altLang="ja-JP" sz="2000" dirty="0" smtClean="0"/>
          </a:p>
          <a:p>
            <a:pPr lvl="1"/>
            <a:r>
              <a:rPr lang="en-US" altLang="ja-JP" sz="2400" dirty="0" smtClean="0"/>
              <a:t>Reuse : </a:t>
            </a:r>
            <a:r>
              <a:rPr lang="en-US" altLang="ja-JP" sz="2400" dirty="0" err="1" smtClean="0"/>
              <a:t>Pdftk</a:t>
            </a:r>
            <a:r>
              <a:rPr lang="ja-JP" altLang="en-US" sz="2400" dirty="0" smtClean="0"/>
              <a:t>パッケージ</a:t>
            </a:r>
            <a:endParaRPr lang="en-US" altLang="ja-JP" sz="2400" dirty="0" smtClean="0"/>
          </a:p>
          <a:p>
            <a:pPr lvl="2"/>
            <a:r>
              <a:rPr lang="en-US" altLang="ja-JP" sz="2000" dirty="0" smtClean="0"/>
              <a:t>MPL</a:t>
            </a:r>
            <a:r>
              <a:rPr lang="ja-JP" altLang="en-US" sz="2000" dirty="0" smtClean="0"/>
              <a:t>，</a:t>
            </a:r>
            <a:r>
              <a:rPr lang="en-US" altLang="ja-JP" sz="2000" dirty="0" smtClean="0"/>
              <a:t>LGPL</a:t>
            </a:r>
            <a:r>
              <a:rPr lang="ja-JP" altLang="en-US" sz="2000" dirty="0" smtClean="0"/>
              <a:t>のいずれかになっていた</a:t>
            </a:r>
            <a:endParaRPr lang="en-US" altLang="ja-JP" sz="2000" dirty="0" smtClean="0"/>
          </a:p>
          <a:p>
            <a:endParaRPr kumimoji="1" lang="en-US" altLang="ja-JP" sz="2800" dirty="0" smtClean="0"/>
          </a:p>
          <a:p>
            <a:r>
              <a:rPr kumimoji="1" lang="ja-JP" altLang="en-US" sz="2800" dirty="0" smtClean="0"/>
              <a:t>合法なバージョンアップ</a:t>
            </a:r>
            <a:endParaRPr kumimoji="1" lang="en-US" altLang="ja-JP" sz="2800" dirty="0" smtClean="0"/>
          </a:p>
          <a:p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305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ja-JP" dirty="0" smtClean="0"/>
              <a:t>Unsafe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Change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ライセンスと</a:t>
            </a:r>
            <a:r>
              <a:rPr lang="en-US" altLang="ja-JP" dirty="0" smtClean="0"/>
              <a:t>copyright</a:t>
            </a:r>
            <a:r>
              <a:rPr lang="ja-JP" altLang="en-US" dirty="0" smtClean="0"/>
              <a:t>が変更されている</a:t>
            </a:r>
            <a:endParaRPr lang="en-US" altLang="ja-JP" dirty="0" smtClean="0"/>
          </a:p>
          <a:p>
            <a:pPr lvl="1"/>
            <a:r>
              <a:rPr lang="ja-JP" altLang="ja-JP" dirty="0" smtClean="0"/>
              <a:t>B</a:t>
            </a:r>
            <a:r>
              <a:rPr lang="en-US" altLang="ja-JP" dirty="0" smtClean="0"/>
              <a:t>SD3</a:t>
            </a:r>
            <a:r>
              <a:rPr lang="ja-JP" altLang="en-US" dirty="0" smtClean="0"/>
              <a:t>を</a:t>
            </a:r>
            <a:r>
              <a:rPr lang="en-US" altLang="ja-JP" dirty="0" smtClean="0"/>
              <a:t>GPLv2</a:t>
            </a:r>
            <a:r>
              <a:rPr lang="ja-JP" altLang="en-US" dirty="0" smtClean="0"/>
              <a:t>に書き換え，さらに著作者も</a:t>
            </a:r>
            <a:r>
              <a:rPr lang="en-US" altLang="ja-JP" dirty="0" smtClean="0"/>
              <a:t>Oracle</a:t>
            </a:r>
            <a:r>
              <a:rPr lang="ja-JP" altLang="en-US" dirty="0" smtClean="0"/>
              <a:t>から開発者名に変更されていた</a:t>
            </a:r>
            <a:endParaRPr lang="en-US" altLang="ja-JP" dirty="0" smtClean="0"/>
          </a:p>
          <a:p>
            <a:pPr lvl="2"/>
            <a:r>
              <a:rPr lang="en-US" altLang="ja-JP" u="sng" dirty="0" smtClean="0"/>
              <a:t>BSD3</a:t>
            </a:r>
            <a:r>
              <a:rPr lang="ja-JP" altLang="en-US" u="sng" dirty="0" smtClean="0"/>
              <a:t>は著作者を変更することを禁止している</a:t>
            </a:r>
            <a:endParaRPr kumimoji="1" lang="ja-JP" altLang="en-US" u="sng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10</a:t>
            </a:fld>
            <a:endParaRPr kumimoji="1" lang="ja-JP" altLang="en-US"/>
          </a:p>
        </p:txBody>
      </p:sp>
      <p:sp>
        <p:nvSpPr>
          <p:cNvPr id="6" name="下矢印 5"/>
          <p:cNvSpPr/>
          <p:nvPr/>
        </p:nvSpPr>
        <p:spPr>
          <a:xfrm>
            <a:off x="4393575" y="3779790"/>
            <a:ext cx="484632" cy="689410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1741534" y="4591565"/>
            <a:ext cx="5871020" cy="977434"/>
          </a:xfrm>
          <a:prstGeom prst="rect">
            <a:avLst/>
          </a:prstGeom>
          <a:noFill/>
          <a:ln w="38100" cmpd="sng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dirty="0" smtClean="0">
                <a:solidFill>
                  <a:schemeClr val="accent2"/>
                </a:solidFill>
              </a:rPr>
              <a:t>ライセンスに違反している例が発見された</a:t>
            </a:r>
            <a:endParaRPr kumimoji="1" lang="ja-JP" altLang="en-US" sz="24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7978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Uncertain</a:t>
            </a:r>
            <a:r>
              <a:rPr kumimoji="1" lang="ja-JP" altLang="en-US" dirty="0" smtClean="0"/>
              <a:t> </a:t>
            </a:r>
            <a:r>
              <a:rPr kumimoji="1" lang="en-US" altLang="ja-JP" dirty="0" smtClean="0"/>
              <a:t>Change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ja-JP" sz="2800" dirty="0"/>
              <a:t> </a:t>
            </a:r>
            <a:r>
              <a:rPr lang="ja-JP" altLang="en-US" sz="2800" dirty="0" smtClean="0"/>
              <a:t>ソースファイルのサイズが小さい場合</a:t>
            </a:r>
            <a:endParaRPr lang="en-US" altLang="ja-JP" sz="2800" dirty="0" smtClean="0"/>
          </a:p>
          <a:p>
            <a:pPr lvl="1"/>
            <a:r>
              <a:rPr kumimoji="1" lang="ja-JP" altLang="en-US" sz="2400" dirty="0" smtClean="0"/>
              <a:t>ライセンスの改変が検出されたが，クローンの関係にあると言い切れない場合</a:t>
            </a:r>
            <a:endParaRPr kumimoji="1" lang="en-US" altLang="ja-JP" sz="2400" dirty="0" smtClean="0"/>
          </a:p>
          <a:p>
            <a:endParaRPr lang="en-US" altLang="ja-JP" dirty="0"/>
          </a:p>
          <a:p>
            <a:r>
              <a:rPr kumimoji="1" lang="ja-JP" altLang="en-US" sz="2800" dirty="0" smtClean="0"/>
              <a:t>ソースファイルが実際に使われているかどうかが分からないファイル</a:t>
            </a:r>
            <a:endParaRPr kumimoji="1" lang="en-US" altLang="ja-JP" sz="2800" dirty="0" smtClean="0"/>
          </a:p>
          <a:p>
            <a:pPr lvl="1"/>
            <a:r>
              <a:rPr kumimoji="1" lang="ja-JP" altLang="en-US" sz="2400" dirty="0" smtClean="0"/>
              <a:t>リポジトリには存在しないソースファイル</a:t>
            </a:r>
            <a:endParaRPr kumimoji="1" lang="en-US" altLang="ja-JP" sz="2400" dirty="0" smtClean="0"/>
          </a:p>
          <a:p>
            <a:pPr lvl="1"/>
            <a:r>
              <a:rPr lang="ja-JP" altLang="en-US" sz="2400" dirty="0" smtClean="0"/>
              <a:t>リポジトリ上では，アクセス権限が必要なファイル</a:t>
            </a:r>
            <a:endParaRPr kumimoji="1" lang="ja-JP" altLang="en-US" sz="240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94869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21275"/>
          </a:xfrm>
        </p:spPr>
        <p:txBody>
          <a:bodyPr>
            <a:normAutofit/>
          </a:bodyPr>
          <a:lstStyle/>
          <a:p>
            <a:r>
              <a:rPr lang="en-US" altLang="ja-JP" sz="2800" dirty="0" err="1" smtClean="0"/>
              <a:t>Debian</a:t>
            </a:r>
            <a:r>
              <a:rPr lang="en-US" altLang="ja-JP" sz="2800" dirty="0" smtClean="0"/>
              <a:t> v7.5</a:t>
            </a:r>
            <a:r>
              <a:rPr lang="ja-JP" altLang="en-US" sz="2800" dirty="0" smtClean="0"/>
              <a:t>のソースファイルを使用し，ライセンスの改変を検出する手法を提案した</a:t>
            </a:r>
            <a:endParaRPr lang="en-US" altLang="ja-JP" sz="2800" dirty="0" smtClean="0"/>
          </a:p>
          <a:p>
            <a:pPr lvl="1"/>
            <a:r>
              <a:rPr lang="ja-JP" altLang="en-US" sz="2400" dirty="0" smtClean="0"/>
              <a:t>見られた事例</a:t>
            </a:r>
            <a:endParaRPr kumimoji="1" lang="en-US" altLang="ja-JP" sz="2400" dirty="0" smtClean="0"/>
          </a:p>
          <a:p>
            <a:pPr lvl="2"/>
            <a:r>
              <a:rPr kumimoji="1" lang="ja-JP" altLang="en-US" sz="2000" dirty="0" smtClean="0"/>
              <a:t>ライセンスヘッダー，</a:t>
            </a:r>
            <a:r>
              <a:rPr lang="ja-JP" altLang="en-US" sz="2000" dirty="0" smtClean="0"/>
              <a:t>著作者</a:t>
            </a:r>
            <a:r>
              <a:rPr kumimoji="1" lang="ja-JP" altLang="en-US" sz="2000" dirty="0" smtClean="0"/>
              <a:t>の改変</a:t>
            </a:r>
            <a:endParaRPr kumimoji="1" lang="en-US" altLang="ja-JP" sz="2000" dirty="0" smtClean="0"/>
          </a:p>
          <a:p>
            <a:pPr lvl="2"/>
            <a:r>
              <a:rPr kumimoji="1" lang="ja-JP" altLang="en-US" sz="2000" dirty="0" smtClean="0"/>
              <a:t>不整合を起こさないライセンスの追加</a:t>
            </a:r>
            <a:endParaRPr kumimoji="1" lang="en-US" altLang="ja-JP" sz="2000" dirty="0" smtClean="0"/>
          </a:p>
          <a:p>
            <a:pPr lvl="2"/>
            <a:r>
              <a:rPr lang="ja-JP" altLang="en-US" sz="2000" dirty="0" smtClean="0"/>
              <a:t>マルチライセンスからライセンスを選択して変更する</a:t>
            </a:r>
            <a:endParaRPr lang="en-US" altLang="ja-JP" sz="2000" dirty="0" smtClean="0"/>
          </a:p>
          <a:p>
            <a:endParaRPr kumimoji="1" lang="en-US" altLang="ja-JP" sz="2800" dirty="0" smtClean="0"/>
          </a:p>
          <a:p>
            <a:r>
              <a:rPr kumimoji="1" lang="ja-JP" altLang="en-US" sz="2800" dirty="0" smtClean="0"/>
              <a:t>今後の課題</a:t>
            </a:r>
            <a:endParaRPr kumimoji="1" lang="en-US" altLang="ja-JP" sz="2800" dirty="0" smtClean="0"/>
          </a:p>
          <a:p>
            <a:pPr lvl="1"/>
            <a:r>
              <a:rPr kumimoji="1" lang="en-US" altLang="ja-JP" sz="2400" dirty="0" smtClean="0"/>
              <a:t>Unsafe</a:t>
            </a:r>
            <a:r>
              <a:rPr kumimoji="1" lang="ja-JP" altLang="en-US" sz="2400" dirty="0" smtClean="0"/>
              <a:t>については，さらに調査を行うことが必要</a:t>
            </a:r>
            <a:endParaRPr kumimoji="1" lang="en-US" altLang="ja-JP" sz="2400" dirty="0" smtClean="0"/>
          </a:p>
          <a:p>
            <a:pPr lvl="1"/>
            <a:r>
              <a:rPr kumimoji="1" lang="ja-JP" altLang="en-US" sz="2400" dirty="0" smtClean="0"/>
              <a:t>手法の評価</a:t>
            </a:r>
            <a:endParaRPr kumimoji="1" lang="en-US" altLang="ja-JP" sz="2400" dirty="0" smtClean="0"/>
          </a:p>
          <a:p>
            <a:pPr lvl="1"/>
            <a:r>
              <a:rPr kumimoji="1" lang="ja-JP" altLang="en-US" sz="2400" dirty="0" smtClean="0"/>
              <a:t>時系列に分析を行う</a:t>
            </a:r>
            <a:endParaRPr kumimoji="1" lang="ja-JP" altLang="en-US" sz="2400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37FA4C-7C6C-1244-B91C-DE5CCE2A831A}" type="datetime1">
              <a:rPr kumimoji="1" lang="ja-JP" altLang="en-US" smtClean="0"/>
              <a:t>15/07/05</a:t>
            </a:fld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09746-DCAC-1745-8C99-AAA0D36D9F6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2185858"/>
      </p:ext>
    </p:extLst>
  </p:cSld>
  <p:clrMapOvr>
    <a:masterClrMapping/>
  </p:clrMapOvr>
</p:sld>
</file>

<file path=ppt/theme/theme1.xml><?xml version="1.0" encoding="utf-8"?>
<a:theme xmlns:a="http://schemas.openxmlformats.org/drawingml/2006/main" name="サーベイ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サーベイ.thmx</Template>
  <TotalTime>2018</TotalTime>
  <Words>625</Words>
  <Application>Microsoft Macintosh PowerPoint</Application>
  <PresentationFormat>画面に合わせる (4:3)</PresentationFormat>
  <Paragraphs>165</Paragraphs>
  <Slides>12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12</vt:i4>
      </vt:variant>
    </vt:vector>
  </HeadingPairs>
  <TitlesOfParts>
    <vt:vector size="13" baseType="lpstr">
      <vt:lpstr>サーベイ</vt:lpstr>
      <vt:lpstr>A Method to Detect License Inconsistencies in Large-Scale Open Source Project </vt:lpstr>
      <vt:lpstr>背景</vt:lpstr>
      <vt:lpstr>著者らが想定している問題</vt:lpstr>
      <vt:lpstr>目的とアプローチ</vt:lpstr>
      <vt:lpstr>ライセンスメトリクス</vt:lpstr>
      <vt:lpstr>ライセンスの改変の種類と定義</vt:lpstr>
      <vt:lpstr>実験結果</vt:lpstr>
      <vt:lpstr>ライセンス改変のケース</vt:lpstr>
      <vt:lpstr>Safe Changesの事例</vt:lpstr>
      <vt:lpstr>Unsafe Change</vt:lpstr>
      <vt:lpstr>Uncertain Change</vt:lpstr>
      <vt:lpstr>まとめ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Method to Detect License Inconsistencies in Large-Scale Open Source Project </dc:title>
  <dc:creator>Higashi Yunosuke</dc:creator>
  <cp:lastModifiedBy>Higashi Yunosuke</cp:lastModifiedBy>
  <cp:revision>39</cp:revision>
  <dcterms:created xsi:type="dcterms:W3CDTF">2015-06-29T09:11:19Z</dcterms:created>
  <dcterms:modified xsi:type="dcterms:W3CDTF">2015-07-05T14:21:59Z</dcterms:modified>
</cp:coreProperties>
</file>