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handoutMasterIdLst>
    <p:handoutMasterId r:id="rId41"/>
  </p:handoutMasterIdLst>
  <p:sldIdLst>
    <p:sldId id="256" r:id="rId2"/>
    <p:sldId id="284" r:id="rId3"/>
    <p:sldId id="319" r:id="rId4"/>
    <p:sldId id="359" r:id="rId5"/>
    <p:sldId id="332" r:id="rId6"/>
    <p:sldId id="311" r:id="rId7"/>
    <p:sldId id="356" r:id="rId8"/>
    <p:sldId id="357" r:id="rId9"/>
    <p:sldId id="350" r:id="rId10"/>
    <p:sldId id="351" r:id="rId11"/>
    <p:sldId id="353" r:id="rId12"/>
    <p:sldId id="352" r:id="rId13"/>
    <p:sldId id="339" r:id="rId14"/>
    <p:sldId id="344" r:id="rId15"/>
    <p:sldId id="301" r:id="rId16"/>
    <p:sldId id="263" r:id="rId17"/>
    <p:sldId id="286" r:id="rId18"/>
    <p:sldId id="328" r:id="rId19"/>
    <p:sldId id="341" r:id="rId20"/>
    <p:sldId id="343" r:id="rId21"/>
    <p:sldId id="283" r:id="rId22"/>
    <p:sldId id="272" r:id="rId23"/>
    <p:sldId id="270" r:id="rId24"/>
    <p:sldId id="315" r:id="rId25"/>
    <p:sldId id="287" r:id="rId26"/>
    <p:sldId id="324" r:id="rId27"/>
    <p:sldId id="325" r:id="rId28"/>
    <p:sldId id="348" r:id="rId29"/>
    <p:sldId id="360" r:id="rId30"/>
    <p:sldId id="361" r:id="rId31"/>
    <p:sldId id="362" r:id="rId32"/>
    <p:sldId id="363" r:id="rId33"/>
    <p:sldId id="364" r:id="rId34"/>
    <p:sldId id="365" r:id="rId35"/>
    <p:sldId id="366" r:id="rId36"/>
    <p:sldId id="367" r:id="rId37"/>
    <p:sldId id="368" r:id="rId38"/>
    <p:sldId id="369" r:id="rId3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CC66"/>
    <a:srgbClr val="CC9900"/>
    <a:srgbClr val="663300"/>
    <a:srgbClr val="FFCCFF"/>
    <a:srgbClr val="3333CC"/>
    <a:srgbClr val="FFFF99"/>
    <a:srgbClr val="FFFFCC"/>
    <a:srgbClr val="FF99FF"/>
    <a:srgbClr val="006600"/>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913" autoAdjust="0"/>
    <p:restoredTop sz="63595" autoAdjust="0"/>
  </p:normalViewPr>
  <p:slideViewPr>
    <p:cSldViewPr>
      <p:cViewPr varScale="1">
        <p:scale>
          <a:sx n="70" d="100"/>
          <a:sy n="70" d="100"/>
        </p:scale>
        <p:origin x="-1668" y="-90"/>
      </p:cViewPr>
      <p:guideLst>
        <p:guide orient="horz" pos="2160"/>
        <p:guide pos="2880"/>
      </p:guideLst>
    </p:cSldViewPr>
  </p:slideViewPr>
  <p:outlineViewPr>
    <p:cViewPr>
      <p:scale>
        <a:sx n="33" d="100"/>
        <a:sy n="33" d="100"/>
      </p:scale>
      <p:origin x="0" y="56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1956"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PostgreSQL_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barChart>
        <c:barDir val="col"/>
        <c:grouping val="clustered"/>
        <c:ser>
          <c:idx val="0"/>
          <c:order val="0"/>
          <c:tx>
            <c:strRef>
              <c:f>Sheet3!$I$11</c:f>
              <c:strCache>
                <c:ptCount val="1"/>
                <c:pt idx="0">
                  <c:v>A</c:v>
                </c:pt>
              </c:strCache>
            </c:strRef>
          </c:tx>
          <c:spPr>
            <a:noFill/>
            <a:ln>
              <a:noFill/>
            </a:ln>
          </c:spPr>
          <c:cat>
            <c:numRef>
              <c:f>Sheet3!$H$12:$H$18</c:f>
              <c:numCache>
                <c:formatCode>General</c:formatCode>
                <c:ptCount val="7"/>
                <c:pt idx="0">
                  <c:v>1</c:v>
                </c:pt>
                <c:pt idx="1">
                  <c:v>2</c:v>
                </c:pt>
                <c:pt idx="2">
                  <c:v>3</c:v>
                </c:pt>
                <c:pt idx="3">
                  <c:v>4</c:v>
                </c:pt>
                <c:pt idx="4">
                  <c:v>5</c:v>
                </c:pt>
                <c:pt idx="5">
                  <c:v>6</c:v>
                </c:pt>
                <c:pt idx="6">
                  <c:v>7</c:v>
                </c:pt>
              </c:numCache>
            </c:numRef>
          </c:cat>
          <c:val>
            <c:numRef>
              <c:f>Sheet3!$I$12:$I$18</c:f>
              <c:numCache>
                <c:formatCode>General</c:formatCode>
                <c:ptCount val="7"/>
                <c:pt idx="0">
                  <c:v>15</c:v>
                </c:pt>
                <c:pt idx="1">
                  <c:v>40</c:v>
                </c:pt>
                <c:pt idx="2">
                  <c:v>50</c:v>
                </c:pt>
                <c:pt idx="3">
                  <c:v>45</c:v>
                </c:pt>
                <c:pt idx="4">
                  <c:v>40</c:v>
                </c:pt>
                <c:pt idx="5">
                  <c:v>20</c:v>
                </c:pt>
                <c:pt idx="6">
                  <c:v>50</c:v>
                </c:pt>
              </c:numCache>
            </c:numRef>
          </c:val>
        </c:ser>
        <c:axId val="47690880"/>
        <c:axId val="53828224"/>
      </c:barChart>
      <c:catAx>
        <c:axId val="47690880"/>
        <c:scaling>
          <c:orientation val="minMax"/>
        </c:scaling>
        <c:axPos val="b"/>
        <c:title>
          <c:tx>
            <c:rich>
              <a:bodyPr/>
              <a:lstStyle/>
              <a:p>
                <a:pPr>
                  <a:defRPr sz="1600" b="1"/>
                </a:pPr>
                <a:r>
                  <a:rPr lang="ja-JP" altLang="en-US" sz="1600" b="1"/>
                  <a:t>期　　　間</a:t>
                </a:r>
              </a:p>
            </c:rich>
          </c:tx>
          <c:layout/>
        </c:title>
        <c:numFmt formatCode="General" sourceLinked="1"/>
        <c:tickLblPos val="nextTo"/>
        <c:txPr>
          <a:bodyPr/>
          <a:lstStyle/>
          <a:p>
            <a:pPr>
              <a:defRPr sz="1600" b="1"/>
            </a:pPr>
            <a:endParaRPr lang="ja-JP"/>
          </a:p>
        </c:txPr>
        <c:crossAx val="53828224"/>
        <c:crosses val="autoZero"/>
        <c:auto val="1"/>
        <c:lblAlgn val="ctr"/>
        <c:lblOffset val="100"/>
      </c:catAx>
      <c:valAx>
        <c:axId val="53828224"/>
        <c:scaling>
          <c:orientation val="minMax"/>
        </c:scaling>
        <c:axPos val="l"/>
        <c:title>
          <c:tx>
            <c:rich>
              <a:bodyPr rot="0" vert="wordArtVertRtl"/>
              <a:lstStyle/>
              <a:p>
                <a:pPr>
                  <a:defRPr sz="1600" b="1"/>
                </a:pPr>
                <a:r>
                  <a:rPr lang="ja-JP" altLang="en-US" sz="1600" b="1" dirty="0"/>
                  <a:t>人　数</a:t>
                </a:r>
              </a:p>
            </c:rich>
          </c:tx>
          <c:layout/>
        </c:title>
        <c:numFmt formatCode="General" sourceLinked="1"/>
        <c:tickLblPos val="nextTo"/>
        <c:txPr>
          <a:bodyPr/>
          <a:lstStyle/>
          <a:p>
            <a:pPr>
              <a:defRPr sz="1600"/>
            </a:pPr>
            <a:endParaRPr lang="ja-JP"/>
          </a:p>
        </c:txPr>
        <c:crossAx val="47690880"/>
        <c:crosses val="autoZero"/>
        <c:crossBetween val="between"/>
      </c:valAx>
      <c:spPr>
        <a:noFill/>
        <a:ln>
          <a:noFill/>
        </a:ln>
      </c:spPr>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21A417-898F-4792-9641-E0DF954BAF9C}" type="datetimeFigureOut">
              <a:rPr kumimoji="1" lang="ja-JP" altLang="en-US" smtClean="0"/>
              <a:pPr/>
              <a:t>2007/11/15</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0F94D2-86AE-4209-A9C8-0108B47E2F7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94BC68-BBF8-4279-8D95-3CF228A15089}" type="datetimeFigureOut">
              <a:rPr kumimoji="1" lang="ja-JP" altLang="en-US" smtClean="0"/>
              <a:pPr/>
              <a:t>2007/11/15</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2FBC67-1CC6-409E-B616-61EE86CF34F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本研究の背景です</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dirty="0" smtClean="0"/>
              <a:t>OSS</a:t>
            </a:r>
            <a:r>
              <a:rPr lang="ja-JP" altLang="en-US" dirty="0" smtClean="0"/>
              <a:t>の開発はインターネット上に形成する</a:t>
            </a:r>
            <a:r>
              <a:rPr lang="en-US" altLang="ja-JP" dirty="0" smtClean="0"/>
              <a:t>OSS</a:t>
            </a:r>
            <a:r>
              <a:rPr lang="ja-JP" altLang="en-US" dirty="0" smtClean="0"/>
              <a:t>コミュニティと呼ばれるオンラインコミュニティでコミュニケーションとりながら行われる．</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dirty="0" smtClean="0"/>
              <a:t>OSS</a:t>
            </a:r>
            <a:r>
              <a:rPr lang="ja-JP" altLang="en-US" dirty="0" smtClean="0"/>
              <a:t>コミュニティではボランティアで開発が行われているため開発者は自由に参加・離脱することができる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このような理由などから，</a:t>
            </a:r>
            <a:r>
              <a:rPr lang="ja-JP" altLang="en-US" dirty="0" smtClean="0"/>
              <a:t>開発が停滞・中断している</a:t>
            </a:r>
            <a:r>
              <a:rPr lang="en-US" altLang="ja-JP" dirty="0" smtClean="0"/>
              <a:t>OSS</a:t>
            </a:r>
            <a:r>
              <a:rPr lang="ja-JP" altLang="en-US" dirty="0" smtClean="0"/>
              <a:t>コミュニティも多く存在しており，</a:t>
            </a:r>
            <a:r>
              <a:rPr lang="en-US" altLang="ja-JP" dirty="0" smtClean="0"/>
              <a:t>OSS</a:t>
            </a:r>
            <a:r>
              <a:rPr lang="ja-JP" altLang="en-US" dirty="0" smtClean="0"/>
              <a:t>の導入を妨げる要因となっています．</a:t>
            </a:r>
            <a:r>
              <a:rPr lang="ja-JP" altLang="en-US" sz="1200" dirty="0" smtClean="0"/>
              <a:t>開発が停滞・中断するとソフトウェアの保守やサポートが行われなくなるといった問題があるため，</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smtClean="0"/>
              <a:t>OSS</a:t>
            </a:r>
            <a:r>
              <a:rPr lang="ja-JP" altLang="en-US" sz="1200" dirty="0" smtClean="0"/>
              <a:t>開発が継続して行われるかどうかを判断することが重要となります．</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そこで，</a:t>
            </a:r>
            <a:r>
              <a:rPr kumimoji="1" lang="en-US" altLang="ja-JP" dirty="0" smtClean="0"/>
              <a:t>OSS</a:t>
            </a:r>
            <a:r>
              <a:rPr kumimoji="1" lang="ja-JP" altLang="en-US" dirty="0" smtClean="0"/>
              <a:t>開発が継続する要因として，開発者とユーザの協調的な活動の重要性が指摘されているため，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先行研究では</a:t>
            </a:r>
            <a:r>
              <a:rPr kumimoji="1" lang="en-US" altLang="ja-JP" dirty="0" smtClean="0"/>
              <a:t>OSS</a:t>
            </a:r>
            <a:r>
              <a:rPr kumimoji="1" lang="ja-JP" altLang="en-US" dirty="0" smtClean="0"/>
              <a:t>の開発の議論をしている開発者コミュニティと利用者の要望などについての議論をしているユーザコミュニティにおいて互いを理解し情報を</a:t>
            </a:r>
            <a:r>
              <a:rPr lang="ja-JP" altLang="en-US" i="0" u="none" dirty="0" smtClean="0"/>
              <a:t>うまく伝える</a:t>
            </a:r>
            <a:r>
              <a:rPr kumimoji="1" lang="ja-JP" altLang="en-US" dirty="0" smtClean="0"/>
              <a:t>協調的な活動を支えていると考えられる人物をコーディネータとして分析を行いました．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その結果，コミュニティ存在が</a:t>
            </a:r>
            <a:r>
              <a:rPr kumimoji="1" lang="en-US" altLang="ja-JP" dirty="0" smtClean="0"/>
              <a:t>OSS</a:t>
            </a:r>
            <a:r>
              <a:rPr kumimoji="1" lang="ja-JP" altLang="en-US" dirty="0" smtClean="0"/>
              <a:t>が継続して開発を行っていく一つの要因であると考えられることがわかりました．</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しかし，先行研究では開発者コミュニティとユーザコミュニティしか分析対象としていません．</a:t>
            </a:r>
            <a:endParaRPr kumimoji="1" lang="en-US" altLang="ja-JP" dirty="0" smtClean="0"/>
          </a:p>
          <a:p>
            <a:endParaRPr kumimoji="1" lang="en-US" altLang="ja-JP" dirty="0" smtClean="0"/>
          </a:p>
          <a:p>
            <a:r>
              <a:rPr kumimoji="1" lang="en-US" altLang="ja-JP" dirty="0" smtClean="0"/>
              <a:t>OSS</a:t>
            </a:r>
            <a:r>
              <a:rPr kumimoji="1" lang="ja-JP" altLang="en-US" dirty="0" smtClean="0"/>
              <a:t>コミュニティには開発者コミュニティとユーザコミュニティだけでなく，下の図のバグ報告者コミュニティのように複数のサブコミュニティが存在します．</a:t>
            </a:r>
            <a:endParaRPr kumimoji="1" lang="en-US" altLang="ja-JP" dirty="0" smtClean="0"/>
          </a:p>
          <a:p>
            <a:endParaRPr kumimoji="1" lang="en-US" altLang="ja-JP" dirty="0" smtClean="0"/>
          </a:p>
          <a:p>
            <a:r>
              <a:rPr kumimoji="1" lang="en-US" altLang="ja-JP" dirty="0" smtClean="0"/>
              <a:t>OSS</a:t>
            </a:r>
            <a:r>
              <a:rPr kumimoji="1" lang="ja-JP" altLang="en-US" dirty="0" smtClean="0"/>
              <a:t>開発はこのような複数のサブコミュニティが協調作業を行って開発が行われていると考えられます．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4</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スライド イメージ プレースホルダ 1"/>
          <p:cNvSpPr>
            <a:spLocks noGrp="1" noRot="1" noChangeAspect="1"/>
          </p:cNvSpPr>
          <p:nvPr>
            <p:ph type="sldImg"/>
          </p:nvPr>
        </p:nvSpPr>
        <p:spPr bwMode="auto">
          <a:noFill/>
          <a:ln>
            <a:solidFill>
              <a:srgbClr val="000000"/>
            </a:solidFill>
            <a:miter lim="800000"/>
            <a:headEnd/>
            <a:tailEnd/>
          </a:ln>
        </p:spPr>
      </p:sp>
      <p:sp>
        <p:nvSpPr>
          <p:cNvPr id="24578"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dirty="0" smtClean="0"/>
              <a:t>そこで複数のサブコミュニティを考えると複数の種類のコーディネータが存在します．</a:t>
            </a:r>
            <a:endParaRPr lang="en-US" altLang="ja-JP" dirty="0" smtClean="0"/>
          </a:p>
          <a:p>
            <a:pPr>
              <a:spcBef>
                <a:spcPct val="0"/>
              </a:spcBef>
            </a:pPr>
            <a:endParaRPr lang="en-US" altLang="ja-JP" dirty="0" smtClean="0"/>
          </a:p>
          <a:p>
            <a:pPr>
              <a:spcBef>
                <a:spcPct val="0"/>
              </a:spcBef>
            </a:pPr>
            <a:r>
              <a:rPr lang="ja-JP" altLang="en-US" dirty="0" smtClean="0"/>
              <a:t>例えば，先ほどの開発者コミュニティとユーザコミュニティに加えバグ報告者コミュニティを考えると４種類のコーディネータが存在すると考えられます．</a:t>
            </a:r>
            <a:endParaRPr lang="en-US" altLang="ja-JP" dirty="0" smtClean="0"/>
          </a:p>
          <a:p>
            <a:pPr>
              <a:spcBef>
                <a:spcPct val="0"/>
              </a:spcBef>
            </a:pPr>
            <a:endParaRPr lang="en-US" altLang="ja-JP" dirty="0" smtClean="0"/>
          </a:p>
          <a:p>
            <a:pPr>
              <a:spcBef>
                <a:spcPct val="0"/>
              </a:spcBef>
            </a:pPr>
            <a:r>
              <a:rPr lang="ja-JP" altLang="en-US" dirty="0" smtClean="0"/>
              <a:t>まず先行研究で分析を行った開発者コミュニティとユーザコミュニティを媒介するコーディネータが存在すると考えられます．</a:t>
            </a:r>
            <a:endParaRPr lang="en-US" altLang="ja-JP" dirty="0" smtClean="0"/>
          </a:p>
          <a:p>
            <a:pPr>
              <a:spcBef>
                <a:spcPct val="0"/>
              </a:spcBef>
            </a:pPr>
            <a:endParaRPr lang="en-US" altLang="ja-JP" dirty="0" smtClean="0"/>
          </a:p>
          <a:p>
            <a:pPr>
              <a:spcBef>
                <a:spcPct val="0"/>
              </a:spcBef>
            </a:pPr>
            <a:r>
              <a:rPr lang="ja-JP" altLang="en-US" dirty="0" smtClean="0"/>
              <a:t>その他にも開発者コミュニティとバグ報告者コミュニティを媒介するコーディネータ．</a:t>
            </a:r>
            <a:endParaRPr lang="en-US" altLang="ja-JP" dirty="0" smtClean="0"/>
          </a:p>
          <a:p>
            <a:pPr>
              <a:spcBef>
                <a:spcPct val="0"/>
              </a:spcBef>
            </a:pPr>
            <a:endParaRPr lang="en-US" altLang="ja-JP" dirty="0" smtClean="0"/>
          </a:p>
          <a:p>
            <a:pPr>
              <a:spcBef>
                <a:spcPct val="0"/>
              </a:spcBef>
            </a:pPr>
            <a:r>
              <a:rPr lang="ja-JP" altLang="en-US" dirty="0" smtClean="0"/>
              <a:t>ユーザコミュニティとバグ報告者コミュニティを媒介するコーディネータが存在すると考えられます．</a:t>
            </a:r>
            <a:endParaRPr lang="en-US" altLang="ja-JP" dirty="0" smtClean="0"/>
          </a:p>
          <a:p>
            <a:pPr>
              <a:spcBef>
                <a:spcPct val="0"/>
              </a:spcBef>
            </a:pPr>
            <a:endParaRPr lang="en-US" altLang="ja-JP" dirty="0" smtClean="0"/>
          </a:p>
          <a:p>
            <a:pPr>
              <a:spcBef>
                <a:spcPct val="0"/>
              </a:spcBef>
            </a:pPr>
            <a:r>
              <a:rPr lang="ja-JP" altLang="en-US" dirty="0" smtClean="0"/>
              <a:t>さらには開発者，ユーザ，バグ報告者の３つのサブコミュニティ全てを媒介するコーディネータが存在する．</a:t>
            </a:r>
            <a:endParaRPr lang="en-US" altLang="ja-JP" dirty="0" smtClean="0"/>
          </a:p>
        </p:txBody>
      </p:sp>
      <p:sp>
        <p:nvSpPr>
          <p:cNvPr id="24579" name="スライド番号プレースホル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307D8D-2222-484E-8AAF-06AAABA62D3C}" type="slidenum">
              <a:rPr lang="ja-JP" altLang="en-US"/>
              <a:pPr fontAlgn="base">
                <a:spcBef>
                  <a:spcPct val="0"/>
                </a:spcBef>
                <a:spcAft>
                  <a:spcPct val="0"/>
                </a:spcAft>
              </a:pPr>
              <a:t>5</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a:t>
            </a:r>
            <a:endParaRPr kumimoji="1" lang="en-US" altLang="ja-JP" dirty="0" smtClean="0"/>
          </a:p>
          <a:p>
            <a:endParaRPr kumimoji="1" lang="en-US" altLang="ja-JP" dirty="0" smtClean="0"/>
          </a:p>
          <a:p>
            <a:r>
              <a:rPr kumimoji="1" lang="ja-JP" altLang="en-US" dirty="0" smtClean="0"/>
              <a:t>複数のサブコミュニティを有する</a:t>
            </a:r>
            <a:r>
              <a:rPr kumimoji="1" lang="en-US" altLang="ja-JP" dirty="0" smtClean="0"/>
              <a:t>OSS</a:t>
            </a:r>
            <a:r>
              <a:rPr kumimoji="1" lang="ja-JP" altLang="en-US" dirty="0" smtClean="0"/>
              <a:t>の開発が継続する要因を明らかにすることを目的とします．</a:t>
            </a:r>
            <a:endParaRPr kumimoji="1" lang="en-US" altLang="ja-JP" dirty="0" smtClean="0"/>
          </a:p>
          <a:p>
            <a:endParaRPr kumimoji="1" lang="en-US" altLang="ja-JP" dirty="0" smtClean="0"/>
          </a:p>
          <a:p>
            <a:r>
              <a:rPr kumimoji="1" lang="ja-JP" altLang="en-US" dirty="0" smtClean="0"/>
              <a:t>そのためのアプローチとして，</a:t>
            </a:r>
            <a:r>
              <a:rPr kumimoji="1" lang="en-US" altLang="ja-JP" dirty="0" smtClean="0"/>
              <a:t>OSS</a:t>
            </a:r>
            <a:r>
              <a:rPr kumimoji="1" lang="ja-JP" altLang="en-US" dirty="0" smtClean="0"/>
              <a:t>が継続する要因の一つであると考えられるコーディネータの分析を行いました．</a:t>
            </a:r>
            <a:endParaRPr kumimoji="1" lang="en-US" altLang="ja-JP" dirty="0" smtClean="0"/>
          </a:p>
          <a:p>
            <a:endParaRPr kumimoji="1" lang="en-US" altLang="ja-JP" dirty="0" smtClean="0"/>
          </a:p>
          <a:p>
            <a:r>
              <a:rPr kumimoji="1" lang="ja-JP" altLang="en-US" dirty="0" smtClean="0"/>
              <a:t>ただし，コーディネータは協調的な活動を支える人物でなければ（目的を達成すうことはできません）コーディネータと言えません．まず複数の種類のコーディネータの存在を確かめ，コーディネータとコミュニティの参加者の人数を定量的に分析することで，協調的な活動を行っていると思われるコーディネータを分析し，どのようにサブコミュニティ間の協調作業を支えているかをソーシャルネットワーク分析より調べていきます．ソーシャルネットワーク分析は人々の社会的関係がどのような特徴を持っているかを構造的に分析する手法です．</a:t>
            </a:r>
            <a:endParaRPr kumimoji="1" lang="en-US" altLang="ja-JP" dirty="0" smtClean="0"/>
          </a:p>
          <a:p>
            <a:endParaRPr kumimoji="1" lang="en-US" altLang="ja-JP" dirty="0" smtClean="0"/>
          </a:p>
          <a:p>
            <a:r>
              <a:rPr kumimoji="1" lang="ja-JP" altLang="en-US" dirty="0" smtClean="0"/>
              <a:t>現在，コーディネータと参加者について定量的に分析するところまでを行いました．</a:t>
            </a:r>
            <a:endParaRPr kumimoji="1" lang="en-US" altLang="ja-JP" dirty="0" smtClean="0"/>
          </a:p>
          <a:p>
            <a:endParaRPr kumimoji="1" lang="en-US" altLang="ja-JP" dirty="0" smtClean="0"/>
          </a:p>
          <a:p>
            <a:r>
              <a:rPr kumimoji="1" lang="ja-JP" altLang="en-US" dirty="0" smtClean="0"/>
              <a:t>まず</a:t>
            </a:r>
            <a:r>
              <a:rPr kumimoji="1" lang="en-US" altLang="ja-JP" dirty="0" smtClean="0"/>
              <a:t>step</a:t>
            </a:r>
            <a:r>
              <a:rPr kumimoji="1" lang="ja-JP" altLang="en-US" dirty="0" smtClean="0"/>
              <a:t>１としてコミュニケーションの収集</a:t>
            </a:r>
            <a:endParaRPr kumimoji="1" lang="en-US" altLang="ja-JP" dirty="0" smtClean="0"/>
          </a:p>
          <a:p>
            <a:endParaRPr kumimoji="1" lang="en-US" altLang="ja-JP" dirty="0" smtClean="0"/>
          </a:p>
          <a:p>
            <a:r>
              <a:rPr kumimoji="1" lang="en-US" altLang="ja-JP" dirty="0" smtClean="0"/>
              <a:t>Step2</a:t>
            </a:r>
            <a:r>
              <a:rPr kumimoji="1" lang="ja-JP" altLang="en-US" dirty="0" smtClean="0"/>
              <a:t>としてコーディネータの抽出</a:t>
            </a:r>
            <a:endParaRPr kumimoji="1" lang="en-US" altLang="ja-JP" dirty="0" smtClean="0"/>
          </a:p>
          <a:p>
            <a:endParaRPr kumimoji="1" lang="en-US" altLang="ja-JP" dirty="0" smtClean="0"/>
          </a:p>
          <a:p>
            <a:r>
              <a:rPr kumimoji="1" lang="en-US" altLang="ja-JP" dirty="0" smtClean="0"/>
              <a:t>Step</a:t>
            </a:r>
            <a:r>
              <a:rPr kumimoji="1" lang="ja-JP" altLang="en-US" dirty="0" smtClean="0"/>
              <a:t>３として参加者数に基づく分析を行いました．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ではケーススタディについて説明します．</a:t>
            </a:r>
            <a:endParaRPr kumimoji="1" lang="en-US" altLang="ja-JP" dirty="0" smtClean="0"/>
          </a:p>
          <a:p>
            <a:endParaRPr kumimoji="1" lang="en-US" altLang="ja-JP" dirty="0" smtClean="0"/>
          </a:p>
          <a:p>
            <a:r>
              <a:rPr kumimoji="1" lang="ja-JP" altLang="en-US" dirty="0" smtClean="0"/>
              <a:t>本研究では</a:t>
            </a:r>
            <a:r>
              <a:rPr kumimoji="1" lang="en-US" altLang="ja-JP" dirty="0" err="1" smtClean="0"/>
              <a:t>PostgreSQL</a:t>
            </a:r>
            <a:r>
              <a:rPr kumimoji="1" lang="ja-JP" altLang="en-US" dirty="0" smtClean="0"/>
              <a:t>の</a:t>
            </a:r>
            <a:r>
              <a:rPr kumimoji="1" lang="en-US" altLang="ja-JP" dirty="0" smtClean="0"/>
              <a:t>ML</a:t>
            </a:r>
            <a:r>
              <a:rPr kumimoji="1" lang="ja-JP" altLang="en-US" dirty="0" smtClean="0"/>
              <a:t>を対象に３つのサブコミュニティの分析を行いました．</a:t>
            </a:r>
            <a:endParaRPr kumimoji="1" lang="en-US" altLang="ja-JP" dirty="0" smtClean="0"/>
          </a:p>
          <a:p>
            <a:endParaRPr kumimoji="1" lang="en-US" altLang="ja-JP" dirty="0" smtClean="0"/>
          </a:p>
          <a:p>
            <a:r>
              <a:rPr kumimoji="1" lang="en-US" altLang="ja-JP" dirty="0" err="1" smtClean="0"/>
              <a:t>PostgreSQL</a:t>
            </a:r>
            <a:r>
              <a:rPr kumimoji="1" lang="ja-JP" altLang="en-US" dirty="0" smtClean="0"/>
              <a:t>は関係データベース管理システムという点から特に高い信頼性が求められています．</a:t>
            </a:r>
            <a:endParaRPr kumimoji="1" lang="en-US" altLang="ja-JP" dirty="0" smtClean="0"/>
          </a:p>
          <a:p>
            <a:endParaRPr kumimoji="1" lang="en-US" altLang="ja-JP" dirty="0" smtClean="0"/>
          </a:p>
          <a:p>
            <a:r>
              <a:rPr kumimoji="1" lang="en-US" altLang="ja-JP" dirty="0" err="1" smtClean="0"/>
              <a:t>PostgreSQL</a:t>
            </a:r>
            <a:r>
              <a:rPr kumimoji="1" lang="ja-JP" altLang="en-US" dirty="0" smtClean="0"/>
              <a:t>における３つのコミュニティを対象に分析を行いました．</a:t>
            </a:r>
            <a:endParaRPr kumimoji="1" lang="en-US" altLang="ja-JP" dirty="0" smtClean="0"/>
          </a:p>
          <a:p>
            <a:endParaRPr kumimoji="1" lang="en-US" altLang="ja-JP" dirty="0" smtClean="0"/>
          </a:p>
          <a:p>
            <a:r>
              <a:rPr kumimoji="1" lang="ja-JP" altLang="en-US" dirty="0" smtClean="0"/>
              <a:t>まず開発者コミュニティです．開発者コミュニティでは～．</a:t>
            </a:r>
            <a:endParaRPr kumimoji="1" lang="en-US" altLang="ja-JP" dirty="0" smtClean="0"/>
          </a:p>
          <a:p>
            <a:endParaRPr kumimoji="1" lang="en-US" altLang="ja-JP" dirty="0" smtClean="0"/>
          </a:p>
          <a:p>
            <a:r>
              <a:rPr kumimoji="1" lang="ja-JP" altLang="en-US" dirty="0" smtClean="0"/>
              <a:t>次にユーザコミュニティです．ユーザコミュニティでは～．</a:t>
            </a:r>
            <a:endParaRPr kumimoji="1" lang="en-US" altLang="ja-JP" dirty="0" smtClean="0"/>
          </a:p>
          <a:p>
            <a:endParaRPr kumimoji="1" lang="en-US" altLang="ja-JP" dirty="0" smtClean="0"/>
          </a:p>
          <a:p>
            <a:r>
              <a:rPr kumimoji="1" lang="ja-JP" altLang="en-US" dirty="0" smtClean="0"/>
              <a:t>最後にバグ報告者コミュニティです．バグ報告者コミュニティでは～．</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7</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左上のグラフは各サブコミュニティの総参加人数の推移を表したグラフで，横軸は～，縦軸は～を示します</a:t>
            </a:r>
            <a:endParaRPr kumimoji="1" lang="en-US" altLang="ja-JP" dirty="0" smtClean="0"/>
          </a:p>
          <a:p>
            <a:r>
              <a:rPr kumimoji="1" lang="ja-JP" altLang="en-US" dirty="0" smtClean="0"/>
              <a:t>右上のグラフは各コーディネータの人数の推移を表したグラフで，横軸は～，縦軸は～を示します．</a:t>
            </a:r>
            <a:endParaRPr kumimoji="1" lang="en-US" altLang="ja-JP" dirty="0" smtClean="0"/>
          </a:p>
          <a:p>
            <a:r>
              <a:rPr kumimoji="1" lang="ja-JP" altLang="en-US" dirty="0" smtClean="0"/>
              <a:t>これらのグラフを用いてコーディネータがどのようにサブコミュニティ間の協調作業を支えているかを分析結果を説明します．</a:t>
            </a:r>
            <a:endParaRPr kumimoji="1" lang="en-US" altLang="ja-JP" dirty="0" smtClean="0"/>
          </a:p>
          <a:p>
            <a:endParaRPr kumimoji="1" lang="en-US" altLang="ja-JP" dirty="0" smtClean="0"/>
          </a:p>
          <a:p>
            <a:r>
              <a:rPr kumimoji="1" lang="en-US" altLang="ja-JP" dirty="0" smtClean="0"/>
              <a:t>Ver7.0</a:t>
            </a:r>
            <a:r>
              <a:rPr kumimoji="1" lang="ja-JP" altLang="en-US" dirty="0" smtClean="0"/>
              <a:t>リリース時期ではユーザが増加し，コーディネータ（開発者＆ユーザ）が増加していることがわかります．</a:t>
            </a:r>
            <a:endParaRPr kumimoji="1" lang="en-US" altLang="ja-JP" dirty="0" smtClean="0"/>
          </a:p>
          <a:p>
            <a:r>
              <a:rPr kumimoji="1" lang="ja-JP" altLang="en-US" dirty="0" smtClean="0"/>
              <a:t>これは開発者がユーザの意見を取り入れるためにコーディネータ（開発者＆ユーザ）が増加し開発者コミュニティとユーザコミュニティ間の協調的な活動を支え始めたと</a:t>
            </a:r>
            <a:r>
              <a:rPr kumimoji="1" lang="ja-JP" altLang="en-US" dirty="0" err="1" smtClean="0"/>
              <a:t>考られ</a:t>
            </a:r>
            <a:r>
              <a:rPr kumimoji="1" lang="ja-JP" altLang="en-US" dirty="0" smtClean="0"/>
              <a:t>ます．</a:t>
            </a:r>
            <a:endParaRPr kumimoji="1" lang="en-US" altLang="ja-JP" dirty="0" smtClean="0"/>
          </a:p>
          <a:p>
            <a:endParaRPr kumimoji="1" lang="en-US" altLang="ja-JP" dirty="0" smtClean="0"/>
          </a:p>
          <a:p>
            <a:r>
              <a:rPr kumimoji="1" lang="ja-JP" altLang="en-US" dirty="0" smtClean="0"/>
              <a:t>次に</a:t>
            </a:r>
            <a:r>
              <a:rPr kumimoji="1" lang="en-US" altLang="ja-JP" dirty="0" smtClean="0"/>
              <a:t>7.0</a:t>
            </a:r>
            <a:r>
              <a:rPr kumimoji="1" lang="ja-JP" altLang="en-US" dirty="0" smtClean="0"/>
              <a:t>リリースから</a:t>
            </a:r>
            <a:r>
              <a:rPr kumimoji="1" lang="en-US" altLang="ja-JP" dirty="0" smtClean="0"/>
              <a:t>ver8.0</a:t>
            </a:r>
            <a:r>
              <a:rPr kumimoji="1" lang="ja-JP" altLang="en-US" dirty="0" smtClean="0"/>
              <a:t>にかけてコーディネータ（開発者＆ユーザ）が減少し，コーディネータ（開発者＆ユーザ＆バグ報告者）が増加していることが確認できます．</a:t>
            </a:r>
            <a:endParaRPr kumimoji="1" lang="en-US" altLang="ja-JP" dirty="0" smtClean="0"/>
          </a:p>
          <a:p>
            <a:r>
              <a:rPr kumimoji="1" lang="ja-JP" altLang="en-US" dirty="0" smtClean="0"/>
              <a:t>これは</a:t>
            </a:r>
            <a:r>
              <a:rPr kumimoji="1" lang="en-US" altLang="ja-JP" dirty="0" smtClean="0"/>
              <a:t>OSS</a:t>
            </a:r>
            <a:r>
              <a:rPr kumimoji="1" lang="ja-JP" altLang="en-US" dirty="0" smtClean="0"/>
              <a:t>の品質を向上させるためにコーディネータ（開発者＆ユーザ）がバグ報告者コミュニティにも参加することで，コーディネータ（開発者＆ユーザ＆バグ報告者）が３つのコミュニティ間の協調作業を支え始めたと考えられます．</a:t>
            </a:r>
            <a:endParaRPr kumimoji="1" lang="en-US" altLang="ja-JP" dirty="0" smtClean="0"/>
          </a:p>
          <a:p>
            <a:endParaRPr kumimoji="1" lang="en-US" altLang="ja-JP" dirty="0" smtClean="0"/>
          </a:p>
          <a:p>
            <a:r>
              <a:rPr kumimoji="1" lang="ja-JP" altLang="en-US" dirty="0" smtClean="0"/>
              <a:t>そして</a:t>
            </a:r>
            <a:r>
              <a:rPr kumimoji="1" lang="ja-JP" altLang="en-US" dirty="0" err="1" smtClean="0"/>
              <a:t>ｖ</a:t>
            </a:r>
            <a:r>
              <a:rPr kumimoji="1" lang="en-US" altLang="ja-JP" dirty="0" smtClean="0"/>
              <a:t>er8.0</a:t>
            </a:r>
            <a:r>
              <a:rPr kumimoji="1" lang="ja-JP" altLang="en-US" dirty="0" smtClean="0"/>
              <a:t>リリース時期にバグ報告者コミュニティの参加人数が増加していることが確認できます．</a:t>
            </a:r>
            <a:endParaRPr kumimoji="1" lang="en-US" altLang="ja-JP" dirty="0" smtClean="0"/>
          </a:p>
          <a:p>
            <a:r>
              <a:rPr kumimoji="1" lang="ja-JP" altLang="en-US" dirty="0" smtClean="0"/>
              <a:t>これは</a:t>
            </a:r>
            <a:r>
              <a:rPr kumimoji="1" lang="ja-JP" altLang="en-US" dirty="0" err="1" smtClean="0"/>
              <a:t>ｖ</a:t>
            </a:r>
            <a:r>
              <a:rPr kumimoji="1" lang="en-US" altLang="ja-JP" dirty="0" smtClean="0"/>
              <a:t>er8.0</a:t>
            </a:r>
            <a:r>
              <a:rPr kumimoji="1" lang="ja-JP" altLang="en-US" dirty="0" smtClean="0"/>
              <a:t>のテスト版として</a:t>
            </a:r>
            <a:r>
              <a:rPr kumimoji="1" lang="ja-JP" altLang="en-US" dirty="0" err="1" smtClean="0"/>
              <a:t>ｖ</a:t>
            </a:r>
            <a:r>
              <a:rPr kumimoji="1" lang="en-US" altLang="ja-JP" dirty="0" smtClean="0"/>
              <a:t>er8.0β</a:t>
            </a:r>
            <a:r>
              <a:rPr kumimoji="1" lang="ja-JP" altLang="en-US" dirty="0" smtClean="0"/>
              <a:t>がリリースされたこともあり</a:t>
            </a:r>
            <a:r>
              <a:rPr kumimoji="1" lang="en-US" altLang="ja-JP" dirty="0" smtClean="0"/>
              <a:t>OSS</a:t>
            </a:r>
            <a:r>
              <a:rPr kumimoji="1" lang="ja-JP" altLang="en-US" dirty="0" smtClean="0"/>
              <a:t>の品質を向上させるためにバグ報告を行う人物が増えたと考えられます．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8</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本研究では～がわかった</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先行研究と同様</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10</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先行研究と同様</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ではまず</a:t>
            </a:r>
            <a:r>
              <a:rPr kumimoji="1" lang="en-US" altLang="ja-JP" dirty="0" smtClean="0"/>
              <a:t>step1</a:t>
            </a:r>
            <a:r>
              <a:rPr kumimoji="1" lang="ja-JP" altLang="en-US" dirty="0" smtClean="0"/>
              <a:t>のコミュニケーションデータの収集です</a:t>
            </a:r>
            <a:endParaRPr kumimoji="1" lang="en-US" altLang="ja-JP" dirty="0" smtClean="0"/>
          </a:p>
          <a:p>
            <a:endParaRPr kumimoji="1" lang="en-US" altLang="ja-JP" dirty="0" smtClean="0"/>
          </a:p>
          <a:p>
            <a:r>
              <a:rPr kumimoji="1" lang="en-US" altLang="ja-JP" dirty="0" smtClean="0"/>
              <a:t>OSS</a:t>
            </a:r>
            <a:r>
              <a:rPr kumimoji="1" lang="ja-JP" altLang="en-US" dirty="0" smtClean="0"/>
              <a:t>コミュニティにおいて議論の場として複数設置されている，メーリングリストや掲示板などのコミュニケーションデータを収集します</a:t>
            </a:r>
            <a:endParaRPr kumimoji="1" lang="en-US" altLang="ja-JP" dirty="0" smtClean="0"/>
          </a:p>
          <a:p>
            <a:endParaRPr kumimoji="1" lang="en-US" altLang="ja-JP" dirty="0" smtClean="0"/>
          </a:p>
          <a:p>
            <a:r>
              <a:rPr kumimoji="1" lang="ja-JP" altLang="en-US" dirty="0" smtClean="0"/>
              <a:t>本研究では発信者名と発信日時の収集を行いました．</a:t>
            </a:r>
            <a:endParaRPr kumimoji="1" lang="en-US" altLang="ja-JP" dirty="0" smtClean="0"/>
          </a:p>
          <a:p>
            <a:endParaRPr kumimoji="1" lang="en-US" altLang="ja-JP" dirty="0" smtClean="0"/>
          </a:p>
          <a:p>
            <a:r>
              <a:rPr kumimoji="1" lang="ja-JP" altLang="en-US" dirty="0" smtClean="0"/>
              <a:t>そして，各</a:t>
            </a:r>
            <a:r>
              <a:rPr kumimoji="1" lang="en-US" altLang="ja-JP" dirty="0" smtClean="0"/>
              <a:t>ML</a:t>
            </a:r>
            <a:r>
              <a:rPr kumimoji="1" lang="ja-JP" altLang="en-US" dirty="0" smtClean="0"/>
              <a:t>や掲示板をサブコミュニティとみなし，発言者はサブコミュニティの参加者とみなします</a:t>
            </a:r>
            <a:endParaRPr kumimoji="1" lang="en-US" altLang="ja-JP" dirty="0" smtClean="0"/>
          </a:p>
          <a:p>
            <a:endParaRPr kumimoji="1" lang="en-US" altLang="ja-JP" dirty="0" smtClean="0"/>
          </a:p>
          <a:p>
            <a:r>
              <a:rPr kumimoji="1" lang="ja-JP" altLang="en-US" dirty="0" smtClean="0"/>
              <a:t>下の図において，開発についての議論には</a:t>
            </a:r>
            <a:r>
              <a:rPr kumimoji="1" lang="en-US" altLang="ja-JP" dirty="0" smtClean="0"/>
              <a:t>developer@</a:t>
            </a:r>
            <a:r>
              <a:rPr kumimoji="1" lang="ja-JP" altLang="en-US" dirty="0" smtClean="0"/>
              <a:t>の</a:t>
            </a:r>
            <a:r>
              <a:rPr kumimoji="1" lang="en-US" altLang="ja-JP" dirty="0" smtClean="0"/>
              <a:t>ML</a:t>
            </a:r>
            <a:r>
              <a:rPr kumimoji="1" lang="ja-JP" altLang="en-US" dirty="0" smtClean="0"/>
              <a:t>を使用し，利用者の要望についての議論が</a:t>
            </a:r>
            <a:r>
              <a:rPr kumimoji="1" lang="en-US" altLang="ja-JP" dirty="0" smtClean="0"/>
              <a:t>use@</a:t>
            </a:r>
            <a:r>
              <a:rPr kumimoji="1" lang="ja-JP" altLang="en-US" dirty="0" smtClean="0"/>
              <a:t>の</a:t>
            </a:r>
            <a:r>
              <a:rPr kumimoji="1" lang="en-US" altLang="ja-JP" dirty="0" smtClean="0"/>
              <a:t>ML</a:t>
            </a:r>
            <a:r>
              <a:rPr kumimoji="1" lang="ja-JP" altLang="en-US" dirty="0" smtClean="0"/>
              <a:t>を使用されているとします．</a:t>
            </a:r>
            <a:endParaRPr kumimoji="1" lang="en-US" altLang="ja-JP" dirty="0" smtClean="0"/>
          </a:p>
          <a:p>
            <a:endParaRPr kumimoji="1" lang="en-US" altLang="ja-JP" dirty="0" smtClean="0"/>
          </a:p>
          <a:p>
            <a:r>
              <a:rPr kumimoji="1" lang="ja-JP" altLang="en-US" dirty="0" smtClean="0"/>
              <a:t>このとき各</a:t>
            </a:r>
            <a:r>
              <a:rPr kumimoji="1" lang="en-US" altLang="ja-JP" dirty="0" smtClean="0"/>
              <a:t>ML</a:t>
            </a:r>
            <a:r>
              <a:rPr kumimoji="1" lang="ja-JP" altLang="en-US" dirty="0" smtClean="0"/>
              <a:t>において議論されたコミュニケーションのデータをそれぞれ開発者コミュニティ，ユーザコミュニティのデータとします．</a:t>
            </a:r>
            <a:endParaRPr kumimoji="1" lang="en-US" altLang="ja-JP" dirty="0" smtClean="0"/>
          </a:p>
          <a:p>
            <a:endParaRPr kumimoji="1" lang="en-US" altLang="ja-JP" dirty="0" smtClean="0"/>
          </a:p>
          <a:p>
            <a:r>
              <a:rPr kumimoji="1" lang="ja-JP" altLang="en-US" dirty="0" smtClean="0"/>
              <a:t>この</a:t>
            </a:r>
            <a:r>
              <a:rPr kumimoji="1" lang="en-US" altLang="ja-JP" dirty="0" smtClean="0"/>
              <a:t>ML</a:t>
            </a:r>
            <a:r>
              <a:rPr kumimoji="1" lang="ja-JP" altLang="en-US" dirty="0" smtClean="0"/>
              <a:t>を使用して発言した者をサブコミュニティの参加者とします．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13</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では，次に</a:t>
            </a:r>
            <a:r>
              <a:rPr kumimoji="1" lang="en-US" altLang="ja-JP" dirty="0" smtClean="0"/>
              <a:t>step</a:t>
            </a:r>
            <a:r>
              <a:rPr kumimoji="1" lang="ja-JP" altLang="en-US" dirty="0" smtClean="0"/>
              <a:t>２のコーディネータの抽出について説明します．</a:t>
            </a:r>
            <a:endParaRPr kumimoji="1" lang="en-US" altLang="ja-JP" dirty="0" smtClean="0"/>
          </a:p>
          <a:p>
            <a:endParaRPr kumimoji="1" lang="en-US" altLang="ja-JP" dirty="0" smtClean="0"/>
          </a:p>
          <a:p>
            <a:r>
              <a:rPr kumimoji="1" lang="ja-JP" altLang="en-US" dirty="0" smtClean="0"/>
              <a:t>複数のサブコミュニティで発言している人物をコーディネータとして抽出します．</a:t>
            </a:r>
            <a:endParaRPr kumimoji="1" lang="en-US" altLang="ja-JP" dirty="0" smtClean="0"/>
          </a:p>
          <a:p>
            <a:endParaRPr kumimoji="1" lang="en-US" altLang="ja-JP" dirty="0" smtClean="0"/>
          </a:p>
          <a:p>
            <a:r>
              <a:rPr kumimoji="1" lang="ja-JP" altLang="en-US" dirty="0" smtClean="0"/>
              <a:t>発言しているサブコミュニティに応じて，それぞれ４種類のコーディネータに分類します．</a:t>
            </a:r>
            <a:endParaRPr kumimoji="1" lang="en-US" altLang="ja-JP" dirty="0" smtClean="0"/>
          </a:p>
          <a:p>
            <a:endParaRPr kumimoji="1" lang="en-US" altLang="ja-JP" dirty="0" smtClean="0"/>
          </a:p>
          <a:p>
            <a:r>
              <a:rPr kumimoji="1" lang="ja-JP" altLang="en-US" dirty="0" smtClean="0"/>
              <a:t>下の図で説明しますと，開発者コミュニティには</a:t>
            </a:r>
            <a:r>
              <a:rPr kumimoji="1" lang="en-US" altLang="ja-JP" dirty="0" smtClean="0"/>
              <a:t>A</a:t>
            </a:r>
            <a:r>
              <a:rPr kumimoji="1" lang="ja-JP" altLang="en-US" dirty="0" err="1" smtClean="0"/>
              <a:t>，</a:t>
            </a:r>
            <a:r>
              <a:rPr kumimoji="1" lang="en-US" altLang="ja-JP" dirty="0" smtClean="0"/>
              <a:t>B</a:t>
            </a:r>
            <a:r>
              <a:rPr kumimoji="1" lang="ja-JP" altLang="en-US" dirty="0" err="1" smtClean="0"/>
              <a:t>，</a:t>
            </a:r>
            <a:r>
              <a:rPr kumimoji="1" lang="en-US" altLang="ja-JP" dirty="0" smtClean="0"/>
              <a:t>C</a:t>
            </a:r>
            <a:r>
              <a:rPr kumimoji="1" lang="ja-JP" altLang="en-US" dirty="0" smtClean="0"/>
              <a:t>が参加しており，</a:t>
            </a:r>
            <a:endParaRPr kumimoji="1" lang="en-US" altLang="ja-JP" dirty="0" smtClean="0"/>
          </a:p>
          <a:p>
            <a:endParaRPr kumimoji="1" lang="en-US" altLang="ja-JP" dirty="0" smtClean="0"/>
          </a:p>
          <a:p>
            <a:r>
              <a:rPr kumimoji="1" lang="ja-JP" altLang="en-US" dirty="0" smtClean="0"/>
              <a:t>ユーザコミュニティには</a:t>
            </a:r>
            <a:r>
              <a:rPr kumimoji="1" lang="en-US" altLang="ja-JP" dirty="0" smtClean="0"/>
              <a:t>A</a:t>
            </a:r>
            <a:r>
              <a:rPr kumimoji="1" lang="ja-JP" altLang="en-US" dirty="0" err="1" smtClean="0"/>
              <a:t>，</a:t>
            </a:r>
            <a:r>
              <a:rPr kumimoji="1" lang="en-US" altLang="ja-JP" dirty="0" smtClean="0"/>
              <a:t>D</a:t>
            </a:r>
            <a:r>
              <a:rPr kumimoji="1" lang="ja-JP" altLang="en-US" dirty="0" smtClean="0"/>
              <a:t>が参加していたとします．</a:t>
            </a:r>
            <a:endParaRPr kumimoji="1" lang="en-US" altLang="ja-JP" dirty="0" smtClean="0"/>
          </a:p>
          <a:p>
            <a:endParaRPr kumimoji="1" lang="en-US" altLang="ja-JP" dirty="0" smtClean="0"/>
          </a:p>
          <a:p>
            <a:r>
              <a:rPr kumimoji="1" lang="ja-JP" altLang="en-US" dirty="0" smtClean="0"/>
              <a:t>この場合</a:t>
            </a:r>
            <a:r>
              <a:rPr kumimoji="1" lang="en-US" altLang="ja-JP" dirty="0" smtClean="0"/>
              <a:t>A</a:t>
            </a:r>
            <a:r>
              <a:rPr kumimoji="1" lang="ja-JP" altLang="en-US" dirty="0" smtClean="0"/>
              <a:t>は開発者コミュニティとユーザコミュニティのどちらにも参加しているため，</a:t>
            </a:r>
            <a:endParaRPr kumimoji="1" lang="en-US" altLang="ja-JP" dirty="0" smtClean="0"/>
          </a:p>
          <a:p>
            <a:endParaRPr kumimoji="1" lang="en-US" altLang="ja-JP" dirty="0" smtClean="0"/>
          </a:p>
          <a:p>
            <a:r>
              <a:rPr kumimoji="1" lang="en-US" altLang="ja-JP" dirty="0" smtClean="0"/>
              <a:t>A</a:t>
            </a:r>
            <a:r>
              <a:rPr kumimoji="1" lang="ja-JP" altLang="en-US" dirty="0" smtClean="0"/>
              <a:t>は開発者コミュニティとユーザコミュニティにおけるコーディネータとして抽出します．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14</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コーディネータを抽出し終わると，次はステップ３の参加者数に基づく分析を行います．</a:t>
            </a:r>
            <a:endParaRPr kumimoji="1" lang="en-US" altLang="ja-JP" dirty="0" smtClean="0"/>
          </a:p>
          <a:p>
            <a:endParaRPr kumimoji="1" lang="en-US" altLang="ja-JP" dirty="0" smtClean="0"/>
          </a:p>
          <a:p>
            <a:r>
              <a:rPr kumimoji="1" lang="ja-JP" altLang="en-US" dirty="0" smtClean="0"/>
              <a:t>本研究では３つの統計量の推移を分析しました．</a:t>
            </a:r>
            <a:endParaRPr kumimoji="1" lang="en-US" altLang="ja-JP" dirty="0" smtClean="0"/>
          </a:p>
          <a:p>
            <a:endParaRPr kumimoji="1" lang="en-US" altLang="ja-JP" dirty="0" smtClean="0"/>
          </a:p>
          <a:p>
            <a:r>
              <a:rPr kumimoji="1" lang="ja-JP" altLang="en-US" dirty="0" smtClean="0"/>
              <a:t>一つめ～</a:t>
            </a:r>
            <a:endParaRPr kumimoji="1" lang="en-US" altLang="ja-JP" dirty="0" smtClean="0"/>
          </a:p>
          <a:p>
            <a:endParaRPr kumimoji="1" lang="en-US" altLang="ja-JP" dirty="0" smtClean="0"/>
          </a:p>
          <a:p>
            <a:r>
              <a:rPr kumimoji="1" lang="ja-JP" altLang="en-US" dirty="0" smtClean="0"/>
              <a:t>二つ目～</a:t>
            </a:r>
            <a:endParaRPr kumimoji="1" lang="en-US" altLang="ja-JP" dirty="0" smtClean="0"/>
          </a:p>
          <a:p>
            <a:endParaRPr kumimoji="1" lang="en-US" altLang="ja-JP" dirty="0" smtClean="0"/>
          </a:p>
          <a:p>
            <a:r>
              <a:rPr kumimoji="1" lang="ja-JP" altLang="en-US" dirty="0" smtClean="0"/>
              <a:t>三つ目～</a:t>
            </a:r>
            <a:endParaRPr kumimoji="1" lang="en-US" altLang="ja-JP" dirty="0" smtClean="0"/>
          </a:p>
          <a:p>
            <a:r>
              <a:rPr lang="ja-JP" altLang="en-US" dirty="0" smtClean="0"/>
              <a:t>この統計量はサブコミュニティにおけるコーディネータが</a:t>
            </a:r>
            <a:r>
              <a:rPr kumimoji="1" lang="ja-JP" altLang="en-US" dirty="0" smtClean="0"/>
              <a:t>１００人中１０人と１０人中１人という場合，割合は同じですが人数は異なるというように</a:t>
            </a:r>
            <a:r>
              <a:rPr lang="ja-JP" altLang="en-US" dirty="0" smtClean="0"/>
              <a:t>コーディネータの割合は，サブコミュニティの参加者の総数の規模に影響受けるため割合についても分析しました．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15</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ではケーススタディについて説明します．</a:t>
            </a:r>
            <a:endParaRPr kumimoji="1" lang="en-US" altLang="ja-JP" dirty="0" smtClean="0"/>
          </a:p>
          <a:p>
            <a:endParaRPr kumimoji="1" lang="en-US" altLang="ja-JP" dirty="0" smtClean="0"/>
          </a:p>
          <a:p>
            <a:r>
              <a:rPr kumimoji="1" lang="ja-JP" altLang="en-US" dirty="0" smtClean="0"/>
              <a:t>本研究では</a:t>
            </a:r>
            <a:r>
              <a:rPr kumimoji="1" lang="en-US" altLang="ja-JP" dirty="0" err="1" smtClean="0"/>
              <a:t>PostgreSQL</a:t>
            </a:r>
            <a:r>
              <a:rPr kumimoji="1" lang="ja-JP" altLang="en-US" dirty="0" smtClean="0"/>
              <a:t>の</a:t>
            </a:r>
            <a:r>
              <a:rPr kumimoji="1" lang="en-US" altLang="ja-JP" dirty="0" smtClean="0"/>
              <a:t>ML</a:t>
            </a:r>
            <a:r>
              <a:rPr kumimoji="1" lang="ja-JP" altLang="en-US" dirty="0" smtClean="0"/>
              <a:t>を対象に３つのサブコミュニティの分析を行いました．</a:t>
            </a:r>
            <a:endParaRPr kumimoji="1" lang="en-US" altLang="ja-JP" dirty="0" smtClean="0"/>
          </a:p>
          <a:p>
            <a:endParaRPr kumimoji="1" lang="en-US" altLang="ja-JP" dirty="0" smtClean="0"/>
          </a:p>
          <a:p>
            <a:r>
              <a:rPr kumimoji="1" lang="en-US" altLang="ja-JP" dirty="0" err="1" smtClean="0"/>
              <a:t>PostgreSQL</a:t>
            </a:r>
            <a:r>
              <a:rPr kumimoji="1" lang="ja-JP" altLang="en-US" dirty="0" smtClean="0"/>
              <a:t>は関係データベース管理システムという点から特に高い信頼性が求められています．</a:t>
            </a:r>
            <a:endParaRPr kumimoji="1" lang="en-US" altLang="ja-JP" dirty="0" smtClean="0"/>
          </a:p>
          <a:p>
            <a:endParaRPr kumimoji="1" lang="en-US" altLang="ja-JP" dirty="0" smtClean="0"/>
          </a:p>
          <a:p>
            <a:r>
              <a:rPr kumimoji="1" lang="en-US" altLang="ja-JP" dirty="0" err="1" smtClean="0"/>
              <a:t>PostgreSQL</a:t>
            </a:r>
            <a:r>
              <a:rPr kumimoji="1" lang="ja-JP" altLang="en-US" dirty="0" smtClean="0"/>
              <a:t>における３つのコミュニティを対象に分析を行いました．</a:t>
            </a:r>
            <a:endParaRPr kumimoji="1" lang="en-US" altLang="ja-JP" dirty="0" smtClean="0"/>
          </a:p>
          <a:p>
            <a:endParaRPr kumimoji="1" lang="en-US" altLang="ja-JP" dirty="0" smtClean="0"/>
          </a:p>
          <a:p>
            <a:r>
              <a:rPr kumimoji="1" lang="ja-JP" altLang="en-US" dirty="0" smtClean="0"/>
              <a:t>まず開発者コミュニティです．開発者コミュニティでは～．</a:t>
            </a:r>
            <a:endParaRPr kumimoji="1" lang="en-US" altLang="ja-JP" dirty="0" smtClean="0"/>
          </a:p>
          <a:p>
            <a:endParaRPr kumimoji="1" lang="en-US" altLang="ja-JP" dirty="0" smtClean="0"/>
          </a:p>
          <a:p>
            <a:r>
              <a:rPr kumimoji="1" lang="ja-JP" altLang="en-US" dirty="0" smtClean="0"/>
              <a:t>次にユーザコミュニティです．ユーザコミュニティでは～．</a:t>
            </a:r>
            <a:endParaRPr kumimoji="1" lang="en-US" altLang="ja-JP" dirty="0" smtClean="0"/>
          </a:p>
          <a:p>
            <a:endParaRPr kumimoji="1" lang="en-US" altLang="ja-JP" dirty="0" smtClean="0"/>
          </a:p>
          <a:p>
            <a:r>
              <a:rPr kumimoji="1" lang="ja-JP" altLang="en-US" dirty="0" smtClean="0"/>
              <a:t>最後にバグ報告者コミュニティです．バグ報告者コミュニティでは～．</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16</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では分析期間について説明します．</a:t>
            </a:r>
            <a:endParaRPr kumimoji="1" lang="en-US" altLang="ja-JP" dirty="0" smtClean="0"/>
          </a:p>
          <a:p>
            <a:endParaRPr kumimoji="1" lang="en-US" altLang="ja-JP" dirty="0" smtClean="0"/>
          </a:p>
          <a:p>
            <a:r>
              <a:rPr kumimoji="1" lang="ja-JP" altLang="en-US" dirty="0" smtClean="0"/>
              <a:t>分析期間は</a:t>
            </a:r>
            <a:r>
              <a:rPr kumimoji="1" lang="en-US" altLang="ja-JP" dirty="0" err="1" smtClean="0"/>
              <a:t>PostgreSQL</a:t>
            </a:r>
            <a:r>
              <a:rPr kumimoji="1" lang="ja-JP" altLang="en-US" dirty="0" smtClean="0"/>
              <a:t>で～．</a:t>
            </a:r>
            <a:endParaRPr kumimoji="1" lang="en-US" altLang="ja-JP" dirty="0" smtClean="0"/>
          </a:p>
          <a:p>
            <a:endParaRPr kumimoji="1" lang="en-US" altLang="ja-JP" dirty="0" smtClean="0"/>
          </a:p>
          <a:p>
            <a:r>
              <a:rPr kumimoji="1" lang="ja-JP" altLang="en-US" dirty="0" smtClean="0"/>
              <a:t>分析期間～．</a:t>
            </a:r>
            <a:endParaRPr kumimoji="1" lang="en-US" altLang="ja-JP" dirty="0" smtClean="0"/>
          </a:p>
          <a:p>
            <a:endParaRPr kumimoji="1" lang="en-US" altLang="ja-JP" dirty="0" smtClean="0"/>
          </a:p>
          <a:p>
            <a:r>
              <a:rPr kumimoji="1" lang="ja-JP" altLang="en-US" dirty="0" smtClean="0"/>
              <a:t>リリース前後で</a:t>
            </a:r>
            <a:r>
              <a:rPr kumimoji="1" lang="en-US" altLang="ja-JP" dirty="0" smtClean="0"/>
              <a:t>OSS</a:t>
            </a:r>
            <a:r>
              <a:rPr kumimoji="1" lang="ja-JP" altLang="en-US" dirty="0" smtClean="0"/>
              <a:t>コミュニティの議論が活発になったり，参加者が急増するといった変化があると考え，リリースを境に３つの期間に分けて分析を行いました．</a:t>
            </a:r>
            <a:endParaRPr kumimoji="1" lang="en-US" altLang="ja-JP" dirty="0" smtClean="0"/>
          </a:p>
          <a:p>
            <a:endParaRPr kumimoji="1" lang="en-US" altLang="ja-JP" dirty="0" smtClean="0"/>
          </a:p>
          <a:p>
            <a:r>
              <a:rPr kumimoji="1" lang="ja-JP" altLang="en-US" dirty="0" smtClean="0"/>
              <a:t>本研究における３つの期間は</a:t>
            </a:r>
            <a:r>
              <a:rPr kumimoji="1" lang="en-US" altLang="ja-JP" dirty="0" smtClean="0"/>
              <a:t>ver6.0</a:t>
            </a:r>
            <a:r>
              <a:rPr kumimoji="1" lang="ja-JP" altLang="en-US" dirty="0" smtClean="0"/>
              <a:t>リリースから</a:t>
            </a:r>
            <a:r>
              <a:rPr kumimoji="1" lang="en-US" altLang="ja-JP" dirty="0" smtClean="0"/>
              <a:t>ver7.0</a:t>
            </a:r>
            <a:r>
              <a:rPr kumimoji="1" lang="ja-JP" altLang="en-US" dirty="0" smtClean="0"/>
              <a:t>を前期・・・としました．</a:t>
            </a:r>
            <a:endParaRPr kumimoji="1" lang="en-US" altLang="ja-JP" dirty="0" smtClean="0"/>
          </a:p>
          <a:p>
            <a:r>
              <a:rPr kumimoji="1" lang="ja-JP" altLang="en-US" dirty="0" smtClean="0"/>
              <a:t>～</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17</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18</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前期における分析結果です．</a:t>
            </a:r>
            <a:endParaRPr kumimoji="1" lang="en-US" altLang="ja-JP" dirty="0" smtClean="0"/>
          </a:p>
          <a:p>
            <a:r>
              <a:rPr kumimoji="1" lang="ja-JP" altLang="en-US" dirty="0" smtClean="0"/>
              <a:t>左の図は各サブコミュニティの人数の推移，右の図は各コミュニティにおけるコーディネータの割合の推移です．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19</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前期における分析結果です．</a:t>
            </a:r>
            <a:endParaRPr kumimoji="1" lang="en-US" altLang="ja-JP" dirty="0" smtClean="0"/>
          </a:p>
          <a:p>
            <a:r>
              <a:rPr kumimoji="1" lang="ja-JP" altLang="en-US" dirty="0" smtClean="0"/>
              <a:t>左の図は各サブコミュニティの人数の推移，右の図は各コミュニティにおけるコーディネータの割合の推移です．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20</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バグ報告者コミュニティの人数が前期に比べ増加し</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21</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22</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23</a:t>
            </a:fld>
            <a:endParaRPr kumimoji="1"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24</a:t>
            </a:fld>
            <a:endParaRPr kumimoji="1"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27</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本研究では先ほどの３つの統計量の推移について分析します．</a:t>
            </a:r>
            <a:endParaRPr kumimoji="1" lang="en-US" altLang="ja-JP" dirty="0" smtClean="0"/>
          </a:p>
          <a:p>
            <a:endParaRPr kumimoji="1" lang="en-US" altLang="ja-JP" dirty="0" smtClean="0"/>
          </a:p>
          <a:p>
            <a:r>
              <a:rPr kumimoji="1" lang="en-US" altLang="ja-JP" dirty="0" smtClean="0"/>
              <a:t>OSS</a:t>
            </a:r>
            <a:r>
              <a:rPr kumimoji="1" lang="ja-JP" altLang="en-US" dirty="0" smtClean="0"/>
              <a:t>コミュニティにおけるコミュニケーションの様子は時間の経過に伴い変化する．よって</a:t>
            </a:r>
            <a:r>
              <a:rPr lang="en-US" altLang="ja-JP" dirty="0" smtClean="0"/>
              <a:t>Sliding Time Method</a:t>
            </a:r>
            <a:r>
              <a:rPr lang="ja-JP" altLang="en-US" dirty="0" smtClean="0"/>
              <a:t>を用います．</a:t>
            </a:r>
            <a:endParaRPr kumimoji="1" lang="en-US" altLang="ja-JP" dirty="0" smtClean="0"/>
          </a:p>
          <a:p>
            <a:endParaRPr kumimoji="1" lang="en-US" altLang="ja-JP" dirty="0" smtClean="0"/>
          </a:p>
          <a:p>
            <a:r>
              <a:rPr lang="en-US" altLang="ja-JP" dirty="0" smtClean="0"/>
              <a:t>Sliding Time Method</a:t>
            </a:r>
            <a:r>
              <a:rPr lang="ja-JP" altLang="en-US" dirty="0" smtClean="0"/>
              <a:t>は３か月間に参加した人物の総数を３か月間の一月目の人数として，一か月ごとずらして分析します．</a:t>
            </a:r>
            <a:endParaRPr lang="en-US" altLang="ja-JP" dirty="0" smtClean="0"/>
          </a:p>
          <a:p>
            <a:endParaRPr kumimoji="1" lang="en-US" altLang="ja-JP" dirty="0" smtClean="0"/>
          </a:p>
          <a:p>
            <a:r>
              <a:rPr kumimoji="1" lang="ja-JP" altLang="en-US" dirty="0" smtClean="0"/>
              <a:t>一般的には一か月ごとに各サブコミュニティを分析しますが，</a:t>
            </a:r>
            <a:r>
              <a:rPr kumimoji="1" lang="en-US" altLang="ja-JP" dirty="0" smtClean="0"/>
              <a:t>OSS</a:t>
            </a:r>
            <a:r>
              <a:rPr kumimoji="1" lang="ja-JP" altLang="en-US" dirty="0" smtClean="0"/>
              <a:t>開発における議論は月をまたぎいで行われます．</a:t>
            </a:r>
            <a:endParaRPr kumimoji="1" lang="en-US" altLang="ja-JP" dirty="0" smtClean="0"/>
          </a:p>
          <a:p>
            <a:endParaRPr kumimoji="1" lang="en-US" altLang="ja-JP" dirty="0" smtClean="0"/>
          </a:p>
          <a:p>
            <a:endParaRPr kumimoji="1" lang="en-US" altLang="ja-JP" dirty="0" smtClean="0"/>
          </a:p>
          <a:p>
            <a:r>
              <a:rPr kumimoji="1" lang="ja-JP" altLang="en-US" dirty="0" smtClean="0"/>
              <a:t>また，</a:t>
            </a:r>
            <a:r>
              <a:rPr kumimoji="1" lang="en-US" altLang="ja-JP" dirty="0" smtClean="0"/>
              <a:t>OSS</a:t>
            </a:r>
            <a:r>
              <a:rPr kumimoji="1" lang="ja-JP" altLang="en-US" dirty="0" smtClean="0"/>
              <a:t>コミュニティ</a:t>
            </a:r>
            <a:r>
              <a:rPr lang="ja-JP" altLang="en-US" dirty="0" smtClean="0"/>
              <a:t>におけるコミュニケーションの様子は時間の経過に伴い変化するため，３つの統計量について時間経過の推移については先行研究でも用いた</a:t>
            </a:r>
            <a:r>
              <a:rPr lang="en-US" altLang="ja-JP" dirty="0" smtClean="0"/>
              <a:t>Sliding Time Method</a:t>
            </a:r>
            <a:r>
              <a:rPr lang="ja-JP" altLang="en-US" dirty="0" smtClean="0"/>
              <a:t>を用いました．</a:t>
            </a:r>
            <a:endParaRPr lang="en-US" altLang="ja-JP" dirty="0" smtClean="0"/>
          </a:p>
          <a:p>
            <a:endParaRPr kumimoji="1" lang="en-US" altLang="ja-JP" dirty="0" smtClean="0"/>
          </a:p>
          <a:p>
            <a:r>
              <a:rPr kumimoji="1" lang="ja-JP" altLang="en-US" dirty="0" smtClean="0"/>
              <a:t>３か月間に参加した人物の総数を３か月間の始めの月の人数としてカウントし，１か月ごとずらして分析を行いました．</a:t>
            </a:r>
            <a:endParaRPr kumimoji="1" lang="ja-JP" altLang="en-US" dirty="0"/>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28</a:t>
            </a:fld>
            <a:endParaRPr kumimoji="1"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B69FAC-DE79-4E5D-9CBD-534C8C4CAFF4}" type="slidenum">
              <a:rPr lang="en-US" altLang="ja-JP"/>
              <a:pPr/>
              <a:t>33</a:t>
            </a:fld>
            <a:endParaRPr lang="en-US" altLang="ja-JP"/>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350BFC-05A1-4EF5-B76F-4EB226BBC366}" type="slidenum">
              <a:rPr lang="en-US" altLang="ja-JP"/>
              <a:pPr/>
              <a:t>34</a:t>
            </a:fld>
            <a:endParaRPr lang="en-US" altLang="ja-JP"/>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36A667-AFCD-4D01-A024-4D548645CC0E}" type="slidenum">
              <a:rPr lang="en-US" altLang="ja-JP"/>
              <a:pPr/>
              <a:t>35</a:t>
            </a:fld>
            <a:endParaRPr lang="en-US" altLang="ja-JP"/>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303DDB-B4EF-4538-878A-FF41E9EB1907}" type="slidenum">
              <a:rPr lang="en-US" altLang="ja-JP"/>
              <a:pPr/>
              <a:t>36</a:t>
            </a:fld>
            <a:endParaRPr lang="en-US" altLang="ja-JP"/>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365F6-0AE5-4540-BEA2-209D069E67EE}" type="slidenum">
              <a:rPr lang="en-US" altLang="ja-JP"/>
              <a:pPr/>
              <a:t>37</a:t>
            </a:fld>
            <a:endParaRPr lang="en-US" altLang="ja-JP"/>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lvl1pPr>
              <a:defRPr sz="1400" b="1"/>
            </a:lvl1pPr>
          </a:lstStyle>
          <a:p>
            <a:r>
              <a:rPr lang="en-US" altLang="ja-JP" smtClean="0"/>
              <a:t>2007/11/16</a:t>
            </a:r>
            <a:endParaRPr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9" name="Rectangle 2"/>
          <p:cNvSpPr>
            <a:spLocks noChangeArrowheads="1"/>
          </p:cNvSpPr>
          <p:nvPr userDrawn="1"/>
        </p:nvSpPr>
        <p:spPr bwMode="auto">
          <a:xfrm>
            <a:off x="250825" y="3573463"/>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20" name="Rectangle 3"/>
          <p:cNvSpPr>
            <a:spLocks noChangeArrowheads="1"/>
          </p:cNvSpPr>
          <p:nvPr userDrawn="1"/>
        </p:nvSpPr>
        <p:spPr bwMode="auto">
          <a:xfrm>
            <a:off x="468313" y="3429000"/>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21" name="Rectangle 2"/>
          <p:cNvSpPr>
            <a:spLocks noChangeArrowheads="1"/>
          </p:cNvSpPr>
          <p:nvPr userDrawn="1"/>
        </p:nvSpPr>
        <p:spPr bwMode="auto">
          <a:xfrm>
            <a:off x="331440" y="3650745"/>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6" name="Rectangle 11"/>
          <p:cNvSpPr>
            <a:spLocks noChangeArrowheads="1"/>
          </p:cNvSpPr>
          <p:nvPr userDrawn="1"/>
        </p:nvSpPr>
        <p:spPr bwMode="auto">
          <a:xfrm>
            <a:off x="8934740" y="6601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2"/>
          <p:cNvSpPr>
            <a:spLocks noChangeArrowheads="1"/>
          </p:cNvSpPr>
          <p:nvPr userDrawn="1"/>
        </p:nvSpPr>
        <p:spPr bwMode="auto">
          <a:xfrm>
            <a:off x="8768053" y="6601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3"/>
          <p:cNvSpPr>
            <a:spLocks noChangeArrowheads="1"/>
          </p:cNvSpPr>
          <p:nvPr userDrawn="1"/>
        </p:nvSpPr>
        <p:spPr bwMode="auto">
          <a:xfrm>
            <a:off x="8934740" y="23111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22" name="Rectangle 11"/>
          <p:cNvSpPr>
            <a:spLocks noChangeArrowheads="1"/>
          </p:cNvSpPr>
          <p:nvPr userDrawn="1"/>
        </p:nvSpPr>
        <p:spPr bwMode="auto">
          <a:xfrm>
            <a:off x="74730" y="6646334"/>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23" name="Rectangle 12"/>
          <p:cNvSpPr>
            <a:spLocks noChangeArrowheads="1"/>
          </p:cNvSpPr>
          <p:nvPr userDrawn="1"/>
        </p:nvSpPr>
        <p:spPr bwMode="auto">
          <a:xfrm>
            <a:off x="73017" y="648282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24" name="Rectangle 13"/>
          <p:cNvSpPr>
            <a:spLocks noChangeArrowheads="1"/>
          </p:cNvSpPr>
          <p:nvPr userDrawn="1"/>
        </p:nvSpPr>
        <p:spPr bwMode="auto">
          <a:xfrm>
            <a:off x="243324" y="664792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ox(in)">
                                      <p:cBhvr>
                                        <p:cTn id="10" dur="500"/>
                                        <p:tgtEl>
                                          <p:spTgt spid="1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ox(in)">
                                      <p:cBhvr>
                                        <p:cTn id="16" dur="500"/>
                                        <p:tgtEl>
                                          <p:spTgt spid="2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ox(in)">
                                      <p:cBhvr>
                                        <p:cTn id="19" dur="500"/>
                                        <p:tgtEl>
                                          <p:spTgt spid="22"/>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nimBg="1"/>
      <p:bldP spid="2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642918"/>
          </a:xfrm>
        </p:spPr>
        <p:txBody>
          <a:body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57200" y="857232"/>
            <a:ext cx="8229600" cy="5268931"/>
          </a:xfrm>
        </p:spPr>
        <p:txBody>
          <a:bodyPr/>
          <a:lstStyle>
            <a:lvl1pPr>
              <a:buClr>
                <a:srgbClr val="0033CC"/>
              </a:buClr>
              <a:tabLst>
                <a:tab pos="985838" algn="l"/>
              </a:tabLst>
              <a:defRPr/>
            </a:lvl1pPr>
            <a:lvl2pPr>
              <a:buClr>
                <a:srgbClr val="0066CC"/>
              </a:buClr>
              <a:defRPr/>
            </a:lvl2pPr>
            <a:lvl3pPr>
              <a:buClr>
                <a:srgbClr val="0066FF"/>
              </a:buClr>
              <a:defRPr/>
            </a:lvl3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57200" y="6539398"/>
            <a:ext cx="2133600" cy="365125"/>
          </a:xfrm>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a:xfrm>
            <a:off x="3124200" y="6572272"/>
            <a:ext cx="2895600" cy="365125"/>
          </a:xfrm>
        </p:spPr>
        <p:txBody>
          <a:bodyPr/>
          <a:lstStyle/>
          <a:p>
            <a:r>
              <a:rPr kumimoji="1" lang="ja-JP" altLang="en-US" smtClean="0"/>
              <a:t>ゼミナール</a:t>
            </a:r>
            <a:r>
              <a:rPr kumimoji="1" lang="en-US" altLang="ja-JP" smtClean="0"/>
              <a:t>Ⅱ</a:t>
            </a:r>
            <a:endParaRPr kumimoji="1" lang="ja-JP" altLang="en-US"/>
          </a:p>
        </p:txBody>
      </p:sp>
      <p:grpSp>
        <p:nvGrpSpPr>
          <p:cNvPr id="18" name="グループ化 17"/>
          <p:cNvGrpSpPr/>
          <p:nvPr userDrawn="1"/>
        </p:nvGrpSpPr>
        <p:grpSpPr>
          <a:xfrm>
            <a:off x="250825" y="500042"/>
            <a:ext cx="8722965" cy="282031"/>
            <a:chOff x="250825" y="857232"/>
            <a:chExt cx="8722965" cy="282031"/>
          </a:xfrm>
        </p:grpSpPr>
        <p:sp>
          <p:nvSpPr>
            <p:cNvPr id="7"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8"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9" name="Rectangle 2"/>
            <p:cNvSpPr>
              <a:spLocks noChangeArrowheads="1"/>
            </p:cNvSpPr>
            <p:nvPr userDrawn="1"/>
          </p:nvSpPr>
          <p:spPr bwMode="auto">
            <a:xfrm>
              <a:off x="331440" y="1067826"/>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grpSp>
      <p:sp>
        <p:nvSpPr>
          <p:cNvPr id="10" name="Rectangle 11"/>
          <p:cNvSpPr>
            <a:spLocks noChangeArrowheads="1"/>
          </p:cNvSpPr>
          <p:nvPr userDrawn="1"/>
        </p:nvSpPr>
        <p:spPr bwMode="auto">
          <a:xfrm>
            <a:off x="8934740" y="6601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8768053" y="6601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8934740" y="23111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74730" y="6646334"/>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73017" y="648282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43324" y="664792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357958"/>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667502"/>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10"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r>
              <a:rPr kumimoji="1" lang="en-US" altLang="ja-JP" smtClean="0"/>
              <a:t>2007/11/16</a:t>
            </a:r>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11"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2"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13"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4"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20"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21"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in)">
                                      <p:cBhvr>
                                        <p:cTn id="10" dur="500"/>
                                        <p:tgtEl>
                                          <p:spTgt spid="1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ox(in)">
                                      <p:cBhvr>
                                        <p:cTn id="13" dur="500"/>
                                        <p:tgtEl>
                                          <p:spTgt spid="1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ox(in)">
                                      <p:cBhvr>
                                        <p:cTn id="16" dur="500"/>
                                        <p:tgtEl>
                                          <p:spTgt spid="18"/>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in)">
                                      <p:cBhvr>
                                        <p:cTn id="19" dur="500"/>
                                        <p:tgtEl>
                                          <p:spTgt spid="17"/>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ox(in)">
                                      <p:cBhvr>
                                        <p:cTn id="22" dur="5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a:p>
        </p:txBody>
      </p:sp>
      <p:sp>
        <p:nvSpPr>
          <p:cNvPr id="8" name="フッター プレースホルダ 7"/>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10"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1"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12"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20"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ox(in)">
                                      <p:cBhvr>
                                        <p:cTn id="10" dur="500"/>
                                        <p:tgtEl>
                                          <p:spTgt spid="13"/>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ox(in)">
                                      <p:cBhvr>
                                        <p:cTn id="13" dur="500"/>
                                        <p:tgtEl>
                                          <p:spTgt spid="1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ox(in)">
                                      <p:cBhvr>
                                        <p:cTn id="16" dur="500"/>
                                        <p:tgtEl>
                                          <p:spTgt spid="1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ox(in)">
                                      <p:cBhvr>
                                        <p:cTn id="19" dur="500"/>
                                        <p:tgtEl>
                                          <p:spTgt spid="16"/>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0"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3" name="日付プレースホルダ 2"/>
          <p:cNvSpPr>
            <a:spLocks noGrp="1"/>
          </p:cNvSpPr>
          <p:nvPr>
            <p:ph type="dt" sz="half" idx="10"/>
          </p:nvPr>
        </p:nvSpPr>
        <p:spPr/>
        <p:txBody>
          <a:bodyPr/>
          <a:lstStyle/>
          <a:p>
            <a:r>
              <a:rPr kumimoji="1" lang="en-US" altLang="ja-JP" smtClean="0"/>
              <a:t>2007/11/16</a:t>
            </a:r>
            <a:endParaRPr kumimoji="1" lang="ja-JP" altLang="en-US"/>
          </a:p>
        </p:txBody>
      </p:sp>
      <p:sp>
        <p:nvSpPr>
          <p:cNvPr id="4" name="フッター プレースホルダ 3"/>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9"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6"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grpSp>
        <p:nvGrpSpPr>
          <p:cNvPr id="17" name="グループ化 16"/>
          <p:cNvGrpSpPr/>
          <p:nvPr userDrawn="1"/>
        </p:nvGrpSpPr>
        <p:grpSpPr>
          <a:xfrm>
            <a:off x="250825" y="500042"/>
            <a:ext cx="8722965" cy="282031"/>
            <a:chOff x="250825" y="857232"/>
            <a:chExt cx="8722965" cy="282031"/>
          </a:xfrm>
        </p:grpSpPr>
        <p:sp>
          <p:nvSpPr>
            <p:cNvPr id="18"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9"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20" name="Rectangle 2"/>
            <p:cNvSpPr>
              <a:spLocks noChangeArrowheads="1"/>
            </p:cNvSpPr>
            <p:nvPr userDrawn="1"/>
          </p:nvSpPr>
          <p:spPr bwMode="auto">
            <a:xfrm>
              <a:off x="331440" y="1067826"/>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grpSp>
      <p:sp>
        <p:nvSpPr>
          <p:cNvPr id="21" name="タイトル 1"/>
          <p:cNvSpPr>
            <a:spLocks noGrp="1"/>
          </p:cNvSpPr>
          <p:nvPr>
            <p:ph type="title"/>
          </p:nvPr>
        </p:nvSpPr>
        <p:spPr>
          <a:xfrm>
            <a:off x="457200" y="0"/>
            <a:ext cx="8229600" cy="642918"/>
          </a:xfrm>
        </p:spPr>
        <p:txBody>
          <a:bodyPr/>
          <a:lstStyle/>
          <a:p>
            <a:r>
              <a:rPr kumimoji="1" lang="ja-JP" altLang="en-US" dirty="0" smtClean="0"/>
              <a:t>マスタ タイトルの書式設定</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ox(in)">
                                      <p:cBhvr>
                                        <p:cTn id="13" dur="500"/>
                                        <p:tgtEl>
                                          <p:spTgt spid="11"/>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ox(in)">
                                      <p:cBhvr>
                                        <p:cTn id="16" dur="500"/>
                                        <p:tgtEl>
                                          <p:spTgt spid="1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ox(in)">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6"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en-US" altLang="ja-JP" smtClean="0"/>
              <a:t>2007/11/16</a:t>
            </a:r>
            <a:endParaRPr kumimoji="1" lang="ja-JP" altLang="en-US"/>
          </a:p>
        </p:txBody>
      </p:sp>
      <p:sp>
        <p:nvSpPr>
          <p:cNvPr id="3" name="フッター プレースホルダ 2"/>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5"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6"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7"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8"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5"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r>
              <a:rPr kumimoji="1" lang="en-US" altLang="ja-JP" smtClean="0"/>
              <a:t>2007/11/16</a:t>
            </a:r>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11"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8"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ox(in)">
                                      <p:cBhvr>
                                        <p:cTn id="16" dur="500"/>
                                        <p:tgtEl>
                                          <p:spTgt spid="15"/>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ox(in)">
                                      <p:cBhvr>
                                        <p:cTn id="19" dur="500"/>
                                        <p:tgtEl>
                                          <p:spTgt spid="14"/>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8"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r>
              <a:rPr kumimoji="1" lang="en-US" altLang="ja-JP" smtClean="0"/>
              <a:t>2007/11/16</a:t>
            </a:r>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8"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5"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スライド番号プレースホルダ 5"/>
          <p:cNvSpPr txBox="1">
            <a:spLocks/>
          </p:cNvSpPr>
          <p:nvPr userDrawn="1"/>
        </p:nvSpPr>
        <p:spPr>
          <a:xfrm>
            <a:off x="6553200" y="6143644"/>
            <a:ext cx="2133600" cy="365125"/>
          </a:xfrm>
          <a:prstGeom prst="rect">
            <a:avLst/>
          </a:prstGeom>
        </p:spPr>
        <p:txBody>
          <a:bodyPr vert="horz" lIns="91440" tIns="45720" rIns="91440" bIns="45720" rtlCol="0" anchor="ctr"/>
          <a:lstStyle>
            <a:lvl1pPr>
              <a:defRPr sz="1600" b="1"/>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D7415C8-EC32-4BF9-916C-D8938BCE9218}" type="slidenum">
              <a:rPr kumimoji="1" lang="ja-JP" altLang="en-US" sz="1600" b="1"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&lt;#&gt;</a:t>
            </a:fld>
            <a:endParaRPr kumimoji="1" lang="ja-JP" altLang="en-US" sz="1600" b="1"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4"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5" grpId="0" animBg="1"/>
      <p:bldP spid="17"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15888"/>
            <a:ext cx="8574088" cy="576262"/>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7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252413" y="6589713"/>
            <a:ext cx="1079500" cy="268287"/>
          </a:xfrm>
        </p:spPr>
        <p:txBody>
          <a:bodyPr/>
          <a:lstStyle>
            <a:lvl1pPr>
              <a:defRPr/>
            </a:lvl1pPr>
          </a:lstStyle>
          <a:p>
            <a:r>
              <a:rPr lang="ja-JP" altLang="en-US"/>
              <a:t>2007/03/12</a:t>
            </a:r>
            <a:endParaRPr lang="en-US" altLang="ja-JP"/>
          </a:p>
        </p:txBody>
      </p:sp>
      <p:sp>
        <p:nvSpPr>
          <p:cNvPr id="6" name="フッター プレースホルダ 5"/>
          <p:cNvSpPr>
            <a:spLocks noGrp="1"/>
          </p:cNvSpPr>
          <p:nvPr>
            <p:ph type="ftr" sz="quarter" idx="11"/>
          </p:nvPr>
        </p:nvSpPr>
        <p:spPr>
          <a:xfrm>
            <a:off x="1443038" y="6589713"/>
            <a:ext cx="6634162" cy="268287"/>
          </a:xfrm>
        </p:spPr>
        <p:txBody>
          <a:bodyPr/>
          <a:lstStyle>
            <a:lvl1pPr>
              <a:defRPr/>
            </a:lvl1pPr>
          </a:lstStyle>
          <a:p>
            <a:r>
              <a:rPr lang="en-US" altLang="ja-JP"/>
              <a:t>スプリングセミナー2007@ソフトウェア工学講座</a:t>
            </a:r>
          </a:p>
        </p:txBody>
      </p:sp>
      <p:sp>
        <p:nvSpPr>
          <p:cNvPr id="7" name="スライド番号プレースホルダ 6"/>
          <p:cNvSpPr>
            <a:spLocks noGrp="1"/>
          </p:cNvSpPr>
          <p:nvPr>
            <p:ph type="sldNum" sz="quarter" idx="12"/>
          </p:nvPr>
        </p:nvSpPr>
        <p:spPr>
          <a:xfrm>
            <a:off x="8185150" y="6589713"/>
            <a:ext cx="706438" cy="268287"/>
          </a:xfrm>
        </p:spPr>
        <p:txBody>
          <a:bodyPr/>
          <a:lstStyle>
            <a:lvl1pPr>
              <a:defRPr/>
            </a:lvl1pPr>
          </a:lstStyle>
          <a:p>
            <a:fld id="{E5817C6A-1B14-42CA-A565-166C09850EEF}"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142852"/>
            <a:ext cx="8229600" cy="928694"/>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2007/11/16</a:t>
            </a:r>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7415C8-EC32-4BF9-916C-D8938BCE9218}"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p:txStyles>
    <p:titleStyle>
      <a:lvl1pPr algn="ctr" defTabSz="914400" rtl="0" eaLnBrk="1" latinLnBrk="0" hangingPunct="1">
        <a:spcBef>
          <a:spcPct val="0"/>
        </a:spcBef>
        <a:buNone/>
        <a:defRPr kumimoji="1"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wmf"/><Relationship Id="rId4" Type="http://schemas.openxmlformats.org/officeDocument/2006/relationships/image" Target="../media/image3.wmf"/></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wmf"/><Relationship Id="rId4" Type="http://schemas.openxmlformats.org/officeDocument/2006/relationships/image" Target="../media/image2.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wmf"/><Relationship Id="rId4" Type="http://schemas.openxmlformats.org/officeDocument/2006/relationships/image" Target="../media/image2.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2.wmf"/><Relationship Id="rId4" Type="http://schemas.openxmlformats.org/officeDocument/2006/relationships/image" Target="../media/image3.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wmf"/><Relationship Id="rId4" Type="http://schemas.openxmlformats.org/officeDocument/2006/relationships/image" Target="../media/image3.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png"/><Relationship Id="rId4" Type="http://schemas.openxmlformats.org/officeDocument/2006/relationships/oleObject" Target="../embeddings/oleObject5.bin"/></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28723"/>
            <a:ext cx="7772400" cy="1814525"/>
          </a:xfrm>
        </p:spPr>
        <p:txBody>
          <a:bodyPr>
            <a:normAutofit/>
          </a:bodyPr>
          <a:lstStyle/>
          <a:p>
            <a:r>
              <a:rPr lang="ja-JP" altLang="en-US" sz="3600" dirty="0" smtClean="0"/>
              <a:t>複数のサブコミュニティを有する</a:t>
            </a:r>
            <a:r>
              <a:rPr lang="en-US" altLang="ja-JP" sz="3600" dirty="0" smtClean="0"/>
              <a:t/>
            </a:r>
            <a:br>
              <a:rPr lang="en-US" altLang="ja-JP" sz="3600" dirty="0" smtClean="0"/>
            </a:br>
            <a:r>
              <a:rPr lang="en-US" altLang="ja-JP" sz="3600" dirty="0" smtClean="0"/>
              <a:t>OSS</a:t>
            </a:r>
            <a:r>
              <a:rPr lang="ja-JP" altLang="en-US" sz="3600" dirty="0" smtClean="0"/>
              <a:t>コミュニティにおけるコーディネータの分析</a:t>
            </a:r>
            <a:endParaRPr kumimoji="1" lang="ja-JP" altLang="en-US" sz="3600" dirty="0"/>
          </a:p>
        </p:txBody>
      </p:sp>
      <p:sp>
        <p:nvSpPr>
          <p:cNvPr id="3" name="サブタイトル 2"/>
          <p:cNvSpPr>
            <a:spLocks noGrp="1"/>
          </p:cNvSpPr>
          <p:nvPr>
            <p:ph type="subTitle" idx="1"/>
          </p:nvPr>
        </p:nvSpPr>
        <p:spPr>
          <a:xfrm>
            <a:off x="1371600" y="4248168"/>
            <a:ext cx="6400800" cy="1895476"/>
          </a:xfrm>
        </p:spPr>
        <p:txBody>
          <a:bodyPr>
            <a:normAutofit lnSpcReduction="10000"/>
          </a:bodyPr>
          <a:lstStyle/>
          <a:p>
            <a:r>
              <a:rPr lang="ja-JP" altLang="en-US" sz="2800" dirty="0" smtClean="0">
                <a:solidFill>
                  <a:schemeClr val="tx1"/>
                </a:solidFill>
              </a:rPr>
              <a:t>奈良先端科学技術大学院大学</a:t>
            </a:r>
            <a:endParaRPr lang="en-US" altLang="ja-JP" sz="2800" dirty="0" smtClean="0">
              <a:solidFill>
                <a:schemeClr val="tx1"/>
              </a:solidFill>
            </a:endParaRPr>
          </a:p>
          <a:p>
            <a:r>
              <a:rPr lang="ja-JP" altLang="en-US" sz="2800" dirty="0" smtClean="0">
                <a:solidFill>
                  <a:schemeClr val="tx1"/>
                </a:solidFill>
              </a:rPr>
              <a:t>情報科学研究科</a:t>
            </a:r>
            <a:endParaRPr lang="en-US" altLang="ja-JP" dirty="0" smtClean="0">
              <a:solidFill>
                <a:schemeClr val="tx1"/>
              </a:solidFill>
            </a:endParaRPr>
          </a:p>
          <a:p>
            <a:r>
              <a:rPr lang="ja-JP" altLang="en-US" dirty="0" smtClean="0">
                <a:solidFill>
                  <a:schemeClr val="tx1"/>
                </a:solidFill>
              </a:rPr>
              <a:t>ソフトウェア工学講座</a:t>
            </a:r>
            <a:endParaRPr lang="en-US" altLang="ja-JP" dirty="0" smtClean="0">
              <a:solidFill>
                <a:schemeClr val="tx1"/>
              </a:solidFill>
            </a:endParaRPr>
          </a:p>
          <a:p>
            <a:r>
              <a:rPr lang="ja-JP" altLang="en-US" sz="2800" dirty="0" smtClean="0">
                <a:solidFill>
                  <a:schemeClr val="tx1"/>
                </a:solidFill>
              </a:rPr>
              <a:t>伊原彰紀</a:t>
            </a:r>
            <a:endParaRPr kumimoji="1" lang="ja-JP" altLang="en-US" sz="28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近年，</a:t>
            </a:r>
            <a:r>
              <a:rPr lang="en-US" altLang="ja-JP" dirty="0" smtClean="0"/>
              <a:t>Apache</a:t>
            </a:r>
            <a:r>
              <a:rPr lang="ja-JP" altLang="en-US" dirty="0" smtClean="0"/>
              <a:t>や</a:t>
            </a:r>
            <a:r>
              <a:rPr lang="en-US" altLang="ja-JP" dirty="0" smtClean="0"/>
              <a:t>Linux</a:t>
            </a:r>
            <a:r>
              <a:rPr lang="ja-JP" altLang="en-US" dirty="0" smtClean="0"/>
              <a:t>をはじめとした</a:t>
            </a:r>
            <a:r>
              <a:rPr lang="en-US" altLang="ja-JP" dirty="0" smtClean="0"/>
              <a:t>Open Source Software</a:t>
            </a:r>
            <a:r>
              <a:rPr lang="ja-JP" altLang="en-US" dirty="0" smtClean="0"/>
              <a:t>（</a:t>
            </a:r>
            <a:r>
              <a:rPr lang="en-US" altLang="ja-JP" dirty="0" smtClean="0"/>
              <a:t>OSS</a:t>
            </a:r>
            <a:r>
              <a:rPr lang="ja-JP" altLang="en-US" dirty="0" smtClean="0"/>
              <a:t>）が注目を集めている．</a:t>
            </a:r>
            <a:endParaRPr lang="en-US" altLang="ja-JP" dirty="0" smtClean="0"/>
          </a:p>
          <a:p>
            <a:pPr lvl="1"/>
            <a:r>
              <a:rPr lang="ja-JP" altLang="en-US" dirty="0" smtClean="0"/>
              <a:t>高機能のソフトウェアを無償で利用できる．</a:t>
            </a:r>
            <a:endParaRPr lang="en-US" altLang="ja-JP" dirty="0" smtClean="0"/>
          </a:p>
          <a:p>
            <a:pPr lvl="1"/>
            <a:r>
              <a:rPr lang="ja-JP" altLang="en-US" dirty="0" smtClean="0"/>
              <a:t>教育機関などで</a:t>
            </a:r>
            <a:r>
              <a:rPr lang="en-US" altLang="ja-JP" dirty="0" smtClean="0"/>
              <a:t>OSS</a:t>
            </a:r>
            <a:r>
              <a:rPr lang="ja-JP" altLang="en-US" dirty="0" smtClean="0"/>
              <a:t>が導入されつつある．</a:t>
            </a:r>
          </a:p>
          <a:p>
            <a:r>
              <a:rPr lang="ja-JP" altLang="en-US" dirty="0" smtClean="0"/>
              <a:t>開発が停滞・中断している</a:t>
            </a:r>
            <a:r>
              <a:rPr lang="en-US" altLang="ja-JP" dirty="0" smtClean="0"/>
              <a:t>OSS</a:t>
            </a:r>
            <a:r>
              <a:rPr lang="ja-JP" altLang="en-US" dirty="0" smtClean="0"/>
              <a:t>コミュニティも多く存在しており，</a:t>
            </a:r>
            <a:r>
              <a:rPr lang="en-US" altLang="ja-JP" dirty="0" smtClean="0"/>
              <a:t>OSS</a:t>
            </a:r>
            <a:r>
              <a:rPr lang="ja-JP" altLang="en-US" dirty="0" smtClean="0"/>
              <a:t>の導入を妨げる要因となっている．</a:t>
            </a:r>
            <a:endParaRPr lang="en-US" altLang="ja-JP" dirty="0" smtClean="0"/>
          </a:p>
          <a:p>
            <a:pPr lvl="1"/>
            <a:r>
              <a:rPr lang="ja-JP" altLang="en-US" dirty="0" smtClean="0"/>
              <a:t>開発が停滞・中断すると，ソフトウェアの保守やサポートが行われなくなる．</a:t>
            </a:r>
            <a:endParaRPr lang="en-US" altLang="ja-JP" dirty="0" smtClean="0"/>
          </a:p>
          <a:p>
            <a:r>
              <a:rPr lang="en-US" altLang="ja-JP" dirty="0" smtClean="0"/>
              <a:t>OSS</a:t>
            </a:r>
            <a:r>
              <a:rPr lang="ja-JP" altLang="en-US" dirty="0" smtClean="0"/>
              <a:t>開発が継続して行われるかどうかを判断することが重要である．</a:t>
            </a:r>
            <a:endParaRPr lang="en-US" altLang="ja-JP" dirty="0" smtClean="0"/>
          </a:p>
          <a:p>
            <a:pPr lvl="1"/>
            <a:endParaRPr lang="en-US" altLang="ja-JP" dirty="0" smtClean="0"/>
          </a:p>
          <a:p>
            <a:endParaRPr kumimoji="1" lang="ja-JP" altLang="en-US" dirty="0"/>
          </a:p>
        </p:txBody>
      </p:sp>
      <p:sp>
        <p:nvSpPr>
          <p:cNvPr id="8" name="日付プレースホルダ 7"/>
          <p:cNvSpPr>
            <a:spLocks noGrp="1"/>
          </p:cNvSpPr>
          <p:nvPr>
            <p:ph type="dt" sz="half" idx="10"/>
          </p:nvPr>
        </p:nvSpPr>
        <p:spPr/>
        <p:txBody>
          <a:bodyPr/>
          <a:lstStyle/>
          <a:p>
            <a:r>
              <a:rPr kumimoji="1" lang="en-US" altLang="ja-JP" smtClean="0"/>
              <a:t>2007/11/16</a:t>
            </a:r>
            <a:endParaRPr kumimoji="1" lang="ja-JP" altLang="en-US"/>
          </a:p>
        </p:txBody>
      </p:sp>
      <p:sp>
        <p:nvSpPr>
          <p:cNvPr id="9" name="スライド番号プレースホルダ 8"/>
          <p:cNvSpPr>
            <a:spLocks noGrp="1"/>
          </p:cNvSpPr>
          <p:nvPr>
            <p:ph type="sldNum" sz="quarter" idx="12"/>
          </p:nvPr>
        </p:nvSpPr>
        <p:spPr/>
        <p:txBody>
          <a:bodyPr/>
          <a:lstStyle/>
          <a:p>
            <a:fld id="{DD7415C8-EC32-4BF9-916C-D8938BCE9218}" type="slidenum">
              <a:rPr lang="ja-JP" altLang="en-US" smtClean="0"/>
              <a:pPr/>
              <a:t>2</a:t>
            </a:fld>
            <a:endParaRPr lang="ja-JP" altLang="en-US"/>
          </a:p>
        </p:txBody>
      </p:sp>
      <p:sp>
        <p:nvSpPr>
          <p:cNvPr id="10" name="フッター プレースホルダ 9"/>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グループ化 52"/>
          <p:cNvGrpSpPr/>
          <p:nvPr/>
        </p:nvGrpSpPr>
        <p:grpSpPr>
          <a:xfrm>
            <a:off x="2428860" y="3599308"/>
            <a:ext cx="6643734" cy="2578554"/>
            <a:chOff x="785786" y="3357562"/>
            <a:chExt cx="7572428" cy="3000396"/>
          </a:xfrm>
          <a:solidFill>
            <a:schemeClr val="bg2"/>
          </a:solidFill>
        </p:grpSpPr>
        <p:sp>
          <p:nvSpPr>
            <p:cNvPr id="54" name="角丸四角形 53"/>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2" name="タイトル 1"/>
          <p:cNvSpPr>
            <a:spLocks noGrp="1"/>
          </p:cNvSpPr>
          <p:nvPr>
            <p:ph type="title"/>
          </p:nvPr>
        </p:nvSpPr>
        <p:spPr/>
        <p:txBody>
          <a:bodyPr/>
          <a:lstStyle/>
          <a:p>
            <a:r>
              <a:rPr lang="ja-JP" altLang="en-US" dirty="0" smtClean="0"/>
              <a:t>先行研究</a:t>
            </a:r>
            <a:r>
              <a:rPr lang="en-US" altLang="ja-JP" sz="2800" baseline="60000" dirty="0" smtClean="0"/>
              <a:t>※</a:t>
            </a:r>
            <a:endParaRPr kumimoji="1" lang="ja-JP" altLang="en-US" baseline="60000"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開発が継続する要因とし</a:t>
            </a:r>
            <a:r>
              <a:rPr lang="ja-JP" altLang="en-US" dirty="0" smtClean="0"/>
              <a:t>て，開発者とユーザの協調的な活動の重要性が指摘されている．</a:t>
            </a:r>
            <a:endParaRPr lang="en-US" altLang="ja-JP" dirty="0" smtClean="0"/>
          </a:p>
          <a:p>
            <a:pPr>
              <a:tabLst>
                <a:tab pos="985838" algn="l"/>
                <a:tab pos="6811963" algn="l"/>
              </a:tabLst>
            </a:pPr>
            <a:r>
              <a:rPr lang="en-US" altLang="ja-JP" dirty="0" smtClean="0"/>
              <a:t>OSS</a:t>
            </a:r>
            <a:r>
              <a:rPr lang="ja-JP" altLang="en-US" dirty="0" smtClean="0"/>
              <a:t>コミュニティ内のサブコミュニティ間で協調的な活動を支えていると考えられる人物をコーディネータとして分析を行った．</a:t>
            </a:r>
            <a:endParaRPr lang="en-US" altLang="ja-JP" dirty="0" smtClean="0"/>
          </a:p>
          <a:p>
            <a:pPr lvl="1">
              <a:tabLst>
                <a:tab pos="985838" algn="l"/>
                <a:tab pos="6811963" algn="l"/>
              </a:tabLst>
            </a:pPr>
            <a:r>
              <a:rPr lang="ja-JP" altLang="en-US" dirty="0" smtClean="0"/>
              <a:t>活発な</a:t>
            </a:r>
            <a:r>
              <a:rPr lang="en-US" altLang="ja-JP" dirty="0" smtClean="0"/>
              <a:t>OSS</a:t>
            </a:r>
            <a:r>
              <a:rPr lang="ja-JP" altLang="en-US" dirty="0" smtClean="0"/>
              <a:t>コミュニティにはコーディネータが存在する．</a:t>
            </a:r>
            <a:endParaRPr lang="en-US" altLang="ja-JP" dirty="0" smtClean="0"/>
          </a:p>
        </p:txBody>
      </p:sp>
      <p:sp>
        <p:nvSpPr>
          <p:cNvPr id="451" name="日付プレースホルダ 450"/>
          <p:cNvSpPr>
            <a:spLocks noGrp="1"/>
          </p:cNvSpPr>
          <p:nvPr>
            <p:ph type="dt" sz="half" idx="10"/>
          </p:nvPr>
        </p:nvSpPr>
        <p:spPr/>
        <p:txBody>
          <a:bodyPr/>
          <a:lstStyle/>
          <a:p>
            <a:r>
              <a:rPr kumimoji="1" lang="en-US" altLang="ja-JP" smtClean="0"/>
              <a:t>2007/11/16</a:t>
            </a:r>
            <a:endParaRPr kumimoji="1" lang="ja-JP" altLang="en-US"/>
          </a:p>
        </p:txBody>
      </p:sp>
      <p:sp>
        <p:nvSpPr>
          <p:cNvPr id="452" name="スライド番号プレースホルダ 451"/>
          <p:cNvSpPr>
            <a:spLocks noGrp="1"/>
          </p:cNvSpPr>
          <p:nvPr>
            <p:ph type="sldNum" sz="quarter" idx="12"/>
          </p:nvPr>
        </p:nvSpPr>
        <p:spPr/>
        <p:txBody>
          <a:bodyPr/>
          <a:lstStyle/>
          <a:p>
            <a:fld id="{DD7415C8-EC32-4BF9-916C-D8938BCE9218}" type="slidenum">
              <a:rPr lang="ja-JP" altLang="en-US" smtClean="0"/>
              <a:pPr/>
              <a:t>3</a:t>
            </a:fld>
            <a:endParaRPr lang="ja-JP" altLang="en-US"/>
          </a:p>
        </p:txBody>
      </p:sp>
      <p:sp>
        <p:nvSpPr>
          <p:cNvPr id="453" name="フッター プレースホルダ 452"/>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208" name="Text Box 31"/>
          <p:cNvSpPr txBox="1">
            <a:spLocks noChangeArrowheads="1"/>
          </p:cNvSpPr>
          <p:nvPr/>
        </p:nvSpPr>
        <p:spPr bwMode="auto">
          <a:xfrm>
            <a:off x="182172" y="6230159"/>
            <a:ext cx="8818984" cy="461665"/>
          </a:xfrm>
          <a:prstGeom prst="rect">
            <a:avLst/>
          </a:prstGeom>
          <a:noFill/>
          <a:ln w="9525">
            <a:noFill/>
            <a:miter lim="800000"/>
            <a:headEnd/>
            <a:tailEnd/>
          </a:ln>
          <a:effectLst/>
        </p:spPr>
        <p:txBody>
          <a:bodyPr wrap="square">
            <a:spAutoFit/>
          </a:bodyPr>
          <a:lstStyle/>
          <a:p>
            <a:r>
              <a:rPr lang="en-US" altLang="ja-JP" sz="1200" dirty="0" smtClean="0"/>
              <a:t>※</a:t>
            </a:r>
            <a:r>
              <a:rPr lang="ja-JP" altLang="en-US" sz="1200" dirty="0" smtClean="0"/>
              <a:t>大平雅雄</a:t>
            </a:r>
            <a:r>
              <a:rPr lang="en-US" altLang="ja-JP" sz="1200" dirty="0" smtClean="0"/>
              <a:t>, </a:t>
            </a:r>
            <a:r>
              <a:rPr lang="ja-JP" altLang="en-US" sz="1200" dirty="0" smtClean="0"/>
              <a:t>柗本真佑</a:t>
            </a:r>
            <a:r>
              <a:rPr lang="en-US" altLang="ja-JP" sz="1200" dirty="0" smtClean="0"/>
              <a:t>, </a:t>
            </a:r>
            <a:r>
              <a:rPr lang="ja-JP" altLang="en-US" sz="1200" dirty="0" smtClean="0"/>
              <a:t>前島弘敬</a:t>
            </a:r>
            <a:r>
              <a:rPr lang="en-US" altLang="ja-JP" sz="1200" dirty="0" smtClean="0"/>
              <a:t>, </a:t>
            </a:r>
            <a:r>
              <a:rPr lang="ja-JP" altLang="en-US" sz="1200" dirty="0" smtClean="0"/>
              <a:t>亀井靖高</a:t>
            </a:r>
            <a:r>
              <a:rPr lang="en-US" altLang="ja-JP" sz="1200" dirty="0" smtClean="0"/>
              <a:t>, </a:t>
            </a:r>
            <a:r>
              <a:rPr lang="ja-JP" altLang="en-US" sz="1200" dirty="0" smtClean="0"/>
              <a:t>松本健一</a:t>
            </a:r>
            <a:r>
              <a:rPr lang="en-US" altLang="ja-JP" sz="1200" dirty="0" smtClean="0"/>
              <a:t>, ``OSS</a:t>
            </a:r>
            <a:r>
              <a:rPr lang="ja-JP" altLang="en-US" sz="1200" dirty="0" smtClean="0"/>
              <a:t>コミュニティにおける共同作業プロセス理解のための中心性分析</a:t>
            </a:r>
            <a:r>
              <a:rPr lang="en-US" altLang="ja-JP" sz="1200" dirty="0" smtClean="0"/>
              <a:t>,'' </a:t>
            </a:r>
            <a:r>
              <a:rPr lang="ja-JP" altLang="en-US" sz="1200" dirty="0" smtClean="0"/>
              <a:t>情報処理学会シンポジウムシリーズ</a:t>
            </a:r>
            <a:r>
              <a:rPr lang="en-US" altLang="ja-JP" sz="1200" dirty="0" smtClean="0"/>
              <a:t>, Vol.2007, No.11, pp.7-12, November 2007. </a:t>
            </a:r>
            <a:endParaRPr lang="ja-JP" altLang="en-US" sz="1200" dirty="0"/>
          </a:p>
        </p:txBody>
      </p:sp>
      <p:sp>
        <p:nvSpPr>
          <p:cNvPr id="213" name="角丸四角形 212"/>
          <p:cNvSpPr/>
          <p:nvPr/>
        </p:nvSpPr>
        <p:spPr>
          <a:xfrm>
            <a:off x="2786050" y="3930496"/>
            <a:ext cx="3000396" cy="1870960"/>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213"/>
          <p:cNvGrpSpPr/>
          <p:nvPr/>
        </p:nvGrpSpPr>
        <p:grpSpPr>
          <a:xfrm>
            <a:off x="3787700" y="4944200"/>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216"/>
          <p:cNvGrpSpPr/>
          <p:nvPr/>
        </p:nvGrpSpPr>
        <p:grpSpPr>
          <a:xfrm>
            <a:off x="4430642" y="4365910"/>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 name="グループ化 219"/>
          <p:cNvGrpSpPr/>
          <p:nvPr/>
        </p:nvGrpSpPr>
        <p:grpSpPr>
          <a:xfrm>
            <a:off x="3143240" y="4294472"/>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222"/>
          <p:cNvGrpSpPr/>
          <p:nvPr/>
        </p:nvGrpSpPr>
        <p:grpSpPr>
          <a:xfrm>
            <a:off x="5072066" y="4739937"/>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6" name="正方形/長方形 225"/>
          <p:cNvSpPr/>
          <p:nvPr/>
        </p:nvSpPr>
        <p:spPr>
          <a:xfrm>
            <a:off x="3000364" y="3881809"/>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27" name="角丸四角形 226"/>
          <p:cNvSpPr/>
          <p:nvPr/>
        </p:nvSpPr>
        <p:spPr>
          <a:xfrm>
            <a:off x="5857884" y="3930496"/>
            <a:ext cx="3000396" cy="1870960"/>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正方形/長方形 227"/>
          <p:cNvSpPr/>
          <p:nvPr/>
        </p:nvSpPr>
        <p:spPr>
          <a:xfrm>
            <a:off x="5857884" y="3880574"/>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grpSp>
        <p:nvGrpSpPr>
          <p:cNvPr id="13" name="グループ化 242"/>
          <p:cNvGrpSpPr/>
          <p:nvPr/>
        </p:nvGrpSpPr>
        <p:grpSpPr>
          <a:xfrm>
            <a:off x="6215074" y="5063675"/>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 name="グループ化 245"/>
          <p:cNvGrpSpPr/>
          <p:nvPr/>
        </p:nvGrpSpPr>
        <p:grpSpPr>
          <a:xfrm>
            <a:off x="6858016" y="4658448"/>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248"/>
          <p:cNvGrpSpPr/>
          <p:nvPr/>
        </p:nvGrpSpPr>
        <p:grpSpPr>
          <a:xfrm>
            <a:off x="7500958" y="4264285"/>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251"/>
          <p:cNvGrpSpPr/>
          <p:nvPr/>
        </p:nvGrpSpPr>
        <p:grpSpPr>
          <a:xfrm>
            <a:off x="8143900" y="4992237"/>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255"/>
          <p:cNvGrpSpPr/>
          <p:nvPr/>
        </p:nvGrpSpPr>
        <p:grpSpPr>
          <a:xfrm>
            <a:off x="501552" y="4239871"/>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258"/>
          <p:cNvGrpSpPr/>
          <p:nvPr/>
        </p:nvGrpSpPr>
        <p:grpSpPr>
          <a:xfrm>
            <a:off x="500034" y="5015638"/>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5" name="正方形/長方形 264"/>
          <p:cNvSpPr/>
          <p:nvPr/>
        </p:nvSpPr>
        <p:spPr>
          <a:xfrm>
            <a:off x="928662" y="4229820"/>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266" name="正方形/長方形 265"/>
          <p:cNvSpPr/>
          <p:nvPr/>
        </p:nvSpPr>
        <p:spPr>
          <a:xfrm>
            <a:off x="928662" y="4944200"/>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316" name="正方形/長方形 315"/>
          <p:cNvSpPr/>
          <p:nvPr/>
        </p:nvSpPr>
        <p:spPr>
          <a:xfrm>
            <a:off x="4714876" y="5515704"/>
            <a:ext cx="2071702" cy="571504"/>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3333CC"/>
                </a:solidFill>
              </a:rPr>
              <a:t>コーディネータ</a:t>
            </a:r>
            <a:endParaRPr kumimoji="1" lang="ja-JP" altLang="en-US" b="1" dirty="0">
              <a:solidFill>
                <a:srgbClr val="3333CC"/>
              </a:solidFill>
            </a:endParaRPr>
          </a:p>
        </p:txBody>
      </p:sp>
      <p:grpSp>
        <p:nvGrpSpPr>
          <p:cNvPr id="56" name="グループ化 186"/>
          <p:cNvGrpSpPr/>
          <p:nvPr/>
        </p:nvGrpSpPr>
        <p:grpSpPr>
          <a:xfrm>
            <a:off x="5572132" y="4086944"/>
            <a:ext cx="428628" cy="571504"/>
            <a:chOff x="4572000" y="4286256"/>
            <a:chExt cx="357190" cy="452029"/>
          </a:xfrm>
          <a:solidFill>
            <a:schemeClr val="tx2">
              <a:lumMod val="20000"/>
              <a:lumOff val="80000"/>
            </a:schemeClr>
          </a:solidFill>
        </p:grpSpPr>
        <p:sp>
          <p:nvSpPr>
            <p:cNvPr id="57" name="フローチャート: 手作業 56"/>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 論理積ゲート 57"/>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9" name="グループ化 186"/>
          <p:cNvGrpSpPr/>
          <p:nvPr/>
        </p:nvGrpSpPr>
        <p:grpSpPr>
          <a:xfrm>
            <a:off x="5715008" y="4801324"/>
            <a:ext cx="428628" cy="571504"/>
            <a:chOff x="4572000" y="4286256"/>
            <a:chExt cx="357190" cy="452029"/>
          </a:xfrm>
          <a:solidFill>
            <a:schemeClr val="tx2">
              <a:lumMod val="20000"/>
              <a:lumOff val="80000"/>
            </a:schemeClr>
          </a:solidFill>
        </p:grpSpPr>
        <p:sp>
          <p:nvSpPr>
            <p:cNvPr id="60" name="フローチャート: 手作業 59"/>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 論理積ゲート 60"/>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box(out)">
                                      <p:cBhvr>
                                        <p:cTn id="7" dur="500"/>
                                        <p:tgtEl>
                                          <p:spTgt spid="316"/>
                                        </p:tgtEl>
                                      </p:cBhvr>
                                    </p:animEffect>
                                  </p:childTnLst>
                                </p:cTn>
                              </p:par>
                              <p:par>
                                <p:cTn id="8" presetID="1"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グループ化 66"/>
          <p:cNvGrpSpPr/>
          <p:nvPr/>
        </p:nvGrpSpPr>
        <p:grpSpPr>
          <a:xfrm>
            <a:off x="2428860" y="3599308"/>
            <a:ext cx="6643734" cy="2578554"/>
            <a:chOff x="785786" y="3357562"/>
            <a:chExt cx="7572428" cy="3000396"/>
          </a:xfrm>
          <a:solidFill>
            <a:schemeClr val="bg2"/>
          </a:solidFill>
        </p:grpSpPr>
        <p:sp>
          <p:nvSpPr>
            <p:cNvPr id="68" name="角丸四角形 6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11" name="角丸四角形 110"/>
          <p:cNvSpPr/>
          <p:nvPr/>
        </p:nvSpPr>
        <p:spPr>
          <a:xfrm>
            <a:off x="4339024" y="500871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先行研究の課題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先行研究では開発者コミュニティとユーザコミュニティしか分析対象としていない．</a:t>
            </a:r>
            <a:endParaRPr kumimoji="1" lang="en-US" altLang="ja-JP" dirty="0" smtClean="0"/>
          </a:p>
          <a:p>
            <a:pPr lvl="1"/>
            <a:r>
              <a:rPr kumimoji="1" lang="en-US" altLang="ja-JP" dirty="0" smtClean="0"/>
              <a:t>OSS</a:t>
            </a:r>
            <a:r>
              <a:rPr lang="ja-JP" altLang="en-US" dirty="0" smtClean="0"/>
              <a:t>コミュニティには開発者コミュニティとユーザコミュニティだけではなく複数のサブコミュニティが存在する．</a:t>
            </a:r>
            <a:endParaRPr lang="en-US" altLang="ja-JP" dirty="0" smtClean="0"/>
          </a:p>
          <a:p>
            <a:pPr lvl="1"/>
            <a:r>
              <a:rPr kumimoji="1" lang="en-US" altLang="ja-JP" dirty="0" smtClean="0"/>
              <a:t>OSS</a:t>
            </a:r>
            <a:r>
              <a:rPr kumimoji="1" lang="ja-JP" altLang="en-US" dirty="0" smtClean="0"/>
              <a:t>開発は複数のサブコミュニティの参加者が協調作業を</a:t>
            </a:r>
            <a:r>
              <a:rPr kumimoji="1" lang="ja-JP" altLang="en-US" dirty="0" smtClean="0"/>
              <a:t>行っている</a:t>
            </a:r>
            <a:r>
              <a:rPr kumimoji="1" lang="ja-JP" altLang="en-US" dirty="0" smtClean="0"/>
              <a:t>．</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4</a:t>
            </a:fld>
            <a:endParaRPr lang="ja-JP" altLang="en-US"/>
          </a:p>
        </p:txBody>
      </p:sp>
      <p:grpSp>
        <p:nvGrpSpPr>
          <p:cNvPr id="52" name="グループ化 51"/>
          <p:cNvGrpSpPr/>
          <p:nvPr/>
        </p:nvGrpSpPr>
        <p:grpSpPr>
          <a:xfrm>
            <a:off x="430114" y="4010555"/>
            <a:ext cx="284234" cy="418577"/>
            <a:chOff x="2643175" y="4000504"/>
            <a:chExt cx="284234" cy="418577"/>
          </a:xfrm>
          <a:solidFill>
            <a:schemeClr val="bg1">
              <a:lumMod val="75000"/>
            </a:schemeClr>
          </a:solidFill>
        </p:grpSpPr>
        <p:sp>
          <p:nvSpPr>
            <p:cNvPr id="53" name="フローチャート : 論理積ゲート 5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5" name="グループ化 54"/>
          <p:cNvGrpSpPr/>
          <p:nvPr/>
        </p:nvGrpSpPr>
        <p:grpSpPr>
          <a:xfrm>
            <a:off x="428596" y="4636660"/>
            <a:ext cx="285752" cy="380591"/>
            <a:chOff x="3714744" y="3714752"/>
            <a:chExt cx="285752" cy="380591"/>
          </a:xfrm>
          <a:solidFill>
            <a:schemeClr val="bg1">
              <a:lumMod val="75000"/>
            </a:schemeClr>
          </a:solidFill>
        </p:grpSpPr>
        <p:sp>
          <p:nvSpPr>
            <p:cNvPr id="56" name="フローチャート : 論理積ゲート 5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ローチャート : 組合せ 5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8" name="グループ化 57"/>
          <p:cNvGrpSpPr/>
          <p:nvPr/>
        </p:nvGrpSpPr>
        <p:grpSpPr>
          <a:xfrm>
            <a:off x="437222" y="5163841"/>
            <a:ext cx="291631" cy="479737"/>
            <a:chOff x="-348596" y="4020832"/>
            <a:chExt cx="291631" cy="479737"/>
          </a:xfrm>
          <a:solidFill>
            <a:schemeClr val="bg1">
              <a:lumMod val="75000"/>
            </a:schemeClr>
          </a:solidFill>
        </p:grpSpPr>
        <p:sp>
          <p:nvSpPr>
            <p:cNvPr id="59" name="フローチャート : 論理積ゲート 5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ひし形 5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1" name="正方形/長方形 60"/>
          <p:cNvSpPr/>
          <p:nvPr/>
        </p:nvSpPr>
        <p:spPr>
          <a:xfrm>
            <a:off x="857224" y="400050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62" name="正方形/長方形 61"/>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63" name="正方形/長方形 62"/>
          <p:cNvSpPr/>
          <p:nvPr/>
        </p:nvSpPr>
        <p:spPr>
          <a:xfrm>
            <a:off x="804448" y="514351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sp>
        <p:nvSpPr>
          <p:cNvPr id="70" name="角丸四角形 69"/>
          <p:cNvSpPr/>
          <p:nvPr/>
        </p:nvSpPr>
        <p:spPr>
          <a:xfrm>
            <a:off x="2786050" y="393035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1" name="グループ化 70"/>
          <p:cNvGrpSpPr/>
          <p:nvPr/>
        </p:nvGrpSpPr>
        <p:grpSpPr>
          <a:xfrm>
            <a:off x="3787700" y="4216106"/>
            <a:ext cx="284234" cy="418577"/>
            <a:chOff x="2643175" y="4000504"/>
            <a:chExt cx="284234" cy="418577"/>
          </a:xfrm>
          <a:solidFill>
            <a:schemeClr val="bg1">
              <a:lumMod val="75000"/>
            </a:schemeClr>
          </a:solidFill>
        </p:grpSpPr>
        <p:sp>
          <p:nvSpPr>
            <p:cNvPr id="72" name="フローチャート : 論理積ゲート 7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4" name="グループ化 73"/>
          <p:cNvGrpSpPr/>
          <p:nvPr/>
        </p:nvGrpSpPr>
        <p:grpSpPr>
          <a:xfrm>
            <a:off x="4430642" y="4365768"/>
            <a:ext cx="284234" cy="418577"/>
            <a:chOff x="2643175" y="4000504"/>
            <a:chExt cx="284234" cy="418577"/>
          </a:xfrm>
          <a:solidFill>
            <a:schemeClr val="bg1">
              <a:lumMod val="75000"/>
            </a:schemeClr>
          </a:solidFill>
        </p:grpSpPr>
        <p:sp>
          <p:nvSpPr>
            <p:cNvPr id="75" name="フローチャート : 論理積ゲート 7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円/楕円 7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7" name="グループ化 76"/>
          <p:cNvGrpSpPr/>
          <p:nvPr/>
        </p:nvGrpSpPr>
        <p:grpSpPr>
          <a:xfrm>
            <a:off x="3143240" y="4294330"/>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0" name="グループ化 79"/>
          <p:cNvGrpSpPr/>
          <p:nvPr/>
        </p:nvGrpSpPr>
        <p:grpSpPr>
          <a:xfrm>
            <a:off x="5072066" y="4226157"/>
            <a:ext cx="284234" cy="418577"/>
            <a:chOff x="2643175" y="4000504"/>
            <a:chExt cx="284234" cy="418577"/>
          </a:xfrm>
          <a:solidFill>
            <a:schemeClr val="bg1">
              <a:lumMod val="75000"/>
            </a:schemeClr>
          </a:solidFill>
        </p:grpSpPr>
        <p:sp>
          <p:nvSpPr>
            <p:cNvPr id="81" name="フローチャート : 論理積ゲート 8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円/楕円 8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3" name="正方形/長方形 82"/>
          <p:cNvSpPr/>
          <p:nvPr/>
        </p:nvSpPr>
        <p:spPr>
          <a:xfrm>
            <a:off x="3000364" y="388166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84" name="角丸四角形 83"/>
          <p:cNvSpPr/>
          <p:nvPr/>
        </p:nvSpPr>
        <p:spPr>
          <a:xfrm>
            <a:off x="5857884" y="393035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p:cNvSpPr/>
          <p:nvPr/>
        </p:nvSpPr>
        <p:spPr>
          <a:xfrm>
            <a:off x="5857884" y="388043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86" name="正方形/長方形 85"/>
          <p:cNvSpPr/>
          <p:nvPr/>
        </p:nvSpPr>
        <p:spPr>
          <a:xfrm>
            <a:off x="4357686" y="494237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87" name="グループ化 86"/>
          <p:cNvGrpSpPr/>
          <p:nvPr/>
        </p:nvGrpSpPr>
        <p:grpSpPr>
          <a:xfrm>
            <a:off x="4618897" y="5314791"/>
            <a:ext cx="291631" cy="479737"/>
            <a:chOff x="-348596" y="4020832"/>
            <a:chExt cx="291631" cy="479737"/>
          </a:xfrm>
          <a:solidFill>
            <a:schemeClr val="bg1">
              <a:lumMod val="75000"/>
            </a:schemeClr>
          </a:solidFill>
        </p:grpSpPr>
        <p:sp>
          <p:nvSpPr>
            <p:cNvPr id="88" name="フローチャート : 論理積ゲート 8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ひし形 8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0" name="グループ化 89"/>
          <p:cNvGrpSpPr/>
          <p:nvPr/>
        </p:nvGrpSpPr>
        <p:grpSpPr>
          <a:xfrm>
            <a:off x="5261839" y="5464453"/>
            <a:ext cx="291631" cy="479737"/>
            <a:chOff x="-348596" y="4020832"/>
            <a:chExt cx="291631" cy="479737"/>
          </a:xfrm>
          <a:solidFill>
            <a:schemeClr val="bg1">
              <a:lumMod val="75000"/>
            </a:schemeClr>
          </a:solidFill>
        </p:grpSpPr>
        <p:sp>
          <p:nvSpPr>
            <p:cNvPr id="91" name="フローチャート : 論理積ゲート 9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ひし形 9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3" name="グループ化 92"/>
          <p:cNvGrpSpPr/>
          <p:nvPr/>
        </p:nvGrpSpPr>
        <p:grpSpPr>
          <a:xfrm>
            <a:off x="5917864" y="5314791"/>
            <a:ext cx="293053" cy="479737"/>
            <a:chOff x="-350018" y="4020832"/>
            <a:chExt cx="293053" cy="479737"/>
          </a:xfrm>
          <a:solidFill>
            <a:schemeClr val="bg1">
              <a:lumMod val="75000"/>
            </a:schemeClr>
          </a:solidFill>
        </p:grpSpPr>
        <p:sp>
          <p:nvSpPr>
            <p:cNvPr id="94" name="フローチャート : 論理積ゲート 9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ひし形 94"/>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6" name="グループ化 95"/>
          <p:cNvGrpSpPr/>
          <p:nvPr/>
        </p:nvGrpSpPr>
        <p:grpSpPr>
          <a:xfrm>
            <a:off x="6617739" y="5464453"/>
            <a:ext cx="293053" cy="479737"/>
            <a:chOff x="-350018" y="4020832"/>
            <a:chExt cx="293053" cy="479737"/>
          </a:xfrm>
          <a:solidFill>
            <a:schemeClr val="bg1">
              <a:lumMod val="75000"/>
            </a:schemeClr>
          </a:solidFill>
        </p:grpSpPr>
        <p:sp>
          <p:nvSpPr>
            <p:cNvPr id="97" name="フローチャート : 論理積ゲート 9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ひし形 97"/>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9" name="グループ化 98"/>
          <p:cNvGrpSpPr/>
          <p:nvPr/>
        </p:nvGrpSpPr>
        <p:grpSpPr>
          <a:xfrm>
            <a:off x="6215074" y="4264143"/>
            <a:ext cx="285752" cy="380591"/>
            <a:chOff x="3714744" y="3714752"/>
            <a:chExt cx="285752" cy="380591"/>
          </a:xfrm>
          <a:solidFill>
            <a:schemeClr val="bg1">
              <a:lumMod val="75000"/>
            </a:schemeClr>
          </a:solidFill>
        </p:grpSpPr>
        <p:sp>
          <p:nvSpPr>
            <p:cNvPr id="100" name="フローチャート : 論理積ゲート 9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フローチャート : 組合せ 10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2" name="グループ化 101"/>
          <p:cNvGrpSpPr/>
          <p:nvPr/>
        </p:nvGrpSpPr>
        <p:grpSpPr>
          <a:xfrm>
            <a:off x="6858016" y="4413805"/>
            <a:ext cx="285752" cy="380591"/>
            <a:chOff x="3714744" y="3714752"/>
            <a:chExt cx="285752" cy="380591"/>
          </a:xfrm>
          <a:solidFill>
            <a:schemeClr val="bg1">
              <a:lumMod val="75000"/>
            </a:schemeClr>
          </a:solidFill>
        </p:grpSpPr>
        <p:sp>
          <p:nvSpPr>
            <p:cNvPr id="103" name="フローチャート : 論理積ゲート 10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フローチャート : 組合せ 10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5" name="グループ化 104"/>
          <p:cNvGrpSpPr/>
          <p:nvPr/>
        </p:nvGrpSpPr>
        <p:grpSpPr>
          <a:xfrm>
            <a:off x="7500958" y="4264143"/>
            <a:ext cx="285752" cy="380591"/>
            <a:chOff x="3714744" y="3714752"/>
            <a:chExt cx="285752" cy="380591"/>
          </a:xfrm>
          <a:solidFill>
            <a:schemeClr val="bg1">
              <a:lumMod val="75000"/>
            </a:schemeClr>
          </a:solidFill>
        </p:grpSpPr>
        <p:sp>
          <p:nvSpPr>
            <p:cNvPr id="106" name="フローチャート : 論理積ゲート 10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フローチャート : 組合せ 10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8" name="グループ化 107"/>
          <p:cNvGrpSpPr/>
          <p:nvPr/>
        </p:nvGrpSpPr>
        <p:grpSpPr>
          <a:xfrm>
            <a:off x="8143900" y="4485243"/>
            <a:ext cx="285752" cy="380591"/>
            <a:chOff x="3714744" y="3714752"/>
            <a:chExt cx="285752" cy="380591"/>
          </a:xfrm>
          <a:solidFill>
            <a:schemeClr val="bg1">
              <a:lumMod val="75000"/>
            </a:schemeClr>
          </a:solidFill>
        </p:grpSpPr>
        <p:sp>
          <p:nvSpPr>
            <p:cNvPr id="109" name="フローチャート : 論理積ゲート 10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フローチャート : 組合せ 10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グループ化 88"/>
          <p:cNvGrpSpPr/>
          <p:nvPr/>
        </p:nvGrpSpPr>
        <p:grpSpPr>
          <a:xfrm>
            <a:off x="2428860" y="3599308"/>
            <a:ext cx="6643734" cy="2578554"/>
            <a:chOff x="785786" y="3357562"/>
            <a:chExt cx="7572428" cy="3000396"/>
          </a:xfrm>
          <a:solidFill>
            <a:schemeClr val="bg2"/>
          </a:solidFill>
        </p:grpSpPr>
        <p:sp>
          <p:nvSpPr>
            <p:cNvPr id="90" name="角丸四角形 89"/>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69" name="角丸四角形 168"/>
          <p:cNvSpPr/>
          <p:nvPr/>
        </p:nvSpPr>
        <p:spPr>
          <a:xfrm>
            <a:off x="2786050" y="393035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0" name="グループ化 169"/>
          <p:cNvGrpSpPr/>
          <p:nvPr/>
        </p:nvGrpSpPr>
        <p:grpSpPr>
          <a:xfrm>
            <a:off x="3787700" y="4216106"/>
            <a:ext cx="284234" cy="418577"/>
            <a:chOff x="2643175" y="4000504"/>
            <a:chExt cx="284234" cy="418577"/>
          </a:xfrm>
          <a:solidFill>
            <a:schemeClr val="bg1">
              <a:lumMod val="75000"/>
            </a:schemeClr>
          </a:solidFill>
        </p:grpSpPr>
        <p:sp>
          <p:nvSpPr>
            <p:cNvPr id="171" name="フローチャート : 論理積ゲート 17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円/楕円 17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3" name="グループ化 172"/>
          <p:cNvGrpSpPr/>
          <p:nvPr/>
        </p:nvGrpSpPr>
        <p:grpSpPr>
          <a:xfrm>
            <a:off x="4430642" y="4365768"/>
            <a:ext cx="284234" cy="418577"/>
            <a:chOff x="2643175" y="4000504"/>
            <a:chExt cx="284234" cy="418577"/>
          </a:xfrm>
          <a:solidFill>
            <a:schemeClr val="bg1">
              <a:lumMod val="75000"/>
            </a:schemeClr>
          </a:solidFill>
        </p:grpSpPr>
        <p:sp>
          <p:nvSpPr>
            <p:cNvPr id="174" name="フローチャート : 論理積ゲート 17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円/楕円 17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6" name="グループ化 175"/>
          <p:cNvGrpSpPr/>
          <p:nvPr/>
        </p:nvGrpSpPr>
        <p:grpSpPr>
          <a:xfrm>
            <a:off x="3143240" y="4294330"/>
            <a:ext cx="284234" cy="418577"/>
            <a:chOff x="2643175" y="4000504"/>
            <a:chExt cx="284234" cy="418577"/>
          </a:xfrm>
          <a:solidFill>
            <a:schemeClr val="bg1">
              <a:lumMod val="75000"/>
            </a:schemeClr>
          </a:solidFill>
        </p:grpSpPr>
        <p:sp>
          <p:nvSpPr>
            <p:cNvPr id="177" name="フローチャート : 論理積ゲート 17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円/楕円 17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9" name="グループ化 178"/>
          <p:cNvGrpSpPr/>
          <p:nvPr/>
        </p:nvGrpSpPr>
        <p:grpSpPr>
          <a:xfrm>
            <a:off x="5072066" y="4226157"/>
            <a:ext cx="284234" cy="418577"/>
            <a:chOff x="2643175" y="4000504"/>
            <a:chExt cx="284234" cy="418577"/>
          </a:xfrm>
          <a:solidFill>
            <a:schemeClr val="bg1">
              <a:lumMod val="75000"/>
            </a:schemeClr>
          </a:solidFill>
        </p:grpSpPr>
        <p:sp>
          <p:nvSpPr>
            <p:cNvPr id="180" name="フローチャート : 論理積ゲート 17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円/楕円 18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2" name="正方形/長方形 181"/>
          <p:cNvSpPr/>
          <p:nvPr/>
        </p:nvSpPr>
        <p:spPr>
          <a:xfrm>
            <a:off x="3000364" y="388166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183" name="角丸四角形 182"/>
          <p:cNvSpPr/>
          <p:nvPr/>
        </p:nvSpPr>
        <p:spPr>
          <a:xfrm>
            <a:off x="5857884" y="393035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正方形/長方形 183"/>
          <p:cNvSpPr/>
          <p:nvPr/>
        </p:nvSpPr>
        <p:spPr>
          <a:xfrm>
            <a:off x="5857884" y="388043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187" name="角丸四角形 186"/>
          <p:cNvSpPr/>
          <p:nvPr/>
        </p:nvSpPr>
        <p:spPr>
          <a:xfrm>
            <a:off x="4339024" y="500871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正方形/長方形 189"/>
          <p:cNvSpPr/>
          <p:nvPr/>
        </p:nvSpPr>
        <p:spPr>
          <a:xfrm>
            <a:off x="4357686" y="494237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193" name="グループ化 192"/>
          <p:cNvGrpSpPr/>
          <p:nvPr/>
        </p:nvGrpSpPr>
        <p:grpSpPr>
          <a:xfrm>
            <a:off x="4618897" y="5314791"/>
            <a:ext cx="291631" cy="479737"/>
            <a:chOff x="-348596" y="4020832"/>
            <a:chExt cx="291631" cy="479737"/>
          </a:xfrm>
          <a:solidFill>
            <a:schemeClr val="bg1">
              <a:lumMod val="75000"/>
            </a:schemeClr>
          </a:solidFill>
        </p:grpSpPr>
        <p:sp>
          <p:nvSpPr>
            <p:cNvPr id="199" name="フローチャート : 論理積ゲート 19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ひし形 19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1" name="グループ化 200"/>
          <p:cNvGrpSpPr/>
          <p:nvPr/>
        </p:nvGrpSpPr>
        <p:grpSpPr>
          <a:xfrm>
            <a:off x="5261839" y="5464453"/>
            <a:ext cx="291631" cy="479737"/>
            <a:chOff x="-348596" y="4020832"/>
            <a:chExt cx="291631" cy="479737"/>
          </a:xfrm>
          <a:solidFill>
            <a:schemeClr val="bg1">
              <a:lumMod val="75000"/>
            </a:schemeClr>
          </a:solidFill>
        </p:grpSpPr>
        <p:sp>
          <p:nvSpPr>
            <p:cNvPr id="202" name="フローチャート : 論理積ゲート 20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ひし形 20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4" name="グループ化 203"/>
          <p:cNvGrpSpPr/>
          <p:nvPr/>
        </p:nvGrpSpPr>
        <p:grpSpPr>
          <a:xfrm>
            <a:off x="5917864" y="5314791"/>
            <a:ext cx="293053" cy="479737"/>
            <a:chOff x="-350018" y="4020832"/>
            <a:chExt cx="293053" cy="479737"/>
          </a:xfrm>
          <a:solidFill>
            <a:schemeClr val="bg1">
              <a:lumMod val="75000"/>
            </a:schemeClr>
          </a:solidFill>
        </p:grpSpPr>
        <p:sp>
          <p:nvSpPr>
            <p:cNvPr id="205" name="フローチャート : 論理積ゲート 20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ひし形 205"/>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7" name="グループ化 206"/>
          <p:cNvGrpSpPr/>
          <p:nvPr/>
        </p:nvGrpSpPr>
        <p:grpSpPr>
          <a:xfrm>
            <a:off x="6617739" y="5464453"/>
            <a:ext cx="293053" cy="479737"/>
            <a:chOff x="-350018" y="4020832"/>
            <a:chExt cx="293053" cy="479737"/>
          </a:xfrm>
          <a:solidFill>
            <a:schemeClr val="bg1">
              <a:lumMod val="75000"/>
            </a:schemeClr>
          </a:solidFill>
        </p:grpSpPr>
        <p:sp>
          <p:nvSpPr>
            <p:cNvPr id="208" name="フローチャート : 論理積ゲート 20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ひし形 208"/>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0" name="グループ化 209"/>
          <p:cNvGrpSpPr/>
          <p:nvPr/>
        </p:nvGrpSpPr>
        <p:grpSpPr>
          <a:xfrm>
            <a:off x="6215074" y="4264143"/>
            <a:ext cx="285752" cy="380591"/>
            <a:chOff x="3714744" y="3714752"/>
            <a:chExt cx="285752" cy="380591"/>
          </a:xfrm>
          <a:solidFill>
            <a:schemeClr val="bg1">
              <a:lumMod val="75000"/>
            </a:schemeClr>
          </a:solidFill>
        </p:grpSpPr>
        <p:sp>
          <p:nvSpPr>
            <p:cNvPr id="211" name="フローチャート : 論理積ゲート 21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フローチャート : 組合せ 2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3" name="グループ化 212"/>
          <p:cNvGrpSpPr/>
          <p:nvPr/>
        </p:nvGrpSpPr>
        <p:grpSpPr>
          <a:xfrm>
            <a:off x="6858016" y="4413805"/>
            <a:ext cx="285752" cy="380591"/>
            <a:chOff x="3714744" y="3714752"/>
            <a:chExt cx="285752" cy="380591"/>
          </a:xfrm>
          <a:solidFill>
            <a:schemeClr val="bg1">
              <a:lumMod val="75000"/>
            </a:schemeClr>
          </a:solidFill>
        </p:grpSpPr>
        <p:sp>
          <p:nvSpPr>
            <p:cNvPr id="214" name="フローチャート : 論理積ゲート 2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フローチャート : 組合せ 2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6" name="グループ化 215"/>
          <p:cNvGrpSpPr/>
          <p:nvPr/>
        </p:nvGrpSpPr>
        <p:grpSpPr>
          <a:xfrm>
            <a:off x="7500958" y="4264143"/>
            <a:ext cx="285752" cy="380591"/>
            <a:chOff x="3714744" y="3714752"/>
            <a:chExt cx="285752" cy="380591"/>
          </a:xfrm>
          <a:solidFill>
            <a:schemeClr val="bg1">
              <a:lumMod val="75000"/>
            </a:schemeClr>
          </a:solidFill>
        </p:grpSpPr>
        <p:sp>
          <p:nvSpPr>
            <p:cNvPr id="217" name="フローチャート : 論理積ゲート 21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8" name="フローチャート : 組合せ 21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9" name="グループ化 218"/>
          <p:cNvGrpSpPr/>
          <p:nvPr/>
        </p:nvGrpSpPr>
        <p:grpSpPr>
          <a:xfrm>
            <a:off x="8143900" y="4485243"/>
            <a:ext cx="285752" cy="380591"/>
            <a:chOff x="3714744" y="3714752"/>
            <a:chExt cx="285752" cy="380591"/>
          </a:xfrm>
          <a:solidFill>
            <a:schemeClr val="bg1">
              <a:lumMod val="75000"/>
            </a:schemeClr>
          </a:solidFill>
        </p:grpSpPr>
        <p:sp>
          <p:nvSpPr>
            <p:cNvPr id="220" name="フローチャート : 論理積ゲート 21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フローチャート : 組合せ 22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553" name="タイトル 1"/>
          <p:cNvSpPr>
            <a:spLocks noGrp="1"/>
          </p:cNvSpPr>
          <p:nvPr>
            <p:ph type="title"/>
          </p:nvPr>
        </p:nvSpPr>
        <p:spPr>
          <a:xfrm>
            <a:off x="457200" y="0"/>
            <a:ext cx="8229600" cy="642938"/>
          </a:xfrm>
        </p:spPr>
        <p:txBody>
          <a:bodyPr/>
          <a:lstStyle/>
          <a:p>
            <a:r>
              <a:rPr lang="ja-JP" altLang="en-US" smtClean="0"/>
              <a:t>コーディネータ</a:t>
            </a:r>
          </a:p>
        </p:txBody>
      </p:sp>
      <p:sp>
        <p:nvSpPr>
          <p:cNvPr id="3" name="コンテンツ プレースホルダ 2"/>
          <p:cNvSpPr>
            <a:spLocks noGrp="1"/>
          </p:cNvSpPr>
          <p:nvPr>
            <p:ph idx="1"/>
          </p:nvPr>
        </p:nvSpPr>
        <p:spPr>
          <a:xfrm>
            <a:off x="457200" y="857250"/>
            <a:ext cx="8229600" cy="5268913"/>
          </a:xfrm>
        </p:spPr>
        <p:txBody>
          <a:bodyPr>
            <a:normAutofit/>
          </a:bodyPr>
          <a:lstStyle/>
          <a:p>
            <a:r>
              <a:rPr lang="ja-JP" altLang="en-US" dirty="0" smtClean="0"/>
              <a:t>３つのサブコミュニティでは４種類のコーディネータが存在すると考えられる．</a:t>
            </a:r>
            <a:endParaRPr lang="en-US" altLang="ja-JP" dirty="0" smtClean="0"/>
          </a:p>
          <a:p>
            <a:pPr lvl="1">
              <a:tabLst>
                <a:tab pos="985838" algn="l"/>
              </a:tabLst>
            </a:pPr>
            <a:r>
              <a:rPr lang="ja-JP" altLang="en-US" dirty="0" smtClean="0">
                <a:solidFill>
                  <a:srgbClr val="0000FF"/>
                </a:solidFill>
              </a:rPr>
              <a:t>コーディネータ（開発者＆ユーザ）</a:t>
            </a:r>
            <a:endParaRPr lang="en-US" altLang="ja-JP" dirty="0" smtClean="0">
              <a:solidFill>
                <a:srgbClr val="0000FF"/>
              </a:solidFill>
            </a:endParaRPr>
          </a:p>
          <a:p>
            <a:pPr lvl="1">
              <a:tabLst>
                <a:tab pos="985838" algn="l"/>
              </a:tabLst>
            </a:pPr>
            <a:r>
              <a:rPr lang="ja-JP" altLang="en-US" dirty="0" smtClean="0">
                <a:solidFill>
                  <a:srgbClr val="CD6600"/>
                </a:solidFill>
              </a:rPr>
              <a:t>コーディネータ（開発者＆バグ報告者）</a:t>
            </a:r>
          </a:p>
          <a:p>
            <a:pPr lvl="1">
              <a:tabLst>
                <a:tab pos="985838" algn="l"/>
              </a:tabLst>
            </a:pPr>
            <a:r>
              <a:rPr lang="ja-JP" altLang="en-US" dirty="0" smtClean="0">
                <a:solidFill>
                  <a:srgbClr val="006400"/>
                </a:solidFill>
              </a:rPr>
              <a:t>コーディネータ（ユーザ＆バグ報告者）</a:t>
            </a:r>
          </a:p>
          <a:p>
            <a:pPr lvl="1">
              <a:tabLst>
                <a:tab pos="985838" algn="l"/>
              </a:tabLst>
            </a:pPr>
            <a:r>
              <a:rPr lang="ja-JP" altLang="en-US" dirty="0" smtClean="0">
                <a:solidFill>
                  <a:srgbClr val="FF0000"/>
                </a:solidFill>
              </a:rPr>
              <a:t>コーディネータ（開発者＆ユーザ＆バグ報告者）</a:t>
            </a:r>
          </a:p>
          <a:p>
            <a:pPr lvl="1">
              <a:tabLst>
                <a:tab pos="985838" algn="l"/>
              </a:tabLst>
            </a:pPr>
            <a:endParaRPr lang="ja-JP" altLang="en-US" dirty="0" smtClean="0"/>
          </a:p>
        </p:txBody>
      </p:sp>
      <p:grpSp>
        <p:nvGrpSpPr>
          <p:cNvPr id="19" name="グループ化 183"/>
          <p:cNvGrpSpPr>
            <a:grpSpLocks/>
          </p:cNvGrpSpPr>
          <p:nvPr/>
        </p:nvGrpSpPr>
        <p:grpSpPr bwMode="auto">
          <a:xfrm>
            <a:off x="5603817" y="4667767"/>
            <a:ext cx="428625" cy="593725"/>
            <a:chOff x="4572000" y="4286256"/>
            <a:chExt cx="357190" cy="452029"/>
          </a:xfrm>
        </p:grpSpPr>
        <p:sp>
          <p:nvSpPr>
            <p:cNvPr id="185" name="フローチャート: 手作業 184"/>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6" name="フローチャート : 論理積ゲート 185"/>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sp>
        <p:nvSpPr>
          <p:cNvPr id="196" name="日付プレースホルダ 195"/>
          <p:cNvSpPr>
            <a:spLocks noGrp="1"/>
          </p:cNvSpPr>
          <p:nvPr>
            <p:ph type="dt" sz="quarter" idx="10"/>
          </p:nvPr>
        </p:nvSpPr>
        <p:spPr/>
        <p:txBody>
          <a:bodyPr/>
          <a:lstStyle/>
          <a:p>
            <a:pPr>
              <a:defRPr/>
            </a:pPr>
            <a:r>
              <a:rPr lang="en-US" altLang="ja-JP" smtClean="0"/>
              <a:t>2007/11/16</a:t>
            </a:r>
            <a:endParaRPr lang="ja-JP" altLang="en-US"/>
          </a:p>
        </p:txBody>
      </p:sp>
      <p:sp>
        <p:nvSpPr>
          <p:cNvPr id="197" name="スライド番号プレースホルダ 196"/>
          <p:cNvSpPr>
            <a:spLocks noGrp="1"/>
          </p:cNvSpPr>
          <p:nvPr>
            <p:ph type="sldNum" sz="quarter" idx="12"/>
          </p:nvPr>
        </p:nvSpPr>
        <p:spPr/>
        <p:txBody>
          <a:bodyPr/>
          <a:lstStyle/>
          <a:p>
            <a:pPr>
              <a:defRPr/>
            </a:pPr>
            <a:fld id="{52B99BB3-1539-4B6F-BD3F-ACFA74158AD0}" type="slidenum">
              <a:rPr lang="ja-JP" altLang="en-US"/>
              <a:pPr>
                <a:defRPr/>
              </a:pPr>
              <a:t>5</a:t>
            </a:fld>
            <a:endParaRPr lang="ja-JP" altLang="en-US"/>
          </a:p>
        </p:txBody>
      </p:sp>
      <p:grpSp>
        <p:nvGrpSpPr>
          <p:cNvPr id="20" name="グループ化 186"/>
          <p:cNvGrpSpPr/>
          <p:nvPr/>
        </p:nvGrpSpPr>
        <p:grpSpPr>
          <a:xfrm>
            <a:off x="5600700" y="3914935"/>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1" name="グループ化 192"/>
          <p:cNvGrpSpPr/>
          <p:nvPr/>
        </p:nvGrpSpPr>
        <p:grpSpPr>
          <a:xfrm>
            <a:off x="4500562" y="471565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2" name="グループ化 189"/>
          <p:cNvGrpSpPr/>
          <p:nvPr/>
        </p:nvGrpSpPr>
        <p:grpSpPr>
          <a:xfrm>
            <a:off x="6715140" y="4647950"/>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7" name="グループ化 76"/>
          <p:cNvGrpSpPr/>
          <p:nvPr/>
        </p:nvGrpSpPr>
        <p:grpSpPr>
          <a:xfrm>
            <a:off x="430114" y="4010555"/>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0" name="グループ化 79"/>
          <p:cNvGrpSpPr/>
          <p:nvPr/>
        </p:nvGrpSpPr>
        <p:grpSpPr>
          <a:xfrm>
            <a:off x="428596" y="4636660"/>
            <a:ext cx="285752" cy="380591"/>
            <a:chOff x="3714744" y="3714752"/>
            <a:chExt cx="285752" cy="380591"/>
          </a:xfrm>
          <a:solidFill>
            <a:schemeClr val="bg1">
              <a:lumMod val="75000"/>
            </a:schemeClr>
          </a:solidFill>
        </p:grpSpPr>
        <p:sp>
          <p:nvSpPr>
            <p:cNvPr id="81" name="フローチャート : 論理積ゲート 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フローチャート : 組合せ 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3" name="グループ化 82"/>
          <p:cNvGrpSpPr/>
          <p:nvPr/>
        </p:nvGrpSpPr>
        <p:grpSpPr>
          <a:xfrm>
            <a:off x="437222" y="5163841"/>
            <a:ext cx="291631" cy="479737"/>
            <a:chOff x="-348596" y="4020832"/>
            <a:chExt cx="291631" cy="479737"/>
          </a:xfrm>
          <a:solidFill>
            <a:schemeClr val="bg1">
              <a:lumMod val="75000"/>
            </a:schemeClr>
          </a:solidFill>
        </p:grpSpPr>
        <p:sp>
          <p:nvSpPr>
            <p:cNvPr id="84" name="フローチャート : 論理積ゲート 8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ひし形 8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6" name="正方形/長方形 85"/>
          <p:cNvSpPr/>
          <p:nvPr/>
        </p:nvSpPr>
        <p:spPr>
          <a:xfrm>
            <a:off x="857224" y="400050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87" name="正方形/長方形 86"/>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88" name="正方形/長方形 87"/>
          <p:cNvSpPr/>
          <p:nvPr/>
        </p:nvSpPr>
        <p:spPr>
          <a:xfrm>
            <a:off x="804448" y="514351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sp>
        <p:nvSpPr>
          <p:cNvPr id="76" name="フッター プレースホルダ 4"/>
          <p:cNvSpPr>
            <a:spLocks noGrp="1"/>
          </p:cNvSpPr>
          <p:nvPr>
            <p:ph type="ftr" sz="quarter" idx="11"/>
          </p:nvPr>
        </p:nvSpPr>
        <p:spPr>
          <a:xfrm>
            <a:off x="3124200" y="6572272"/>
            <a:ext cx="2895600" cy="365125"/>
          </a:xfrm>
        </p:spPr>
        <p:txBody>
          <a:bodyPr/>
          <a:lstStyle/>
          <a:p>
            <a:r>
              <a:rPr kumimoji="1" lang="ja-JP" altLang="en-US" dirty="0" smtClean="0"/>
              <a:t>ゼミナール</a:t>
            </a:r>
            <a:r>
              <a:rPr kumimoji="1" lang="en-US" altLang="ja-JP" dirty="0" smtClean="0"/>
              <a:t>Ⅱ</a:t>
            </a:r>
            <a:endParaRPr kumimoji="1" lang="ja-JP"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57200" y="857232"/>
            <a:ext cx="8229600" cy="5572164"/>
          </a:xfrm>
        </p:spPr>
        <p:txBody>
          <a:bodyPr>
            <a:noAutofit/>
          </a:bodyPr>
          <a:lstStyle/>
          <a:p>
            <a:r>
              <a:rPr lang="ja-JP" altLang="en-US" dirty="0" smtClean="0"/>
              <a:t>目的</a:t>
            </a:r>
            <a:endParaRPr lang="en-US" altLang="ja-JP" dirty="0" smtClean="0"/>
          </a:p>
          <a:p>
            <a:pPr lvl="1"/>
            <a:r>
              <a:rPr lang="ja-JP" altLang="en-US" dirty="0" smtClean="0"/>
              <a:t>複数のサブコミュニティを有する</a:t>
            </a:r>
            <a:r>
              <a:rPr lang="en-US" altLang="ja-JP" dirty="0" smtClean="0"/>
              <a:t>OSS</a:t>
            </a:r>
            <a:r>
              <a:rPr lang="ja-JP" altLang="en-US" dirty="0" smtClean="0"/>
              <a:t>コミュニティにおいて</a:t>
            </a:r>
            <a:r>
              <a:rPr lang="en-US" altLang="ja-JP" dirty="0" smtClean="0"/>
              <a:t>OSS</a:t>
            </a:r>
            <a:r>
              <a:rPr lang="ja-JP" altLang="en-US" dirty="0" smtClean="0"/>
              <a:t>の開発が継続する要因を明らかにする．</a:t>
            </a:r>
            <a:endParaRPr lang="en-US" altLang="ja-JP" dirty="0" smtClean="0"/>
          </a:p>
          <a:p>
            <a:pPr lvl="3"/>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開発が継続する要因の一つであると考えられるコーディネータを分析する．</a:t>
            </a:r>
            <a:endParaRPr lang="en-US" altLang="ja-JP" dirty="0" smtClean="0"/>
          </a:p>
          <a:p>
            <a:pPr lvl="2"/>
            <a:r>
              <a:rPr lang="ja-JP" altLang="en-US" dirty="0" smtClean="0"/>
              <a:t>参加者の</a:t>
            </a:r>
            <a:r>
              <a:rPr lang="ja-JP" altLang="en-US" dirty="0" smtClean="0"/>
              <a:t>人数を</a:t>
            </a:r>
            <a:r>
              <a:rPr lang="ja-JP" altLang="en-US" dirty="0" smtClean="0"/>
              <a:t>定量的に分析する．</a:t>
            </a:r>
            <a:endParaRPr lang="en-US" altLang="ja-JP" dirty="0" smtClean="0"/>
          </a:p>
          <a:p>
            <a:pPr marL="1344613" lvl="1" indent="-887413">
              <a:buNone/>
            </a:pPr>
            <a:r>
              <a:rPr lang="ja-JP" altLang="en-US" dirty="0" smtClean="0"/>
              <a:t>　　　</a:t>
            </a:r>
            <a:r>
              <a:rPr lang="en-US" altLang="ja-JP" dirty="0" smtClean="0"/>
              <a:t>	</a:t>
            </a:r>
            <a:r>
              <a:rPr lang="en-US" altLang="ja-JP" sz="2000" dirty="0" smtClean="0"/>
              <a:t>STEP1</a:t>
            </a:r>
            <a:r>
              <a:rPr lang="ja-JP" altLang="en-US" sz="2000" dirty="0" smtClean="0"/>
              <a:t>：コミュニケーションデータの収集</a:t>
            </a:r>
            <a:endParaRPr lang="en-US" altLang="ja-JP" sz="2000" dirty="0" smtClean="0"/>
          </a:p>
          <a:p>
            <a:pPr marL="1344613" lvl="1" indent="-887413">
              <a:buNone/>
            </a:pPr>
            <a:r>
              <a:rPr lang="ja-JP" altLang="en-US" sz="2000" dirty="0" smtClean="0"/>
              <a:t>　</a:t>
            </a:r>
            <a:r>
              <a:rPr lang="en-US" altLang="ja-JP" sz="2000" dirty="0" smtClean="0"/>
              <a:t>	STEP2</a:t>
            </a:r>
            <a:r>
              <a:rPr lang="ja-JP" altLang="en-US" sz="2000" dirty="0" smtClean="0"/>
              <a:t>：コーディネータの抽出</a:t>
            </a:r>
            <a:endParaRPr lang="en-US" altLang="ja-JP" sz="2000" dirty="0" smtClean="0"/>
          </a:p>
          <a:p>
            <a:pPr marL="1344613" lvl="1" indent="-887413">
              <a:buNone/>
            </a:pPr>
            <a:r>
              <a:rPr lang="en-US" altLang="ja-JP" sz="2000" dirty="0" smtClean="0"/>
              <a:t>	STEP3</a:t>
            </a:r>
            <a:r>
              <a:rPr lang="ja-JP" altLang="en-US" sz="2000" dirty="0" smtClean="0"/>
              <a:t>：参加者数に基づく分析</a:t>
            </a:r>
            <a:endParaRPr lang="en-US" altLang="ja-JP" sz="2000" dirty="0" smtClean="0"/>
          </a:p>
          <a:p>
            <a:pPr marL="1344613" lvl="1" indent="-887413">
              <a:buNone/>
            </a:pPr>
            <a:endParaRPr lang="en-US" altLang="ja-JP" sz="800" dirty="0" smtClean="0"/>
          </a:p>
          <a:p>
            <a:pPr lvl="2"/>
            <a:r>
              <a:rPr lang="ja-JP" altLang="en-US" dirty="0" smtClean="0">
                <a:solidFill>
                  <a:schemeClr val="bg1">
                    <a:lumMod val="50000"/>
                  </a:schemeClr>
                </a:solidFill>
              </a:rPr>
              <a:t>ソーシャルネットワーク分析を行う．</a:t>
            </a:r>
            <a:endParaRPr lang="en-US" altLang="ja-JP" dirty="0" smtClean="0">
              <a:solidFill>
                <a:schemeClr val="bg1">
                  <a:lumMod val="50000"/>
                </a:schemeClr>
              </a:solidFill>
            </a:endParaRPr>
          </a:p>
          <a:p>
            <a:pPr lvl="1"/>
            <a:endParaRPr lang="en-US" altLang="ja-JP" dirty="0" smtClean="0">
              <a:solidFill>
                <a:schemeClr val="bg1">
                  <a:lumMod val="50000"/>
                </a:schemeClr>
              </a:solidFill>
            </a:endParaRPr>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dirty="0"/>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6</a:t>
            </a:fld>
            <a:endParaRPr lang="ja-JP" altLang="en-US" dirty="0"/>
          </a:p>
        </p:txBody>
      </p:sp>
      <p:sp>
        <p:nvSpPr>
          <p:cNvPr id="9" name="フッター プレースホルダ 8"/>
          <p:cNvSpPr>
            <a:spLocks noGrp="1"/>
          </p:cNvSpPr>
          <p:nvPr>
            <p:ph type="ftr" sz="quarter" idx="11"/>
          </p:nvPr>
        </p:nvSpPr>
        <p:spPr/>
        <p:txBody>
          <a:bodyPr/>
          <a:lstStyle/>
          <a:p>
            <a:r>
              <a:rPr kumimoji="1" lang="ja-JP" altLang="en-US" dirty="0" smtClean="0"/>
              <a:t>ゼミナール</a:t>
            </a:r>
            <a:r>
              <a:rPr kumimoji="1" lang="en-US" altLang="ja-JP" dirty="0" smtClean="0"/>
              <a:t>Ⅱ</a:t>
            </a:r>
            <a:endParaRPr kumimoji="1" lang="ja-JP" alt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Autofit/>
          </a:bodyPr>
          <a:lstStyle/>
          <a:p>
            <a:r>
              <a:rPr kumimoji="1" lang="ja-JP" altLang="en-US" dirty="0" smtClean="0"/>
              <a:t>概要</a:t>
            </a:r>
            <a:endParaRPr kumimoji="1" lang="en-US" altLang="ja-JP" dirty="0" smtClean="0"/>
          </a:p>
          <a:p>
            <a:pPr lvl="1"/>
            <a:r>
              <a:rPr kumimoji="1" lang="en-US" altLang="ja-JP" dirty="0" err="1" smtClean="0"/>
              <a:t>PostgreSQL</a:t>
            </a:r>
            <a:r>
              <a:rPr kumimoji="1" lang="ja-JP" altLang="en-US" dirty="0" smtClean="0"/>
              <a:t>の</a:t>
            </a:r>
            <a:r>
              <a:rPr kumimoji="1" lang="en-US" altLang="ja-JP" dirty="0" smtClean="0"/>
              <a:t>ML</a:t>
            </a:r>
            <a:r>
              <a:rPr kumimoji="1" lang="ja-JP" altLang="en-US" dirty="0" smtClean="0"/>
              <a:t>（</a:t>
            </a:r>
            <a:r>
              <a:rPr kumimoji="1" lang="en-US" altLang="ja-JP" dirty="0" smtClean="0"/>
              <a:t>Mailing List</a:t>
            </a:r>
            <a:r>
              <a:rPr kumimoji="1" lang="ja-JP" altLang="en-US" dirty="0" smtClean="0"/>
              <a:t>）を対象に３つのサブコミュニティの分析を行った．</a:t>
            </a:r>
            <a:endParaRPr kumimoji="1" lang="en-US" altLang="ja-JP" dirty="0" smtClean="0"/>
          </a:p>
          <a:p>
            <a:r>
              <a:rPr kumimoji="1" lang="en-US" altLang="ja-JP" dirty="0" err="1" smtClean="0"/>
              <a:t>PostgreSQL</a:t>
            </a:r>
            <a:endParaRPr kumimoji="1" lang="en-US" altLang="ja-JP" dirty="0" smtClean="0"/>
          </a:p>
          <a:p>
            <a:pPr lvl="1"/>
            <a:r>
              <a:rPr lang="ja-JP" altLang="en-US" dirty="0" smtClean="0"/>
              <a:t>関係データベース管理システム（</a:t>
            </a:r>
            <a:r>
              <a:rPr lang="en-US" altLang="ja-JP" dirty="0" smtClean="0"/>
              <a:t>RDBMS</a:t>
            </a:r>
            <a:r>
              <a:rPr lang="ja-JP" altLang="en-US" dirty="0" smtClean="0"/>
              <a:t>）という点から特に高い信頼性が求めれられる．</a:t>
            </a:r>
            <a:endParaRPr lang="en-US" altLang="ja-JP" dirty="0" smtClean="0"/>
          </a:p>
          <a:p>
            <a:r>
              <a:rPr lang="ja-JP" altLang="en-US" dirty="0" smtClean="0"/>
              <a:t>分析対象コミュニティ</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a:p>
            <a:pPr lvl="1"/>
            <a:endParaRPr kumimoji="1" lang="en-US" altLang="ja-JP" dirty="0" smtClean="0"/>
          </a:p>
          <a:p>
            <a:pPr lvl="1"/>
            <a:endParaRPr kumimoji="1" lang="en-US" altLang="ja-JP" sz="2800" dirty="0" smtClean="0"/>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7</a:t>
            </a:fld>
            <a:endParaRPr lang="ja-JP" altLang="en-US"/>
          </a:p>
        </p:txBody>
      </p:sp>
      <p:sp>
        <p:nvSpPr>
          <p:cNvPr id="9" name="フッター プレースホルダ 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 name="グループ化 176"/>
          <p:cNvGrpSpPr/>
          <p:nvPr/>
        </p:nvGrpSpPr>
        <p:grpSpPr>
          <a:xfrm>
            <a:off x="6216285" y="1214422"/>
            <a:ext cx="1171290" cy="1571636"/>
            <a:chOff x="1403817" y="1142984"/>
            <a:chExt cx="1112641" cy="1571636"/>
          </a:xfrm>
        </p:grpSpPr>
        <p:sp>
          <p:nvSpPr>
            <p:cNvPr id="162" name="正方形/長方形 161"/>
            <p:cNvSpPr/>
            <p:nvPr/>
          </p:nvSpPr>
          <p:spPr>
            <a:xfrm>
              <a:off x="1403817"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3" name="正方形/長方形 162"/>
            <p:cNvSpPr/>
            <p:nvPr/>
          </p:nvSpPr>
          <p:spPr>
            <a:xfrm rot="10800000">
              <a:off x="1888574"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1" name="グループ化 176"/>
          <p:cNvGrpSpPr/>
          <p:nvPr/>
        </p:nvGrpSpPr>
        <p:grpSpPr>
          <a:xfrm>
            <a:off x="6792115" y="1214422"/>
            <a:ext cx="1171290" cy="1571636"/>
            <a:chOff x="1403817" y="1142984"/>
            <a:chExt cx="1112641" cy="1571636"/>
          </a:xfrm>
        </p:grpSpPr>
        <p:sp>
          <p:nvSpPr>
            <p:cNvPr id="182" name="正方形/長方形 181"/>
            <p:cNvSpPr/>
            <p:nvPr/>
          </p:nvSpPr>
          <p:spPr>
            <a:xfrm>
              <a:off x="1403817"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正方形/長方形 182"/>
            <p:cNvSpPr/>
            <p:nvPr/>
          </p:nvSpPr>
          <p:spPr>
            <a:xfrm rot="10800000">
              <a:off x="1888574"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 name="グループ化 183"/>
          <p:cNvGrpSpPr/>
          <p:nvPr/>
        </p:nvGrpSpPr>
        <p:grpSpPr>
          <a:xfrm>
            <a:off x="5572132" y="1214422"/>
            <a:ext cx="1114728" cy="1571636"/>
            <a:chOff x="1403818" y="1142984"/>
            <a:chExt cx="1112641" cy="1571636"/>
          </a:xfrm>
        </p:grpSpPr>
        <p:sp>
          <p:nvSpPr>
            <p:cNvPr id="185" name="正方形/長方形 184"/>
            <p:cNvSpPr/>
            <p:nvPr/>
          </p:nvSpPr>
          <p:spPr>
            <a:xfrm>
              <a:off x="1403818"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正方形/長方形 185"/>
            <p:cNvSpPr/>
            <p:nvPr/>
          </p:nvSpPr>
          <p:spPr>
            <a:xfrm rot="10800000">
              <a:off x="1888575"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176"/>
          <p:cNvGrpSpPr/>
          <p:nvPr/>
        </p:nvGrpSpPr>
        <p:grpSpPr>
          <a:xfrm>
            <a:off x="1500167" y="1142984"/>
            <a:ext cx="1171290" cy="1571636"/>
            <a:chOff x="1403817" y="1142984"/>
            <a:chExt cx="1112641" cy="1571636"/>
          </a:xfrm>
        </p:grpSpPr>
        <p:sp>
          <p:nvSpPr>
            <p:cNvPr id="175" name="正方形/長方形 174"/>
            <p:cNvSpPr/>
            <p:nvPr/>
          </p:nvSpPr>
          <p:spPr>
            <a:xfrm>
              <a:off x="1403817"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75"/>
            <p:cNvSpPr/>
            <p:nvPr/>
          </p:nvSpPr>
          <p:spPr>
            <a:xfrm rot="10800000">
              <a:off x="1888574"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6" name="グループ化 176"/>
          <p:cNvGrpSpPr/>
          <p:nvPr/>
        </p:nvGrpSpPr>
        <p:grpSpPr>
          <a:xfrm>
            <a:off x="2613681" y="1142984"/>
            <a:ext cx="1171290" cy="1571636"/>
            <a:chOff x="1403817" y="1142984"/>
            <a:chExt cx="1112641" cy="1571636"/>
          </a:xfrm>
        </p:grpSpPr>
        <p:sp>
          <p:nvSpPr>
            <p:cNvPr id="179" name="正方形/長方形 178"/>
            <p:cNvSpPr/>
            <p:nvPr/>
          </p:nvSpPr>
          <p:spPr>
            <a:xfrm>
              <a:off x="1403817"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正方形/長方形 179"/>
            <p:cNvSpPr/>
            <p:nvPr/>
          </p:nvSpPr>
          <p:spPr>
            <a:xfrm rot="10800000">
              <a:off x="1888574"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3" name="グループ化 176"/>
          <p:cNvGrpSpPr/>
          <p:nvPr/>
        </p:nvGrpSpPr>
        <p:grpSpPr>
          <a:xfrm>
            <a:off x="2109552" y="1142984"/>
            <a:ext cx="1171290" cy="1571636"/>
            <a:chOff x="1403817" y="1142984"/>
            <a:chExt cx="1112641" cy="1571636"/>
          </a:xfrm>
        </p:grpSpPr>
        <p:sp>
          <p:nvSpPr>
            <p:cNvPr id="159" name="正方形/長方形 158"/>
            <p:cNvSpPr/>
            <p:nvPr/>
          </p:nvSpPr>
          <p:spPr>
            <a:xfrm>
              <a:off x="1403817"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正方形/長方形 159"/>
            <p:cNvSpPr/>
            <p:nvPr/>
          </p:nvSpPr>
          <p:spPr>
            <a:xfrm rot="10800000">
              <a:off x="1888574"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4" name="Picture 54"/>
          <p:cNvPicPr>
            <a:picLocks noChangeAspect="1" noChangeArrowheads="1"/>
          </p:cNvPicPr>
          <p:nvPr/>
        </p:nvPicPr>
        <p:blipFill>
          <a:blip r:embed="rId3"/>
          <a:srcRect/>
          <a:stretch>
            <a:fillRect/>
          </a:stretch>
        </p:blipFill>
        <p:spPr bwMode="auto">
          <a:xfrm>
            <a:off x="5072066" y="1175094"/>
            <a:ext cx="3000396" cy="1816566"/>
          </a:xfrm>
          <a:prstGeom prst="rect">
            <a:avLst/>
          </a:prstGeom>
          <a:noFill/>
          <a:ln w="9525">
            <a:noFill/>
            <a:miter lim="800000"/>
            <a:headEnd/>
            <a:tailEnd/>
          </a:ln>
          <a:effectLst/>
        </p:spPr>
      </p:pic>
      <p:pic>
        <p:nvPicPr>
          <p:cNvPr id="7" name="Picture 3"/>
          <p:cNvPicPr>
            <a:picLocks noChangeAspect="1" noChangeArrowheads="1"/>
          </p:cNvPicPr>
          <p:nvPr/>
        </p:nvPicPr>
        <p:blipFill>
          <a:blip r:embed="rId4"/>
          <a:srcRect/>
          <a:stretch>
            <a:fillRect/>
          </a:stretch>
        </p:blipFill>
        <p:spPr bwMode="auto">
          <a:xfrm>
            <a:off x="1071538" y="1089773"/>
            <a:ext cx="2786082" cy="1819497"/>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lang="ja-JP" altLang="en-US" dirty="0" smtClean="0"/>
              <a:t>分析結果</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8</a:t>
            </a:fld>
            <a:endParaRPr lang="ja-JP" altLang="en-US"/>
          </a:p>
        </p:txBody>
      </p:sp>
      <p:sp>
        <p:nvSpPr>
          <p:cNvPr id="8" name="Rectangle 6"/>
          <p:cNvSpPr>
            <a:spLocks noChangeArrowheads="1"/>
          </p:cNvSpPr>
          <p:nvPr/>
        </p:nvSpPr>
        <p:spPr bwMode="auto">
          <a:xfrm rot="16200000">
            <a:off x="42831" y="1879444"/>
            <a:ext cx="1857388" cy="228600"/>
          </a:xfrm>
          <a:prstGeom prst="rect">
            <a:avLst/>
          </a:prstGeom>
          <a:noFill/>
          <a:ln w="9525">
            <a:noFill/>
            <a:miter lim="800000"/>
            <a:headEnd/>
            <a:tailEnd/>
          </a:ln>
          <a:effectLst/>
        </p:spPr>
        <p:txBody>
          <a:bodyPr wrap="none" lIns="0" tIns="0" rIns="0" bIns="0" anchor="ctr"/>
          <a:lstStyle/>
          <a:p>
            <a:pPr algn="ctr"/>
            <a:r>
              <a:rPr lang="ja-JP" altLang="en-US" sz="1000" b="1" dirty="0" smtClean="0"/>
              <a:t>各サブコミュニティごとの参加人数</a:t>
            </a:r>
            <a:endParaRPr lang="ja-JP" altLang="en-US" sz="1000" b="1" dirty="0"/>
          </a:p>
        </p:txBody>
      </p:sp>
      <p:sp>
        <p:nvSpPr>
          <p:cNvPr id="9" name="Rectangle 21"/>
          <p:cNvSpPr>
            <a:spLocks noChangeArrowheads="1"/>
          </p:cNvSpPr>
          <p:nvPr/>
        </p:nvSpPr>
        <p:spPr bwMode="auto">
          <a:xfrm>
            <a:off x="1214414" y="950749"/>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10" name="Rectangle 22"/>
          <p:cNvSpPr>
            <a:spLocks noChangeArrowheads="1"/>
          </p:cNvSpPr>
          <p:nvPr/>
        </p:nvSpPr>
        <p:spPr bwMode="auto">
          <a:xfrm>
            <a:off x="1909747" y="950751"/>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11" name="Rectangle 23"/>
          <p:cNvSpPr>
            <a:spLocks noChangeArrowheads="1"/>
          </p:cNvSpPr>
          <p:nvPr/>
        </p:nvSpPr>
        <p:spPr bwMode="auto">
          <a:xfrm>
            <a:off x="2676515" y="960275"/>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12" name="Rectangle 27"/>
          <p:cNvSpPr>
            <a:spLocks noChangeArrowheads="1"/>
          </p:cNvSpPr>
          <p:nvPr/>
        </p:nvSpPr>
        <p:spPr bwMode="auto">
          <a:xfrm>
            <a:off x="3105143" y="950750"/>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13" name="Rectangle 29"/>
          <p:cNvSpPr>
            <a:spLocks noChangeArrowheads="1"/>
          </p:cNvSpPr>
          <p:nvPr/>
        </p:nvSpPr>
        <p:spPr bwMode="auto">
          <a:xfrm>
            <a:off x="2286012" y="2922438"/>
            <a:ext cx="466725" cy="228600"/>
          </a:xfrm>
          <a:prstGeom prst="rect">
            <a:avLst/>
          </a:prstGeom>
          <a:noFill/>
          <a:ln w="9525">
            <a:noFill/>
            <a:miter lim="800000"/>
            <a:headEnd/>
            <a:tailEnd/>
          </a:ln>
          <a:effectLst/>
        </p:spPr>
        <p:txBody>
          <a:bodyPr wrap="none" lIns="0" tIns="0" rIns="0" bIns="0" anchor="ctr"/>
          <a:lstStyle/>
          <a:p>
            <a:pPr algn="ctr"/>
            <a:r>
              <a:rPr lang="ja-JP" altLang="en-US" sz="1000" b="1" dirty="0"/>
              <a:t>期間</a:t>
            </a:r>
          </a:p>
        </p:txBody>
      </p:sp>
      <p:sp>
        <p:nvSpPr>
          <p:cNvPr id="15" name="Rectangle 7"/>
          <p:cNvSpPr>
            <a:spLocks noChangeArrowheads="1"/>
          </p:cNvSpPr>
          <p:nvPr/>
        </p:nvSpPr>
        <p:spPr bwMode="auto">
          <a:xfrm rot="16200000">
            <a:off x="4738690" y="1784191"/>
            <a:ext cx="466725" cy="228600"/>
          </a:xfrm>
          <a:prstGeom prst="rect">
            <a:avLst/>
          </a:prstGeom>
          <a:noFill/>
          <a:ln w="9525">
            <a:noFill/>
            <a:miter lim="800000"/>
            <a:headEnd/>
            <a:tailEnd/>
          </a:ln>
          <a:effectLst/>
        </p:spPr>
        <p:txBody>
          <a:bodyPr wrap="none" lIns="0" tIns="0" rIns="0" bIns="0" anchor="ctr"/>
          <a:lstStyle/>
          <a:p>
            <a:pPr algn="ctr"/>
            <a:r>
              <a:rPr lang="ja-JP" altLang="en-US" sz="1000" b="1" dirty="0" smtClean="0"/>
              <a:t>各コーディネータの人数</a:t>
            </a:r>
            <a:endParaRPr lang="ja-JP" altLang="en-US" sz="1000" b="1" dirty="0"/>
          </a:p>
        </p:txBody>
      </p:sp>
      <p:sp>
        <p:nvSpPr>
          <p:cNvPr id="16" name="Line 20"/>
          <p:cNvSpPr>
            <a:spLocks noChangeShapeType="1"/>
          </p:cNvSpPr>
          <p:nvPr/>
        </p:nvSpPr>
        <p:spPr bwMode="auto">
          <a:xfrm>
            <a:off x="5360992" y="3385268"/>
            <a:ext cx="360363" cy="1587"/>
          </a:xfrm>
          <a:prstGeom prst="line">
            <a:avLst/>
          </a:prstGeom>
          <a:noFill/>
          <a:ln w="38100">
            <a:solidFill>
              <a:srgbClr val="CD6600"/>
            </a:solidFill>
            <a:round/>
            <a:headEnd/>
            <a:tailEnd/>
          </a:ln>
          <a:effectLst/>
        </p:spPr>
        <p:txBody>
          <a:bodyPr/>
          <a:lstStyle/>
          <a:p>
            <a:endParaRPr lang="ja-JP" altLang="en-US" b="1"/>
          </a:p>
        </p:txBody>
      </p:sp>
      <p:sp>
        <p:nvSpPr>
          <p:cNvPr id="17" name="Line 18"/>
          <p:cNvSpPr>
            <a:spLocks noChangeShapeType="1"/>
          </p:cNvSpPr>
          <p:nvPr/>
        </p:nvSpPr>
        <p:spPr bwMode="auto">
          <a:xfrm>
            <a:off x="5360992" y="3231280"/>
            <a:ext cx="360363" cy="1588"/>
          </a:xfrm>
          <a:prstGeom prst="line">
            <a:avLst/>
          </a:prstGeom>
          <a:noFill/>
          <a:ln w="38100">
            <a:solidFill>
              <a:srgbClr val="0000FF"/>
            </a:solidFill>
            <a:round/>
            <a:headEnd/>
            <a:tailEnd/>
          </a:ln>
          <a:effectLst/>
        </p:spPr>
        <p:txBody>
          <a:bodyPr/>
          <a:lstStyle/>
          <a:p>
            <a:endParaRPr lang="ja-JP" altLang="en-US" b="1"/>
          </a:p>
        </p:txBody>
      </p:sp>
      <p:sp>
        <p:nvSpPr>
          <p:cNvPr id="18" name="Line 15"/>
          <p:cNvSpPr>
            <a:spLocks noChangeShapeType="1"/>
          </p:cNvSpPr>
          <p:nvPr/>
        </p:nvSpPr>
        <p:spPr bwMode="auto">
          <a:xfrm>
            <a:off x="5359405" y="3720230"/>
            <a:ext cx="360362" cy="1588"/>
          </a:xfrm>
          <a:prstGeom prst="line">
            <a:avLst/>
          </a:prstGeom>
          <a:noFill/>
          <a:ln w="38100">
            <a:solidFill>
              <a:srgbClr val="FF0000"/>
            </a:solidFill>
            <a:round/>
            <a:headEnd/>
            <a:tailEnd/>
          </a:ln>
          <a:effectLst/>
        </p:spPr>
        <p:txBody>
          <a:bodyPr/>
          <a:lstStyle/>
          <a:p>
            <a:endParaRPr lang="ja-JP" altLang="en-US" b="1"/>
          </a:p>
        </p:txBody>
      </p:sp>
      <p:sp>
        <p:nvSpPr>
          <p:cNvPr id="19" name="Rectangle 16"/>
          <p:cNvSpPr>
            <a:spLocks noChangeArrowheads="1"/>
          </p:cNvSpPr>
          <p:nvPr/>
        </p:nvSpPr>
        <p:spPr bwMode="auto">
          <a:xfrm>
            <a:off x="5829305" y="3151905"/>
            <a:ext cx="466725" cy="228600"/>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000" b="1"/>
              <a:t>開発者	</a:t>
            </a:r>
            <a:r>
              <a:rPr lang="en-US" altLang="ja-JP" sz="1000" b="1"/>
              <a:t>&amp;	</a:t>
            </a:r>
            <a:r>
              <a:rPr lang="ja-JP" altLang="en-US" sz="1000" b="1"/>
              <a:t>ユーザ</a:t>
            </a:r>
            <a:br>
              <a:rPr lang="ja-JP" altLang="en-US" sz="1000" b="1"/>
            </a:br>
            <a:r>
              <a:rPr lang="ja-JP" altLang="en-US" sz="1000" b="1"/>
              <a:t>開発者	</a:t>
            </a:r>
            <a:r>
              <a:rPr lang="en-US" altLang="ja-JP" sz="1000" b="1"/>
              <a:t>&amp;		&amp;	</a:t>
            </a:r>
            <a:r>
              <a:rPr lang="ja-JP" altLang="en-US" sz="1000" b="1"/>
              <a:t>バグ報告者</a:t>
            </a:r>
          </a:p>
          <a:p>
            <a:pPr>
              <a:lnSpc>
                <a:spcPct val="105000"/>
              </a:lnSpc>
              <a:tabLst>
                <a:tab pos="539750" algn="l"/>
                <a:tab pos="719138" algn="l"/>
                <a:tab pos="1258888" algn="l"/>
                <a:tab pos="1431925" algn="l"/>
              </a:tabLst>
            </a:pPr>
            <a:r>
              <a:rPr lang="ja-JP" altLang="en-US" sz="1000" b="1"/>
              <a:t>	</a:t>
            </a:r>
            <a:r>
              <a:rPr lang="en-US" altLang="ja-JP" sz="1000" b="1"/>
              <a:t>&amp;	</a:t>
            </a:r>
            <a:r>
              <a:rPr lang="ja-JP" altLang="en-US" sz="1000" b="1"/>
              <a:t>ユーザ	</a:t>
            </a:r>
            <a:r>
              <a:rPr lang="en-US" altLang="ja-JP" sz="1000" b="1"/>
              <a:t>&amp;	</a:t>
            </a:r>
            <a:r>
              <a:rPr lang="ja-JP" altLang="en-US" sz="1000" b="1"/>
              <a:t>バグ報告者</a:t>
            </a:r>
          </a:p>
          <a:p>
            <a:pPr>
              <a:lnSpc>
                <a:spcPct val="105000"/>
              </a:lnSpc>
              <a:tabLst>
                <a:tab pos="539750" algn="l"/>
                <a:tab pos="719138" algn="l"/>
                <a:tab pos="1258888" algn="l"/>
                <a:tab pos="1431925" algn="l"/>
              </a:tabLst>
            </a:pPr>
            <a:r>
              <a:rPr lang="ja-JP" altLang="en-US" sz="1000" b="1"/>
              <a:t>開発者	</a:t>
            </a:r>
            <a:r>
              <a:rPr lang="en-US" altLang="ja-JP" sz="1000" b="1"/>
              <a:t>&amp;	</a:t>
            </a:r>
            <a:r>
              <a:rPr lang="ja-JP" altLang="en-US" sz="1000" b="1"/>
              <a:t>ユーザ	</a:t>
            </a:r>
            <a:r>
              <a:rPr lang="en-US" altLang="ja-JP" sz="1000" b="1"/>
              <a:t>&amp;	</a:t>
            </a:r>
            <a:r>
              <a:rPr lang="ja-JP" altLang="en-US" sz="1000" b="1"/>
              <a:t>バグ報告者</a:t>
            </a:r>
          </a:p>
        </p:txBody>
      </p:sp>
      <p:sp>
        <p:nvSpPr>
          <p:cNvPr id="20" name="Rectangle 17"/>
          <p:cNvSpPr>
            <a:spLocks noChangeArrowheads="1"/>
          </p:cNvSpPr>
          <p:nvPr/>
        </p:nvSpPr>
        <p:spPr bwMode="auto">
          <a:xfrm>
            <a:off x="5214942" y="3132855"/>
            <a:ext cx="2879725" cy="701675"/>
          </a:xfrm>
          <a:prstGeom prst="rect">
            <a:avLst/>
          </a:prstGeom>
          <a:noFill/>
          <a:ln w="9525">
            <a:solidFill>
              <a:schemeClr val="tx1"/>
            </a:solidFill>
            <a:miter lim="800000"/>
            <a:headEnd/>
            <a:tailEnd/>
          </a:ln>
          <a:effectLst/>
        </p:spPr>
        <p:txBody>
          <a:bodyPr wrap="none" anchor="ctr"/>
          <a:lstStyle/>
          <a:p>
            <a:endParaRPr lang="ja-JP" altLang="en-US" b="1"/>
          </a:p>
        </p:txBody>
      </p:sp>
      <p:sp>
        <p:nvSpPr>
          <p:cNvPr id="21" name="Line 19"/>
          <p:cNvSpPr>
            <a:spLocks noChangeShapeType="1"/>
          </p:cNvSpPr>
          <p:nvPr/>
        </p:nvSpPr>
        <p:spPr bwMode="auto">
          <a:xfrm>
            <a:off x="5360992" y="3556718"/>
            <a:ext cx="360363" cy="1587"/>
          </a:xfrm>
          <a:prstGeom prst="line">
            <a:avLst/>
          </a:prstGeom>
          <a:noFill/>
          <a:ln w="38100">
            <a:solidFill>
              <a:srgbClr val="006400"/>
            </a:solidFill>
            <a:round/>
            <a:headEnd/>
            <a:tailEnd/>
          </a:ln>
          <a:effectLst/>
        </p:spPr>
        <p:txBody>
          <a:bodyPr/>
          <a:lstStyle/>
          <a:p>
            <a:endParaRPr lang="ja-JP" altLang="en-US" b="1"/>
          </a:p>
        </p:txBody>
      </p:sp>
      <p:sp>
        <p:nvSpPr>
          <p:cNvPr id="22" name="Rectangle 29"/>
          <p:cNvSpPr>
            <a:spLocks noChangeArrowheads="1"/>
          </p:cNvSpPr>
          <p:nvPr/>
        </p:nvSpPr>
        <p:spPr bwMode="auto">
          <a:xfrm>
            <a:off x="6534167" y="2944759"/>
            <a:ext cx="466725" cy="228600"/>
          </a:xfrm>
          <a:prstGeom prst="rect">
            <a:avLst/>
          </a:prstGeom>
          <a:noFill/>
          <a:ln w="9525">
            <a:noFill/>
            <a:miter lim="800000"/>
            <a:headEnd/>
            <a:tailEnd/>
          </a:ln>
          <a:effectLst/>
        </p:spPr>
        <p:txBody>
          <a:bodyPr wrap="none" lIns="0" tIns="0" rIns="0" bIns="0" anchor="ctr"/>
          <a:lstStyle/>
          <a:p>
            <a:pPr algn="ctr"/>
            <a:r>
              <a:rPr lang="ja-JP" altLang="en-US" sz="1000" b="1" dirty="0"/>
              <a:t>期間</a:t>
            </a:r>
          </a:p>
        </p:txBody>
      </p:sp>
      <p:grpSp>
        <p:nvGrpSpPr>
          <p:cNvPr id="37" name="グループ化 22"/>
          <p:cNvGrpSpPr/>
          <p:nvPr/>
        </p:nvGrpSpPr>
        <p:grpSpPr>
          <a:xfrm>
            <a:off x="714348" y="3120337"/>
            <a:ext cx="3455988" cy="250825"/>
            <a:chOff x="714348" y="3412585"/>
            <a:chExt cx="3455988" cy="250825"/>
          </a:xfrm>
        </p:grpSpPr>
        <p:sp>
          <p:nvSpPr>
            <p:cNvPr id="24"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25"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26"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27"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000" b="1"/>
                <a:t>開発者</a:t>
              </a:r>
            </a:p>
          </p:txBody>
        </p:sp>
        <p:sp>
          <p:nvSpPr>
            <p:cNvPr id="28"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000" b="1"/>
                <a:t>ユーザ</a:t>
              </a:r>
            </a:p>
          </p:txBody>
        </p:sp>
        <p:sp>
          <p:nvSpPr>
            <p:cNvPr id="29"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000" b="1" dirty="0"/>
                <a:t>バグ報告者</a:t>
              </a:r>
            </a:p>
          </p:txBody>
        </p:sp>
        <p:sp>
          <p:nvSpPr>
            <p:cNvPr id="3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31" name="Rectangle 21"/>
          <p:cNvSpPr>
            <a:spLocks noChangeArrowheads="1"/>
          </p:cNvSpPr>
          <p:nvPr/>
        </p:nvSpPr>
        <p:spPr bwMode="auto">
          <a:xfrm>
            <a:off x="5286380" y="1022187"/>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32" name="Rectangle 22"/>
          <p:cNvSpPr>
            <a:spLocks noChangeArrowheads="1"/>
          </p:cNvSpPr>
          <p:nvPr/>
        </p:nvSpPr>
        <p:spPr bwMode="auto">
          <a:xfrm>
            <a:off x="6000760" y="1022189"/>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33" name="Rectangle 23"/>
          <p:cNvSpPr>
            <a:spLocks noChangeArrowheads="1"/>
          </p:cNvSpPr>
          <p:nvPr/>
        </p:nvSpPr>
        <p:spPr bwMode="auto">
          <a:xfrm>
            <a:off x="6848494" y="1031713"/>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34" name="Rectangle 27"/>
          <p:cNvSpPr>
            <a:spLocks noChangeArrowheads="1"/>
          </p:cNvSpPr>
          <p:nvPr/>
        </p:nvSpPr>
        <p:spPr bwMode="auto">
          <a:xfrm>
            <a:off x="7277122" y="1022188"/>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35" name="Rectangle 52"/>
          <p:cNvSpPr>
            <a:spLocks noChangeArrowheads="1"/>
          </p:cNvSpPr>
          <p:nvPr/>
        </p:nvSpPr>
        <p:spPr bwMode="auto">
          <a:xfrm>
            <a:off x="642910" y="765012"/>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sp>
        <p:nvSpPr>
          <p:cNvPr id="36" name="Rectangle 52"/>
          <p:cNvSpPr>
            <a:spLocks noChangeArrowheads="1"/>
          </p:cNvSpPr>
          <p:nvPr/>
        </p:nvSpPr>
        <p:spPr bwMode="auto">
          <a:xfrm>
            <a:off x="4857752" y="765012"/>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grpSp>
        <p:nvGrpSpPr>
          <p:cNvPr id="38" name="グループ化 107"/>
          <p:cNvGrpSpPr/>
          <p:nvPr/>
        </p:nvGrpSpPr>
        <p:grpSpPr>
          <a:xfrm>
            <a:off x="2428860" y="3886203"/>
            <a:ext cx="6643734" cy="2578554"/>
            <a:chOff x="785786" y="3357562"/>
            <a:chExt cx="7572428" cy="3000396"/>
          </a:xfrm>
          <a:solidFill>
            <a:schemeClr val="bg2"/>
          </a:solidFill>
        </p:grpSpPr>
        <p:sp>
          <p:nvSpPr>
            <p:cNvPr id="107" name="角丸四角形 106"/>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正方形/長方形 107"/>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2400" dirty="0">
                  <a:solidFill>
                    <a:schemeClr val="tx1"/>
                  </a:solidFill>
                </a:rPr>
                <a:t>OSS</a:t>
              </a:r>
              <a:r>
                <a:rPr lang="ja-JP" altLang="en-US" sz="2400" dirty="0">
                  <a:solidFill>
                    <a:schemeClr val="tx1"/>
                  </a:solidFill>
                </a:rPr>
                <a:t>コミュニティ</a:t>
              </a:r>
            </a:p>
          </p:txBody>
        </p:sp>
      </p:grpSp>
      <p:sp>
        <p:nvSpPr>
          <p:cNvPr id="109" name="角丸四角形 108"/>
          <p:cNvSpPr/>
          <p:nvPr/>
        </p:nvSpPr>
        <p:spPr>
          <a:xfrm>
            <a:off x="2786063" y="4235888"/>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39" name="グループ化 114"/>
          <p:cNvGrpSpPr/>
          <p:nvPr/>
        </p:nvGrpSpPr>
        <p:grpSpPr>
          <a:xfrm>
            <a:off x="4430642" y="4672021"/>
            <a:ext cx="284234" cy="418577"/>
            <a:chOff x="2643175" y="4000504"/>
            <a:chExt cx="284234" cy="418577"/>
          </a:xfrm>
          <a:solidFill>
            <a:schemeClr val="bg1">
              <a:lumMod val="75000"/>
            </a:schemeClr>
          </a:solidFill>
        </p:grpSpPr>
        <p:sp>
          <p:nvSpPr>
            <p:cNvPr id="114" name="フローチャート : 論理積ゲート 11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5" name="円/楕円 11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0" name="グループ化 117"/>
          <p:cNvGrpSpPr/>
          <p:nvPr/>
        </p:nvGrpSpPr>
        <p:grpSpPr>
          <a:xfrm>
            <a:off x="3143240" y="4600583"/>
            <a:ext cx="284234" cy="418577"/>
            <a:chOff x="2643175" y="4000504"/>
            <a:chExt cx="284234" cy="418577"/>
          </a:xfrm>
          <a:solidFill>
            <a:schemeClr val="bg1">
              <a:lumMod val="75000"/>
            </a:schemeClr>
          </a:solidFill>
        </p:grpSpPr>
        <p:sp>
          <p:nvSpPr>
            <p:cNvPr id="117" name="フローチャート : 論理積ゲート 11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8" name="円/楕円 11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2" name="正方形/長方形 121"/>
          <p:cNvSpPr/>
          <p:nvPr/>
        </p:nvSpPr>
        <p:spPr>
          <a:xfrm>
            <a:off x="3000375" y="4188263"/>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sp>
        <p:nvSpPr>
          <p:cNvPr id="123" name="角丸四角形 122"/>
          <p:cNvSpPr/>
          <p:nvPr/>
        </p:nvSpPr>
        <p:spPr>
          <a:xfrm>
            <a:off x="5857875" y="4229538"/>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4" name="正方形/長方形 123"/>
          <p:cNvSpPr/>
          <p:nvPr/>
        </p:nvSpPr>
        <p:spPr>
          <a:xfrm>
            <a:off x="5857875" y="4186676"/>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sp>
        <p:nvSpPr>
          <p:cNvPr id="125" name="角丸四角形 124"/>
          <p:cNvSpPr/>
          <p:nvPr/>
        </p:nvSpPr>
        <p:spPr>
          <a:xfrm>
            <a:off x="4338638" y="5315388"/>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4357688" y="5248713"/>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バグ報告者コミュニティ</a:t>
            </a:r>
          </a:p>
        </p:txBody>
      </p:sp>
      <p:grpSp>
        <p:nvGrpSpPr>
          <p:cNvPr id="41" name="グループ化 130"/>
          <p:cNvGrpSpPr/>
          <p:nvPr/>
        </p:nvGrpSpPr>
        <p:grpSpPr>
          <a:xfrm>
            <a:off x="4618897" y="5621044"/>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2" name="グループ化 133"/>
          <p:cNvGrpSpPr/>
          <p:nvPr/>
        </p:nvGrpSpPr>
        <p:grpSpPr>
          <a:xfrm>
            <a:off x="5261839" y="5770706"/>
            <a:ext cx="291631" cy="479737"/>
            <a:chOff x="-348596" y="4020832"/>
            <a:chExt cx="291631" cy="479737"/>
          </a:xfrm>
          <a:solidFill>
            <a:schemeClr val="bg1">
              <a:lumMod val="75000"/>
            </a:schemeClr>
          </a:solidFill>
        </p:grpSpPr>
        <p:sp>
          <p:nvSpPr>
            <p:cNvPr id="131" name="フローチャート : 論理積ゲート 13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2" name="ひし形 13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3" name="グループ化 136"/>
          <p:cNvGrpSpPr/>
          <p:nvPr/>
        </p:nvGrpSpPr>
        <p:grpSpPr>
          <a:xfrm>
            <a:off x="5919286" y="5621044"/>
            <a:ext cx="291631" cy="479737"/>
            <a:chOff x="-348596" y="4020832"/>
            <a:chExt cx="291631" cy="479737"/>
          </a:xfrm>
          <a:solidFill>
            <a:schemeClr val="bg1">
              <a:lumMod val="75000"/>
            </a:schemeClr>
          </a:solidFill>
        </p:grpSpPr>
        <p:sp>
          <p:nvSpPr>
            <p:cNvPr id="134" name="フローチャート : 論理積ゲート 13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5" name="ひし形 13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4" name="グループ化 139"/>
          <p:cNvGrpSpPr/>
          <p:nvPr/>
        </p:nvGrpSpPr>
        <p:grpSpPr>
          <a:xfrm>
            <a:off x="6619161" y="5770706"/>
            <a:ext cx="291631" cy="479737"/>
            <a:chOff x="-348596" y="4020832"/>
            <a:chExt cx="291631" cy="479737"/>
          </a:xfrm>
          <a:solidFill>
            <a:schemeClr val="bg1">
              <a:lumMod val="75000"/>
            </a:schemeClr>
          </a:solidFill>
        </p:grpSpPr>
        <p:sp>
          <p:nvSpPr>
            <p:cNvPr id="137" name="フローチャート : 論理積ゲート 13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8" name="ひし形 137"/>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5" name="グループ化 142"/>
          <p:cNvGrpSpPr/>
          <p:nvPr/>
        </p:nvGrpSpPr>
        <p:grpSpPr>
          <a:xfrm>
            <a:off x="6215074" y="4570396"/>
            <a:ext cx="285752" cy="380591"/>
            <a:chOff x="3714744" y="3714752"/>
            <a:chExt cx="285752" cy="380591"/>
          </a:xfrm>
          <a:solidFill>
            <a:schemeClr val="bg1">
              <a:lumMod val="75000"/>
            </a:schemeClr>
          </a:solidFill>
        </p:grpSpPr>
        <p:sp>
          <p:nvSpPr>
            <p:cNvPr id="140" name="フローチャート : 論理積ゲート 13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1" name="フローチャート : 組合せ 14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6" name="グループ化 145"/>
          <p:cNvGrpSpPr/>
          <p:nvPr/>
        </p:nvGrpSpPr>
        <p:grpSpPr>
          <a:xfrm>
            <a:off x="6858016" y="4720058"/>
            <a:ext cx="285752" cy="380591"/>
            <a:chOff x="3714744" y="3714752"/>
            <a:chExt cx="285752" cy="380591"/>
          </a:xfrm>
          <a:solidFill>
            <a:schemeClr val="bg1">
              <a:lumMod val="75000"/>
            </a:schemeClr>
          </a:solidFill>
        </p:grpSpPr>
        <p:sp>
          <p:nvSpPr>
            <p:cNvPr id="143" name="フローチャート : 論理積ゲート 14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4" name="フローチャート : 組合せ 14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7" name="グループ化 148"/>
          <p:cNvGrpSpPr/>
          <p:nvPr/>
        </p:nvGrpSpPr>
        <p:grpSpPr>
          <a:xfrm>
            <a:off x="7500958" y="4570396"/>
            <a:ext cx="285752" cy="380591"/>
            <a:chOff x="3714744" y="3714752"/>
            <a:chExt cx="285752" cy="380591"/>
          </a:xfrm>
          <a:solidFill>
            <a:schemeClr val="bg1">
              <a:lumMod val="75000"/>
            </a:schemeClr>
          </a:solidFill>
        </p:grpSpPr>
        <p:sp>
          <p:nvSpPr>
            <p:cNvPr id="146" name="フローチャート : 論理積ゲート 14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7" name="フローチャート : 組合せ 14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8" name="グループ化 151"/>
          <p:cNvGrpSpPr/>
          <p:nvPr/>
        </p:nvGrpSpPr>
        <p:grpSpPr>
          <a:xfrm>
            <a:off x="8143900" y="4791496"/>
            <a:ext cx="285752" cy="380591"/>
            <a:chOff x="3714744" y="3714752"/>
            <a:chExt cx="285752" cy="380591"/>
          </a:xfrm>
          <a:solidFill>
            <a:schemeClr val="bg1">
              <a:lumMod val="75000"/>
            </a:schemeClr>
          </a:solidFill>
        </p:grpSpPr>
        <p:sp>
          <p:nvSpPr>
            <p:cNvPr id="149" name="フローチャート : 論理積ゲート 14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0" name="フローチャート : 組合せ 14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9" name="グループ化 186"/>
          <p:cNvGrpSpPr/>
          <p:nvPr/>
        </p:nvGrpSpPr>
        <p:grpSpPr>
          <a:xfrm>
            <a:off x="5500694" y="4572008"/>
            <a:ext cx="428628" cy="571504"/>
            <a:chOff x="4572000" y="4286256"/>
            <a:chExt cx="357190" cy="452029"/>
          </a:xfrm>
          <a:solidFill>
            <a:schemeClr val="tx2">
              <a:lumMod val="20000"/>
              <a:lumOff val="80000"/>
            </a:schemeClr>
          </a:solidFill>
        </p:grpSpPr>
        <p:sp>
          <p:nvSpPr>
            <p:cNvPr id="155" name="フローチャート: 手作業 154"/>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6" name="フローチャート : 論理積ゲート 155"/>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0" name="グループ化 162"/>
          <p:cNvGrpSpPr/>
          <p:nvPr/>
        </p:nvGrpSpPr>
        <p:grpSpPr>
          <a:xfrm>
            <a:off x="430114" y="4331668"/>
            <a:ext cx="284234" cy="418577"/>
            <a:chOff x="2643175" y="4000504"/>
            <a:chExt cx="284234" cy="418577"/>
          </a:xfrm>
          <a:solidFill>
            <a:schemeClr val="bg1">
              <a:lumMod val="75000"/>
            </a:schemeClr>
          </a:solidFill>
        </p:grpSpPr>
        <p:sp>
          <p:nvSpPr>
            <p:cNvPr id="164" name="フローチャート : 論理積ゲート 16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円/楕円 16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1" name="グループ化 165"/>
          <p:cNvGrpSpPr/>
          <p:nvPr/>
        </p:nvGrpSpPr>
        <p:grpSpPr>
          <a:xfrm>
            <a:off x="428596" y="4957773"/>
            <a:ext cx="285752" cy="380591"/>
            <a:chOff x="3714744" y="3714752"/>
            <a:chExt cx="285752" cy="380591"/>
          </a:xfrm>
          <a:solidFill>
            <a:schemeClr val="bg1">
              <a:lumMod val="75000"/>
            </a:schemeClr>
          </a:solidFill>
        </p:grpSpPr>
        <p:sp>
          <p:nvSpPr>
            <p:cNvPr id="167" name="フローチャート : 論理積ゲート 16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フローチャート : 組合せ 16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2" name="グループ化 168"/>
          <p:cNvGrpSpPr/>
          <p:nvPr/>
        </p:nvGrpSpPr>
        <p:grpSpPr>
          <a:xfrm>
            <a:off x="437222" y="5484954"/>
            <a:ext cx="291631" cy="479737"/>
            <a:chOff x="-348596" y="4020832"/>
            <a:chExt cx="291631" cy="479737"/>
          </a:xfrm>
          <a:solidFill>
            <a:schemeClr val="bg1">
              <a:lumMod val="75000"/>
            </a:schemeClr>
          </a:solidFill>
        </p:grpSpPr>
        <p:sp>
          <p:nvSpPr>
            <p:cNvPr id="170" name="フローチャート : 論理積ゲート 16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ひし形 17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2" name="正方形/長方形 171"/>
          <p:cNvSpPr/>
          <p:nvPr/>
        </p:nvSpPr>
        <p:spPr>
          <a:xfrm>
            <a:off x="857224" y="4321617"/>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173" name="正方形/長方形 172"/>
          <p:cNvSpPr/>
          <p:nvPr/>
        </p:nvSpPr>
        <p:spPr>
          <a:xfrm>
            <a:off x="857224" y="4886335"/>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174" name="正方形/長方形 173"/>
          <p:cNvSpPr/>
          <p:nvPr/>
        </p:nvSpPr>
        <p:spPr>
          <a:xfrm>
            <a:off x="804448" y="5464625"/>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53" name="グループ化 186"/>
          <p:cNvGrpSpPr/>
          <p:nvPr/>
        </p:nvGrpSpPr>
        <p:grpSpPr>
          <a:xfrm>
            <a:off x="5653094" y="4214818"/>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4" name="グループ化 120"/>
          <p:cNvGrpSpPr/>
          <p:nvPr/>
        </p:nvGrpSpPr>
        <p:grpSpPr>
          <a:xfrm>
            <a:off x="5072066" y="4532410"/>
            <a:ext cx="284234" cy="418577"/>
            <a:chOff x="2643175" y="4000504"/>
            <a:chExt cx="284234" cy="418577"/>
          </a:xfrm>
          <a:solidFill>
            <a:schemeClr val="bg1">
              <a:lumMod val="75000"/>
            </a:schemeClr>
          </a:solidFill>
        </p:grpSpPr>
        <p:sp>
          <p:nvSpPr>
            <p:cNvPr id="120" name="フローチャート : 論理積ゲート 11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1" name="円/楕円 12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5" name="グループ化 111"/>
          <p:cNvGrpSpPr/>
          <p:nvPr/>
        </p:nvGrpSpPr>
        <p:grpSpPr>
          <a:xfrm>
            <a:off x="3787700" y="4522359"/>
            <a:ext cx="284234" cy="418577"/>
            <a:chOff x="2643175" y="4000504"/>
            <a:chExt cx="284234" cy="418577"/>
          </a:xfrm>
          <a:solidFill>
            <a:schemeClr val="bg1">
              <a:lumMod val="75000"/>
            </a:schemeClr>
          </a:solidFill>
        </p:grpSpPr>
        <p:sp>
          <p:nvSpPr>
            <p:cNvPr id="111" name="フローチャート : 論理積ゲート 11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2" name="円/楕円 11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6" name="グループ化 183"/>
          <p:cNvGrpSpPr>
            <a:grpSpLocks/>
          </p:cNvGrpSpPr>
          <p:nvPr/>
        </p:nvGrpSpPr>
        <p:grpSpPr bwMode="auto">
          <a:xfrm>
            <a:off x="5653961" y="4929198"/>
            <a:ext cx="428625" cy="593725"/>
            <a:chOff x="4572000" y="4286256"/>
            <a:chExt cx="357190" cy="452029"/>
          </a:xfrm>
        </p:grpSpPr>
        <p:sp>
          <p:nvSpPr>
            <p:cNvPr id="191" name="フローチャート: 手作業 190"/>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grpSp>
        <p:nvGrpSpPr>
          <p:cNvPr id="57" name="グループ化 183"/>
          <p:cNvGrpSpPr>
            <a:grpSpLocks/>
          </p:cNvGrpSpPr>
          <p:nvPr/>
        </p:nvGrpSpPr>
        <p:grpSpPr bwMode="auto">
          <a:xfrm>
            <a:off x="5500694" y="5049853"/>
            <a:ext cx="428625" cy="593725"/>
            <a:chOff x="4572000" y="4286256"/>
            <a:chExt cx="357190" cy="452029"/>
          </a:xfrm>
        </p:grpSpPr>
        <p:sp>
          <p:nvSpPr>
            <p:cNvPr id="152" name="フローチャート: 手作業 151"/>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3" name="フローチャート : 論理積ゲート 152"/>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93" name="直線矢印コネクタ 192"/>
          <p:cNvCxnSpPr/>
          <p:nvPr/>
        </p:nvCxnSpPr>
        <p:spPr>
          <a:xfrm rot="5400000" flipH="1" flipV="1">
            <a:off x="1428728" y="1428738"/>
            <a:ext cx="1071572" cy="64294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rot="5400000" flipH="1" flipV="1">
            <a:off x="5665433" y="1615991"/>
            <a:ext cx="892328" cy="161924"/>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sp>
        <p:nvSpPr>
          <p:cNvPr id="211" name="正方形/長方形 210"/>
          <p:cNvSpPr/>
          <p:nvPr/>
        </p:nvSpPr>
        <p:spPr>
          <a:xfrm>
            <a:off x="3428992" y="1142984"/>
            <a:ext cx="2643206" cy="571504"/>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rgbClr val="3333CC"/>
                </a:solidFill>
              </a:rPr>
              <a:t>コーディネータ（開発者＆ユーザ）</a:t>
            </a:r>
            <a:r>
              <a:rPr kumimoji="1" lang="ja-JP" altLang="en-US" b="1" dirty="0" smtClean="0">
                <a:solidFill>
                  <a:srgbClr val="3333CC"/>
                </a:solidFill>
              </a:rPr>
              <a:t>の減少</a:t>
            </a:r>
            <a:endParaRPr kumimoji="1" lang="ja-JP" altLang="en-US" b="1" dirty="0">
              <a:solidFill>
                <a:srgbClr val="3333CC"/>
              </a:solidFill>
            </a:endParaRPr>
          </a:p>
        </p:txBody>
      </p:sp>
      <p:sp>
        <p:nvSpPr>
          <p:cNvPr id="210" name="正方形/長方形 209"/>
          <p:cNvSpPr/>
          <p:nvPr/>
        </p:nvSpPr>
        <p:spPr>
          <a:xfrm>
            <a:off x="6286512" y="1214422"/>
            <a:ext cx="2500330" cy="571504"/>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rgbClr val="3333CC"/>
                </a:solidFill>
              </a:rPr>
              <a:t>コーディネータ（開発者＆ユーザ）</a:t>
            </a:r>
            <a:r>
              <a:rPr kumimoji="1" lang="ja-JP" altLang="en-US" b="1" dirty="0" smtClean="0">
                <a:solidFill>
                  <a:srgbClr val="3333CC"/>
                </a:solidFill>
              </a:rPr>
              <a:t>の増加</a:t>
            </a:r>
            <a:endParaRPr kumimoji="1" lang="ja-JP" altLang="en-US" b="1" dirty="0">
              <a:solidFill>
                <a:srgbClr val="3333CC"/>
              </a:solidFill>
            </a:endParaRPr>
          </a:p>
        </p:txBody>
      </p:sp>
      <p:sp>
        <p:nvSpPr>
          <p:cNvPr id="214" name="正方形/長方形 213"/>
          <p:cNvSpPr/>
          <p:nvPr/>
        </p:nvSpPr>
        <p:spPr>
          <a:xfrm>
            <a:off x="571472" y="2000240"/>
            <a:ext cx="2071702" cy="500066"/>
          </a:xfrm>
          <a:prstGeom prst="rect">
            <a:avLst/>
          </a:prstGeom>
          <a:solidFill>
            <a:srgbClr val="FFCC66"/>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663300"/>
                </a:solidFill>
              </a:rPr>
              <a:t>バグ報告者の増加</a:t>
            </a:r>
            <a:endParaRPr kumimoji="1" lang="ja-JP" altLang="en-US" b="1" dirty="0">
              <a:solidFill>
                <a:srgbClr val="663300"/>
              </a:solidFill>
            </a:endParaRPr>
          </a:p>
        </p:txBody>
      </p:sp>
      <p:sp>
        <p:nvSpPr>
          <p:cNvPr id="213" name="正方形/長方形 212"/>
          <p:cNvSpPr/>
          <p:nvPr/>
        </p:nvSpPr>
        <p:spPr>
          <a:xfrm>
            <a:off x="2714612" y="2143116"/>
            <a:ext cx="3357586" cy="571504"/>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rPr>
              <a:t>コーディネータ（開発者＆ユーザ＆バグ報告者）の増加</a:t>
            </a:r>
            <a:endParaRPr kumimoji="1" lang="ja-JP" altLang="en-US" b="1" dirty="0">
              <a:solidFill>
                <a:srgbClr val="FF0000"/>
              </a:solidFill>
            </a:endParaRPr>
          </a:p>
        </p:txBody>
      </p:sp>
      <p:sp>
        <p:nvSpPr>
          <p:cNvPr id="209" name="正方形/長方形 208"/>
          <p:cNvSpPr/>
          <p:nvPr/>
        </p:nvSpPr>
        <p:spPr>
          <a:xfrm>
            <a:off x="2357422" y="1214422"/>
            <a:ext cx="1785950" cy="50006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ユーザの増加</a:t>
            </a:r>
            <a:endParaRPr kumimoji="1" lang="ja-JP" altLang="en-US" b="1" dirty="0">
              <a:solidFill>
                <a:schemeClr val="tx1"/>
              </a:solidFill>
            </a:endParaRPr>
          </a:p>
        </p:txBody>
      </p:sp>
      <p:cxnSp>
        <p:nvCxnSpPr>
          <p:cNvPr id="206" name="直線矢印コネクタ 205"/>
          <p:cNvCxnSpPr/>
          <p:nvPr/>
        </p:nvCxnSpPr>
        <p:spPr>
          <a:xfrm rot="5400000" flipH="1" flipV="1">
            <a:off x="2750331" y="2107397"/>
            <a:ext cx="500066" cy="285752"/>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6286512" y="1714488"/>
            <a:ext cx="1071570" cy="357190"/>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flipV="1">
            <a:off x="6154027" y="2214554"/>
            <a:ext cx="1132617" cy="18444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93"/>
                                        </p:tgtEl>
                                        <p:attrNameLst>
                                          <p:attrName>style.visibility</p:attrName>
                                        </p:attrNameLst>
                                      </p:cBhvr>
                                      <p:to>
                                        <p:strVal val="visible"/>
                                      </p:to>
                                    </p:set>
                                    <p:animEffect transition="in" filter="wipe(down)">
                                      <p:cBhvr>
                                        <p:cTn id="15" dur="500"/>
                                        <p:tgtEl>
                                          <p:spTgt spid="193"/>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209"/>
                                        </p:tgtEl>
                                        <p:attrNameLst>
                                          <p:attrName>style.visibility</p:attrName>
                                        </p:attrNameLst>
                                      </p:cBhvr>
                                      <p:to>
                                        <p:strVal val="visible"/>
                                      </p:to>
                                    </p:set>
                                    <p:animEffect transition="in" filter="box(out)">
                                      <p:cBhvr>
                                        <p:cTn id="18" dur="500"/>
                                        <p:tgtEl>
                                          <p:spTgt spid="20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99"/>
                                        </p:tgtEl>
                                        <p:attrNameLst>
                                          <p:attrName>style.visibility</p:attrName>
                                        </p:attrNameLst>
                                      </p:cBhvr>
                                      <p:to>
                                        <p:strVal val="visible"/>
                                      </p:to>
                                    </p:set>
                                    <p:animEffect transition="in" filter="wipe(down)">
                                      <p:cBhvr>
                                        <p:cTn id="23" dur="500"/>
                                        <p:tgtEl>
                                          <p:spTgt spid="199"/>
                                        </p:tgtEl>
                                      </p:cBhvr>
                                    </p:animEffect>
                                  </p:childTnLst>
                                </p:cTn>
                              </p:par>
                              <p:par>
                                <p:cTn id="24" presetID="4" presetClass="entr" presetSubtype="32" fill="hold" grpId="0" nodeType="withEffect">
                                  <p:stCondLst>
                                    <p:cond delay="0"/>
                                  </p:stCondLst>
                                  <p:childTnLst>
                                    <p:set>
                                      <p:cBhvr>
                                        <p:cTn id="25" dur="1" fill="hold">
                                          <p:stCondLst>
                                            <p:cond delay="0"/>
                                          </p:stCondLst>
                                        </p:cTn>
                                        <p:tgtEl>
                                          <p:spTgt spid="210"/>
                                        </p:tgtEl>
                                        <p:attrNameLst>
                                          <p:attrName>style.visibility</p:attrName>
                                        </p:attrNameLst>
                                      </p:cBhvr>
                                      <p:to>
                                        <p:strVal val="visible"/>
                                      </p:to>
                                    </p:set>
                                    <p:animEffect transition="in" filter="box(out)">
                                      <p:cBhvr>
                                        <p:cTn id="26" dur="500"/>
                                        <p:tgtEl>
                                          <p:spTgt spid="21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dissolve">
                                      <p:cBhvr>
                                        <p:cTn id="31" dur="500"/>
                                        <p:tgtEl>
                                          <p:spTgt spid="48"/>
                                        </p:tgtEl>
                                      </p:cBhvr>
                                    </p:animEffect>
                                  </p:childTnLst>
                                </p:cTn>
                              </p:par>
                            </p:childTnLst>
                          </p:cTn>
                        </p:par>
                        <p:par>
                          <p:cTn id="32" fill="hold">
                            <p:stCondLst>
                              <p:cond delay="500"/>
                            </p:stCondLst>
                            <p:childTnLst>
                              <p:par>
                                <p:cTn id="33" presetID="9"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dissolve">
                                      <p:cBhvr>
                                        <p:cTn id="35" dur="500"/>
                                        <p:tgtEl>
                                          <p:spTgt spid="46"/>
                                        </p:tgtEl>
                                      </p:cBhvr>
                                    </p:animEffect>
                                  </p:childTnLst>
                                </p:cTn>
                              </p:par>
                            </p:childTnLst>
                          </p:cTn>
                        </p:par>
                      </p:childTnLst>
                    </p:cTn>
                  </p:par>
                  <p:par>
                    <p:cTn id="36" fill="hold">
                      <p:stCondLst>
                        <p:cond delay="indefinite"/>
                      </p:stCondLst>
                      <p:childTnLst>
                        <p:par>
                          <p:cTn id="37" fill="hold">
                            <p:stCondLst>
                              <p:cond delay="0"/>
                            </p:stCondLst>
                            <p:childTnLst>
                              <p:par>
                                <p:cTn id="38" presetID="63" presetClass="path" presetSubtype="0" accel="50000" decel="50000" fill="hold" nodeType="clickEffect">
                                  <p:stCondLst>
                                    <p:cond delay="0"/>
                                  </p:stCondLst>
                                  <p:childTnLst>
                                    <p:animMotion origin="layout" path="M 2.5E-6 -4.81481E-6 L 0.19635 0.00973 " pathEditMode="relative" rAng="0" ptsTypes="AA">
                                      <p:cBhvr>
                                        <p:cTn id="39" dur="2000" fill="hold"/>
                                        <p:tgtEl>
                                          <p:spTgt spid="55"/>
                                        </p:tgtEl>
                                        <p:attrNameLst>
                                          <p:attrName>ppt_x</p:attrName>
                                          <p:attrName>ppt_y</p:attrName>
                                        </p:attrNameLst>
                                      </p:cBhvr>
                                      <p:rCtr x="98" y="5"/>
                                    </p:animMotion>
                                  </p:childTnLst>
                                </p:cTn>
                              </p:par>
                            </p:childTnLst>
                          </p:cTn>
                        </p:par>
                        <p:par>
                          <p:cTn id="40" fill="hold">
                            <p:stCondLst>
                              <p:cond delay="2000"/>
                            </p:stCondLst>
                            <p:childTnLst>
                              <p:par>
                                <p:cTn id="41" presetID="9" presetClass="exit" presetSubtype="0" fill="hold" nodeType="afterEffect">
                                  <p:stCondLst>
                                    <p:cond delay="0"/>
                                  </p:stCondLst>
                                  <p:childTnLst>
                                    <p:animEffect transition="out" filter="dissolve">
                                      <p:cBhvr>
                                        <p:cTn id="42" dur="500"/>
                                        <p:tgtEl>
                                          <p:spTgt spid="55"/>
                                        </p:tgtEl>
                                      </p:cBhvr>
                                    </p:animEffect>
                                    <p:set>
                                      <p:cBhvr>
                                        <p:cTn id="43" dur="1" fill="hold">
                                          <p:stCondLst>
                                            <p:cond delay="499"/>
                                          </p:stCondLst>
                                        </p:cTn>
                                        <p:tgtEl>
                                          <p:spTgt spid="55"/>
                                        </p:tgtEl>
                                        <p:attrNameLst>
                                          <p:attrName>style.visibility</p:attrName>
                                        </p:attrNameLst>
                                      </p:cBhvr>
                                      <p:to>
                                        <p:strVal val="hidden"/>
                                      </p:to>
                                    </p:set>
                                  </p:childTnLst>
                                </p:cTn>
                              </p:par>
                            </p:childTnLst>
                          </p:cTn>
                        </p:par>
                        <p:par>
                          <p:cTn id="44" fill="hold">
                            <p:stCondLst>
                              <p:cond delay="2500"/>
                            </p:stCondLst>
                            <p:childTnLst>
                              <p:par>
                                <p:cTn id="45" presetID="9" presetClass="entr" presetSubtype="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dissolve">
                                      <p:cBhvr>
                                        <p:cTn id="47" dur="500"/>
                                        <p:tgtEl>
                                          <p:spTgt spid="49"/>
                                        </p:tgtEl>
                                      </p:cBhvr>
                                    </p:animEffect>
                                  </p:childTnLst>
                                </p:cTn>
                              </p:par>
                            </p:childTnLst>
                          </p:cTn>
                        </p:par>
                        <p:par>
                          <p:cTn id="48" fill="hold">
                            <p:stCondLst>
                              <p:cond delay="3000"/>
                            </p:stCondLst>
                            <p:childTnLst>
                              <p:par>
                                <p:cTn id="49" presetID="9" presetClass="entr" presetSubtype="0"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dissolve">
                                      <p:cBhvr>
                                        <p:cTn id="51" dur="500"/>
                                        <p:tgtEl>
                                          <p:spTgt spid="53"/>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xit" presetSubtype="0" fill="hold" nodeType="clickEffect">
                                  <p:stCondLst>
                                    <p:cond delay="0"/>
                                  </p:stCondLst>
                                  <p:childTnLst>
                                    <p:animEffect transition="out" filter="dissolve">
                                      <p:cBhvr>
                                        <p:cTn id="55" dur="500"/>
                                        <p:tgtEl>
                                          <p:spTgt spid="193"/>
                                        </p:tgtEl>
                                      </p:cBhvr>
                                    </p:animEffect>
                                    <p:set>
                                      <p:cBhvr>
                                        <p:cTn id="56" dur="1" fill="hold">
                                          <p:stCondLst>
                                            <p:cond delay="499"/>
                                          </p:stCondLst>
                                        </p:cTn>
                                        <p:tgtEl>
                                          <p:spTgt spid="193"/>
                                        </p:tgtEl>
                                        <p:attrNameLst>
                                          <p:attrName>style.visibility</p:attrName>
                                        </p:attrNameLst>
                                      </p:cBhvr>
                                      <p:to>
                                        <p:strVal val="hidden"/>
                                      </p:to>
                                    </p:set>
                                  </p:childTnLst>
                                </p:cTn>
                              </p:par>
                              <p:par>
                                <p:cTn id="57" presetID="9" presetClass="exit" presetSubtype="0" fill="hold" grpId="1" nodeType="withEffect">
                                  <p:stCondLst>
                                    <p:cond delay="0"/>
                                  </p:stCondLst>
                                  <p:childTnLst>
                                    <p:animEffect transition="out" filter="dissolve">
                                      <p:cBhvr>
                                        <p:cTn id="58" dur="500"/>
                                        <p:tgtEl>
                                          <p:spTgt spid="209"/>
                                        </p:tgtEl>
                                      </p:cBhvr>
                                    </p:animEffect>
                                    <p:set>
                                      <p:cBhvr>
                                        <p:cTn id="59" dur="1" fill="hold">
                                          <p:stCondLst>
                                            <p:cond delay="499"/>
                                          </p:stCondLst>
                                        </p:cTn>
                                        <p:tgtEl>
                                          <p:spTgt spid="209"/>
                                        </p:tgtEl>
                                        <p:attrNameLst>
                                          <p:attrName>style.visibility</p:attrName>
                                        </p:attrNameLst>
                                      </p:cBhvr>
                                      <p:to>
                                        <p:strVal val="hidden"/>
                                      </p:to>
                                    </p:set>
                                  </p:childTnLst>
                                </p:cTn>
                              </p:par>
                              <p:par>
                                <p:cTn id="60" presetID="9" presetClass="exit" presetSubtype="0" fill="hold" nodeType="withEffect">
                                  <p:stCondLst>
                                    <p:cond delay="0"/>
                                  </p:stCondLst>
                                  <p:childTnLst>
                                    <p:animEffect transition="out" filter="dissolve">
                                      <p:cBhvr>
                                        <p:cTn id="61" dur="500"/>
                                        <p:tgtEl>
                                          <p:spTgt spid="199"/>
                                        </p:tgtEl>
                                      </p:cBhvr>
                                    </p:animEffect>
                                    <p:set>
                                      <p:cBhvr>
                                        <p:cTn id="62" dur="1" fill="hold">
                                          <p:stCondLst>
                                            <p:cond delay="499"/>
                                          </p:stCondLst>
                                        </p:cTn>
                                        <p:tgtEl>
                                          <p:spTgt spid="199"/>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210"/>
                                        </p:tgtEl>
                                      </p:cBhvr>
                                    </p:animEffect>
                                    <p:set>
                                      <p:cBhvr>
                                        <p:cTn id="65" dur="1" fill="hold">
                                          <p:stCondLst>
                                            <p:cond delay="499"/>
                                          </p:stCondLst>
                                        </p:cTn>
                                        <p:tgtEl>
                                          <p:spTgt spid="210"/>
                                        </p:tgtEl>
                                        <p:attrNameLst>
                                          <p:attrName>style.visibility</p:attrName>
                                        </p:attrNameLst>
                                      </p:cBhvr>
                                      <p:to>
                                        <p:strVal val="hidden"/>
                                      </p:to>
                                    </p:set>
                                  </p:childTnLst>
                                </p:cTn>
                              </p:par>
                              <p:par>
                                <p:cTn id="66" presetID="9" presetClass="exit" presetSubtype="0" fill="hold" nodeType="withEffect">
                                  <p:stCondLst>
                                    <p:cond delay="0"/>
                                  </p:stCondLst>
                                  <p:childTnLst>
                                    <p:animEffect transition="out" filter="dissolve">
                                      <p:cBhvr>
                                        <p:cTn id="67" dur="500"/>
                                        <p:tgtEl>
                                          <p:spTgt spid="3"/>
                                        </p:tgtEl>
                                      </p:cBhvr>
                                    </p:animEffect>
                                    <p:set>
                                      <p:cBhvr>
                                        <p:cTn id="68" dur="1" fill="hold">
                                          <p:stCondLst>
                                            <p:cond delay="499"/>
                                          </p:stCondLst>
                                        </p:cTn>
                                        <p:tgtEl>
                                          <p:spTgt spid="3"/>
                                        </p:tgtEl>
                                        <p:attrNameLst>
                                          <p:attrName>style.visibility</p:attrName>
                                        </p:attrNameLst>
                                      </p:cBhvr>
                                      <p:to>
                                        <p:strVal val="hidden"/>
                                      </p:to>
                                    </p:set>
                                  </p:childTnLst>
                                </p:cTn>
                              </p:par>
                              <p:par>
                                <p:cTn id="69" presetID="9" presetClass="exit" presetSubtype="0" fill="hold" nodeType="withEffect">
                                  <p:stCondLst>
                                    <p:cond delay="0"/>
                                  </p:stCondLst>
                                  <p:childTnLst>
                                    <p:animEffect transition="out" filter="dissolve">
                                      <p:cBhvr>
                                        <p:cTn id="70" dur="500"/>
                                        <p:tgtEl>
                                          <p:spTgt spid="23"/>
                                        </p:tgtEl>
                                      </p:cBhvr>
                                    </p:animEffect>
                                    <p:set>
                                      <p:cBhvr>
                                        <p:cTn id="71" dur="1" fill="hold">
                                          <p:stCondLst>
                                            <p:cond delay="499"/>
                                          </p:stCondLst>
                                        </p:cTn>
                                        <p:tgtEl>
                                          <p:spTgt spid="23"/>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33"/>
                                        </p:tgtEl>
                                        <p:attrNameLst>
                                          <p:attrName>style.visibility</p:attrName>
                                        </p:attrNameLst>
                                      </p:cBhvr>
                                      <p:to>
                                        <p:strVal val="visible"/>
                                      </p:to>
                                    </p:set>
                                    <p:animEffect transition="in" filter="dissolve">
                                      <p:cBhvr>
                                        <p:cTn id="76" dur="500"/>
                                        <p:tgtEl>
                                          <p:spTgt spid="133"/>
                                        </p:tgtEl>
                                      </p:cBhvr>
                                    </p:animEffect>
                                  </p:childTnLst>
                                </p:cTn>
                              </p:par>
                              <p:par>
                                <p:cTn id="77" presetID="9" presetClass="entr" presetSubtype="0" fill="hold" nodeType="withEffect">
                                  <p:stCondLst>
                                    <p:cond delay="0"/>
                                  </p:stCondLst>
                                  <p:childTnLst>
                                    <p:set>
                                      <p:cBhvr>
                                        <p:cTn id="78" dur="1" fill="hold">
                                          <p:stCondLst>
                                            <p:cond delay="0"/>
                                          </p:stCondLst>
                                        </p:cTn>
                                        <p:tgtEl>
                                          <p:spTgt spid="161"/>
                                        </p:tgtEl>
                                        <p:attrNameLst>
                                          <p:attrName>style.visibility</p:attrName>
                                        </p:attrNameLst>
                                      </p:cBhvr>
                                      <p:to>
                                        <p:strVal val="visible"/>
                                      </p:to>
                                    </p:set>
                                    <p:animEffect transition="in" filter="dissolve">
                                      <p:cBhvr>
                                        <p:cTn id="79" dur="500"/>
                                        <p:tgtEl>
                                          <p:spTgt spid="161"/>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202"/>
                                        </p:tgtEl>
                                        <p:attrNameLst>
                                          <p:attrName>style.visibility</p:attrName>
                                        </p:attrNameLst>
                                      </p:cBhvr>
                                      <p:to>
                                        <p:strVal val="visible"/>
                                      </p:to>
                                    </p:set>
                                    <p:animEffect transition="in" filter="wipe(left)">
                                      <p:cBhvr>
                                        <p:cTn id="84" dur="500"/>
                                        <p:tgtEl>
                                          <p:spTgt spid="202"/>
                                        </p:tgtEl>
                                      </p:cBhvr>
                                    </p:animEffect>
                                  </p:childTnLst>
                                </p:cTn>
                              </p:par>
                              <p:par>
                                <p:cTn id="85" presetID="4" presetClass="entr" presetSubtype="32" fill="hold" nodeType="withEffect">
                                  <p:stCondLst>
                                    <p:cond delay="0"/>
                                  </p:stCondLst>
                                  <p:childTnLst>
                                    <p:set>
                                      <p:cBhvr>
                                        <p:cTn id="86" dur="1" fill="hold">
                                          <p:stCondLst>
                                            <p:cond delay="0"/>
                                          </p:stCondLst>
                                        </p:cTn>
                                        <p:tgtEl>
                                          <p:spTgt spid="211"/>
                                        </p:tgtEl>
                                        <p:attrNameLst>
                                          <p:attrName>style.visibility</p:attrName>
                                        </p:attrNameLst>
                                      </p:cBhvr>
                                      <p:to>
                                        <p:strVal val="visible"/>
                                      </p:to>
                                    </p:set>
                                    <p:animEffect transition="in" filter="box(out)">
                                      <p:cBhvr>
                                        <p:cTn id="87" dur="500"/>
                                        <p:tgtEl>
                                          <p:spTgt spid="211"/>
                                        </p:tgtEl>
                                      </p:cBhvr>
                                    </p:animEffect>
                                  </p:childTnLst>
                                </p:cTn>
                              </p:par>
                            </p:childTnLst>
                          </p:cTn>
                        </p:par>
                        <p:par>
                          <p:cTn id="88" fill="hold">
                            <p:stCondLst>
                              <p:cond delay="500"/>
                            </p:stCondLst>
                            <p:childTnLst>
                              <p:par>
                                <p:cTn id="89" presetID="22" presetClass="entr" presetSubtype="8" fill="hold" nodeType="afterEffect">
                                  <p:stCondLst>
                                    <p:cond delay="0"/>
                                  </p:stCondLst>
                                  <p:childTnLst>
                                    <p:set>
                                      <p:cBhvr>
                                        <p:cTn id="90" dur="1" fill="hold">
                                          <p:stCondLst>
                                            <p:cond delay="0"/>
                                          </p:stCondLst>
                                        </p:cTn>
                                        <p:tgtEl>
                                          <p:spTgt spid="203"/>
                                        </p:tgtEl>
                                        <p:attrNameLst>
                                          <p:attrName>style.visibility</p:attrName>
                                        </p:attrNameLst>
                                      </p:cBhvr>
                                      <p:to>
                                        <p:strVal val="visible"/>
                                      </p:to>
                                    </p:set>
                                    <p:animEffect transition="in" filter="wipe(left)">
                                      <p:cBhvr>
                                        <p:cTn id="91" dur="500"/>
                                        <p:tgtEl>
                                          <p:spTgt spid="203"/>
                                        </p:tgtEl>
                                      </p:cBhvr>
                                    </p:animEffect>
                                  </p:childTnLst>
                                </p:cTn>
                              </p:par>
                              <p:par>
                                <p:cTn id="92" presetID="4" presetClass="entr" presetSubtype="32" fill="hold" grpId="0" nodeType="withEffect">
                                  <p:stCondLst>
                                    <p:cond delay="0"/>
                                  </p:stCondLst>
                                  <p:childTnLst>
                                    <p:set>
                                      <p:cBhvr>
                                        <p:cTn id="93" dur="1" fill="hold">
                                          <p:stCondLst>
                                            <p:cond delay="0"/>
                                          </p:stCondLst>
                                        </p:cTn>
                                        <p:tgtEl>
                                          <p:spTgt spid="213"/>
                                        </p:tgtEl>
                                        <p:attrNameLst>
                                          <p:attrName>style.visibility</p:attrName>
                                        </p:attrNameLst>
                                      </p:cBhvr>
                                      <p:to>
                                        <p:strVal val="visible"/>
                                      </p:to>
                                    </p:set>
                                    <p:animEffect transition="in" filter="box(out)">
                                      <p:cBhvr>
                                        <p:cTn id="94" dur="500"/>
                                        <p:tgtEl>
                                          <p:spTgt spid="213"/>
                                        </p:tgtEl>
                                      </p:cBhvr>
                                    </p:animEffect>
                                  </p:childTnLst>
                                </p:cTn>
                              </p:par>
                            </p:childTnLst>
                          </p:cTn>
                        </p:par>
                      </p:childTnLst>
                    </p:cTn>
                  </p:par>
                  <p:par>
                    <p:cTn id="95" fill="hold">
                      <p:stCondLst>
                        <p:cond delay="indefinite"/>
                      </p:stCondLst>
                      <p:childTnLst>
                        <p:par>
                          <p:cTn id="96" fill="hold">
                            <p:stCondLst>
                              <p:cond delay="0"/>
                            </p:stCondLst>
                            <p:childTnLst>
                              <p:par>
                                <p:cTn id="97" presetID="42" presetClass="path" presetSubtype="0" accel="50000" decel="50000" fill="hold" nodeType="clickEffect">
                                  <p:stCondLst>
                                    <p:cond delay="0"/>
                                  </p:stCondLst>
                                  <p:childTnLst>
                                    <p:animMotion origin="layout" path="M 3.33333E-6 2.59259E-6 L 3.33333E-6 0.10509 " pathEditMode="relative" rAng="0" ptsTypes="AA">
                                      <p:cBhvr>
                                        <p:cTn id="98" dur="2000" fill="hold"/>
                                        <p:tgtEl>
                                          <p:spTgt spid="53"/>
                                        </p:tgtEl>
                                        <p:attrNameLst>
                                          <p:attrName>ppt_x</p:attrName>
                                          <p:attrName>ppt_y</p:attrName>
                                        </p:attrNameLst>
                                      </p:cBhvr>
                                      <p:rCtr x="0" y="53"/>
                                    </p:animMotion>
                                  </p:childTnLst>
                                </p:cTn>
                              </p:par>
                            </p:childTnLst>
                          </p:cTn>
                        </p:par>
                        <p:par>
                          <p:cTn id="99" fill="hold">
                            <p:stCondLst>
                              <p:cond delay="2000"/>
                            </p:stCondLst>
                            <p:childTnLst>
                              <p:par>
                                <p:cTn id="100" presetID="9" presetClass="entr" presetSubtype="0" fill="hold"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dissolve">
                                      <p:cBhvr>
                                        <p:cTn id="102" dur="500"/>
                                        <p:tgtEl>
                                          <p:spTgt spid="56"/>
                                        </p:tgtEl>
                                      </p:cBhvr>
                                    </p:animEffect>
                                  </p:childTnLst>
                                </p:cTn>
                              </p:par>
                            </p:childTnLst>
                          </p:cTn>
                        </p:par>
                        <p:par>
                          <p:cTn id="103" fill="hold">
                            <p:stCondLst>
                              <p:cond delay="2500"/>
                            </p:stCondLst>
                            <p:childTnLst>
                              <p:par>
                                <p:cTn id="104" presetID="9" presetClass="entr" presetSubtype="0" fill="hold"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dissolve">
                                      <p:cBhvr>
                                        <p:cTn id="106" dur="500"/>
                                        <p:tgtEl>
                                          <p:spTgt spid="57"/>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xit" presetSubtype="0" fill="hold" nodeType="clickEffect">
                                  <p:stCondLst>
                                    <p:cond delay="0"/>
                                  </p:stCondLst>
                                  <p:childTnLst>
                                    <p:animEffect transition="out" filter="dissolve">
                                      <p:cBhvr>
                                        <p:cTn id="110" dur="500"/>
                                        <p:tgtEl>
                                          <p:spTgt spid="202"/>
                                        </p:tgtEl>
                                      </p:cBhvr>
                                    </p:animEffect>
                                    <p:set>
                                      <p:cBhvr>
                                        <p:cTn id="111" dur="1" fill="hold">
                                          <p:stCondLst>
                                            <p:cond delay="499"/>
                                          </p:stCondLst>
                                        </p:cTn>
                                        <p:tgtEl>
                                          <p:spTgt spid="202"/>
                                        </p:tgtEl>
                                        <p:attrNameLst>
                                          <p:attrName>style.visibility</p:attrName>
                                        </p:attrNameLst>
                                      </p:cBhvr>
                                      <p:to>
                                        <p:strVal val="hidden"/>
                                      </p:to>
                                    </p:set>
                                  </p:childTnLst>
                                </p:cTn>
                              </p:par>
                              <p:par>
                                <p:cTn id="112" presetID="9" presetClass="exit" presetSubtype="0" fill="hold" grpId="1" nodeType="withEffect">
                                  <p:stCondLst>
                                    <p:cond delay="0"/>
                                  </p:stCondLst>
                                  <p:childTnLst>
                                    <p:animEffect transition="out" filter="dissolve">
                                      <p:cBhvr>
                                        <p:cTn id="113" dur="500"/>
                                        <p:tgtEl>
                                          <p:spTgt spid="211"/>
                                        </p:tgtEl>
                                      </p:cBhvr>
                                    </p:animEffect>
                                    <p:set>
                                      <p:cBhvr>
                                        <p:cTn id="114" dur="1" fill="hold">
                                          <p:stCondLst>
                                            <p:cond delay="499"/>
                                          </p:stCondLst>
                                        </p:cTn>
                                        <p:tgtEl>
                                          <p:spTgt spid="211"/>
                                        </p:tgtEl>
                                        <p:attrNameLst>
                                          <p:attrName>style.visibility</p:attrName>
                                        </p:attrNameLst>
                                      </p:cBhvr>
                                      <p:to>
                                        <p:strVal val="hidden"/>
                                      </p:to>
                                    </p:set>
                                  </p:childTnLst>
                                </p:cTn>
                              </p:par>
                              <p:par>
                                <p:cTn id="115" presetID="9" presetClass="exit" presetSubtype="0" fill="hold" nodeType="withEffect">
                                  <p:stCondLst>
                                    <p:cond delay="0"/>
                                  </p:stCondLst>
                                  <p:childTnLst>
                                    <p:animEffect transition="out" filter="dissolve">
                                      <p:cBhvr>
                                        <p:cTn id="116" dur="500"/>
                                        <p:tgtEl>
                                          <p:spTgt spid="203"/>
                                        </p:tgtEl>
                                      </p:cBhvr>
                                    </p:animEffect>
                                    <p:set>
                                      <p:cBhvr>
                                        <p:cTn id="117" dur="1" fill="hold">
                                          <p:stCondLst>
                                            <p:cond delay="499"/>
                                          </p:stCondLst>
                                        </p:cTn>
                                        <p:tgtEl>
                                          <p:spTgt spid="203"/>
                                        </p:tgtEl>
                                        <p:attrNameLst>
                                          <p:attrName>style.visibility</p:attrName>
                                        </p:attrNameLst>
                                      </p:cBhvr>
                                      <p:to>
                                        <p:strVal val="hidden"/>
                                      </p:to>
                                    </p:set>
                                  </p:childTnLst>
                                </p:cTn>
                              </p:par>
                              <p:par>
                                <p:cTn id="118" presetID="9" presetClass="exit" presetSubtype="0" fill="hold" grpId="1" nodeType="withEffect">
                                  <p:stCondLst>
                                    <p:cond delay="0"/>
                                  </p:stCondLst>
                                  <p:childTnLst>
                                    <p:animEffect transition="out" filter="dissolve">
                                      <p:cBhvr>
                                        <p:cTn id="119" dur="500"/>
                                        <p:tgtEl>
                                          <p:spTgt spid="213"/>
                                        </p:tgtEl>
                                      </p:cBhvr>
                                    </p:animEffect>
                                    <p:set>
                                      <p:cBhvr>
                                        <p:cTn id="120" dur="1" fill="hold">
                                          <p:stCondLst>
                                            <p:cond delay="499"/>
                                          </p:stCondLst>
                                        </p:cTn>
                                        <p:tgtEl>
                                          <p:spTgt spid="213"/>
                                        </p:tgtEl>
                                        <p:attrNameLst>
                                          <p:attrName>style.visibility</p:attrName>
                                        </p:attrNameLst>
                                      </p:cBhvr>
                                      <p:to>
                                        <p:strVal val="hidden"/>
                                      </p:to>
                                    </p:set>
                                  </p:childTnLst>
                                </p:cTn>
                              </p:par>
                              <p:par>
                                <p:cTn id="121" presetID="9" presetClass="exit" presetSubtype="0" fill="hold" nodeType="withEffect">
                                  <p:stCondLst>
                                    <p:cond delay="0"/>
                                  </p:stCondLst>
                                  <p:childTnLst>
                                    <p:animEffect transition="out" filter="dissolve">
                                      <p:cBhvr>
                                        <p:cTn id="122" dur="500"/>
                                        <p:tgtEl>
                                          <p:spTgt spid="133"/>
                                        </p:tgtEl>
                                      </p:cBhvr>
                                    </p:animEffect>
                                    <p:set>
                                      <p:cBhvr>
                                        <p:cTn id="123" dur="1" fill="hold">
                                          <p:stCondLst>
                                            <p:cond delay="499"/>
                                          </p:stCondLst>
                                        </p:cTn>
                                        <p:tgtEl>
                                          <p:spTgt spid="133"/>
                                        </p:tgtEl>
                                        <p:attrNameLst>
                                          <p:attrName>style.visibility</p:attrName>
                                        </p:attrNameLst>
                                      </p:cBhvr>
                                      <p:to>
                                        <p:strVal val="hidden"/>
                                      </p:to>
                                    </p:set>
                                  </p:childTnLst>
                                </p:cTn>
                              </p:par>
                              <p:par>
                                <p:cTn id="124" presetID="9" presetClass="exit" presetSubtype="0" fill="hold" nodeType="withEffect">
                                  <p:stCondLst>
                                    <p:cond delay="0"/>
                                  </p:stCondLst>
                                  <p:childTnLst>
                                    <p:animEffect transition="out" filter="dissolve">
                                      <p:cBhvr>
                                        <p:cTn id="125" dur="500"/>
                                        <p:tgtEl>
                                          <p:spTgt spid="161"/>
                                        </p:tgtEl>
                                      </p:cBhvr>
                                    </p:animEffect>
                                    <p:set>
                                      <p:cBhvr>
                                        <p:cTn id="126" dur="1" fill="hold">
                                          <p:stCondLst>
                                            <p:cond delay="499"/>
                                          </p:stCondLst>
                                        </p:cTn>
                                        <p:tgtEl>
                                          <p:spTgt spid="161"/>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9" presetClass="entr" presetSubtype="0" fill="hold" nodeType="clickEffect">
                                  <p:stCondLst>
                                    <p:cond delay="0"/>
                                  </p:stCondLst>
                                  <p:childTnLst>
                                    <p:set>
                                      <p:cBhvr>
                                        <p:cTn id="130" dur="1" fill="hold">
                                          <p:stCondLst>
                                            <p:cond delay="0"/>
                                          </p:stCondLst>
                                        </p:cTn>
                                        <p:tgtEl>
                                          <p:spTgt spid="166"/>
                                        </p:tgtEl>
                                        <p:attrNameLst>
                                          <p:attrName>style.visibility</p:attrName>
                                        </p:attrNameLst>
                                      </p:cBhvr>
                                      <p:to>
                                        <p:strVal val="visible"/>
                                      </p:to>
                                    </p:set>
                                    <p:animEffect transition="in" filter="dissolve">
                                      <p:cBhvr>
                                        <p:cTn id="131" dur="500"/>
                                        <p:tgtEl>
                                          <p:spTgt spid="166"/>
                                        </p:tgtEl>
                                      </p:cBhvr>
                                    </p:animEffect>
                                  </p:childTnLst>
                                </p:cTn>
                              </p:par>
                              <p:par>
                                <p:cTn id="132" presetID="9" presetClass="entr" presetSubtype="0" fill="hold" nodeType="withEffect">
                                  <p:stCondLst>
                                    <p:cond delay="0"/>
                                  </p:stCondLst>
                                  <p:childTnLst>
                                    <p:set>
                                      <p:cBhvr>
                                        <p:cTn id="133" dur="1" fill="hold">
                                          <p:stCondLst>
                                            <p:cond delay="0"/>
                                          </p:stCondLst>
                                        </p:cTn>
                                        <p:tgtEl>
                                          <p:spTgt spid="181"/>
                                        </p:tgtEl>
                                        <p:attrNameLst>
                                          <p:attrName>style.visibility</p:attrName>
                                        </p:attrNameLst>
                                      </p:cBhvr>
                                      <p:to>
                                        <p:strVal val="visible"/>
                                      </p:to>
                                    </p:set>
                                    <p:animEffect transition="in" filter="dissolve">
                                      <p:cBhvr>
                                        <p:cTn id="134" dur="500"/>
                                        <p:tgtEl>
                                          <p:spTgt spid="181"/>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4" fill="hold" nodeType="clickEffect">
                                  <p:stCondLst>
                                    <p:cond delay="0"/>
                                  </p:stCondLst>
                                  <p:childTnLst>
                                    <p:set>
                                      <p:cBhvr>
                                        <p:cTn id="138" dur="1" fill="hold">
                                          <p:stCondLst>
                                            <p:cond delay="0"/>
                                          </p:stCondLst>
                                        </p:cTn>
                                        <p:tgtEl>
                                          <p:spTgt spid="206"/>
                                        </p:tgtEl>
                                        <p:attrNameLst>
                                          <p:attrName>style.visibility</p:attrName>
                                        </p:attrNameLst>
                                      </p:cBhvr>
                                      <p:to>
                                        <p:strVal val="visible"/>
                                      </p:to>
                                    </p:set>
                                    <p:animEffect transition="in" filter="wipe(down)">
                                      <p:cBhvr>
                                        <p:cTn id="139" dur="500"/>
                                        <p:tgtEl>
                                          <p:spTgt spid="206"/>
                                        </p:tgtEl>
                                      </p:cBhvr>
                                    </p:animEffect>
                                  </p:childTnLst>
                                </p:cTn>
                              </p:par>
                              <p:par>
                                <p:cTn id="140" presetID="4" presetClass="entr" presetSubtype="32" fill="hold" nodeType="withEffect">
                                  <p:stCondLst>
                                    <p:cond delay="0"/>
                                  </p:stCondLst>
                                  <p:childTnLst>
                                    <p:set>
                                      <p:cBhvr>
                                        <p:cTn id="141" dur="1" fill="hold">
                                          <p:stCondLst>
                                            <p:cond delay="0"/>
                                          </p:stCondLst>
                                        </p:cTn>
                                        <p:tgtEl>
                                          <p:spTgt spid="214"/>
                                        </p:tgtEl>
                                        <p:attrNameLst>
                                          <p:attrName>style.visibility</p:attrName>
                                        </p:attrNameLst>
                                      </p:cBhvr>
                                      <p:to>
                                        <p:strVal val="visible"/>
                                      </p:to>
                                    </p:set>
                                    <p:animEffect transition="in" filter="box(out)">
                                      <p:cBhvr>
                                        <p:cTn id="142" dur="500"/>
                                        <p:tgtEl>
                                          <p:spTgt spid="214"/>
                                        </p:tgtEl>
                                      </p:cBhvr>
                                    </p:animEffect>
                                  </p:childTnLst>
                                </p:cTn>
                              </p:par>
                            </p:childTnLst>
                          </p:cTn>
                        </p:par>
                      </p:childTnLst>
                    </p:cTn>
                  </p:par>
                  <p:par>
                    <p:cTn id="143" fill="hold">
                      <p:stCondLst>
                        <p:cond delay="indefinite"/>
                      </p:stCondLst>
                      <p:childTnLst>
                        <p:par>
                          <p:cTn id="144" fill="hold">
                            <p:stCondLst>
                              <p:cond delay="0"/>
                            </p:stCondLst>
                            <p:childTnLst>
                              <p:par>
                                <p:cTn id="145" presetID="9" presetClass="entr" presetSubtype="0" fill="hold" nodeType="clickEffect">
                                  <p:stCondLst>
                                    <p:cond delay="0"/>
                                  </p:stCondLst>
                                  <p:childTnLst>
                                    <p:set>
                                      <p:cBhvr>
                                        <p:cTn id="146" dur="1" fill="hold">
                                          <p:stCondLst>
                                            <p:cond delay="0"/>
                                          </p:stCondLst>
                                        </p:cTn>
                                        <p:tgtEl>
                                          <p:spTgt spid="41"/>
                                        </p:tgtEl>
                                        <p:attrNameLst>
                                          <p:attrName>style.visibility</p:attrName>
                                        </p:attrNameLst>
                                      </p:cBhvr>
                                      <p:to>
                                        <p:strVal val="visible"/>
                                      </p:to>
                                    </p:set>
                                    <p:animEffect transition="in" filter="dissolve">
                                      <p:cBhvr>
                                        <p:cTn id="147" dur="500"/>
                                        <p:tgtEl>
                                          <p:spTgt spid="41"/>
                                        </p:tgtEl>
                                      </p:cBhvr>
                                    </p:animEffect>
                                  </p:childTnLst>
                                </p:cTn>
                              </p:par>
                            </p:childTnLst>
                          </p:cTn>
                        </p:par>
                        <p:par>
                          <p:cTn id="148" fill="hold">
                            <p:stCondLst>
                              <p:cond delay="500"/>
                            </p:stCondLst>
                            <p:childTnLst>
                              <p:par>
                                <p:cTn id="149" presetID="9" presetClass="entr" presetSubtype="0" fill="hold" nodeType="afterEffect">
                                  <p:stCondLst>
                                    <p:cond delay="0"/>
                                  </p:stCondLst>
                                  <p:childTnLst>
                                    <p:set>
                                      <p:cBhvr>
                                        <p:cTn id="150" dur="1" fill="hold">
                                          <p:stCondLst>
                                            <p:cond delay="0"/>
                                          </p:stCondLst>
                                        </p:cTn>
                                        <p:tgtEl>
                                          <p:spTgt spid="44"/>
                                        </p:tgtEl>
                                        <p:attrNameLst>
                                          <p:attrName>style.visibility</p:attrName>
                                        </p:attrNameLst>
                                      </p:cBhvr>
                                      <p:to>
                                        <p:strVal val="visible"/>
                                      </p:to>
                                    </p:set>
                                    <p:animEffect transition="in" filter="dissolve">
                                      <p:cBhvr>
                                        <p:cTn id="15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1" animBg="1"/>
      <p:bldP spid="210" grpId="0" animBg="1"/>
      <p:bldP spid="210" grpId="1" animBg="1"/>
      <p:bldP spid="213" grpId="0" animBg="1"/>
      <p:bldP spid="213" grpId="1" animBg="1"/>
      <p:bldP spid="209" grpId="0" animBg="1"/>
      <p:bldP spid="20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idx="1"/>
          </p:nvPr>
        </p:nvSpPr>
        <p:spPr/>
        <p:txBody>
          <a:bodyPr>
            <a:normAutofit/>
          </a:bodyPr>
          <a:lstStyle/>
          <a:p>
            <a:pPr marL="342900" lvl="1" indent="-342900">
              <a:buClr>
                <a:srgbClr val="0033CC"/>
              </a:buClr>
              <a:buFont typeface="Arial" pitchFamily="34" charset="0"/>
              <a:buChar char="•"/>
              <a:tabLst>
                <a:tab pos="985838" algn="l"/>
              </a:tabLst>
            </a:pPr>
            <a:r>
              <a:rPr lang="en-US" altLang="ja-JP" sz="2800" dirty="0" smtClean="0"/>
              <a:t>OSS</a:t>
            </a:r>
            <a:r>
              <a:rPr lang="ja-JP" altLang="en-US" sz="2800" dirty="0" smtClean="0"/>
              <a:t>の開発が継続する要因を明らかにするために，複数のコミュニティに存在するコーディネータに着目して，参加者の推移の分析を行った．</a:t>
            </a:r>
            <a:endParaRPr lang="en-US" altLang="ja-JP" sz="2800" dirty="0" smtClean="0"/>
          </a:p>
          <a:p>
            <a:pPr marL="342900" lvl="1" indent="-342900">
              <a:buClr>
                <a:srgbClr val="0033CC"/>
              </a:buClr>
              <a:buFont typeface="Arial" pitchFamily="34" charset="0"/>
              <a:buChar char="•"/>
              <a:tabLst>
                <a:tab pos="985838" algn="l"/>
              </a:tabLst>
            </a:pPr>
            <a:endParaRPr kumimoji="1" lang="en-US" altLang="ja-JP" sz="800" dirty="0" smtClean="0"/>
          </a:p>
          <a:p>
            <a:r>
              <a:rPr lang="ja-JP" altLang="en-US" dirty="0" smtClean="0"/>
              <a:t>３つのコミュニティ間で協調作業を行い始めることが</a:t>
            </a:r>
            <a:r>
              <a:rPr lang="en-US" altLang="ja-JP" dirty="0" smtClean="0"/>
              <a:t>OSS</a:t>
            </a:r>
            <a:r>
              <a:rPr lang="ja-JP" altLang="en-US" dirty="0" smtClean="0"/>
              <a:t>を継続して開発する要因となる可能性があることがわかった．</a:t>
            </a:r>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9</a:t>
            </a:fld>
            <a:endParaRPr lang="ja-JP" altLang="en-US"/>
          </a:p>
        </p:txBody>
      </p:sp>
      <p:sp>
        <p:nvSpPr>
          <p:cNvPr id="9" name="フッター プレースホルダ 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a:t>
            </a:r>
            <a:r>
              <a:rPr lang="ja-JP" altLang="en-US" dirty="0" smtClean="0"/>
              <a:t>方針</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r>
              <a:rPr lang="ja-JP" altLang="en-US" dirty="0" smtClean="0"/>
              <a:t>４種類のコーディネータが仲介者としてサブコミュニティとどのように関わっているかをソーシャルネットワーク分析により明らかにする．</a:t>
            </a:r>
            <a:endParaRPr lang="en-US" altLang="ja-JP" dirty="0" smtClean="0"/>
          </a:p>
          <a:p>
            <a:r>
              <a:rPr lang="ja-JP" altLang="en-US" dirty="0" smtClean="0"/>
              <a:t>本研究の妥当性を確認するために他の</a:t>
            </a:r>
            <a:r>
              <a:rPr lang="en-US" altLang="ja-JP" dirty="0" smtClean="0"/>
              <a:t>OSS</a:t>
            </a:r>
            <a:r>
              <a:rPr lang="ja-JP" altLang="en-US" dirty="0" smtClean="0"/>
              <a:t>コミュニティを用いて同様の分析を行う．</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10</a:t>
            </a:fld>
            <a:endParaRPr lang="ja-JP" altLang="en-US"/>
          </a:p>
        </p:txBody>
      </p:sp>
      <p:grpSp>
        <p:nvGrpSpPr>
          <p:cNvPr id="64" name="グループ化 107"/>
          <p:cNvGrpSpPr/>
          <p:nvPr/>
        </p:nvGrpSpPr>
        <p:grpSpPr>
          <a:xfrm>
            <a:off x="2428860" y="3565090"/>
            <a:ext cx="6643734" cy="2578554"/>
            <a:chOff x="785786" y="3357562"/>
            <a:chExt cx="7572428" cy="3000396"/>
          </a:xfrm>
          <a:solidFill>
            <a:schemeClr val="bg2"/>
          </a:solidFill>
        </p:grpSpPr>
        <p:sp>
          <p:nvSpPr>
            <p:cNvPr id="65" name="角丸四角形 64"/>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6" name="正方形/長方形 65"/>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2400" dirty="0">
                  <a:solidFill>
                    <a:schemeClr val="tx1"/>
                  </a:solidFill>
                </a:rPr>
                <a:t>OSS</a:t>
              </a:r>
              <a:r>
                <a:rPr lang="ja-JP" altLang="en-US" sz="2400" dirty="0">
                  <a:solidFill>
                    <a:schemeClr val="tx1"/>
                  </a:solidFill>
                </a:rPr>
                <a:t>コミュニティ</a:t>
              </a:r>
            </a:p>
          </p:txBody>
        </p:sp>
      </p:grpSp>
      <p:sp>
        <p:nvSpPr>
          <p:cNvPr id="67" name="角丸四角形 66"/>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68" name="グループ化 111"/>
          <p:cNvGrpSpPr/>
          <p:nvPr/>
        </p:nvGrpSpPr>
        <p:grpSpPr>
          <a:xfrm>
            <a:off x="3787700" y="4201246"/>
            <a:ext cx="284234" cy="418577"/>
            <a:chOff x="2643175" y="4000504"/>
            <a:chExt cx="284234" cy="418577"/>
          </a:xfrm>
          <a:solidFill>
            <a:schemeClr val="bg1">
              <a:lumMod val="75000"/>
            </a:schemeClr>
          </a:solidFill>
        </p:grpSpPr>
        <p:sp>
          <p:nvSpPr>
            <p:cNvPr id="69" name="フローチャート : 論理積ゲート 6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0" name="円/楕円 6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7" name="グループ化 120"/>
          <p:cNvGrpSpPr/>
          <p:nvPr/>
        </p:nvGrpSpPr>
        <p:grpSpPr>
          <a:xfrm>
            <a:off x="5072066" y="4211297"/>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80" name="正方形/長方形 79"/>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sp>
        <p:nvSpPr>
          <p:cNvPr id="81" name="角丸四角形 80"/>
          <p:cNvSpPr/>
          <p:nvPr/>
        </p:nvSpPr>
        <p:spPr>
          <a:xfrm>
            <a:off x="5857875" y="3908425"/>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82" name="正方形/長方形 81"/>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sp>
        <p:nvSpPr>
          <p:cNvPr id="83" name="角丸四角形 82"/>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84" name="正方形/長方形 83"/>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バグ報告者コミュニティ</a:t>
            </a:r>
          </a:p>
        </p:txBody>
      </p:sp>
      <p:grpSp>
        <p:nvGrpSpPr>
          <p:cNvPr id="85" name="グループ化 130"/>
          <p:cNvGrpSpPr/>
          <p:nvPr/>
        </p:nvGrpSpPr>
        <p:grpSpPr>
          <a:xfrm>
            <a:off x="4618897" y="5299931"/>
            <a:ext cx="291631" cy="479737"/>
            <a:chOff x="-348596" y="4020832"/>
            <a:chExt cx="291631" cy="479737"/>
          </a:xfrm>
          <a:solidFill>
            <a:schemeClr val="bg1">
              <a:lumMod val="75000"/>
            </a:schemeClr>
          </a:solidFill>
        </p:grpSpPr>
        <p:sp>
          <p:nvSpPr>
            <p:cNvPr id="86" name="フローチャート : 論理積ゲート 85"/>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87" name="ひし形 86"/>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4" name="グループ化 139"/>
          <p:cNvGrpSpPr/>
          <p:nvPr/>
        </p:nvGrpSpPr>
        <p:grpSpPr>
          <a:xfrm>
            <a:off x="6619161" y="5449593"/>
            <a:ext cx="291631" cy="479737"/>
            <a:chOff x="-348596" y="4020832"/>
            <a:chExt cx="291631" cy="479737"/>
          </a:xfrm>
          <a:solidFill>
            <a:schemeClr val="bg1">
              <a:lumMod val="75000"/>
            </a:schemeClr>
          </a:solidFill>
        </p:grpSpPr>
        <p:sp>
          <p:nvSpPr>
            <p:cNvPr id="95" name="フローチャート : 論理積ゲート 9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96" name="ひし形 9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0" name="グループ化 145"/>
          <p:cNvGrpSpPr/>
          <p:nvPr/>
        </p:nvGrpSpPr>
        <p:grpSpPr>
          <a:xfrm>
            <a:off x="6858016" y="4398945"/>
            <a:ext cx="285752" cy="380591"/>
            <a:chOff x="3714744" y="3714752"/>
            <a:chExt cx="285752" cy="380591"/>
          </a:xfrm>
          <a:solidFill>
            <a:schemeClr val="bg1">
              <a:lumMod val="75000"/>
            </a:schemeClr>
          </a:solidFill>
        </p:grpSpPr>
        <p:sp>
          <p:nvSpPr>
            <p:cNvPr id="101" name="フローチャート : 論理積ゲート 10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2" name="フローチャート : 組合せ 10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1" name="グループ化 120"/>
          <p:cNvGrpSpPr/>
          <p:nvPr/>
        </p:nvGrpSpPr>
        <p:grpSpPr>
          <a:xfrm>
            <a:off x="430114" y="4010555"/>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4" name="グループ化 123"/>
          <p:cNvGrpSpPr/>
          <p:nvPr/>
        </p:nvGrpSpPr>
        <p:grpSpPr>
          <a:xfrm>
            <a:off x="428596" y="4636660"/>
            <a:ext cx="285752" cy="380591"/>
            <a:chOff x="3714744" y="3714752"/>
            <a:chExt cx="285752" cy="380591"/>
          </a:xfrm>
          <a:solidFill>
            <a:schemeClr val="bg1">
              <a:lumMod val="75000"/>
            </a:schemeClr>
          </a:solidFill>
        </p:grpSpPr>
        <p:sp>
          <p:nvSpPr>
            <p:cNvPr id="125" name="フローチャート : 論理積ゲート 124"/>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フローチャート : 組合せ 125"/>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7" name="グループ化 126"/>
          <p:cNvGrpSpPr/>
          <p:nvPr/>
        </p:nvGrpSpPr>
        <p:grpSpPr>
          <a:xfrm>
            <a:off x="437222" y="5163841"/>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0" name="正方形/長方形 129"/>
          <p:cNvSpPr/>
          <p:nvPr/>
        </p:nvSpPr>
        <p:spPr>
          <a:xfrm>
            <a:off x="857224" y="400050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131" name="正方形/長方形 130"/>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132" name="正方形/長方形 131"/>
          <p:cNvSpPr/>
          <p:nvPr/>
        </p:nvSpPr>
        <p:spPr>
          <a:xfrm>
            <a:off x="804448" y="514351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cxnSp>
        <p:nvCxnSpPr>
          <p:cNvPr id="134" name="直線コネクタ 133"/>
          <p:cNvCxnSpPr>
            <a:stCxn id="78" idx="2"/>
            <a:endCxn id="114" idx="3"/>
          </p:cNvCxnSpPr>
          <p:nvPr/>
        </p:nvCxnSpPr>
        <p:spPr>
          <a:xfrm flipV="1">
            <a:off x="5356300" y="4075771"/>
            <a:ext cx="469238" cy="43524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a:stCxn id="105" idx="2"/>
            <a:endCxn id="114" idx="3"/>
          </p:cNvCxnSpPr>
          <p:nvPr/>
        </p:nvCxnSpPr>
        <p:spPr>
          <a:xfrm rot="5400000" flipH="1">
            <a:off x="6540773" y="3360536"/>
            <a:ext cx="387826" cy="181829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2" name="グループ化 186"/>
          <p:cNvGrpSpPr/>
          <p:nvPr/>
        </p:nvGrpSpPr>
        <p:grpSpPr>
          <a:xfrm>
            <a:off x="5600700" y="3804811"/>
            <a:ext cx="428628" cy="571504"/>
            <a:chOff x="4572000" y="4286256"/>
            <a:chExt cx="357190" cy="452029"/>
          </a:xfrm>
          <a:solidFill>
            <a:schemeClr val="tx2">
              <a:lumMod val="20000"/>
              <a:lumOff val="80000"/>
            </a:schemeClr>
          </a:solidFill>
        </p:grpSpPr>
        <p:sp>
          <p:nvSpPr>
            <p:cNvPr id="113" name="フローチャート: 手作業 112"/>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4" name="フローチャート : 論理積ゲート 113"/>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cxnSp>
        <p:nvCxnSpPr>
          <p:cNvPr id="139" name="直線コネクタ 138"/>
          <p:cNvCxnSpPr>
            <a:stCxn id="99" idx="2"/>
            <a:endCxn id="110" idx="2"/>
          </p:cNvCxnSpPr>
          <p:nvPr/>
        </p:nvCxnSpPr>
        <p:spPr>
          <a:xfrm rot="5400000">
            <a:off x="5876705" y="4381268"/>
            <a:ext cx="398917" cy="56357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7" name="グループ化 142"/>
          <p:cNvGrpSpPr/>
          <p:nvPr/>
        </p:nvGrpSpPr>
        <p:grpSpPr>
          <a:xfrm>
            <a:off x="6215074" y="4249283"/>
            <a:ext cx="285752" cy="380591"/>
            <a:chOff x="3714744" y="3714752"/>
            <a:chExt cx="285752" cy="380591"/>
          </a:xfrm>
          <a:solidFill>
            <a:schemeClr val="bg1">
              <a:lumMod val="75000"/>
            </a:schemeClr>
          </a:solidFill>
        </p:grpSpPr>
        <p:sp>
          <p:nvSpPr>
            <p:cNvPr id="98" name="フローチャート : 論理積ゲート 97"/>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99" name="フローチャート : 組合せ 98"/>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cxnSp>
        <p:nvCxnSpPr>
          <p:cNvPr id="144" name="直線コネクタ 143"/>
          <p:cNvCxnSpPr>
            <a:stCxn id="111" idx="3"/>
            <a:endCxn id="73" idx="4"/>
          </p:cNvCxnSpPr>
          <p:nvPr/>
        </p:nvCxnSpPr>
        <p:spPr>
          <a:xfrm rot="16200000" flipV="1">
            <a:off x="5043473" y="4101593"/>
            <a:ext cx="293265" cy="1229589"/>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グループ化 114"/>
          <p:cNvGrpSpPr/>
          <p:nvPr/>
        </p:nvGrpSpPr>
        <p:grpSpPr>
          <a:xfrm>
            <a:off x="4430642" y="4350908"/>
            <a:ext cx="284234" cy="418577"/>
            <a:chOff x="2643175" y="4000504"/>
            <a:chExt cx="284234" cy="418577"/>
          </a:xfrm>
          <a:solidFill>
            <a:schemeClr val="bg1">
              <a:lumMod val="75000"/>
            </a:schemeClr>
          </a:solidFill>
        </p:grpSpPr>
        <p:sp>
          <p:nvSpPr>
            <p:cNvPr id="72" name="フローチャート : 論理積ゲート 7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cxnSp>
        <p:nvCxnSpPr>
          <p:cNvPr id="147" name="直線コネクタ 146"/>
          <p:cNvCxnSpPr>
            <a:stCxn id="92" idx="3"/>
            <a:endCxn id="111" idx="3"/>
          </p:cNvCxnSpPr>
          <p:nvPr/>
        </p:nvCxnSpPr>
        <p:spPr>
          <a:xfrm rot="16200000" flipV="1">
            <a:off x="5597383" y="5070536"/>
            <a:ext cx="678934" cy="26390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9" name="グループ化 183"/>
          <p:cNvGrpSpPr>
            <a:grpSpLocks/>
          </p:cNvGrpSpPr>
          <p:nvPr/>
        </p:nvGrpSpPr>
        <p:grpSpPr bwMode="auto">
          <a:xfrm>
            <a:off x="5580063" y="4581525"/>
            <a:ext cx="428625" cy="593725"/>
            <a:chOff x="4572000" y="4286256"/>
            <a:chExt cx="357190" cy="452029"/>
          </a:xfrm>
        </p:grpSpPr>
        <p:sp>
          <p:nvSpPr>
            <p:cNvPr id="110" name="フローチャート: 手作業 109"/>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1" name="フローチャート : 論理積ゲート 110"/>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50" name="直線コネクタ 149"/>
          <p:cNvCxnSpPr>
            <a:stCxn id="108" idx="2"/>
            <a:endCxn id="120" idx="3"/>
          </p:cNvCxnSpPr>
          <p:nvPr/>
        </p:nvCxnSpPr>
        <p:spPr>
          <a:xfrm rot="5400000">
            <a:off x="7492975" y="4131700"/>
            <a:ext cx="240804" cy="134679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a:stCxn id="120" idx="3"/>
            <a:endCxn id="92" idx="3"/>
          </p:cNvCxnSpPr>
          <p:nvPr/>
        </p:nvCxnSpPr>
        <p:spPr>
          <a:xfrm rot="16200000" flipH="1" flipV="1">
            <a:off x="6196162" y="4798138"/>
            <a:ext cx="616453" cy="87117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8" name="グループ化 189"/>
          <p:cNvGrpSpPr/>
          <p:nvPr/>
        </p:nvGrpSpPr>
        <p:grpSpPr>
          <a:xfrm>
            <a:off x="6715140" y="4643446"/>
            <a:ext cx="428628" cy="594905"/>
            <a:chOff x="4572000" y="4286256"/>
            <a:chExt cx="357190" cy="452029"/>
          </a:xfrm>
          <a:solidFill>
            <a:srgbClr val="CCFF99"/>
          </a:solidFill>
        </p:grpSpPr>
        <p:sp>
          <p:nvSpPr>
            <p:cNvPr id="119" name="フローチャート: 手作業 118"/>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フローチャート : 論理積ゲート 119"/>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cxnSp>
        <p:nvCxnSpPr>
          <p:cNvPr id="156" name="直線コネクタ 155"/>
          <p:cNvCxnSpPr>
            <a:stCxn id="117" idx="3"/>
            <a:endCxn id="90" idx="2"/>
          </p:cNvCxnSpPr>
          <p:nvPr/>
        </p:nvCxnSpPr>
        <p:spPr>
          <a:xfrm rot="16200000" flipH="1">
            <a:off x="4668560" y="4999191"/>
            <a:ext cx="792994" cy="679315"/>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直線コネクタ 159"/>
          <p:cNvCxnSpPr>
            <a:stCxn id="76" idx="4"/>
            <a:endCxn id="117" idx="3"/>
          </p:cNvCxnSpPr>
          <p:nvPr/>
        </p:nvCxnSpPr>
        <p:spPr>
          <a:xfrm rot="16200000" flipH="1">
            <a:off x="3784637" y="4001588"/>
            <a:ext cx="444034" cy="143749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5" name="グループ化 192"/>
          <p:cNvGrpSpPr/>
          <p:nvPr/>
        </p:nvGrpSpPr>
        <p:grpSpPr>
          <a:xfrm>
            <a:off x="4500562" y="4671391"/>
            <a:ext cx="428628" cy="571504"/>
            <a:chOff x="4572000" y="4286256"/>
            <a:chExt cx="357190" cy="452029"/>
          </a:xfrm>
          <a:solidFill>
            <a:schemeClr val="accent6">
              <a:lumMod val="40000"/>
              <a:lumOff val="60000"/>
            </a:schemeClr>
          </a:solidFill>
        </p:grpSpPr>
        <p:sp>
          <p:nvSpPr>
            <p:cNvPr id="116" name="フローチャート: 手作業 115"/>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7" name="フローチャート : 論理積ゲート 116"/>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4" name="グループ化 117"/>
          <p:cNvGrpSpPr/>
          <p:nvPr/>
        </p:nvGrpSpPr>
        <p:grpSpPr>
          <a:xfrm>
            <a:off x="3143240" y="4279470"/>
            <a:ext cx="284234" cy="418577"/>
            <a:chOff x="2643175" y="4000504"/>
            <a:chExt cx="284234" cy="418577"/>
          </a:xfrm>
          <a:solidFill>
            <a:schemeClr val="bg1">
              <a:lumMod val="75000"/>
            </a:schemeClr>
          </a:solidFill>
        </p:grpSpPr>
        <p:sp>
          <p:nvSpPr>
            <p:cNvPr id="75" name="フローチャート : 論理積ゲート 7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6" name="円/楕円 7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cxnSp>
        <p:nvCxnSpPr>
          <p:cNvPr id="163" name="直線コネクタ 162"/>
          <p:cNvCxnSpPr>
            <a:stCxn id="90" idx="2"/>
            <a:endCxn id="93" idx="2"/>
          </p:cNvCxnSpPr>
          <p:nvPr/>
        </p:nvCxnSpPr>
        <p:spPr>
          <a:xfrm rot="5400000" flipH="1" flipV="1">
            <a:off x="5658607" y="5331790"/>
            <a:ext cx="149662" cy="65744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1" name="グループ化 136"/>
          <p:cNvGrpSpPr/>
          <p:nvPr/>
        </p:nvGrpSpPr>
        <p:grpSpPr>
          <a:xfrm>
            <a:off x="5919286" y="5299931"/>
            <a:ext cx="291631" cy="479737"/>
            <a:chOff x="-348596" y="4020832"/>
            <a:chExt cx="291631" cy="479737"/>
          </a:xfrm>
          <a:solidFill>
            <a:schemeClr val="bg1">
              <a:lumMod val="75000"/>
            </a:schemeClr>
          </a:solidFill>
        </p:grpSpPr>
        <p:sp>
          <p:nvSpPr>
            <p:cNvPr id="92" name="フローチャート : 論理積ゲート 9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93" name="ひし形 9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88" name="グループ化 133"/>
          <p:cNvGrpSpPr/>
          <p:nvPr/>
        </p:nvGrpSpPr>
        <p:grpSpPr>
          <a:xfrm>
            <a:off x="5261839" y="5449593"/>
            <a:ext cx="291631" cy="479737"/>
            <a:chOff x="-348596" y="4020832"/>
            <a:chExt cx="291631" cy="479737"/>
          </a:xfrm>
          <a:solidFill>
            <a:schemeClr val="bg1">
              <a:lumMod val="75000"/>
            </a:schemeClr>
          </a:solidFill>
        </p:grpSpPr>
        <p:sp>
          <p:nvSpPr>
            <p:cNvPr id="89" name="フローチャート : 論理積ゲート 8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90" name="ひし形 8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cxnSp>
        <p:nvCxnSpPr>
          <p:cNvPr id="166" name="直線コネクタ 165"/>
          <p:cNvCxnSpPr>
            <a:stCxn id="107" idx="3"/>
            <a:endCxn id="105" idx="2"/>
          </p:cNvCxnSpPr>
          <p:nvPr/>
        </p:nvCxnSpPr>
        <p:spPr>
          <a:xfrm rot="16200000" flipV="1">
            <a:off x="7890854" y="4216578"/>
            <a:ext cx="149663" cy="64370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グループ化 151"/>
          <p:cNvGrpSpPr/>
          <p:nvPr/>
        </p:nvGrpSpPr>
        <p:grpSpPr>
          <a:xfrm>
            <a:off x="8143900" y="4470383"/>
            <a:ext cx="285752" cy="380591"/>
            <a:chOff x="3714744" y="3714752"/>
            <a:chExt cx="285752" cy="380591"/>
          </a:xfrm>
          <a:solidFill>
            <a:schemeClr val="bg1">
              <a:lumMod val="75000"/>
            </a:schemeClr>
          </a:solidFill>
        </p:grpSpPr>
        <p:sp>
          <p:nvSpPr>
            <p:cNvPr id="107" name="フローチャート : 論理積ゲート 10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フローチャート : 組合せ 10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3" name="グループ化 148"/>
          <p:cNvGrpSpPr/>
          <p:nvPr/>
        </p:nvGrpSpPr>
        <p:grpSpPr>
          <a:xfrm>
            <a:off x="7500958" y="4249283"/>
            <a:ext cx="285752" cy="380591"/>
            <a:chOff x="3714744" y="3714752"/>
            <a:chExt cx="285752" cy="380591"/>
          </a:xfrm>
          <a:solidFill>
            <a:schemeClr val="bg1">
              <a:lumMod val="75000"/>
            </a:schemeClr>
          </a:solidFill>
        </p:grpSpPr>
        <p:sp>
          <p:nvSpPr>
            <p:cNvPr id="104" name="フローチャート : 論理積ゲート 10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5" name="フローチャート : 組合せ 10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dissolve">
                                      <p:cBhvr>
                                        <p:cTn id="7" dur="500"/>
                                        <p:tgtEl>
                                          <p:spTgt spid="160"/>
                                        </p:tgtEl>
                                      </p:cBhvr>
                                    </p:animEffect>
                                  </p:childTnLst>
                                </p:cTn>
                              </p:par>
                              <p:par>
                                <p:cTn id="8" presetID="9" presetClass="entr" presetSubtype="0" fill="hold" nodeType="withEffect">
                                  <p:stCondLst>
                                    <p:cond delay="0"/>
                                  </p:stCondLst>
                                  <p:childTnLst>
                                    <p:set>
                                      <p:cBhvr>
                                        <p:cTn id="9" dur="1" fill="hold">
                                          <p:stCondLst>
                                            <p:cond delay="0"/>
                                          </p:stCondLst>
                                        </p:cTn>
                                        <p:tgtEl>
                                          <p:spTgt spid="144"/>
                                        </p:tgtEl>
                                        <p:attrNameLst>
                                          <p:attrName>style.visibility</p:attrName>
                                        </p:attrNameLst>
                                      </p:cBhvr>
                                      <p:to>
                                        <p:strVal val="visible"/>
                                      </p:to>
                                    </p:set>
                                    <p:animEffect transition="in" filter="dissolve">
                                      <p:cBhvr>
                                        <p:cTn id="10" dur="500"/>
                                        <p:tgtEl>
                                          <p:spTgt spid="144"/>
                                        </p:tgtEl>
                                      </p:cBhvr>
                                    </p:animEffect>
                                  </p:childTnLst>
                                </p:cTn>
                              </p:par>
                              <p:par>
                                <p:cTn id="11" presetID="9" presetClass="entr" presetSubtype="0" fill="hold"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dissolve">
                                      <p:cBhvr>
                                        <p:cTn id="13" dur="500"/>
                                        <p:tgtEl>
                                          <p:spTgt spid="134"/>
                                        </p:tgtEl>
                                      </p:cBhvr>
                                    </p:animEffect>
                                  </p:childTnLst>
                                </p:cTn>
                              </p:par>
                              <p:par>
                                <p:cTn id="14" presetID="9" presetClass="entr" presetSubtype="0" fill="hold" nodeType="withEffect">
                                  <p:stCondLst>
                                    <p:cond delay="0"/>
                                  </p:stCondLst>
                                  <p:childTnLst>
                                    <p:set>
                                      <p:cBhvr>
                                        <p:cTn id="15" dur="1" fill="hold">
                                          <p:stCondLst>
                                            <p:cond delay="0"/>
                                          </p:stCondLst>
                                        </p:cTn>
                                        <p:tgtEl>
                                          <p:spTgt spid="135"/>
                                        </p:tgtEl>
                                        <p:attrNameLst>
                                          <p:attrName>style.visibility</p:attrName>
                                        </p:attrNameLst>
                                      </p:cBhvr>
                                      <p:to>
                                        <p:strVal val="visible"/>
                                      </p:to>
                                    </p:set>
                                    <p:animEffect transition="in" filter="dissolve">
                                      <p:cBhvr>
                                        <p:cTn id="16" dur="500"/>
                                        <p:tgtEl>
                                          <p:spTgt spid="135"/>
                                        </p:tgtEl>
                                      </p:cBhvr>
                                    </p:animEffect>
                                  </p:childTnLst>
                                </p:cTn>
                              </p:par>
                              <p:par>
                                <p:cTn id="17" presetID="9" presetClass="entr" presetSubtype="0" fill="hold"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dissolve">
                                      <p:cBhvr>
                                        <p:cTn id="19" dur="500"/>
                                        <p:tgtEl>
                                          <p:spTgt spid="139"/>
                                        </p:tgtEl>
                                      </p:cBhvr>
                                    </p:animEffect>
                                  </p:childTnLst>
                                </p:cTn>
                              </p:par>
                              <p:par>
                                <p:cTn id="20" presetID="9" presetClass="entr" presetSubtype="0" fill="hold" nodeType="withEffect">
                                  <p:stCondLst>
                                    <p:cond delay="0"/>
                                  </p:stCondLst>
                                  <p:childTnLst>
                                    <p:set>
                                      <p:cBhvr>
                                        <p:cTn id="21" dur="1" fill="hold">
                                          <p:stCondLst>
                                            <p:cond delay="0"/>
                                          </p:stCondLst>
                                        </p:cTn>
                                        <p:tgtEl>
                                          <p:spTgt spid="150"/>
                                        </p:tgtEl>
                                        <p:attrNameLst>
                                          <p:attrName>style.visibility</p:attrName>
                                        </p:attrNameLst>
                                      </p:cBhvr>
                                      <p:to>
                                        <p:strVal val="visible"/>
                                      </p:to>
                                    </p:set>
                                    <p:animEffect transition="in" filter="dissolve">
                                      <p:cBhvr>
                                        <p:cTn id="22" dur="500"/>
                                        <p:tgtEl>
                                          <p:spTgt spid="150"/>
                                        </p:tgtEl>
                                      </p:cBhvr>
                                    </p:animEffect>
                                  </p:childTnLst>
                                </p:cTn>
                              </p:par>
                              <p:par>
                                <p:cTn id="23" presetID="9" presetClass="entr" presetSubtype="0" fill="hold" nodeType="with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dissolve">
                                      <p:cBhvr>
                                        <p:cTn id="25" dur="500"/>
                                        <p:tgtEl>
                                          <p:spTgt spid="166"/>
                                        </p:tgtEl>
                                      </p:cBhvr>
                                    </p:animEffect>
                                  </p:childTnLst>
                                </p:cTn>
                              </p:par>
                              <p:par>
                                <p:cTn id="26" presetID="9" presetClass="entr" presetSubtype="0" fill="hold"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dissolve">
                                      <p:cBhvr>
                                        <p:cTn id="28" dur="500"/>
                                        <p:tgtEl>
                                          <p:spTgt spid="153"/>
                                        </p:tgtEl>
                                      </p:cBhvr>
                                    </p:animEffect>
                                  </p:childTnLst>
                                </p:cTn>
                              </p:par>
                              <p:par>
                                <p:cTn id="29" presetID="9" presetClass="entr" presetSubtype="0" fill="hold" nodeType="withEffect">
                                  <p:stCondLst>
                                    <p:cond delay="0"/>
                                  </p:stCondLst>
                                  <p:childTnLst>
                                    <p:set>
                                      <p:cBhvr>
                                        <p:cTn id="30" dur="1" fill="hold">
                                          <p:stCondLst>
                                            <p:cond delay="0"/>
                                          </p:stCondLst>
                                        </p:cTn>
                                        <p:tgtEl>
                                          <p:spTgt spid="147"/>
                                        </p:tgtEl>
                                        <p:attrNameLst>
                                          <p:attrName>style.visibility</p:attrName>
                                        </p:attrNameLst>
                                      </p:cBhvr>
                                      <p:to>
                                        <p:strVal val="visible"/>
                                      </p:to>
                                    </p:set>
                                    <p:animEffect transition="in" filter="dissolve">
                                      <p:cBhvr>
                                        <p:cTn id="31" dur="500"/>
                                        <p:tgtEl>
                                          <p:spTgt spid="147"/>
                                        </p:tgtEl>
                                      </p:cBhvr>
                                    </p:animEffect>
                                  </p:childTnLst>
                                </p:cTn>
                              </p:par>
                              <p:par>
                                <p:cTn id="32" presetID="9" presetClass="entr" presetSubtype="0" fill="hold" nodeType="withEffect">
                                  <p:stCondLst>
                                    <p:cond delay="0"/>
                                  </p:stCondLst>
                                  <p:childTnLst>
                                    <p:set>
                                      <p:cBhvr>
                                        <p:cTn id="33" dur="1" fill="hold">
                                          <p:stCondLst>
                                            <p:cond delay="0"/>
                                          </p:stCondLst>
                                        </p:cTn>
                                        <p:tgtEl>
                                          <p:spTgt spid="163"/>
                                        </p:tgtEl>
                                        <p:attrNameLst>
                                          <p:attrName>style.visibility</p:attrName>
                                        </p:attrNameLst>
                                      </p:cBhvr>
                                      <p:to>
                                        <p:strVal val="visible"/>
                                      </p:to>
                                    </p:set>
                                    <p:animEffect transition="in" filter="dissolve">
                                      <p:cBhvr>
                                        <p:cTn id="34" dur="500"/>
                                        <p:tgtEl>
                                          <p:spTgt spid="163"/>
                                        </p:tgtEl>
                                      </p:cBhvr>
                                    </p:animEffect>
                                  </p:childTnLst>
                                </p:cTn>
                              </p:par>
                              <p:par>
                                <p:cTn id="35" presetID="9" presetClass="entr" presetSubtype="0" fill="hold" nodeType="withEffect">
                                  <p:stCondLst>
                                    <p:cond delay="0"/>
                                  </p:stCondLst>
                                  <p:childTnLst>
                                    <p:set>
                                      <p:cBhvr>
                                        <p:cTn id="36" dur="1" fill="hold">
                                          <p:stCondLst>
                                            <p:cond delay="0"/>
                                          </p:stCondLst>
                                        </p:cTn>
                                        <p:tgtEl>
                                          <p:spTgt spid="156"/>
                                        </p:tgtEl>
                                        <p:attrNameLst>
                                          <p:attrName>style.visibility</p:attrName>
                                        </p:attrNameLst>
                                      </p:cBhvr>
                                      <p:to>
                                        <p:strVal val="visible"/>
                                      </p:to>
                                    </p:set>
                                    <p:animEffect transition="in" filter="dissolve">
                                      <p:cBhvr>
                                        <p:cTn id="37"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対外発表</a:t>
            </a:r>
            <a:endParaRPr kumimoji="1" lang="ja-JP" altLang="en-US" dirty="0"/>
          </a:p>
        </p:txBody>
      </p:sp>
      <p:sp>
        <p:nvSpPr>
          <p:cNvPr id="3" name="コンテンツ プレースホルダ 2"/>
          <p:cNvSpPr>
            <a:spLocks noGrp="1"/>
          </p:cNvSpPr>
          <p:nvPr>
            <p:ph idx="1"/>
          </p:nvPr>
        </p:nvSpPr>
        <p:spPr>
          <a:xfrm>
            <a:off x="457200" y="857232"/>
            <a:ext cx="8472518" cy="6000768"/>
          </a:xfrm>
        </p:spPr>
        <p:txBody>
          <a:bodyPr>
            <a:normAutofit/>
          </a:bodyPr>
          <a:lstStyle/>
          <a:p>
            <a:r>
              <a:rPr lang="ja-JP" altLang="en-US" dirty="0" smtClean="0"/>
              <a:t>複数のサブコミュニティを有する</a:t>
            </a:r>
            <a:r>
              <a:rPr lang="en-US" altLang="ja-JP" dirty="0" smtClean="0"/>
              <a:t>OSS</a:t>
            </a:r>
            <a:r>
              <a:rPr lang="ja-JP" altLang="en-US" dirty="0" smtClean="0"/>
              <a:t>コミュニティにおけるコーディネータの分析</a:t>
            </a:r>
            <a:endParaRPr lang="en-US" altLang="ja-JP" dirty="0" smtClean="0"/>
          </a:p>
          <a:p>
            <a:pPr lvl="1"/>
            <a:r>
              <a:rPr lang="ja-JP" altLang="en-US" u="sng" dirty="0" smtClean="0"/>
              <a:t>伊原 彰紀</a:t>
            </a:r>
            <a:r>
              <a:rPr lang="en-US" altLang="ja-JP" dirty="0" smtClean="0"/>
              <a:t>, </a:t>
            </a:r>
            <a:r>
              <a:rPr lang="ja-JP" altLang="en-US" dirty="0" smtClean="0"/>
              <a:t>前島 弘敬</a:t>
            </a:r>
            <a:r>
              <a:rPr lang="en-US" altLang="ja-JP" dirty="0" smtClean="0"/>
              <a:t>, </a:t>
            </a:r>
            <a:r>
              <a:rPr lang="ja-JP" altLang="en-US" dirty="0" smtClean="0"/>
              <a:t>柗本 真佑</a:t>
            </a:r>
            <a:r>
              <a:rPr lang="en-US" altLang="ja-JP" dirty="0" smtClean="0"/>
              <a:t>, </a:t>
            </a:r>
            <a:r>
              <a:rPr lang="ja-JP" altLang="en-US" dirty="0" smtClean="0"/>
              <a:t>亀井 靖高</a:t>
            </a:r>
            <a:r>
              <a:rPr lang="en-US" altLang="ja-JP" dirty="0" smtClean="0"/>
              <a:t>, </a:t>
            </a:r>
            <a:r>
              <a:rPr lang="ja-JP" altLang="en-US" dirty="0" smtClean="0"/>
              <a:t>大平 雅雄</a:t>
            </a:r>
            <a:r>
              <a:rPr lang="en-US" altLang="ja-JP" dirty="0" smtClean="0"/>
              <a:t>, </a:t>
            </a:r>
            <a:br>
              <a:rPr lang="en-US" altLang="ja-JP" dirty="0" smtClean="0"/>
            </a:br>
            <a:r>
              <a:rPr lang="ja-JP" altLang="en-US" dirty="0" smtClean="0"/>
              <a:t>松本 健一</a:t>
            </a:r>
            <a:r>
              <a:rPr lang="en-US" altLang="ja-JP" dirty="0" smtClean="0"/>
              <a:t>, </a:t>
            </a:r>
            <a:r>
              <a:rPr lang="ja-JP" altLang="en-US" dirty="0" smtClean="0"/>
              <a:t>情報処理学会シンポジウム</a:t>
            </a:r>
            <a:r>
              <a:rPr lang="en-US" altLang="ja-JP" dirty="0" smtClean="0"/>
              <a:t>, Vol.2007, No.11, </a:t>
            </a:r>
            <a:br>
              <a:rPr lang="en-US" altLang="ja-JP" dirty="0" smtClean="0"/>
            </a:br>
            <a:r>
              <a:rPr lang="en-US" altLang="ja-JP" dirty="0" smtClean="0"/>
              <a:t>pp.13-18, Nov. 2007. </a:t>
            </a:r>
          </a:p>
          <a:p>
            <a:pPr>
              <a:buNone/>
            </a:pP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11</a:t>
            </a:fld>
            <a:endParaRPr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pPr>
              <a:buNone/>
            </a:pP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12</a:t>
            </a:fld>
            <a:endParaRPr lang="ja-JP"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66"/>
          <p:cNvGrpSpPr/>
          <p:nvPr/>
        </p:nvGrpSpPr>
        <p:grpSpPr>
          <a:xfrm>
            <a:off x="1500166" y="3714752"/>
            <a:ext cx="3000375" cy="2857520"/>
            <a:chOff x="2786063" y="3867150"/>
            <a:chExt cx="3000375" cy="1047750"/>
          </a:xfrm>
        </p:grpSpPr>
        <p:sp>
          <p:nvSpPr>
            <p:cNvPr id="68" name="角丸四角形 67"/>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正方形/長方形 68"/>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grpSp>
      <p:grpSp>
        <p:nvGrpSpPr>
          <p:cNvPr id="10" name="グループ化 69"/>
          <p:cNvGrpSpPr/>
          <p:nvPr/>
        </p:nvGrpSpPr>
        <p:grpSpPr>
          <a:xfrm>
            <a:off x="1428763" y="4114280"/>
            <a:ext cx="2857506" cy="2172243"/>
            <a:chOff x="142858" y="1971137"/>
            <a:chExt cx="2857506" cy="2172243"/>
          </a:xfrm>
        </p:grpSpPr>
        <p:sp>
          <p:nvSpPr>
            <p:cNvPr id="71" name="正方形/長方形 70"/>
            <p:cNvSpPr/>
            <p:nvPr/>
          </p:nvSpPr>
          <p:spPr>
            <a:xfrm>
              <a:off x="428596" y="2143116"/>
              <a:ext cx="2571768" cy="2000264"/>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p:cNvSpPr/>
            <p:nvPr/>
          </p:nvSpPr>
          <p:spPr>
            <a:xfrm>
              <a:off x="142858" y="1971137"/>
              <a:ext cx="2071688" cy="714381"/>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dirty="0" smtClean="0">
                  <a:solidFill>
                    <a:schemeClr val="tx1"/>
                  </a:solidFill>
                </a:rPr>
                <a:t>developer@</a:t>
              </a:r>
              <a:endParaRPr lang="ja-JP" altLang="en-US" dirty="0">
                <a:solidFill>
                  <a:schemeClr val="tx1"/>
                </a:solidFill>
              </a:endParaRPr>
            </a:p>
          </p:txBody>
        </p:sp>
      </p:grpSp>
      <p:sp>
        <p:nvSpPr>
          <p:cNvPr id="2" name="タイトル 1"/>
          <p:cNvSpPr>
            <a:spLocks noGrp="1"/>
          </p:cNvSpPr>
          <p:nvPr>
            <p:ph type="title"/>
          </p:nvPr>
        </p:nvSpPr>
        <p:spPr/>
        <p:txBody>
          <a:bodyPr/>
          <a:lstStyle/>
          <a:p>
            <a:r>
              <a:rPr lang="en-US" altLang="ja-JP" dirty="0" smtClean="0"/>
              <a:t>STEP1</a:t>
            </a:r>
            <a:r>
              <a:rPr lang="ja-JP" altLang="en-US" dirty="0" smtClean="0"/>
              <a:t>：コミュニケーションデータ</a:t>
            </a:r>
            <a:r>
              <a:rPr kumimoji="1" lang="ja-JP" altLang="en-US" dirty="0" smtClean="0"/>
              <a:t>の収集</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議論の場として複数設置されているメーリングリスト（</a:t>
            </a:r>
            <a:r>
              <a:rPr lang="en-US" altLang="ja-JP" dirty="0" smtClean="0"/>
              <a:t>ML</a:t>
            </a:r>
            <a:r>
              <a:rPr lang="ja-JP" altLang="en-US" dirty="0" smtClean="0"/>
              <a:t>）や掲示板などのコミュニケーションのデータを収集する．</a:t>
            </a:r>
          </a:p>
          <a:p>
            <a:pPr lvl="1"/>
            <a:r>
              <a:rPr lang="ja-JP" altLang="en-US" dirty="0" smtClean="0"/>
              <a:t>発言者名，発言日時．</a:t>
            </a:r>
          </a:p>
          <a:p>
            <a:r>
              <a:rPr lang="ja-JP" altLang="en-US" dirty="0" smtClean="0"/>
              <a:t>各</a:t>
            </a:r>
            <a:r>
              <a:rPr lang="en-US" altLang="ja-JP" dirty="0" smtClean="0"/>
              <a:t>ML</a:t>
            </a:r>
            <a:r>
              <a:rPr lang="ja-JP" altLang="en-US" dirty="0" smtClean="0"/>
              <a:t>や掲示板をサブコミュニティとみなし，発言者はサブコミュニティの参加者とみなす．</a:t>
            </a:r>
          </a:p>
          <a:p>
            <a:pPr lvl="1"/>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13</a:t>
            </a:fld>
            <a:endParaRPr lang="ja-JP" altLang="en-US"/>
          </a:p>
        </p:txBody>
      </p:sp>
      <p:grpSp>
        <p:nvGrpSpPr>
          <p:cNvPr id="7" name="グループ化 60"/>
          <p:cNvGrpSpPr/>
          <p:nvPr/>
        </p:nvGrpSpPr>
        <p:grpSpPr>
          <a:xfrm>
            <a:off x="4572021" y="3571876"/>
            <a:ext cx="3000375" cy="3000400"/>
            <a:chOff x="5857875" y="3780470"/>
            <a:chExt cx="3000375" cy="1148720"/>
          </a:xfrm>
        </p:grpSpPr>
        <p:sp>
          <p:nvSpPr>
            <p:cNvPr id="62" name="角丸四角形 61"/>
            <p:cNvSpPr/>
            <p:nvPr/>
          </p:nvSpPr>
          <p:spPr>
            <a:xfrm>
              <a:off x="5857875" y="3889873"/>
              <a:ext cx="3000375" cy="1039317"/>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正方形/長方形 62"/>
            <p:cNvSpPr/>
            <p:nvPr/>
          </p:nvSpPr>
          <p:spPr>
            <a:xfrm>
              <a:off x="5857875" y="3780470"/>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grpSp>
      <p:grpSp>
        <p:nvGrpSpPr>
          <p:cNvPr id="8" name="グループ化 63"/>
          <p:cNvGrpSpPr/>
          <p:nvPr/>
        </p:nvGrpSpPr>
        <p:grpSpPr>
          <a:xfrm>
            <a:off x="4643459" y="4114280"/>
            <a:ext cx="2714630" cy="2172243"/>
            <a:chOff x="285734" y="1971137"/>
            <a:chExt cx="2714630" cy="2172243"/>
          </a:xfrm>
        </p:grpSpPr>
        <p:sp>
          <p:nvSpPr>
            <p:cNvPr id="65" name="正方形/長方形 64"/>
            <p:cNvSpPr/>
            <p:nvPr/>
          </p:nvSpPr>
          <p:spPr>
            <a:xfrm>
              <a:off x="428596" y="2143116"/>
              <a:ext cx="2571768" cy="2000264"/>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a:off x="285734" y="1971137"/>
              <a:ext cx="1214446" cy="714381"/>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dirty="0" smtClean="0">
                  <a:solidFill>
                    <a:schemeClr val="tx1"/>
                  </a:solidFill>
                </a:rPr>
                <a:t>user@</a:t>
              </a:r>
              <a:endParaRPr lang="ja-JP" altLang="en-US" dirty="0">
                <a:solidFill>
                  <a:schemeClr val="tx1"/>
                </a:solidFill>
              </a:endParaRPr>
            </a:p>
          </p:txBody>
        </p:sp>
      </p:grpSp>
      <p:grpSp>
        <p:nvGrpSpPr>
          <p:cNvPr id="11" name="グループ化 72"/>
          <p:cNvGrpSpPr/>
          <p:nvPr/>
        </p:nvGrpSpPr>
        <p:grpSpPr>
          <a:xfrm>
            <a:off x="1500187" y="4705556"/>
            <a:ext cx="1571636" cy="436564"/>
            <a:chOff x="3328865" y="2928934"/>
            <a:chExt cx="595089" cy="216695"/>
          </a:xfrm>
        </p:grpSpPr>
        <p:sp>
          <p:nvSpPr>
            <p:cNvPr id="74" name="正方形/長方形 73"/>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75" name="正方形/長方形 74"/>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6" name="直線コネクタ 75"/>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正方形/長方形 76"/>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8" name="直線コネクタ 77"/>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正方形/長方形 78"/>
          <p:cNvSpPr/>
          <p:nvPr/>
        </p:nvSpPr>
        <p:spPr>
          <a:xfrm>
            <a:off x="1910153" y="4772212"/>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A</a:t>
            </a:r>
            <a:endParaRPr kumimoji="1" lang="ja-JP" altLang="en-US" sz="1600" b="1" dirty="0">
              <a:solidFill>
                <a:schemeClr val="tx1"/>
              </a:solidFill>
            </a:endParaRPr>
          </a:p>
        </p:txBody>
      </p:sp>
      <p:grpSp>
        <p:nvGrpSpPr>
          <p:cNvPr id="12" name="グループ化 79"/>
          <p:cNvGrpSpPr/>
          <p:nvPr/>
        </p:nvGrpSpPr>
        <p:grpSpPr>
          <a:xfrm>
            <a:off x="2714633" y="5135576"/>
            <a:ext cx="1571636" cy="436564"/>
            <a:chOff x="3328865" y="2928934"/>
            <a:chExt cx="595089" cy="216695"/>
          </a:xfrm>
        </p:grpSpPr>
        <p:sp>
          <p:nvSpPr>
            <p:cNvPr id="81" name="正方形/長方形 80"/>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82" name="正方形/長方形 81"/>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3" name="直線コネクタ 82"/>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正方形/長方形 83"/>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5" name="直線コネクタ 84"/>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正方形/長方形 85"/>
          <p:cNvSpPr/>
          <p:nvPr/>
        </p:nvSpPr>
        <p:spPr>
          <a:xfrm>
            <a:off x="3124599" y="5210171"/>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B</a:t>
            </a:r>
            <a:endParaRPr kumimoji="1" lang="ja-JP" altLang="en-US" sz="1600" b="1" dirty="0">
              <a:solidFill>
                <a:schemeClr val="tx1"/>
              </a:solidFill>
            </a:endParaRPr>
          </a:p>
        </p:txBody>
      </p:sp>
      <p:grpSp>
        <p:nvGrpSpPr>
          <p:cNvPr id="13" name="グループ化 86"/>
          <p:cNvGrpSpPr/>
          <p:nvPr/>
        </p:nvGrpSpPr>
        <p:grpSpPr>
          <a:xfrm>
            <a:off x="1857377" y="5715019"/>
            <a:ext cx="1571636" cy="436564"/>
            <a:chOff x="3328865" y="2928934"/>
            <a:chExt cx="595089" cy="216695"/>
          </a:xfrm>
        </p:grpSpPr>
        <p:sp>
          <p:nvSpPr>
            <p:cNvPr id="88" name="正方形/長方形 87"/>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89" name="正方形/長方形 88"/>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0" name="直線コネクタ 89"/>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2" name="直線コネクタ 91"/>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正方形/長方形 92"/>
          <p:cNvSpPr/>
          <p:nvPr/>
        </p:nvSpPr>
        <p:spPr>
          <a:xfrm>
            <a:off x="2267343" y="5781675"/>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C</a:t>
            </a:r>
            <a:endParaRPr kumimoji="1" lang="ja-JP" altLang="en-US" sz="1600" b="1" dirty="0">
              <a:solidFill>
                <a:schemeClr val="tx1"/>
              </a:solidFill>
            </a:endParaRPr>
          </a:p>
        </p:txBody>
      </p:sp>
      <p:grpSp>
        <p:nvGrpSpPr>
          <p:cNvPr id="14" name="グループ化 93"/>
          <p:cNvGrpSpPr/>
          <p:nvPr/>
        </p:nvGrpSpPr>
        <p:grpSpPr>
          <a:xfrm>
            <a:off x="5643591" y="4848432"/>
            <a:ext cx="1571636" cy="436564"/>
            <a:chOff x="3328865" y="2928934"/>
            <a:chExt cx="595089" cy="216695"/>
          </a:xfrm>
        </p:grpSpPr>
        <p:sp>
          <p:nvSpPr>
            <p:cNvPr id="95" name="正方形/長方形 94"/>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96" name="正方形/長方形 95"/>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7" name="直線コネクタ 96"/>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正方形/長方形 97"/>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9" name="直線コネクタ 98"/>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正方形/長方形 99"/>
          <p:cNvSpPr/>
          <p:nvPr/>
        </p:nvSpPr>
        <p:spPr>
          <a:xfrm>
            <a:off x="6053557" y="4915088"/>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D</a:t>
            </a:r>
            <a:endParaRPr kumimoji="1" lang="ja-JP" altLang="en-US" sz="1600" b="1" dirty="0">
              <a:solidFill>
                <a:schemeClr val="tx1"/>
              </a:solidFill>
            </a:endParaRPr>
          </a:p>
        </p:txBody>
      </p:sp>
      <p:grpSp>
        <p:nvGrpSpPr>
          <p:cNvPr id="15" name="グループ化 100"/>
          <p:cNvGrpSpPr/>
          <p:nvPr/>
        </p:nvGrpSpPr>
        <p:grpSpPr>
          <a:xfrm>
            <a:off x="4929211" y="5572143"/>
            <a:ext cx="1571636" cy="436564"/>
            <a:chOff x="3328865" y="2928934"/>
            <a:chExt cx="595089" cy="216695"/>
          </a:xfrm>
        </p:grpSpPr>
        <p:sp>
          <p:nvSpPr>
            <p:cNvPr id="102" name="正方形/長方形 101"/>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103" name="正方形/長方形 102"/>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4" name="直線コネクタ 103"/>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正方形/長方形 104"/>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6" name="直線コネクタ 105"/>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正方形/長方形 106"/>
          <p:cNvSpPr/>
          <p:nvPr/>
        </p:nvSpPr>
        <p:spPr>
          <a:xfrm>
            <a:off x="5339177" y="5638799"/>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lang="en-US" altLang="ja-JP" sz="1600" b="1" dirty="0" smtClean="0">
                <a:solidFill>
                  <a:schemeClr val="tx1"/>
                </a:solidFill>
              </a:rPr>
              <a:t>A</a:t>
            </a:r>
            <a:endParaRPr kumimoji="1" lang="ja-JP" altLang="en-US" sz="1600" b="1" dirty="0">
              <a:solidFill>
                <a:schemeClr val="tx1"/>
              </a:solidFill>
            </a:endParaRPr>
          </a:p>
        </p:txBody>
      </p:sp>
      <p:grpSp>
        <p:nvGrpSpPr>
          <p:cNvPr id="67" name="グループ化 66"/>
          <p:cNvGrpSpPr/>
          <p:nvPr/>
        </p:nvGrpSpPr>
        <p:grpSpPr>
          <a:xfrm>
            <a:off x="2214546" y="4643446"/>
            <a:ext cx="357190" cy="490015"/>
            <a:chOff x="2643175" y="4000504"/>
            <a:chExt cx="284234" cy="418577"/>
          </a:xfrm>
          <a:solidFill>
            <a:schemeClr val="bg1">
              <a:lumMod val="75000"/>
            </a:schemeClr>
          </a:solidFill>
        </p:grpSpPr>
        <p:sp>
          <p:nvSpPr>
            <p:cNvPr id="70" name="フローチャート : 論理積ゲート 6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smtClean="0">
                  <a:solidFill>
                    <a:schemeClr val="tx1"/>
                  </a:solidFill>
                </a:rPr>
                <a:t>A</a:t>
              </a:r>
              <a:endParaRPr kumimoji="1" lang="ja-JP" altLang="en-US" dirty="0">
                <a:solidFill>
                  <a:schemeClr val="tx1"/>
                </a:solidFill>
              </a:endParaRPr>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0" name="グループ化 79"/>
          <p:cNvGrpSpPr/>
          <p:nvPr/>
        </p:nvGrpSpPr>
        <p:grpSpPr>
          <a:xfrm>
            <a:off x="3388946" y="5072074"/>
            <a:ext cx="355672" cy="490015"/>
            <a:chOff x="2643175" y="4000504"/>
            <a:chExt cx="284234" cy="418577"/>
          </a:xfrm>
          <a:solidFill>
            <a:schemeClr val="bg1">
              <a:lumMod val="75000"/>
            </a:schemeClr>
          </a:solidFill>
        </p:grpSpPr>
        <p:sp>
          <p:nvSpPr>
            <p:cNvPr id="87" name="フローチャート : 論理積ゲート 8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dirty="0" smtClean="0">
                  <a:solidFill>
                    <a:schemeClr val="tx1"/>
                  </a:solidFill>
                </a:rPr>
                <a:t>B</a:t>
              </a:r>
              <a:endParaRPr kumimoji="1" lang="ja-JP" altLang="en-US" dirty="0">
                <a:solidFill>
                  <a:schemeClr val="tx1"/>
                </a:solidFill>
              </a:endParaRPr>
            </a:p>
          </p:txBody>
        </p:sp>
        <p:sp>
          <p:nvSpPr>
            <p:cNvPr id="94" name="円/楕円 9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1" name="グループ化 100"/>
          <p:cNvGrpSpPr/>
          <p:nvPr/>
        </p:nvGrpSpPr>
        <p:grpSpPr>
          <a:xfrm>
            <a:off x="2571736" y="5643578"/>
            <a:ext cx="357190" cy="490015"/>
            <a:chOff x="2643175" y="4000504"/>
            <a:chExt cx="284234" cy="418577"/>
          </a:xfrm>
          <a:solidFill>
            <a:schemeClr val="bg1">
              <a:lumMod val="75000"/>
            </a:schemeClr>
          </a:solidFill>
        </p:grpSpPr>
        <p:sp>
          <p:nvSpPr>
            <p:cNvPr id="108" name="フローチャート : 論理積ゲート 10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C</a:t>
              </a:r>
              <a:endParaRPr kumimoji="1" lang="ja-JP" altLang="en-US" dirty="0">
                <a:solidFill>
                  <a:schemeClr val="tx1"/>
                </a:solidFill>
              </a:endParaRPr>
            </a:p>
          </p:txBody>
        </p:sp>
        <p:sp>
          <p:nvSpPr>
            <p:cNvPr id="109" name="円/楕円 10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0" name="グループ化 109"/>
          <p:cNvGrpSpPr/>
          <p:nvPr/>
        </p:nvGrpSpPr>
        <p:grpSpPr>
          <a:xfrm>
            <a:off x="5572132" y="5500702"/>
            <a:ext cx="377289" cy="482172"/>
            <a:chOff x="3714744" y="3714752"/>
            <a:chExt cx="285755" cy="380585"/>
          </a:xfrm>
          <a:solidFill>
            <a:schemeClr val="bg1">
              <a:lumMod val="75000"/>
            </a:schemeClr>
          </a:solidFill>
        </p:grpSpPr>
        <p:sp>
          <p:nvSpPr>
            <p:cNvPr id="111" name="フローチャート : 論理積ゲート 110"/>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dirty="0" smtClean="0">
                  <a:solidFill>
                    <a:schemeClr val="tx1"/>
                  </a:solidFill>
                </a:rPr>
                <a:t>A</a:t>
              </a:r>
              <a:endParaRPr kumimoji="1" lang="ja-JP" altLang="en-US" dirty="0">
                <a:solidFill>
                  <a:schemeClr val="tx1"/>
                </a:solidFill>
              </a:endParaRPr>
            </a:p>
          </p:txBody>
        </p:sp>
        <p:sp>
          <p:nvSpPr>
            <p:cNvPr id="112" name="フローチャート : 組合せ 1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3" name="グループ化 112"/>
          <p:cNvGrpSpPr/>
          <p:nvPr/>
        </p:nvGrpSpPr>
        <p:grpSpPr>
          <a:xfrm>
            <a:off x="6337854" y="4786322"/>
            <a:ext cx="377286" cy="482173"/>
            <a:chOff x="3714744" y="3714752"/>
            <a:chExt cx="285752" cy="380591"/>
          </a:xfrm>
          <a:solidFill>
            <a:schemeClr val="bg1">
              <a:lumMod val="75000"/>
            </a:schemeClr>
          </a:solidFill>
        </p:grpSpPr>
        <p:sp>
          <p:nvSpPr>
            <p:cNvPr id="114" name="フローチャート : 論理積ゲート 1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D</a:t>
              </a:r>
              <a:endParaRPr kumimoji="1" lang="ja-JP" altLang="en-US" dirty="0">
                <a:solidFill>
                  <a:schemeClr val="tx1"/>
                </a:solidFill>
              </a:endParaRPr>
            </a:p>
          </p:txBody>
        </p:sp>
        <p:sp>
          <p:nvSpPr>
            <p:cNvPr id="115" name="フローチャート : 組合せ 1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xit" presetSubtype="0" fill="hold" nodeType="withEffect">
                                  <p:stCondLst>
                                    <p:cond delay="0"/>
                                  </p:stCondLst>
                                  <p:childTnLst>
                                    <p:animEffect transition="out" filter="dissolv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500"/>
                                        <p:tgtEl>
                                          <p:spTgt spid="79"/>
                                        </p:tgtEl>
                                      </p:cBhvr>
                                    </p:animEffect>
                                    <p:set>
                                      <p:cBhvr>
                                        <p:cTn id="24" dur="1" fill="hold">
                                          <p:stCondLst>
                                            <p:cond delay="499"/>
                                          </p:stCondLst>
                                        </p:cTn>
                                        <p:tgtEl>
                                          <p:spTgt spid="79"/>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13"/>
                                        </p:tgtEl>
                                      </p:cBhvr>
                                    </p:animEffect>
                                    <p:set>
                                      <p:cBhvr>
                                        <p:cTn id="33" dur="1" fill="hold">
                                          <p:stCondLst>
                                            <p:cond delay="499"/>
                                          </p:stCondLst>
                                        </p:cTn>
                                        <p:tgtEl>
                                          <p:spTgt spid="13"/>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93"/>
                                        </p:tgtEl>
                                      </p:cBhvr>
                                    </p:animEffect>
                                    <p:set>
                                      <p:cBhvr>
                                        <p:cTn id="36" dur="1" fill="hold">
                                          <p:stCondLst>
                                            <p:cond delay="499"/>
                                          </p:stCondLst>
                                        </p:cTn>
                                        <p:tgtEl>
                                          <p:spTgt spid="93"/>
                                        </p:tgtEl>
                                        <p:attrNameLst>
                                          <p:attrName>style.visibility</p:attrName>
                                        </p:attrNameLst>
                                      </p:cBhvr>
                                      <p:to>
                                        <p:strVal val="hidden"/>
                                      </p:to>
                                    </p:set>
                                  </p:childTnLst>
                                </p:cTn>
                              </p:par>
                              <p:par>
                                <p:cTn id="37" presetID="9" presetClass="exit" presetSubtype="0" fill="hold" grpId="0" nodeType="withEffect">
                                  <p:stCondLst>
                                    <p:cond delay="0"/>
                                  </p:stCondLst>
                                  <p:childTnLst>
                                    <p:animEffect transition="out" filter="dissolve">
                                      <p:cBhvr>
                                        <p:cTn id="38" dur="500"/>
                                        <p:tgtEl>
                                          <p:spTgt spid="107"/>
                                        </p:tgtEl>
                                      </p:cBhvr>
                                    </p:animEffect>
                                    <p:set>
                                      <p:cBhvr>
                                        <p:cTn id="39" dur="1" fill="hold">
                                          <p:stCondLst>
                                            <p:cond delay="499"/>
                                          </p:stCondLst>
                                        </p:cTn>
                                        <p:tgtEl>
                                          <p:spTgt spid="107"/>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0"/>
                                        </p:tgtEl>
                                      </p:cBhvr>
                                    </p:animEffect>
                                    <p:set>
                                      <p:cBhvr>
                                        <p:cTn id="45" dur="1" fill="hold">
                                          <p:stCondLst>
                                            <p:cond delay="499"/>
                                          </p:stCondLst>
                                        </p:cTn>
                                        <p:tgtEl>
                                          <p:spTgt spid="100"/>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par>
                                <p:cTn id="49" presetID="9"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dissolve">
                                      <p:cBhvr>
                                        <p:cTn id="51" dur="500"/>
                                        <p:tgtEl>
                                          <p:spTgt spid="67"/>
                                        </p:tgtEl>
                                      </p:cBhvr>
                                    </p:animEffect>
                                  </p:childTnLst>
                                </p:cTn>
                              </p:par>
                              <p:par>
                                <p:cTn id="52" presetID="9" presetClass="entr" presetSubtype="0" fill="hold" nodeType="with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dissolve">
                                      <p:cBhvr>
                                        <p:cTn id="54" dur="500"/>
                                        <p:tgtEl>
                                          <p:spTgt spid="80"/>
                                        </p:tgtEl>
                                      </p:cBhvr>
                                    </p:animEffect>
                                  </p:childTnLst>
                                </p:cTn>
                              </p:par>
                              <p:par>
                                <p:cTn id="55" presetID="9" presetClass="entr" presetSubtype="0" fill="hold"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dissolve">
                                      <p:cBhvr>
                                        <p:cTn id="57" dur="500"/>
                                        <p:tgtEl>
                                          <p:spTgt spid="101"/>
                                        </p:tgtEl>
                                      </p:cBhvr>
                                    </p:animEffect>
                                  </p:childTnLst>
                                </p:cTn>
                              </p:par>
                              <p:par>
                                <p:cTn id="58" presetID="9" presetClass="entr" presetSubtype="0" fill="hold" nodeType="withEffect">
                                  <p:stCondLst>
                                    <p:cond delay="0"/>
                                  </p:stCondLst>
                                  <p:childTnLst>
                                    <p:set>
                                      <p:cBhvr>
                                        <p:cTn id="59" dur="1" fill="hold">
                                          <p:stCondLst>
                                            <p:cond delay="0"/>
                                          </p:stCondLst>
                                        </p:cTn>
                                        <p:tgtEl>
                                          <p:spTgt spid="113"/>
                                        </p:tgtEl>
                                        <p:attrNameLst>
                                          <p:attrName>style.visibility</p:attrName>
                                        </p:attrNameLst>
                                      </p:cBhvr>
                                      <p:to>
                                        <p:strVal val="visible"/>
                                      </p:to>
                                    </p:set>
                                    <p:animEffect transition="in" filter="dissolve">
                                      <p:cBhvr>
                                        <p:cTn id="60" dur="500"/>
                                        <p:tgtEl>
                                          <p:spTgt spid="113"/>
                                        </p:tgtEl>
                                      </p:cBhvr>
                                    </p:animEffect>
                                  </p:childTnLst>
                                </p:cTn>
                              </p:par>
                              <p:par>
                                <p:cTn id="61" presetID="9" presetClass="entr" presetSubtype="0" fill="hold" nodeType="with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dissolve">
                                      <p:cBhvr>
                                        <p:cTn id="63"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6" grpId="0"/>
      <p:bldP spid="93" grpId="0"/>
      <p:bldP spid="100" grpId="0"/>
      <p:bldP spid="10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ja-JP" altLang="en-US" dirty="0" smtClean="0"/>
              <a:t>複数のサブコミュニティ（</a:t>
            </a:r>
            <a:r>
              <a:rPr lang="en-US" altLang="ja-JP" dirty="0" smtClean="0"/>
              <a:t>ML</a:t>
            </a:r>
            <a:r>
              <a:rPr lang="ja-JP" altLang="en-US" dirty="0" smtClean="0"/>
              <a:t>や掲示板）で発言している人物をコーディネータとして抽出する．</a:t>
            </a:r>
          </a:p>
          <a:p>
            <a:pPr lvl="1"/>
            <a:r>
              <a:rPr lang="ja-JP" altLang="en-US" dirty="0" smtClean="0"/>
              <a:t>発言しているサブコミュニティに応じて，それぞれ</a:t>
            </a:r>
            <a:r>
              <a:rPr lang="en-US" altLang="ja-JP" dirty="0" smtClean="0"/>
              <a:t>4</a:t>
            </a:r>
            <a:r>
              <a:rPr lang="ja-JP" altLang="en-US" dirty="0" smtClean="0"/>
              <a:t>種類のコーディネータに分類する．</a:t>
            </a:r>
          </a:p>
          <a:p>
            <a:pPr lvl="1"/>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2" name="タイトル 1"/>
          <p:cNvSpPr>
            <a:spLocks noGrp="1"/>
          </p:cNvSpPr>
          <p:nvPr>
            <p:ph type="title"/>
          </p:nvPr>
        </p:nvSpPr>
        <p:spPr/>
        <p:txBody>
          <a:bodyPr/>
          <a:lstStyle/>
          <a:p>
            <a:r>
              <a:rPr lang="en-US" altLang="ja-JP" dirty="0" smtClean="0"/>
              <a:t>STEP2</a:t>
            </a:r>
            <a:r>
              <a:rPr lang="ja-JP" altLang="en-US" dirty="0" smtClean="0"/>
              <a:t>：コーディネータの抽出</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14</a:t>
            </a:fld>
            <a:endParaRPr lang="ja-JP" altLang="en-US"/>
          </a:p>
        </p:txBody>
      </p:sp>
      <p:grpSp>
        <p:nvGrpSpPr>
          <p:cNvPr id="80" name="グループ化 66"/>
          <p:cNvGrpSpPr/>
          <p:nvPr/>
        </p:nvGrpSpPr>
        <p:grpSpPr>
          <a:xfrm>
            <a:off x="1500166" y="3714752"/>
            <a:ext cx="3000375" cy="2857520"/>
            <a:chOff x="2786063" y="3867150"/>
            <a:chExt cx="3000375" cy="1047750"/>
          </a:xfrm>
        </p:grpSpPr>
        <p:sp>
          <p:nvSpPr>
            <p:cNvPr id="101" name="角丸四角形 10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grpSp>
      <p:grpSp>
        <p:nvGrpSpPr>
          <p:cNvPr id="118" name="グループ化 60"/>
          <p:cNvGrpSpPr/>
          <p:nvPr/>
        </p:nvGrpSpPr>
        <p:grpSpPr>
          <a:xfrm>
            <a:off x="4572021" y="3571876"/>
            <a:ext cx="3000375" cy="3000400"/>
            <a:chOff x="5857875" y="3780470"/>
            <a:chExt cx="3000375" cy="1148720"/>
          </a:xfrm>
        </p:grpSpPr>
        <p:sp>
          <p:nvSpPr>
            <p:cNvPr id="119" name="角丸四角形 118"/>
            <p:cNvSpPr/>
            <p:nvPr/>
          </p:nvSpPr>
          <p:spPr>
            <a:xfrm>
              <a:off x="5857875" y="3889873"/>
              <a:ext cx="3000375" cy="1039317"/>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正方形/長方形 119"/>
            <p:cNvSpPr/>
            <p:nvPr/>
          </p:nvSpPr>
          <p:spPr>
            <a:xfrm>
              <a:off x="5857875" y="3780470"/>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grpSp>
      <p:grpSp>
        <p:nvGrpSpPr>
          <p:cNvPr id="159" name="グループ化 158"/>
          <p:cNvGrpSpPr/>
          <p:nvPr/>
        </p:nvGrpSpPr>
        <p:grpSpPr>
          <a:xfrm>
            <a:off x="2214546" y="4643446"/>
            <a:ext cx="357190" cy="490015"/>
            <a:chOff x="2643175" y="4000504"/>
            <a:chExt cx="284234" cy="418577"/>
          </a:xfrm>
          <a:solidFill>
            <a:schemeClr val="bg1">
              <a:lumMod val="75000"/>
            </a:schemeClr>
          </a:solidFill>
        </p:grpSpPr>
        <p:sp>
          <p:nvSpPr>
            <p:cNvPr id="160" name="フローチャート : 論理積ゲート 15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smtClean="0">
                  <a:solidFill>
                    <a:schemeClr val="tx1"/>
                  </a:solidFill>
                </a:rPr>
                <a:t>A</a:t>
              </a:r>
              <a:endParaRPr kumimoji="1" lang="ja-JP" altLang="en-US" dirty="0">
                <a:solidFill>
                  <a:schemeClr val="tx1"/>
                </a:solidFill>
              </a:endParaRPr>
            </a:p>
          </p:txBody>
        </p:sp>
        <p:sp>
          <p:nvSpPr>
            <p:cNvPr id="161" name="円/楕円 16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2" name="グループ化 161"/>
          <p:cNvGrpSpPr/>
          <p:nvPr/>
        </p:nvGrpSpPr>
        <p:grpSpPr>
          <a:xfrm>
            <a:off x="3388946" y="5072074"/>
            <a:ext cx="355672" cy="490015"/>
            <a:chOff x="2643175" y="4000504"/>
            <a:chExt cx="284234" cy="418577"/>
          </a:xfrm>
          <a:solidFill>
            <a:schemeClr val="bg1">
              <a:lumMod val="75000"/>
            </a:schemeClr>
          </a:solidFill>
        </p:grpSpPr>
        <p:sp>
          <p:nvSpPr>
            <p:cNvPr id="163" name="フローチャート : 論理積ゲート 16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dirty="0" smtClean="0">
                  <a:solidFill>
                    <a:schemeClr val="tx1"/>
                  </a:solidFill>
                </a:rPr>
                <a:t>B</a:t>
              </a:r>
              <a:endParaRPr kumimoji="1" lang="ja-JP" altLang="en-US" dirty="0">
                <a:solidFill>
                  <a:schemeClr val="tx1"/>
                </a:solidFill>
              </a:endParaRPr>
            </a:p>
          </p:txBody>
        </p:sp>
        <p:sp>
          <p:nvSpPr>
            <p:cNvPr id="164" name="円/楕円 16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5" name="グループ化 164"/>
          <p:cNvGrpSpPr/>
          <p:nvPr/>
        </p:nvGrpSpPr>
        <p:grpSpPr>
          <a:xfrm>
            <a:off x="2571736" y="5643578"/>
            <a:ext cx="357190" cy="490015"/>
            <a:chOff x="2643175" y="4000504"/>
            <a:chExt cx="284234" cy="418577"/>
          </a:xfrm>
          <a:solidFill>
            <a:schemeClr val="bg1">
              <a:lumMod val="75000"/>
            </a:schemeClr>
          </a:solidFill>
        </p:grpSpPr>
        <p:sp>
          <p:nvSpPr>
            <p:cNvPr id="166" name="フローチャート : 論理積ゲート 16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C</a:t>
              </a:r>
              <a:endParaRPr kumimoji="1" lang="ja-JP" altLang="en-US" dirty="0">
                <a:solidFill>
                  <a:schemeClr val="tx1"/>
                </a:solidFill>
              </a:endParaRPr>
            </a:p>
          </p:txBody>
        </p:sp>
        <p:sp>
          <p:nvSpPr>
            <p:cNvPr id="167" name="円/楕円 16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8" name="グループ化 167"/>
          <p:cNvGrpSpPr/>
          <p:nvPr/>
        </p:nvGrpSpPr>
        <p:grpSpPr>
          <a:xfrm>
            <a:off x="5572132" y="5500702"/>
            <a:ext cx="377289" cy="482172"/>
            <a:chOff x="3714744" y="3714752"/>
            <a:chExt cx="285755" cy="380585"/>
          </a:xfrm>
          <a:solidFill>
            <a:schemeClr val="bg1">
              <a:lumMod val="75000"/>
            </a:schemeClr>
          </a:solidFill>
        </p:grpSpPr>
        <p:sp>
          <p:nvSpPr>
            <p:cNvPr id="169" name="フローチャート : 論理積ゲート 168"/>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A</a:t>
              </a:r>
              <a:endParaRPr kumimoji="1" lang="ja-JP" altLang="en-US" dirty="0">
                <a:solidFill>
                  <a:schemeClr val="tx1"/>
                </a:solidFill>
              </a:endParaRPr>
            </a:p>
          </p:txBody>
        </p:sp>
        <p:sp>
          <p:nvSpPr>
            <p:cNvPr id="170" name="フローチャート : 組合せ 16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1" name="グループ化 170"/>
          <p:cNvGrpSpPr/>
          <p:nvPr/>
        </p:nvGrpSpPr>
        <p:grpSpPr>
          <a:xfrm>
            <a:off x="6337854" y="4786322"/>
            <a:ext cx="377286" cy="482173"/>
            <a:chOff x="3714744" y="3714752"/>
            <a:chExt cx="285752" cy="380591"/>
          </a:xfrm>
          <a:solidFill>
            <a:schemeClr val="bg1">
              <a:lumMod val="75000"/>
            </a:schemeClr>
          </a:solidFill>
        </p:grpSpPr>
        <p:sp>
          <p:nvSpPr>
            <p:cNvPr id="172" name="フローチャート : 論理積ゲート 171"/>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D</a:t>
              </a:r>
              <a:endParaRPr kumimoji="1" lang="ja-JP" altLang="en-US" dirty="0">
                <a:solidFill>
                  <a:schemeClr val="tx1"/>
                </a:solidFill>
              </a:endParaRPr>
            </a:p>
          </p:txBody>
        </p:sp>
        <p:sp>
          <p:nvSpPr>
            <p:cNvPr id="173" name="フローチャート : 組合せ 172"/>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4" name="円/楕円 173"/>
          <p:cNvSpPr/>
          <p:nvPr/>
        </p:nvSpPr>
        <p:spPr>
          <a:xfrm>
            <a:off x="1928794" y="4449914"/>
            <a:ext cx="928694" cy="857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円/楕円 174"/>
          <p:cNvSpPr/>
          <p:nvPr/>
        </p:nvSpPr>
        <p:spPr>
          <a:xfrm>
            <a:off x="5295472" y="5327952"/>
            <a:ext cx="928694" cy="857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wedge">
                                      <p:cBhvr>
                                        <p:cTn id="7" dur="500"/>
                                        <p:tgtEl>
                                          <p:spTgt spid="17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edge">
                                      <p:cBhvr>
                                        <p:cTn id="10"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5572164"/>
          </a:xfrm>
        </p:spPr>
        <p:txBody>
          <a:bodyPr>
            <a:normAutofit/>
          </a:bodyPr>
          <a:lstStyle/>
          <a:p>
            <a:r>
              <a:rPr lang="ja-JP" altLang="en-US" dirty="0" smtClean="0"/>
              <a:t>３つの統計量の推移を分析する．</a:t>
            </a:r>
            <a:endParaRPr lang="en-US" altLang="ja-JP" dirty="0" smtClean="0"/>
          </a:p>
          <a:p>
            <a:pPr lvl="1"/>
            <a:r>
              <a:rPr lang="ja-JP" altLang="en-US" dirty="0" smtClean="0"/>
              <a:t>サブコミュニティごとの参加者の総数</a:t>
            </a:r>
            <a:r>
              <a:rPr lang="en-US" altLang="ja-JP" dirty="0" smtClean="0"/>
              <a:t>	</a:t>
            </a:r>
          </a:p>
          <a:p>
            <a:pPr lvl="2"/>
            <a:r>
              <a:rPr lang="ja-JP" altLang="en-US" dirty="0" smtClean="0"/>
              <a:t>サブコミュニティの規模を表すものとみなす．</a:t>
            </a:r>
            <a:endParaRPr lang="en-US" altLang="ja-JP" dirty="0" smtClean="0"/>
          </a:p>
          <a:p>
            <a:pPr lvl="4"/>
            <a:endParaRPr lang="en-US" altLang="ja-JP" sz="800" dirty="0" smtClean="0"/>
          </a:p>
          <a:p>
            <a:pPr lvl="1"/>
            <a:r>
              <a:rPr lang="ja-JP" altLang="en-US" dirty="0" smtClean="0"/>
              <a:t>サブコミュニティごとのコーディネータの総数</a:t>
            </a:r>
            <a:endParaRPr lang="en-US" altLang="ja-JP" dirty="0" smtClean="0"/>
          </a:p>
          <a:p>
            <a:pPr lvl="2"/>
            <a:r>
              <a:rPr lang="ja-JP" altLang="en-US" dirty="0" smtClean="0"/>
              <a:t>サブコミュニティ間の協調作業の円滑さを表すものとみなす．</a:t>
            </a:r>
            <a:endParaRPr lang="en-US" altLang="ja-JP" dirty="0" smtClean="0"/>
          </a:p>
          <a:p>
            <a:pPr lvl="8"/>
            <a:endParaRPr lang="en-US" altLang="ja-JP" sz="800" dirty="0" smtClean="0"/>
          </a:p>
          <a:p>
            <a:pPr lvl="1"/>
            <a:r>
              <a:rPr lang="ja-JP" altLang="en-US" dirty="0" smtClean="0"/>
              <a:t>サブコミュニティごとのコーディネータの割合</a:t>
            </a:r>
            <a:endParaRPr lang="en-US" altLang="ja-JP" dirty="0" smtClean="0"/>
          </a:p>
          <a:p>
            <a:pPr lvl="2"/>
            <a:r>
              <a:rPr lang="ja-JP" altLang="en-US" dirty="0" smtClean="0"/>
              <a:t>コーディネータの総数と同様に，サブコミュニティ間の協調作業の円滑さを表すものとみなす．</a:t>
            </a:r>
            <a:endParaRPr lang="en-US" altLang="ja-JP" dirty="0" smtClean="0"/>
          </a:p>
        </p:txBody>
      </p:sp>
      <p:sp>
        <p:nvSpPr>
          <p:cNvPr id="412" name="タイトル 411"/>
          <p:cNvSpPr>
            <a:spLocks noGrp="1"/>
          </p:cNvSpPr>
          <p:nvPr>
            <p:ph type="title"/>
          </p:nvPr>
        </p:nvSpPr>
        <p:spPr/>
        <p:txBody>
          <a:bodyPr/>
          <a:lstStyle/>
          <a:p>
            <a:r>
              <a:rPr lang="en-US" altLang="ja-JP" dirty="0" smtClean="0"/>
              <a:t>STEP3</a:t>
            </a:r>
            <a:r>
              <a:rPr lang="ja-JP" altLang="en-US" dirty="0" smtClean="0"/>
              <a:t>：参加者数に基づく分析</a:t>
            </a:r>
            <a:r>
              <a:rPr kumimoji="1" lang="ja-JP" altLang="en-US" dirty="0" smtClean="0"/>
              <a:t>（統計量）</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2007/11/16</a:t>
            </a:r>
            <a:endParaRPr kumimoji="1" lang="ja-JP" altLang="en-US"/>
          </a:p>
        </p:txBody>
      </p:sp>
      <p:sp>
        <p:nvSpPr>
          <p:cNvPr id="408" name="フッター プレースホルダ 407"/>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15</a:t>
            </a:fld>
            <a:endParaRPr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Autofit/>
          </a:bodyPr>
          <a:lstStyle/>
          <a:p>
            <a:r>
              <a:rPr kumimoji="1" lang="ja-JP" altLang="en-US" dirty="0" smtClean="0"/>
              <a:t>概要</a:t>
            </a:r>
            <a:endParaRPr kumimoji="1" lang="en-US" altLang="ja-JP" dirty="0" smtClean="0"/>
          </a:p>
          <a:p>
            <a:pPr lvl="1"/>
            <a:r>
              <a:rPr kumimoji="1" lang="en-US" altLang="ja-JP" dirty="0" err="1" smtClean="0"/>
              <a:t>PostgreSQL</a:t>
            </a:r>
            <a:r>
              <a:rPr kumimoji="1" lang="ja-JP" altLang="en-US" dirty="0" smtClean="0"/>
              <a:t>の</a:t>
            </a:r>
            <a:r>
              <a:rPr kumimoji="1" lang="en-US" altLang="ja-JP" dirty="0" smtClean="0"/>
              <a:t>ML</a:t>
            </a:r>
            <a:r>
              <a:rPr kumimoji="1" lang="ja-JP" altLang="en-US" dirty="0" smtClean="0"/>
              <a:t>を対象に３つのサブコミュニティの分析を行った．</a:t>
            </a:r>
            <a:endParaRPr kumimoji="1" lang="en-US" altLang="ja-JP" dirty="0" smtClean="0"/>
          </a:p>
          <a:p>
            <a:r>
              <a:rPr kumimoji="1" lang="en-US" altLang="ja-JP" dirty="0" err="1" smtClean="0"/>
              <a:t>PostgreSQL</a:t>
            </a:r>
            <a:endParaRPr kumimoji="1" lang="en-US" altLang="ja-JP" dirty="0" smtClean="0"/>
          </a:p>
          <a:p>
            <a:pPr lvl="1"/>
            <a:r>
              <a:rPr lang="ja-JP" altLang="en-US" dirty="0" smtClean="0"/>
              <a:t>関係データベース管理システム（</a:t>
            </a:r>
            <a:r>
              <a:rPr lang="en-US" altLang="ja-JP" dirty="0" smtClean="0"/>
              <a:t>RDBMS</a:t>
            </a:r>
            <a:r>
              <a:rPr lang="ja-JP" altLang="en-US" dirty="0" smtClean="0"/>
              <a:t>）という点から特に高い信頼性が求めれられる．</a:t>
            </a:r>
            <a:endParaRPr lang="en-US" altLang="ja-JP" dirty="0" smtClean="0"/>
          </a:p>
          <a:p>
            <a:r>
              <a:rPr lang="ja-JP" altLang="en-US" dirty="0" smtClean="0"/>
              <a:t>分析対象コミュニティ</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a:p>
            <a:pPr lvl="1"/>
            <a:endParaRPr kumimoji="1" lang="en-US" altLang="ja-JP" dirty="0" smtClean="0"/>
          </a:p>
          <a:p>
            <a:pPr lvl="1"/>
            <a:endParaRPr kumimoji="1" lang="en-US" altLang="ja-JP" sz="2800" dirty="0" smtClean="0"/>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16</a:t>
            </a:fld>
            <a:endParaRPr lang="ja-JP" altLang="en-US"/>
          </a:p>
        </p:txBody>
      </p:sp>
      <p:sp>
        <p:nvSpPr>
          <p:cNvPr id="9" name="フッター プレースホルダ 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分析期間</a:t>
            </a:r>
            <a:endParaRPr kumimoji="1" lang="ja-JP" altLang="en-US" dirty="0"/>
          </a:p>
        </p:txBody>
      </p:sp>
      <p:sp>
        <p:nvSpPr>
          <p:cNvPr id="3" name="コンテンツ プレースホルダ 2"/>
          <p:cNvSpPr>
            <a:spLocks noGrp="1"/>
          </p:cNvSpPr>
          <p:nvPr>
            <p:ph idx="1"/>
          </p:nvPr>
        </p:nvSpPr>
        <p:spPr/>
        <p:txBody>
          <a:bodyPr>
            <a:normAutofit/>
          </a:bodyPr>
          <a:lstStyle/>
          <a:p>
            <a:r>
              <a:rPr lang="en-US" altLang="ja-JP" dirty="0" err="1" smtClean="0"/>
              <a:t>PostgreSQL</a:t>
            </a:r>
            <a:r>
              <a:rPr lang="ja-JP" altLang="en-US" dirty="0" smtClean="0"/>
              <a:t>で</a:t>
            </a:r>
            <a:r>
              <a:rPr lang="en-US" altLang="ja-JP" dirty="0" smtClean="0"/>
              <a:t>ML</a:t>
            </a:r>
            <a:r>
              <a:rPr lang="ja-JP" altLang="en-US" dirty="0" smtClean="0"/>
              <a:t>が設置された，</a:t>
            </a:r>
            <a:r>
              <a:rPr lang="en-US" altLang="ja-JP" dirty="0" smtClean="0"/>
              <a:t>1996</a:t>
            </a:r>
            <a:r>
              <a:rPr lang="ja-JP" altLang="en-US" dirty="0" smtClean="0"/>
              <a:t>年</a:t>
            </a:r>
            <a:r>
              <a:rPr lang="en-US" altLang="ja-JP" dirty="0" smtClean="0"/>
              <a:t>12</a:t>
            </a:r>
            <a:r>
              <a:rPr lang="ja-JP" altLang="en-US" dirty="0" smtClean="0"/>
              <a:t>月から</a:t>
            </a:r>
            <a:r>
              <a:rPr lang="en-US" altLang="ja-JP" dirty="0" smtClean="0"/>
              <a:t>2007</a:t>
            </a:r>
            <a:r>
              <a:rPr lang="ja-JP" altLang="en-US" dirty="0" smtClean="0"/>
              <a:t>年</a:t>
            </a:r>
            <a:r>
              <a:rPr lang="en-US" altLang="ja-JP" dirty="0" smtClean="0"/>
              <a:t>8</a:t>
            </a:r>
            <a:r>
              <a:rPr lang="ja-JP" altLang="en-US" dirty="0" smtClean="0"/>
              <a:t>月までのデータを分析対象にした．</a:t>
            </a:r>
            <a:endParaRPr lang="en-US" altLang="ja-JP" dirty="0" smtClean="0"/>
          </a:p>
          <a:p>
            <a:r>
              <a:rPr lang="ja-JP" altLang="en-US" dirty="0" smtClean="0"/>
              <a:t>分析期間中に</a:t>
            </a:r>
            <a:r>
              <a:rPr lang="en-US" altLang="ja-JP" dirty="0" smtClean="0"/>
              <a:t>ver.6.0</a:t>
            </a:r>
            <a:r>
              <a:rPr lang="ja-JP" altLang="en-US" dirty="0" err="1" smtClean="0"/>
              <a:t>，</a:t>
            </a:r>
            <a:r>
              <a:rPr lang="en-US" altLang="ja-JP" dirty="0" smtClean="0"/>
              <a:t>ver.7.0</a:t>
            </a:r>
            <a:r>
              <a:rPr lang="ja-JP" altLang="en-US" dirty="0" err="1" smtClean="0"/>
              <a:t>，</a:t>
            </a:r>
            <a:r>
              <a:rPr lang="en-US" altLang="ja-JP" dirty="0" smtClean="0"/>
              <a:t>ver.8.0β</a:t>
            </a:r>
            <a:r>
              <a:rPr lang="ja-JP" altLang="en-US" dirty="0" err="1" smtClean="0"/>
              <a:t>，</a:t>
            </a:r>
            <a:r>
              <a:rPr lang="en-US" altLang="ja-JP" dirty="0" smtClean="0"/>
              <a:t>ver.8.0</a:t>
            </a:r>
            <a:r>
              <a:rPr lang="ja-JP" altLang="en-US" dirty="0" smtClean="0"/>
              <a:t>の</a:t>
            </a:r>
            <a:r>
              <a:rPr lang="en-US" altLang="ja-JP" dirty="0" smtClean="0"/>
              <a:t>OSS</a:t>
            </a:r>
            <a:r>
              <a:rPr lang="ja-JP" altLang="en-US" dirty="0" err="1" smtClean="0"/>
              <a:t>がリ</a:t>
            </a:r>
            <a:r>
              <a:rPr lang="ja-JP" altLang="en-US" dirty="0" smtClean="0"/>
              <a:t>リースされている．</a:t>
            </a:r>
            <a:endParaRPr lang="en-US" altLang="ja-JP" dirty="0" smtClean="0"/>
          </a:p>
          <a:p>
            <a:r>
              <a:rPr lang="ja-JP" altLang="en-US" dirty="0" smtClean="0"/>
              <a:t>リリース前後で</a:t>
            </a:r>
            <a:r>
              <a:rPr lang="en-US" altLang="ja-JP" dirty="0" smtClean="0"/>
              <a:t>OSS</a:t>
            </a:r>
            <a:r>
              <a:rPr lang="ja-JP" altLang="en-US" dirty="0" smtClean="0"/>
              <a:t>コミュニティの変化があると考え，リリースを境に３つの期間に分けて分析した．</a:t>
            </a:r>
            <a:endParaRPr lang="en-US" altLang="ja-JP" dirty="0" smtClean="0"/>
          </a:p>
        </p:txBody>
      </p:sp>
      <p:sp>
        <p:nvSpPr>
          <p:cNvPr id="20" name="日付プレースホルダ 19"/>
          <p:cNvSpPr>
            <a:spLocks noGrp="1"/>
          </p:cNvSpPr>
          <p:nvPr>
            <p:ph type="dt" sz="half" idx="10"/>
          </p:nvPr>
        </p:nvSpPr>
        <p:spPr/>
        <p:txBody>
          <a:bodyPr/>
          <a:lstStyle/>
          <a:p>
            <a:r>
              <a:rPr kumimoji="1" lang="en-US" altLang="ja-JP" smtClean="0"/>
              <a:t>2007/11/16</a:t>
            </a:r>
            <a:endParaRPr kumimoji="1" lang="ja-JP" altLang="en-US"/>
          </a:p>
        </p:txBody>
      </p:sp>
      <p:sp>
        <p:nvSpPr>
          <p:cNvPr id="21" name="スライド番号プレースホルダ 20"/>
          <p:cNvSpPr>
            <a:spLocks noGrp="1"/>
          </p:cNvSpPr>
          <p:nvPr>
            <p:ph type="sldNum" sz="quarter" idx="12"/>
          </p:nvPr>
        </p:nvSpPr>
        <p:spPr>
          <a:xfrm>
            <a:off x="6553200" y="6357958"/>
            <a:ext cx="2133600" cy="365125"/>
          </a:xfrm>
        </p:spPr>
        <p:txBody>
          <a:bodyPr/>
          <a:lstStyle/>
          <a:p>
            <a:fld id="{DD7415C8-EC32-4BF9-916C-D8938BCE9218}" type="slidenum">
              <a:rPr lang="ja-JP" altLang="en-US" smtClean="0"/>
              <a:pPr/>
              <a:t>17</a:t>
            </a:fld>
            <a:endParaRPr lang="ja-JP" altLang="en-US"/>
          </a:p>
        </p:txBody>
      </p:sp>
      <p:sp>
        <p:nvSpPr>
          <p:cNvPr id="22" name="フッター プレースホルダ 21"/>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cxnSp>
        <p:nvCxnSpPr>
          <p:cNvPr id="23" name="直線矢印コネクタ 22"/>
          <p:cNvCxnSpPr/>
          <p:nvPr/>
        </p:nvCxnSpPr>
        <p:spPr>
          <a:xfrm>
            <a:off x="714348" y="5630283"/>
            <a:ext cx="7858180" cy="3964"/>
          </a:xfrm>
          <a:prstGeom prst="straightConnector1">
            <a:avLst/>
          </a:prstGeom>
          <a:ln w="381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rot="1968334">
            <a:off x="143723" y="4473069"/>
            <a:ext cx="1231427" cy="369332"/>
          </a:xfrm>
          <a:prstGeom prst="rect">
            <a:avLst/>
          </a:prstGeom>
          <a:noFill/>
        </p:spPr>
        <p:txBody>
          <a:bodyPr wrap="square" rtlCol="0">
            <a:spAutoFit/>
          </a:bodyPr>
          <a:lstStyle/>
          <a:p>
            <a:r>
              <a:rPr kumimoji="1" lang="en-US" altLang="ja-JP" dirty="0" smtClean="0"/>
              <a:t>1997</a:t>
            </a:r>
            <a:r>
              <a:rPr kumimoji="1" lang="ja-JP" altLang="en-US" dirty="0" smtClean="0"/>
              <a:t>年</a:t>
            </a:r>
            <a:r>
              <a:rPr kumimoji="1" lang="en-US" altLang="ja-JP" dirty="0" smtClean="0"/>
              <a:t>1</a:t>
            </a:r>
            <a:r>
              <a:rPr kumimoji="1" lang="ja-JP" altLang="en-US" dirty="0" smtClean="0"/>
              <a:t>月</a:t>
            </a:r>
            <a:endParaRPr kumimoji="1" lang="ja-JP" altLang="en-US" dirty="0"/>
          </a:p>
        </p:txBody>
      </p:sp>
      <p:sp>
        <p:nvSpPr>
          <p:cNvPr id="39" name="テキスト ボックス 38"/>
          <p:cNvSpPr txBox="1"/>
          <p:nvPr/>
        </p:nvSpPr>
        <p:spPr>
          <a:xfrm rot="1968334">
            <a:off x="155656" y="4962419"/>
            <a:ext cx="2050950" cy="369332"/>
          </a:xfrm>
          <a:prstGeom prst="rect">
            <a:avLst/>
          </a:prstGeom>
          <a:noFill/>
        </p:spPr>
        <p:txBody>
          <a:bodyPr wrap="square" rtlCol="0">
            <a:spAutoFit/>
          </a:bodyPr>
          <a:lstStyle/>
          <a:p>
            <a:r>
              <a:rPr lang="en-US" altLang="ja-JP" dirty="0" smtClean="0"/>
              <a:t>v</a:t>
            </a:r>
            <a:r>
              <a:rPr kumimoji="1" lang="en-US" altLang="ja-JP" dirty="0" smtClean="0"/>
              <a:t>er.6.0 </a:t>
            </a:r>
            <a:r>
              <a:rPr kumimoji="1" lang="ja-JP" altLang="en-US" dirty="0" smtClean="0"/>
              <a:t>リリース</a:t>
            </a:r>
            <a:endParaRPr kumimoji="1" lang="ja-JP" altLang="en-US" dirty="0"/>
          </a:p>
        </p:txBody>
      </p:sp>
      <p:sp>
        <p:nvSpPr>
          <p:cNvPr id="40" name="テキスト ボックス 39"/>
          <p:cNvSpPr txBox="1"/>
          <p:nvPr/>
        </p:nvSpPr>
        <p:spPr>
          <a:xfrm rot="1968334">
            <a:off x="2073523" y="4423966"/>
            <a:ext cx="1231427" cy="369332"/>
          </a:xfrm>
          <a:prstGeom prst="rect">
            <a:avLst/>
          </a:prstGeom>
          <a:noFill/>
        </p:spPr>
        <p:txBody>
          <a:bodyPr wrap="square" rtlCol="0">
            <a:spAutoFit/>
          </a:bodyPr>
          <a:lstStyle/>
          <a:p>
            <a:r>
              <a:rPr lang="en-US" altLang="ja-JP" dirty="0" smtClean="0"/>
              <a:t>2000</a:t>
            </a:r>
            <a:r>
              <a:rPr kumimoji="1" lang="ja-JP" altLang="en-US" dirty="0" smtClean="0"/>
              <a:t>年</a:t>
            </a:r>
            <a:r>
              <a:rPr lang="en-US" altLang="ja-JP" dirty="0" smtClean="0"/>
              <a:t>5</a:t>
            </a:r>
            <a:r>
              <a:rPr kumimoji="1" lang="ja-JP" altLang="en-US" dirty="0" smtClean="0"/>
              <a:t>月</a:t>
            </a:r>
            <a:endParaRPr kumimoji="1" lang="ja-JP" altLang="en-US" dirty="0"/>
          </a:p>
        </p:txBody>
      </p:sp>
      <p:sp>
        <p:nvSpPr>
          <p:cNvPr id="41" name="テキスト ボックス 40"/>
          <p:cNvSpPr txBox="1"/>
          <p:nvPr/>
        </p:nvSpPr>
        <p:spPr>
          <a:xfrm rot="1968334">
            <a:off x="2155920" y="4962419"/>
            <a:ext cx="2050950" cy="369332"/>
          </a:xfrm>
          <a:prstGeom prst="rect">
            <a:avLst/>
          </a:prstGeom>
          <a:noFill/>
        </p:spPr>
        <p:txBody>
          <a:bodyPr wrap="square" rtlCol="0">
            <a:spAutoFit/>
          </a:bodyPr>
          <a:lstStyle/>
          <a:p>
            <a:r>
              <a:rPr lang="en-US" altLang="ja-JP" dirty="0" smtClean="0"/>
              <a:t>v</a:t>
            </a:r>
            <a:r>
              <a:rPr kumimoji="1" lang="en-US" altLang="ja-JP" dirty="0" smtClean="0"/>
              <a:t>er.7.0 </a:t>
            </a:r>
            <a:r>
              <a:rPr kumimoji="1" lang="ja-JP" altLang="en-US" dirty="0" smtClean="0"/>
              <a:t>リリース</a:t>
            </a:r>
            <a:endParaRPr kumimoji="1" lang="ja-JP" altLang="en-US" dirty="0"/>
          </a:p>
        </p:txBody>
      </p:sp>
      <p:sp>
        <p:nvSpPr>
          <p:cNvPr id="42" name="テキスト ボックス 41"/>
          <p:cNvSpPr txBox="1"/>
          <p:nvPr/>
        </p:nvSpPr>
        <p:spPr>
          <a:xfrm rot="1968334">
            <a:off x="4723552" y="4366747"/>
            <a:ext cx="1231427" cy="369332"/>
          </a:xfrm>
          <a:prstGeom prst="rect">
            <a:avLst/>
          </a:prstGeom>
          <a:noFill/>
        </p:spPr>
        <p:txBody>
          <a:bodyPr wrap="square" rtlCol="0">
            <a:spAutoFit/>
          </a:bodyPr>
          <a:lstStyle/>
          <a:p>
            <a:r>
              <a:rPr kumimoji="1" lang="en-US" altLang="ja-JP" dirty="0" smtClean="0"/>
              <a:t>2004</a:t>
            </a:r>
            <a:r>
              <a:rPr kumimoji="1" lang="ja-JP" altLang="en-US" dirty="0" smtClean="0"/>
              <a:t>年</a:t>
            </a:r>
            <a:r>
              <a:rPr lang="en-US" altLang="ja-JP" dirty="0" smtClean="0"/>
              <a:t>8</a:t>
            </a:r>
            <a:r>
              <a:rPr kumimoji="1" lang="ja-JP" altLang="en-US" dirty="0" smtClean="0"/>
              <a:t>月</a:t>
            </a:r>
            <a:endParaRPr kumimoji="1" lang="ja-JP" altLang="en-US" dirty="0"/>
          </a:p>
        </p:txBody>
      </p:sp>
      <p:sp>
        <p:nvSpPr>
          <p:cNvPr id="43" name="テキスト ボックス 42"/>
          <p:cNvSpPr txBox="1"/>
          <p:nvPr/>
        </p:nvSpPr>
        <p:spPr>
          <a:xfrm rot="1968334">
            <a:off x="4799126" y="4914338"/>
            <a:ext cx="2050950" cy="369332"/>
          </a:xfrm>
          <a:prstGeom prst="rect">
            <a:avLst/>
          </a:prstGeom>
          <a:noFill/>
        </p:spPr>
        <p:txBody>
          <a:bodyPr wrap="square" rtlCol="0">
            <a:spAutoFit/>
          </a:bodyPr>
          <a:lstStyle/>
          <a:p>
            <a:r>
              <a:rPr kumimoji="1" lang="en-US" altLang="ja-JP" dirty="0" smtClean="0"/>
              <a:t>ver</a:t>
            </a:r>
            <a:r>
              <a:rPr lang="en-US" altLang="ja-JP" dirty="0" smtClean="0"/>
              <a:t>.</a:t>
            </a:r>
            <a:r>
              <a:rPr kumimoji="1" lang="en-US" altLang="ja-JP" dirty="0" smtClean="0"/>
              <a:t>8.0β </a:t>
            </a:r>
            <a:r>
              <a:rPr kumimoji="1" lang="ja-JP" altLang="en-US" dirty="0" smtClean="0"/>
              <a:t>リリース</a:t>
            </a:r>
            <a:endParaRPr kumimoji="1" lang="ja-JP" altLang="en-US" dirty="0"/>
          </a:p>
        </p:txBody>
      </p:sp>
      <p:sp>
        <p:nvSpPr>
          <p:cNvPr id="44" name="テキスト ボックス 43"/>
          <p:cNvSpPr txBox="1"/>
          <p:nvPr/>
        </p:nvSpPr>
        <p:spPr>
          <a:xfrm rot="1968334">
            <a:off x="5701046" y="4526100"/>
            <a:ext cx="1231427" cy="369332"/>
          </a:xfrm>
          <a:prstGeom prst="rect">
            <a:avLst/>
          </a:prstGeom>
          <a:noFill/>
        </p:spPr>
        <p:txBody>
          <a:bodyPr wrap="square" rtlCol="0">
            <a:spAutoFit/>
          </a:bodyPr>
          <a:lstStyle/>
          <a:p>
            <a:r>
              <a:rPr kumimoji="1" lang="en-US" altLang="ja-JP" dirty="0" smtClean="0"/>
              <a:t>2005</a:t>
            </a:r>
            <a:r>
              <a:rPr kumimoji="1" lang="ja-JP" altLang="en-US" dirty="0" smtClean="0"/>
              <a:t>年</a:t>
            </a:r>
            <a:r>
              <a:rPr kumimoji="1" lang="en-US" altLang="ja-JP" dirty="0" smtClean="0"/>
              <a:t>1</a:t>
            </a:r>
            <a:r>
              <a:rPr kumimoji="1" lang="ja-JP" altLang="en-US" dirty="0" smtClean="0"/>
              <a:t>月</a:t>
            </a:r>
            <a:endParaRPr kumimoji="1" lang="ja-JP" altLang="en-US" dirty="0"/>
          </a:p>
        </p:txBody>
      </p:sp>
      <p:sp>
        <p:nvSpPr>
          <p:cNvPr id="45" name="テキスト ボックス 44"/>
          <p:cNvSpPr txBox="1"/>
          <p:nvPr/>
        </p:nvSpPr>
        <p:spPr>
          <a:xfrm rot="1968334">
            <a:off x="5584944" y="4962419"/>
            <a:ext cx="2050950" cy="369332"/>
          </a:xfrm>
          <a:prstGeom prst="rect">
            <a:avLst/>
          </a:prstGeom>
          <a:noFill/>
        </p:spPr>
        <p:txBody>
          <a:bodyPr wrap="square" rtlCol="0">
            <a:spAutoFit/>
          </a:bodyPr>
          <a:lstStyle/>
          <a:p>
            <a:r>
              <a:rPr lang="en-US" altLang="ja-JP" dirty="0" smtClean="0"/>
              <a:t>v</a:t>
            </a:r>
            <a:r>
              <a:rPr kumimoji="1" lang="en-US" altLang="ja-JP" dirty="0" smtClean="0"/>
              <a:t>er.8.0 </a:t>
            </a:r>
            <a:r>
              <a:rPr kumimoji="1" lang="ja-JP" altLang="en-US" dirty="0" smtClean="0"/>
              <a:t>リリース</a:t>
            </a:r>
            <a:endParaRPr kumimoji="1" lang="ja-JP" altLang="en-US" dirty="0"/>
          </a:p>
        </p:txBody>
      </p:sp>
      <p:cxnSp>
        <p:nvCxnSpPr>
          <p:cNvPr id="46" name="直線コネクタ 45"/>
          <p:cNvCxnSpPr/>
          <p:nvPr/>
        </p:nvCxnSpPr>
        <p:spPr>
          <a:xfrm rot="5400000">
            <a:off x="3392479"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a:off x="1249339"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6180149"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a:off x="6608777"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8143900" y="5634247"/>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時</a:t>
            </a:r>
            <a:r>
              <a:rPr kumimoji="1" lang="ja-JP" altLang="en-US" b="1" dirty="0" smtClean="0">
                <a:solidFill>
                  <a:schemeClr val="tx1"/>
                </a:solidFill>
              </a:rPr>
              <a:t>　間　</a:t>
            </a:r>
            <a:endParaRPr kumimoji="1" lang="ja-JP" altLang="en-US" b="1" dirty="0">
              <a:solidFill>
                <a:schemeClr val="tx1"/>
              </a:solidFill>
            </a:endParaRPr>
          </a:p>
        </p:txBody>
      </p:sp>
      <p:sp>
        <p:nvSpPr>
          <p:cNvPr id="54" name="右中かっこ 53"/>
          <p:cNvSpPr/>
          <p:nvPr/>
        </p:nvSpPr>
        <p:spPr>
          <a:xfrm rot="5400000">
            <a:off x="2393141" y="4955586"/>
            <a:ext cx="214314" cy="2143140"/>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5" name="正方形/長方形 54"/>
          <p:cNvSpPr/>
          <p:nvPr/>
        </p:nvSpPr>
        <p:spPr>
          <a:xfrm>
            <a:off x="2000232" y="6062875"/>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前期　</a:t>
            </a:r>
            <a:endParaRPr kumimoji="1" lang="ja-JP" altLang="en-US" b="1" dirty="0">
              <a:solidFill>
                <a:schemeClr val="tx1"/>
              </a:solidFill>
            </a:endParaRPr>
          </a:p>
        </p:txBody>
      </p:sp>
      <p:sp>
        <p:nvSpPr>
          <p:cNvPr id="57" name="右中かっこ 56"/>
          <p:cNvSpPr/>
          <p:nvPr/>
        </p:nvSpPr>
        <p:spPr>
          <a:xfrm rot="5400000">
            <a:off x="4884140" y="4660503"/>
            <a:ext cx="232976" cy="2714644"/>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8" name="正方形/長方形 57"/>
          <p:cNvSpPr/>
          <p:nvPr/>
        </p:nvSpPr>
        <p:spPr>
          <a:xfrm>
            <a:off x="4572000" y="6062875"/>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中</a:t>
            </a:r>
            <a:r>
              <a:rPr kumimoji="1" lang="ja-JP" altLang="en-US" b="1" dirty="0" smtClean="0">
                <a:solidFill>
                  <a:schemeClr val="tx1"/>
                </a:solidFill>
              </a:rPr>
              <a:t>期　</a:t>
            </a:r>
            <a:endParaRPr kumimoji="1" lang="ja-JP" altLang="en-US" b="1" dirty="0">
              <a:solidFill>
                <a:schemeClr val="tx1"/>
              </a:solidFill>
            </a:endParaRPr>
          </a:p>
        </p:txBody>
      </p:sp>
      <p:sp>
        <p:nvSpPr>
          <p:cNvPr id="59" name="正方形/長方形 58"/>
          <p:cNvSpPr/>
          <p:nvPr/>
        </p:nvSpPr>
        <p:spPr>
          <a:xfrm>
            <a:off x="6858016" y="6072206"/>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後</a:t>
            </a:r>
            <a:r>
              <a:rPr kumimoji="1" lang="ja-JP" altLang="en-US" b="1" dirty="0" smtClean="0">
                <a:solidFill>
                  <a:schemeClr val="tx1"/>
                </a:solidFill>
              </a:rPr>
              <a:t>期　</a:t>
            </a:r>
            <a:endParaRPr kumimoji="1" lang="ja-JP" altLang="en-US" b="1" dirty="0">
              <a:solidFill>
                <a:schemeClr val="tx1"/>
              </a:solidFill>
            </a:endParaRPr>
          </a:p>
        </p:txBody>
      </p:sp>
      <p:sp>
        <p:nvSpPr>
          <p:cNvPr id="60" name="右中かっこ 59"/>
          <p:cNvSpPr/>
          <p:nvPr/>
        </p:nvSpPr>
        <p:spPr>
          <a:xfrm rot="5400000">
            <a:off x="7179486" y="5169901"/>
            <a:ext cx="214316" cy="1714512"/>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8" name="直線コネクタ 27"/>
          <p:cNvCxnSpPr/>
          <p:nvPr/>
        </p:nvCxnSpPr>
        <p:spPr>
          <a:xfrm rot="5400000">
            <a:off x="7964510"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963587"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rot="1968334">
            <a:off x="7196372" y="4889341"/>
            <a:ext cx="1231427" cy="369332"/>
          </a:xfrm>
          <a:prstGeom prst="rect">
            <a:avLst/>
          </a:prstGeom>
          <a:noFill/>
        </p:spPr>
        <p:txBody>
          <a:bodyPr wrap="square" rtlCol="0">
            <a:spAutoFit/>
          </a:bodyPr>
          <a:lstStyle/>
          <a:p>
            <a:r>
              <a:rPr kumimoji="1" lang="en-US" altLang="ja-JP" dirty="0" smtClean="0"/>
              <a:t>2007</a:t>
            </a:r>
            <a:r>
              <a:rPr kumimoji="1" lang="ja-JP" altLang="en-US" dirty="0" smtClean="0"/>
              <a:t>年</a:t>
            </a:r>
            <a:r>
              <a:rPr lang="en-US" altLang="ja-JP" dirty="0" smtClean="0"/>
              <a:t>8</a:t>
            </a:r>
            <a:r>
              <a:rPr kumimoji="1" lang="ja-JP" altLang="en-US" dirty="0" smtClean="0"/>
              <a:t>月</a:t>
            </a:r>
            <a:endParaRPr kumimoji="1" lang="ja-JP" altLang="en-US" dirty="0"/>
          </a:p>
        </p:txBody>
      </p:sp>
      <p:sp>
        <p:nvSpPr>
          <p:cNvPr id="31" name="テキスト ボックス 30"/>
          <p:cNvSpPr txBox="1"/>
          <p:nvPr/>
        </p:nvSpPr>
        <p:spPr>
          <a:xfrm rot="1968334">
            <a:off x="112711" y="4976634"/>
            <a:ext cx="1373116" cy="369332"/>
          </a:xfrm>
          <a:prstGeom prst="rect">
            <a:avLst/>
          </a:prstGeom>
          <a:noFill/>
        </p:spPr>
        <p:txBody>
          <a:bodyPr wrap="square" rtlCol="0">
            <a:spAutoFit/>
          </a:bodyPr>
          <a:lstStyle/>
          <a:p>
            <a:r>
              <a:rPr lang="en-US" altLang="ja-JP" dirty="0" smtClean="0"/>
              <a:t>1996</a:t>
            </a:r>
            <a:r>
              <a:rPr kumimoji="1" lang="ja-JP" altLang="en-US" dirty="0" smtClean="0"/>
              <a:t>年</a:t>
            </a:r>
            <a:r>
              <a:rPr kumimoji="1" lang="en-US" altLang="ja-JP" dirty="0" smtClean="0"/>
              <a:t>12</a:t>
            </a:r>
            <a:r>
              <a:rPr kumimoji="1" lang="ja-JP" altLang="en-US" dirty="0" smtClean="0"/>
              <a:t>月</a:t>
            </a:r>
            <a:endParaRPr kumimoji="1" lang="ja-JP"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日付プレースホルダ 9"/>
          <p:cNvSpPr>
            <a:spLocks noGrp="1"/>
          </p:cNvSpPr>
          <p:nvPr>
            <p:ph type="dt" sz="half" idx="10"/>
          </p:nvPr>
        </p:nvSpPr>
        <p:spPr/>
        <p:txBody>
          <a:bodyPr/>
          <a:lstStyle/>
          <a:p>
            <a:r>
              <a:rPr kumimoji="1" lang="en-US" altLang="ja-JP" smtClean="0"/>
              <a:t>2007/11/16</a:t>
            </a:r>
            <a:endParaRPr kumimoji="1" lang="ja-JP" altLang="en-US"/>
          </a:p>
        </p:txBody>
      </p:sp>
      <p:sp>
        <p:nvSpPr>
          <p:cNvPr id="12" name="フッター プレースホルダ 11"/>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11" name="スライド番号プレースホルダ 10"/>
          <p:cNvSpPr>
            <a:spLocks noGrp="1"/>
          </p:cNvSpPr>
          <p:nvPr>
            <p:ph type="sldNum" sz="quarter" idx="12"/>
          </p:nvPr>
        </p:nvSpPr>
        <p:spPr/>
        <p:txBody>
          <a:bodyPr/>
          <a:lstStyle/>
          <a:p>
            <a:fld id="{DD7415C8-EC32-4BF9-916C-D8938BCE9218}" type="slidenum">
              <a:rPr lang="ja-JP" altLang="en-US" smtClean="0"/>
              <a:pPr/>
              <a:t>18</a:t>
            </a:fld>
            <a:endParaRPr lang="ja-JP" altLang="en-US" dirty="0"/>
          </a:p>
        </p:txBody>
      </p:sp>
      <p:sp>
        <p:nvSpPr>
          <p:cNvPr id="13" name="タイトル 12"/>
          <p:cNvSpPr>
            <a:spLocks noGrp="1"/>
          </p:cNvSpPr>
          <p:nvPr>
            <p:ph type="title"/>
          </p:nvPr>
        </p:nvSpPr>
        <p:spPr/>
        <p:txBody>
          <a:bodyPr/>
          <a:lstStyle/>
          <a:p>
            <a:r>
              <a:rPr kumimoji="1" lang="ja-JP" altLang="en-US" dirty="0" smtClean="0"/>
              <a:t>分析結果</a:t>
            </a:r>
            <a:endParaRPr kumimoji="1" lang="ja-JP" altLang="en-US" dirty="0"/>
          </a:p>
        </p:txBody>
      </p:sp>
      <p:pic>
        <p:nvPicPr>
          <p:cNvPr id="20" name="Picture 3"/>
          <p:cNvPicPr>
            <a:picLocks noChangeAspect="1" noChangeArrowheads="1"/>
          </p:cNvPicPr>
          <p:nvPr/>
        </p:nvPicPr>
        <p:blipFill>
          <a:blip r:embed="rId3"/>
          <a:srcRect/>
          <a:stretch>
            <a:fillRect/>
          </a:stretch>
        </p:blipFill>
        <p:spPr bwMode="auto">
          <a:xfrm>
            <a:off x="1071538" y="1295176"/>
            <a:ext cx="2786082" cy="1819497"/>
          </a:xfrm>
          <a:prstGeom prst="rect">
            <a:avLst/>
          </a:prstGeom>
          <a:noFill/>
          <a:ln w="9525">
            <a:noFill/>
            <a:miter lim="800000"/>
            <a:headEnd/>
            <a:tailEnd/>
          </a:ln>
          <a:effectLst/>
        </p:spPr>
      </p:pic>
      <p:sp>
        <p:nvSpPr>
          <p:cNvPr id="21" name="Rectangle 6"/>
          <p:cNvSpPr>
            <a:spLocks noChangeArrowheads="1"/>
          </p:cNvSpPr>
          <p:nvPr/>
        </p:nvSpPr>
        <p:spPr bwMode="auto">
          <a:xfrm rot="16200000">
            <a:off x="42831" y="2071679"/>
            <a:ext cx="1857388" cy="228600"/>
          </a:xfrm>
          <a:prstGeom prst="rect">
            <a:avLst/>
          </a:prstGeom>
          <a:noFill/>
          <a:ln w="9525">
            <a:noFill/>
            <a:miter lim="800000"/>
            <a:headEnd/>
            <a:tailEnd/>
          </a:ln>
          <a:effectLst/>
        </p:spPr>
        <p:txBody>
          <a:bodyPr wrap="none" lIns="0" tIns="0" rIns="0" bIns="0" anchor="ctr"/>
          <a:lstStyle/>
          <a:p>
            <a:pPr algn="ctr"/>
            <a:r>
              <a:rPr lang="ja-JP" altLang="en-US" sz="1000" dirty="0" smtClean="0"/>
              <a:t>各サブコミュニティごとの参加人数</a:t>
            </a:r>
            <a:endParaRPr lang="ja-JP" altLang="en-US" sz="1000" dirty="0"/>
          </a:p>
        </p:txBody>
      </p:sp>
      <p:sp>
        <p:nvSpPr>
          <p:cNvPr id="29" name="Rectangle 21"/>
          <p:cNvSpPr>
            <a:spLocks noChangeArrowheads="1"/>
          </p:cNvSpPr>
          <p:nvPr/>
        </p:nvSpPr>
        <p:spPr bwMode="auto">
          <a:xfrm>
            <a:off x="1214414" y="1142984"/>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30" name="Rectangle 22"/>
          <p:cNvSpPr>
            <a:spLocks noChangeArrowheads="1"/>
          </p:cNvSpPr>
          <p:nvPr/>
        </p:nvSpPr>
        <p:spPr bwMode="auto">
          <a:xfrm>
            <a:off x="1909747" y="1142986"/>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31" name="Rectangle 23"/>
          <p:cNvSpPr>
            <a:spLocks noChangeArrowheads="1"/>
          </p:cNvSpPr>
          <p:nvPr/>
        </p:nvSpPr>
        <p:spPr bwMode="auto">
          <a:xfrm>
            <a:off x="2676515" y="1152510"/>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32" name="Rectangle 27"/>
          <p:cNvSpPr>
            <a:spLocks noChangeArrowheads="1"/>
          </p:cNvSpPr>
          <p:nvPr/>
        </p:nvSpPr>
        <p:spPr bwMode="auto">
          <a:xfrm>
            <a:off x="3105143" y="1142985"/>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33" name="Rectangle 29"/>
          <p:cNvSpPr>
            <a:spLocks noChangeArrowheads="1"/>
          </p:cNvSpPr>
          <p:nvPr/>
        </p:nvSpPr>
        <p:spPr bwMode="auto">
          <a:xfrm>
            <a:off x="2286012" y="3114673"/>
            <a:ext cx="466725" cy="228600"/>
          </a:xfrm>
          <a:prstGeom prst="rect">
            <a:avLst/>
          </a:prstGeom>
          <a:noFill/>
          <a:ln w="9525">
            <a:noFill/>
            <a:miter lim="800000"/>
            <a:headEnd/>
            <a:tailEnd/>
          </a:ln>
          <a:effectLst/>
        </p:spPr>
        <p:txBody>
          <a:bodyPr wrap="none" lIns="0" tIns="0" rIns="0" bIns="0" anchor="ctr"/>
          <a:lstStyle/>
          <a:p>
            <a:pPr algn="ctr"/>
            <a:r>
              <a:rPr lang="ja-JP" altLang="en-US" sz="1000" dirty="0"/>
              <a:t>期間</a:t>
            </a:r>
          </a:p>
        </p:txBody>
      </p:sp>
      <p:pic>
        <p:nvPicPr>
          <p:cNvPr id="51" name="Picture 2"/>
          <p:cNvPicPr>
            <a:picLocks noChangeAspect="1" noChangeArrowheads="1"/>
          </p:cNvPicPr>
          <p:nvPr/>
        </p:nvPicPr>
        <p:blipFill>
          <a:blip r:embed="rId4"/>
          <a:srcRect/>
          <a:stretch>
            <a:fillRect/>
          </a:stretch>
        </p:blipFill>
        <p:spPr bwMode="auto">
          <a:xfrm>
            <a:off x="1071538" y="4093979"/>
            <a:ext cx="2786082" cy="1849637"/>
          </a:xfrm>
          <a:prstGeom prst="rect">
            <a:avLst/>
          </a:prstGeom>
          <a:noFill/>
          <a:ln w="9525">
            <a:noFill/>
            <a:miter lim="800000"/>
            <a:headEnd/>
            <a:tailEnd/>
          </a:ln>
          <a:effectLst/>
        </p:spPr>
      </p:pic>
      <p:sp>
        <p:nvSpPr>
          <p:cNvPr id="56" name="Rectangle 35"/>
          <p:cNvSpPr>
            <a:spLocks noChangeArrowheads="1"/>
          </p:cNvSpPr>
          <p:nvPr/>
        </p:nvSpPr>
        <p:spPr bwMode="auto">
          <a:xfrm rot="16200000">
            <a:off x="738162" y="4857760"/>
            <a:ext cx="466725" cy="228600"/>
          </a:xfrm>
          <a:prstGeom prst="rect">
            <a:avLst/>
          </a:prstGeom>
          <a:noFill/>
          <a:ln w="9525">
            <a:noFill/>
            <a:miter lim="800000"/>
            <a:headEnd/>
            <a:tailEnd/>
          </a:ln>
          <a:effectLst/>
        </p:spPr>
        <p:txBody>
          <a:bodyPr wrap="none" lIns="0" tIns="0" rIns="0" bIns="0" anchor="ctr"/>
          <a:lstStyle/>
          <a:p>
            <a:pPr algn="ctr"/>
            <a:r>
              <a:rPr lang="ja-JP" altLang="en-US" sz="1000" dirty="0"/>
              <a:t>コーディネータ兼任率</a:t>
            </a:r>
          </a:p>
        </p:txBody>
      </p:sp>
      <p:pic>
        <p:nvPicPr>
          <p:cNvPr id="97" name="Picture 54"/>
          <p:cNvPicPr>
            <a:picLocks noChangeAspect="1" noChangeArrowheads="1"/>
          </p:cNvPicPr>
          <p:nvPr/>
        </p:nvPicPr>
        <p:blipFill>
          <a:blip r:embed="rId5"/>
          <a:srcRect/>
          <a:stretch>
            <a:fillRect/>
          </a:stretch>
        </p:blipFill>
        <p:spPr bwMode="auto">
          <a:xfrm>
            <a:off x="5072066" y="1371586"/>
            <a:ext cx="3000396" cy="1816566"/>
          </a:xfrm>
          <a:prstGeom prst="rect">
            <a:avLst/>
          </a:prstGeom>
          <a:noFill/>
          <a:ln w="9525">
            <a:noFill/>
            <a:miter lim="800000"/>
            <a:headEnd/>
            <a:tailEnd/>
          </a:ln>
          <a:effectLst/>
        </p:spPr>
      </p:pic>
      <p:sp>
        <p:nvSpPr>
          <p:cNvPr id="100" name="Rectangle 7"/>
          <p:cNvSpPr>
            <a:spLocks noChangeArrowheads="1"/>
          </p:cNvSpPr>
          <p:nvPr/>
        </p:nvSpPr>
        <p:spPr bwMode="auto">
          <a:xfrm rot="16200000">
            <a:off x="4738690" y="1976426"/>
            <a:ext cx="466725" cy="228600"/>
          </a:xfrm>
          <a:prstGeom prst="rect">
            <a:avLst/>
          </a:prstGeom>
          <a:noFill/>
          <a:ln w="9525">
            <a:noFill/>
            <a:miter lim="800000"/>
            <a:headEnd/>
            <a:tailEnd/>
          </a:ln>
          <a:effectLst/>
        </p:spPr>
        <p:txBody>
          <a:bodyPr wrap="none" lIns="0" tIns="0" rIns="0" bIns="0" anchor="ctr"/>
          <a:lstStyle/>
          <a:p>
            <a:pPr algn="ctr"/>
            <a:r>
              <a:rPr lang="ja-JP" altLang="en-US" sz="1000" dirty="0" smtClean="0"/>
              <a:t>各コーディネータの人数</a:t>
            </a:r>
            <a:endParaRPr lang="ja-JP" altLang="en-US" sz="1000" dirty="0"/>
          </a:p>
        </p:txBody>
      </p:sp>
      <p:sp>
        <p:nvSpPr>
          <p:cNvPr id="107" name="Line 20"/>
          <p:cNvSpPr>
            <a:spLocks noChangeShapeType="1"/>
          </p:cNvSpPr>
          <p:nvPr/>
        </p:nvSpPr>
        <p:spPr bwMode="auto">
          <a:xfrm>
            <a:off x="5360992" y="3681413"/>
            <a:ext cx="360363" cy="1587"/>
          </a:xfrm>
          <a:prstGeom prst="line">
            <a:avLst/>
          </a:prstGeom>
          <a:noFill/>
          <a:ln w="38100">
            <a:solidFill>
              <a:srgbClr val="CD6600"/>
            </a:solidFill>
            <a:round/>
            <a:headEnd/>
            <a:tailEnd/>
          </a:ln>
          <a:effectLst/>
        </p:spPr>
        <p:txBody>
          <a:bodyPr/>
          <a:lstStyle/>
          <a:p>
            <a:endParaRPr lang="ja-JP" altLang="en-US"/>
          </a:p>
        </p:txBody>
      </p:sp>
      <p:sp>
        <p:nvSpPr>
          <p:cNvPr id="108" name="Line 18"/>
          <p:cNvSpPr>
            <a:spLocks noChangeShapeType="1"/>
          </p:cNvSpPr>
          <p:nvPr/>
        </p:nvSpPr>
        <p:spPr bwMode="auto">
          <a:xfrm>
            <a:off x="5360992" y="3527425"/>
            <a:ext cx="360363" cy="1588"/>
          </a:xfrm>
          <a:prstGeom prst="line">
            <a:avLst/>
          </a:prstGeom>
          <a:noFill/>
          <a:ln w="38100">
            <a:solidFill>
              <a:srgbClr val="0000FF"/>
            </a:solidFill>
            <a:round/>
            <a:headEnd/>
            <a:tailEnd/>
          </a:ln>
          <a:effectLst/>
        </p:spPr>
        <p:txBody>
          <a:bodyPr/>
          <a:lstStyle/>
          <a:p>
            <a:endParaRPr lang="ja-JP" altLang="en-US"/>
          </a:p>
        </p:txBody>
      </p:sp>
      <p:sp>
        <p:nvSpPr>
          <p:cNvPr id="109" name="Line 15"/>
          <p:cNvSpPr>
            <a:spLocks noChangeShapeType="1"/>
          </p:cNvSpPr>
          <p:nvPr/>
        </p:nvSpPr>
        <p:spPr bwMode="auto">
          <a:xfrm>
            <a:off x="5359405" y="4016375"/>
            <a:ext cx="360362" cy="1588"/>
          </a:xfrm>
          <a:prstGeom prst="line">
            <a:avLst/>
          </a:prstGeom>
          <a:noFill/>
          <a:ln w="38100">
            <a:solidFill>
              <a:srgbClr val="FF0000"/>
            </a:solidFill>
            <a:round/>
            <a:headEnd/>
            <a:tailEnd/>
          </a:ln>
          <a:effectLst/>
        </p:spPr>
        <p:txBody>
          <a:bodyPr/>
          <a:lstStyle/>
          <a:p>
            <a:endParaRPr lang="ja-JP" altLang="en-US"/>
          </a:p>
        </p:txBody>
      </p:sp>
      <p:sp>
        <p:nvSpPr>
          <p:cNvPr id="110" name="Rectangle 16"/>
          <p:cNvSpPr>
            <a:spLocks noChangeArrowheads="1"/>
          </p:cNvSpPr>
          <p:nvPr/>
        </p:nvSpPr>
        <p:spPr bwMode="auto">
          <a:xfrm>
            <a:off x="5829305" y="3448050"/>
            <a:ext cx="466725" cy="228600"/>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000"/>
              <a:t>開発者	</a:t>
            </a:r>
            <a:r>
              <a:rPr lang="en-US" altLang="ja-JP" sz="1000"/>
              <a:t>&amp;	</a:t>
            </a:r>
            <a:r>
              <a:rPr lang="ja-JP" altLang="en-US" sz="1000"/>
              <a:t>ユーザ</a:t>
            </a:r>
            <a:br>
              <a:rPr lang="ja-JP" altLang="en-US" sz="1000"/>
            </a:br>
            <a:r>
              <a:rPr lang="ja-JP" altLang="en-US" sz="1000"/>
              <a:t>開発者	</a:t>
            </a:r>
            <a:r>
              <a:rPr lang="en-US" altLang="ja-JP" sz="1000"/>
              <a:t>&amp;		&amp;	</a:t>
            </a:r>
            <a:r>
              <a:rPr lang="ja-JP" altLang="en-US" sz="1000"/>
              <a:t>バグ報告者</a:t>
            </a:r>
          </a:p>
          <a:p>
            <a:pPr>
              <a:lnSpc>
                <a:spcPct val="105000"/>
              </a:lnSpc>
              <a:tabLst>
                <a:tab pos="539750" algn="l"/>
                <a:tab pos="719138" algn="l"/>
                <a:tab pos="1258888" algn="l"/>
                <a:tab pos="1431925" algn="l"/>
              </a:tabLst>
            </a:pPr>
            <a:r>
              <a:rPr lang="ja-JP" altLang="en-US" sz="1000"/>
              <a:t>	</a:t>
            </a:r>
            <a:r>
              <a:rPr lang="en-US" altLang="ja-JP" sz="1000"/>
              <a:t>&amp;	</a:t>
            </a:r>
            <a:r>
              <a:rPr lang="ja-JP" altLang="en-US" sz="1000"/>
              <a:t>ユーザ	</a:t>
            </a:r>
            <a:r>
              <a:rPr lang="en-US" altLang="ja-JP" sz="1000"/>
              <a:t>&amp;	</a:t>
            </a:r>
            <a:r>
              <a:rPr lang="ja-JP" altLang="en-US" sz="1000"/>
              <a:t>バグ報告者</a:t>
            </a:r>
          </a:p>
          <a:p>
            <a:pPr>
              <a:lnSpc>
                <a:spcPct val="105000"/>
              </a:lnSpc>
              <a:tabLst>
                <a:tab pos="539750" algn="l"/>
                <a:tab pos="719138" algn="l"/>
                <a:tab pos="1258888" algn="l"/>
                <a:tab pos="1431925" algn="l"/>
              </a:tabLst>
            </a:pPr>
            <a:r>
              <a:rPr lang="ja-JP" altLang="en-US" sz="1000"/>
              <a:t>開発者	</a:t>
            </a:r>
            <a:r>
              <a:rPr lang="en-US" altLang="ja-JP" sz="1000"/>
              <a:t>&amp;	</a:t>
            </a:r>
            <a:r>
              <a:rPr lang="ja-JP" altLang="en-US" sz="1000"/>
              <a:t>ユーザ	</a:t>
            </a:r>
            <a:r>
              <a:rPr lang="en-US" altLang="ja-JP" sz="1000"/>
              <a:t>&amp;	</a:t>
            </a:r>
            <a:r>
              <a:rPr lang="ja-JP" altLang="en-US" sz="1000"/>
              <a:t>バグ報告者</a:t>
            </a:r>
          </a:p>
        </p:txBody>
      </p:sp>
      <p:sp>
        <p:nvSpPr>
          <p:cNvPr id="111" name="Rectangle 17"/>
          <p:cNvSpPr>
            <a:spLocks noChangeArrowheads="1"/>
          </p:cNvSpPr>
          <p:nvPr/>
        </p:nvSpPr>
        <p:spPr bwMode="auto">
          <a:xfrm>
            <a:off x="5214942" y="3429000"/>
            <a:ext cx="2879725" cy="701675"/>
          </a:xfrm>
          <a:prstGeom prst="rect">
            <a:avLst/>
          </a:prstGeom>
          <a:noFill/>
          <a:ln w="9525">
            <a:solidFill>
              <a:schemeClr val="tx1"/>
            </a:solidFill>
            <a:miter lim="800000"/>
            <a:headEnd/>
            <a:tailEnd/>
          </a:ln>
          <a:effectLst/>
        </p:spPr>
        <p:txBody>
          <a:bodyPr wrap="none" anchor="ctr"/>
          <a:lstStyle/>
          <a:p>
            <a:endParaRPr lang="ja-JP" altLang="en-US"/>
          </a:p>
        </p:txBody>
      </p:sp>
      <p:sp>
        <p:nvSpPr>
          <p:cNvPr id="112" name="Line 19"/>
          <p:cNvSpPr>
            <a:spLocks noChangeShapeType="1"/>
          </p:cNvSpPr>
          <p:nvPr/>
        </p:nvSpPr>
        <p:spPr bwMode="auto">
          <a:xfrm>
            <a:off x="5360992" y="3852863"/>
            <a:ext cx="360363" cy="1587"/>
          </a:xfrm>
          <a:prstGeom prst="line">
            <a:avLst/>
          </a:prstGeom>
          <a:noFill/>
          <a:ln w="38100">
            <a:solidFill>
              <a:srgbClr val="006400"/>
            </a:solidFill>
            <a:round/>
            <a:headEnd/>
            <a:tailEnd/>
          </a:ln>
          <a:effectLst/>
        </p:spPr>
        <p:txBody>
          <a:bodyPr/>
          <a:lstStyle/>
          <a:p>
            <a:endParaRPr lang="ja-JP" altLang="en-US"/>
          </a:p>
        </p:txBody>
      </p:sp>
      <p:sp>
        <p:nvSpPr>
          <p:cNvPr id="113" name="Rectangle 29"/>
          <p:cNvSpPr>
            <a:spLocks noChangeArrowheads="1"/>
          </p:cNvSpPr>
          <p:nvPr/>
        </p:nvSpPr>
        <p:spPr bwMode="auto">
          <a:xfrm>
            <a:off x="6534167" y="3209731"/>
            <a:ext cx="466725" cy="228600"/>
          </a:xfrm>
          <a:prstGeom prst="rect">
            <a:avLst/>
          </a:prstGeom>
          <a:noFill/>
          <a:ln w="9525">
            <a:noFill/>
            <a:miter lim="800000"/>
            <a:headEnd/>
            <a:tailEnd/>
          </a:ln>
          <a:effectLst/>
        </p:spPr>
        <p:txBody>
          <a:bodyPr wrap="none" lIns="0" tIns="0" rIns="0" bIns="0" anchor="ctr"/>
          <a:lstStyle/>
          <a:p>
            <a:pPr algn="ctr"/>
            <a:r>
              <a:rPr lang="ja-JP" altLang="en-US" sz="1000" dirty="0"/>
              <a:t>期間</a:t>
            </a:r>
          </a:p>
        </p:txBody>
      </p:sp>
      <p:grpSp>
        <p:nvGrpSpPr>
          <p:cNvPr id="48" name="グループ化 47"/>
          <p:cNvGrpSpPr/>
          <p:nvPr/>
        </p:nvGrpSpPr>
        <p:grpSpPr>
          <a:xfrm>
            <a:off x="714348" y="3312572"/>
            <a:ext cx="3455988" cy="250825"/>
            <a:chOff x="714348" y="3412585"/>
            <a:chExt cx="3455988" cy="250825"/>
          </a:xfrm>
        </p:grpSpPr>
        <p:sp>
          <p:nvSpPr>
            <p:cNvPr id="41"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a:p>
          </p:txBody>
        </p:sp>
        <p:sp>
          <p:nvSpPr>
            <p:cNvPr id="42"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a:p>
          </p:txBody>
        </p:sp>
        <p:sp>
          <p:nvSpPr>
            <p:cNvPr id="43"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a:p>
          </p:txBody>
        </p:sp>
        <p:sp>
          <p:nvSpPr>
            <p:cNvPr id="44"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000"/>
                <a:t>開発者</a:t>
              </a:r>
            </a:p>
          </p:txBody>
        </p:sp>
        <p:sp>
          <p:nvSpPr>
            <p:cNvPr id="45"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000"/>
                <a:t>ユーザ</a:t>
              </a:r>
            </a:p>
          </p:txBody>
        </p:sp>
        <p:sp>
          <p:nvSpPr>
            <p:cNvPr id="46"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000" dirty="0"/>
                <a:t>バグ報告者</a:t>
              </a:r>
            </a:p>
          </p:txBody>
        </p:sp>
        <p:sp>
          <p:nvSpPr>
            <p:cNvPr id="47"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a:p>
          </p:txBody>
        </p:sp>
      </p:grpSp>
      <p:grpSp>
        <p:nvGrpSpPr>
          <p:cNvPr id="49" name="グループ化 48"/>
          <p:cNvGrpSpPr/>
          <p:nvPr/>
        </p:nvGrpSpPr>
        <p:grpSpPr>
          <a:xfrm>
            <a:off x="714348" y="6086492"/>
            <a:ext cx="3455988" cy="250825"/>
            <a:chOff x="714348" y="3412585"/>
            <a:chExt cx="3455988" cy="250825"/>
          </a:xfrm>
        </p:grpSpPr>
        <p:sp>
          <p:nvSpPr>
            <p:cNvPr id="57"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a:p>
          </p:txBody>
        </p:sp>
        <p:sp>
          <p:nvSpPr>
            <p:cNvPr id="58"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a:p>
          </p:txBody>
        </p:sp>
        <p:sp>
          <p:nvSpPr>
            <p:cNvPr id="59"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a:p>
          </p:txBody>
        </p:sp>
        <p:sp>
          <p:nvSpPr>
            <p:cNvPr id="60"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000"/>
                <a:t>開発者</a:t>
              </a:r>
            </a:p>
          </p:txBody>
        </p:sp>
        <p:sp>
          <p:nvSpPr>
            <p:cNvPr id="61"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000"/>
                <a:t>ユーザ</a:t>
              </a:r>
            </a:p>
          </p:txBody>
        </p:sp>
        <p:sp>
          <p:nvSpPr>
            <p:cNvPr id="62"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000" dirty="0"/>
                <a:t>バグ報告者</a:t>
              </a:r>
            </a:p>
          </p:txBody>
        </p:sp>
        <p:sp>
          <p:nvSpPr>
            <p:cNvPr id="6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a:p>
          </p:txBody>
        </p:sp>
      </p:grpSp>
      <p:sp>
        <p:nvSpPr>
          <p:cNvPr id="64" name="Rectangle 29"/>
          <p:cNvSpPr>
            <a:spLocks noChangeArrowheads="1"/>
          </p:cNvSpPr>
          <p:nvPr/>
        </p:nvSpPr>
        <p:spPr bwMode="auto">
          <a:xfrm>
            <a:off x="2285984" y="5876942"/>
            <a:ext cx="466725" cy="228600"/>
          </a:xfrm>
          <a:prstGeom prst="rect">
            <a:avLst/>
          </a:prstGeom>
          <a:noFill/>
          <a:ln w="9525">
            <a:noFill/>
            <a:miter lim="800000"/>
            <a:headEnd/>
            <a:tailEnd/>
          </a:ln>
          <a:effectLst/>
        </p:spPr>
        <p:txBody>
          <a:bodyPr wrap="none" lIns="0" tIns="0" rIns="0" bIns="0" anchor="ctr"/>
          <a:lstStyle/>
          <a:p>
            <a:pPr algn="ctr"/>
            <a:r>
              <a:rPr lang="ja-JP" altLang="en-US" sz="1000" dirty="0"/>
              <a:t>期間</a:t>
            </a:r>
          </a:p>
        </p:txBody>
      </p:sp>
      <p:sp>
        <p:nvSpPr>
          <p:cNvPr id="65" name="Rectangle 21"/>
          <p:cNvSpPr>
            <a:spLocks noChangeArrowheads="1"/>
          </p:cNvSpPr>
          <p:nvPr/>
        </p:nvSpPr>
        <p:spPr bwMode="auto">
          <a:xfrm>
            <a:off x="5286380" y="1214422"/>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66" name="Rectangle 22"/>
          <p:cNvSpPr>
            <a:spLocks noChangeArrowheads="1"/>
          </p:cNvSpPr>
          <p:nvPr/>
        </p:nvSpPr>
        <p:spPr bwMode="auto">
          <a:xfrm>
            <a:off x="6000760" y="1214424"/>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67" name="Rectangle 23"/>
          <p:cNvSpPr>
            <a:spLocks noChangeArrowheads="1"/>
          </p:cNvSpPr>
          <p:nvPr/>
        </p:nvSpPr>
        <p:spPr bwMode="auto">
          <a:xfrm>
            <a:off x="6848494" y="1223948"/>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68" name="Rectangle 27"/>
          <p:cNvSpPr>
            <a:spLocks noChangeArrowheads="1"/>
          </p:cNvSpPr>
          <p:nvPr/>
        </p:nvSpPr>
        <p:spPr bwMode="auto">
          <a:xfrm>
            <a:off x="7277122" y="1214423"/>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69" name="Rectangle 52"/>
          <p:cNvSpPr>
            <a:spLocks noChangeArrowheads="1"/>
          </p:cNvSpPr>
          <p:nvPr/>
        </p:nvSpPr>
        <p:spPr bwMode="auto">
          <a:xfrm>
            <a:off x="642910" y="957247"/>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sp>
        <p:nvSpPr>
          <p:cNvPr id="70" name="Rectangle 21"/>
          <p:cNvSpPr>
            <a:spLocks noChangeArrowheads="1"/>
          </p:cNvSpPr>
          <p:nvPr/>
        </p:nvSpPr>
        <p:spPr bwMode="auto">
          <a:xfrm>
            <a:off x="1214414" y="3967164"/>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71" name="Rectangle 22"/>
          <p:cNvSpPr>
            <a:spLocks noChangeArrowheads="1"/>
          </p:cNvSpPr>
          <p:nvPr/>
        </p:nvSpPr>
        <p:spPr bwMode="auto">
          <a:xfrm>
            <a:off x="1909747" y="3967166"/>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72" name="Rectangle 23"/>
          <p:cNvSpPr>
            <a:spLocks noChangeArrowheads="1"/>
          </p:cNvSpPr>
          <p:nvPr/>
        </p:nvSpPr>
        <p:spPr bwMode="auto">
          <a:xfrm>
            <a:off x="2676515" y="3976690"/>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73" name="Rectangle 27"/>
          <p:cNvSpPr>
            <a:spLocks noChangeArrowheads="1"/>
          </p:cNvSpPr>
          <p:nvPr/>
        </p:nvSpPr>
        <p:spPr bwMode="auto">
          <a:xfrm>
            <a:off x="3105143" y="3967165"/>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75" name="Rectangle 52"/>
          <p:cNvSpPr>
            <a:spLocks noChangeArrowheads="1"/>
          </p:cNvSpPr>
          <p:nvPr/>
        </p:nvSpPr>
        <p:spPr bwMode="auto">
          <a:xfrm>
            <a:off x="642910" y="3786190"/>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各コミュニティにおけるコーディネータの割合の推移</a:t>
            </a:r>
            <a:endParaRPr lang="en-US" altLang="ja-JP" sz="1400" b="1" dirty="0" smtClean="0"/>
          </a:p>
        </p:txBody>
      </p:sp>
      <p:sp>
        <p:nvSpPr>
          <p:cNvPr id="76" name="Rectangle 52"/>
          <p:cNvSpPr>
            <a:spLocks noChangeArrowheads="1"/>
          </p:cNvSpPr>
          <p:nvPr/>
        </p:nvSpPr>
        <p:spPr bwMode="auto">
          <a:xfrm>
            <a:off x="4857752" y="957247"/>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グループ化 43"/>
          <p:cNvGrpSpPr/>
          <p:nvPr/>
        </p:nvGrpSpPr>
        <p:grpSpPr>
          <a:xfrm>
            <a:off x="5286380" y="1142984"/>
            <a:ext cx="1319222" cy="2028843"/>
            <a:chOff x="642909" y="1185845"/>
            <a:chExt cx="2071703" cy="2028843"/>
          </a:xfrm>
        </p:grpSpPr>
        <p:sp>
          <p:nvSpPr>
            <p:cNvPr id="45" name="正方形/長方形 44"/>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コンテンツ プレースホルダ 2"/>
          <p:cNvSpPr>
            <a:spLocks noGrp="1"/>
          </p:cNvSpPr>
          <p:nvPr>
            <p:ph idx="1"/>
          </p:nvPr>
        </p:nvSpPr>
        <p:spPr>
          <a:xfrm>
            <a:off x="457200" y="857232"/>
            <a:ext cx="8229600" cy="5500726"/>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kumimoji="1" lang="en-US" altLang="ja-JP" dirty="0" smtClean="0"/>
          </a:p>
          <a:p>
            <a:endParaRPr lang="en-US" altLang="ja-JP" dirty="0" smtClean="0"/>
          </a:p>
          <a:p>
            <a:endParaRPr kumimoji="1" lang="en-US" altLang="ja-JP" dirty="0" smtClean="0"/>
          </a:p>
          <a:p>
            <a:r>
              <a:rPr kumimoji="1" lang="ja-JP" altLang="en-US" dirty="0" smtClean="0"/>
              <a:t>ユーザコミュニティの参加人数が</a:t>
            </a:r>
            <a:r>
              <a:rPr lang="ja-JP" altLang="en-US" dirty="0" smtClean="0"/>
              <a:t>増加している．</a:t>
            </a:r>
            <a:endParaRPr lang="en-US" altLang="ja-JP" dirty="0" smtClean="0"/>
          </a:p>
          <a:p>
            <a:r>
              <a:rPr lang="ja-JP" altLang="en-US" dirty="0" smtClean="0">
                <a:solidFill>
                  <a:srgbClr val="3333CC"/>
                </a:solidFill>
              </a:rPr>
              <a:t>コーディネータ（開発者＆ユーザ）</a:t>
            </a:r>
            <a:r>
              <a:rPr lang="ja-JP" altLang="en-US" dirty="0" smtClean="0"/>
              <a:t>が増加している．</a:t>
            </a:r>
            <a:endParaRPr lang="en-US" altLang="ja-JP" dirty="0" smtClean="0"/>
          </a:p>
        </p:txBody>
      </p:sp>
      <p:pic>
        <p:nvPicPr>
          <p:cNvPr id="66" name="Picture 54"/>
          <p:cNvPicPr>
            <a:picLocks noChangeAspect="1" noChangeArrowheads="1"/>
          </p:cNvPicPr>
          <p:nvPr/>
        </p:nvPicPr>
        <p:blipFill>
          <a:blip r:embed="rId3"/>
          <a:srcRect/>
          <a:stretch>
            <a:fillRect/>
          </a:stretch>
        </p:blipFill>
        <p:spPr bwMode="auto">
          <a:xfrm>
            <a:off x="4746180" y="1114409"/>
            <a:ext cx="3897786" cy="2386029"/>
          </a:xfrm>
          <a:prstGeom prst="rect">
            <a:avLst/>
          </a:prstGeom>
          <a:noFill/>
          <a:ln w="9525">
            <a:noFill/>
            <a:miter lim="800000"/>
            <a:headEnd/>
            <a:tailEnd/>
          </a:ln>
          <a:effectLst/>
        </p:spPr>
      </p:pic>
      <p:grpSp>
        <p:nvGrpSpPr>
          <p:cNvPr id="43" name="グループ化 42"/>
          <p:cNvGrpSpPr/>
          <p:nvPr/>
        </p:nvGrpSpPr>
        <p:grpSpPr>
          <a:xfrm>
            <a:off x="1104876" y="1185845"/>
            <a:ext cx="1319222" cy="2028843"/>
            <a:chOff x="642909" y="1185845"/>
            <a:chExt cx="2071703" cy="2028843"/>
          </a:xfrm>
        </p:grpSpPr>
        <p:sp>
          <p:nvSpPr>
            <p:cNvPr id="67" name="正方形/長方形 66"/>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3" name="Picture 3"/>
          <p:cNvPicPr>
            <a:picLocks noChangeAspect="1" noChangeArrowheads="1"/>
          </p:cNvPicPr>
          <p:nvPr/>
        </p:nvPicPr>
        <p:blipFill>
          <a:blip r:embed="rId4"/>
          <a:srcRect/>
          <a:stretch>
            <a:fillRect/>
          </a:stretch>
        </p:blipFill>
        <p:spPr bwMode="auto">
          <a:xfrm>
            <a:off x="528609" y="1114409"/>
            <a:ext cx="3923723" cy="2386029"/>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ja-JP" altLang="en-US" dirty="0" smtClean="0"/>
              <a:t>分析結果（前期）</a:t>
            </a:r>
            <a:endParaRPr kumimoji="1" lang="ja-JP" altLang="en-US" dirty="0"/>
          </a:p>
        </p:txBody>
      </p:sp>
      <p:sp>
        <p:nvSpPr>
          <p:cNvPr id="47" name="日付プレースホルダ 46"/>
          <p:cNvSpPr>
            <a:spLocks noGrp="1"/>
          </p:cNvSpPr>
          <p:nvPr>
            <p:ph type="dt" sz="half" idx="10"/>
          </p:nvPr>
        </p:nvSpPr>
        <p:spPr/>
        <p:txBody>
          <a:bodyPr/>
          <a:lstStyle/>
          <a:p>
            <a:r>
              <a:rPr kumimoji="1" lang="en-US" altLang="ja-JP" smtClean="0"/>
              <a:t>2007/11/16</a:t>
            </a:r>
            <a:endParaRPr kumimoji="1" lang="ja-JP" altLang="en-US"/>
          </a:p>
        </p:txBody>
      </p:sp>
      <p:sp>
        <p:nvSpPr>
          <p:cNvPr id="48" name="スライド番号プレースホルダ 47"/>
          <p:cNvSpPr>
            <a:spLocks noGrp="1"/>
          </p:cNvSpPr>
          <p:nvPr>
            <p:ph type="sldNum" sz="quarter" idx="12"/>
          </p:nvPr>
        </p:nvSpPr>
        <p:spPr/>
        <p:txBody>
          <a:bodyPr/>
          <a:lstStyle/>
          <a:p>
            <a:fld id="{DD7415C8-EC32-4BF9-916C-D8938BCE9218}" type="slidenum">
              <a:rPr lang="ja-JP" altLang="en-US" smtClean="0"/>
              <a:pPr/>
              <a:t>19</a:t>
            </a:fld>
            <a:endParaRPr lang="ja-JP" altLang="en-US"/>
          </a:p>
        </p:txBody>
      </p:sp>
      <p:sp>
        <p:nvSpPr>
          <p:cNvPr id="49" name="フッター プレースホルダ 4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9"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70"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71"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78"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80"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90"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91"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92" name="直線矢印コネクタ 91"/>
          <p:cNvCxnSpPr/>
          <p:nvPr/>
        </p:nvCxnSpPr>
        <p:spPr>
          <a:xfrm rot="5400000" flipH="1" flipV="1">
            <a:off x="1035819" y="1721632"/>
            <a:ext cx="1357322" cy="857256"/>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94"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95"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96"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97"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98"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101"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103" name="直線矢印コネクタ 102"/>
          <p:cNvCxnSpPr/>
          <p:nvPr/>
        </p:nvCxnSpPr>
        <p:spPr>
          <a:xfrm rot="5400000" flipH="1" flipV="1">
            <a:off x="5357818" y="1828789"/>
            <a:ext cx="1357322" cy="214314"/>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07" name="グループ化 79"/>
          <p:cNvGrpSpPr/>
          <p:nvPr/>
        </p:nvGrpSpPr>
        <p:grpSpPr>
          <a:xfrm>
            <a:off x="714348" y="3686177"/>
            <a:ext cx="3643338" cy="357190"/>
            <a:chOff x="714348" y="3412585"/>
            <a:chExt cx="3455988" cy="250825"/>
          </a:xfrm>
        </p:grpSpPr>
        <p:sp>
          <p:nvSpPr>
            <p:cNvPr id="108"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109"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110"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111"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119"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122"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12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125"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126"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127"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128"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129"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130"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857232"/>
            <a:ext cx="8229600" cy="6286544"/>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kumimoji="1" lang="en-US" altLang="ja-JP" dirty="0" smtClean="0"/>
          </a:p>
          <a:p>
            <a:endParaRPr lang="en-US" altLang="ja-JP" dirty="0" smtClean="0"/>
          </a:p>
          <a:p>
            <a:r>
              <a:rPr lang="ja-JP" altLang="en-US" dirty="0" smtClean="0"/>
              <a:t>ユーザの増加に伴い，ユーザコミュニティにも参加する開発者が増加したために</a:t>
            </a:r>
            <a:r>
              <a:rPr lang="ja-JP" altLang="en-US" dirty="0" smtClean="0">
                <a:solidFill>
                  <a:srgbClr val="3333CC"/>
                </a:solidFill>
              </a:rPr>
              <a:t>コーディネータ（開発者＆ユーザ）</a:t>
            </a:r>
            <a:r>
              <a:rPr lang="ja-JP" altLang="en-US" dirty="0" smtClean="0"/>
              <a:t>が増加したと考えられる．</a:t>
            </a:r>
            <a:endParaRPr lang="en-US" altLang="ja-JP" dirty="0" smtClean="0"/>
          </a:p>
          <a:p>
            <a:r>
              <a:rPr lang="ja-JP" altLang="en-US" dirty="0" smtClean="0"/>
              <a:t>開発者とユーザの協調作業が円滑に行われていると考えられる．</a:t>
            </a:r>
            <a:endParaRPr lang="en-US" altLang="ja-JP" dirty="0" smtClean="0"/>
          </a:p>
          <a:p>
            <a:endParaRPr kumimoji="1" lang="en-US" altLang="ja-JP" dirty="0" smtClean="0"/>
          </a:p>
        </p:txBody>
      </p:sp>
      <p:sp>
        <p:nvSpPr>
          <p:cNvPr id="2" name="タイトル 1"/>
          <p:cNvSpPr>
            <a:spLocks noGrp="1"/>
          </p:cNvSpPr>
          <p:nvPr>
            <p:ph type="title"/>
          </p:nvPr>
        </p:nvSpPr>
        <p:spPr/>
        <p:txBody>
          <a:bodyPr/>
          <a:lstStyle/>
          <a:p>
            <a:r>
              <a:rPr kumimoji="1" lang="ja-JP" altLang="en-US" dirty="0" smtClean="0"/>
              <a:t>考察（前期）</a:t>
            </a:r>
            <a:endParaRPr kumimoji="1" lang="ja-JP" altLang="en-US" dirty="0"/>
          </a:p>
        </p:txBody>
      </p:sp>
      <p:sp>
        <p:nvSpPr>
          <p:cNvPr id="47" name="日付プレースホルダ 46"/>
          <p:cNvSpPr>
            <a:spLocks noGrp="1"/>
          </p:cNvSpPr>
          <p:nvPr>
            <p:ph type="dt" sz="half" idx="10"/>
          </p:nvPr>
        </p:nvSpPr>
        <p:spPr/>
        <p:txBody>
          <a:bodyPr/>
          <a:lstStyle/>
          <a:p>
            <a:r>
              <a:rPr kumimoji="1" lang="en-US" altLang="ja-JP" smtClean="0"/>
              <a:t>2007/11/16</a:t>
            </a:r>
            <a:endParaRPr kumimoji="1" lang="ja-JP" altLang="en-US"/>
          </a:p>
        </p:txBody>
      </p:sp>
      <p:sp>
        <p:nvSpPr>
          <p:cNvPr id="48" name="スライド番号プレースホルダ 47"/>
          <p:cNvSpPr>
            <a:spLocks noGrp="1"/>
          </p:cNvSpPr>
          <p:nvPr>
            <p:ph type="sldNum" sz="quarter" idx="12"/>
          </p:nvPr>
        </p:nvSpPr>
        <p:spPr/>
        <p:txBody>
          <a:bodyPr/>
          <a:lstStyle/>
          <a:p>
            <a:fld id="{DD7415C8-EC32-4BF9-916C-D8938BCE9218}" type="slidenum">
              <a:rPr lang="ja-JP" altLang="en-US" smtClean="0"/>
              <a:pPr/>
              <a:t>20</a:t>
            </a:fld>
            <a:endParaRPr lang="ja-JP" altLang="en-US"/>
          </a:p>
        </p:txBody>
      </p:sp>
      <p:sp>
        <p:nvSpPr>
          <p:cNvPr id="49" name="フッター プレースホルダ 4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grpSp>
        <p:nvGrpSpPr>
          <p:cNvPr id="63" name="グループ化 62"/>
          <p:cNvGrpSpPr/>
          <p:nvPr/>
        </p:nvGrpSpPr>
        <p:grpSpPr>
          <a:xfrm>
            <a:off x="5286380" y="1142984"/>
            <a:ext cx="1319222" cy="2028843"/>
            <a:chOff x="642909" y="1185845"/>
            <a:chExt cx="2071703" cy="2028843"/>
          </a:xfrm>
        </p:grpSpPr>
        <p:sp>
          <p:nvSpPr>
            <p:cNvPr id="64" name="正方形/長方形 63"/>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6" name="Picture 54"/>
          <p:cNvPicPr>
            <a:picLocks noChangeAspect="1" noChangeArrowheads="1"/>
          </p:cNvPicPr>
          <p:nvPr/>
        </p:nvPicPr>
        <p:blipFill>
          <a:blip r:embed="rId3"/>
          <a:srcRect/>
          <a:stretch>
            <a:fillRect/>
          </a:stretch>
        </p:blipFill>
        <p:spPr bwMode="auto">
          <a:xfrm>
            <a:off x="4746180" y="1114409"/>
            <a:ext cx="3897786" cy="2386029"/>
          </a:xfrm>
          <a:prstGeom prst="rect">
            <a:avLst/>
          </a:prstGeom>
          <a:noFill/>
          <a:ln w="9525">
            <a:noFill/>
            <a:miter lim="800000"/>
            <a:headEnd/>
            <a:tailEnd/>
          </a:ln>
          <a:effectLst/>
        </p:spPr>
      </p:pic>
      <p:grpSp>
        <p:nvGrpSpPr>
          <p:cNvPr id="67" name="グループ化 66"/>
          <p:cNvGrpSpPr/>
          <p:nvPr/>
        </p:nvGrpSpPr>
        <p:grpSpPr>
          <a:xfrm>
            <a:off x="1104876" y="1185845"/>
            <a:ext cx="1319222" cy="2028843"/>
            <a:chOff x="642909" y="1185845"/>
            <a:chExt cx="2071703" cy="2028843"/>
          </a:xfrm>
        </p:grpSpPr>
        <p:sp>
          <p:nvSpPr>
            <p:cNvPr id="68" name="正方形/長方形 67"/>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0" name="Picture 3"/>
          <p:cNvPicPr>
            <a:picLocks noChangeAspect="1" noChangeArrowheads="1"/>
          </p:cNvPicPr>
          <p:nvPr/>
        </p:nvPicPr>
        <p:blipFill>
          <a:blip r:embed="rId4"/>
          <a:srcRect/>
          <a:stretch>
            <a:fillRect/>
          </a:stretch>
        </p:blipFill>
        <p:spPr bwMode="auto">
          <a:xfrm>
            <a:off x="528609" y="1114409"/>
            <a:ext cx="3923723" cy="2386029"/>
          </a:xfrm>
          <a:prstGeom prst="rect">
            <a:avLst/>
          </a:prstGeom>
          <a:noFill/>
          <a:ln w="9525">
            <a:noFill/>
            <a:miter lim="800000"/>
            <a:headEnd/>
            <a:tailEnd/>
          </a:ln>
          <a:effectLst/>
        </p:spPr>
      </p:pic>
      <p:sp>
        <p:nvSpPr>
          <p:cNvPr id="71"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78"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80"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81"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82"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83"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84"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85" name="直線矢印コネクタ 84"/>
          <p:cNvCxnSpPr/>
          <p:nvPr/>
        </p:nvCxnSpPr>
        <p:spPr>
          <a:xfrm rot="5400000" flipH="1" flipV="1">
            <a:off x="1035819" y="1721632"/>
            <a:ext cx="1357322" cy="857256"/>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86"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87"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89"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90"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91"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92"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93"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94" name="直線矢印コネクタ 93"/>
          <p:cNvCxnSpPr/>
          <p:nvPr/>
        </p:nvCxnSpPr>
        <p:spPr>
          <a:xfrm rot="5400000" flipH="1" flipV="1">
            <a:off x="5357818" y="1828789"/>
            <a:ext cx="1357322" cy="214314"/>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95" name="グループ化 79"/>
          <p:cNvGrpSpPr/>
          <p:nvPr/>
        </p:nvGrpSpPr>
        <p:grpSpPr>
          <a:xfrm>
            <a:off x="714348" y="3686177"/>
            <a:ext cx="3643338" cy="357190"/>
            <a:chOff x="714348" y="3412585"/>
            <a:chExt cx="3455988" cy="250825"/>
          </a:xfrm>
        </p:grpSpPr>
        <p:sp>
          <p:nvSpPr>
            <p:cNvPr id="96"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97"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98"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101"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102"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103"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104"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105"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106"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107"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108"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109"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110"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グループ化 46"/>
          <p:cNvGrpSpPr/>
          <p:nvPr/>
        </p:nvGrpSpPr>
        <p:grpSpPr>
          <a:xfrm>
            <a:off x="6243650" y="1214422"/>
            <a:ext cx="1319222" cy="2028843"/>
            <a:chOff x="642909" y="1185845"/>
            <a:chExt cx="2071703" cy="2028843"/>
          </a:xfrm>
        </p:grpSpPr>
        <p:sp>
          <p:nvSpPr>
            <p:cNvPr id="49" name="正方形/長方形 48"/>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p:nvGrpSpPr>
        <p:grpSpPr>
          <a:xfrm>
            <a:off x="2057382" y="1233468"/>
            <a:ext cx="1319222" cy="2028843"/>
            <a:chOff x="642909" y="1185845"/>
            <a:chExt cx="2071703" cy="2028843"/>
          </a:xfrm>
        </p:grpSpPr>
        <p:sp>
          <p:nvSpPr>
            <p:cNvPr id="45" name="正方形/長方形 44"/>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58" name="Picture 3"/>
          <p:cNvPicPr>
            <a:picLocks noChangeAspect="1" noChangeArrowheads="1"/>
          </p:cNvPicPr>
          <p:nvPr/>
        </p:nvPicPr>
        <p:blipFill>
          <a:blip r:embed="rId4"/>
          <a:srcRect/>
          <a:stretch>
            <a:fillRect/>
          </a:stretch>
        </p:blipFill>
        <p:spPr bwMode="auto">
          <a:xfrm>
            <a:off x="528609" y="1114409"/>
            <a:ext cx="3923723" cy="2386029"/>
          </a:xfrm>
          <a:prstGeom prst="rect">
            <a:avLst/>
          </a:prstGeom>
          <a:noFill/>
          <a:ln w="9525">
            <a:noFill/>
            <a:miter lim="800000"/>
            <a:headEnd/>
            <a:tailEnd/>
          </a:ln>
          <a:effectLst/>
        </p:spPr>
      </p:pic>
      <p:sp>
        <p:nvSpPr>
          <p:cNvPr id="3" name="コンテンツ プレースホルダ 2"/>
          <p:cNvSpPr>
            <a:spLocks noGrp="1"/>
          </p:cNvSpPr>
          <p:nvPr>
            <p:ph idx="1"/>
          </p:nvPr>
        </p:nvSpPr>
        <p:spPr>
          <a:xfrm>
            <a:off x="457200" y="857232"/>
            <a:ext cx="8229600" cy="6000768"/>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lang="en-US" altLang="ja-JP" dirty="0" smtClean="0"/>
          </a:p>
          <a:p>
            <a:r>
              <a:rPr lang="en-US" altLang="ja-JP" dirty="0" smtClean="0"/>
              <a:t>ver.7.0</a:t>
            </a:r>
            <a:r>
              <a:rPr lang="ja-JP" altLang="en-US" dirty="0" err="1" smtClean="0"/>
              <a:t>のリ</a:t>
            </a:r>
            <a:r>
              <a:rPr lang="ja-JP" altLang="en-US" dirty="0" smtClean="0"/>
              <a:t>リース以降，</a:t>
            </a:r>
            <a:r>
              <a:rPr lang="ja-JP" altLang="en-US" dirty="0" smtClean="0">
                <a:solidFill>
                  <a:srgbClr val="3333CC"/>
                </a:solidFill>
              </a:rPr>
              <a:t>コーディネータ（開発者＆ユーザ）</a:t>
            </a:r>
            <a:r>
              <a:rPr lang="ja-JP" altLang="en-US" dirty="0" smtClean="0"/>
              <a:t>の人数が減少し，</a:t>
            </a:r>
            <a:r>
              <a:rPr lang="ja-JP" altLang="en-US" dirty="0" smtClean="0">
                <a:solidFill>
                  <a:srgbClr val="FF0000"/>
                </a:solidFill>
              </a:rPr>
              <a:t>コーディネータ（開発者＆ユーザ＆バグ報告者）</a:t>
            </a:r>
            <a:r>
              <a:rPr lang="ja-JP" altLang="en-US" dirty="0" smtClean="0"/>
              <a:t>の人数が増加している．</a:t>
            </a:r>
          </a:p>
          <a:p>
            <a:r>
              <a:rPr lang="ja-JP" altLang="en-US" dirty="0" smtClean="0"/>
              <a:t>バグ報告者コミュニティの参加者が増加している．</a:t>
            </a:r>
            <a:endParaRPr lang="en-US" altLang="ja-JP" dirty="0" smtClean="0"/>
          </a:p>
        </p:txBody>
      </p:sp>
      <p:pic>
        <p:nvPicPr>
          <p:cNvPr id="60" name="Picture 54"/>
          <p:cNvPicPr>
            <a:picLocks noChangeAspect="1" noChangeArrowheads="1"/>
          </p:cNvPicPr>
          <p:nvPr/>
        </p:nvPicPr>
        <p:blipFill>
          <a:blip r:embed="rId5"/>
          <a:srcRect/>
          <a:stretch>
            <a:fillRect/>
          </a:stretch>
        </p:blipFill>
        <p:spPr bwMode="auto">
          <a:xfrm>
            <a:off x="4746180" y="1114409"/>
            <a:ext cx="3897786" cy="2386029"/>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ja-JP" altLang="en-US" dirty="0" smtClean="0"/>
              <a:t>分析結果（中期）</a:t>
            </a:r>
            <a:endParaRPr kumimoji="1" lang="ja-JP" altLang="en-US" dirty="0"/>
          </a:p>
        </p:txBody>
      </p:sp>
      <p:sp>
        <p:nvSpPr>
          <p:cNvPr id="21" name="日付プレースホルダ 20"/>
          <p:cNvSpPr>
            <a:spLocks noGrp="1"/>
          </p:cNvSpPr>
          <p:nvPr>
            <p:ph type="dt" sz="half" idx="10"/>
          </p:nvPr>
        </p:nvSpPr>
        <p:spPr/>
        <p:txBody>
          <a:bodyPr/>
          <a:lstStyle/>
          <a:p>
            <a:r>
              <a:rPr kumimoji="1" lang="en-US" altLang="ja-JP" smtClean="0"/>
              <a:t>2007/11/16</a:t>
            </a:r>
            <a:endParaRPr kumimoji="1" lang="ja-JP" altLang="en-US"/>
          </a:p>
        </p:txBody>
      </p:sp>
      <p:sp>
        <p:nvSpPr>
          <p:cNvPr id="22" name="スライド番号プレースホルダ 21"/>
          <p:cNvSpPr>
            <a:spLocks noGrp="1"/>
          </p:cNvSpPr>
          <p:nvPr>
            <p:ph type="sldNum" sz="quarter" idx="12"/>
          </p:nvPr>
        </p:nvSpPr>
        <p:spPr/>
        <p:txBody>
          <a:bodyPr/>
          <a:lstStyle/>
          <a:p>
            <a:fld id="{DD7415C8-EC32-4BF9-916C-D8938BCE9218}" type="slidenum">
              <a:rPr lang="ja-JP" altLang="en-US" smtClean="0"/>
              <a:pPr/>
              <a:t>21</a:t>
            </a:fld>
            <a:endParaRPr lang="ja-JP" altLang="en-US"/>
          </a:p>
        </p:txBody>
      </p:sp>
      <p:sp>
        <p:nvSpPr>
          <p:cNvPr id="23" name="フッター プレースホルダ 22"/>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1"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62"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63"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65"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66"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67"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68"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69" name="直線矢印コネクタ 68"/>
          <p:cNvCxnSpPr/>
          <p:nvPr/>
        </p:nvCxnSpPr>
        <p:spPr>
          <a:xfrm flipV="1">
            <a:off x="1857356" y="2549664"/>
            <a:ext cx="1500197" cy="285751"/>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71"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72"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73"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74"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75"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76"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77" name="直線矢印コネクタ 76"/>
          <p:cNvCxnSpPr/>
          <p:nvPr/>
        </p:nvCxnSpPr>
        <p:spPr>
          <a:xfrm>
            <a:off x="6286512" y="1714488"/>
            <a:ext cx="1500198" cy="500066"/>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78" name="グループ化 79"/>
          <p:cNvGrpSpPr/>
          <p:nvPr/>
        </p:nvGrpSpPr>
        <p:grpSpPr>
          <a:xfrm>
            <a:off x="714348" y="3686177"/>
            <a:ext cx="3643338" cy="357190"/>
            <a:chOff x="714348" y="3412585"/>
            <a:chExt cx="3455988" cy="250825"/>
          </a:xfrm>
        </p:grpSpPr>
        <p:sp>
          <p:nvSpPr>
            <p:cNvPr id="79"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80"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81"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82"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83"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84"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85"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86"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87"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88"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89"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90"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91"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cxnSp>
        <p:nvCxnSpPr>
          <p:cNvPr id="48" name="直線矢印コネクタ 47"/>
          <p:cNvCxnSpPr/>
          <p:nvPr/>
        </p:nvCxnSpPr>
        <p:spPr>
          <a:xfrm flipV="1">
            <a:off x="6154027" y="2428868"/>
            <a:ext cx="1643074" cy="285752"/>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考察（中期）</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バグ報告者が増加し，</a:t>
            </a:r>
            <a:r>
              <a:rPr lang="ja-JP" altLang="en-US" dirty="0" smtClean="0">
                <a:solidFill>
                  <a:srgbClr val="3333CC"/>
                </a:solidFill>
              </a:rPr>
              <a:t>コーディネータ（開発者＆ユーザ）</a:t>
            </a:r>
            <a:r>
              <a:rPr lang="ja-JP" altLang="en-US" dirty="0" smtClean="0"/>
              <a:t>がバグ報告者コミュニティに参加し始めた．</a:t>
            </a:r>
            <a:endParaRPr lang="en-US" altLang="ja-JP" dirty="0" smtClean="0"/>
          </a:p>
          <a:p>
            <a:r>
              <a:rPr lang="ja-JP" altLang="en-US" dirty="0" smtClean="0"/>
              <a:t>開発者とユーザとバグ報告者の３つのコミュニティにおいて協調作業を円滑に行っていると考えられる．</a:t>
            </a:r>
            <a:endParaRPr lang="en-US" altLang="ja-JP" dirty="0" smtClean="0"/>
          </a:p>
          <a:p>
            <a:endParaRPr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4"/>
            <a:endParaRPr lang="en-US" altLang="ja-JP" dirty="0" smtClean="0"/>
          </a:p>
          <a:p>
            <a:endParaRPr kumimoji="1" lang="ja-JP" altLang="en-US" dirty="0"/>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22</a:t>
            </a:fld>
            <a:endParaRPr lang="ja-JP" altLang="en-US"/>
          </a:p>
        </p:txBody>
      </p:sp>
      <p:sp>
        <p:nvSpPr>
          <p:cNvPr id="9" name="フッター プレースホルダ 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grpSp>
        <p:nvGrpSpPr>
          <p:cNvPr id="44" name="グループ化 43"/>
          <p:cNvGrpSpPr/>
          <p:nvPr/>
        </p:nvGrpSpPr>
        <p:grpSpPr>
          <a:xfrm>
            <a:off x="6243650" y="1214422"/>
            <a:ext cx="1319222" cy="2028843"/>
            <a:chOff x="642909" y="1185845"/>
            <a:chExt cx="2071703" cy="2028843"/>
          </a:xfrm>
        </p:grpSpPr>
        <p:sp>
          <p:nvSpPr>
            <p:cNvPr id="45" name="正方形/長方形 44"/>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 name="グループ化 46"/>
          <p:cNvGrpSpPr/>
          <p:nvPr/>
        </p:nvGrpSpPr>
        <p:grpSpPr>
          <a:xfrm>
            <a:off x="2057382" y="1233468"/>
            <a:ext cx="1319222" cy="2028843"/>
            <a:chOff x="642909" y="1185845"/>
            <a:chExt cx="2071703" cy="2028843"/>
          </a:xfrm>
        </p:grpSpPr>
        <p:sp>
          <p:nvSpPr>
            <p:cNvPr id="48" name="正方形/長方形 47"/>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50" name="Picture 3"/>
          <p:cNvPicPr>
            <a:picLocks noChangeAspect="1" noChangeArrowheads="1"/>
          </p:cNvPicPr>
          <p:nvPr/>
        </p:nvPicPr>
        <p:blipFill>
          <a:blip r:embed="rId4"/>
          <a:srcRect/>
          <a:stretch>
            <a:fillRect/>
          </a:stretch>
        </p:blipFill>
        <p:spPr bwMode="auto">
          <a:xfrm>
            <a:off x="528609" y="1114409"/>
            <a:ext cx="3923723" cy="2386029"/>
          </a:xfrm>
          <a:prstGeom prst="rect">
            <a:avLst/>
          </a:prstGeom>
          <a:noFill/>
          <a:ln w="9525">
            <a:noFill/>
            <a:miter lim="800000"/>
            <a:headEnd/>
            <a:tailEnd/>
          </a:ln>
          <a:effectLst/>
        </p:spPr>
      </p:pic>
      <p:pic>
        <p:nvPicPr>
          <p:cNvPr id="51" name="Picture 54"/>
          <p:cNvPicPr>
            <a:picLocks noChangeAspect="1" noChangeArrowheads="1"/>
          </p:cNvPicPr>
          <p:nvPr/>
        </p:nvPicPr>
        <p:blipFill>
          <a:blip r:embed="rId5"/>
          <a:srcRect/>
          <a:stretch>
            <a:fillRect/>
          </a:stretch>
        </p:blipFill>
        <p:spPr bwMode="auto">
          <a:xfrm>
            <a:off x="4746180" y="1114409"/>
            <a:ext cx="3897786" cy="2386029"/>
          </a:xfrm>
          <a:prstGeom prst="rect">
            <a:avLst/>
          </a:prstGeom>
          <a:noFill/>
          <a:ln w="9525">
            <a:noFill/>
            <a:miter lim="800000"/>
            <a:headEnd/>
            <a:tailEnd/>
          </a:ln>
          <a:effectLst/>
        </p:spPr>
      </p:pic>
      <p:sp>
        <p:nvSpPr>
          <p:cNvPr id="52"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53"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54"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55"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56"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57"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58"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59" name="直線矢印コネクタ 58"/>
          <p:cNvCxnSpPr/>
          <p:nvPr/>
        </p:nvCxnSpPr>
        <p:spPr>
          <a:xfrm flipV="1">
            <a:off x="1857356" y="2549664"/>
            <a:ext cx="1500197" cy="285751"/>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0"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61"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62"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63"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64"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65"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66"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67" name="直線矢印コネクタ 66"/>
          <p:cNvCxnSpPr/>
          <p:nvPr/>
        </p:nvCxnSpPr>
        <p:spPr>
          <a:xfrm>
            <a:off x="6286512" y="1714488"/>
            <a:ext cx="1500198" cy="500066"/>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8" name="グループ化 79"/>
          <p:cNvGrpSpPr/>
          <p:nvPr/>
        </p:nvGrpSpPr>
        <p:grpSpPr>
          <a:xfrm>
            <a:off x="714348" y="3686177"/>
            <a:ext cx="3643338" cy="357190"/>
            <a:chOff x="714348" y="3412585"/>
            <a:chExt cx="3455988" cy="250825"/>
          </a:xfrm>
        </p:grpSpPr>
        <p:sp>
          <p:nvSpPr>
            <p:cNvPr id="69"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70"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71"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72"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73"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97"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9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99"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103"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104"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105"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117"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118"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cxnSp>
        <p:nvCxnSpPr>
          <p:cNvPr id="119" name="直線矢印コネクタ 118"/>
          <p:cNvCxnSpPr/>
          <p:nvPr/>
        </p:nvCxnSpPr>
        <p:spPr>
          <a:xfrm flipV="1">
            <a:off x="6154027" y="2428868"/>
            <a:ext cx="1643074" cy="285752"/>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2738424" y="1214422"/>
            <a:ext cx="1319222" cy="2028843"/>
            <a:chOff x="642909" y="1185845"/>
            <a:chExt cx="2071703" cy="2028843"/>
          </a:xfrm>
        </p:grpSpPr>
        <p:sp>
          <p:nvSpPr>
            <p:cNvPr id="38" name="正方形/長方形 37"/>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p:cNvGrpSpPr/>
          <p:nvPr/>
        </p:nvGrpSpPr>
        <p:grpSpPr>
          <a:xfrm>
            <a:off x="6948504" y="1214422"/>
            <a:ext cx="1319222" cy="2028843"/>
            <a:chOff x="642909" y="1185845"/>
            <a:chExt cx="2071703" cy="2028843"/>
          </a:xfrm>
        </p:grpSpPr>
        <p:sp>
          <p:nvSpPr>
            <p:cNvPr id="41" name="正方形/長方形 40"/>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6" name="Picture 2"/>
          <p:cNvPicPr>
            <a:picLocks noChangeAspect="1" noChangeArrowheads="1"/>
          </p:cNvPicPr>
          <p:nvPr/>
        </p:nvPicPr>
        <p:blipFill>
          <a:blip r:embed="rId4"/>
          <a:srcRect/>
          <a:stretch>
            <a:fillRect/>
          </a:stretch>
        </p:blipFill>
        <p:spPr bwMode="auto">
          <a:xfrm>
            <a:off x="4714876" y="1142984"/>
            <a:ext cx="3929090" cy="2357454"/>
          </a:xfrm>
          <a:prstGeom prst="rect">
            <a:avLst/>
          </a:prstGeom>
          <a:noFill/>
          <a:ln w="9525">
            <a:noFill/>
            <a:miter lim="800000"/>
            <a:headEnd/>
            <a:tailEnd/>
          </a:ln>
          <a:effectLst/>
        </p:spPr>
      </p:pic>
      <p:pic>
        <p:nvPicPr>
          <p:cNvPr id="46" name="Picture 3"/>
          <p:cNvPicPr>
            <a:picLocks noChangeAspect="1" noChangeArrowheads="1"/>
          </p:cNvPicPr>
          <p:nvPr/>
        </p:nvPicPr>
        <p:blipFill>
          <a:blip r:embed="rId5"/>
          <a:srcRect/>
          <a:stretch>
            <a:fillRect/>
          </a:stretch>
        </p:blipFill>
        <p:spPr bwMode="auto">
          <a:xfrm>
            <a:off x="528609" y="1114409"/>
            <a:ext cx="3923723" cy="2386029"/>
          </a:xfrm>
          <a:prstGeom prst="rect">
            <a:avLst/>
          </a:prstGeom>
          <a:noFill/>
          <a:ln w="9525">
            <a:noFill/>
            <a:miter lim="800000"/>
            <a:headEnd/>
            <a:tailEnd/>
          </a:ln>
          <a:effectLst/>
        </p:spPr>
      </p:pic>
      <p:sp>
        <p:nvSpPr>
          <p:cNvPr id="3" name="コンテンツ プレースホルダ 2"/>
          <p:cNvSpPr>
            <a:spLocks noGrp="1"/>
          </p:cNvSpPr>
          <p:nvPr>
            <p:ph idx="1"/>
          </p:nvPr>
        </p:nvSpPr>
        <p:spPr>
          <a:xfrm>
            <a:off x="457200" y="857232"/>
            <a:ext cx="8229600" cy="5643602"/>
          </a:xfrm>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r>
              <a:rPr lang="en-US" altLang="ja-JP" dirty="0" smtClean="0"/>
              <a:t>v</a:t>
            </a:r>
            <a:r>
              <a:rPr kumimoji="1" lang="en-US" altLang="ja-JP" dirty="0" smtClean="0"/>
              <a:t>er.8.0</a:t>
            </a:r>
            <a:r>
              <a:rPr kumimoji="1" lang="ja-JP" altLang="en-US" dirty="0" err="1" smtClean="0"/>
              <a:t>のリ</a:t>
            </a:r>
            <a:r>
              <a:rPr kumimoji="1" lang="ja-JP" altLang="en-US" dirty="0" smtClean="0"/>
              <a:t>リース頃にバグ報告者コミュニティの参加者が増加している．</a:t>
            </a:r>
            <a:endParaRPr kumimoji="1" lang="en-US" altLang="ja-JP" dirty="0" smtClean="0"/>
          </a:p>
          <a:p>
            <a:r>
              <a:rPr lang="ja-JP" altLang="en-US" dirty="0" smtClean="0"/>
              <a:t>バグ報告者コミュニティにおけるコーディネータの割合が減少している．</a:t>
            </a:r>
            <a:endParaRPr kumimoji="1" lang="ja-JP" altLang="en-US" dirty="0"/>
          </a:p>
        </p:txBody>
      </p:sp>
      <p:sp>
        <p:nvSpPr>
          <p:cNvPr id="2" name="タイトル 1"/>
          <p:cNvSpPr>
            <a:spLocks noGrp="1"/>
          </p:cNvSpPr>
          <p:nvPr>
            <p:ph type="title"/>
          </p:nvPr>
        </p:nvSpPr>
        <p:spPr/>
        <p:txBody>
          <a:bodyPr/>
          <a:lstStyle/>
          <a:p>
            <a:r>
              <a:rPr kumimoji="1" lang="ja-JP" altLang="en-US" dirty="0" smtClean="0"/>
              <a:t>分析結果（後期）</a:t>
            </a:r>
            <a:endParaRPr kumimoji="1" lang="ja-JP" altLang="en-US" dirty="0"/>
          </a:p>
        </p:txBody>
      </p:sp>
      <p:sp>
        <p:nvSpPr>
          <p:cNvPr id="17" name="日付プレースホルダ 16"/>
          <p:cNvSpPr>
            <a:spLocks noGrp="1"/>
          </p:cNvSpPr>
          <p:nvPr>
            <p:ph type="dt" sz="half" idx="10"/>
          </p:nvPr>
        </p:nvSpPr>
        <p:spPr/>
        <p:txBody>
          <a:bodyPr/>
          <a:lstStyle/>
          <a:p>
            <a:r>
              <a:rPr kumimoji="1" lang="en-US" altLang="ja-JP" smtClean="0"/>
              <a:t>2007/11/16</a:t>
            </a:r>
            <a:endParaRPr kumimoji="1" lang="ja-JP" altLang="en-US"/>
          </a:p>
        </p:txBody>
      </p:sp>
      <p:sp>
        <p:nvSpPr>
          <p:cNvPr id="18" name="スライド番号プレースホルダ 17"/>
          <p:cNvSpPr>
            <a:spLocks noGrp="1"/>
          </p:cNvSpPr>
          <p:nvPr>
            <p:ph type="sldNum" sz="quarter" idx="12"/>
          </p:nvPr>
        </p:nvSpPr>
        <p:spPr/>
        <p:txBody>
          <a:bodyPr/>
          <a:lstStyle/>
          <a:p>
            <a:fld id="{DD7415C8-EC32-4BF9-916C-D8938BCE9218}" type="slidenum">
              <a:rPr lang="ja-JP" altLang="en-US" smtClean="0"/>
              <a:pPr/>
              <a:t>23</a:t>
            </a:fld>
            <a:endParaRPr lang="ja-JP" altLang="en-US"/>
          </a:p>
        </p:txBody>
      </p:sp>
      <p:sp>
        <p:nvSpPr>
          <p:cNvPr id="19" name="フッター プレースホルダ 1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47" name="Rectangle 6"/>
          <p:cNvSpPr>
            <a:spLocks noChangeArrowheads="1"/>
          </p:cNvSpPr>
          <p:nvPr/>
        </p:nvSpPr>
        <p:spPr bwMode="auto">
          <a:xfrm rot="16200000">
            <a:off x="-763507" y="2236898"/>
            <a:ext cx="2357456" cy="169628"/>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48"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49"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50"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51"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52"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53"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54" name="直線矢印コネクタ 53"/>
          <p:cNvCxnSpPr/>
          <p:nvPr/>
        </p:nvCxnSpPr>
        <p:spPr>
          <a:xfrm rot="5400000" flipH="1" flipV="1">
            <a:off x="3000363" y="2416343"/>
            <a:ext cx="571506" cy="428628"/>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55" name="グループ化 79"/>
          <p:cNvGrpSpPr/>
          <p:nvPr/>
        </p:nvGrpSpPr>
        <p:grpSpPr>
          <a:xfrm>
            <a:off x="2714612" y="3714752"/>
            <a:ext cx="3643338" cy="357190"/>
            <a:chOff x="714348" y="3412585"/>
            <a:chExt cx="3455988" cy="250825"/>
          </a:xfrm>
        </p:grpSpPr>
        <p:sp>
          <p:nvSpPr>
            <p:cNvPr id="56"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57"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58"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60"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61"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62"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6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67" name="Rectangle 35"/>
          <p:cNvSpPr>
            <a:spLocks noChangeArrowheads="1"/>
          </p:cNvSpPr>
          <p:nvPr/>
        </p:nvSpPr>
        <p:spPr bwMode="auto">
          <a:xfrm rot="16200000">
            <a:off x="3500430" y="2214553"/>
            <a:ext cx="2357455" cy="214313"/>
          </a:xfrm>
          <a:prstGeom prst="rect">
            <a:avLst/>
          </a:prstGeom>
          <a:noFill/>
          <a:ln w="9525">
            <a:noFill/>
            <a:miter lim="800000"/>
            <a:headEnd/>
            <a:tailEnd/>
          </a:ln>
          <a:effectLst/>
        </p:spPr>
        <p:txBody>
          <a:bodyPr wrap="none" lIns="0" tIns="0" rIns="0" bIns="0" anchor="ctr"/>
          <a:lstStyle/>
          <a:p>
            <a:pPr algn="ctr"/>
            <a:r>
              <a:rPr lang="ja-JP" altLang="en-US" sz="1200" b="1" dirty="0"/>
              <a:t>コーディネータ兼任率</a:t>
            </a:r>
          </a:p>
        </p:txBody>
      </p:sp>
      <p:sp>
        <p:nvSpPr>
          <p:cNvPr id="73" name="Rectangle 52"/>
          <p:cNvSpPr>
            <a:spLocks noChangeArrowheads="1"/>
          </p:cNvSpPr>
          <p:nvPr/>
        </p:nvSpPr>
        <p:spPr bwMode="auto">
          <a:xfrm>
            <a:off x="4786314" y="745529"/>
            <a:ext cx="3714776"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各コミュニティにおけるコーディネータの割合の推移</a:t>
            </a:r>
            <a:endParaRPr lang="en-US" altLang="ja-JP" sz="1400" b="1" dirty="0" smtClean="0"/>
          </a:p>
        </p:txBody>
      </p:sp>
      <p:sp>
        <p:nvSpPr>
          <p:cNvPr id="74"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77" name="直線矢印コネクタ 76"/>
          <p:cNvCxnSpPr/>
          <p:nvPr/>
        </p:nvCxnSpPr>
        <p:spPr>
          <a:xfrm rot="16200000" flipH="1">
            <a:off x="7227732" y="1916276"/>
            <a:ext cx="857256" cy="285752"/>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33" name="Rectangle 21"/>
          <p:cNvSpPr>
            <a:spLocks noChangeArrowheads="1"/>
          </p:cNvSpPr>
          <p:nvPr/>
        </p:nvSpPr>
        <p:spPr bwMode="auto">
          <a:xfrm>
            <a:off x="5000628" y="950004"/>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34" name="Rectangle 22"/>
          <p:cNvSpPr>
            <a:spLocks noChangeArrowheads="1"/>
          </p:cNvSpPr>
          <p:nvPr/>
        </p:nvSpPr>
        <p:spPr bwMode="auto">
          <a:xfrm>
            <a:off x="6000760" y="950006"/>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35" name="Rectangle 23"/>
          <p:cNvSpPr>
            <a:spLocks noChangeArrowheads="1"/>
          </p:cNvSpPr>
          <p:nvPr/>
        </p:nvSpPr>
        <p:spPr bwMode="auto">
          <a:xfrm>
            <a:off x="7142528" y="959530"/>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36" name="Rectangle 27"/>
          <p:cNvSpPr>
            <a:spLocks noChangeArrowheads="1"/>
          </p:cNvSpPr>
          <p:nvPr/>
        </p:nvSpPr>
        <p:spPr bwMode="auto">
          <a:xfrm>
            <a:off x="7628306" y="950005"/>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考察（後期）</a:t>
            </a:r>
            <a:endParaRPr kumimoji="1" lang="ja-JP" altLang="en-US" dirty="0"/>
          </a:p>
        </p:txBody>
      </p:sp>
      <p:sp>
        <p:nvSpPr>
          <p:cNvPr id="3" name="コンテンツ プレースホルダ 2"/>
          <p:cNvSpPr>
            <a:spLocks noGrp="1"/>
          </p:cNvSpPr>
          <p:nvPr>
            <p:ph idx="1"/>
          </p:nvPr>
        </p:nvSpPr>
        <p:spPr>
          <a:xfrm>
            <a:off x="457200" y="857232"/>
            <a:ext cx="8229600" cy="6643734"/>
          </a:xfrm>
        </p:spPr>
        <p:txBody>
          <a:bodyPr>
            <a:normAutofit/>
          </a:bodyPr>
          <a:lstStyle/>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バグ報告者コミュニティのみの参加者が増加したと考えられる．</a:t>
            </a:r>
            <a:endParaRPr lang="en-US" altLang="ja-JP" dirty="0" smtClean="0"/>
          </a:p>
          <a:p>
            <a:r>
              <a:rPr lang="en-US" altLang="ja-JP" dirty="0" smtClean="0"/>
              <a:t>ver.8.0</a:t>
            </a:r>
            <a:r>
              <a:rPr lang="ja-JP" altLang="en-US" dirty="0" smtClean="0"/>
              <a:t>はテスト版として</a:t>
            </a:r>
            <a:r>
              <a:rPr lang="en-US" altLang="ja-JP" dirty="0" smtClean="0"/>
              <a:t>ver.8.0 β</a:t>
            </a:r>
            <a:r>
              <a:rPr lang="ja-JP" altLang="en-US" dirty="0" smtClean="0"/>
              <a:t>がリリースされているため，新規のバグ報告者が増加したと考えられる．</a:t>
            </a:r>
            <a:endParaRPr lang="en-US" altLang="ja-JP" dirty="0" smtClean="0"/>
          </a:p>
          <a:p>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2007/11/16</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24</a:t>
            </a:fld>
            <a:endParaRPr lang="ja-JP" altLang="en-US"/>
          </a:p>
        </p:txBody>
      </p:sp>
      <p:sp>
        <p:nvSpPr>
          <p:cNvPr id="9" name="フッター プレースホルダ 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grpSp>
        <p:nvGrpSpPr>
          <p:cNvPr id="56" name="グループ化 55"/>
          <p:cNvGrpSpPr/>
          <p:nvPr/>
        </p:nvGrpSpPr>
        <p:grpSpPr>
          <a:xfrm>
            <a:off x="2738424" y="1214422"/>
            <a:ext cx="1319222" cy="2028843"/>
            <a:chOff x="642909" y="1185845"/>
            <a:chExt cx="2071703" cy="2028843"/>
          </a:xfrm>
        </p:grpSpPr>
        <p:sp>
          <p:nvSpPr>
            <p:cNvPr id="57" name="正方形/長方形 56"/>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9" name="グループ化 58"/>
          <p:cNvGrpSpPr/>
          <p:nvPr/>
        </p:nvGrpSpPr>
        <p:grpSpPr>
          <a:xfrm>
            <a:off x="6948504" y="1214422"/>
            <a:ext cx="1319222" cy="2028843"/>
            <a:chOff x="642909" y="1185845"/>
            <a:chExt cx="2071703" cy="2028843"/>
          </a:xfrm>
        </p:grpSpPr>
        <p:sp>
          <p:nvSpPr>
            <p:cNvPr id="60" name="正方形/長方形 59"/>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2" name="Picture 2"/>
          <p:cNvPicPr>
            <a:picLocks noChangeAspect="1" noChangeArrowheads="1"/>
          </p:cNvPicPr>
          <p:nvPr/>
        </p:nvPicPr>
        <p:blipFill>
          <a:blip r:embed="rId4"/>
          <a:srcRect/>
          <a:stretch>
            <a:fillRect/>
          </a:stretch>
        </p:blipFill>
        <p:spPr bwMode="auto">
          <a:xfrm>
            <a:off x="4714876" y="1142984"/>
            <a:ext cx="3929090" cy="2357454"/>
          </a:xfrm>
          <a:prstGeom prst="rect">
            <a:avLst/>
          </a:prstGeom>
          <a:noFill/>
          <a:ln w="9525">
            <a:noFill/>
            <a:miter lim="800000"/>
            <a:headEnd/>
            <a:tailEnd/>
          </a:ln>
          <a:effectLst/>
        </p:spPr>
      </p:pic>
      <p:pic>
        <p:nvPicPr>
          <p:cNvPr id="63" name="Picture 3"/>
          <p:cNvPicPr>
            <a:picLocks noChangeAspect="1" noChangeArrowheads="1"/>
          </p:cNvPicPr>
          <p:nvPr/>
        </p:nvPicPr>
        <p:blipFill>
          <a:blip r:embed="rId5"/>
          <a:srcRect/>
          <a:stretch>
            <a:fillRect/>
          </a:stretch>
        </p:blipFill>
        <p:spPr bwMode="auto">
          <a:xfrm>
            <a:off x="528609" y="1114409"/>
            <a:ext cx="3923723" cy="2386029"/>
          </a:xfrm>
          <a:prstGeom prst="rect">
            <a:avLst/>
          </a:prstGeom>
          <a:noFill/>
          <a:ln w="9525">
            <a:noFill/>
            <a:miter lim="800000"/>
            <a:headEnd/>
            <a:tailEnd/>
          </a:ln>
          <a:effectLst/>
        </p:spPr>
      </p:pic>
      <p:sp>
        <p:nvSpPr>
          <p:cNvPr id="64" name="Rectangle 6"/>
          <p:cNvSpPr>
            <a:spLocks noChangeArrowheads="1"/>
          </p:cNvSpPr>
          <p:nvPr/>
        </p:nvSpPr>
        <p:spPr bwMode="auto">
          <a:xfrm rot="16200000">
            <a:off x="-763507" y="2236898"/>
            <a:ext cx="2357456" cy="169628"/>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65"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66"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67"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68"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69"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70"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71" name="直線矢印コネクタ 70"/>
          <p:cNvCxnSpPr/>
          <p:nvPr/>
        </p:nvCxnSpPr>
        <p:spPr>
          <a:xfrm rot="5400000" flipH="1" flipV="1">
            <a:off x="3000363" y="2416343"/>
            <a:ext cx="571506" cy="428628"/>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72" name="グループ化 79"/>
          <p:cNvGrpSpPr/>
          <p:nvPr/>
        </p:nvGrpSpPr>
        <p:grpSpPr>
          <a:xfrm>
            <a:off x="2714612" y="3714752"/>
            <a:ext cx="3643338" cy="357190"/>
            <a:chOff x="714348" y="3412585"/>
            <a:chExt cx="3455988" cy="250825"/>
          </a:xfrm>
        </p:grpSpPr>
        <p:sp>
          <p:nvSpPr>
            <p:cNvPr id="73"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74"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75"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76"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77"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78"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79"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89" name="Rectangle 35"/>
          <p:cNvSpPr>
            <a:spLocks noChangeArrowheads="1"/>
          </p:cNvSpPr>
          <p:nvPr/>
        </p:nvSpPr>
        <p:spPr bwMode="auto">
          <a:xfrm rot="16200000">
            <a:off x="3500430" y="2214553"/>
            <a:ext cx="2357455" cy="214313"/>
          </a:xfrm>
          <a:prstGeom prst="rect">
            <a:avLst/>
          </a:prstGeom>
          <a:noFill/>
          <a:ln w="9525">
            <a:noFill/>
            <a:miter lim="800000"/>
            <a:headEnd/>
            <a:tailEnd/>
          </a:ln>
          <a:effectLst/>
        </p:spPr>
        <p:txBody>
          <a:bodyPr wrap="none" lIns="0" tIns="0" rIns="0" bIns="0" anchor="ctr"/>
          <a:lstStyle/>
          <a:p>
            <a:pPr algn="ctr"/>
            <a:r>
              <a:rPr lang="ja-JP" altLang="en-US" sz="1200" b="1" dirty="0"/>
              <a:t>コーディネータ兼任率</a:t>
            </a:r>
          </a:p>
        </p:txBody>
      </p:sp>
      <p:sp>
        <p:nvSpPr>
          <p:cNvPr id="90" name="Rectangle 52"/>
          <p:cNvSpPr>
            <a:spLocks noChangeArrowheads="1"/>
          </p:cNvSpPr>
          <p:nvPr/>
        </p:nvSpPr>
        <p:spPr bwMode="auto">
          <a:xfrm>
            <a:off x="4786314" y="745529"/>
            <a:ext cx="3714776"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各コミュニティにおけるコーディネータの割合の推移</a:t>
            </a:r>
            <a:endParaRPr lang="en-US" altLang="ja-JP" sz="1400" b="1" dirty="0" smtClean="0"/>
          </a:p>
        </p:txBody>
      </p:sp>
      <p:sp>
        <p:nvSpPr>
          <p:cNvPr id="91"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92" name="直線矢印コネクタ 91"/>
          <p:cNvCxnSpPr/>
          <p:nvPr/>
        </p:nvCxnSpPr>
        <p:spPr>
          <a:xfrm rot="16200000" flipH="1">
            <a:off x="7227732" y="1916276"/>
            <a:ext cx="857256" cy="285752"/>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Rectangle 21"/>
          <p:cNvSpPr>
            <a:spLocks noChangeArrowheads="1"/>
          </p:cNvSpPr>
          <p:nvPr/>
        </p:nvSpPr>
        <p:spPr bwMode="auto">
          <a:xfrm>
            <a:off x="5000628" y="950004"/>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94" name="Rectangle 22"/>
          <p:cNvSpPr>
            <a:spLocks noChangeArrowheads="1"/>
          </p:cNvSpPr>
          <p:nvPr/>
        </p:nvSpPr>
        <p:spPr bwMode="auto">
          <a:xfrm>
            <a:off x="6000760" y="950006"/>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95" name="Rectangle 23"/>
          <p:cNvSpPr>
            <a:spLocks noChangeArrowheads="1"/>
          </p:cNvSpPr>
          <p:nvPr/>
        </p:nvSpPr>
        <p:spPr bwMode="auto">
          <a:xfrm>
            <a:off x="7142528" y="959530"/>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96" name="Rectangle 27"/>
          <p:cNvSpPr>
            <a:spLocks noChangeArrowheads="1"/>
          </p:cNvSpPr>
          <p:nvPr/>
        </p:nvSpPr>
        <p:spPr bwMode="auto">
          <a:xfrm>
            <a:off x="7628306" y="950005"/>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コミュニケーション構造</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メッセージの送信者と返信者とをエッジで結び，送信者と返信者とのコミュニケーション関係を構造化したもの．</a:t>
            </a:r>
            <a:endParaRPr lang="en-US" altLang="ja-JP" dirty="0" smtClean="0"/>
          </a:p>
          <a:p>
            <a:endParaRPr kumimoji="1" lang="ja-JP" altLang="en-US" dirty="0"/>
          </a:p>
        </p:txBody>
      </p:sp>
      <p:cxnSp>
        <p:nvCxnSpPr>
          <p:cNvPr id="7" name="直線コネクタ 6"/>
          <p:cNvCxnSpPr/>
          <p:nvPr/>
        </p:nvCxnSpPr>
        <p:spPr>
          <a:xfrm rot="5400000">
            <a:off x="6622778" y="2908010"/>
            <a:ext cx="184724" cy="470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グループ化 7"/>
          <p:cNvGrpSpPr/>
          <p:nvPr/>
        </p:nvGrpSpPr>
        <p:grpSpPr>
          <a:xfrm>
            <a:off x="5836960" y="3071810"/>
            <a:ext cx="2256426" cy="2073290"/>
            <a:chOff x="5908398" y="2428868"/>
            <a:chExt cx="2256426" cy="2073290"/>
          </a:xfrm>
        </p:grpSpPr>
        <p:cxnSp>
          <p:nvCxnSpPr>
            <p:cNvPr id="9" name="直線コネクタ 8"/>
            <p:cNvCxnSpPr>
              <a:stCxn id="23" idx="4"/>
              <a:endCxn id="28" idx="0"/>
            </p:cNvCxnSpPr>
            <p:nvPr/>
          </p:nvCxnSpPr>
          <p:spPr>
            <a:xfrm rot="16200000" flipH="1">
              <a:off x="6531629" y="2969569"/>
              <a:ext cx="1152840"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30" idx="5"/>
              <a:endCxn id="28" idx="1"/>
            </p:cNvCxnSpPr>
            <p:nvPr/>
          </p:nvCxnSpPr>
          <p:spPr>
            <a:xfrm rot="16200000" flipH="1">
              <a:off x="6689300" y="3198678"/>
              <a:ext cx="194556" cy="61335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38" idx="4"/>
              <a:endCxn id="30" idx="0"/>
            </p:cNvCxnSpPr>
            <p:nvPr/>
          </p:nvCxnSpPr>
          <p:spPr>
            <a:xfrm rot="5400000">
              <a:off x="6179355" y="2964653"/>
              <a:ext cx="571504"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29" idx="3"/>
              <a:endCxn id="28" idx="7"/>
            </p:cNvCxnSpPr>
            <p:nvPr/>
          </p:nvCxnSpPr>
          <p:spPr>
            <a:xfrm rot="5400000">
              <a:off x="7367961" y="3234397"/>
              <a:ext cx="194556" cy="54191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stCxn id="28" idx="4"/>
              <a:endCxn id="32" idx="0"/>
            </p:cNvCxnSpPr>
            <p:nvPr/>
          </p:nvCxnSpPr>
          <p:spPr>
            <a:xfrm rot="16200000" flipH="1">
              <a:off x="6796410" y="4071942"/>
              <a:ext cx="704548" cy="98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32" idx="2"/>
              <a:endCxn id="34" idx="6"/>
            </p:cNvCxnSpPr>
            <p:nvPr/>
          </p:nvCxnSpPr>
          <p:spPr>
            <a:xfrm rot="10800000">
              <a:off x="6429388" y="4500570"/>
              <a:ext cx="652774"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30" idx="3"/>
              <a:endCxn id="33" idx="7"/>
            </p:cNvCxnSpPr>
            <p:nvPr/>
          </p:nvCxnSpPr>
          <p:spPr>
            <a:xfrm rot="5400000">
              <a:off x="5765522" y="3550952"/>
              <a:ext cx="756228" cy="470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28" idx="3"/>
              <a:endCxn id="33" idx="6"/>
            </p:cNvCxnSpPr>
            <p:nvPr/>
          </p:nvCxnSpPr>
          <p:spPr>
            <a:xfrm rot="5400000">
              <a:off x="6255709" y="3377273"/>
              <a:ext cx="511158" cy="11639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32" idx="6"/>
              <a:endCxn id="35" idx="2"/>
            </p:cNvCxnSpPr>
            <p:nvPr/>
          </p:nvCxnSpPr>
          <p:spPr>
            <a:xfrm flipV="1">
              <a:off x="7225038" y="4286256"/>
              <a:ext cx="847424" cy="21431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31" idx="4"/>
              <a:endCxn id="29" idx="0"/>
            </p:cNvCxnSpPr>
            <p:nvPr/>
          </p:nvCxnSpPr>
          <p:spPr>
            <a:xfrm rot="16200000" flipH="1">
              <a:off x="7429520" y="2928934"/>
              <a:ext cx="642942"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36" idx="1"/>
              <a:endCxn id="29" idx="6"/>
            </p:cNvCxnSpPr>
            <p:nvPr/>
          </p:nvCxnSpPr>
          <p:spPr>
            <a:xfrm rot="16200000" flipV="1">
              <a:off x="7822429" y="3393281"/>
              <a:ext cx="378114" cy="306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メモ 19"/>
          <p:cNvSpPr/>
          <p:nvPr/>
        </p:nvSpPr>
        <p:spPr>
          <a:xfrm>
            <a:off x="428596" y="3214686"/>
            <a:ext cx="4643470" cy="1785950"/>
          </a:xfrm>
          <a:prstGeom prst="foldedCorner">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1" name="正方形/長方形 20"/>
          <p:cNvSpPr/>
          <p:nvPr/>
        </p:nvSpPr>
        <p:spPr>
          <a:xfrm>
            <a:off x="500034" y="3286124"/>
            <a:ext cx="464347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A</a:t>
            </a:r>
            <a:r>
              <a:rPr kumimoji="1" lang="ja-JP" altLang="en-US" sz="1600" b="1" dirty="0" smtClean="0">
                <a:solidFill>
                  <a:schemeClr val="tx1"/>
                </a:solidFill>
              </a:rPr>
              <a:t>　　　</a:t>
            </a:r>
            <a:r>
              <a:rPr lang="en-US" altLang="ja-JP" sz="1600" b="1" dirty="0" smtClean="0">
                <a:solidFill>
                  <a:schemeClr val="tx1"/>
                </a:solidFill>
              </a:rPr>
              <a:t>To:</a:t>
            </a:r>
            <a:r>
              <a:rPr lang="ja-JP" altLang="en-US" sz="1600" b="1" dirty="0" smtClean="0">
                <a:solidFill>
                  <a:schemeClr val="tx1"/>
                </a:solidFill>
              </a:rPr>
              <a:t>バグ報告者コミュニティ</a:t>
            </a:r>
            <a:endParaRPr lang="en-US" altLang="ja-JP" sz="1600" b="1" dirty="0" smtClean="0">
              <a:solidFill>
                <a:schemeClr val="tx1"/>
              </a:solidFill>
            </a:endParaRPr>
          </a:p>
          <a:p>
            <a:r>
              <a:rPr lang="en-US" altLang="ja-JP" sz="1600" b="1" dirty="0" smtClean="0">
                <a:solidFill>
                  <a:schemeClr val="tx1"/>
                </a:solidFill>
              </a:rPr>
              <a:t>Subject</a:t>
            </a:r>
            <a:r>
              <a:rPr lang="ja-JP" altLang="en-US" sz="1600" b="1" dirty="0" smtClean="0">
                <a:solidFill>
                  <a:schemeClr val="tx1"/>
                </a:solidFill>
              </a:rPr>
              <a:t>：バグ報告者コミュニティのみなさんへ</a:t>
            </a:r>
            <a:endParaRPr kumimoji="1" lang="ja-JP" altLang="en-US" sz="1600" b="1" dirty="0">
              <a:solidFill>
                <a:schemeClr val="tx1"/>
              </a:solidFill>
            </a:endParaRPr>
          </a:p>
        </p:txBody>
      </p:sp>
      <p:grpSp>
        <p:nvGrpSpPr>
          <p:cNvPr id="22" name="グループ化 21"/>
          <p:cNvGrpSpPr/>
          <p:nvPr/>
        </p:nvGrpSpPr>
        <p:grpSpPr>
          <a:xfrm>
            <a:off x="6824563" y="2670016"/>
            <a:ext cx="357190" cy="401794"/>
            <a:chOff x="1823903" y="2884330"/>
            <a:chExt cx="357190" cy="401794"/>
          </a:xfrm>
        </p:grpSpPr>
        <p:sp>
          <p:nvSpPr>
            <p:cNvPr id="23" name="円/楕円 22"/>
            <p:cNvSpPr/>
            <p:nvPr/>
          </p:nvSpPr>
          <p:spPr>
            <a:xfrm>
              <a:off x="1928794" y="314324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メモ 23"/>
            <p:cNvSpPr/>
            <p:nvPr/>
          </p:nvSpPr>
          <p:spPr>
            <a:xfrm>
              <a:off x="1823903" y="2884330"/>
              <a:ext cx="357190" cy="285752"/>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endParaRPr kumimoji="1" lang="ja-JP" altLang="en-US" dirty="0">
                <a:solidFill>
                  <a:schemeClr val="tx1"/>
                </a:solidFill>
              </a:endParaRPr>
            </a:p>
          </p:txBody>
        </p:sp>
      </p:grpSp>
      <p:sp>
        <p:nvSpPr>
          <p:cNvPr id="25" name="正方形/長方形 24"/>
          <p:cNvSpPr/>
          <p:nvPr/>
        </p:nvSpPr>
        <p:spPr>
          <a:xfrm>
            <a:off x="500034" y="4071942"/>
            <a:ext cx="464347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smtClean="0">
                <a:solidFill>
                  <a:schemeClr val="tx1"/>
                </a:solidFill>
              </a:rPr>
              <a:t>From</a:t>
            </a:r>
            <a:r>
              <a:rPr kumimoji="1" lang="ja-JP" altLang="en-US" sz="1600" b="1" dirty="0" smtClean="0">
                <a:solidFill>
                  <a:schemeClr val="tx1"/>
                </a:solidFill>
              </a:rPr>
              <a:t>：</a:t>
            </a:r>
            <a:r>
              <a:rPr lang="en-US" altLang="ja-JP" sz="1600" b="1" dirty="0" smtClean="0">
                <a:solidFill>
                  <a:schemeClr val="tx1"/>
                </a:solidFill>
              </a:rPr>
              <a:t>B</a:t>
            </a:r>
            <a:r>
              <a:rPr kumimoji="1" lang="ja-JP" altLang="en-US" sz="1600" b="1" dirty="0" smtClean="0">
                <a:solidFill>
                  <a:schemeClr val="tx1"/>
                </a:solidFill>
              </a:rPr>
              <a:t>　　　</a:t>
            </a:r>
            <a:r>
              <a:rPr lang="en-US" altLang="ja-JP" sz="1600" b="1" dirty="0" err="1" smtClean="0">
                <a:solidFill>
                  <a:schemeClr val="tx1"/>
                </a:solidFill>
              </a:rPr>
              <a:t>To:A</a:t>
            </a:r>
            <a:endParaRPr lang="en-US" altLang="ja-JP" sz="1600" b="1" dirty="0" smtClean="0">
              <a:solidFill>
                <a:schemeClr val="tx1"/>
              </a:solidFill>
            </a:endParaRPr>
          </a:p>
          <a:p>
            <a:r>
              <a:rPr lang="en-US" altLang="ja-JP" sz="1600" b="1" dirty="0" smtClean="0">
                <a:solidFill>
                  <a:schemeClr val="tx1"/>
                </a:solidFill>
              </a:rPr>
              <a:t>Subject</a:t>
            </a:r>
            <a:r>
              <a:rPr lang="ja-JP" altLang="en-US" sz="1600" b="1" dirty="0" smtClean="0">
                <a:solidFill>
                  <a:schemeClr val="tx1"/>
                </a:solidFill>
              </a:rPr>
              <a:t>：</a:t>
            </a:r>
            <a:r>
              <a:rPr lang="en-US" altLang="ja-JP" sz="1600" b="1" dirty="0" smtClean="0">
                <a:solidFill>
                  <a:schemeClr val="tx1"/>
                </a:solidFill>
              </a:rPr>
              <a:t>Re:</a:t>
            </a:r>
            <a:r>
              <a:rPr lang="ja-JP" altLang="en-US" sz="1600" b="1" dirty="0" smtClean="0">
                <a:solidFill>
                  <a:schemeClr val="tx1"/>
                </a:solidFill>
              </a:rPr>
              <a:t>バグ報告者コミュニティのみなさんへ</a:t>
            </a:r>
            <a:endParaRPr kumimoji="1" lang="ja-JP" altLang="en-US" sz="1600" b="1" dirty="0">
              <a:solidFill>
                <a:schemeClr val="tx1"/>
              </a:solidFill>
            </a:endParaRPr>
          </a:p>
        </p:txBody>
      </p:sp>
      <p:grpSp>
        <p:nvGrpSpPr>
          <p:cNvPr id="26" name="グループ化 25"/>
          <p:cNvGrpSpPr/>
          <p:nvPr/>
        </p:nvGrpSpPr>
        <p:grpSpPr>
          <a:xfrm>
            <a:off x="5715008" y="3143248"/>
            <a:ext cx="2500330" cy="2071702"/>
            <a:chOff x="5715008" y="3143248"/>
            <a:chExt cx="2500330" cy="2071702"/>
          </a:xfrm>
        </p:grpSpPr>
        <p:grpSp>
          <p:nvGrpSpPr>
            <p:cNvPr id="27" name="グループ化 87"/>
            <p:cNvGrpSpPr/>
            <p:nvPr/>
          </p:nvGrpSpPr>
          <p:grpSpPr>
            <a:xfrm>
              <a:off x="5715008" y="4357694"/>
              <a:ext cx="2500330" cy="857256"/>
              <a:chOff x="714348" y="4572008"/>
              <a:chExt cx="2500330" cy="857256"/>
            </a:xfrm>
          </p:grpSpPr>
          <p:sp>
            <p:nvSpPr>
              <p:cNvPr id="32" name="円/楕円 31"/>
              <p:cNvSpPr/>
              <p:nvPr/>
            </p:nvSpPr>
            <p:spPr>
              <a:xfrm>
                <a:off x="2010064" y="5286388"/>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714348" y="5000636"/>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a:off x="1214414" y="528638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3000364" y="5072074"/>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円/楕円 35"/>
              <p:cNvSpPr/>
              <p:nvPr/>
            </p:nvSpPr>
            <p:spPr>
              <a:xfrm>
                <a:off x="3071802" y="457200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円/楕円 27"/>
            <p:cNvSpPr/>
            <p:nvPr/>
          </p:nvSpPr>
          <p:spPr>
            <a:xfrm>
              <a:off x="7000892" y="4224650"/>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7643834" y="3929066"/>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6286512" y="3929066"/>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7572396" y="314324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p:nvGrpSpPr>
        <p:grpSpPr>
          <a:xfrm>
            <a:off x="6072198" y="3000372"/>
            <a:ext cx="428628" cy="357190"/>
            <a:chOff x="6072198" y="3000372"/>
            <a:chExt cx="428628" cy="357190"/>
          </a:xfrm>
        </p:grpSpPr>
        <p:sp>
          <p:nvSpPr>
            <p:cNvPr id="38" name="円/楕円 37"/>
            <p:cNvSpPr/>
            <p:nvPr/>
          </p:nvSpPr>
          <p:spPr>
            <a:xfrm>
              <a:off x="6357950" y="3214686"/>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6072198" y="3000372"/>
              <a:ext cx="357190"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B</a:t>
              </a:r>
              <a:endParaRPr kumimoji="1" lang="ja-JP" altLang="en-US" dirty="0">
                <a:solidFill>
                  <a:schemeClr val="tx1"/>
                </a:solidFill>
              </a:endParaRPr>
            </a:p>
          </p:txBody>
        </p:sp>
      </p:grpSp>
      <p:grpSp>
        <p:nvGrpSpPr>
          <p:cNvPr id="40" name="グループ化 39"/>
          <p:cNvGrpSpPr/>
          <p:nvPr/>
        </p:nvGrpSpPr>
        <p:grpSpPr>
          <a:xfrm>
            <a:off x="5929322" y="2285992"/>
            <a:ext cx="2357454" cy="2500330"/>
            <a:chOff x="928662" y="2714620"/>
            <a:chExt cx="2357454" cy="2500330"/>
          </a:xfrm>
        </p:grpSpPr>
        <p:sp>
          <p:nvSpPr>
            <p:cNvPr id="41" name="円/楕円 40"/>
            <p:cNvSpPr/>
            <p:nvPr/>
          </p:nvSpPr>
          <p:spPr>
            <a:xfrm>
              <a:off x="928662" y="3071810"/>
              <a:ext cx="2214578" cy="2143140"/>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1071538" y="2714620"/>
              <a:ext cx="221457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バグ報告者</a:t>
              </a:r>
              <a:r>
                <a:rPr lang="ja-JP" altLang="en-US" sz="1600" dirty="0" smtClean="0">
                  <a:solidFill>
                    <a:schemeClr val="tx1"/>
                  </a:solidFill>
                </a:rPr>
                <a:t>コミュニティ</a:t>
              </a:r>
              <a:endParaRPr kumimoji="1" lang="ja-JP" altLang="en-US" sz="1600" dirty="0">
                <a:solidFill>
                  <a:schemeClr val="tx1"/>
                </a:solidFill>
              </a:endParaRPr>
            </a:p>
          </p:txBody>
        </p:sp>
      </p:grpSp>
      <p:grpSp>
        <p:nvGrpSpPr>
          <p:cNvPr id="43" name="グループ化 42"/>
          <p:cNvGrpSpPr/>
          <p:nvPr/>
        </p:nvGrpSpPr>
        <p:grpSpPr>
          <a:xfrm>
            <a:off x="5286380" y="3571876"/>
            <a:ext cx="3643338" cy="2500330"/>
            <a:chOff x="285720" y="3929066"/>
            <a:chExt cx="3643338" cy="2500330"/>
          </a:xfrm>
        </p:grpSpPr>
        <p:grpSp>
          <p:nvGrpSpPr>
            <p:cNvPr id="44" name="グループ化 82"/>
            <p:cNvGrpSpPr/>
            <p:nvPr/>
          </p:nvGrpSpPr>
          <p:grpSpPr>
            <a:xfrm>
              <a:off x="428596" y="3929066"/>
              <a:ext cx="3286148" cy="2143140"/>
              <a:chOff x="428596" y="3857628"/>
              <a:chExt cx="3286148" cy="2143140"/>
            </a:xfrm>
          </p:grpSpPr>
          <p:sp>
            <p:nvSpPr>
              <p:cNvPr id="47" name="円/楕円 46"/>
              <p:cNvSpPr/>
              <p:nvPr/>
            </p:nvSpPr>
            <p:spPr>
              <a:xfrm>
                <a:off x="1500166" y="3857628"/>
                <a:ext cx="2214578" cy="2143140"/>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楕円 47"/>
              <p:cNvSpPr/>
              <p:nvPr/>
            </p:nvSpPr>
            <p:spPr>
              <a:xfrm>
                <a:off x="428596" y="3857628"/>
                <a:ext cx="2214578" cy="214314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5" name="正方形/長方形 44"/>
            <p:cNvSpPr/>
            <p:nvPr/>
          </p:nvSpPr>
          <p:spPr>
            <a:xfrm>
              <a:off x="2071670" y="6072206"/>
              <a:ext cx="185738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ユーザコミュニティ</a:t>
              </a:r>
              <a:endParaRPr kumimoji="1" lang="ja-JP" altLang="en-US" sz="1600" dirty="0">
                <a:solidFill>
                  <a:schemeClr val="tx1"/>
                </a:solidFill>
              </a:endParaRPr>
            </a:p>
          </p:txBody>
        </p:sp>
        <p:sp>
          <p:nvSpPr>
            <p:cNvPr id="46" name="正方形/長方形 45"/>
            <p:cNvSpPr/>
            <p:nvPr/>
          </p:nvSpPr>
          <p:spPr>
            <a:xfrm>
              <a:off x="285720" y="6072206"/>
              <a:ext cx="185738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smtClean="0">
                  <a:solidFill>
                    <a:schemeClr val="tx1"/>
                  </a:solidFill>
                </a:rPr>
                <a:t>開発者</a:t>
              </a:r>
              <a:r>
                <a:rPr kumimoji="1" lang="ja-JP" altLang="en-US" sz="1600" dirty="0" smtClean="0">
                  <a:solidFill>
                    <a:schemeClr val="tx1"/>
                  </a:solidFill>
                </a:rPr>
                <a:t>コミュニティ</a:t>
              </a:r>
              <a:endParaRPr kumimoji="1" lang="ja-JP" altLang="en-US" sz="1600" dirty="0">
                <a:solidFill>
                  <a:schemeClr val="tx1"/>
                </a:solidFill>
              </a:endParaRPr>
            </a:p>
          </p:txBody>
        </p:sp>
      </p:grpSp>
      <p:sp>
        <p:nvSpPr>
          <p:cNvPr id="50" name="日付プレースホルダ 49"/>
          <p:cNvSpPr>
            <a:spLocks noGrp="1"/>
          </p:cNvSpPr>
          <p:nvPr>
            <p:ph type="dt" sz="half" idx="10"/>
          </p:nvPr>
        </p:nvSpPr>
        <p:spPr/>
        <p:txBody>
          <a:bodyPr/>
          <a:lstStyle/>
          <a:p>
            <a:r>
              <a:rPr kumimoji="1" lang="en-US" altLang="ja-JP" smtClean="0"/>
              <a:t>2007/11/16</a:t>
            </a:r>
            <a:endParaRPr kumimoji="1" lang="ja-JP" altLang="en-US"/>
          </a:p>
        </p:txBody>
      </p:sp>
      <p:sp>
        <p:nvSpPr>
          <p:cNvPr id="51" name="スライド番号プレースホルダ 50"/>
          <p:cNvSpPr>
            <a:spLocks noGrp="1"/>
          </p:cNvSpPr>
          <p:nvPr>
            <p:ph type="sldNum" sz="quarter" idx="12"/>
          </p:nvPr>
        </p:nvSpPr>
        <p:spPr/>
        <p:txBody>
          <a:bodyPr/>
          <a:lstStyle/>
          <a:p>
            <a:fld id="{DD7415C8-EC32-4BF9-916C-D8938BCE9218}" type="slidenum">
              <a:rPr lang="ja-JP" altLang="en-US" smtClean="0"/>
              <a:pPr/>
              <a:t>25</a:t>
            </a:fld>
            <a:endParaRPr lang="ja-JP" altLang="en-US"/>
          </a:p>
        </p:txBody>
      </p:sp>
      <p:sp>
        <p:nvSpPr>
          <p:cNvPr id="52" name="フッター プレースホルダ 51"/>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4" presetClass="entr" presetSubtype="32"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ox(out)">
                                      <p:cBhvr>
                                        <p:cTn id="12" dur="500"/>
                                        <p:tgtEl>
                                          <p:spTgt spid="4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childTnLst>
                          </p:cTn>
                        </p:par>
                        <p:par>
                          <p:cTn id="20" fill="hold">
                            <p:stCondLst>
                              <p:cond delay="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情報伝達を行うコーディネータの偏り</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26</a:t>
            </a:fld>
            <a:endParaRPr lang="ja-JP" altLang="en-US"/>
          </a:p>
        </p:txBody>
      </p:sp>
      <p:cxnSp>
        <p:nvCxnSpPr>
          <p:cNvPr id="9" name="直線コネクタ 8"/>
          <p:cNvCxnSpPr>
            <a:stCxn id="21" idx="4"/>
            <a:endCxn id="25" idx="0"/>
          </p:cNvCxnSpPr>
          <p:nvPr/>
        </p:nvCxnSpPr>
        <p:spPr>
          <a:xfrm rot="16200000" flipH="1">
            <a:off x="3918164" y="2814504"/>
            <a:ext cx="1009703" cy="28932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27" idx="5"/>
            <a:endCxn id="25" idx="1"/>
          </p:cNvCxnSpPr>
          <p:nvPr/>
        </p:nvCxnSpPr>
        <p:spPr>
          <a:xfrm rot="5400000" flipH="1" flipV="1">
            <a:off x="4104235" y="3226346"/>
            <a:ext cx="115080" cy="65259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35" idx="6"/>
            <a:endCxn id="27" idx="3"/>
          </p:cNvCxnSpPr>
          <p:nvPr/>
        </p:nvCxnSpPr>
        <p:spPr>
          <a:xfrm flipV="1">
            <a:off x="2582560" y="3610185"/>
            <a:ext cx="1093717" cy="14251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26" idx="3"/>
            <a:endCxn id="25" idx="7"/>
          </p:cNvCxnSpPr>
          <p:nvPr/>
        </p:nvCxnSpPr>
        <p:spPr>
          <a:xfrm rot="5400000">
            <a:off x="4929712" y="2923615"/>
            <a:ext cx="289055" cy="85392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stCxn id="25" idx="4"/>
            <a:endCxn id="29" idx="0"/>
          </p:cNvCxnSpPr>
          <p:nvPr/>
        </p:nvCxnSpPr>
        <p:spPr>
          <a:xfrm rot="16200000" flipH="1">
            <a:off x="4178266" y="4065700"/>
            <a:ext cx="967155" cy="18833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29" idx="2"/>
            <a:endCxn id="31" idx="6"/>
          </p:cNvCxnSpPr>
          <p:nvPr/>
        </p:nvCxnSpPr>
        <p:spPr>
          <a:xfrm rot="10800000" flipV="1">
            <a:off x="3725573" y="4749583"/>
            <a:ext cx="917870" cy="100013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27" idx="3"/>
            <a:endCxn id="30" idx="7"/>
          </p:cNvCxnSpPr>
          <p:nvPr/>
        </p:nvCxnSpPr>
        <p:spPr>
          <a:xfrm rot="5400000">
            <a:off x="2437884" y="4221957"/>
            <a:ext cx="1850165" cy="62662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25" idx="3"/>
            <a:endCxn id="30" idx="6"/>
          </p:cNvCxnSpPr>
          <p:nvPr/>
        </p:nvCxnSpPr>
        <p:spPr>
          <a:xfrm rot="5400000">
            <a:off x="2840250" y="3887579"/>
            <a:ext cx="1890197" cy="140544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29" idx="6"/>
            <a:endCxn id="32" idx="2"/>
          </p:cNvCxnSpPr>
          <p:nvPr/>
        </p:nvCxnSpPr>
        <p:spPr>
          <a:xfrm>
            <a:off x="4868582" y="4749583"/>
            <a:ext cx="1448243" cy="314327"/>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28" idx="4"/>
            <a:endCxn id="26" idx="0"/>
          </p:cNvCxnSpPr>
          <p:nvPr/>
        </p:nvCxnSpPr>
        <p:spPr>
          <a:xfrm rot="16200000" flipH="1">
            <a:off x="4906127" y="2350193"/>
            <a:ext cx="1024624" cy="32471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33" idx="1"/>
            <a:endCxn id="26" idx="6"/>
          </p:cNvCxnSpPr>
          <p:nvPr/>
        </p:nvCxnSpPr>
        <p:spPr>
          <a:xfrm rot="16200000" flipV="1">
            <a:off x="5520416" y="3303953"/>
            <a:ext cx="1114902" cy="76900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4165779" y="2242042"/>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メモ 21"/>
          <p:cNvSpPr/>
          <p:nvPr/>
        </p:nvSpPr>
        <p:spPr>
          <a:xfrm>
            <a:off x="4000496" y="1857364"/>
            <a:ext cx="562845" cy="424546"/>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endParaRPr kumimoji="1" lang="ja-JP" altLang="en-US" dirty="0">
              <a:solidFill>
                <a:schemeClr val="tx1"/>
              </a:solidFill>
            </a:endParaRPr>
          </a:p>
        </p:txBody>
      </p:sp>
      <p:sp>
        <p:nvSpPr>
          <p:cNvPr id="29" name="円/楕円 28"/>
          <p:cNvSpPr/>
          <p:nvPr/>
        </p:nvSpPr>
        <p:spPr>
          <a:xfrm>
            <a:off x="4643438" y="4643446"/>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2857488" y="5429264"/>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3500430" y="5643578"/>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6316819" y="4957773"/>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6429388" y="4214818"/>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455101" y="3464018"/>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5468222" y="3024865"/>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3643306" y="3429000"/>
            <a:ext cx="225138" cy="21227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5143504" y="1787967"/>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2357422" y="4929198"/>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000232" y="3286124"/>
            <a:ext cx="562845" cy="5306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B</a:t>
            </a:r>
            <a:endParaRPr kumimoji="1" lang="ja-JP" altLang="en-US" dirty="0">
              <a:solidFill>
                <a:schemeClr val="tx1"/>
              </a:solidFill>
            </a:endParaRPr>
          </a:p>
        </p:txBody>
      </p:sp>
      <p:sp>
        <p:nvSpPr>
          <p:cNvPr id="38" name="円/楕円 37"/>
          <p:cNvSpPr/>
          <p:nvPr/>
        </p:nvSpPr>
        <p:spPr>
          <a:xfrm>
            <a:off x="2857488" y="1071567"/>
            <a:ext cx="3556746" cy="3429003"/>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4944344" y="814373"/>
            <a:ext cx="3556746" cy="685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rPr>
              <a:t>バグ報告者</a:t>
            </a:r>
            <a:r>
              <a:rPr lang="ja-JP" altLang="en-US" sz="2000" b="1" dirty="0" smtClean="0">
                <a:solidFill>
                  <a:schemeClr val="tx1"/>
                </a:solidFill>
              </a:rPr>
              <a:t>コミュニティ</a:t>
            </a:r>
            <a:endParaRPr kumimoji="1" lang="ja-JP" altLang="en-US" sz="2000" b="1" dirty="0">
              <a:solidFill>
                <a:schemeClr val="tx1"/>
              </a:solidFill>
            </a:endParaRPr>
          </a:p>
        </p:txBody>
      </p:sp>
      <p:sp>
        <p:nvSpPr>
          <p:cNvPr id="44" name="円/楕円 43"/>
          <p:cNvSpPr/>
          <p:nvPr/>
        </p:nvSpPr>
        <p:spPr>
          <a:xfrm>
            <a:off x="3723402" y="2857496"/>
            <a:ext cx="3533061" cy="3429024"/>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2013857" y="2857496"/>
            <a:ext cx="3533061" cy="342902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6252258" y="5715016"/>
            <a:ext cx="296321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rPr>
              <a:t>ユーザコミュニティ</a:t>
            </a:r>
            <a:endParaRPr kumimoji="1" lang="ja-JP" altLang="en-US" sz="2000" b="1" dirty="0">
              <a:solidFill>
                <a:schemeClr val="tx1"/>
              </a:solidFill>
            </a:endParaRPr>
          </a:p>
        </p:txBody>
      </p:sp>
      <p:sp>
        <p:nvSpPr>
          <p:cNvPr id="43" name="正方形/長方形 42"/>
          <p:cNvSpPr/>
          <p:nvPr/>
        </p:nvSpPr>
        <p:spPr>
          <a:xfrm>
            <a:off x="108590" y="5715016"/>
            <a:ext cx="296321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solidFill>
                  <a:schemeClr val="tx1"/>
                </a:solidFill>
              </a:rPr>
              <a:t>開発者</a:t>
            </a:r>
            <a:r>
              <a:rPr kumimoji="1" lang="ja-JP" altLang="en-US" sz="2000" b="1" dirty="0" smtClean="0">
                <a:solidFill>
                  <a:schemeClr val="tx1"/>
                </a:solidFill>
              </a:rPr>
              <a:t>コミュニティ</a:t>
            </a:r>
            <a:endParaRPr kumimoji="1" lang="ja-JP" altLang="en-US" sz="2000" b="1" dirty="0">
              <a:solidFill>
                <a:schemeClr val="tx1"/>
              </a:solidFill>
            </a:endParaRPr>
          </a:p>
        </p:txBody>
      </p:sp>
      <p:sp>
        <p:nvSpPr>
          <p:cNvPr id="52" name="円/楕円 51"/>
          <p:cNvSpPr/>
          <p:nvPr/>
        </p:nvSpPr>
        <p:spPr>
          <a:xfrm>
            <a:off x="2285984" y="4286256"/>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p:nvPr/>
        </p:nvSpPr>
        <p:spPr>
          <a:xfrm>
            <a:off x="3286116" y="1857364"/>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5715008" y="5357826"/>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p:nvSpPr>
        <p:spPr>
          <a:xfrm>
            <a:off x="3214678" y="3143248"/>
            <a:ext cx="225138" cy="21227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p:cNvCxnSpPr>
            <a:stCxn id="52" idx="6"/>
            <a:endCxn id="27" idx="3"/>
          </p:cNvCxnSpPr>
          <p:nvPr/>
        </p:nvCxnSpPr>
        <p:spPr>
          <a:xfrm flipV="1">
            <a:off x="2511122" y="3610186"/>
            <a:ext cx="1165155" cy="7822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a:stCxn id="21" idx="3"/>
            <a:endCxn id="27" idx="0"/>
          </p:cNvCxnSpPr>
          <p:nvPr/>
        </p:nvCxnSpPr>
        <p:spPr>
          <a:xfrm rot="5400000">
            <a:off x="3474427" y="2704677"/>
            <a:ext cx="1005772" cy="44287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stCxn id="58" idx="5"/>
            <a:endCxn id="27" idx="1"/>
          </p:cNvCxnSpPr>
          <p:nvPr/>
        </p:nvCxnSpPr>
        <p:spPr>
          <a:xfrm rot="16200000" flipH="1">
            <a:off x="3473735" y="3257544"/>
            <a:ext cx="135653" cy="2694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a:stCxn id="53" idx="4"/>
            <a:endCxn id="27" idx="0"/>
          </p:cNvCxnSpPr>
          <p:nvPr/>
        </p:nvCxnSpPr>
        <p:spPr>
          <a:xfrm rot="16200000" flipH="1">
            <a:off x="2897599" y="2570723"/>
            <a:ext cx="1359363" cy="357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タイトル 408"/>
          <p:cNvSpPr>
            <a:spLocks noGrp="1"/>
          </p:cNvSpPr>
          <p:nvPr>
            <p:ph type="title"/>
          </p:nvPr>
        </p:nvSpPr>
        <p:spPr/>
        <p:txBody>
          <a:bodyPr/>
          <a:lstStyle/>
          <a:p>
            <a:r>
              <a:rPr lang="en-US" altLang="ja-JP" dirty="0" smtClean="0"/>
              <a:t>Sliding Time Method</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2007/11/16</a:t>
            </a:r>
            <a:endParaRPr kumimoji="1" lang="ja-JP" altLang="en-US"/>
          </a:p>
        </p:txBody>
      </p:sp>
      <p:sp>
        <p:nvSpPr>
          <p:cNvPr id="408" name="フッター プレースホルダ 407"/>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27</a:t>
            </a:fld>
            <a:endParaRPr lang="ja-JP" altLang="en-US"/>
          </a:p>
        </p:txBody>
      </p:sp>
      <p:grpSp>
        <p:nvGrpSpPr>
          <p:cNvPr id="2" name="グループ化 406"/>
          <p:cNvGrpSpPr/>
          <p:nvPr/>
        </p:nvGrpSpPr>
        <p:grpSpPr>
          <a:xfrm>
            <a:off x="2285984" y="1214422"/>
            <a:ext cx="6429420" cy="5000660"/>
            <a:chOff x="3313113" y="1268413"/>
            <a:chExt cx="5795962" cy="4610100"/>
          </a:xfrm>
        </p:grpSpPr>
        <p:grpSp>
          <p:nvGrpSpPr>
            <p:cNvPr id="3" name="Group 15"/>
            <p:cNvGrpSpPr>
              <a:grpSpLocks/>
            </p:cNvGrpSpPr>
            <p:nvPr/>
          </p:nvGrpSpPr>
          <p:grpSpPr bwMode="auto">
            <a:xfrm>
              <a:off x="3382963" y="5246688"/>
              <a:ext cx="4789487" cy="215900"/>
              <a:chOff x="476" y="1706"/>
              <a:chExt cx="3017" cy="136"/>
            </a:xfrm>
          </p:grpSpPr>
          <p:sp>
            <p:nvSpPr>
              <p:cNvPr id="5" name="Line 16"/>
              <p:cNvSpPr>
                <a:spLocks noChangeShapeType="1"/>
              </p:cNvSpPr>
              <p:nvPr/>
            </p:nvSpPr>
            <p:spPr bwMode="auto">
              <a:xfrm>
                <a:off x="476" y="1775"/>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6" name="Line 17"/>
              <p:cNvSpPr>
                <a:spLocks noChangeShapeType="1"/>
              </p:cNvSpPr>
              <p:nvPr/>
            </p:nvSpPr>
            <p:spPr bwMode="auto">
              <a:xfrm>
                <a:off x="1065" y="1706"/>
                <a:ext cx="0" cy="136"/>
              </a:xfrm>
              <a:prstGeom prst="line">
                <a:avLst/>
              </a:prstGeom>
              <a:noFill/>
              <a:ln w="9525">
                <a:solidFill>
                  <a:schemeClr val="tx1"/>
                </a:solidFill>
                <a:round/>
                <a:headEnd/>
                <a:tailEnd/>
              </a:ln>
              <a:effectLst/>
            </p:spPr>
            <p:txBody>
              <a:bodyPr/>
              <a:lstStyle/>
              <a:p>
                <a:endParaRPr lang="ja-JP" altLang="en-US"/>
              </a:p>
            </p:txBody>
          </p:sp>
          <p:sp>
            <p:nvSpPr>
              <p:cNvPr id="7" name="Line 18"/>
              <p:cNvSpPr>
                <a:spLocks noChangeShapeType="1"/>
              </p:cNvSpPr>
              <p:nvPr/>
            </p:nvSpPr>
            <p:spPr bwMode="auto">
              <a:xfrm>
                <a:off x="1972" y="1706"/>
                <a:ext cx="0" cy="136"/>
              </a:xfrm>
              <a:prstGeom prst="line">
                <a:avLst/>
              </a:prstGeom>
              <a:noFill/>
              <a:ln w="9525">
                <a:solidFill>
                  <a:schemeClr val="tx1"/>
                </a:solidFill>
                <a:round/>
                <a:headEnd/>
                <a:tailEnd/>
              </a:ln>
              <a:effectLst/>
            </p:spPr>
            <p:txBody>
              <a:bodyPr/>
              <a:lstStyle/>
              <a:p>
                <a:endParaRPr lang="ja-JP" altLang="en-US"/>
              </a:p>
            </p:txBody>
          </p:sp>
          <p:sp>
            <p:nvSpPr>
              <p:cNvPr id="8" name="Line 19"/>
              <p:cNvSpPr>
                <a:spLocks noChangeShapeType="1"/>
              </p:cNvSpPr>
              <p:nvPr/>
            </p:nvSpPr>
            <p:spPr bwMode="auto">
              <a:xfrm>
                <a:off x="2880" y="1706"/>
                <a:ext cx="0" cy="136"/>
              </a:xfrm>
              <a:prstGeom prst="line">
                <a:avLst/>
              </a:prstGeom>
              <a:noFill/>
              <a:ln w="9525">
                <a:solidFill>
                  <a:schemeClr val="tx1"/>
                </a:solidFill>
                <a:round/>
                <a:headEnd/>
                <a:tailEnd/>
              </a:ln>
              <a:effectLst/>
            </p:spPr>
            <p:txBody>
              <a:bodyPr/>
              <a:lstStyle/>
              <a:p>
                <a:endParaRPr lang="ja-JP" altLang="en-US"/>
              </a:p>
            </p:txBody>
          </p:sp>
          <p:sp>
            <p:nvSpPr>
              <p:cNvPr id="9" name="Line 20"/>
              <p:cNvSpPr>
                <a:spLocks noChangeShapeType="1"/>
              </p:cNvSpPr>
              <p:nvPr/>
            </p:nvSpPr>
            <p:spPr bwMode="auto">
              <a:xfrm>
                <a:off x="1519" y="1706"/>
                <a:ext cx="0" cy="136"/>
              </a:xfrm>
              <a:prstGeom prst="line">
                <a:avLst/>
              </a:prstGeom>
              <a:noFill/>
              <a:ln w="9525">
                <a:solidFill>
                  <a:schemeClr val="tx1"/>
                </a:solidFill>
                <a:round/>
                <a:headEnd/>
                <a:tailEnd/>
              </a:ln>
              <a:effectLst/>
            </p:spPr>
            <p:txBody>
              <a:bodyPr/>
              <a:lstStyle/>
              <a:p>
                <a:endParaRPr lang="ja-JP" altLang="en-US"/>
              </a:p>
            </p:txBody>
          </p:sp>
          <p:sp>
            <p:nvSpPr>
              <p:cNvPr id="10" name="Line 21"/>
              <p:cNvSpPr>
                <a:spLocks noChangeShapeType="1"/>
              </p:cNvSpPr>
              <p:nvPr/>
            </p:nvSpPr>
            <p:spPr bwMode="auto">
              <a:xfrm>
                <a:off x="2426" y="1706"/>
                <a:ext cx="0" cy="136"/>
              </a:xfrm>
              <a:prstGeom prst="line">
                <a:avLst/>
              </a:prstGeom>
              <a:noFill/>
              <a:ln w="9525">
                <a:solidFill>
                  <a:schemeClr val="tx1"/>
                </a:solidFill>
                <a:round/>
                <a:headEnd/>
                <a:tailEnd/>
              </a:ln>
              <a:effectLst/>
            </p:spPr>
            <p:txBody>
              <a:bodyPr/>
              <a:lstStyle/>
              <a:p>
                <a:endParaRPr lang="ja-JP" altLang="en-US"/>
              </a:p>
            </p:txBody>
          </p:sp>
          <p:sp>
            <p:nvSpPr>
              <p:cNvPr id="11" name="Line 22"/>
              <p:cNvSpPr>
                <a:spLocks noChangeShapeType="1"/>
              </p:cNvSpPr>
              <p:nvPr/>
            </p:nvSpPr>
            <p:spPr bwMode="auto">
              <a:xfrm>
                <a:off x="3334" y="1706"/>
                <a:ext cx="0" cy="136"/>
              </a:xfrm>
              <a:prstGeom prst="line">
                <a:avLst/>
              </a:prstGeom>
              <a:noFill/>
              <a:ln w="9525">
                <a:solidFill>
                  <a:schemeClr val="tx1"/>
                </a:solidFill>
                <a:round/>
                <a:headEnd/>
                <a:tailEnd/>
              </a:ln>
              <a:effectLst/>
            </p:spPr>
            <p:txBody>
              <a:bodyPr/>
              <a:lstStyle/>
              <a:p>
                <a:endParaRPr lang="ja-JP" altLang="en-US"/>
              </a:p>
            </p:txBody>
          </p:sp>
          <p:sp>
            <p:nvSpPr>
              <p:cNvPr id="12" name="Line 23"/>
              <p:cNvSpPr>
                <a:spLocks noChangeShapeType="1"/>
              </p:cNvSpPr>
              <p:nvPr/>
            </p:nvSpPr>
            <p:spPr bwMode="auto">
              <a:xfrm>
                <a:off x="611" y="1706"/>
                <a:ext cx="0" cy="136"/>
              </a:xfrm>
              <a:prstGeom prst="line">
                <a:avLst/>
              </a:prstGeom>
              <a:noFill/>
              <a:ln w="9525">
                <a:solidFill>
                  <a:schemeClr val="tx1"/>
                </a:solidFill>
                <a:round/>
                <a:headEnd/>
                <a:tailEnd/>
              </a:ln>
              <a:effectLst/>
            </p:spPr>
            <p:txBody>
              <a:bodyPr/>
              <a:lstStyle/>
              <a:p>
                <a:endParaRPr lang="ja-JP" altLang="en-US"/>
              </a:p>
            </p:txBody>
          </p:sp>
        </p:grpSp>
        <p:grpSp>
          <p:nvGrpSpPr>
            <p:cNvPr id="4" name="Group 24"/>
            <p:cNvGrpSpPr>
              <a:grpSpLocks/>
            </p:cNvGrpSpPr>
            <p:nvPr/>
          </p:nvGrpSpPr>
          <p:grpSpPr bwMode="auto">
            <a:xfrm>
              <a:off x="3382963" y="1722438"/>
              <a:ext cx="4789487" cy="215900"/>
              <a:chOff x="476" y="663"/>
              <a:chExt cx="3017" cy="136"/>
            </a:xfrm>
          </p:grpSpPr>
          <p:sp>
            <p:nvSpPr>
              <p:cNvPr id="14" name="Line 25"/>
              <p:cNvSpPr>
                <a:spLocks noChangeShapeType="1"/>
              </p:cNvSpPr>
              <p:nvPr/>
            </p:nvSpPr>
            <p:spPr bwMode="auto">
              <a:xfrm>
                <a:off x="476" y="732"/>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15" name="Line 26"/>
              <p:cNvSpPr>
                <a:spLocks noChangeShapeType="1"/>
              </p:cNvSpPr>
              <p:nvPr/>
            </p:nvSpPr>
            <p:spPr bwMode="auto">
              <a:xfrm>
                <a:off x="1519" y="663"/>
                <a:ext cx="0" cy="136"/>
              </a:xfrm>
              <a:prstGeom prst="line">
                <a:avLst/>
              </a:prstGeom>
              <a:noFill/>
              <a:ln w="9525">
                <a:solidFill>
                  <a:schemeClr val="tx1"/>
                </a:solidFill>
                <a:round/>
                <a:headEnd/>
                <a:tailEnd/>
              </a:ln>
              <a:effectLst/>
            </p:spPr>
            <p:txBody>
              <a:bodyPr/>
              <a:lstStyle/>
              <a:p>
                <a:endParaRPr lang="ja-JP" altLang="en-US"/>
              </a:p>
            </p:txBody>
          </p:sp>
          <p:sp>
            <p:nvSpPr>
              <p:cNvPr id="16" name="Line 27"/>
              <p:cNvSpPr>
                <a:spLocks noChangeShapeType="1"/>
              </p:cNvSpPr>
              <p:nvPr/>
            </p:nvSpPr>
            <p:spPr bwMode="auto">
              <a:xfrm>
                <a:off x="2426" y="663"/>
                <a:ext cx="0" cy="136"/>
              </a:xfrm>
              <a:prstGeom prst="line">
                <a:avLst/>
              </a:prstGeom>
              <a:noFill/>
              <a:ln w="9525">
                <a:solidFill>
                  <a:schemeClr val="tx1"/>
                </a:solidFill>
                <a:round/>
                <a:headEnd/>
                <a:tailEnd/>
              </a:ln>
              <a:effectLst/>
            </p:spPr>
            <p:txBody>
              <a:bodyPr/>
              <a:lstStyle/>
              <a:p>
                <a:endParaRPr lang="ja-JP" altLang="en-US"/>
              </a:p>
            </p:txBody>
          </p:sp>
          <p:sp>
            <p:nvSpPr>
              <p:cNvPr id="17" name="Line 28"/>
              <p:cNvSpPr>
                <a:spLocks noChangeShapeType="1"/>
              </p:cNvSpPr>
              <p:nvPr/>
            </p:nvSpPr>
            <p:spPr bwMode="auto">
              <a:xfrm>
                <a:off x="3334" y="663"/>
                <a:ext cx="0" cy="136"/>
              </a:xfrm>
              <a:prstGeom prst="line">
                <a:avLst/>
              </a:prstGeom>
              <a:noFill/>
              <a:ln w="9525">
                <a:solidFill>
                  <a:schemeClr val="tx1"/>
                </a:solidFill>
                <a:round/>
                <a:headEnd/>
                <a:tailEnd/>
              </a:ln>
              <a:effectLst/>
            </p:spPr>
            <p:txBody>
              <a:bodyPr/>
              <a:lstStyle/>
              <a:p>
                <a:endParaRPr lang="ja-JP" altLang="en-US"/>
              </a:p>
            </p:txBody>
          </p:sp>
          <p:sp>
            <p:nvSpPr>
              <p:cNvPr id="18" name="Line 29"/>
              <p:cNvSpPr>
                <a:spLocks noChangeShapeType="1"/>
              </p:cNvSpPr>
              <p:nvPr/>
            </p:nvSpPr>
            <p:spPr bwMode="auto">
              <a:xfrm>
                <a:off x="611" y="663"/>
                <a:ext cx="0" cy="136"/>
              </a:xfrm>
              <a:prstGeom prst="line">
                <a:avLst/>
              </a:prstGeom>
              <a:noFill/>
              <a:ln w="9525">
                <a:solidFill>
                  <a:schemeClr val="tx1"/>
                </a:solidFill>
                <a:round/>
                <a:headEnd/>
                <a:tailEnd/>
              </a:ln>
              <a:effectLst/>
            </p:spPr>
            <p:txBody>
              <a:bodyPr/>
              <a:lstStyle/>
              <a:p>
                <a:endParaRPr lang="ja-JP" altLang="en-US"/>
              </a:p>
            </p:txBody>
          </p:sp>
        </p:grpSp>
        <p:grpSp>
          <p:nvGrpSpPr>
            <p:cNvPr id="13" name="Group 30"/>
            <p:cNvGrpSpPr>
              <a:grpSpLocks/>
            </p:cNvGrpSpPr>
            <p:nvPr/>
          </p:nvGrpSpPr>
          <p:grpSpPr bwMode="auto">
            <a:xfrm>
              <a:off x="4319588" y="2711450"/>
              <a:ext cx="2881312" cy="215900"/>
              <a:chOff x="1066" y="1298"/>
              <a:chExt cx="1815" cy="136"/>
            </a:xfrm>
          </p:grpSpPr>
          <p:sp>
            <p:nvSpPr>
              <p:cNvPr id="20" name="Line 31"/>
              <p:cNvSpPr>
                <a:spLocks noChangeShapeType="1"/>
              </p:cNvSpPr>
              <p:nvPr/>
            </p:nvSpPr>
            <p:spPr bwMode="auto">
              <a:xfrm>
                <a:off x="1066" y="1367"/>
                <a:ext cx="1814" cy="0"/>
              </a:xfrm>
              <a:prstGeom prst="line">
                <a:avLst/>
              </a:prstGeom>
              <a:noFill/>
              <a:ln w="9525">
                <a:solidFill>
                  <a:schemeClr val="tx1"/>
                </a:solidFill>
                <a:round/>
                <a:headEnd/>
                <a:tailEnd/>
              </a:ln>
              <a:effectLst/>
            </p:spPr>
            <p:txBody>
              <a:bodyPr/>
              <a:lstStyle/>
              <a:p>
                <a:endParaRPr lang="ja-JP" altLang="en-US"/>
              </a:p>
            </p:txBody>
          </p:sp>
          <p:sp>
            <p:nvSpPr>
              <p:cNvPr id="21" name="Line 32"/>
              <p:cNvSpPr>
                <a:spLocks noChangeShapeType="1"/>
              </p:cNvSpPr>
              <p:nvPr/>
            </p:nvSpPr>
            <p:spPr bwMode="auto">
              <a:xfrm>
                <a:off x="1974" y="1298"/>
                <a:ext cx="0" cy="136"/>
              </a:xfrm>
              <a:prstGeom prst="line">
                <a:avLst/>
              </a:prstGeom>
              <a:noFill/>
              <a:ln w="9525">
                <a:solidFill>
                  <a:schemeClr val="tx1"/>
                </a:solidFill>
                <a:round/>
                <a:headEnd/>
                <a:tailEnd/>
              </a:ln>
              <a:effectLst/>
            </p:spPr>
            <p:txBody>
              <a:bodyPr/>
              <a:lstStyle/>
              <a:p>
                <a:endParaRPr lang="ja-JP" altLang="en-US"/>
              </a:p>
            </p:txBody>
          </p:sp>
          <p:sp>
            <p:nvSpPr>
              <p:cNvPr id="22" name="Line 33"/>
              <p:cNvSpPr>
                <a:spLocks noChangeShapeType="1"/>
              </p:cNvSpPr>
              <p:nvPr/>
            </p:nvSpPr>
            <p:spPr bwMode="auto">
              <a:xfrm>
                <a:off x="2881" y="1298"/>
                <a:ext cx="0" cy="136"/>
              </a:xfrm>
              <a:prstGeom prst="line">
                <a:avLst/>
              </a:prstGeom>
              <a:noFill/>
              <a:ln w="9525">
                <a:solidFill>
                  <a:schemeClr val="tx1"/>
                </a:solidFill>
                <a:round/>
                <a:headEnd/>
                <a:tailEnd/>
              </a:ln>
              <a:effectLst/>
            </p:spPr>
            <p:txBody>
              <a:bodyPr/>
              <a:lstStyle/>
              <a:p>
                <a:endParaRPr lang="ja-JP" altLang="en-US"/>
              </a:p>
            </p:txBody>
          </p:sp>
          <p:sp>
            <p:nvSpPr>
              <p:cNvPr id="23" name="Line 34"/>
              <p:cNvSpPr>
                <a:spLocks noChangeShapeType="1"/>
              </p:cNvSpPr>
              <p:nvPr/>
            </p:nvSpPr>
            <p:spPr bwMode="auto">
              <a:xfrm>
                <a:off x="1066" y="1298"/>
                <a:ext cx="0" cy="136"/>
              </a:xfrm>
              <a:prstGeom prst="line">
                <a:avLst/>
              </a:prstGeom>
              <a:noFill/>
              <a:ln w="9525">
                <a:solidFill>
                  <a:schemeClr val="tx1"/>
                </a:solidFill>
                <a:round/>
                <a:headEnd/>
                <a:tailEnd/>
              </a:ln>
              <a:effectLst/>
            </p:spPr>
            <p:txBody>
              <a:bodyPr/>
              <a:lstStyle/>
              <a:p>
                <a:endParaRPr lang="ja-JP" altLang="en-US"/>
              </a:p>
            </p:txBody>
          </p:sp>
        </p:grpSp>
        <p:sp>
          <p:nvSpPr>
            <p:cNvPr id="24" name="Rectangle 272"/>
            <p:cNvSpPr>
              <a:spLocks noChangeArrowheads="1"/>
            </p:cNvSpPr>
            <p:nvPr/>
          </p:nvSpPr>
          <p:spPr bwMode="auto">
            <a:xfrm>
              <a:off x="8234363" y="1703388"/>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25" name="Text Box 274"/>
            <p:cNvSpPr txBox="1">
              <a:spLocks noChangeArrowheads="1"/>
            </p:cNvSpPr>
            <p:nvPr/>
          </p:nvSpPr>
          <p:spPr bwMode="auto">
            <a:xfrm>
              <a:off x="3814763"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1</a:t>
              </a:r>
              <a:endParaRPr lang="en-US" altLang="ja-JP" sz="1400">
                <a:solidFill>
                  <a:schemeClr val="tx1"/>
                </a:solidFill>
              </a:endParaRPr>
            </a:p>
          </p:txBody>
        </p:sp>
        <p:sp>
          <p:nvSpPr>
            <p:cNvPr id="26" name="Text Box 275"/>
            <p:cNvSpPr txBox="1">
              <a:spLocks noChangeArrowheads="1"/>
            </p:cNvSpPr>
            <p:nvPr/>
          </p:nvSpPr>
          <p:spPr bwMode="auto">
            <a:xfrm>
              <a:off x="4535488"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2</a:t>
              </a:r>
              <a:endParaRPr lang="en-US" altLang="ja-JP" sz="1400">
                <a:solidFill>
                  <a:schemeClr val="tx1"/>
                </a:solidFill>
              </a:endParaRPr>
            </a:p>
          </p:txBody>
        </p:sp>
        <p:sp>
          <p:nvSpPr>
            <p:cNvPr id="27" name="Text Box 276"/>
            <p:cNvSpPr txBox="1">
              <a:spLocks noChangeArrowheads="1"/>
            </p:cNvSpPr>
            <p:nvPr/>
          </p:nvSpPr>
          <p:spPr bwMode="auto">
            <a:xfrm>
              <a:off x="5254625" y="5453063"/>
              <a:ext cx="3317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a:t>
              </a:r>
              <a:endParaRPr lang="en-US" altLang="ja-JP" sz="1400">
                <a:solidFill>
                  <a:schemeClr val="tx1"/>
                </a:solidFill>
              </a:endParaRPr>
            </a:p>
          </p:txBody>
        </p:sp>
        <p:sp>
          <p:nvSpPr>
            <p:cNvPr id="28" name="Text Box 277"/>
            <p:cNvSpPr txBox="1">
              <a:spLocks noChangeArrowheads="1"/>
            </p:cNvSpPr>
            <p:nvPr/>
          </p:nvSpPr>
          <p:spPr bwMode="auto">
            <a:xfrm>
              <a:off x="5975350" y="5453063"/>
              <a:ext cx="3317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4</a:t>
              </a:r>
              <a:endParaRPr lang="en-US" altLang="ja-JP" sz="1400">
                <a:solidFill>
                  <a:schemeClr val="tx1"/>
                </a:solidFill>
              </a:endParaRPr>
            </a:p>
          </p:txBody>
        </p:sp>
        <p:sp>
          <p:nvSpPr>
            <p:cNvPr id="29" name="Text Box 278"/>
            <p:cNvSpPr txBox="1">
              <a:spLocks noChangeArrowheads="1"/>
            </p:cNvSpPr>
            <p:nvPr/>
          </p:nvSpPr>
          <p:spPr bwMode="auto">
            <a:xfrm>
              <a:off x="6694488"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a:t>
              </a:r>
              <a:endParaRPr lang="en-US" altLang="ja-JP" sz="1400">
                <a:solidFill>
                  <a:schemeClr val="tx1"/>
                </a:solidFill>
              </a:endParaRPr>
            </a:p>
          </p:txBody>
        </p:sp>
        <p:sp>
          <p:nvSpPr>
            <p:cNvPr id="30" name="Text Box 279"/>
            <p:cNvSpPr txBox="1">
              <a:spLocks noChangeArrowheads="1"/>
            </p:cNvSpPr>
            <p:nvPr/>
          </p:nvSpPr>
          <p:spPr bwMode="auto">
            <a:xfrm>
              <a:off x="7415213"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6</a:t>
              </a:r>
              <a:endParaRPr lang="en-US" altLang="ja-JP" sz="1400">
                <a:solidFill>
                  <a:schemeClr val="tx1"/>
                </a:solidFill>
              </a:endParaRPr>
            </a:p>
          </p:txBody>
        </p:sp>
        <p:sp>
          <p:nvSpPr>
            <p:cNvPr id="31" name="Text Box 280"/>
            <p:cNvSpPr txBox="1">
              <a:spLocks noChangeArrowheads="1"/>
            </p:cNvSpPr>
            <p:nvPr/>
          </p:nvSpPr>
          <p:spPr bwMode="auto">
            <a:xfrm>
              <a:off x="4021138" y="1925638"/>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1 </a:t>
              </a:r>
              <a:r>
                <a:rPr lang="en-US" altLang="ja-JP" sz="1400">
                  <a:solidFill>
                    <a:schemeClr val="tx1"/>
                  </a:solidFill>
                </a:rPr>
                <a:t>+P</a:t>
              </a:r>
              <a:r>
                <a:rPr lang="en-US" altLang="ja-JP" sz="700">
                  <a:solidFill>
                    <a:schemeClr val="tx1"/>
                  </a:solidFill>
                </a:rPr>
                <a:t>2</a:t>
              </a:r>
            </a:p>
          </p:txBody>
        </p:sp>
        <p:sp>
          <p:nvSpPr>
            <p:cNvPr id="32" name="Text Box 281"/>
            <p:cNvSpPr txBox="1">
              <a:spLocks noChangeArrowheads="1"/>
            </p:cNvSpPr>
            <p:nvPr/>
          </p:nvSpPr>
          <p:spPr bwMode="auto">
            <a:xfrm>
              <a:off x="4751388" y="2933700"/>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2 </a:t>
              </a:r>
              <a:r>
                <a:rPr lang="en-US" altLang="ja-JP" sz="1400">
                  <a:solidFill>
                    <a:schemeClr val="tx1"/>
                  </a:solidFill>
                </a:rPr>
                <a:t>+P</a:t>
              </a:r>
              <a:r>
                <a:rPr lang="en-US" altLang="ja-JP" sz="700">
                  <a:solidFill>
                    <a:schemeClr val="tx1"/>
                  </a:solidFill>
                </a:rPr>
                <a:t>3</a:t>
              </a:r>
            </a:p>
          </p:txBody>
        </p:sp>
        <p:sp>
          <p:nvSpPr>
            <p:cNvPr id="33" name="Text Box 282"/>
            <p:cNvSpPr txBox="1">
              <a:spLocks noChangeArrowheads="1"/>
            </p:cNvSpPr>
            <p:nvPr/>
          </p:nvSpPr>
          <p:spPr bwMode="auto">
            <a:xfrm>
              <a:off x="5461000" y="1925638"/>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 </a:t>
              </a:r>
              <a:r>
                <a:rPr lang="en-US" altLang="ja-JP" sz="1400">
                  <a:solidFill>
                    <a:schemeClr val="tx1"/>
                  </a:solidFill>
                </a:rPr>
                <a:t>+P</a:t>
              </a:r>
              <a:r>
                <a:rPr lang="en-US" altLang="ja-JP" sz="700">
                  <a:solidFill>
                    <a:schemeClr val="tx1"/>
                  </a:solidFill>
                </a:rPr>
                <a:t>4</a:t>
              </a:r>
            </a:p>
          </p:txBody>
        </p:sp>
        <p:sp>
          <p:nvSpPr>
            <p:cNvPr id="34" name="Text Box 283"/>
            <p:cNvSpPr txBox="1">
              <a:spLocks noChangeArrowheads="1"/>
            </p:cNvSpPr>
            <p:nvPr/>
          </p:nvSpPr>
          <p:spPr bwMode="auto">
            <a:xfrm>
              <a:off x="6181725" y="2933700"/>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4 </a:t>
              </a:r>
              <a:r>
                <a:rPr lang="en-US" altLang="ja-JP" sz="1400">
                  <a:solidFill>
                    <a:schemeClr val="tx1"/>
                  </a:solidFill>
                </a:rPr>
                <a:t>+P</a:t>
              </a:r>
              <a:r>
                <a:rPr lang="en-US" altLang="ja-JP" sz="700">
                  <a:solidFill>
                    <a:schemeClr val="tx1"/>
                  </a:solidFill>
                </a:rPr>
                <a:t>5</a:t>
              </a:r>
            </a:p>
          </p:txBody>
        </p:sp>
        <p:sp>
          <p:nvSpPr>
            <p:cNvPr id="35" name="Text Box 284"/>
            <p:cNvSpPr txBox="1">
              <a:spLocks noChangeArrowheads="1"/>
            </p:cNvSpPr>
            <p:nvPr/>
          </p:nvSpPr>
          <p:spPr bwMode="auto">
            <a:xfrm>
              <a:off x="6900863" y="1925638"/>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 </a:t>
              </a:r>
              <a:r>
                <a:rPr lang="en-US" altLang="ja-JP" sz="1400">
                  <a:solidFill>
                    <a:schemeClr val="tx1"/>
                  </a:solidFill>
                </a:rPr>
                <a:t>+P</a:t>
              </a:r>
              <a:r>
                <a:rPr lang="en-US" altLang="ja-JP" sz="700">
                  <a:solidFill>
                    <a:schemeClr val="tx1"/>
                  </a:solidFill>
                </a:rPr>
                <a:t>6</a:t>
              </a:r>
            </a:p>
          </p:txBody>
        </p:sp>
        <p:grpSp>
          <p:nvGrpSpPr>
            <p:cNvPr id="19" name="Group 290"/>
            <p:cNvGrpSpPr>
              <a:grpSpLocks/>
            </p:cNvGrpSpPr>
            <p:nvPr/>
          </p:nvGrpSpPr>
          <p:grpSpPr bwMode="auto">
            <a:xfrm>
              <a:off x="3382963" y="3954463"/>
              <a:ext cx="4789487" cy="215900"/>
              <a:chOff x="476" y="663"/>
              <a:chExt cx="3017" cy="136"/>
            </a:xfrm>
          </p:grpSpPr>
          <p:sp>
            <p:nvSpPr>
              <p:cNvPr id="37" name="Line 291"/>
              <p:cNvSpPr>
                <a:spLocks noChangeShapeType="1"/>
              </p:cNvSpPr>
              <p:nvPr/>
            </p:nvSpPr>
            <p:spPr bwMode="auto">
              <a:xfrm>
                <a:off x="476" y="732"/>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38" name="Line 292"/>
              <p:cNvSpPr>
                <a:spLocks noChangeShapeType="1"/>
              </p:cNvSpPr>
              <p:nvPr/>
            </p:nvSpPr>
            <p:spPr bwMode="auto">
              <a:xfrm>
                <a:off x="1519" y="663"/>
                <a:ext cx="0" cy="136"/>
              </a:xfrm>
              <a:prstGeom prst="line">
                <a:avLst/>
              </a:prstGeom>
              <a:noFill/>
              <a:ln w="9525">
                <a:solidFill>
                  <a:schemeClr val="tx1"/>
                </a:solidFill>
                <a:round/>
                <a:headEnd/>
                <a:tailEnd/>
              </a:ln>
              <a:effectLst/>
            </p:spPr>
            <p:txBody>
              <a:bodyPr/>
              <a:lstStyle/>
              <a:p>
                <a:endParaRPr lang="ja-JP" altLang="en-US"/>
              </a:p>
            </p:txBody>
          </p:sp>
          <p:sp>
            <p:nvSpPr>
              <p:cNvPr id="39" name="Line 293"/>
              <p:cNvSpPr>
                <a:spLocks noChangeShapeType="1"/>
              </p:cNvSpPr>
              <p:nvPr/>
            </p:nvSpPr>
            <p:spPr bwMode="auto">
              <a:xfrm>
                <a:off x="2426" y="663"/>
                <a:ext cx="0" cy="136"/>
              </a:xfrm>
              <a:prstGeom prst="line">
                <a:avLst/>
              </a:prstGeom>
              <a:noFill/>
              <a:ln w="9525">
                <a:solidFill>
                  <a:schemeClr val="tx1"/>
                </a:solidFill>
                <a:round/>
                <a:headEnd/>
                <a:tailEnd/>
              </a:ln>
              <a:effectLst/>
            </p:spPr>
            <p:txBody>
              <a:bodyPr/>
              <a:lstStyle/>
              <a:p>
                <a:endParaRPr lang="ja-JP" altLang="en-US"/>
              </a:p>
            </p:txBody>
          </p:sp>
          <p:sp>
            <p:nvSpPr>
              <p:cNvPr id="40" name="Line 294"/>
              <p:cNvSpPr>
                <a:spLocks noChangeShapeType="1"/>
              </p:cNvSpPr>
              <p:nvPr/>
            </p:nvSpPr>
            <p:spPr bwMode="auto">
              <a:xfrm>
                <a:off x="3334" y="663"/>
                <a:ext cx="0" cy="136"/>
              </a:xfrm>
              <a:prstGeom prst="line">
                <a:avLst/>
              </a:prstGeom>
              <a:noFill/>
              <a:ln w="9525">
                <a:solidFill>
                  <a:schemeClr val="tx1"/>
                </a:solidFill>
                <a:round/>
                <a:headEnd/>
                <a:tailEnd/>
              </a:ln>
              <a:effectLst/>
            </p:spPr>
            <p:txBody>
              <a:bodyPr/>
              <a:lstStyle/>
              <a:p>
                <a:endParaRPr lang="ja-JP" altLang="en-US"/>
              </a:p>
            </p:txBody>
          </p:sp>
          <p:sp>
            <p:nvSpPr>
              <p:cNvPr id="41" name="Line 295"/>
              <p:cNvSpPr>
                <a:spLocks noChangeShapeType="1"/>
              </p:cNvSpPr>
              <p:nvPr/>
            </p:nvSpPr>
            <p:spPr bwMode="auto">
              <a:xfrm>
                <a:off x="611" y="663"/>
                <a:ext cx="0" cy="136"/>
              </a:xfrm>
              <a:prstGeom prst="line">
                <a:avLst/>
              </a:prstGeom>
              <a:noFill/>
              <a:ln w="9525">
                <a:solidFill>
                  <a:schemeClr val="tx1"/>
                </a:solidFill>
                <a:round/>
                <a:headEnd/>
                <a:tailEnd/>
              </a:ln>
              <a:effectLst/>
            </p:spPr>
            <p:txBody>
              <a:bodyPr/>
              <a:lstStyle/>
              <a:p>
                <a:endParaRPr lang="ja-JP" altLang="en-US"/>
              </a:p>
            </p:txBody>
          </p:sp>
        </p:grpSp>
        <p:grpSp>
          <p:nvGrpSpPr>
            <p:cNvPr id="36" name="Group 446"/>
            <p:cNvGrpSpPr>
              <a:grpSpLocks/>
            </p:cNvGrpSpPr>
            <p:nvPr/>
          </p:nvGrpSpPr>
          <p:grpSpPr bwMode="auto">
            <a:xfrm>
              <a:off x="6550025" y="1541463"/>
              <a:ext cx="623888" cy="3709987"/>
              <a:chOff x="4103" y="971"/>
              <a:chExt cx="393" cy="2337"/>
            </a:xfrm>
          </p:grpSpPr>
          <p:sp>
            <p:nvSpPr>
              <p:cNvPr id="43" name="AutoShape 5"/>
              <p:cNvSpPr>
                <a:spLocks noChangeArrowheads="1"/>
              </p:cNvSpPr>
              <p:nvPr/>
            </p:nvSpPr>
            <p:spPr bwMode="auto">
              <a:xfrm>
                <a:off x="4299"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44" name="AutoShape 10"/>
              <p:cNvSpPr>
                <a:spLocks noChangeArrowheads="1"/>
              </p:cNvSpPr>
              <p:nvPr/>
            </p:nvSpPr>
            <p:spPr bwMode="auto">
              <a:xfrm>
                <a:off x="4317" y="1571"/>
                <a:ext cx="179" cy="160"/>
              </a:xfrm>
              <a:prstGeom prst="roundRect">
                <a:avLst>
                  <a:gd name="adj" fmla="val 16667"/>
                </a:avLst>
              </a:prstGeom>
              <a:solidFill>
                <a:schemeClr val="bg1"/>
              </a:solidFill>
              <a:ln w="19050">
                <a:solidFill>
                  <a:schemeClr val="tx2"/>
                </a:solidFill>
                <a:prstDash val="dash"/>
                <a:round/>
                <a:headEnd/>
                <a:tailEnd/>
              </a:ln>
              <a:effectLst/>
            </p:spPr>
            <p:txBody>
              <a:bodyPr wrap="none" anchor="ctr"/>
              <a:lstStyle/>
              <a:p>
                <a:endParaRPr lang="ja-JP" altLang="en-US"/>
              </a:p>
            </p:txBody>
          </p:sp>
          <p:sp>
            <p:nvSpPr>
              <p:cNvPr id="45" name="Oval 35"/>
              <p:cNvSpPr>
                <a:spLocks noChangeAspect="1" noChangeArrowheads="1"/>
              </p:cNvSpPr>
              <p:nvPr/>
            </p:nvSpPr>
            <p:spPr bwMode="auto">
              <a:xfrm>
                <a:off x="410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46" name="Oval 36"/>
              <p:cNvSpPr>
                <a:spLocks noChangeAspect="1" noChangeArrowheads="1"/>
              </p:cNvSpPr>
              <p:nvPr/>
            </p:nvSpPr>
            <p:spPr bwMode="auto">
              <a:xfrm>
                <a:off x="444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47" name="Oval 37"/>
              <p:cNvSpPr>
                <a:spLocks noChangeAspect="1" noChangeArrowheads="1"/>
              </p:cNvSpPr>
              <p:nvPr/>
            </p:nvSpPr>
            <p:spPr bwMode="auto">
              <a:xfrm>
                <a:off x="433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48" name="Oval 38"/>
              <p:cNvSpPr>
                <a:spLocks noChangeAspect="1" noChangeArrowheads="1"/>
              </p:cNvSpPr>
              <p:nvPr/>
            </p:nvSpPr>
            <p:spPr bwMode="auto">
              <a:xfrm>
                <a:off x="4444"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49" name="AutoShape 39"/>
              <p:cNvCxnSpPr>
                <a:cxnSpLocks noChangeShapeType="1"/>
                <a:stCxn id="47" idx="6"/>
                <a:endCxn id="46" idx="2"/>
              </p:cNvCxnSpPr>
              <p:nvPr/>
            </p:nvCxnSpPr>
            <p:spPr bwMode="auto">
              <a:xfrm>
                <a:off x="4353" y="983"/>
                <a:ext cx="91" cy="0"/>
              </a:xfrm>
              <a:prstGeom prst="straightConnector1">
                <a:avLst/>
              </a:prstGeom>
              <a:noFill/>
              <a:ln w="9525">
                <a:solidFill>
                  <a:schemeClr val="tx1"/>
                </a:solidFill>
                <a:round/>
                <a:headEnd/>
                <a:tailEnd/>
              </a:ln>
              <a:effectLst/>
            </p:spPr>
          </p:cxnSp>
          <p:cxnSp>
            <p:nvCxnSpPr>
              <p:cNvPr id="50" name="AutoShape 40"/>
              <p:cNvCxnSpPr>
                <a:cxnSpLocks noChangeShapeType="1"/>
                <a:stCxn id="47" idx="5"/>
                <a:endCxn id="48" idx="1"/>
              </p:cNvCxnSpPr>
              <p:nvPr/>
            </p:nvCxnSpPr>
            <p:spPr bwMode="auto">
              <a:xfrm>
                <a:off x="4350" y="991"/>
                <a:ext cx="97" cy="74"/>
              </a:xfrm>
              <a:prstGeom prst="straightConnector1">
                <a:avLst/>
              </a:prstGeom>
              <a:noFill/>
              <a:ln w="9525">
                <a:solidFill>
                  <a:schemeClr val="tx1"/>
                </a:solidFill>
                <a:round/>
                <a:headEnd/>
                <a:tailEnd/>
              </a:ln>
              <a:effectLst/>
            </p:spPr>
          </p:cxnSp>
          <p:sp>
            <p:nvSpPr>
              <p:cNvPr id="51" name="Oval 124"/>
              <p:cNvSpPr>
                <a:spLocks noChangeAspect="1" noChangeArrowheads="1"/>
              </p:cNvSpPr>
              <p:nvPr/>
            </p:nvSpPr>
            <p:spPr bwMode="auto">
              <a:xfrm>
                <a:off x="4104"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52" name="Oval 125"/>
              <p:cNvSpPr>
                <a:spLocks noChangeAspect="1" noChangeArrowheads="1"/>
              </p:cNvSpPr>
              <p:nvPr/>
            </p:nvSpPr>
            <p:spPr bwMode="auto">
              <a:xfrm>
                <a:off x="4444"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53" name="Oval 126"/>
              <p:cNvSpPr>
                <a:spLocks noChangeAspect="1" noChangeArrowheads="1"/>
              </p:cNvSpPr>
              <p:nvPr/>
            </p:nvSpPr>
            <p:spPr bwMode="auto">
              <a:xfrm>
                <a:off x="4330"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54" name="Oval 127"/>
              <p:cNvSpPr>
                <a:spLocks noChangeAspect="1" noChangeArrowheads="1"/>
              </p:cNvSpPr>
              <p:nvPr/>
            </p:nvSpPr>
            <p:spPr bwMode="auto">
              <a:xfrm>
                <a:off x="4444"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55" name="AutoShape 128"/>
              <p:cNvCxnSpPr>
                <a:cxnSpLocks noChangeShapeType="1"/>
                <a:stCxn id="53" idx="6"/>
                <a:endCxn id="52" idx="2"/>
              </p:cNvCxnSpPr>
              <p:nvPr/>
            </p:nvCxnSpPr>
            <p:spPr bwMode="auto">
              <a:xfrm>
                <a:off x="4353" y="3181"/>
                <a:ext cx="91" cy="0"/>
              </a:xfrm>
              <a:prstGeom prst="straightConnector1">
                <a:avLst/>
              </a:prstGeom>
              <a:noFill/>
              <a:ln w="9525">
                <a:solidFill>
                  <a:schemeClr val="tx1"/>
                </a:solidFill>
                <a:round/>
                <a:headEnd/>
                <a:tailEnd/>
              </a:ln>
              <a:effectLst/>
            </p:spPr>
          </p:cxnSp>
          <p:cxnSp>
            <p:nvCxnSpPr>
              <p:cNvPr id="56" name="AutoShape 129"/>
              <p:cNvCxnSpPr>
                <a:cxnSpLocks noChangeShapeType="1"/>
                <a:stCxn id="53" idx="5"/>
                <a:endCxn id="54" idx="1"/>
              </p:cNvCxnSpPr>
              <p:nvPr/>
            </p:nvCxnSpPr>
            <p:spPr bwMode="auto">
              <a:xfrm>
                <a:off x="4350" y="3189"/>
                <a:ext cx="97" cy="74"/>
              </a:xfrm>
              <a:prstGeom prst="straightConnector1">
                <a:avLst/>
              </a:prstGeom>
              <a:noFill/>
              <a:ln w="9525">
                <a:solidFill>
                  <a:schemeClr val="tx1"/>
                </a:solidFill>
                <a:round/>
                <a:headEnd/>
                <a:tailEnd/>
              </a:ln>
              <a:effectLst/>
            </p:spPr>
          </p:cxnSp>
          <p:sp>
            <p:nvSpPr>
              <p:cNvPr id="57" name="Oval 215"/>
              <p:cNvSpPr>
                <a:spLocks noChangeAspect="1" noChangeArrowheads="1"/>
              </p:cNvSpPr>
              <p:nvPr/>
            </p:nvSpPr>
            <p:spPr bwMode="auto">
              <a:xfrm>
                <a:off x="4217"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58" name="Oval 216"/>
              <p:cNvSpPr>
                <a:spLocks noChangeAspect="1" noChangeArrowheads="1"/>
              </p:cNvSpPr>
              <p:nvPr/>
            </p:nvSpPr>
            <p:spPr bwMode="auto">
              <a:xfrm>
                <a:off x="4103"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59" name="AutoShape 217"/>
              <p:cNvCxnSpPr>
                <a:cxnSpLocks noChangeShapeType="1"/>
                <a:stCxn id="58" idx="6"/>
                <a:endCxn id="57" idx="2"/>
              </p:cNvCxnSpPr>
              <p:nvPr/>
            </p:nvCxnSpPr>
            <p:spPr bwMode="auto">
              <a:xfrm>
                <a:off x="4126" y="1606"/>
                <a:ext cx="91" cy="0"/>
              </a:xfrm>
              <a:prstGeom prst="straightConnector1">
                <a:avLst/>
              </a:prstGeom>
              <a:noFill/>
              <a:ln w="9525">
                <a:solidFill>
                  <a:schemeClr val="tx1"/>
                </a:solidFill>
                <a:round/>
                <a:headEnd/>
                <a:tailEnd/>
              </a:ln>
              <a:effectLst/>
            </p:spPr>
          </p:cxnSp>
          <p:sp>
            <p:nvSpPr>
              <p:cNvPr id="60" name="Oval 218"/>
              <p:cNvSpPr>
                <a:spLocks noChangeAspect="1" noChangeArrowheads="1"/>
              </p:cNvSpPr>
              <p:nvPr/>
            </p:nvSpPr>
            <p:spPr bwMode="auto">
              <a:xfrm>
                <a:off x="4445"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1" name="Oval 219"/>
              <p:cNvSpPr>
                <a:spLocks noChangeAspect="1" noChangeArrowheads="1"/>
              </p:cNvSpPr>
              <p:nvPr/>
            </p:nvSpPr>
            <p:spPr bwMode="auto">
              <a:xfrm>
                <a:off x="4331"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2" name="Oval 220"/>
              <p:cNvSpPr>
                <a:spLocks noChangeAspect="1" noChangeArrowheads="1"/>
              </p:cNvSpPr>
              <p:nvPr/>
            </p:nvSpPr>
            <p:spPr bwMode="auto">
              <a:xfrm>
                <a:off x="4445"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63" name="AutoShape 221"/>
              <p:cNvCxnSpPr>
                <a:cxnSpLocks noChangeShapeType="1"/>
                <a:stCxn id="61" idx="6"/>
                <a:endCxn id="60" idx="2"/>
              </p:cNvCxnSpPr>
              <p:nvPr/>
            </p:nvCxnSpPr>
            <p:spPr bwMode="auto">
              <a:xfrm>
                <a:off x="4354" y="1606"/>
                <a:ext cx="91" cy="0"/>
              </a:xfrm>
              <a:prstGeom prst="straightConnector1">
                <a:avLst/>
              </a:prstGeom>
              <a:noFill/>
              <a:ln w="9525">
                <a:solidFill>
                  <a:schemeClr val="tx1"/>
                </a:solidFill>
                <a:round/>
                <a:headEnd/>
                <a:tailEnd/>
              </a:ln>
              <a:effectLst/>
            </p:spPr>
          </p:cxnSp>
          <p:cxnSp>
            <p:nvCxnSpPr>
              <p:cNvPr id="64" name="AutoShape 222"/>
              <p:cNvCxnSpPr>
                <a:cxnSpLocks noChangeShapeType="1"/>
                <a:stCxn id="61" idx="5"/>
                <a:endCxn id="62" idx="1"/>
              </p:cNvCxnSpPr>
              <p:nvPr/>
            </p:nvCxnSpPr>
            <p:spPr bwMode="auto">
              <a:xfrm>
                <a:off x="4351" y="1614"/>
                <a:ext cx="97" cy="74"/>
              </a:xfrm>
              <a:prstGeom prst="straightConnector1">
                <a:avLst/>
              </a:prstGeom>
              <a:noFill/>
              <a:ln w="9525">
                <a:solidFill>
                  <a:schemeClr val="tx1"/>
                </a:solidFill>
                <a:round/>
                <a:headEnd/>
                <a:tailEnd/>
              </a:ln>
              <a:effectLst/>
            </p:spPr>
          </p:cxnSp>
          <p:sp>
            <p:nvSpPr>
              <p:cNvPr id="65" name="Oval 296"/>
              <p:cNvSpPr>
                <a:spLocks noChangeAspect="1" noChangeArrowheads="1"/>
              </p:cNvSpPr>
              <p:nvPr/>
            </p:nvSpPr>
            <p:spPr bwMode="auto">
              <a:xfrm>
                <a:off x="410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66" name="Oval 297"/>
              <p:cNvSpPr>
                <a:spLocks noChangeAspect="1" noChangeArrowheads="1"/>
              </p:cNvSpPr>
              <p:nvPr/>
            </p:nvSpPr>
            <p:spPr bwMode="auto">
              <a:xfrm>
                <a:off x="444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67" name="Oval 298"/>
              <p:cNvSpPr>
                <a:spLocks noChangeAspect="1" noChangeArrowheads="1"/>
              </p:cNvSpPr>
              <p:nvPr/>
            </p:nvSpPr>
            <p:spPr bwMode="auto">
              <a:xfrm>
                <a:off x="433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8" name="Oval 299"/>
              <p:cNvSpPr>
                <a:spLocks noChangeAspect="1" noChangeArrowheads="1"/>
              </p:cNvSpPr>
              <p:nvPr/>
            </p:nvSpPr>
            <p:spPr bwMode="auto">
              <a:xfrm>
                <a:off x="4444"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69" name="AutoShape 300"/>
              <p:cNvCxnSpPr>
                <a:cxnSpLocks noChangeShapeType="1"/>
                <a:stCxn id="67" idx="6"/>
                <a:endCxn id="66" idx="2"/>
              </p:cNvCxnSpPr>
              <p:nvPr/>
            </p:nvCxnSpPr>
            <p:spPr bwMode="auto">
              <a:xfrm>
                <a:off x="4353" y="2389"/>
                <a:ext cx="91" cy="0"/>
              </a:xfrm>
              <a:prstGeom prst="straightConnector1">
                <a:avLst/>
              </a:prstGeom>
              <a:noFill/>
              <a:ln w="9525">
                <a:solidFill>
                  <a:schemeClr val="tx1"/>
                </a:solidFill>
                <a:round/>
                <a:headEnd/>
                <a:tailEnd/>
              </a:ln>
              <a:effectLst/>
            </p:spPr>
          </p:cxnSp>
          <p:cxnSp>
            <p:nvCxnSpPr>
              <p:cNvPr id="70" name="AutoShape 301"/>
              <p:cNvCxnSpPr>
                <a:cxnSpLocks noChangeShapeType="1"/>
                <a:stCxn id="67" idx="5"/>
                <a:endCxn id="68" idx="1"/>
              </p:cNvCxnSpPr>
              <p:nvPr/>
            </p:nvCxnSpPr>
            <p:spPr bwMode="auto">
              <a:xfrm>
                <a:off x="4350" y="2397"/>
                <a:ext cx="97" cy="74"/>
              </a:xfrm>
              <a:prstGeom prst="straightConnector1">
                <a:avLst/>
              </a:prstGeom>
              <a:noFill/>
              <a:ln w="9525">
                <a:solidFill>
                  <a:schemeClr val="tx1"/>
                </a:solidFill>
                <a:round/>
                <a:headEnd/>
                <a:tailEnd/>
              </a:ln>
              <a:effectLst/>
            </p:spPr>
          </p:cxnSp>
        </p:grpSp>
        <p:grpSp>
          <p:nvGrpSpPr>
            <p:cNvPr id="42" name="Group 443"/>
            <p:cNvGrpSpPr>
              <a:grpSpLocks/>
            </p:cNvGrpSpPr>
            <p:nvPr/>
          </p:nvGrpSpPr>
          <p:grpSpPr bwMode="auto">
            <a:xfrm>
              <a:off x="4389438" y="1495425"/>
              <a:ext cx="612775" cy="3749675"/>
              <a:chOff x="2742" y="942"/>
              <a:chExt cx="386" cy="2362"/>
            </a:xfrm>
          </p:grpSpPr>
          <p:sp>
            <p:nvSpPr>
              <p:cNvPr id="72" name="AutoShape 8"/>
              <p:cNvSpPr>
                <a:spLocks noChangeArrowheads="1"/>
              </p:cNvSpPr>
              <p:nvPr/>
            </p:nvSpPr>
            <p:spPr bwMode="auto">
              <a:xfrm>
                <a:off x="2943" y="3144"/>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73" name="AutoShape 14"/>
              <p:cNvSpPr>
                <a:spLocks noChangeArrowheads="1"/>
              </p:cNvSpPr>
              <p:nvPr/>
            </p:nvSpPr>
            <p:spPr bwMode="auto">
              <a:xfrm>
                <a:off x="2949" y="942"/>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74" name="Oval 77"/>
              <p:cNvSpPr>
                <a:spLocks noChangeAspect="1" noChangeArrowheads="1"/>
              </p:cNvSpPr>
              <p:nvPr/>
            </p:nvSpPr>
            <p:spPr bwMode="auto">
              <a:xfrm>
                <a:off x="308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75" name="Oval 78"/>
              <p:cNvSpPr>
                <a:spLocks noChangeAspect="1" noChangeArrowheads="1"/>
              </p:cNvSpPr>
              <p:nvPr/>
            </p:nvSpPr>
            <p:spPr bwMode="auto">
              <a:xfrm>
                <a:off x="296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76" name="AutoShape 79"/>
              <p:cNvCxnSpPr>
                <a:cxnSpLocks noChangeShapeType="1"/>
                <a:stCxn id="75" idx="6"/>
                <a:endCxn id="74" idx="2"/>
              </p:cNvCxnSpPr>
              <p:nvPr/>
            </p:nvCxnSpPr>
            <p:spPr bwMode="auto">
              <a:xfrm>
                <a:off x="2992" y="983"/>
                <a:ext cx="91" cy="0"/>
              </a:xfrm>
              <a:prstGeom prst="straightConnector1">
                <a:avLst/>
              </a:prstGeom>
              <a:noFill/>
              <a:ln w="9525">
                <a:solidFill>
                  <a:schemeClr val="tx1"/>
                </a:solidFill>
                <a:round/>
                <a:headEnd/>
                <a:tailEnd/>
              </a:ln>
              <a:effectLst/>
            </p:spPr>
          </p:cxnSp>
          <p:sp>
            <p:nvSpPr>
              <p:cNvPr id="77" name="Oval 80"/>
              <p:cNvSpPr>
                <a:spLocks noChangeAspect="1" noChangeArrowheads="1"/>
              </p:cNvSpPr>
              <p:nvPr/>
            </p:nvSpPr>
            <p:spPr bwMode="auto">
              <a:xfrm>
                <a:off x="3083"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78" name="Oval 81"/>
              <p:cNvSpPr>
                <a:spLocks noChangeAspect="1" noChangeArrowheads="1"/>
              </p:cNvSpPr>
              <p:nvPr/>
            </p:nvSpPr>
            <p:spPr bwMode="auto">
              <a:xfrm>
                <a:off x="297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79" name="AutoShape 82"/>
              <p:cNvCxnSpPr>
                <a:cxnSpLocks noChangeShapeType="1"/>
                <a:stCxn id="78" idx="6"/>
                <a:endCxn id="77" idx="2"/>
              </p:cNvCxnSpPr>
              <p:nvPr/>
            </p:nvCxnSpPr>
            <p:spPr bwMode="auto">
              <a:xfrm>
                <a:off x="2993" y="1074"/>
                <a:ext cx="90" cy="0"/>
              </a:xfrm>
              <a:prstGeom prst="straightConnector1">
                <a:avLst/>
              </a:prstGeom>
              <a:noFill/>
              <a:ln w="9525">
                <a:solidFill>
                  <a:schemeClr val="tx1"/>
                </a:solidFill>
                <a:round/>
                <a:headEnd/>
                <a:tailEnd/>
              </a:ln>
              <a:effectLst/>
            </p:spPr>
          </p:cxnSp>
          <p:cxnSp>
            <p:nvCxnSpPr>
              <p:cNvPr id="80" name="AutoShape 83"/>
              <p:cNvCxnSpPr>
                <a:cxnSpLocks noChangeShapeType="1"/>
                <a:stCxn id="75" idx="4"/>
                <a:endCxn id="78" idx="0"/>
              </p:cNvCxnSpPr>
              <p:nvPr/>
            </p:nvCxnSpPr>
            <p:spPr bwMode="auto">
              <a:xfrm>
                <a:off x="2981" y="994"/>
                <a:ext cx="1" cy="68"/>
              </a:xfrm>
              <a:prstGeom prst="straightConnector1">
                <a:avLst/>
              </a:prstGeom>
              <a:noFill/>
              <a:ln w="9525">
                <a:solidFill>
                  <a:schemeClr val="tx1"/>
                </a:solidFill>
                <a:round/>
                <a:headEnd/>
                <a:tailEnd/>
              </a:ln>
              <a:effectLst/>
            </p:spPr>
          </p:cxnSp>
          <p:cxnSp>
            <p:nvCxnSpPr>
              <p:cNvPr id="81" name="AutoShape 84"/>
              <p:cNvCxnSpPr>
                <a:cxnSpLocks noChangeShapeType="1"/>
                <a:stCxn id="74" idx="4"/>
                <a:endCxn id="77" idx="0"/>
              </p:cNvCxnSpPr>
              <p:nvPr/>
            </p:nvCxnSpPr>
            <p:spPr bwMode="auto">
              <a:xfrm>
                <a:off x="3095" y="994"/>
                <a:ext cx="0" cy="68"/>
              </a:xfrm>
              <a:prstGeom prst="straightConnector1">
                <a:avLst/>
              </a:prstGeom>
              <a:noFill/>
              <a:ln w="9525">
                <a:solidFill>
                  <a:schemeClr val="tx1"/>
                </a:solidFill>
                <a:round/>
                <a:headEnd/>
                <a:tailEnd/>
              </a:ln>
              <a:effectLst/>
            </p:spPr>
          </p:cxnSp>
          <p:sp>
            <p:nvSpPr>
              <p:cNvPr id="82" name="Oval 85"/>
              <p:cNvSpPr>
                <a:spLocks noChangeAspect="1" noChangeArrowheads="1"/>
              </p:cNvSpPr>
              <p:nvPr/>
            </p:nvSpPr>
            <p:spPr bwMode="auto">
              <a:xfrm>
                <a:off x="2857"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83" name="Oval 86"/>
              <p:cNvSpPr>
                <a:spLocks noChangeAspect="1" noChangeArrowheads="1"/>
              </p:cNvSpPr>
              <p:nvPr/>
            </p:nvSpPr>
            <p:spPr bwMode="auto">
              <a:xfrm>
                <a:off x="274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84" name="AutoShape 87"/>
              <p:cNvCxnSpPr>
                <a:cxnSpLocks noChangeShapeType="1"/>
                <a:stCxn id="83" idx="6"/>
                <a:endCxn id="82" idx="2"/>
              </p:cNvCxnSpPr>
              <p:nvPr/>
            </p:nvCxnSpPr>
            <p:spPr bwMode="auto">
              <a:xfrm>
                <a:off x="2766" y="983"/>
                <a:ext cx="91" cy="0"/>
              </a:xfrm>
              <a:prstGeom prst="straightConnector1">
                <a:avLst/>
              </a:prstGeom>
              <a:noFill/>
              <a:ln w="9525">
                <a:solidFill>
                  <a:schemeClr val="tx1"/>
                </a:solidFill>
                <a:round/>
                <a:headEnd/>
                <a:tailEnd/>
              </a:ln>
              <a:effectLst/>
            </p:spPr>
          </p:cxnSp>
          <p:sp>
            <p:nvSpPr>
              <p:cNvPr id="85" name="Oval 88"/>
              <p:cNvSpPr>
                <a:spLocks noChangeAspect="1" noChangeArrowheads="1"/>
              </p:cNvSpPr>
              <p:nvPr/>
            </p:nvSpPr>
            <p:spPr bwMode="auto">
              <a:xfrm>
                <a:off x="2857"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86" name="Oval 89"/>
              <p:cNvSpPr>
                <a:spLocks noChangeAspect="1" noChangeArrowheads="1"/>
              </p:cNvSpPr>
              <p:nvPr/>
            </p:nvSpPr>
            <p:spPr bwMode="auto">
              <a:xfrm>
                <a:off x="2744"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87" name="AutoShape 90"/>
              <p:cNvCxnSpPr>
                <a:cxnSpLocks noChangeShapeType="1"/>
                <a:stCxn id="86" idx="6"/>
                <a:endCxn id="85" idx="2"/>
              </p:cNvCxnSpPr>
              <p:nvPr/>
            </p:nvCxnSpPr>
            <p:spPr bwMode="auto">
              <a:xfrm>
                <a:off x="2767" y="1074"/>
                <a:ext cx="90" cy="0"/>
              </a:xfrm>
              <a:prstGeom prst="straightConnector1">
                <a:avLst/>
              </a:prstGeom>
              <a:noFill/>
              <a:ln w="9525">
                <a:solidFill>
                  <a:schemeClr val="tx1"/>
                </a:solidFill>
                <a:round/>
                <a:headEnd/>
                <a:tailEnd/>
              </a:ln>
              <a:effectLst/>
            </p:spPr>
          </p:cxnSp>
          <p:cxnSp>
            <p:nvCxnSpPr>
              <p:cNvPr id="88" name="AutoShape 91"/>
              <p:cNvCxnSpPr>
                <a:cxnSpLocks noChangeShapeType="1"/>
                <a:stCxn id="83" idx="4"/>
                <a:endCxn id="86" idx="0"/>
              </p:cNvCxnSpPr>
              <p:nvPr/>
            </p:nvCxnSpPr>
            <p:spPr bwMode="auto">
              <a:xfrm>
                <a:off x="2755" y="994"/>
                <a:ext cx="1" cy="68"/>
              </a:xfrm>
              <a:prstGeom prst="straightConnector1">
                <a:avLst/>
              </a:prstGeom>
              <a:noFill/>
              <a:ln w="9525">
                <a:solidFill>
                  <a:schemeClr val="tx1"/>
                </a:solidFill>
                <a:round/>
                <a:headEnd/>
                <a:tailEnd/>
              </a:ln>
              <a:effectLst/>
            </p:spPr>
          </p:cxnSp>
          <p:cxnSp>
            <p:nvCxnSpPr>
              <p:cNvPr id="89" name="AutoShape 92"/>
              <p:cNvCxnSpPr>
                <a:cxnSpLocks noChangeShapeType="1"/>
                <a:stCxn id="82" idx="4"/>
                <a:endCxn id="85" idx="0"/>
              </p:cNvCxnSpPr>
              <p:nvPr/>
            </p:nvCxnSpPr>
            <p:spPr bwMode="auto">
              <a:xfrm>
                <a:off x="2869" y="994"/>
                <a:ext cx="0" cy="68"/>
              </a:xfrm>
              <a:prstGeom prst="straightConnector1">
                <a:avLst/>
              </a:prstGeom>
              <a:noFill/>
              <a:ln w="9525">
                <a:solidFill>
                  <a:schemeClr val="tx1"/>
                </a:solidFill>
                <a:round/>
                <a:headEnd/>
                <a:tailEnd/>
              </a:ln>
              <a:effectLst/>
            </p:spPr>
          </p:cxnSp>
          <p:sp>
            <p:nvSpPr>
              <p:cNvPr id="90" name="Oval 93"/>
              <p:cNvSpPr>
                <a:spLocks noChangeAspect="1" noChangeArrowheads="1"/>
              </p:cNvSpPr>
              <p:nvPr/>
            </p:nvSpPr>
            <p:spPr bwMode="auto">
              <a:xfrm>
                <a:off x="2743"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91" name="Oval 94"/>
              <p:cNvSpPr>
                <a:spLocks noChangeAspect="1" noChangeArrowheads="1"/>
              </p:cNvSpPr>
              <p:nvPr/>
            </p:nvSpPr>
            <p:spPr bwMode="auto">
              <a:xfrm>
                <a:off x="2856"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92" name="AutoShape 95"/>
              <p:cNvCxnSpPr>
                <a:cxnSpLocks noChangeShapeType="1"/>
                <a:stCxn id="90" idx="6"/>
                <a:endCxn id="91" idx="2"/>
              </p:cNvCxnSpPr>
              <p:nvPr/>
            </p:nvCxnSpPr>
            <p:spPr bwMode="auto">
              <a:xfrm>
                <a:off x="2766" y="1606"/>
                <a:ext cx="90" cy="0"/>
              </a:xfrm>
              <a:prstGeom prst="straightConnector1">
                <a:avLst/>
              </a:prstGeom>
              <a:noFill/>
              <a:ln w="9525">
                <a:solidFill>
                  <a:schemeClr val="tx1"/>
                </a:solidFill>
                <a:round/>
                <a:headEnd/>
                <a:tailEnd/>
              </a:ln>
              <a:effectLst/>
            </p:spPr>
          </p:cxnSp>
          <p:sp>
            <p:nvSpPr>
              <p:cNvPr id="93" name="Oval 163"/>
              <p:cNvSpPr>
                <a:spLocks noChangeAspect="1" noChangeArrowheads="1"/>
              </p:cNvSpPr>
              <p:nvPr/>
            </p:nvSpPr>
            <p:spPr bwMode="auto">
              <a:xfrm>
                <a:off x="3084"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94" name="Oval 164"/>
              <p:cNvSpPr>
                <a:spLocks noChangeAspect="1" noChangeArrowheads="1"/>
              </p:cNvSpPr>
              <p:nvPr/>
            </p:nvSpPr>
            <p:spPr bwMode="auto">
              <a:xfrm>
                <a:off x="2970"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95" name="AutoShape 165"/>
              <p:cNvCxnSpPr>
                <a:cxnSpLocks noChangeShapeType="1"/>
                <a:stCxn id="94" idx="6"/>
                <a:endCxn id="93" idx="2"/>
              </p:cNvCxnSpPr>
              <p:nvPr/>
            </p:nvCxnSpPr>
            <p:spPr bwMode="auto">
              <a:xfrm>
                <a:off x="2993" y="1606"/>
                <a:ext cx="91" cy="0"/>
              </a:xfrm>
              <a:prstGeom prst="straightConnector1">
                <a:avLst/>
              </a:prstGeom>
              <a:noFill/>
              <a:ln w="9525">
                <a:solidFill>
                  <a:schemeClr val="tx1"/>
                </a:solidFill>
                <a:round/>
                <a:headEnd/>
                <a:tailEnd/>
              </a:ln>
              <a:effectLst/>
            </p:spPr>
          </p:cxnSp>
          <p:sp>
            <p:nvSpPr>
              <p:cNvPr id="96" name="Oval 166"/>
              <p:cNvSpPr>
                <a:spLocks noChangeAspect="1" noChangeArrowheads="1"/>
              </p:cNvSpPr>
              <p:nvPr/>
            </p:nvSpPr>
            <p:spPr bwMode="auto">
              <a:xfrm>
                <a:off x="3084"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97" name="Oval 167"/>
              <p:cNvSpPr>
                <a:spLocks noChangeAspect="1" noChangeArrowheads="1"/>
              </p:cNvSpPr>
              <p:nvPr/>
            </p:nvSpPr>
            <p:spPr bwMode="auto">
              <a:xfrm>
                <a:off x="2971"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98" name="AutoShape 168"/>
              <p:cNvCxnSpPr>
                <a:cxnSpLocks noChangeShapeType="1"/>
                <a:stCxn id="97" idx="6"/>
                <a:endCxn id="96" idx="2"/>
              </p:cNvCxnSpPr>
              <p:nvPr/>
            </p:nvCxnSpPr>
            <p:spPr bwMode="auto">
              <a:xfrm>
                <a:off x="2994" y="1697"/>
                <a:ext cx="90" cy="0"/>
              </a:xfrm>
              <a:prstGeom prst="straightConnector1">
                <a:avLst/>
              </a:prstGeom>
              <a:noFill/>
              <a:ln w="9525">
                <a:solidFill>
                  <a:schemeClr val="tx1"/>
                </a:solidFill>
                <a:round/>
                <a:headEnd/>
                <a:tailEnd/>
              </a:ln>
              <a:effectLst/>
            </p:spPr>
          </p:cxnSp>
          <p:cxnSp>
            <p:nvCxnSpPr>
              <p:cNvPr id="99" name="AutoShape 169"/>
              <p:cNvCxnSpPr>
                <a:cxnSpLocks noChangeShapeType="1"/>
                <a:stCxn id="94" idx="4"/>
                <a:endCxn id="97" idx="0"/>
              </p:cNvCxnSpPr>
              <p:nvPr/>
            </p:nvCxnSpPr>
            <p:spPr bwMode="auto">
              <a:xfrm>
                <a:off x="2982" y="1617"/>
                <a:ext cx="1" cy="68"/>
              </a:xfrm>
              <a:prstGeom prst="straightConnector1">
                <a:avLst/>
              </a:prstGeom>
              <a:noFill/>
              <a:ln w="9525">
                <a:solidFill>
                  <a:schemeClr val="tx1"/>
                </a:solidFill>
                <a:round/>
                <a:headEnd/>
                <a:tailEnd/>
              </a:ln>
              <a:effectLst/>
            </p:spPr>
          </p:cxnSp>
          <p:cxnSp>
            <p:nvCxnSpPr>
              <p:cNvPr id="100" name="AutoShape 170"/>
              <p:cNvCxnSpPr>
                <a:cxnSpLocks noChangeShapeType="1"/>
                <a:stCxn id="93" idx="4"/>
                <a:endCxn id="96" idx="0"/>
              </p:cNvCxnSpPr>
              <p:nvPr/>
            </p:nvCxnSpPr>
            <p:spPr bwMode="auto">
              <a:xfrm>
                <a:off x="3096" y="1617"/>
                <a:ext cx="0" cy="68"/>
              </a:xfrm>
              <a:prstGeom prst="straightConnector1">
                <a:avLst/>
              </a:prstGeom>
              <a:noFill/>
              <a:ln w="9525">
                <a:solidFill>
                  <a:schemeClr val="tx1"/>
                </a:solidFill>
                <a:round/>
                <a:headEnd/>
                <a:tailEnd/>
              </a:ln>
              <a:effectLst/>
            </p:spPr>
          </p:cxnSp>
          <p:sp>
            <p:nvSpPr>
              <p:cNvPr id="101" name="Oval 223"/>
              <p:cNvSpPr>
                <a:spLocks noChangeAspect="1" noChangeArrowheads="1"/>
              </p:cNvSpPr>
              <p:nvPr/>
            </p:nvSpPr>
            <p:spPr bwMode="auto">
              <a:xfrm>
                <a:off x="274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02" name="Oval 224"/>
              <p:cNvSpPr>
                <a:spLocks noChangeAspect="1" noChangeArrowheads="1"/>
              </p:cNvSpPr>
              <p:nvPr/>
            </p:nvSpPr>
            <p:spPr bwMode="auto">
              <a:xfrm>
                <a:off x="2855"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03" name="AutoShape 225"/>
              <p:cNvCxnSpPr>
                <a:cxnSpLocks noChangeShapeType="1"/>
                <a:stCxn id="101" idx="6"/>
                <a:endCxn id="102" idx="2"/>
              </p:cNvCxnSpPr>
              <p:nvPr/>
            </p:nvCxnSpPr>
            <p:spPr bwMode="auto">
              <a:xfrm>
                <a:off x="2765" y="3181"/>
                <a:ext cx="90" cy="0"/>
              </a:xfrm>
              <a:prstGeom prst="straightConnector1">
                <a:avLst/>
              </a:prstGeom>
              <a:noFill/>
              <a:ln w="9525">
                <a:solidFill>
                  <a:schemeClr val="tx1"/>
                </a:solidFill>
                <a:round/>
                <a:headEnd/>
                <a:tailEnd/>
              </a:ln>
              <a:effectLst/>
            </p:spPr>
          </p:cxnSp>
          <p:sp>
            <p:nvSpPr>
              <p:cNvPr id="104" name="Oval 226"/>
              <p:cNvSpPr>
                <a:spLocks noChangeAspect="1" noChangeArrowheads="1"/>
              </p:cNvSpPr>
              <p:nvPr/>
            </p:nvSpPr>
            <p:spPr bwMode="auto">
              <a:xfrm>
                <a:off x="3083"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05" name="Oval 227"/>
              <p:cNvSpPr>
                <a:spLocks noChangeAspect="1" noChangeArrowheads="1"/>
              </p:cNvSpPr>
              <p:nvPr/>
            </p:nvSpPr>
            <p:spPr bwMode="auto">
              <a:xfrm>
                <a:off x="2969"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06" name="AutoShape 228"/>
              <p:cNvCxnSpPr>
                <a:cxnSpLocks noChangeShapeType="1"/>
                <a:stCxn id="105" idx="6"/>
                <a:endCxn id="104" idx="2"/>
              </p:cNvCxnSpPr>
              <p:nvPr/>
            </p:nvCxnSpPr>
            <p:spPr bwMode="auto">
              <a:xfrm>
                <a:off x="2992" y="3181"/>
                <a:ext cx="91" cy="0"/>
              </a:xfrm>
              <a:prstGeom prst="straightConnector1">
                <a:avLst/>
              </a:prstGeom>
              <a:noFill/>
              <a:ln w="9525">
                <a:solidFill>
                  <a:schemeClr val="tx1"/>
                </a:solidFill>
                <a:round/>
                <a:headEnd/>
                <a:tailEnd/>
              </a:ln>
              <a:effectLst/>
            </p:spPr>
          </p:cxnSp>
          <p:sp>
            <p:nvSpPr>
              <p:cNvPr id="107" name="Oval 229"/>
              <p:cNvSpPr>
                <a:spLocks noChangeAspect="1" noChangeArrowheads="1"/>
              </p:cNvSpPr>
              <p:nvPr/>
            </p:nvSpPr>
            <p:spPr bwMode="auto">
              <a:xfrm>
                <a:off x="3083"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08" name="Oval 230"/>
              <p:cNvSpPr>
                <a:spLocks noChangeAspect="1" noChangeArrowheads="1"/>
              </p:cNvSpPr>
              <p:nvPr/>
            </p:nvSpPr>
            <p:spPr bwMode="auto">
              <a:xfrm>
                <a:off x="2970"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09" name="AutoShape 231"/>
              <p:cNvCxnSpPr>
                <a:cxnSpLocks noChangeShapeType="1"/>
                <a:stCxn id="108" idx="6"/>
                <a:endCxn id="107" idx="2"/>
              </p:cNvCxnSpPr>
              <p:nvPr/>
            </p:nvCxnSpPr>
            <p:spPr bwMode="auto">
              <a:xfrm>
                <a:off x="2993" y="3272"/>
                <a:ext cx="90" cy="0"/>
              </a:xfrm>
              <a:prstGeom prst="straightConnector1">
                <a:avLst/>
              </a:prstGeom>
              <a:noFill/>
              <a:ln w="9525">
                <a:solidFill>
                  <a:schemeClr val="tx1"/>
                </a:solidFill>
                <a:round/>
                <a:headEnd/>
                <a:tailEnd/>
              </a:ln>
              <a:effectLst/>
            </p:spPr>
          </p:cxnSp>
          <p:cxnSp>
            <p:nvCxnSpPr>
              <p:cNvPr id="110" name="AutoShape 232"/>
              <p:cNvCxnSpPr>
                <a:cxnSpLocks noChangeShapeType="1"/>
                <a:stCxn id="105" idx="4"/>
                <a:endCxn id="108" idx="0"/>
              </p:cNvCxnSpPr>
              <p:nvPr/>
            </p:nvCxnSpPr>
            <p:spPr bwMode="auto">
              <a:xfrm>
                <a:off x="2981" y="3192"/>
                <a:ext cx="1" cy="68"/>
              </a:xfrm>
              <a:prstGeom prst="straightConnector1">
                <a:avLst/>
              </a:prstGeom>
              <a:noFill/>
              <a:ln w="9525">
                <a:solidFill>
                  <a:schemeClr val="tx1"/>
                </a:solidFill>
                <a:round/>
                <a:headEnd/>
                <a:tailEnd/>
              </a:ln>
              <a:effectLst/>
            </p:spPr>
          </p:cxnSp>
          <p:cxnSp>
            <p:nvCxnSpPr>
              <p:cNvPr id="111" name="AutoShape 233"/>
              <p:cNvCxnSpPr>
                <a:cxnSpLocks noChangeShapeType="1"/>
                <a:stCxn id="104" idx="4"/>
                <a:endCxn id="107" idx="0"/>
              </p:cNvCxnSpPr>
              <p:nvPr/>
            </p:nvCxnSpPr>
            <p:spPr bwMode="auto">
              <a:xfrm>
                <a:off x="3095" y="3192"/>
                <a:ext cx="0" cy="68"/>
              </a:xfrm>
              <a:prstGeom prst="straightConnector1">
                <a:avLst/>
              </a:prstGeom>
              <a:noFill/>
              <a:ln w="9525">
                <a:solidFill>
                  <a:schemeClr val="tx1"/>
                </a:solidFill>
                <a:round/>
                <a:headEnd/>
                <a:tailEnd/>
              </a:ln>
              <a:effectLst/>
            </p:spPr>
          </p:cxnSp>
          <p:sp>
            <p:nvSpPr>
              <p:cNvPr id="112" name="AutoShape 289"/>
              <p:cNvSpPr>
                <a:spLocks noChangeArrowheads="1"/>
              </p:cNvSpPr>
              <p:nvPr/>
            </p:nvSpPr>
            <p:spPr bwMode="auto">
              <a:xfrm>
                <a:off x="2949" y="23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13" name="Oval 338"/>
              <p:cNvSpPr>
                <a:spLocks noChangeAspect="1" noChangeArrowheads="1"/>
              </p:cNvSpPr>
              <p:nvPr/>
            </p:nvSpPr>
            <p:spPr bwMode="auto">
              <a:xfrm>
                <a:off x="308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4" name="Oval 339"/>
              <p:cNvSpPr>
                <a:spLocks noChangeAspect="1" noChangeArrowheads="1"/>
              </p:cNvSpPr>
              <p:nvPr/>
            </p:nvSpPr>
            <p:spPr bwMode="auto">
              <a:xfrm>
                <a:off x="296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15" name="AutoShape 340"/>
              <p:cNvCxnSpPr>
                <a:cxnSpLocks noChangeShapeType="1"/>
                <a:stCxn id="114" idx="6"/>
                <a:endCxn id="113" idx="2"/>
              </p:cNvCxnSpPr>
              <p:nvPr/>
            </p:nvCxnSpPr>
            <p:spPr bwMode="auto">
              <a:xfrm>
                <a:off x="2992" y="2389"/>
                <a:ext cx="91" cy="0"/>
              </a:xfrm>
              <a:prstGeom prst="straightConnector1">
                <a:avLst/>
              </a:prstGeom>
              <a:noFill/>
              <a:ln w="9525">
                <a:solidFill>
                  <a:schemeClr val="tx1"/>
                </a:solidFill>
                <a:round/>
                <a:headEnd/>
                <a:tailEnd/>
              </a:ln>
              <a:effectLst/>
            </p:spPr>
          </p:cxnSp>
          <p:sp>
            <p:nvSpPr>
              <p:cNvPr id="116" name="Oval 341"/>
              <p:cNvSpPr>
                <a:spLocks noChangeAspect="1" noChangeArrowheads="1"/>
              </p:cNvSpPr>
              <p:nvPr/>
            </p:nvSpPr>
            <p:spPr bwMode="auto">
              <a:xfrm>
                <a:off x="3083"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7" name="Oval 342"/>
              <p:cNvSpPr>
                <a:spLocks noChangeAspect="1" noChangeArrowheads="1"/>
              </p:cNvSpPr>
              <p:nvPr/>
            </p:nvSpPr>
            <p:spPr bwMode="auto">
              <a:xfrm>
                <a:off x="297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18" name="AutoShape 343"/>
              <p:cNvCxnSpPr>
                <a:cxnSpLocks noChangeShapeType="1"/>
                <a:stCxn id="117" idx="6"/>
                <a:endCxn id="116" idx="2"/>
              </p:cNvCxnSpPr>
              <p:nvPr/>
            </p:nvCxnSpPr>
            <p:spPr bwMode="auto">
              <a:xfrm>
                <a:off x="2993" y="2480"/>
                <a:ext cx="90" cy="0"/>
              </a:xfrm>
              <a:prstGeom prst="straightConnector1">
                <a:avLst/>
              </a:prstGeom>
              <a:noFill/>
              <a:ln w="9525">
                <a:solidFill>
                  <a:schemeClr val="tx1"/>
                </a:solidFill>
                <a:round/>
                <a:headEnd/>
                <a:tailEnd/>
              </a:ln>
              <a:effectLst/>
            </p:spPr>
          </p:cxnSp>
          <p:cxnSp>
            <p:nvCxnSpPr>
              <p:cNvPr id="119" name="AutoShape 344"/>
              <p:cNvCxnSpPr>
                <a:cxnSpLocks noChangeShapeType="1"/>
                <a:stCxn id="114" idx="4"/>
                <a:endCxn id="117" idx="0"/>
              </p:cNvCxnSpPr>
              <p:nvPr/>
            </p:nvCxnSpPr>
            <p:spPr bwMode="auto">
              <a:xfrm>
                <a:off x="2981" y="2400"/>
                <a:ext cx="1" cy="68"/>
              </a:xfrm>
              <a:prstGeom prst="straightConnector1">
                <a:avLst/>
              </a:prstGeom>
              <a:noFill/>
              <a:ln w="9525">
                <a:solidFill>
                  <a:schemeClr val="tx1"/>
                </a:solidFill>
                <a:round/>
                <a:headEnd/>
                <a:tailEnd/>
              </a:ln>
              <a:effectLst/>
            </p:spPr>
          </p:cxnSp>
          <p:cxnSp>
            <p:nvCxnSpPr>
              <p:cNvPr id="120" name="AutoShape 345"/>
              <p:cNvCxnSpPr>
                <a:cxnSpLocks noChangeShapeType="1"/>
                <a:stCxn id="113" idx="4"/>
                <a:endCxn id="116" idx="0"/>
              </p:cNvCxnSpPr>
              <p:nvPr/>
            </p:nvCxnSpPr>
            <p:spPr bwMode="auto">
              <a:xfrm>
                <a:off x="3095" y="2400"/>
                <a:ext cx="0" cy="68"/>
              </a:xfrm>
              <a:prstGeom prst="straightConnector1">
                <a:avLst/>
              </a:prstGeom>
              <a:noFill/>
              <a:ln w="9525">
                <a:solidFill>
                  <a:schemeClr val="tx1"/>
                </a:solidFill>
                <a:round/>
                <a:headEnd/>
                <a:tailEnd/>
              </a:ln>
              <a:effectLst/>
            </p:spPr>
          </p:cxnSp>
          <p:sp>
            <p:nvSpPr>
              <p:cNvPr id="121" name="Oval 346"/>
              <p:cNvSpPr>
                <a:spLocks noChangeAspect="1" noChangeArrowheads="1"/>
              </p:cNvSpPr>
              <p:nvPr/>
            </p:nvSpPr>
            <p:spPr bwMode="auto">
              <a:xfrm>
                <a:off x="2857"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22" name="Oval 347"/>
              <p:cNvSpPr>
                <a:spLocks noChangeAspect="1" noChangeArrowheads="1"/>
              </p:cNvSpPr>
              <p:nvPr/>
            </p:nvSpPr>
            <p:spPr bwMode="auto">
              <a:xfrm>
                <a:off x="274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3" name="AutoShape 348"/>
              <p:cNvCxnSpPr>
                <a:cxnSpLocks noChangeShapeType="1"/>
                <a:stCxn id="122" idx="6"/>
                <a:endCxn id="121" idx="2"/>
              </p:cNvCxnSpPr>
              <p:nvPr/>
            </p:nvCxnSpPr>
            <p:spPr bwMode="auto">
              <a:xfrm>
                <a:off x="2766" y="2389"/>
                <a:ext cx="91" cy="0"/>
              </a:xfrm>
              <a:prstGeom prst="straightConnector1">
                <a:avLst/>
              </a:prstGeom>
              <a:noFill/>
              <a:ln w="9525">
                <a:solidFill>
                  <a:schemeClr val="tx1"/>
                </a:solidFill>
                <a:round/>
                <a:headEnd/>
                <a:tailEnd/>
              </a:ln>
              <a:effectLst/>
            </p:spPr>
          </p:cxnSp>
          <p:sp>
            <p:nvSpPr>
              <p:cNvPr id="124" name="Oval 349"/>
              <p:cNvSpPr>
                <a:spLocks noChangeAspect="1" noChangeArrowheads="1"/>
              </p:cNvSpPr>
              <p:nvPr/>
            </p:nvSpPr>
            <p:spPr bwMode="auto">
              <a:xfrm>
                <a:off x="2857"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25" name="Oval 350"/>
              <p:cNvSpPr>
                <a:spLocks noChangeAspect="1" noChangeArrowheads="1"/>
              </p:cNvSpPr>
              <p:nvPr/>
            </p:nvSpPr>
            <p:spPr bwMode="auto">
              <a:xfrm>
                <a:off x="2744"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6" name="AutoShape 351"/>
              <p:cNvCxnSpPr>
                <a:cxnSpLocks noChangeShapeType="1"/>
                <a:stCxn id="125" idx="6"/>
                <a:endCxn id="124" idx="2"/>
              </p:cNvCxnSpPr>
              <p:nvPr/>
            </p:nvCxnSpPr>
            <p:spPr bwMode="auto">
              <a:xfrm>
                <a:off x="2767" y="2480"/>
                <a:ext cx="90" cy="0"/>
              </a:xfrm>
              <a:prstGeom prst="straightConnector1">
                <a:avLst/>
              </a:prstGeom>
              <a:noFill/>
              <a:ln w="9525">
                <a:solidFill>
                  <a:schemeClr val="tx1"/>
                </a:solidFill>
                <a:round/>
                <a:headEnd/>
                <a:tailEnd/>
              </a:ln>
              <a:effectLst/>
            </p:spPr>
          </p:cxnSp>
          <p:cxnSp>
            <p:nvCxnSpPr>
              <p:cNvPr id="127" name="AutoShape 352"/>
              <p:cNvCxnSpPr>
                <a:cxnSpLocks noChangeShapeType="1"/>
                <a:stCxn id="122" idx="4"/>
                <a:endCxn id="125" idx="0"/>
              </p:cNvCxnSpPr>
              <p:nvPr/>
            </p:nvCxnSpPr>
            <p:spPr bwMode="auto">
              <a:xfrm>
                <a:off x="2755" y="2400"/>
                <a:ext cx="1" cy="68"/>
              </a:xfrm>
              <a:prstGeom prst="straightConnector1">
                <a:avLst/>
              </a:prstGeom>
              <a:noFill/>
              <a:ln w="9525">
                <a:solidFill>
                  <a:schemeClr val="tx1"/>
                </a:solidFill>
                <a:round/>
                <a:headEnd/>
                <a:tailEnd/>
              </a:ln>
              <a:effectLst/>
            </p:spPr>
          </p:cxnSp>
          <p:cxnSp>
            <p:nvCxnSpPr>
              <p:cNvPr id="128" name="AutoShape 353"/>
              <p:cNvCxnSpPr>
                <a:cxnSpLocks noChangeShapeType="1"/>
                <a:stCxn id="121" idx="4"/>
                <a:endCxn id="124" idx="0"/>
              </p:cNvCxnSpPr>
              <p:nvPr/>
            </p:nvCxnSpPr>
            <p:spPr bwMode="auto">
              <a:xfrm>
                <a:off x="2869" y="2400"/>
                <a:ext cx="0" cy="68"/>
              </a:xfrm>
              <a:prstGeom prst="straightConnector1">
                <a:avLst/>
              </a:prstGeom>
              <a:noFill/>
              <a:ln w="9525">
                <a:solidFill>
                  <a:schemeClr val="tx1"/>
                </a:solidFill>
                <a:round/>
                <a:headEnd/>
                <a:tailEnd/>
              </a:ln>
              <a:effectLst/>
            </p:spPr>
          </p:cxnSp>
        </p:grpSp>
        <p:grpSp>
          <p:nvGrpSpPr>
            <p:cNvPr id="71" name="Group 448"/>
            <p:cNvGrpSpPr>
              <a:grpSpLocks/>
            </p:cNvGrpSpPr>
            <p:nvPr/>
          </p:nvGrpSpPr>
          <p:grpSpPr bwMode="auto">
            <a:xfrm>
              <a:off x="3668713" y="1541463"/>
              <a:ext cx="606425" cy="3709987"/>
              <a:chOff x="2288" y="971"/>
              <a:chExt cx="382" cy="2337"/>
            </a:xfrm>
          </p:grpSpPr>
          <p:sp>
            <p:nvSpPr>
              <p:cNvPr id="130" name="AutoShape 9"/>
              <p:cNvSpPr>
                <a:spLocks noChangeArrowheads="1"/>
              </p:cNvSpPr>
              <p:nvPr/>
            </p:nvSpPr>
            <p:spPr bwMode="auto">
              <a:xfrm>
                <a:off x="2491"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31" name="Oval 69"/>
              <p:cNvSpPr>
                <a:spLocks noChangeAspect="1" noChangeArrowheads="1"/>
              </p:cNvSpPr>
              <p:nvPr/>
            </p:nvSpPr>
            <p:spPr bwMode="auto">
              <a:xfrm>
                <a:off x="240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32" name="Oval 70"/>
              <p:cNvSpPr>
                <a:spLocks noChangeAspect="1" noChangeArrowheads="1"/>
              </p:cNvSpPr>
              <p:nvPr/>
            </p:nvSpPr>
            <p:spPr bwMode="auto">
              <a:xfrm>
                <a:off x="2290"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33" name="AutoShape 71"/>
              <p:cNvCxnSpPr>
                <a:cxnSpLocks noChangeShapeType="1"/>
                <a:stCxn id="132" idx="6"/>
                <a:endCxn id="131" idx="2"/>
              </p:cNvCxnSpPr>
              <p:nvPr/>
            </p:nvCxnSpPr>
            <p:spPr bwMode="auto">
              <a:xfrm>
                <a:off x="2313" y="983"/>
                <a:ext cx="91" cy="0"/>
              </a:xfrm>
              <a:prstGeom prst="straightConnector1">
                <a:avLst/>
              </a:prstGeom>
              <a:noFill/>
              <a:ln w="9525">
                <a:solidFill>
                  <a:schemeClr val="tx1"/>
                </a:solidFill>
                <a:round/>
                <a:headEnd/>
                <a:tailEnd/>
              </a:ln>
              <a:effectLst/>
            </p:spPr>
          </p:cxnSp>
          <p:sp>
            <p:nvSpPr>
              <p:cNvPr id="134" name="Oval 72"/>
              <p:cNvSpPr>
                <a:spLocks noChangeAspect="1" noChangeArrowheads="1"/>
              </p:cNvSpPr>
              <p:nvPr/>
            </p:nvSpPr>
            <p:spPr bwMode="auto">
              <a:xfrm>
                <a:off x="263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35" name="Oval 73"/>
              <p:cNvSpPr>
                <a:spLocks noChangeAspect="1" noChangeArrowheads="1"/>
              </p:cNvSpPr>
              <p:nvPr/>
            </p:nvSpPr>
            <p:spPr bwMode="auto">
              <a:xfrm>
                <a:off x="251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36" name="AutoShape 74"/>
              <p:cNvCxnSpPr>
                <a:cxnSpLocks noChangeShapeType="1"/>
                <a:stCxn id="135" idx="6"/>
                <a:endCxn id="134" idx="2"/>
              </p:cNvCxnSpPr>
              <p:nvPr/>
            </p:nvCxnSpPr>
            <p:spPr bwMode="auto">
              <a:xfrm>
                <a:off x="2539" y="983"/>
                <a:ext cx="91" cy="0"/>
              </a:xfrm>
              <a:prstGeom prst="straightConnector1">
                <a:avLst/>
              </a:prstGeom>
              <a:noFill/>
              <a:ln w="9525">
                <a:solidFill>
                  <a:schemeClr val="tx1"/>
                </a:solidFill>
                <a:round/>
                <a:headEnd/>
                <a:tailEnd/>
              </a:ln>
              <a:effectLst/>
            </p:spPr>
          </p:cxnSp>
          <p:sp>
            <p:nvSpPr>
              <p:cNvPr id="137" name="Oval 75"/>
              <p:cNvSpPr>
                <a:spLocks noChangeAspect="1" noChangeArrowheads="1"/>
              </p:cNvSpPr>
              <p:nvPr/>
            </p:nvSpPr>
            <p:spPr bwMode="auto">
              <a:xfrm>
                <a:off x="251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38" name="AutoShape 76"/>
              <p:cNvCxnSpPr>
                <a:cxnSpLocks noChangeShapeType="1"/>
                <a:stCxn id="135" idx="4"/>
                <a:endCxn id="137" idx="0"/>
              </p:cNvCxnSpPr>
              <p:nvPr/>
            </p:nvCxnSpPr>
            <p:spPr bwMode="auto">
              <a:xfrm>
                <a:off x="2528" y="994"/>
                <a:ext cx="1" cy="68"/>
              </a:xfrm>
              <a:prstGeom prst="straightConnector1">
                <a:avLst/>
              </a:prstGeom>
              <a:noFill/>
              <a:ln w="9525">
                <a:solidFill>
                  <a:schemeClr val="tx1"/>
                </a:solidFill>
                <a:round/>
                <a:headEnd/>
                <a:tailEnd/>
              </a:ln>
              <a:effectLst/>
            </p:spPr>
          </p:cxnSp>
          <p:sp>
            <p:nvSpPr>
              <p:cNvPr id="139" name="Oval 100"/>
              <p:cNvSpPr>
                <a:spLocks noChangeAspect="1" noChangeArrowheads="1"/>
              </p:cNvSpPr>
              <p:nvPr/>
            </p:nvSpPr>
            <p:spPr bwMode="auto">
              <a:xfrm>
                <a:off x="2403"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40" name="Oval 101"/>
              <p:cNvSpPr>
                <a:spLocks noChangeAspect="1" noChangeArrowheads="1"/>
              </p:cNvSpPr>
              <p:nvPr/>
            </p:nvSpPr>
            <p:spPr bwMode="auto">
              <a:xfrm>
                <a:off x="2289"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1" name="AutoShape 102"/>
              <p:cNvCxnSpPr>
                <a:cxnSpLocks noChangeShapeType="1"/>
                <a:stCxn id="140" idx="6"/>
                <a:endCxn id="139" idx="2"/>
              </p:cNvCxnSpPr>
              <p:nvPr/>
            </p:nvCxnSpPr>
            <p:spPr bwMode="auto">
              <a:xfrm>
                <a:off x="2312" y="983"/>
                <a:ext cx="91" cy="0"/>
              </a:xfrm>
              <a:prstGeom prst="straightConnector1">
                <a:avLst/>
              </a:prstGeom>
              <a:noFill/>
              <a:ln w="9525">
                <a:solidFill>
                  <a:schemeClr val="tx1"/>
                </a:solidFill>
                <a:round/>
                <a:headEnd/>
                <a:tailEnd/>
              </a:ln>
              <a:effectLst/>
            </p:spPr>
          </p:cxnSp>
          <p:sp>
            <p:nvSpPr>
              <p:cNvPr id="142" name="Oval 103"/>
              <p:cNvSpPr>
                <a:spLocks noChangeAspect="1" noChangeArrowheads="1"/>
              </p:cNvSpPr>
              <p:nvPr/>
            </p:nvSpPr>
            <p:spPr bwMode="auto">
              <a:xfrm>
                <a:off x="262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43" name="Oval 104"/>
              <p:cNvSpPr>
                <a:spLocks noChangeAspect="1" noChangeArrowheads="1"/>
              </p:cNvSpPr>
              <p:nvPr/>
            </p:nvSpPr>
            <p:spPr bwMode="auto">
              <a:xfrm>
                <a:off x="2515"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44" name="AutoShape 105"/>
              <p:cNvCxnSpPr>
                <a:cxnSpLocks noChangeShapeType="1"/>
                <a:stCxn id="143" idx="6"/>
                <a:endCxn id="142" idx="2"/>
              </p:cNvCxnSpPr>
              <p:nvPr/>
            </p:nvCxnSpPr>
            <p:spPr bwMode="auto">
              <a:xfrm>
                <a:off x="2538" y="983"/>
                <a:ext cx="91" cy="0"/>
              </a:xfrm>
              <a:prstGeom prst="straightConnector1">
                <a:avLst/>
              </a:prstGeom>
              <a:noFill/>
              <a:ln w="9525">
                <a:solidFill>
                  <a:schemeClr val="tx1"/>
                </a:solidFill>
                <a:round/>
                <a:headEnd/>
                <a:tailEnd/>
              </a:ln>
              <a:effectLst/>
            </p:spPr>
          </p:cxnSp>
          <p:sp>
            <p:nvSpPr>
              <p:cNvPr id="145" name="Oval 106"/>
              <p:cNvSpPr>
                <a:spLocks noChangeAspect="1" noChangeArrowheads="1"/>
              </p:cNvSpPr>
              <p:nvPr/>
            </p:nvSpPr>
            <p:spPr bwMode="auto">
              <a:xfrm>
                <a:off x="2516"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6" name="AutoShape 107"/>
              <p:cNvCxnSpPr>
                <a:cxnSpLocks noChangeShapeType="1"/>
                <a:stCxn id="143" idx="4"/>
                <a:endCxn id="145" idx="0"/>
              </p:cNvCxnSpPr>
              <p:nvPr/>
            </p:nvCxnSpPr>
            <p:spPr bwMode="auto">
              <a:xfrm>
                <a:off x="2527" y="994"/>
                <a:ext cx="1" cy="68"/>
              </a:xfrm>
              <a:prstGeom prst="straightConnector1">
                <a:avLst/>
              </a:prstGeom>
              <a:noFill/>
              <a:ln w="9525">
                <a:solidFill>
                  <a:schemeClr val="tx1"/>
                </a:solidFill>
                <a:round/>
                <a:headEnd/>
                <a:tailEnd/>
              </a:ln>
              <a:effectLst/>
            </p:spPr>
          </p:cxnSp>
          <p:sp>
            <p:nvSpPr>
              <p:cNvPr id="147" name="Oval 108"/>
              <p:cNvSpPr>
                <a:spLocks noChangeAspect="1" noChangeArrowheads="1"/>
              </p:cNvSpPr>
              <p:nvPr/>
            </p:nvSpPr>
            <p:spPr bwMode="auto">
              <a:xfrm>
                <a:off x="2403"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48" name="Oval 109"/>
              <p:cNvSpPr>
                <a:spLocks noChangeAspect="1" noChangeArrowheads="1"/>
              </p:cNvSpPr>
              <p:nvPr/>
            </p:nvSpPr>
            <p:spPr bwMode="auto">
              <a:xfrm>
                <a:off x="2289"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9" name="AutoShape 110"/>
              <p:cNvCxnSpPr>
                <a:cxnSpLocks noChangeShapeType="1"/>
                <a:stCxn id="148" idx="6"/>
                <a:endCxn id="147" idx="2"/>
              </p:cNvCxnSpPr>
              <p:nvPr/>
            </p:nvCxnSpPr>
            <p:spPr bwMode="auto">
              <a:xfrm>
                <a:off x="2312" y="3181"/>
                <a:ext cx="91" cy="0"/>
              </a:xfrm>
              <a:prstGeom prst="straightConnector1">
                <a:avLst/>
              </a:prstGeom>
              <a:noFill/>
              <a:ln w="9525">
                <a:solidFill>
                  <a:schemeClr val="tx1"/>
                </a:solidFill>
                <a:round/>
                <a:headEnd/>
                <a:tailEnd/>
              </a:ln>
              <a:effectLst/>
            </p:spPr>
          </p:cxnSp>
          <p:sp>
            <p:nvSpPr>
              <p:cNvPr id="150" name="Oval 111"/>
              <p:cNvSpPr>
                <a:spLocks noChangeAspect="1" noChangeArrowheads="1"/>
              </p:cNvSpPr>
              <p:nvPr/>
            </p:nvSpPr>
            <p:spPr bwMode="auto">
              <a:xfrm>
                <a:off x="2629"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 name="Oval 112"/>
              <p:cNvSpPr>
                <a:spLocks noChangeAspect="1" noChangeArrowheads="1"/>
              </p:cNvSpPr>
              <p:nvPr/>
            </p:nvSpPr>
            <p:spPr bwMode="auto">
              <a:xfrm>
                <a:off x="2515"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2" name="AutoShape 113"/>
              <p:cNvCxnSpPr>
                <a:cxnSpLocks noChangeShapeType="1"/>
                <a:stCxn id="151" idx="6"/>
                <a:endCxn id="150" idx="2"/>
              </p:cNvCxnSpPr>
              <p:nvPr/>
            </p:nvCxnSpPr>
            <p:spPr bwMode="auto">
              <a:xfrm>
                <a:off x="2538" y="3181"/>
                <a:ext cx="91" cy="0"/>
              </a:xfrm>
              <a:prstGeom prst="straightConnector1">
                <a:avLst/>
              </a:prstGeom>
              <a:noFill/>
              <a:ln w="9525">
                <a:solidFill>
                  <a:schemeClr val="tx1"/>
                </a:solidFill>
                <a:round/>
                <a:headEnd/>
                <a:tailEnd/>
              </a:ln>
              <a:effectLst/>
            </p:spPr>
          </p:cxnSp>
          <p:sp>
            <p:nvSpPr>
              <p:cNvPr id="153" name="Oval 114"/>
              <p:cNvSpPr>
                <a:spLocks noChangeAspect="1" noChangeArrowheads="1"/>
              </p:cNvSpPr>
              <p:nvPr/>
            </p:nvSpPr>
            <p:spPr bwMode="auto">
              <a:xfrm>
                <a:off x="2516"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4" name="AutoShape 115"/>
              <p:cNvCxnSpPr>
                <a:cxnSpLocks noChangeShapeType="1"/>
                <a:stCxn id="151" idx="4"/>
                <a:endCxn id="153" idx="0"/>
              </p:cNvCxnSpPr>
              <p:nvPr/>
            </p:nvCxnSpPr>
            <p:spPr bwMode="auto">
              <a:xfrm>
                <a:off x="2527" y="3192"/>
                <a:ext cx="1" cy="68"/>
              </a:xfrm>
              <a:prstGeom prst="straightConnector1">
                <a:avLst/>
              </a:prstGeom>
              <a:noFill/>
              <a:ln w="9525">
                <a:solidFill>
                  <a:schemeClr val="tx1"/>
                </a:solidFill>
                <a:round/>
                <a:headEnd/>
                <a:tailEnd/>
              </a:ln>
              <a:effectLst/>
            </p:spPr>
          </p:cxnSp>
          <p:sp>
            <p:nvSpPr>
              <p:cNvPr id="155" name="Oval 116"/>
              <p:cNvSpPr>
                <a:spLocks noChangeAspect="1" noChangeArrowheads="1"/>
              </p:cNvSpPr>
              <p:nvPr/>
            </p:nvSpPr>
            <p:spPr bwMode="auto">
              <a:xfrm>
                <a:off x="240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56" name="Oval 117"/>
              <p:cNvSpPr>
                <a:spLocks noChangeAspect="1" noChangeArrowheads="1"/>
              </p:cNvSpPr>
              <p:nvPr/>
            </p:nvSpPr>
            <p:spPr bwMode="auto">
              <a:xfrm>
                <a:off x="2288"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57" name="AutoShape 118"/>
              <p:cNvCxnSpPr>
                <a:cxnSpLocks noChangeShapeType="1"/>
                <a:stCxn id="156" idx="6"/>
                <a:endCxn id="155" idx="2"/>
              </p:cNvCxnSpPr>
              <p:nvPr/>
            </p:nvCxnSpPr>
            <p:spPr bwMode="auto">
              <a:xfrm>
                <a:off x="2311" y="3181"/>
                <a:ext cx="91" cy="0"/>
              </a:xfrm>
              <a:prstGeom prst="straightConnector1">
                <a:avLst/>
              </a:prstGeom>
              <a:noFill/>
              <a:ln w="9525">
                <a:solidFill>
                  <a:schemeClr val="tx1"/>
                </a:solidFill>
                <a:round/>
                <a:headEnd/>
                <a:tailEnd/>
              </a:ln>
              <a:effectLst/>
            </p:spPr>
          </p:cxnSp>
          <p:sp>
            <p:nvSpPr>
              <p:cNvPr id="158" name="Oval 119"/>
              <p:cNvSpPr>
                <a:spLocks noChangeAspect="1" noChangeArrowheads="1"/>
              </p:cNvSpPr>
              <p:nvPr/>
            </p:nvSpPr>
            <p:spPr bwMode="auto">
              <a:xfrm>
                <a:off x="2628"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9" name="Oval 120"/>
              <p:cNvSpPr>
                <a:spLocks noChangeAspect="1" noChangeArrowheads="1"/>
              </p:cNvSpPr>
              <p:nvPr/>
            </p:nvSpPr>
            <p:spPr bwMode="auto">
              <a:xfrm>
                <a:off x="2514"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0" name="AutoShape 121"/>
              <p:cNvCxnSpPr>
                <a:cxnSpLocks noChangeShapeType="1"/>
                <a:stCxn id="159" idx="6"/>
                <a:endCxn id="158" idx="2"/>
              </p:cNvCxnSpPr>
              <p:nvPr/>
            </p:nvCxnSpPr>
            <p:spPr bwMode="auto">
              <a:xfrm>
                <a:off x="2537" y="3181"/>
                <a:ext cx="91" cy="0"/>
              </a:xfrm>
              <a:prstGeom prst="straightConnector1">
                <a:avLst/>
              </a:prstGeom>
              <a:noFill/>
              <a:ln w="9525">
                <a:solidFill>
                  <a:schemeClr val="tx1"/>
                </a:solidFill>
                <a:round/>
                <a:headEnd/>
                <a:tailEnd/>
              </a:ln>
              <a:effectLst/>
            </p:spPr>
          </p:cxnSp>
          <p:sp>
            <p:nvSpPr>
              <p:cNvPr id="161" name="Oval 122"/>
              <p:cNvSpPr>
                <a:spLocks noChangeAspect="1" noChangeArrowheads="1"/>
              </p:cNvSpPr>
              <p:nvPr/>
            </p:nvSpPr>
            <p:spPr bwMode="auto">
              <a:xfrm>
                <a:off x="2515"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62" name="AutoShape 123"/>
              <p:cNvCxnSpPr>
                <a:cxnSpLocks noChangeShapeType="1"/>
                <a:stCxn id="159" idx="4"/>
                <a:endCxn id="161" idx="0"/>
              </p:cNvCxnSpPr>
              <p:nvPr/>
            </p:nvCxnSpPr>
            <p:spPr bwMode="auto">
              <a:xfrm>
                <a:off x="2526" y="3192"/>
                <a:ext cx="1" cy="68"/>
              </a:xfrm>
              <a:prstGeom prst="straightConnector1">
                <a:avLst/>
              </a:prstGeom>
              <a:noFill/>
              <a:ln w="9525">
                <a:solidFill>
                  <a:schemeClr val="tx1"/>
                </a:solidFill>
                <a:round/>
                <a:headEnd/>
                <a:tailEnd/>
              </a:ln>
              <a:effectLst/>
            </p:spPr>
          </p:cxnSp>
          <p:sp>
            <p:nvSpPr>
              <p:cNvPr id="163" name="Oval 330"/>
              <p:cNvSpPr>
                <a:spLocks noChangeAspect="1" noChangeArrowheads="1"/>
              </p:cNvSpPr>
              <p:nvPr/>
            </p:nvSpPr>
            <p:spPr bwMode="auto">
              <a:xfrm>
                <a:off x="240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64" name="Oval 331"/>
              <p:cNvSpPr>
                <a:spLocks noChangeAspect="1" noChangeArrowheads="1"/>
              </p:cNvSpPr>
              <p:nvPr/>
            </p:nvSpPr>
            <p:spPr bwMode="auto">
              <a:xfrm>
                <a:off x="2290"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65" name="AutoShape 332"/>
              <p:cNvCxnSpPr>
                <a:cxnSpLocks noChangeShapeType="1"/>
                <a:stCxn id="164" idx="6"/>
                <a:endCxn id="163" idx="2"/>
              </p:cNvCxnSpPr>
              <p:nvPr/>
            </p:nvCxnSpPr>
            <p:spPr bwMode="auto">
              <a:xfrm>
                <a:off x="2313" y="2389"/>
                <a:ext cx="91" cy="0"/>
              </a:xfrm>
              <a:prstGeom prst="straightConnector1">
                <a:avLst/>
              </a:prstGeom>
              <a:noFill/>
              <a:ln w="9525">
                <a:solidFill>
                  <a:schemeClr val="tx1"/>
                </a:solidFill>
                <a:round/>
                <a:headEnd/>
                <a:tailEnd/>
              </a:ln>
              <a:effectLst/>
            </p:spPr>
          </p:cxnSp>
          <p:sp>
            <p:nvSpPr>
              <p:cNvPr id="166" name="Oval 333"/>
              <p:cNvSpPr>
                <a:spLocks noChangeAspect="1" noChangeArrowheads="1"/>
              </p:cNvSpPr>
              <p:nvPr/>
            </p:nvSpPr>
            <p:spPr bwMode="auto">
              <a:xfrm>
                <a:off x="263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67" name="Oval 334"/>
              <p:cNvSpPr>
                <a:spLocks noChangeAspect="1" noChangeArrowheads="1"/>
              </p:cNvSpPr>
              <p:nvPr/>
            </p:nvSpPr>
            <p:spPr bwMode="auto">
              <a:xfrm>
                <a:off x="251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8" name="AutoShape 335"/>
              <p:cNvCxnSpPr>
                <a:cxnSpLocks noChangeShapeType="1"/>
                <a:stCxn id="167" idx="6"/>
                <a:endCxn id="166" idx="2"/>
              </p:cNvCxnSpPr>
              <p:nvPr/>
            </p:nvCxnSpPr>
            <p:spPr bwMode="auto">
              <a:xfrm>
                <a:off x="2539" y="2389"/>
                <a:ext cx="91" cy="0"/>
              </a:xfrm>
              <a:prstGeom prst="straightConnector1">
                <a:avLst/>
              </a:prstGeom>
              <a:noFill/>
              <a:ln w="9525">
                <a:solidFill>
                  <a:schemeClr val="tx1"/>
                </a:solidFill>
                <a:round/>
                <a:headEnd/>
                <a:tailEnd/>
              </a:ln>
              <a:effectLst/>
            </p:spPr>
          </p:cxnSp>
          <p:sp>
            <p:nvSpPr>
              <p:cNvPr id="169" name="Oval 336"/>
              <p:cNvSpPr>
                <a:spLocks noChangeAspect="1" noChangeArrowheads="1"/>
              </p:cNvSpPr>
              <p:nvPr/>
            </p:nvSpPr>
            <p:spPr bwMode="auto">
              <a:xfrm>
                <a:off x="251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70" name="AutoShape 337"/>
              <p:cNvCxnSpPr>
                <a:cxnSpLocks noChangeShapeType="1"/>
                <a:stCxn id="167" idx="4"/>
                <a:endCxn id="169" idx="0"/>
              </p:cNvCxnSpPr>
              <p:nvPr/>
            </p:nvCxnSpPr>
            <p:spPr bwMode="auto">
              <a:xfrm>
                <a:off x="2528" y="2400"/>
                <a:ext cx="1" cy="68"/>
              </a:xfrm>
              <a:prstGeom prst="straightConnector1">
                <a:avLst/>
              </a:prstGeom>
              <a:noFill/>
              <a:ln w="9525">
                <a:solidFill>
                  <a:schemeClr val="tx1"/>
                </a:solidFill>
                <a:round/>
                <a:headEnd/>
                <a:tailEnd/>
              </a:ln>
              <a:effectLst/>
            </p:spPr>
          </p:cxnSp>
          <p:sp>
            <p:nvSpPr>
              <p:cNvPr id="171" name="Oval 354"/>
              <p:cNvSpPr>
                <a:spLocks noChangeAspect="1" noChangeArrowheads="1"/>
              </p:cNvSpPr>
              <p:nvPr/>
            </p:nvSpPr>
            <p:spPr bwMode="auto">
              <a:xfrm>
                <a:off x="2403"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72" name="Oval 355"/>
              <p:cNvSpPr>
                <a:spLocks noChangeAspect="1" noChangeArrowheads="1"/>
              </p:cNvSpPr>
              <p:nvPr/>
            </p:nvSpPr>
            <p:spPr bwMode="auto">
              <a:xfrm>
                <a:off x="2289"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73" name="AutoShape 356"/>
              <p:cNvCxnSpPr>
                <a:cxnSpLocks noChangeShapeType="1"/>
                <a:stCxn id="172" idx="6"/>
                <a:endCxn id="171" idx="2"/>
              </p:cNvCxnSpPr>
              <p:nvPr/>
            </p:nvCxnSpPr>
            <p:spPr bwMode="auto">
              <a:xfrm>
                <a:off x="2312" y="2389"/>
                <a:ext cx="91" cy="0"/>
              </a:xfrm>
              <a:prstGeom prst="straightConnector1">
                <a:avLst/>
              </a:prstGeom>
              <a:noFill/>
              <a:ln w="9525">
                <a:solidFill>
                  <a:schemeClr val="tx1"/>
                </a:solidFill>
                <a:round/>
                <a:headEnd/>
                <a:tailEnd/>
              </a:ln>
              <a:effectLst/>
            </p:spPr>
          </p:cxnSp>
          <p:sp>
            <p:nvSpPr>
              <p:cNvPr id="174" name="Oval 357"/>
              <p:cNvSpPr>
                <a:spLocks noChangeAspect="1" noChangeArrowheads="1"/>
              </p:cNvSpPr>
              <p:nvPr/>
            </p:nvSpPr>
            <p:spPr bwMode="auto">
              <a:xfrm>
                <a:off x="262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75" name="Oval 358"/>
              <p:cNvSpPr>
                <a:spLocks noChangeAspect="1" noChangeArrowheads="1"/>
              </p:cNvSpPr>
              <p:nvPr/>
            </p:nvSpPr>
            <p:spPr bwMode="auto">
              <a:xfrm>
                <a:off x="2515"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76" name="AutoShape 359"/>
              <p:cNvCxnSpPr>
                <a:cxnSpLocks noChangeShapeType="1"/>
                <a:stCxn id="175" idx="6"/>
                <a:endCxn id="174" idx="2"/>
              </p:cNvCxnSpPr>
              <p:nvPr/>
            </p:nvCxnSpPr>
            <p:spPr bwMode="auto">
              <a:xfrm>
                <a:off x="2538" y="2389"/>
                <a:ext cx="91" cy="0"/>
              </a:xfrm>
              <a:prstGeom prst="straightConnector1">
                <a:avLst/>
              </a:prstGeom>
              <a:noFill/>
              <a:ln w="9525">
                <a:solidFill>
                  <a:schemeClr val="tx1"/>
                </a:solidFill>
                <a:round/>
                <a:headEnd/>
                <a:tailEnd/>
              </a:ln>
              <a:effectLst/>
            </p:spPr>
          </p:cxnSp>
          <p:sp>
            <p:nvSpPr>
              <p:cNvPr id="177" name="Oval 360"/>
              <p:cNvSpPr>
                <a:spLocks noChangeAspect="1" noChangeArrowheads="1"/>
              </p:cNvSpPr>
              <p:nvPr/>
            </p:nvSpPr>
            <p:spPr bwMode="auto">
              <a:xfrm>
                <a:off x="2516"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78" name="AutoShape 361"/>
              <p:cNvCxnSpPr>
                <a:cxnSpLocks noChangeShapeType="1"/>
                <a:stCxn id="175" idx="4"/>
                <a:endCxn id="177" idx="0"/>
              </p:cNvCxnSpPr>
              <p:nvPr/>
            </p:nvCxnSpPr>
            <p:spPr bwMode="auto">
              <a:xfrm>
                <a:off x="2527" y="2400"/>
                <a:ext cx="1" cy="68"/>
              </a:xfrm>
              <a:prstGeom prst="straightConnector1">
                <a:avLst/>
              </a:prstGeom>
              <a:noFill/>
              <a:ln w="9525">
                <a:solidFill>
                  <a:schemeClr val="tx1"/>
                </a:solidFill>
                <a:round/>
                <a:headEnd/>
                <a:tailEnd/>
              </a:ln>
              <a:effectLst/>
            </p:spPr>
          </p:cxnSp>
        </p:grpSp>
        <p:grpSp>
          <p:nvGrpSpPr>
            <p:cNvPr id="129" name="Group 444"/>
            <p:cNvGrpSpPr>
              <a:grpSpLocks/>
            </p:cNvGrpSpPr>
            <p:nvPr/>
          </p:nvGrpSpPr>
          <p:grpSpPr bwMode="auto">
            <a:xfrm>
              <a:off x="5108575" y="1541463"/>
              <a:ext cx="606425" cy="3703637"/>
              <a:chOff x="3195" y="971"/>
              <a:chExt cx="382" cy="2333"/>
            </a:xfrm>
          </p:grpSpPr>
          <p:sp>
            <p:nvSpPr>
              <p:cNvPr id="180" name="AutoShape 7"/>
              <p:cNvSpPr>
                <a:spLocks noChangeArrowheads="1"/>
              </p:cNvSpPr>
              <p:nvPr/>
            </p:nvSpPr>
            <p:spPr bwMode="auto">
              <a:xfrm>
                <a:off x="3395" y="3144"/>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81" name="AutoShape 11"/>
              <p:cNvSpPr>
                <a:spLocks noChangeArrowheads="1"/>
              </p:cNvSpPr>
              <p:nvPr/>
            </p:nvSpPr>
            <p:spPr bwMode="auto">
              <a:xfrm>
                <a:off x="3398" y="1395"/>
                <a:ext cx="179" cy="325"/>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82" name="Oval 130"/>
              <p:cNvSpPr>
                <a:spLocks noChangeAspect="1" noChangeArrowheads="1"/>
              </p:cNvSpPr>
              <p:nvPr/>
            </p:nvSpPr>
            <p:spPr bwMode="auto">
              <a:xfrm>
                <a:off x="3312"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83" name="Oval 131"/>
              <p:cNvSpPr>
                <a:spLocks noChangeAspect="1" noChangeArrowheads="1"/>
              </p:cNvSpPr>
              <p:nvPr/>
            </p:nvSpPr>
            <p:spPr bwMode="auto">
              <a:xfrm>
                <a:off x="3198"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4" name="AutoShape 132"/>
              <p:cNvCxnSpPr>
                <a:cxnSpLocks noChangeShapeType="1"/>
                <a:stCxn id="183" idx="6"/>
                <a:endCxn id="182" idx="2"/>
              </p:cNvCxnSpPr>
              <p:nvPr/>
            </p:nvCxnSpPr>
            <p:spPr bwMode="auto">
              <a:xfrm>
                <a:off x="3221" y="983"/>
                <a:ext cx="91" cy="0"/>
              </a:xfrm>
              <a:prstGeom prst="straightConnector1">
                <a:avLst/>
              </a:prstGeom>
              <a:noFill/>
              <a:ln w="9525">
                <a:solidFill>
                  <a:schemeClr val="tx1"/>
                </a:solidFill>
                <a:round/>
                <a:headEnd/>
                <a:tailEnd/>
              </a:ln>
              <a:effectLst/>
            </p:spPr>
          </p:cxnSp>
          <p:sp>
            <p:nvSpPr>
              <p:cNvPr id="185" name="Oval 133"/>
              <p:cNvSpPr>
                <a:spLocks noChangeAspect="1" noChangeArrowheads="1"/>
              </p:cNvSpPr>
              <p:nvPr/>
            </p:nvSpPr>
            <p:spPr bwMode="auto">
              <a:xfrm>
                <a:off x="3199"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6" name="AutoShape 134"/>
              <p:cNvCxnSpPr>
                <a:cxnSpLocks noChangeShapeType="1"/>
                <a:stCxn id="183" idx="4"/>
                <a:endCxn id="185" idx="0"/>
              </p:cNvCxnSpPr>
              <p:nvPr/>
            </p:nvCxnSpPr>
            <p:spPr bwMode="auto">
              <a:xfrm>
                <a:off x="3210" y="994"/>
                <a:ext cx="1" cy="68"/>
              </a:xfrm>
              <a:prstGeom prst="straightConnector1">
                <a:avLst/>
              </a:prstGeom>
              <a:noFill/>
              <a:ln w="9525">
                <a:solidFill>
                  <a:schemeClr val="tx1"/>
                </a:solidFill>
                <a:round/>
                <a:headEnd/>
                <a:tailEnd/>
              </a:ln>
              <a:effectLst/>
            </p:spPr>
          </p:cxnSp>
          <p:sp>
            <p:nvSpPr>
              <p:cNvPr id="187" name="Oval 135"/>
              <p:cNvSpPr>
                <a:spLocks noChangeAspect="1" noChangeArrowheads="1"/>
              </p:cNvSpPr>
              <p:nvPr/>
            </p:nvSpPr>
            <p:spPr bwMode="auto">
              <a:xfrm>
                <a:off x="3311"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88" name="Oval 136"/>
              <p:cNvSpPr>
                <a:spLocks noChangeAspect="1" noChangeArrowheads="1"/>
              </p:cNvSpPr>
              <p:nvPr/>
            </p:nvSpPr>
            <p:spPr bwMode="auto">
              <a:xfrm>
                <a:off x="3197"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9" name="AutoShape 137"/>
              <p:cNvCxnSpPr>
                <a:cxnSpLocks noChangeShapeType="1"/>
                <a:stCxn id="188" idx="6"/>
                <a:endCxn id="187" idx="2"/>
              </p:cNvCxnSpPr>
              <p:nvPr/>
            </p:nvCxnSpPr>
            <p:spPr bwMode="auto">
              <a:xfrm>
                <a:off x="3220" y="983"/>
                <a:ext cx="91" cy="0"/>
              </a:xfrm>
              <a:prstGeom prst="straightConnector1">
                <a:avLst/>
              </a:prstGeom>
              <a:noFill/>
              <a:ln w="9525">
                <a:solidFill>
                  <a:schemeClr val="tx1"/>
                </a:solidFill>
                <a:round/>
                <a:headEnd/>
                <a:tailEnd/>
              </a:ln>
              <a:effectLst/>
            </p:spPr>
          </p:cxnSp>
          <p:sp>
            <p:nvSpPr>
              <p:cNvPr id="190" name="Oval 138"/>
              <p:cNvSpPr>
                <a:spLocks noChangeAspect="1" noChangeArrowheads="1"/>
              </p:cNvSpPr>
              <p:nvPr/>
            </p:nvSpPr>
            <p:spPr bwMode="auto">
              <a:xfrm>
                <a:off x="3198"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91" name="AutoShape 139"/>
              <p:cNvCxnSpPr>
                <a:cxnSpLocks noChangeShapeType="1"/>
                <a:stCxn id="188" idx="4"/>
                <a:endCxn id="190" idx="0"/>
              </p:cNvCxnSpPr>
              <p:nvPr/>
            </p:nvCxnSpPr>
            <p:spPr bwMode="auto">
              <a:xfrm>
                <a:off x="3209" y="994"/>
                <a:ext cx="1" cy="68"/>
              </a:xfrm>
              <a:prstGeom prst="straightConnector1">
                <a:avLst/>
              </a:prstGeom>
              <a:noFill/>
              <a:ln w="9525">
                <a:solidFill>
                  <a:schemeClr val="tx1"/>
                </a:solidFill>
                <a:round/>
                <a:headEnd/>
                <a:tailEnd/>
              </a:ln>
              <a:effectLst/>
            </p:spPr>
          </p:cxnSp>
          <p:cxnSp>
            <p:nvCxnSpPr>
              <p:cNvPr id="192" name="AutoShape 140"/>
              <p:cNvCxnSpPr>
                <a:cxnSpLocks noChangeShapeType="1"/>
                <a:stCxn id="187" idx="3"/>
                <a:endCxn id="190" idx="7"/>
              </p:cNvCxnSpPr>
              <p:nvPr/>
            </p:nvCxnSpPr>
            <p:spPr bwMode="auto">
              <a:xfrm flipH="1">
                <a:off x="3218" y="991"/>
                <a:ext cx="96" cy="74"/>
              </a:xfrm>
              <a:prstGeom prst="straightConnector1">
                <a:avLst/>
              </a:prstGeom>
              <a:noFill/>
              <a:ln w="9525">
                <a:solidFill>
                  <a:schemeClr val="tx1"/>
                </a:solidFill>
                <a:round/>
                <a:headEnd/>
                <a:tailEnd/>
              </a:ln>
              <a:effectLst/>
            </p:spPr>
          </p:cxnSp>
          <p:sp>
            <p:nvSpPr>
              <p:cNvPr id="193" name="Oval 141"/>
              <p:cNvSpPr>
                <a:spLocks noChangeAspect="1" noChangeArrowheads="1"/>
              </p:cNvSpPr>
              <p:nvPr/>
            </p:nvSpPr>
            <p:spPr bwMode="auto">
              <a:xfrm>
                <a:off x="353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94" name="Oval 142"/>
              <p:cNvSpPr>
                <a:spLocks noChangeAspect="1" noChangeArrowheads="1"/>
              </p:cNvSpPr>
              <p:nvPr/>
            </p:nvSpPr>
            <p:spPr bwMode="auto">
              <a:xfrm>
                <a:off x="3422"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95" name="AutoShape 143"/>
              <p:cNvCxnSpPr>
                <a:cxnSpLocks noChangeShapeType="1"/>
                <a:stCxn id="194" idx="6"/>
                <a:endCxn id="193" idx="2"/>
              </p:cNvCxnSpPr>
              <p:nvPr/>
            </p:nvCxnSpPr>
            <p:spPr bwMode="auto">
              <a:xfrm>
                <a:off x="3445" y="983"/>
                <a:ext cx="91" cy="0"/>
              </a:xfrm>
              <a:prstGeom prst="straightConnector1">
                <a:avLst/>
              </a:prstGeom>
              <a:noFill/>
              <a:ln w="9525">
                <a:solidFill>
                  <a:schemeClr val="tx1"/>
                </a:solidFill>
                <a:round/>
                <a:headEnd/>
                <a:tailEnd/>
              </a:ln>
              <a:effectLst/>
            </p:spPr>
          </p:cxnSp>
          <p:sp>
            <p:nvSpPr>
              <p:cNvPr id="196" name="Oval 144"/>
              <p:cNvSpPr>
                <a:spLocks noChangeAspect="1" noChangeArrowheads="1"/>
              </p:cNvSpPr>
              <p:nvPr/>
            </p:nvSpPr>
            <p:spPr bwMode="auto">
              <a:xfrm>
                <a:off x="3423"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97" name="AutoShape 145"/>
              <p:cNvCxnSpPr>
                <a:cxnSpLocks noChangeShapeType="1"/>
                <a:stCxn id="194" idx="4"/>
                <a:endCxn id="196" idx="0"/>
              </p:cNvCxnSpPr>
              <p:nvPr/>
            </p:nvCxnSpPr>
            <p:spPr bwMode="auto">
              <a:xfrm>
                <a:off x="3434" y="994"/>
                <a:ext cx="1" cy="68"/>
              </a:xfrm>
              <a:prstGeom prst="straightConnector1">
                <a:avLst/>
              </a:prstGeom>
              <a:noFill/>
              <a:ln w="9525">
                <a:solidFill>
                  <a:schemeClr val="tx1"/>
                </a:solidFill>
                <a:round/>
                <a:headEnd/>
                <a:tailEnd/>
              </a:ln>
              <a:effectLst/>
            </p:spPr>
          </p:cxnSp>
          <p:sp>
            <p:nvSpPr>
              <p:cNvPr id="198" name="Oval 146"/>
              <p:cNvSpPr>
                <a:spLocks noChangeAspect="1" noChangeArrowheads="1"/>
              </p:cNvSpPr>
              <p:nvPr/>
            </p:nvSpPr>
            <p:spPr bwMode="auto">
              <a:xfrm>
                <a:off x="3535"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99" name="Oval 147"/>
              <p:cNvSpPr>
                <a:spLocks noChangeAspect="1" noChangeArrowheads="1"/>
              </p:cNvSpPr>
              <p:nvPr/>
            </p:nvSpPr>
            <p:spPr bwMode="auto">
              <a:xfrm>
                <a:off x="3421"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0" name="AutoShape 148"/>
              <p:cNvCxnSpPr>
                <a:cxnSpLocks noChangeShapeType="1"/>
                <a:stCxn id="199" idx="6"/>
                <a:endCxn id="198" idx="2"/>
              </p:cNvCxnSpPr>
              <p:nvPr/>
            </p:nvCxnSpPr>
            <p:spPr bwMode="auto">
              <a:xfrm>
                <a:off x="3444" y="983"/>
                <a:ext cx="91" cy="0"/>
              </a:xfrm>
              <a:prstGeom prst="straightConnector1">
                <a:avLst/>
              </a:prstGeom>
              <a:noFill/>
              <a:ln w="9525">
                <a:solidFill>
                  <a:schemeClr val="tx1"/>
                </a:solidFill>
                <a:round/>
                <a:headEnd/>
                <a:tailEnd/>
              </a:ln>
              <a:effectLst/>
            </p:spPr>
          </p:cxnSp>
          <p:sp>
            <p:nvSpPr>
              <p:cNvPr id="201" name="Oval 149"/>
              <p:cNvSpPr>
                <a:spLocks noChangeAspect="1" noChangeArrowheads="1"/>
              </p:cNvSpPr>
              <p:nvPr/>
            </p:nvSpPr>
            <p:spPr bwMode="auto">
              <a:xfrm>
                <a:off x="3422"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2" name="AutoShape 150"/>
              <p:cNvCxnSpPr>
                <a:cxnSpLocks noChangeShapeType="1"/>
                <a:stCxn id="199" idx="4"/>
                <a:endCxn id="201" idx="0"/>
              </p:cNvCxnSpPr>
              <p:nvPr/>
            </p:nvCxnSpPr>
            <p:spPr bwMode="auto">
              <a:xfrm>
                <a:off x="3433" y="994"/>
                <a:ext cx="1" cy="68"/>
              </a:xfrm>
              <a:prstGeom prst="straightConnector1">
                <a:avLst/>
              </a:prstGeom>
              <a:noFill/>
              <a:ln w="9525">
                <a:solidFill>
                  <a:schemeClr val="tx1"/>
                </a:solidFill>
                <a:round/>
                <a:headEnd/>
                <a:tailEnd/>
              </a:ln>
              <a:effectLst/>
            </p:spPr>
          </p:cxnSp>
          <p:cxnSp>
            <p:nvCxnSpPr>
              <p:cNvPr id="203" name="AutoShape 151"/>
              <p:cNvCxnSpPr>
                <a:cxnSpLocks noChangeShapeType="1"/>
                <a:stCxn id="198" idx="3"/>
                <a:endCxn id="201" idx="7"/>
              </p:cNvCxnSpPr>
              <p:nvPr/>
            </p:nvCxnSpPr>
            <p:spPr bwMode="auto">
              <a:xfrm flipH="1">
                <a:off x="3442" y="991"/>
                <a:ext cx="96" cy="74"/>
              </a:xfrm>
              <a:prstGeom prst="straightConnector1">
                <a:avLst/>
              </a:prstGeom>
              <a:noFill/>
              <a:ln w="9525">
                <a:solidFill>
                  <a:schemeClr val="tx1"/>
                </a:solidFill>
                <a:round/>
                <a:headEnd/>
                <a:tailEnd/>
              </a:ln>
              <a:effectLst/>
            </p:spPr>
          </p:cxnSp>
          <p:sp>
            <p:nvSpPr>
              <p:cNvPr id="204" name="Oval 171"/>
              <p:cNvSpPr>
                <a:spLocks noChangeAspect="1" noChangeArrowheads="1"/>
              </p:cNvSpPr>
              <p:nvPr/>
            </p:nvSpPr>
            <p:spPr bwMode="auto">
              <a:xfrm>
                <a:off x="3310"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05" name="Oval 172"/>
              <p:cNvSpPr>
                <a:spLocks noChangeAspect="1" noChangeArrowheads="1"/>
              </p:cNvSpPr>
              <p:nvPr/>
            </p:nvSpPr>
            <p:spPr bwMode="auto">
              <a:xfrm>
                <a:off x="319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6" name="AutoShape 173"/>
              <p:cNvCxnSpPr>
                <a:cxnSpLocks noChangeShapeType="1"/>
                <a:stCxn id="205" idx="6"/>
                <a:endCxn id="204" idx="2"/>
              </p:cNvCxnSpPr>
              <p:nvPr/>
            </p:nvCxnSpPr>
            <p:spPr bwMode="auto">
              <a:xfrm>
                <a:off x="3219" y="1606"/>
                <a:ext cx="91" cy="0"/>
              </a:xfrm>
              <a:prstGeom prst="straightConnector1">
                <a:avLst/>
              </a:prstGeom>
              <a:noFill/>
              <a:ln w="9525">
                <a:solidFill>
                  <a:schemeClr val="tx1"/>
                </a:solidFill>
                <a:round/>
                <a:headEnd/>
                <a:tailEnd/>
              </a:ln>
              <a:effectLst/>
            </p:spPr>
          </p:cxnSp>
          <p:sp>
            <p:nvSpPr>
              <p:cNvPr id="207" name="Oval 174"/>
              <p:cNvSpPr>
                <a:spLocks noChangeAspect="1" noChangeArrowheads="1"/>
              </p:cNvSpPr>
              <p:nvPr/>
            </p:nvSpPr>
            <p:spPr bwMode="auto">
              <a:xfrm>
                <a:off x="3310"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08" name="Oval 175"/>
              <p:cNvSpPr>
                <a:spLocks noChangeAspect="1" noChangeArrowheads="1"/>
              </p:cNvSpPr>
              <p:nvPr/>
            </p:nvSpPr>
            <p:spPr bwMode="auto">
              <a:xfrm>
                <a:off x="3197"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9" name="AutoShape 176"/>
              <p:cNvCxnSpPr>
                <a:cxnSpLocks noChangeShapeType="1"/>
                <a:stCxn id="208" idx="6"/>
                <a:endCxn id="207" idx="2"/>
              </p:cNvCxnSpPr>
              <p:nvPr/>
            </p:nvCxnSpPr>
            <p:spPr bwMode="auto">
              <a:xfrm>
                <a:off x="3220" y="1697"/>
                <a:ext cx="90" cy="0"/>
              </a:xfrm>
              <a:prstGeom prst="straightConnector1">
                <a:avLst/>
              </a:prstGeom>
              <a:noFill/>
              <a:ln w="9525">
                <a:solidFill>
                  <a:schemeClr val="tx1"/>
                </a:solidFill>
                <a:round/>
                <a:headEnd/>
                <a:tailEnd/>
              </a:ln>
              <a:effectLst/>
            </p:spPr>
          </p:cxnSp>
          <p:cxnSp>
            <p:nvCxnSpPr>
              <p:cNvPr id="210" name="AutoShape 177"/>
              <p:cNvCxnSpPr>
                <a:cxnSpLocks noChangeShapeType="1"/>
                <a:stCxn id="205" idx="4"/>
                <a:endCxn id="208" idx="0"/>
              </p:cNvCxnSpPr>
              <p:nvPr/>
            </p:nvCxnSpPr>
            <p:spPr bwMode="auto">
              <a:xfrm>
                <a:off x="3208" y="1617"/>
                <a:ext cx="1" cy="68"/>
              </a:xfrm>
              <a:prstGeom prst="straightConnector1">
                <a:avLst/>
              </a:prstGeom>
              <a:noFill/>
              <a:ln w="9525">
                <a:solidFill>
                  <a:schemeClr val="tx1"/>
                </a:solidFill>
                <a:round/>
                <a:headEnd/>
                <a:tailEnd/>
              </a:ln>
              <a:effectLst/>
            </p:spPr>
          </p:cxnSp>
          <p:cxnSp>
            <p:nvCxnSpPr>
              <p:cNvPr id="211" name="AutoShape 178"/>
              <p:cNvCxnSpPr>
                <a:cxnSpLocks noChangeShapeType="1"/>
                <a:stCxn id="204" idx="4"/>
                <a:endCxn id="207" idx="0"/>
              </p:cNvCxnSpPr>
              <p:nvPr/>
            </p:nvCxnSpPr>
            <p:spPr bwMode="auto">
              <a:xfrm>
                <a:off x="3322" y="1617"/>
                <a:ext cx="0" cy="68"/>
              </a:xfrm>
              <a:prstGeom prst="straightConnector1">
                <a:avLst/>
              </a:prstGeom>
              <a:noFill/>
              <a:ln w="9525">
                <a:solidFill>
                  <a:schemeClr val="tx1"/>
                </a:solidFill>
                <a:round/>
                <a:headEnd/>
                <a:tailEnd/>
              </a:ln>
              <a:effectLst/>
            </p:spPr>
          </p:cxnSp>
          <p:sp>
            <p:nvSpPr>
              <p:cNvPr id="212" name="Oval 179"/>
              <p:cNvSpPr>
                <a:spLocks noChangeAspect="1" noChangeArrowheads="1"/>
              </p:cNvSpPr>
              <p:nvPr/>
            </p:nvSpPr>
            <p:spPr bwMode="auto">
              <a:xfrm>
                <a:off x="3310"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13" name="Oval 180"/>
              <p:cNvSpPr>
                <a:spLocks noChangeAspect="1" noChangeArrowheads="1"/>
              </p:cNvSpPr>
              <p:nvPr/>
            </p:nvSpPr>
            <p:spPr bwMode="auto">
              <a:xfrm>
                <a:off x="3196"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4" name="AutoShape 181"/>
              <p:cNvCxnSpPr>
                <a:cxnSpLocks noChangeShapeType="1"/>
                <a:stCxn id="213" idx="6"/>
                <a:endCxn id="212" idx="2"/>
              </p:cNvCxnSpPr>
              <p:nvPr/>
            </p:nvCxnSpPr>
            <p:spPr bwMode="auto">
              <a:xfrm>
                <a:off x="3219" y="1424"/>
                <a:ext cx="91" cy="0"/>
              </a:xfrm>
              <a:prstGeom prst="straightConnector1">
                <a:avLst/>
              </a:prstGeom>
              <a:noFill/>
              <a:ln w="9525">
                <a:solidFill>
                  <a:schemeClr val="tx1"/>
                </a:solidFill>
                <a:round/>
                <a:headEnd/>
                <a:tailEnd/>
              </a:ln>
              <a:effectLst/>
            </p:spPr>
          </p:cxnSp>
          <p:sp>
            <p:nvSpPr>
              <p:cNvPr id="215" name="Oval 182"/>
              <p:cNvSpPr>
                <a:spLocks noChangeAspect="1" noChangeArrowheads="1"/>
              </p:cNvSpPr>
              <p:nvPr/>
            </p:nvSpPr>
            <p:spPr bwMode="auto">
              <a:xfrm>
                <a:off x="3197" y="1503"/>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6" name="AutoShape 183"/>
              <p:cNvCxnSpPr>
                <a:cxnSpLocks noChangeShapeType="1"/>
                <a:stCxn id="213" idx="4"/>
                <a:endCxn id="215" idx="0"/>
              </p:cNvCxnSpPr>
              <p:nvPr/>
            </p:nvCxnSpPr>
            <p:spPr bwMode="auto">
              <a:xfrm>
                <a:off x="3208" y="1435"/>
                <a:ext cx="1" cy="68"/>
              </a:xfrm>
              <a:prstGeom prst="straightConnector1">
                <a:avLst/>
              </a:prstGeom>
              <a:noFill/>
              <a:ln w="9525">
                <a:solidFill>
                  <a:schemeClr val="tx1"/>
                </a:solidFill>
                <a:round/>
                <a:headEnd/>
                <a:tailEnd/>
              </a:ln>
              <a:effectLst/>
            </p:spPr>
          </p:cxnSp>
          <p:sp>
            <p:nvSpPr>
              <p:cNvPr id="217" name="Oval 184"/>
              <p:cNvSpPr>
                <a:spLocks noChangeAspect="1" noChangeArrowheads="1"/>
              </p:cNvSpPr>
              <p:nvPr/>
            </p:nvSpPr>
            <p:spPr bwMode="auto">
              <a:xfrm>
                <a:off x="3309"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18" name="Oval 185"/>
              <p:cNvSpPr>
                <a:spLocks noChangeAspect="1" noChangeArrowheads="1"/>
              </p:cNvSpPr>
              <p:nvPr/>
            </p:nvSpPr>
            <p:spPr bwMode="auto">
              <a:xfrm>
                <a:off x="3195"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9" name="AutoShape 186"/>
              <p:cNvCxnSpPr>
                <a:cxnSpLocks noChangeShapeType="1"/>
                <a:stCxn id="218" idx="6"/>
                <a:endCxn id="217" idx="2"/>
              </p:cNvCxnSpPr>
              <p:nvPr/>
            </p:nvCxnSpPr>
            <p:spPr bwMode="auto">
              <a:xfrm>
                <a:off x="3218" y="1424"/>
                <a:ext cx="91" cy="0"/>
              </a:xfrm>
              <a:prstGeom prst="straightConnector1">
                <a:avLst/>
              </a:prstGeom>
              <a:noFill/>
              <a:ln w="9525">
                <a:solidFill>
                  <a:schemeClr val="tx1"/>
                </a:solidFill>
                <a:round/>
                <a:headEnd/>
                <a:tailEnd/>
              </a:ln>
              <a:effectLst/>
            </p:spPr>
          </p:cxnSp>
          <p:sp>
            <p:nvSpPr>
              <p:cNvPr id="220" name="Oval 187"/>
              <p:cNvSpPr>
                <a:spLocks noChangeAspect="1" noChangeArrowheads="1"/>
              </p:cNvSpPr>
              <p:nvPr/>
            </p:nvSpPr>
            <p:spPr bwMode="auto">
              <a:xfrm>
                <a:off x="3196" y="1503"/>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21" name="AutoShape 188"/>
              <p:cNvCxnSpPr>
                <a:cxnSpLocks noChangeShapeType="1"/>
                <a:stCxn id="218" idx="4"/>
                <a:endCxn id="220" idx="0"/>
              </p:cNvCxnSpPr>
              <p:nvPr/>
            </p:nvCxnSpPr>
            <p:spPr bwMode="auto">
              <a:xfrm>
                <a:off x="3207" y="1435"/>
                <a:ext cx="1" cy="68"/>
              </a:xfrm>
              <a:prstGeom prst="straightConnector1">
                <a:avLst/>
              </a:prstGeom>
              <a:noFill/>
              <a:ln w="9525">
                <a:solidFill>
                  <a:schemeClr val="tx1"/>
                </a:solidFill>
                <a:round/>
                <a:headEnd/>
                <a:tailEnd/>
              </a:ln>
              <a:effectLst/>
            </p:spPr>
          </p:cxnSp>
          <p:cxnSp>
            <p:nvCxnSpPr>
              <p:cNvPr id="222" name="AutoShape 189"/>
              <p:cNvCxnSpPr>
                <a:cxnSpLocks noChangeShapeType="1"/>
                <a:stCxn id="217" idx="3"/>
                <a:endCxn id="220" idx="7"/>
              </p:cNvCxnSpPr>
              <p:nvPr/>
            </p:nvCxnSpPr>
            <p:spPr bwMode="auto">
              <a:xfrm flipH="1">
                <a:off x="3216" y="1432"/>
                <a:ext cx="96" cy="74"/>
              </a:xfrm>
              <a:prstGeom prst="straightConnector1">
                <a:avLst/>
              </a:prstGeom>
              <a:noFill/>
              <a:ln w="9525">
                <a:solidFill>
                  <a:schemeClr val="tx1"/>
                </a:solidFill>
                <a:round/>
                <a:headEnd/>
                <a:tailEnd/>
              </a:ln>
              <a:effectLst/>
            </p:spPr>
          </p:cxnSp>
          <p:cxnSp>
            <p:nvCxnSpPr>
              <p:cNvPr id="223" name="AutoShape 190"/>
              <p:cNvCxnSpPr>
                <a:cxnSpLocks noChangeShapeType="1"/>
                <a:stCxn id="205" idx="0"/>
                <a:endCxn id="220" idx="4"/>
              </p:cNvCxnSpPr>
              <p:nvPr/>
            </p:nvCxnSpPr>
            <p:spPr bwMode="auto">
              <a:xfrm flipV="1">
                <a:off x="3208" y="1526"/>
                <a:ext cx="0" cy="68"/>
              </a:xfrm>
              <a:prstGeom prst="straightConnector1">
                <a:avLst/>
              </a:prstGeom>
              <a:noFill/>
              <a:ln w="9525">
                <a:solidFill>
                  <a:schemeClr val="tx1"/>
                </a:solidFill>
                <a:round/>
                <a:headEnd/>
                <a:tailEnd/>
              </a:ln>
              <a:effectLst/>
            </p:spPr>
          </p:cxnSp>
          <p:sp>
            <p:nvSpPr>
              <p:cNvPr id="224" name="Oval 191"/>
              <p:cNvSpPr>
                <a:spLocks noChangeAspect="1" noChangeArrowheads="1"/>
              </p:cNvSpPr>
              <p:nvPr/>
            </p:nvSpPr>
            <p:spPr bwMode="auto">
              <a:xfrm>
                <a:off x="353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25" name="Oval 192"/>
              <p:cNvSpPr>
                <a:spLocks noChangeAspect="1" noChangeArrowheads="1"/>
              </p:cNvSpPr>
              <p:nvPr/>
            </p:nvSpPr>
            <p:spPr bwMode="auto">
              <a:xfrm>
                <a:off x="3422"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26" name="AutoShape 193"/>
              <p:cNvCxnSpPr>
                <a:cxnSpLocks noChangeShapeType="1"/>
                <a:stCxn id="225" idx="6"/>
                <a:endCxn id="224" idx="2"/>
              </p:cNvCxnSpPr>
              <p:nvPr/>
            </p:nvCxnSpPr>
            <p:spPr bwMode="auto">
              <a:xfrm>
                <a:off x="3445" y="1606"/>
                <a:ext cx="91" cy="0"/>
              </a:xfrm>
              <a:prstGeom prst="straightConnector1">
                <a:avLst/>
              </a:prstGeom>
              <a:noFill/>
              <a:ln w="9525">
                <a:solidFill>
                  <a:schemeClr val="tx1"/>
                </a:solidFill>
                <a:round/>
                <a:headEnd/>
                <a:tailEnd/>
              </a:ln>
              <a:effectLst/>
            </p:spPr>
          </p:cxnSp>
          <p:sp>
            <p:nvSpPr>
              <p:cNvPr id="227" name="Oval 194"/>
              <p:cNvSpPr>
                <a:spLocks noChangeAspect="1" noChangeArrowheads="1"/>
              </p:cNvSpPr>
              <p:nvPr/>
            </p:nvSpPr>
            <p:spPr bwMode="auto">
              <a:xfrm>
                <a:off x="3536"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28" name="Oval 195"/>
              <p:cNvSpPr>
                <a:spLocks noChangeAspect="1" noChangeArrowheads="1"/>
              </p:cNvSpPr>
              <p:nvPr/>
            </p:nvSpPr>
            <p:spPr bwMode="auto">
              <a:xfrm>
                <a:off x="3423"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29" name="AutoShape 196"/>
              <p:cNvCxnSpPr>
                <a:cxnSpLocks noChangeShapeType="1"/>
                <a:stCxn id="228" idx="6"/>
                <a:endCxn id="227" idx="2"/>
              </p:cNvCxnSpPr>
              <p:nvPr/>
            </p:nvCxnSpPr>
            <p:spPr bwMode="auto">
              <a:xfrm>
                <a:off x="3446" y="1697"/>
                <a:ext cx="90" cy="0"/>
              </a:xfrm>
              <a:prstGeom prst="straightConnector1">
                <a:avLst/>
              </a:prstGeom>
              <a:noFill/>
              <a:ln w="9525">
                <a:solidFill>
                  <a:schemeClr val="tx1"/>
                </a:solidFill>
                <a:round/>
                <a:headEnd/>
                <a:tailEnd/>
              </a:ln>
              <a:effectLst/>
            </p:spPr>
          </p:cxnSp>
          <p:cxnSp>
            <p:nvCxnSpPr>
              <p:cNvPr id="230" name="AutoShape 197"/>
              <p:cNvCxnSpPr>
                <a:cxnSpLocks noChangeShapeType="1"/>
                <a:stCxn id="225" idx="4"/>
                <a:endCxn id="228" idx="0"/>
              </p:cNvCxnSpPr>
              <p:nvPr/>
            </p:nvCxnSpPr>
            <p:spPr bwMode="auto">
              <a:xfrm>
                <a:off x="3434" y="1617"/>
                <a:ext cx="1" cy="68"/>
              </a:xfrm>
              <a:prstGeom prst="straightConnector1">
                <a:avLst/>
              </a:prstGeom>
              <a:noFill/>
              <a:ln w="9525">
                <a:solidFill>
                  <a:schemeClr val="tx1"/>
                </a:solidFill>
                <a:round/>
                <a:headEnd/>
                <a:tailEnd/>
              </a:ln>
              <a:effectLst/>
            </p:spPr>
          </p:cxnSp>
          <p:cxnSp>
            <p:nvCxnSpPr>
              <p:cNvPr id="231" name="AutoShape 198"/>
              <p:cNvCxnSpPr>
                <a:cxnSpLocks noChangeShapeType="1"/>
                <a:stCxn id="224" idx="4"/>
                <a:endCxn id="227" idx="0"/>
              </p:cNvCxnSpPr>
              <p:nvPr/>
            </p:nvCxnSpPr>
            <p:spPr bwMode="auto">
              <a:xfrm>
                <a:off x="3548" y="1617"/>
                <a:ext cx="0" cy="68"/>
              </a:xfrm>
              <a:prstGeom prst="straightConnector1">
                <a:avLst/>
              </a:prstGeom>
              <a:noFill/>
              <a:ln w="9525">
                <a:solidFill>
                  <a:schemeClr val="tx1"/>
                </a:solidFill>
                <a:round/>
                <a:headEnd/>
                <a:tailEnd/>
              </a:ln>
              <a:effectLst/>
            </p:spPr>
          </p:cxnSp>
          <p:sp>
            <p:nvSpPr>
              <p:cNvPr id="232" name="Oval 199"/>
              <p:cNvSpPr>
                <a:spLocks noChangeAspect="1" noChangeArrowheads="1"/>
              </p:cNvSpPr>
              <p:nvPr/>
            </p:nvSpPr>
            <p:spPr bwMode="auto">
              <a:xfrm>
                <a:off x="3536"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33" name="Oval 200"/>
              <p:cNvSpPr>
                <a:spLocks noChangeAspect="1" noChangeArrowheads="1"/>
              </p:cNvSpPr>
              <p:nvPr/>
            </p:nvSpPr>
            <p:spPr bwMode="auto">
              <a:xfrm>
                <a:off x="3422"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4" name="AutoShape 201"/>
              <p:cNvCxnSpPr>
                <a:cxnSpLocks noChangeShapeType="1"/>
                <a:stCxn id="233" idx="6"/>
                <a:endCxn id="232" idx="2"/>
              </p:cNvCxnSpPr>
              <p:nvPr/>
            </p:nvCxnSpPr>
            <p:spPr bwMode="auto">
              <a:xfrm>
                <a:off x="3445" y="1424"/>
                <a:ext cx="91" cy="0"/>
              </a:xfrm>
              <a:prstGeom prst="straightConnector1">
                <a:avLst/>
              </a:prstGeom>
              <a:noFill/>
              <a:ln w="9525">
                <a:solidFill>
                  <a:schemeClr val="tx1"/>
                </a:solidFill>
                <a:round/>
                <a:headEnd/>
                <a:tailEnd/>
              </a:ln>
              <a:effectLst/>
            </p:spPr>
          </p:cxnSp>
          <p:sp>
            <p:nvSpPr>
              <p:cNvPr id="235" name="Oval 202"/>
              <p:cNvSpPr>
                <a:spLocks noChangeAspect="1" noChangeArrowheads="1"/>
              </p:cNvSpPr>
              <p:nvPr/>
            </p:nvSpPr>
            <p:spPr bwMode="auto">
              <a:xfrm>
                <a:off x="3423" y="1503"/>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6" name="AutoShape 203"/>
              <p:cNvCxnSpPr>
                <a:cxnSpLocks noChangeShapeType="1"/>
                <a:stCxn id="233" idx="4"/>
                <a:endCxn id="235" idx="0"/>
              </p:cNvCxnSpPr>
              <p:nvPr/>
            </p:nvCxnSpPr>
            <p:spPr bwMode="auto">
              <a:xfrm>
                <a:off x="3434" y="1435"/>
                <a:ext cx="1" cy="68"/>
              </a:xfrm>
              <a:prstGeom prst="straightConnector1">
                <a:avLst/>
              </a:prstGeom>
              <a:noFill/>
              <a:ln w="9525">
                <a:solidFill>
                  <a:schemeClr val="tx1"/>
                </a:solidFill>
                <a:round/>
                <a:headEnd/>
                <a:tailEnd/>
              </a:ln>
              <a:effectLst/>
            </p:spPr>
          </p:cxnSp>
          <p:sp>
            <p:nvSpPr>
              <p:cNvPr id="237" name="Oval 204"/>
              <p:cNvSpPr>
                <a:spLocks noChangeAspect="1" noChangeArrowheads="1"/>
              </p:cNvSpPr>
              <p:nvPr/>
            </p:nvSpPr>
            <p:spPr bwMode="auto">
              <a:xfrm>
                <a:off x="3535"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38" name="Oval 205"/>
              <p:cNvSpPr>
                <a:spLocks noChangeAspect="1" noChangeArrowheads="1"/>
              </p:cNvSpPr>
              <p:nvPr/>
            </p:nvSpPr>
            <p:spPr bwMode="auto">
              <a:xfrm>
                <a:off x="3421"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9" name="AutoShape 206"/>
              <p:cNvCxnSpPr>
                <a:cxnSpLocks noChangeShapeType="1"/>
                <a:stCxn id="238" idx="6"/>
                <a:endCxn id="237" idx="2"/>
              </p:cNvCxnSpPr>
              <p:nvPr/>
            </p:nvCxnSpPr>
            <p:spPr bwMode="auto">
              <a:xfrm>
                <a:off x="3444" y="1424"/>
                <a:ext cx="91" cy="0"/>
              </a:xfrm>
              <a:prstGeom prst="straightConnector1">
                <a:avLst/>
              </a:prstGeom>
              <a:noFill/>
              <a:ln w="9525">
                <a:solidFill>
                  <a:schemeClr val="tx1"/>
                </a:solidFill>
                <a:round/>
                <a:headEnd/>
                <a:tailEnd/>
              </a:ln>
              <a:effectLst/>
            </p:spPr>
          </p:cxnSp>
          <p:sp>
            <p:nvSpPr>
              <p:cNvPr id="240" name="Oval 207"/>
              <p:cNvSpPr>
                <a:spLocks noChangeAspect="1" noChangeArrowheads="1"/>
              </p:cNvSpPr>
              <p:nvPr/>
            </p:nvSpPr>
            <p:spPr bwMode="auto">
              <a:xfrm>
                <a:off x="3422" y="1503"/>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41" name="AutoShape 208"/>
              <p:cNvCxnSpPr>
                <a:cxnSpLocks noChangeShapeType="1"/>
                <a:stCxn id="238" idx="4"/>
                <a:endCxn id="240" idx="0"/>
              </p:cNvCxnSpPr>
              <p:nvPr/>
            </p:nvCxnSpPr>
            <p:spPr bwMode="auto">
              <a:xfrm>
                <a:off x="3433" y="1435"/>
                <a:ext cx="1" cy="68"/>
              </a:xfrm>
              <a:prstGeom prst="straightConnector1">
                <a:avLst/>
              </a:prstGeom>
              <a:noFill/>
              <a:ln w="9525">
                <a:solidFill>
                  <a:schemeClr val="tx1"/>
                </a:solidFill>
                <a:round/>
                <a:headEnd/>
                <a:tailEnd/>
              </a:ln>
              <a:effectLst/>
            </p:spPr>
          </p:cxnSp>
          <p:cxnSp>
            <p:nvCxnSpPr>
              <p:cNvPr id="242" name="AutoShape 209"/>
              <p:cNvCxnSpPr>
                <a:cxnSpLocks noChangeShapeType="1"/>
                <a:stCxn id="237" idx="3"/>
                <a:endCxn id="240" idx="7"/>
              </p:cNvCxnSpPr>
              <p:nvPr/>
            </p:nvCxnSpPr>
            <p:spPr bwMode="auto">
              <a:xfrm flipH="1">
                <a:off x="3442" y="1432"/>
                <a:ext cx="96" cy="74"/>
              </a:xfrm>
              <a:prstGeom prst="straightConnector1">
                <a:avLst/>
              </a:prstGeom>
              <a:noFill/>
              <a:ln w="9525">
                <a:solidFill>
                  <a:schemeClr val="tx1"/>
                </a:solidFill>
                <a:round/>
                <a:headEnd/>
                <a:tailEnd/>
              </a:ln>
              <a:effectLst/>
            </p:spPr>
          </p:cxnSp>
          <p:cxnSp>
            <p:nvCxnSpPr>
              <p:cNvPr id="243" name="AutoShape 210"/>
              <p:cNvCxnSpPr>
                <a:cxnSpLocks noChangeShapeType="1"/>
                <a:stCxn id="225" idx="0"/>
                <a:endCxn id="240" idx="4"/>
              </p:cNvCxnSpPr>
              <p:nvPr/>
            </p:nvCxnSpPr>
            <p:spPr bwMode="auto">
              <a:xfrm flipV="1">
                <a:off x="3434" y="1526"/>
                <a:ext cx="0" cy="68"/>
              </a:xfrm>
              <a:prstGeom prst="straightConnector1">
                <a:avLst/>
              </a:prstGeom>
              <a:noFill/>
              <a:ln w="9525">
                <a:solidFill>
                  <a:schemeClr val="tx1"/>
                </a:solidFill>
                <a:round/>
                <a:headEnd/>
                <a:tailEnd/>
              </a:ln>
              <a:effectLst/>
            </p:spPr>
          </p:cxnSp>
          <p:cxnSp>
            <p:nvCxnSpPr>
              <p:cNvPr id="244" name="AutoShape 211"/>
              <p:cNvCxnSpPr>
                <a:cxnSpLocks noChangeShapeType="1"/>
                <a:stCxn id="238" idx="5"/>
                <a:endCxn id="224" idx="1"/>
              </p:cNvCxnSpPr>
              <p:nvPr/>
            </p:nvCxnSpPr>
            <p:spPr bwMode="auto">
              <a:xfrm>
                <a:off x="3441" y="1432"/>
                <a:ext cx="98" cy="165"/>
              </a:xfrm>
              <a:prstGeom prst="straightConnector1">
                <a:avLst/>
              </a:prstGeom>
              <a:noFill/>
              <a:ln w="9525">
                <a:solidFill>
                  <a:schemeClr val="tx1"/>
                </a:solidFill>
                <a:round/>
                <a:headEnd/>
                <a:tailEnd/>
              </a:ln>
              <a:effectLst/>
            </p:spPr>
          </p:cxnSp>
          <p:cxnSp>
            <p:nvCxnSpPr>
              <p:cNvPr id="245" name="AutoShape 212"/>
              <p:cNvCxnSpPr>
                <a:cxnSpLocks noChangeShapeType="1"/>
                <a:stCxn id="237" idx="3"/>
                <a:endCxn id="225" idx="7"/>
              </p:cNvCxnSpPr>
              <p:nvPr/>
            </p:nvCxnSpPr>
            <p:spPr bwMode="auto">
              <a:xfrm flipH="1">
                <a:off x="3442" y="1432"/>
                <a:ext cx="96" cy="165"/>
              </a:xfrm>
              <a:prstGeom prst="straightConnector1">
                <a:avLst/>
              </a:prstGeom>
              <a:noFill/>
              <a:ln w="9525">
                <a:solidFill>
                  <a:schemeClr val="tx1"/>
                </a:solidFill>
                <a:round/>
                <a:headEnd/>
                <a:tailEnd/>
              </a:ln>
              <a:effectLst/>
            </p:spPr>
          </p:cxnSp>
          <p:cxnSp>
            <p:nvCxnSpPr>
              <p:cNvPr id="246" name="AutoShape 213"/>
              <p:cNvCxnSpPr>
                <a:cxnSpLocks noChangeShapeType="1"/>
                <a:stCxn id="238" idx="5"/>
                <a:endCxn id="227" idx="1"/>
              </p:cNvCxnSpPr>
              <p:nvPr/>
            </p:nvCxnSpPr>
            <p:spPr bwMode="auto">
              <a:xfrm>
                <a:off x="3441" y="1432"/>
                <a:ext cx="98" cy="256"/>
              </a:xfrm>
              <a:prstGeom prst="straightConnector1">
                <a:avLst/>
              </a:prstGeom>
              <a:noFill/>
              <a:ln w="9525">
                <a:solidFill>
                  <a:schemeClr val="tx1"/>
                </a:solidFill>
                <a:round/>
                <a:headEnd/>
                <a:tailEnd/>
              </a:ln>
              <a:effectLst/>
            </p:spPr>
          </p:cxnSp>
          <p:cxnSp>
            <p:nvCxnSpPr>
              <p:cNvPr id="247" name="AutoShape 214"/>
              <p:cNvCxnSpPr>
                <a:cxnSpLocks noChangeShapeType="1"/>
                <a:stCxn id="237" idx="4"/>
                <a:endCxn id="224" idx="0"/>
              </p:cNvCxnSpPr>
              <p:nvPr/>
            </p:nvCxnSpPr>
            <p:spPr bwMode="auto">
              <a:xfrm>
                <a:off x="3547" y="1435"/>
                <a:ext cx="1" cy="159"/>
              </a:xfrm>
              <a:prstGeom prst="straightConnector1">
                <a:avLst/>
              </a:prstGeom>
              <a:noFill/>
              <a:ln w="9525">
                <a:solidFill>
                  <a:schemeClr val="tx1"/>
                </a:solidFill>
                <a:round/>
                <a:headEnd/>
                <a:tailEnd/>
              </a:ln>
              <a:effectLst/>
            </p:spPr>
          </p:cxnSp>
          <p:sp>
            <p:nvSpPr>
              <p:cNvPr id="248" name="Oval 234"/>
              <p:cNvSpPr>
                <a:spLocks noChangeAspect="1" noChangeArrowheads="1"/>
              </p:cNvSpPr>
              <p:nvPr/>
            </p:nvSpPr>
            <p:spPr bwMode="auto">
              <a:xfrm>
                <a:off x="331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49" name="Oval 235"/>
              <p:cNvSpPr>
                <a:spLocks noChangeAspect="1" noChangeArrowheads="1"/>
              </p:cNvSpPr>
              <p:nvPr/>
            </p:nvSpPr>
            <p:spPr bwMode="auto">
              <a:xfrm>
                <a:off x="3198"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0" name="AutoShape 236"/>
              <p:cNvCxnSpPr>
                <a:cxnSpLocks noChangeShapeType="1"/>
                <a:stCxn id="249" idx="6"/>
                <a:endCxn id="248" idx="2"/>
              </p:cNvCxnSpPr>
              <p:nvPr/>
            </p:nvCxnSpPr>
            <p:spPr bwMode="auto">
              <a:xfrm>
                <a:off x="3221" y="3181"/>
                <a:ext cx="91" cy="0"/>
              </a:xfrm>
              <a:prstGeom prst="straightConnector1">
                <a:avLst/>
              </a:prstGeom>
              <a:noFill/>
              <a:ln w="9525">
                <a:solidFill>
                  <a:schemeClr val="tx1"/>
                </a:solidFill>
                <a:round/>
                <a:headEnd/>
                <a:tailEnd/>
              </a:ln>
              <a:effectLst/>
            </p:spPr>
          </p:cxnSp>
          <p:sp>
            <p:nvSpPr>
              <p:cNvPr id="251" name="Oval 237"/>
              <p:cNvSpPr>
                <a:spLocks noChangeAspect="1" noChangeArrowheads="1"/>
              </p:cNvSpPr>
              <p:nvPr/>
            </p:nvSpPr>
            <p:spPr bwMode="auto">
              <a:xfrm>
                <a:off x="3199"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2" name="AutoShape 238"/>
              <p:cNvCxnSpPr>
                <a:cxnSpLocks noChangeShapeType="1"/>
                <a:stCxn id="249" idx="4"/>
                <a:endCxn id="251" idx="0"/>
              </p:cNvCxnSpPr>
              <p:nvPr/>
            </p:nvCxnSpPr>
            <p:spPr bwMode="auto">
              <a:xfrm>
                <a:off x="3210" y="3192"/>
                <a:ext cx="1" cy="68"/>
              </a:xfrm>
              <a:prstGeom prst="straightConnector1">
                <a:avLst/>
              </a:prstGeom>
              <a:noFill/>
              <a:ln w="9525">
                <a:solidFill>
                  <a:schemeClr val="tx1"/>
                </a:solidFill>
                <a:round/>
                <a:headEnd/>
                <a:tailEnd/>
              </a:ln>
              <a:effectLst/>
            </p:spPr>
          </p:cxnSp>
          <p:sp>
            <p:nvSpPr>
              <p:cNvPr id="253" name="Oval 239"/>
              <p:cNvSpPr>
                <a:spLocks noChangeAspect="1" noChangeArrowheads="1"/>
              </p:cNvSpPr>
              <p:nvPr/>
            </p:nvSpPr>
            <p:spPr bwMode="auto">
              <a:xfrm>
                <a:off x="3311"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54" name="Oval 240"/>
              <p:cNvSpPr>
                <a:spLocks noChangeAspect="1" noChangeArrowheads="1"/>
              </p:cNvSpPr>
              <p:nvPr/>
            </p:nvSpPr>
            <p:spPr bwMode="auto">
              <a:xfrm>
                <a:off x="3197"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5" name="AutoShape 241"/>
              <p:cNvCxnSpPr>
                <a:cxnSpLocks noChangeShapeType="1"/>
                <a:stCxn id="254" idx="6"/>
                <a:endCxn id="253" idx="2"/>
              </p:cNvCxnSpPr>
              <p:nvPr/>
            </p:nvCxnSpPr>
            <p:spPr bwMode="auto">
              <a:xfrm>
                <a:off x="3220" y="3181"/>
                <a:ext cx="91" cy="0"/>
              </a:xfrm>
              <a:prstGeom prst="straightConnector1">
                <a:avLst/>
              </a:prstGeom>
              <a:noFill/>
              <a:ln w="9525">
                <a:solidFill>
                  <a:schemeClr val="tx1"/>
                </a:solidFill>
                <a:round/>
                <a:headEnd/>
                <a:tailEnd/>
              </a:ln>
              <a:effectLst/>
            </p:spPr>
          </p:cxnSp>
          <p:sp>
            <p:nvSpPr>
              <p:cNvPr id="256" name="Oval 242"/>
              <p:cNvSpPr>
                <a:spLocks noChangeAspect="1" noChangeArrowheads="1"/>
              </p:cNvSpPr>
              <p:nvPr/>
            </p:nvSpPr>
            <p:spPr bwMode="auto">
              <a:xfrm>
                <a:off x="3198"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7" name="AutoShape 243"/>
              <p:cNvCxnSpPr>
                <a:cxnSpLocks noChangeShapeType="1"/>
                <a:stCxn id="254" idx="4"/>
                <a:endCxn id="256" idx="0"/>
              </p:cNvCxnSpPr>
              <p:nvPr/>
            </p:nvCxnSpPr>
            <p:spPr bwMode="auto">
              <a:xfrm>
                <a:off x="3209" y="3192"/>
                <a:ext cx="1" cy="68"/>
              </a:xfrm>
              <a:prstGeom prst="straightConnector1">
                <a:avLst/>
              </a:prstGeom>
              <a:noFill/>
              <a:ln w="9525">
                <a:solidFill>
                  <a:schemeClr val="tx1"/>
                </a:solidFill>
                <a:round/>
                <a:headEnd/>
                <a:tailEnd/>
              </a:ln>
              <a:effectLst/>
            </p:spPr>
          </p:cxnSp>
          <p:cxnSp>
            <p:nvCxnSpPr>
              <p:cNvPr id="258" name="AutoShape 244"/>
              <p:cNvCxnSpPr>
                <a:cxnSpLocks noChangeShapeType="1"/>
                <a:stCxn id="253" idx="3"/>
                <a:endCxn id="256" idx="7"/>
              </p:cNvCxnSpPr>
              <p:nvPr/>
            </p:nvCxnSpPr>
            <p:spPr bwMode="auto">
              <a:xfrm flipH="1">
                <a:off x="3218" y="3189"/>
                <a:ext cx="96" cy="74"/>
              </a:xfrm>
              <a:prstGeom prst="straightConnector1">
                <a:avLst/>
              </a:prstGeom>
              <a:noFill/>
              <a:ln w="9525">
                <a:solidFill>
                  <a:schemeClr val="tx1"/>
                </a:solidFill>
                <a:round/>
                <a:headEnd/>
                <a:tailEnd/>
              </a:ln>
              <a:effectLst/>
            </p:spPr>
          </p:cxnSp>
          <p:sp>
            <p:nvSpPr>
              <p:cNvPr id="259" name="Oval 245"/>
              <p:cNvSpPr>
                <a:spLocks noChangeAspect="1" noChangeArrowheads="1"/>
              </p:cNvSpPr>
              <p:nvPr/>
            </p:nvSpPr>
            <p:spPr bwMode="auto">
              <a:xfrm>
                <a:off x="3536"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60" name="Oval 246"/>
              <p:cNvSpPr>
                <a:spLocks noChangeAspect="1" noChangeArrowheads="1"/>
              </p:cNvSpPr>
              <p:nvPr/>
            </p:nvSpPr>
            <p:spPr bwMode="auto">
              <a:xfrm>
                <a:off x="3422"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1" name="AutoShape 247"/>
              <p:cNvCxnSpPr>
                <a:cxnSpLocks noChangeShapeType="1"/>
                <a:stCxn id="260" idx="6"/>
                <a:endCxn id="259" idx="2"/>
              </p:cNvCxnSpPr>
              <p:nvPr/>
            </p:nvCxnSpPr>
            <p:spPr bwMode="auto">
              <a:xfrm>
                <a:off x="3445" y="3181"/>
                <a:ext cx="91" cy="0"/>
              </a:xfrm>
              <a:prstGeom prst="straightConnector1">
                <a:avLst/>
              </a:prstGeom>
              <a:noFill/>
              <a:ln w="9525">
                <a:solidFill>
                  <a:schemeClr val="tx1"/>
                </a:solidFill>
                <a:round/>
                <a:headEnd/>
                <a:tailEnd/>
              </a:ln>
              <a:effectLst/>
            </p:spPr>
          </p:cxnSp>
          <p:sp>
            <p:nvSpPr>
              <p:cNvPr id="262" name="Oval 248"/>
              <p:cNvSpPr>
                <a:spLocks noChangeAspect="1" noChangeArrowheads="1"/>
              </p:cNvSpPr>
              <p:nvPr/>
            </p:nvSpPr>
            <p:spPr bwMode="auto">
              <a:xfrm>
                <a:off x="3423"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3" name="AutoShape 249"/>
              <p:cNvCxnSpPr>
                <a:cxnSpLocks noChangeShapeType="1"/>
                <a:stCxn id="260" idx="4"/>
                <a:endCxn id="262" idx="0"/>
              </p:cNvCxnSpPr>
              <p:nvPr/>
            </p:nvCxnSpPr>
            <p:spPr bwMode="auto">
              <a:xfrm>
                <a:off x="3434" y="3192"/>
                <a:ext cx="1" cy="68"/>
              </a:xfrm>
              <a:prstGeom prst="straightConnector1">
                <a:avLst/>
              </a:prstGeom>
              <a:noFill/>
              <a:ln w="9525">
                <a:solidFill>
                  <a:schemeClr val="tx1"/>
                </a:solidFill>
                <a:round/>
                <a:headEnd/>
                <a:tailEnd/>
              </a:ln>
              <a:effectLst/>
            </p:spPr>
          </p:cxnSp>
          <p:sp>
            <p:nvSpPr>
              <p:cNvPr id="264" name="Oval 250"/>
              <p:cNvSpPr>
                <a:spLocks noChangeAspect="1" noChangeArrowheads="1"/>
              </p:cNvSpPr>
              <p:nvPr/>
            </p:nvSpPr>
            <p:spPr bwMode="auto">
              <a:xfrm>
                <a:off x="3535"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65" name="Oval 251"/>
              <p:cNvSpPr>
                <a:spLocks noChangeAspect="1" noChangeArrowheads="1"/>
              </p:cNvSpPr>
              <p:nvPr/>
            </p:nvSpPr>
            <p:spPr bwMode="auto">
              <a:xfrm>
                <a:off x="3421"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6" name="AutoShape 252"/>
              <p:cNvCxnSpPr>
                <a:cxnSpLocks noChangeShapeType="1"/>
                <a:stCxn id="265" idx="6"/>
                <a:endCxn id="264" idx="2"/>
              </p:cNvCxnSpPr>
              <p:nvPr/>
            </p:nvCxnSpPr>
            <p:spPr bwMode="auto">
              <a:xfrm>
                <a:off x="3444" y="3181"/>
                <a:ext cx="91" cy="0"/>
              </a:xfrm>
              <a:prstGeom prst="straightConnector1">
                <a:avLst/>
              </a:prstGeom>
              <a:noFill/>
              <a:ln w="9525">
                <a:solidFill>
                  <a:schemeClr val="tx1"/>
                </a:solidFill>
                <a:round/>
                <a:headEnd/>
                <a:tailEnd/>
              </a:ln>
              <a:effectLst/>
            </p:spPr>
          </p:cxnSp>
          <p:sp>
            <p:nvSpPr>
              <p:cNvPr id="267" name="Oval 253"/>
              <p:cNvSpPr>
                <a:spLocks noChangeAspect="1" noChangeArrowheads="1"/>
              </p:cNvSpPr>
              <p:nvPr/>
            </p:nvSpPr>
            <p:spPr bwMode="auto">
              <a:xfrm>
                <a:off x="3422"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8" name="AutoShape 254"/>
              <p:cNvCxnSpPr>
                <a:cxnSpLocks noChangeShapeType="1"/>
                <a:stCxn id="265" idx="4"/>
                <a:endCxn id="267" idx="0"/>
              </p:cNvCxnSpPr>
              <p:nvPr/>
            </p:nvCxnSpPr>
            <p:spPr bwMode="auto">
              <a:xfrm>
                <a:off x="3433" y="3192"/>
                <a:ext cx="1" cy="68"/>
              </a:xfrm>
              <a:prstGeom prst="straightConnector1">
                <a:avLst/>
              </a:prstGeom>
              <a:noFill/>
              <a:ln w="9525">
                <a:solidFill>
                  <a:schemeClr val="tx1"/>
                </a:solidFill>
                <a:round/>
                <a:headEnd/>
                <a:tailEnd/>
              </a:ln>
              <a:effectLst/>
            </p:spPr>
          </p:cxnSp>
          <p:cxnSp>
            <p:nvCxnSpPr>
              <p:cNvPr id="269" name="AutoShape 255"/>
              <p:cNvCxnSpPr>
                <a:cxnSpLocks noChangeShapeType="1"/>
                <a:stCxn id="264" idx="3"/>
                <a:endCxn id="267" idx="7"/>
              </p:cNvCxnSpPr>
              <p:nvPr/>
            </p:nvCxnSpPr>
            <p:spPr bwMode="auto">
              <a:xfrm flipH="1">
                <a:off x="3442" y="3189"/>
                <a:ext cx="96" cy="74"/>
              </a:xfrm>
              <a:prstGeom prst="straightConnector1">
                <a:avLst/>
              </a:prstGeom>
              <a:noFill/>
              <a:ln w="9525">
                <a:solidFill>
                  <a:schemeClr val="tx1"/>
                </a:solidFill>
                <a:round/>
                <a:headEnd/>
                <a:tailEnd/>
              </a:ln>
              <a:effectLst/>
            </p:spPr>
          </p:cxnSp>
          <p:sp>
            <p:nvSpPr>
              <p:cNvPr id="270" name="Oval 362"/>
              <p:cNvSpPr>
                <a:spLocks noChangeAspect="1" noChangeArrowheads="1"/>
              </p:cNvSpPr>
              <p:nvPr/>
            </p:nvSpPr>
            <p:spPr bwMode="auto">
              <a:xfrm>
                <a:off x="3312"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71" name="Oval 363"/>
              <p:cNvSpPr>
                <a:spLocks noChangeAspect="1" noChangeArrowheads="1"/>
              </p:cNvSpPr>
              <p:nvPr/>
            </p:nvSpPr>
            <p:spPr bwMode="auto">
              <a:xfrm>
                <a:off x="3198"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2" name="AutoShape 364"/>
              <p:cNvCxnSpPr>
                <a:cxnSpLocks noChangeShapeType="1"/>
                <a:stCxn id="271" idx="6"/>
                <a:endCxn id="270" idx="2"/>
              </p:cNvCxnSpPr>
              <p:nvPr/>
            </p:nvCxnSpPr>
            <p:spPr bwMode="auto">
              <a:xfrm>
                <a:off x="3221" y="2389"/>
                <a:ext cx="91" cy="0"/>
              </a:xfrm>
              <a:prstGeom prst="straightConnector1">
                <a:avLst/>
              </a:prstGeom>
              <a:noFill/>
              <a:ln w="9525">
                <a:solidFill>
                  <a:schemeClr val="tx1"/>
                </a:solidFill>
                <a:round/>
                <a:headEnd/>
                <a:tailEnd/>
              </a:ln>
              <a:effectLst/>
            </p:spPr>
          </p:cxnSp>
          <p:sp>
            <p:nvSpPr>
              <p:cNvPr id="273" name="Oval 365"/>
              <p:cNvSpPr>
                <a:spLocks noChangeAspect="1" noChangeArrowheads="1"/>
              </p:cNvSpPr>
              <p:nvPr/>
            </p:nvSpPr>
            <p:spPr bwMode="auto">
              <a:xfrm>
                <a:off x="3199"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4" name="AutoShape 366"/>
              <p:cNvCxnSpPr>
                <a:cxnSpLocks noChangeShapeType="1"/>
                <a:stCxn id="271" idx="4"/>
                <a:endCxn id="273" idx="0"/>
              </p:cNvCxnSpPr>
              <p:nvPr/>
            </p:nvCxnSpPr>
            <p:spPr bwMode="auto">
              <a:xfrm>
                <a:off x="3210" y="2400"/>
                <a:ext cx="1" cy="68"/>
              </a:xfrm>
              <a:prstGeom prst="straightConnector1">
                <a:avLst/>
              </a:prstGeom>
              <a:noFill/>
              <a:ln w="9525">
                <a:solidFill>
                  <a:schemeClr val="tx1"/>
                </a:solidFill>
                <a:round/>
                <a:headEnd/>
                <a:tailEnd/>
              </a:ln>
              <a:effectLst/>
            </p:spPr>
          </p:cxnSp>
          <p:sp>
            <p:nvSpPr>
              <p:cNvPr id="275" name="Oval 367"/>
              <p:cNvSpPr>
                <a:spLocks noChangeAspect="1" noChangeArrowheads="1"/>
              </p:cNvSpPr>
              <p:nvPr/>
            </p:nvSpPr>
            <p:spPr bwMode="auto">
              <a:xfrm>
                <a:off x="3311"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76" name="Oval 368"/>
              <p:cNvSpPr>
                <a:spLocks noChangeAspect="1" noChangeArrowheads="1"/>
              </p:cNvSpPr>
              <p:nvPr/>
            </p:nvSpPr>
            <p:spPr bwMode="auto">
              <a:xfrm>
                <a:off x="3197"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7" name="AutoShape 369"/>
              <p:cNvCxnSpPr>
                <a:cxnSpLocks noChangeShapeType="1"/>
                <a:stCxn id="276" idx="6"/>
                <a:endCxn id="275" idx="2"/>
              </p:cNvCxnSpPr>
              <p:nvPr/>
            </p:nvCxnSpPr>
            <p:spPr bwMode="auto">
              <a:xfrm>
                <a:off x="3220" y="2389"/>
                <a:ext cx="91" cy="0"/>
              </a:xfrm>
              <a:prstGeom prst="straightConnector1">
                <a:avLst/>
              </a:prstGeom>
              <a:noFill/>
              <a:ln w="9525">
                <a:solidFill>
                  <a:schemeClr val="tx1"/>
                </a:solidFill>
                <a:round/>
                <a:headEnd/>
                <a:tailEnd/>
              </a:ln>
              <a:effectLst/>
            </p:spPr>
          </p:cxnSp>
          <p:sp>
            <p:nvSpPr>
              <p:cNvPr id="278" name="Oval 370"/>
              <p:cNvSpPr>
                <a:spLocks noChangeAspect="1" noChangeArrowheads="1"/>
              </p:cNvSpPr>
              <p:nvPr/>
            </p:nvSpPr>
            <p:spPr bwMode="auto">
              <a:xfrm>
                <a:off x="3198"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9" name="AutoShape 371"/>
              <p:cNvCxnSpPr>
                <a:cxnSpLocks noChangeShapeType="1"/>
                <a:stCxn id="276" idx="4"/>
                <a:endCxn id="278" idx="0"/>
              </p:cNvCxnSpPr>
              <p:nvPr/>
            </p:nvCxnSpPr>
            <p:spPr bwMode="auto">
              <a:xfrm>
                <a:off x="3209" y="2400"/>
                <a:ext cx="1" cy="68"/>
              </a:xfrm>
              <a:prstGeom prst="straightConnector1">
                <a:avLst/>
              </a:prstGeom>
              <a:noFill/>
              <a:ln w="9525">
                <a:solidFill>
                  <a:schemeClr val="tx1"/>
                </a:solidFill>
                <a:round/>
                <a:headEnd/>
                <a:tailEnd/>
              </a:ln>
              <a:effectLst/>
            </p:spPr>
          </p:cxnSp>
          <p:cxnSp>
            <p:nvCxnSpPr>
              <p:cNvPr id="280" name="AutoShape 372"/>
              <p:cNvCxnSpPr>
                <a:cxnSpLocks noChangeShapeType="1"/>
                <a:stCxn id="275" idx="3"/>
                <a:endCxn id="278" idx="7"/>
              </p:cNvCxnSpPr>
              <p:nvPr/>
            </p:nvCxnSpPr>
            <p:spPr bwMode="auto">
              <a:xfrm flipH="1">
                <a:off x="3218" y="2397"/>
                <a:ext cx="96" cy="74"/>
              </a:xfrm>
              <a:prstGeom prst="straightConnector1">
                <a:avLst/>
              </a:prstGeom>
              <a:noFill/>
              <a:ln w="9525">
                <a:solidFill>
                  <a:schemeClr val="tx1"/>
                </a:solidFill>
                <a:round/>
                <a:headEnd/>
                <a:tailEnd/>
              </a:ln>
              <a:effectLst/>
            </p:spPr>
          </p:cxnSp>
          <p:sp>
            <p:nvSpPr>
              <p:cNvPr id="281" name="Oval 373"/>
              <p:cNvSpPr>
                <a:spLocks noChangeAspect="1" noChangeArrowheads="1"/>
              </p:cNvSpPr>
              <p:nvPr/>
            </p:nvSpPr>
            <p:spPr bwMode="auto">
              <a:xfrm>
                <a:off x="353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82" name="Oval 374"/>
              <p:cNvSpPr>
                <a:spLocks noChangeAspect="1" noChangeArrowheads="1"/>
              </p:cNvSpPr>
              <p:nvPr/>
            </p:nvSpPr>
            <p:spPr bwMode="auto">
              <a:xfrm>
                <a:off x="3422"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3" name="AutoShape 375"/>
              <p:cNvCxnSpPr>
                <a:cxnSpLocks noChangeShapeType="1"/>
                <a:stCxn id="282" idx="6"/>
                <a:endCxn id="281" idx="2"/>
              </p:cNvCxnSpPr>
              <p:nvPr/>
            </p:nvCxnSpPr>
            <p:spPr bwMode="auto">
              <a:xfrm>
                <a:off x="3445" y="2389"/>
                <a:ext cx="91" cy="0"/>
              </a:xfrm>
              <a:prstGeom prst="straightConnector1">
                <a:avLst/>
              </a:prstGeom>
              <a:noFill/>
              <a:ln w="9525">
                <a:solidFill>
                  <a:schemeClr val="tx1"/>
                </a:solidFill>
                <a:round/>
                <a:headEnd/>
                <a:tailEnd/>
              </a:ln>
              <a:effectLst/>
            </p:spPr>
          </p:cxnSp>
          <p:sp>
            <p:nvSpPr>
              <p:cNvPr id="284" name="Oval 376"/>
              <p:cNvSpPr>
                <a:spLocks noChangeAspect="1" noChangeArrowheads="1"/>
              </p:cNvSpPr>
              <p:nvPr/>
            </p:nvSpPr>
            <p:spPr bwMode="auto">
              <a:xfrm>
                <a:off x="3423"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5" name="AutoShape 377"/>
              <p:cNvCxnSpPr>
                <a:cxnSpLocks noChangeShapeType="1"/>
                <a:stCxn id="282" idx="4"/>
                <a:endCxn id="284" idx="0"/>
              </p:cNvCxnSpPr>
              <p:nvPr/>
            </p:nvCxnSpPr>
            <p:spPr bwMode="auto">
              <a:xfrm>
                <a:off x="3434" y="2400"/>
                <a:ext cx="1" cy="68"/>
              </a:xfrm>
              <a:prstGeom prst="straightConnector1">
                <a:avLst/>
              </a:prstGeom>
              <a:noFill/>
              <a:ln w="9525">
                <a:solidFill>
                  <a:schemeClr val="tx1"/>
                </a:solidFill>
                <a:round/>
                <a:headEnd/>
                <a:tailEnd/>
              </a:ln>
              <a:effectLst/>
            </p:spPr>
          </p:cxnSp>
          <p:sp>
            <p:nvSpPr>
              <p:cNvPr id="286" name="Oval 378"/>
              <p:cNvSpPr>
                <a:spLocks noChangeAspect="1" noChangeArrowheads="1"/>
              </p:cNvSpPr>
              <p:nvPr/>
            </p:nvSpPr>
            <p:spPr bwMode="auto">
              <a:xfrm>
                <a:off x="3535"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87" name="Oval 379"/>
              <p:cNvSpPr>
                <a:spLocks noChangeAspect="1" noChangeArrowheads="1"/>
              </p:cNvSpPr>
              <p:nvPr/>
            </p:nvSpPr>
            <p:spPr bwMode="auto">
              <a:xfrm>
                <a:off x="3421"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8" name="AutoShape 380"/>
              <p:cNvCxnSpPr>
                <a:cxnSpLocks noChangeShapeType="1"/>
                <a:stCxn id="287" idx="6"/>
                <a:endCxn id="286" idx="2"/>
              </p:cNvCxnSpPr>
              <p:nvPr/>
            </p:nvCxnSpPr>
            <p:spPr bwMode="auto">
              <a:xfrm>
                <a:off x="3444" y="2389"/>
                <a:ext cx="91" cy="0"/>
              </a:xfrm>
              <a:prstGeom prst="straightConnector1">
                <a:avLst/>
              </a:prstGeom>
              <a:noFill/>
              <a:ln w="9525">
                <a:solidFill>
                  <a:schemeClr val="tx1"/>
                </a:solidFill>
                <a:round/>
                <a:headEnd/>
                <a:tailEnd/>
              </a:ln>
              <a:effectLst/>
            </p:spPr>
          </p:cxnSp>
          <p:sp>
            <p:nvSpPr>
              <p:cNvPr id="289" name="Oval 381"/>
              <p:cNvSpPr>
                <a:spLocks noChangeAspect="1" noChangeArrowheads="1"/>
              </p:cNvSpPr>
              <p:nvPr/>
            </p:nvSpPr>
            <p:spPr bwMode="auto">
              <a:xfrm>
                <a:off x="3422"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0" name="AutoShape 382"/>
              <p:cNvCxnSpPr>
                <a:cxnSpLocks noChangeShapeType="1"/>
                <a:stCxn id="287" idx="4"/>
                <a:endCxn id="289" idx="0"/>
              </p:cNvCxnSpPr>
              <p:nvPr/>
            </p:nvCxnSpPr>
            <p:spPr bwMode="auto">
              <a:xfrm>
                <a:off x="3433" y="2400"/>
                <a:ext cx="1" cy="68"/>
              </a:xfrm>
              <a:prstGeom prst="straightConnector1">
                <a:avLst/>
              </a:prstGeom>
              <a:noFill/>
              <a:ln w="9525">
                <a:solidFill>
                  <a:schemeClr val="tx1"/>
                </a:solidFill>
                <a:round/>
                <a:headEnd/>
                <a:tailEnd/>
              </a:ln>
              <a:effectLst/>
            </p:spPr>
          </p:cxnSp>
          <p:cxnSp>
            <p:nvCxnSpPr>
              <p:cNvPr id="291" name="AutoShape 383"/>
              <p:cNvCxnSpPr>
                <a:cxnSpLocks noChangeShapeType="1"/>
                <a:stCxn id="286" idx="3"/>
                <a:endCxn id="289" idx="7"/>
              </p:cNvCxnSpPr>
              <p:nvPr/>
            </p:nvCxnSpPr>
            <p:spPr bwMode="auto">
              <a:xfrm flipH="1">
                <a:off x="3442" y="2397"/>
                <a:ext cx="96" cy="74"/>
              </a:xfrm>
              <a:prstGeom prst="straightConnector1">
                <a:avLst/>
              </a:prstGeom>
              <a:noFill/>
              <a:ln w="9525">
                <a:solidFill>
                  <a:schemeClr val="tx1"/>
                </a:solidFill>
                <a:round/>
                <a:headEnd/>
                <a:tailEnd/>
              </a:ln>
              <a:effectLst/>
            </p:spPr>
          </p:cxnSp>
        </p:grpSp>
        <p:grpSp>
          <p:nvGrpSpPr>
            <p:cNvPr id="179" name="Group 445"/>
            <p:cNvGrpSpPr>
              <a:grpSpLocks/>
            </p:cNvGrpSpPr>
            <p:nvPr/>
          </p:nvGrpSpPr>
          <p:grpSpPr bwMode="auto">
            <a:xfrm>
              <a:off x="5829300" y="1501775"/>
              <a:ext cx="612775" cy="3749675"/>
              <a:chOff x="3649" y="946"/>
              <a:chExt cx="386" cy="2362"/>
            </a:xfrm>
          </p:grpSpPr>
          <p:sp>
            <p:nvSpPr>
              <p:cNvPr id="293" name="AutoShape 6"/>
              <p:cNvSpPr>
                <a:spLocks noChangeArrowheads="1"/>
              </p:cNvSpPr>
              <p:nvPr/>
            </p:nvSpPr>
            <p:spPr bwMode="auto">
              <a:xfrm>
                <a:off x="3851"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294" name="AutoShape 13"/>
              <p:cNvSpPr>
                <a:spLocks noChangeArrowheads="1"/>
              </p:cNvSpPr>
              <p:nvPr/>
            </p:nvSpPr>
            <p:spPr bwMode="auto">
              <a:xfrm>
                <a:off x="3856" y="946"/>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295" name="Oval 62"/>
              <p:cNvSpPr>
                <a:spLocks noChangeAspect="1" noChangeArrowheads="1"/>
              </p:cNvSpPr>
              <p:nvPr/>
            </p:nvSpPr>
            <p:spPr bwMode="auto">
              <a:xfrm>
                <a:off x="376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96" name="Oval 63"/>
              <p:cNvSpPr>
                <a:spLocks noChangeAspect="1" noChangeArrowheads="1"/>
              </p:cNvSpPr>
              <p:nvPr/>
            </p:nvSpPr>
            <p:spPr bwMode="auto">
              <a:xfrm>
                <a:off x="364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7" name="AutoShape 64"/>
              <p:cNvCxnSpPr>
                <a:cxnSpLocks noChangeShapeType="1"/>
                <a:stCxn id="296" idx="6"/>
                <a:endCxn id="295" idx="2"/>
              </p:cNvCxnSpPr>
              <p:nvPr/>
            </p:nvCxnSpPr>
            <p:spPr bwMode="auto">
              <a:xfrm>
                <a:off x="3672" y="983"/>
                <a:ext cx="91" cy="0"/>
              </a:xfrm>
              <a:prstGeom prst="straightConnector1">
                <a:avLst/>
              </a:prstGeom>
              <a:noFill/>
              <a:ln w="9525">
                <a:solidFill>
                  <a:schemeClr val="tx1"/>
                </a:solidFill>
                <a:round/>
                <a:headEnd/>
                <a:tailEnd/>
              </a:ln>
              <a:effectLst/>
            </p:spPr>
          </p:cxnSp>
          <p:sp>
            <p:nvSpPr>
              <p:cNvPr id="298" name="Oval 65"/>
              <p:cNvSpPr>
                <a:spLocks noChangeAspect="1" noChangeArrowheads="1"/>
              </p:cNvSpPr>
              <p:nvPr/>
            </p:nvSpPr>
            <p:spPr bwMode="auto">
              <a:xfrm>
                <a:off x="3763"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99" name="Oval 66"/>
              <p:cNvSpPr>
                <a:spLocks noChangeAspect="1" noChangeArrowheads="1"/>
              </p:cNvSpPr>
              <p:nvPr/>
            </p:nvSpPr>
            <p:spPr bwMode="auto">
              <a:xfrm>
                <a:off x="365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0" name="AutoShape 67"/>
              <p:cNvCxnSpPr>
                <a:cxnSpLocks noChangeShapeType="1"/>
                <a:stCxn id="296" idx="5"/>
                <a:endCxn id="298" idx="1"/>
              </p:cNvCxnSpPr>
              <p:nvPr/>
            </p:nvCxnSpPr>
            <p:spPr bwMode="auto">
              <a:xfrm>
                <a:off x="3669" y="991"/>
                <a:ext cx="97" cy="74"/>
              </a:xfrm>
              <a:prstGeom prst="straightConnector1">
                <a:avLst/>
              </a:prstGeom>
              <a:noFill/>
              <a:ln w="9525">
                <a:solidFill>
                  <a:schemeClr val="tx1"/>
                </a:solidFill>
                <a:round/>
                <a:headEnd/>
                <a:tailEnd/>
              </a:ln>
              <a:effectLst/>
            </p:spPr>
          </p:cxnSp>
          <p:cxnSp>
            <p:nvCxnSpPr>
              <p:cNvPr id="301" name="AutoShape 68"/>
              <p:cNvCxnSpPr>
                <a:cxnSpLocks noChangeShapeType="1"/>
                <a:stCxn id="299" idx="7"/>
                <a:endCxn id="295" idx="3"/>
              </p:cNvCxnSpPr>
              <p:nvPr/>
            </p:nvCxnSpPr>
            <p:spPr bwMode="auto">
              <a:xfrm flipV="1">
                <a:off x="3670" y="991"/>
                <a:ext cx="96" cy="74"/>
              </a:xfrm>
              <a:prstGeom prst="straightConnector1">
                <a:avLst/>
              </a:prstGeom>
              <a:noFill/>
              <a:ln w="9525">
                <a:solidFill>
                  <a:schemeClr val="tx1"/>
                </a:solidFill>
                <a:round/>
                <a:headEnd/>
                <a:tailEnd/>
              </a:ln>
              <a:effectLst/>
            </p:spPr>
          </p:cxnSp>
          <p:sp>
            <p:nvSpPr>
              <p:cNvPr id="302" name="Oval 96"/>
              <p:cNvSpPr>
                <a:spLocks noChangeAspect="1" noChangeArrowheads="1"/>
              </p:cNvSpPr>
              <p:nvPr/>
            </p:nvSpPr>
            <p:spPr bwMode="auto">
              <a:xfrm>
                <a:off x="3650"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03" name="Oval 97"/>
              <p:cNvSpPr>
                <a:spLocks noChangeAspect="1" noChangeArrowheads="1"/>
              </p:cNvSpPr>
              <p:nvPr/>
            </p:nvSpPr>
            <p:spPr bwMode="auto">
              <a:xfrm>
                <a:off x="3990"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04" name="Oval 98"/>
              <p:cNvSpPr>
                <a:spLocks noChangeAspect="1" noChangeArrowheads="1"/>
              </p:cNvSpPr>
              <p:nvPr/>
            </p:nvSpPr>
            <p:spPr bwMode="auto">
              <a:xfrm>
                <a:off x="387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5" name="AutoShape 99"/>
              <p:cNvCxnSpPr>
                <a:cxnSpLocks noChangeShapeType="1"/>
                <a:stCxn id="304" idx="6"/>
                <a:endCxn id="303" idx="2"/>
              </p:cNvCxnSpPr>
              <p:nvPr/>
            </p:nvCxnSpPr>
            <p:spPr bwMode="auto">
              <a:xfrm>
                <a:off x="3899" y="1606"/>
                <a:ext cx="91" cy="0"/>
              </a:xfrm>
              <a:prstGeom prst="straightConnector1">
                <a:avLst/>
              </a:prstGeom>
              <a:noFill/>
              <a:ln w="9525">
                <a:solidFill>
                  <a:schemeClr val="tx1"/>
                </a:solidFill>
                <a:round/>
                <a:headEnd/>
                <a:tailEnd/>
              </a:ln>
              <a:effectLst/>
            </p:spPr>
          </p:cxnSp>
          <p:cxnSp>
            <p:nvCxnSpPr>
              <p:cNvPr id="306" name="AutoShape 152"/>
              <p:cNvCxnSpPr>
                <a:cxnSpLocks noChangeShapeType="1"/>
                <a:stCxn id="296" idx="4"/>
                <a:endCxn id="299" idx="0"/>
              </p:cNvCxnSpPr>
              <p:nvPr/>
            </p:nvCxnSpPr>
            <p:spPr bwMode="auto">
              <a:xfrm>
                <a:off x="3661" y="994"/>
                <a:ext cx="1" cy="68"/>
              </a:xfrm>
              <a:prstGeom prst="straightConnector1">
                <a:avLst/>
              </a:prstGeom>
              <a:noFill/>
              <a:ln w="9525">
                <a:solidFill>
                  <a:schemeClr val="tx1"/>
                </a:solidFill>
                <a:round/>
                <a:headEnd/>
                <a:tailEnd/>
              </a:ln>
              <a:effectLst/>
            </p:spPr>
          </p:cxnSp>
          <p:sp>
            <p:nvSpPr>
              <p:cNvPr id="307" name="Oval 153"/>
              <p:cNvSpPr>
                <a:spLocks noChangeAspect="1" noChangeArrowheads="1"/>
              </p:cNvSpPr>
              <p:nvPr/>
            </p:nvSpPr>
            <p:spPr bwMode="auto">
              <a:xfrm>
                <a:off x="399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08" name="Oval 154"/>
              <p:cNvSpPr>
                <a:spLocks noChangeAspect="1" noChangeArrowheads="1"/>
              </p:cNvSpPr>
              <p:nvPr/>
            </p:nvSpPr>
            <p:spPr bwMode="auto">
              <a:xfrm>
                <a:off x="387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9" name="AutoShape 155"/>
              <p:cNvCxnSpPr>
                <a:cxnSpLocks noChangeShapeType="1"/>
                <a:stCxn id="308" idx="6"/>
                <a:endCxn id="307" idx="2"/>
              </p:cNvCxnSpPr>
              <p:nvPr/>
            </p:nvCxnSpPr>
            <p:spPr bwMode="auto">
              <a:xfrm>
                <a:off x="3899" y="983"/>
                <a:ext cx="91" cy="0"/>
              </a:xfrm>
              <a:prstGeom prst="straightConnector1">
                <a:avLst/>
              </a:prstGeom>
              <a:noFill/>
              <a:ln w="9525">
                <a:solidFill>
                  <a:schemeClr val="tx1"/>
                </a:solidFill>
                <a:round/>
                <a:headEnd/>
                <a:tailEnd/>
              </a:ln>
              <a:effectLst/>
            </p:spPr>
          </p:cxnSp>
          <p:sp>
            <p:nvSpPr>
              <p:cNvPr id="310" name="Oval 156"/>
              <p:cNvSpPr>
                <a:spLocks noChangeAspect="1" noChangeArrowheads="1"/>
              </p:cNvSpPr>
              <p:nvPr/>
            </p:nvSpPr>
            <p:spPr bwMode="auto">
              <a:xfrm>
                <a:off x="399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11" name="Oval 157"/>
              <p:cNvSpPr>
                <a:spLocks noChangeAspect="1" noChangeArrowheads="1"/>
              </p:cNvSpPr>
              <p:nvPr/>
            </p:nvSpPr>
            <p:spPr bwMode="auto">
              <a:xfrm>
                <a:off x="387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12" name="AutoShape 158"/>
              <p:cNvCxnSpPr>
                <a:cxnSpLocks noChangeShapeType="1"/>
                <a:stCxn id="308" idx="5"/>
                <a:endCxn id="310" idx="1"/>
              </p:cNvCxnSpPr>
              <p:nvPr/>
            </p:nvCxnSpPr>
            <p:spPr bwMode="auto">
              <a:xfrm>
                <a:off x="3896" y="991"/>
                <a:ext cx="97" cy="74"/>
              </a:xfrm>
              <a:prstGeom prst="straightConnector1">
                <a:avLst/>
              </a:prstGeom>
              <a:noFill/>
              <a:ln w="9525">
                <a:solidFill>
                  <a:schemeClr val="tx1"/>
                </a:solidFill>
                <a:round/>
                <a:headEnd/>
                <a:tailEnd/>
              </a:ln>
              <a:effectLst/>
            </p:spPr>
          </p:cxnSp>
          <p:cxnSp>
            <p:nvCxnSpPr>
              <p:cNvPr id="313" name="AutoShape 159"/>
              <p:cNvCxnSpPr>
                <a:cxnSpLocks noChangeShapeType="1"/>
                <a:stCxn id="311" idx="7"/>
                <a:endCxn id="307" idx="3"/>
              </p:cNvCxnSpPr>
              <p:nvPr/>
            </p:nvCxnSpPr>
            <p:spPr bwMode="auto">
              <a:xfrm flipV="1">
                <a:off x="3897" y="991"/>
                <a:ext cx="96" cy="74"/>
              </a:xfrm>
              <a:prstGeom prst="straightConnector1">
                <a:avLst/>
              </a:prstGeom>
              <a:noFill/>
              <a:ln w="9525">
                <a:solidFill>
                  <a:schemeClr val="tx1"/>
                </a:solidFill>
                <a:round/>
                <a:headEnd/>
                <a:tailEnd/>
              </a:ln>
              <a:effectLst/>
            </p:spPr>
          </p:cxnSp>
          <p:cxnSp>
            <p:nvCxnSpPr>
              <p:cNvPr id="314" name="AutoShape 160"/>
              <p:cNvCxnSpPr>
                <a:cxnSpLocks noChangeShapeType="1"/>
                <a:stCxn id="308" idx="4"/>
                <a:endCxn id="311" idx="0"/>
              </p:cNvCxnSpPr>
              <p:nvPr/>
            </p:nvCxnSpPr>
            <p:spPr bwMode="auto">
              <a:xfrm>
                <a:off x="3888" y="994"/>
                <a:ext cx="1" cy="68"/>
              </a:xfrm>
              <a:prstGeom prst="straightConnector1">
                <a:avLst/>
              </a:prstGeom>
              <a:noFill/>
              <a:ln w="9525">
                <a:solidFill>
                  <a:schemeClr val="tx1"/>
                </a:solidFill>
                <a:round/>
                <a:headEnd/>
                <a:tailEnd/>
              </a:ln>
              <a:effectLst/>
            </p:spPr>
          </p:cxnSp>
          <p:cxnSp>
            <p:nvCxnSpPr>
              <p:cNvPr id="315" name="AutoShape 161"/>
              <p:cNvCxnSpPr>
                <a:cxnSpLocks noChangeShapeType="1"/>
                <a:stCxn id="311" idx="6"/>
                <a:endCxn id="310" idx="2"/>
              </p:cNvCxnSpPr>
              <p:nvPr/>
            </p:nvCxnSpPr>
            <p:spPr bwMode="auto">
              <a:xfrm>
                <a:off x="3900" y="1074"/>
                <a:ext cx="90" cy="0"/>
              </a:xfrm>
              <a:prstGeom prst="straightConnector1">
                <a:avLst/>
              </a:prstGeom>
              <a:noFill/>
              <a:ln w="9525">
                <a:solidFill>
                  <a:schemeClr val="tx1"/>
                </a:solidFill>
                <a:round/>
                <a:headEnd/>
                <a:tailEnd/>
              </a:ln>
              <a:effectLst/>
            </p:spPr>
          </p:cxnSp>
          <p:sp>
            <p:nvSpPr>
              <p:cNvPr id="316" name="Oval 256"/>
              <p:cNvSpPr>
                <a:spLocks noChangeAspect="1" noChangeArrowheads="1"/>
              </p:cNvSpPr>
              <p:nvPr/>
            </p:nvSpPr>
            <p:spPr bwMode="auto">
              <a:xfrm>
                <a:off x="3650"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17" name="Oval 257"/>
              <p:cNvSpPr>
                <a:spLocks noChangeAspect="1" noChangeArrowheads="1"/>
              </p:cNvSpPr>
              <p:nvPr/>
            </p:nvSpPr>
            <p:spPr bwMode="auto">
              <a:xfrm>
                <a:off x="3990"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18" name="Oval 258"/>
              <p:cNvSpPr>
                <a:spLocks noChangeAspect="1" noChangeArrowheads="1"/>
              </p:cNvSpPr>
              <p:nvPr/>
            </p:nvSpPr>
            <p:spPr bwMode="auto">
              <a:xfrm>
                <a:off x="3876"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19" name="AutoShape 259"/>
              <p:cNvCxnSpPr>
                <a:cxnSpLocks noChangeShapeType="1"/>
                <a:stCxn id="318" idx="6"/>
                <a:endCxn id="317" idx="2"/>
              </p:cNvCxnSpPr>
              <p:nvPr/>
            </p:nvCxnSpPr>
            <p:spPr bwMode="auto">
              <a:xfrm>
                <a:off x="3899" y="3181"/>
                <a:ext cx="91" cy="0"/>
              </a:xfrm>
              <a:prstGeom prst="straightConnector1">
                <a:avLst/>
              </a:prstGeom>
              <a:noFill/>
              <a:ln w="9525">
                <a:solidFill>
                  <a:schemeClr val="tx1"/>
                </a:solidFill>
                <a:round/>
                <a:headEnd/>
                <a:tailEnd/>
              </a:ln>
              <a:effectLst/>
            </p:spPr>
          </p:cxnSp>
          <p:sp>
            <p:nvSpPr>
              <p:cNvPr id="320" name="AutoShape 288"/>
              <p:cNvSpPr>
                <a:spLocks noChangeArrowheads="1"/>
              </p:cNvSpPr>
              <p:nvPr/>
            </p:nvSpPr>
            <p:spPr bwMode="auto">
              <a:xfrm>
                <a:off x="3856" y="2352"/>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21" name="Oval 323"/>
              <p:cNvSpPr>
                <a:spLocks noChangeAspect="1" noChangeArrowheads="1"/>
              </p:cNvSpPr>
              <p:nvPr/>
            </p:nvSpPr>
            <p:spPr bwMode="auto">
              <a:xfrm>
                <a:off x="376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22" name="Oval 324"/>
              <p:cNvSpPr>
                <a:spLocks noChangeAspect="1" noChangeArrowheads="1"/>
              </p:cNvSpPr>
              <p:nvPr/>
            </p:nvSpPr>
            <p:spPr bwMode="auto">
              <a:xfrm>
                <a:off x="364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23" name="AutoShape 325"/>
              <p:cNvCxnSpPr>
                <a:cxnSpLocks noChangeShapeType="1"/>
                <a:stCxn id="322" idx="6"/>
                <a:endCxn id="321" idx="2"/>
              </p:cNvCxnSpPr>
              <p:nvPr/>
            </p:nvCxnSpPr>
            <p:spPr bwMode="auto">
              <a:xfrm>
                <a:off x="3672" y="2389"/>
                <a:ext cx="91" cy="0"/>
              </a:xfrm>
              <a:prstGeom prst="straightConnector1">
                <a:avLst/>
              </a:prstGeom>
              <a:noFill/>
              <a:ln w="9525">
                <a:solidFill>
                  <a:schemeClr val="tx1"/>
                </a:solidFill>
                <a:round/>
                <a:headEnd/>
                <a:tailEnd/>
              </a:ln>
              <a:effectLst/>
            </p:spPr>
          </p:cxnSp>
          <p:sp>
            <p:nvSpPr>
              <p:cNvPr id="324" name="Oval 326"/>
              <p:cNvSpPr>
                <a:spLocks noChangeAspect="1" noChangeArrowheads="1"/>
              </p:cNvSpPr>
              <p:nvPr/>
            </p:nvSpPr>
            <p:spPr bwMode="auto">
              <a:xfrm>
                <a:off x="3763"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25" name="Oval 327"/>
              <p:cNvSpPr>
                <a:spLocks noChangeAspect="1" noChangeArrowheads="1"/>
              </p:cNvSpPr>
              <p:nvPr/>
            </p:nvSpPr>
            <p:spPr bwMode="auto">
              <a:xfrm>
                <a:off x="365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26" name="AutoShape 328"/>
              <p:cNvCxnSpPr>
                <a:cxnSpLocks noChangeShapeType="1"/>
                <a:stCxn id="322" idx="5"/>
                <a:endCxn id="324" idx="1"/>
              </p:cNvCxnSpPr>
              <p:nvPr/>
            </p:nvCxnSpPr>
            <p:spPr bwMode="auto">
              <a:xfrm>
                <a:off x="3669" y="2397"/>
                <a:ext cx="97" cy="74"/>
              </a:xfrm>
              <a:prstGeom prst="straightConnector1">
                <a:avLst/>
              </a:prstGeom>
              <a:noFill/>
              <a:ln w="9525">
                <a:solidFill>
                  <a:schemeClr val="tx1"/>
                </a:solidFill>
                <a:round/>
                <a:headEnd/>
                <a:tailEnd/>
              </a:ln>
              <a:effectLst/>
            </p:spPr>
          </p:cxnSp>
          <p:cxnSp>
            <p:nvCxnSpPr>
              <p:cNvPr id="327" name="AutoShape 329"/>
              <p:cNvCxnSpPr>
                <a:cxnSpLocks noChangeShapeType="1"/>
                <a:stCxn id="325" idx="7"/>
                <a:endCxn id="321" idx="3"/>
              </p:cNvCxnSpPr>
              <p:nvPr/>
            </p:nvCxnSpPr>
            <p:spPr bwMode="auto">
              <a:xfrm flipV="1">
                <a:off x="3670" y="2397"/>
                <a:ext cx="96" cy="74"/>
              </a:xfrm>
              <a:prstGeom prst="straightConnector1">
                <a:avLst/>
              </a:prstGeom>
              <a:noFill/>
              <a:ln w="9525">
                <a:solidFill>
                  <a:schemeClr val="tx1"/>
                </a:solidFill>
                <a:round/>
                <a:headEnd/>
                <a:tailEnd/>
              </a:ln>
              <a:effectLst/>
            </p:spPr>
          </p:cxnSp>
          <p:cxnSp>
            <p:nvCxnSpPr>
              <p:cNvPr id="328" name="AutoShape 384"/>
              <p:cNvCxnSpPr>
                <a:cxnSpLocks noChangeShapeType="1"/>
                <a:stCxn id="322" idx="4"/>
                <a:endCxn id="325" idx="0"/>
              </p:cNvCxnSpPr>
              <p:nvPr/>
            </p:nvCxnSpPr>
            <p:spPr bwMode="auto">
              <a:xfrm>
                <a:off x="3661" y="2400"/>
                <a:ext cx="1" cy="68"/>
              </a:xfrm>
              <a:prstGeom prst="straightConnector1">
                <a:avLst/>
              </a:prstGeom>
              <a:noFill/>
              <a:ln w="9525">
                <a:solidFill>
                  <a:schemeClr val="tx1"/>
                </a:solidFill>
                <a:round/>
                <a:headEnd/>
                <a:tailEnd/>
              </a:ln>
              <a:effectLst/>
            </p:spPr>
          </p:cxnSp>
          <p:sp>
            <p:nvSpPr>
              <p:cNvPr id="329" name="Oval 385"/>
              <p:cNvSpPr>
                <a:spLocks noChangeAspect="1" noChangeArrowheads="1"/>
              </p:cNvSpPr>
              <p:nvPr/>
            </p:nvSpPr>
            <p:spPr bwMode="auto">
              <a:xfrm>
                <a:off x="399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30" name="Oval 386"/>
              <p:cNvSpPr>
                <a:spLocks noChangeAspect="1" noChangeArrowheads="1"/>
              </p:cNvSpPr>
              <p:nvPr/>
            </p:nvSpPr>
            <p:spPr bwMode="auto">
              <a:xfrm>
                <a:off x="387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31" name="AutoShape 387"/>
              <p:cNvCxnSpPr>
                <a:cxnSpLocks noChangeShapeType="1"/>
                <a:stCxn id="330" idx="6"/>
                <a:endCxn id="329" idx="2"/>
              </p:cNvCxnSpPr>
              <p:nvPr/>
            </p:nvCxnSpPr>
            <p:spPr bwMode="auto">
              <a:xfrm>
                <a:off x="3899" y="2389"/>
                <a:ext cx="91" cy="0"/>
              </a:xfrm>
              <a:prstGeom prst="straightConnector1">
                <a:avLst/>
              </a:prstGeom>
              <a:noFill/>
              <a:ln w="9525">
                <a:solidFill>
                  <a:schemeClr val="tx1"/>
                </a:solidFill>
                <a:round/>
                <a:headEnd/>
                <a:tailEnd/>
              </a:ln>
              <a:effectLst/>
            </p:spPr>
          </p:cxnSp>
          <p:sp>
            <p:nvSpPr>
              <p:cNvPr id="332" name="Oval 388"/>
              <p:cNvSpPr>
                <a:spLocks noChangeAspect="1" noChangeArrowheads="1"/>
              </p:cNvSpPr>
              <p:nvPr/>
            </p:nvSpPr>
            <p:spPr bwMode="auto">
              <a:xfrm>
                <a:off x="399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33" name="Oval 389"/>
              <p:cNvSpPr>
                <a:spLocks noChangeAspect="1" noChangeArrowheads="1"/>
              </p:cNvSpPr>
              <p:nvPr/>
            </p:nvSpPr>
            <p:spPr bwMode="auto">
              <a:xfrm>
                <a:off x="387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34" name="AutoShape 390"/>
              <p:cNvCxnSpPr>
                <a:cxnSpLocks noChangeShapeType="1"/>
                <a:stCxn id="330" idx="5"/>
                <a:endCxn id="332" idx="1"/>
              </p:cNvCxnSpPr>
              <p:nvPr/>
            </p:nvCxnSpPr>
            <p:spPr bwMode="auto">
              <a:xfrm>
                <a:off x="3896" y="2397"/>
                <a:ext cx="97" cy="74"/>
              </a:xfrm>
              <a:prstGeom prst="straightConnector1">
                <a:avLst/>
              </a:prstGeom>
              <a:noFill/>
              <a:ln w="9525">
                <a:solidFill>
                  <a:schemeClr val="tx1"/>
                </a:solidFill>
                <a:round/>
                <a:headEnd/>
                <a:tailEnd/>
              </a:ln>
              <a:effectLst/>
            </p:spPr>
          </p:cxnSp>
          <p:cxnSp>
            <p:nvCxnSpPr>
              <p:cNvPr id="335" name="AutoShape 391"/>
              <p:cNvCxnSpPr>
                <a:cxnSpLocks noChangeShapeType="1"/>
                <a:stCxn id="333" idx="7"/>
                <a:endCxn id="329" idx="3"/>
              </p:cNvCxnSpPr>
              <p:nvPr/>
            </p:nvCxnSpPr>
            <p:spPr bwMode="auto">
              <a:xfrm flipV="1">
                <a:off x="3897" y="2397"/>
                <a:ext cx="96" cy="74"/>
              </a:xfrm>
              <a:prstGeom prst="straightConnector1">
                <a:avLst/>
              </a:prstGeom>
              <a:noFill/>
              <a:ln w="9525">
                <a:solidFill>
                  <a:schemeClr val="tx1"/>
                </a:solidFill>
                <a:round/>
                <a:headEnd/>
                <a:tailEnd/>
              </a:ln>
              <a:effectLst/>
            </p:spPr>
          </p:cxnSp>
          <p:cxnSp>
            <p:nvCxnSpPr>
              <p:cNvPr id="336" name="AutoShape 392"/>
              <p:cNvCxnSpPr>
                <a:cxnSpLocks noChangeShapeType="1"/>
                <a:stCxn id="330" idx="4"/>
                <a:endCxn id="333" idx="0"/>
              </p:cNvCxnSpPr>
              <p:nvPr/>
            </p:nvCxnSpPr>
            <p:spPr bwMode="auto">
              <a:xfrm>
                <a:off x="3888" y="2400"/>
                <a:ext cx="1" cy="68"/>
              </a:xfrm>
              <a:prstGeom prst="straightConnector1">
                <a:avLst/>
              </a:prstGeom>
              <a:noFill/>
              <a:ln w="9525">
                <a:solidFill>
                  <a:schemeClr val="tx1"/>
                </a:solidFill>
                <a:round/>
                <a:headEnd/>
                <a:tailEnd/>
              </a:ln>
              <a:effectLst/>
            </p:spPr>
          </p:cxnSp>
          <p:cxnSp>
            <p:nvCxnSpPr>
              <p:cNvPr id="337" name="AutoShape 393"/>
              <p:cNvCxnSpPr>
                <a:cxnSpLocks noChangeShapeType="1"/>
                <a:stCxn id="333" idx="6"/>
                <a:endCxn id="332" idx="2"/>
              </p:cNvCxnSpPr>
              <p:nvPr/>
            </p:nvCxnSpPr>
            <p:spPr bwMode="auto">
              <a:xfrm>
                <a:off x="3900" y="2480"/>
                <a:ext cx="90" cy="0"/>
              </a:xfrm>
              <a:prstGeom prst="straightConnector1">
                <a:avLst/>
              </a:prstGeom>
              <a:noFill/>
              <a:ln w="9525">
                <a:solidFill>
                  <a:schemeClr val="tx1"/>
                </a:solidFill>
                <a:round/>
                <a:headEnd/>
                <a:tailEnd/>
              </a:ln>
              <a:effectLst/>
            </p:spPr>
          </p:cxnSp>
        </p:grpSp>
        <p:grpSp>
          <p:nvGrpSpPr>
            <p:cNvPr id="292" name="Group 447"/>
            <p:cNvGrpSpPr>
              <a:grpSpLocks/>
            </p:cNvGrpSpPr>
            <p:nvPr/>
          </p:nvGrpSpPr>
          <p:grpSpPr bwMode="auto">
            <a:xfrm>
              <a:off x="7269163" y="1362075"/>
              <a:ext cx="611187" cy="3902075"/>
              <a:chOff x="4556" y="858"/>
              <a:chExt cx="385" cy="2458"/>
            </a:xfrm>
          </p:grpSpPr>
          <p:sp>
            <p:nvSpPr>
              <p:cNvPr id="339" name="AutoShape 4"/>
              <p:cNvSpPr>
                <a:spLocks noChangeArrowheads="1"/>
              </p:cNvSpPr>
              <p:nvPr/>
            </p:nvSpPr>
            <p:spPr bwMode="auto">
              <a:xfrm>
                <a:off x="4751" y="3064"/>
                <a:ext cx="179" cy="252"/>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40" name="AutoShape 12"/>
              <p:cNvSpPr>
                <a:spLocks noChangeArrowheads="1"/>
              </p:cNvSpPr>
              <p:nvPr/>
            </p:nvSpPr>
            <p:spPr bwMode="auto">
              <a:xfrm>
                <a:off x="4762" y="858"/>
                <a:ext cx="179" cy="247"/>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41" name="Oval 41"/>
              <p:cNvSpPr>
                <a:spLocks noChangeAspect="1" noChangeArrowheads="1"/>
              </p:cNvSpPr>
              <p:nvPr/>
            </p:nvSpPr>
            <p:spPr bwMode="auto">
              <a:xfrm>
                <a:off x="467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42" name="Oval 42"/>
              <p:cNvSpPr>
                <a:spLocks noChangeAspect="1" noChangeArrowheads="1"/>
              </p:cNvSpPr>
              <p:nvPr/>
            </p:nvSpPr>
            <p:spPr bwMode="auto">
              <a:xfrm>
                <a:off x="455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43" name="Oval 43"/>
              <p:cNvSpPr>
                <a:spLocks noChangeAspect="1" noChangeArrowheads="1"/>
              </p:cNvSpPr>
              <p:nvPr/>
            </p:nvSpPr>
            <p:spPr bwMode="auto">
              <a:xfrm>
                <a:off x="467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44" name="AutoShape 44"/>
              <p:cNvCxnSpPr>
                <a:cxnSpLocks noChangeShapeType="1"/>
                <a:stCxn id="342" idx="6"/>
                <a:endCxn id="341" idx="2"/>
              </p:cNvCxnSpPr>
              <p:nvPr/>
            </p:nvCxnSpPr>
            <p:spPr bwMode="auto">
              <a:xfrm>
                <a:off x="4579" y="983"/>
                <a:ext cx="91" cy="0"/>
              </a:xfrm>
              <a:prstGeom prst="straightConnector1">
                <a:avLst/>
              </a:prstGeom>
              <a:noFill/>
              <a:ln w="9525">
                <a:solidFill>
                  <a:schemeClr val="tx1"/>
                </a:solidFill>
                <a:round/>
                <a:headEnd/>
                <a:tailEnd/>
              </a:ln>
              <a:effectLst/>
            </p:spPr>
          </p:cxnSp>
          <p:cxnSp>
            <p:nvCxnSpPr>
              <p:cNvPr id="345" name="AutoShape 45"/>
              <p:cNvCxnSpPr>
                <a:cxnSpLocks noChangeShapeType="1"/>
                <a:stCxn id="342" idx="5"/>
                <a:endCxn id="343" idx="1"/>
              </p:cNvCxnSpPr>
              <p:nvPr/>
            </p:nvCxnSpPr>
            <p:spPr bwMode="auto">
              <a:xfrm>
                <a:off x="4576" y="991"/>
                <a:ext cx="97" cy="74"/>
              </a:xfrm>
              <a:prstGeom prst="straightConnector1">
                <a:avLst/>
              </a:prstGeom>
              <a:noFill/>
              <a:ln w="9525">
                <a:solidFill>
                  <a:schemeClr val="tx1"/>
                </a:solidFill>
                <a:round/>
                <a:headEnd/>
                <a:tailEnd/>
              </a:ln>
              <a:effectLst/>
            </p:spPr>
          </p:cxnSp>
          <p:sp>
            <p:nvSpPr>
              <p:cNvPr id="346" name="Oval 46"/>
              <p:cNvSpPr>
                <a:spLocks noChangeAspect="1" noChangeArrowheads="1"/>
              </p:cNvSpPr>
              <p:nvPr/>
            </p:nvSpPr>
            <p:spPr bwMode="auto">
              <a:xfrm>
                <a:off x="4557" y="88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47" name="Oval 47"/>
              <p:cNvSpPr>
                <a:spLocks noChangeAspect="1" noChangeArrowheads="1"/>
              </p:cNvSpPr>
              <p:nvPr/>
            </p:nvSpPr>
            <p:spPr bwMode="auto">
              <a:xfrm>
                <a:off x="4557"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48" name="AutoShape 48"/>
              <p:cNvCxnSpPr>
                <a:cxnSpLocks noChangeShapeType="1"/>
                <a:stCxn id="346" idx="4"/>
                <a:endCxn id="342" idx="0"/>
              </p:cNvCxnSpPr>
              <p:nvPr/>
            </p:nvCxnSpPr>
            <p:spPr bwMode="auto">
              <a:xfrm flipH="1">
                <a:off x="4568" y="904"/>
                <a:ext cx="1" cy="67"/>
              </a:xfrm>
              <a:prstGeom prst="straightConnector1">
                <a:avLst/>
              </a:prstGeom>
              <a:noFill/>
              <a:ln w="9525">
                <a:solidFill>
                  <a:schemeClr val="tx1"/>
                </a:solidFill>
                <a:round/>
                <a:headEnd/>
                <a:tailEnd/>
              </a:ln>
              <a:effectLst/>
            </p:spPr>
          </p:cxnSp>
          <p:cxnSp>
            <p:nvCxnSpPr>
              <p:cNvPr id="349" name="AutoShape 49"/>
              <p:cNvCxnSpPr>
                <a:cxnSpLocks noChangeShapeType="1"/>
                <a:stCxn id="342" idx="4"/>
                <a:endCxn id="347" idx="0"/>
              </p:cNvCxnSpPr>
              <p:nvPr/>
            </p:nvCxnSpPr>
            <p:spPr bwMode="auto">
              <a:xfrm>
                <a:off x="4568" y="994"/>
                <a:ext cx="1" cy="68"/>
              </a:xfrm>
              <a:prstGeom prst="straightConnector1">
                <a:avLst/>
              </a:prstGeom>
              <a:noFill/>
              <a:ln w="9525">
                <a:solidFill>
                  <a:schemeClr val="tx1"/>
                </a:solidFill>
                <a:round/>
                <a:headEnd/>
                <a:tailEnd/>
              </a:ln>
              <a:effectLst/>
            </p:spPr>
          </p:cxnSp>
          <p:sp>
            <p:nvSpPr>
              <p:cNvPr id="350" name="Oval 50"/>
              <p:cNvSpPr>
                <a:spLocks noChangeAspect="1" noChangeArrowheads="1"/>
              </p:cNvSpPr>
              <p:nvPr/>
            </p:nvSpPr>
            <p:spPr bwMode="auto">
              <a:xfrm>
                <a:off x="4897"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1" name="Oval 51"/>
              <p:cNvSpPr>
                <a:spLocks noChangeAspect="1" noChangeArrowheads="1"/>
              </p:cNvSpPr>
              <p:nvPr/>
            </p:nvSpPr>
            <p:spPr bwMode="auto">
              <a:xfrm>
                <a:off x="478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2" name="Oval 52"/>
              <p:cNvSpPr>
                <a:spLocks noChangeAspect="1" noChangeArrowheads="1"/>
              </p:cNvSpPr>
              <p:nvPr/>
            </p:nvSpPr>
            <p:spPr bwMode="auto">
              <a:xfrm>
                <a:off x="489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53" name="AutoShape 53"/>
              <p:cNvCxnSpPr>
                <a:cxnSpLocks noChangeShapeType="1"/>
                <a:stCxn id="351" idx="6"/>
                <a:endCxn id="350" idx="2"/>
              </p:cNvCxnSpPr>
              <p:nvPr/>
            </p:nvCxnSpPr>
            <p:spPr bwMode="auto">
              <a:xfrm>
                <a:off x="4806" y="983"/>
                <a:ext cx="91" cy="0"/>
              </a:xfrm>
              <a:prstGeom prst="straightConnector1">
                <a:avLst/>
              </a:prstGeom>
              <a:noFill/>
              <a:ln w="9525">
                <a:solidFill>
                  <a:schemeClr val="tx1"/>
                </a:solidFill>
                <a:round/>
                <a:headEnd/>
                <a:tailEnd/>
              </a:ln>
              <a:effectLst/>
            </p:spPr>
          </p:cxnSp>
          <p:cxnSp>
            <p:nvCxnSpPr>
              <p:cNvPr id="354" name="AutoShape 54"/>
              <p:cNvCxnSpPr>
                <a:cxnSpLocks noChangeShapeType="1"/>
                <a:stCxn id="351" idx="5"/>
                <a:endCxn id="352" idx="1"/>
              </p:cNvCxnSpPr>
              <p:nvPr/>
            </p:nvCxnSpPr>
            <p:spPr bwMode="auto">
              <a:xfrm>
                <a:off x="4803" y="991"/>
                <a:ext cx="97" cy="74"/>
              </a:xfrm>
              <a:prstGeom prst="straightConnector1">
                <a:avLst/>
              </a:prstGeom>
              <a:noFill/>
              <a:ln w="9525">
                <a:solidFill>
                  <a:schemeClr val="tx1"/>
                </a:solidFill>
                <a:round/>
                <a:headEnd/>
                <a:tailEnd/>
              </a:ln>
              <a:effectLst/>
            </p:spPr>
          </p:cxnSp>
          <p:sp>
            <p:nvSpPr>
              <p:cNvPr id="355" name="Oval 55"/>
              <p:cNvSpPr>
                <a:spLocks noChangeAspect="1" noChangeArrowheads="1"/>
              </p:cNvSpPr>
              <p:nvPr/>
            </p:nvSpPr>
            <p:spPr bwMode="auto">
              <a:xfrm>
                <a:off x="4784" y="88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6" name="Oval 56"/>
              <p:cNvSpPr>
                <a:spLocks noChangeAspect="1" noChangeArrowheads="1"/>
              </p:cNvSpPr>
              <p:nvPr/>
            </p:nvSpPr>
            <p:spPr bwMode="auto">
              <a:xfrm>
                <a:off x="4784"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57" name="AutoShape 57"/>
              <p:cNvCxnSpPr>
                <a:cxnSpLocks noChangeShapeType="1"/>
                <a:stCxn id="355" idx="4"/>
                <a:endCxn id="351" idx="0"/>
              </p:cNvCxnSpPr>
              <p:nvPr/>
            </p:nvCxnSpPr>
            <p:spPr bwMode="auto">
              <a:xfrm flipH="1">
                <a:off x="4795" y="904"/>
                <a:ext cx="1" cy="67"/>
              </a:xfrm>
              <a:prstGeom prst="straightConnector1">
                <a:avLst/>
              </a:prstGeom>
              <a:noFill/>
              <a:ln w="9525">
                <a:solidFill>
                  <a:schemeClr val="tx1"/>
                </a:solidFill>
                <a:round/>
                <a:headEnd/>
                <a:tailEnd/>
              </a:ln>
              <a:effectLst/>
            </p:spPr>
          </p:cxnSp>
          <p:cxnSp>
            <p:nvCxnSpPr>
              <p:cNvPr id="358" name="AutoShape 58"/>
              <p:cNvCxnSpPr>
                <a:cxnSpLocks noChangeShapeType="1"/>
                <a:stCxn id="351" idx="4"/>
                <a:endCxn id="356" idx="0"/>
              </p:cNvCxnSpPr>
              <p:nvPr/>
            </p:nvCxnSpPr>
            <p:spPr bwMode="auto">
              <a:xfrm>
                <a:off x="4795" y="994"/>
                <a:ext cx="1" cy="68"/>
              </a:xfrm>
              <a:prstGeom prst="straightConnector1">
                <a:avLst/>
              </a:prstGeom>
              <a:noFill/>
              <a:ln w="9525">
                <a:solidFill>
                  <a:schemeClr val="tx1"/>
                </a:solidFill>
                <a:round/>
                <a:headEnd/>
                <a:tailEnd/>
              </a:ln>
              <a:effectLst/>
            </p:spPr>
          </p:cxnSp>
          <p:sp>
            <p:nvSpPr>
              <p:cNvPr id="359" name="Oval 59"/>
              <p:cNvSpPr>
                <a:spLocks noChangeAspect="1" noChangeArrowheads="1"/>
              </p:cNvSpPr>
              <p:nvPr/>
            </p:nvSpPr>
            <p:spPr bwMode="auto">
              <a:xfrm>
                <a:off x="4897" y="88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60" name="AutoShape 60"/>
              <p:cNvCxnSpPr>
                <a:cxnSpLocks noChangeShapeType="1"/>
                <a:stCxn id="359" idx="3"/>
                <a:endCxn id="351" idx="7"/>
              </p:cNvCxnSpPr>
              <p:nvPr/>
            </p:nvCxnSpPr>
            <p:spPr bwMode="auto">
              <a:xfrm flipH="1">
                <a:off x="4803" y="901"/>
                <a:ext cx="97" cy="73"/>
              </a:xfrm>
              <a:prstGeom prst="straightConnector1">
                <a:avLst/>
              </a:prstGeom>
              <a:noFill/>
              <a:ln w="9525">
                <a:solidFill>
                  <a:schemeClr val="tx1"/>
                </a:solidFill>
                <a:round/>
                <a:headEnd/>
                <a:tailEnd/>
              </a:ln>
              <a:effectLst/>
            </p:spPr>
          </p:cxnSp>
          <p:cxnSp>
            <p:nvCxnSpPr>
              <p:cNvPr id="361" name="AutoShape 61"/>
              <p:cNvCxnSpPr>
                <a:cxnSpLocks noChangeShapeType="1"/>
                <a:stCxn id="350" idx="3"/>
                <a:endCxn id="356" idx="7"/>
              </p:cNvCxnSpPr>
              <p:nvPr/>
            </p:nvCxnSpPr>
            <p:spPr bwMode="auto">
              <a:xfrm flipH="1">
                <a:off x="4804" y="991"/>
                <a:ext cx="96" cy="74"/>
              </a:xfrm>
              <a:prstGeom prst="straightConnector1">
                <a:avLst/>
              </a:prstGeom>
              <a:noFill/>
              <a:ln w="9525">
                <a:solidFill>
                  <a:schemeClr val="tx1"/>
                </a:solidFill>
                <a:round/>
                <a:headEnd/>
                <a:tailEnd/>
              </a:ln>
              <a:effectLst/>
            </p:spPr>
          </p:cxnSp>
          <p:cxnSp>
            <p:nvCxnSpPr>
              <p:cNvPr id="362" name="AutoShape 162"/>
              <p:cNvCxnSpPr>
                <a:cxnSpLocks noChangeShapeType="1"/>
                <a:stCxn id="355" idx="5"/>
                <a:endCxn id="352" idx="1"/>
              </p:cNvCxnSpPr>
              <p:nvPr/>
            </p:nvCxnSpPr>
            <p:spPr bwMode="auto">
              <a:xfrm>
                <a:off x="4804" y="901"/>
                <a:ext cx="96" cy="164"/>
              </a:xfrm>
              <a:prstGeom prst="straightConnector1">
                <a:avLst/>
              </a:prstGeom>
              <a:noFill/>
              <a:ln w="9525">
                <a:solidFill>
                  <a:schemeClr val="tx1"/>
                </a:solidFill>
                <a:round/>
                <a:headEnd/>
                <a:tailEnd/>
              </a:ln>
              <a:effectLst/>
            </p:spPr>
          </p:cxnSp>
          <p:sp>
            <p:nvSpPr>
              <p:cNvPr id="363" name="Oval 260"/>
              <p:cNvSpPr>
                <a:spLocks noChangeAspect="1" noChangeArrowheads="1"/>
              </p:cNvSpPr>
              <p:nvPr/>
            </p:nvSpPr>
            <p:spPr bwMode="auto">
              <a:xfrm>
                <a:off x="4557" y="31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64" name="Oval 261"/>
              <p:cNvSpPr>
                <a:spLocks noChangeAspect="1" noChangeArrowheads="1"/>
              </p:cNvSpPr>
              <p:nvPr/>
            </p:nvSpPr>
            <p:spPr bwMode="auto">
              <a:xfrm>
                <a:off x="4558" y="307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65" name="Oval 262"/>
              <p:cNvSpPr>
                <a:spLocks noChangeAspect="1" noChangeArrowheads="1"/>
              </p:cNvSpPr>
              <p:nvPr/>
            </p:nvSpPr>
            <p:spPr bwMode="auto">
              <a:xfrm>
                <a:off x="4558" y="325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66" name="AutoShape 263"/>
              <p:cNvCxnSpPr>
                <a:cxnSpLocks noChangeShapeType="1"/>
                <a:stCxn id="364" idx="4"/>
                <a:endCxn id="363" idx="0"/>
              </p:cNvCxnSpPr>
              <p:nvPr/>
            </p:nvCxnSpPr>
            <p:spPr bwMode="auto">
              <a:xfrm flipH="1">
                <a:off x="4569" y="3101"/>
                <a:ext cx="1" cy="67"/>
              </a:xfrm>
              <a:prstGeom prst="straightConnector1">
                <a:avLst/>
              </a:prstGeom>
              <a:noFill/>
              <a:ln w="9525">
                <a:solidFill>
                  <a:schemeClr val="tx1"/>
                </a:solidFill>
                <a:round/>
                <a:headEnd/>
                <a:tailEnd/>
              </a:ln>
              <a:effectLst/>
            </p:spPr>
          </p:cxnSp>
          <p:cxnSp>
            <p:nvCxnSpPr>
              <p:cNvPr id="367" name="AutoShape 264"/>
              <p:cNvCxnSpPr>
                <a:cxnSpLocks noChangeShapeType="1"/>
                <a:stCxn id="363" idx="4"/>
                <a:endCxn id="365" idx="0"/>
              </p:cNvCxnSpPr>
              <p:nvPr/>
            </p:nvCxnSpPr>
            <p:spPr bwMode="auto">
              <a:xfrm>
                <a:off x="4569" y="3191"/>
                <a:ext cx="1" cy="68"/>
              </a:xfrm>
              <a:prstGeom prst="straightConnector1">
                <a:avLst/>
              </a:prstGeom>
              <a:noFill/>
              <a:ln w="9525">
                <a:solidFill>
                  <a:schemeClr val="tx1"/>
                </a:solidFill>
                <a:round/>
                <a:headEnd/>
                <a:tailEnd/>
              </a:ln>
              <a:effectLst/>
            </p:spPr>
          </p:cxnSp>
          <p:sp>
            <p:nvSpPr>
              <p:cNvPr id="368" name="Oval 265"/>
              <p:cNvSpPr>
                <a:spLocks noChangeAspect="1" noChangeArrowheads="1"/>
              </p:cNvSpPr>
              <p:nvPr/>
            </p:nvSpPr>
            <p:spPr bwMode="auto">
              <a:xfrm>
                <a:off x="4784" y="31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69" name="Oval 266"/>
              <p:cNvSpPr>
                <a:spLocks noChangeAspect="1" noChangeArrowheads="1"/>
              </p:cNvSpPr>
              <p:nvPr/>
            </p:nvSpPr>
            <p:spPr bwMode="auto">
              <a:xfrm>
                <a:off x="4785" y="307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0" name="Oval 267"/>
              <p:cNvSpPr>
                <a:spLocks noChangeAspect="1" noChangeArrowheads="1"/>
              </p:cNvSpPr>
              <p:nvPr/>
            </p:nvSpPr>
            <p:spPr bwMode="auto">
              <a:xfrm>
                <a:off x="4785" y="325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71" name="AutoShape 268"/>
              <p:cNvCxnSpPr>
                <a:cxnSpLocks noChangeShapeType="1"/>
                <a:stCxn id="369" idx="4"/>
                <a:endCxn id="368" idx="0"/>
              </p:cNvCxnSpPr>
              <p:nvPr/>
            </p:nvCxnSpPr>
            <p:spPr bwMode="auto">
              <a:xfrm flipH="1">
                <a:off x="4796" y="3101"/>
                <a:ext cx="1" cy="67"/>
              </a:xfrm>
              <a:prstGeom prst="straightConnector1">
                <a:avLst/>
              </a:prstGeom>
              <a:noFill/>
              <a:ln w="9525">
                <a:solidFill>
                  <a:schemeClr val="tx1"/>
                </a:solidFill>
                <a:round/>
                <a:headEnd/>
                <a:tailEnd/>
              </a:ln>
              <a:effectLst/>
            </p:spPr>
          </p:cxnSp>
          <p:cxnSp>
            <p:nvCxnSpPr>
              <p:cNvPr id="372" name="AutoShape 269"/>
              <p:cNvCxnSpPr>
                <a:cxnSpLocks noChangeShapeType="1"/>
                <a:stCxn id="368" idx="4"/>
                <a:endCxn id="370" idx="0"/>
              </p:cNvCxnSpPr>
              <p:nvPr/>
            </p:nvCxnSpPr>
            <p:spPr bwMode="auto">
              <a:xfrm>
                <a:off x="4796" y="3191"/>
                <a:ext cx="1" cy="68"/>
              </a:xfrm>
              <a:prstGeom prst="straightConnector1">
                <a:avLst/>
              </a:prstGeom>
              <a:noFill/>
              <a:ln w="9525">
                <a:solidFill>
                  <a:schemeClr val="tx1"/>
                </a:solidFill>
                <a:round/>
                <a:headEnd/>
                <a:tailEnd/>
              </a:ln>
              <a:effectLst/>
            </p:spPr>
          </p:cxnSp>
          <p:sp>
            <p:nvSpPr>
              <p:cNvPr id="373" name="Oval 270"/>
              <p:cNvSpPr>
                <a:spLocks noChangeAspect="1" noChangeArrowheads="1"/>
              </p:cNvSpPr>
              <p:nvPr/>
            </p:nvSpPr>
            <p:spPr bwMode="auto">
              <a:xfrm>
                <a:off x="4897"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74" name="AutoShape 271"/>
              <p:cNvCxnSpPr>
                <a:cxnSpLocks noChangeShapeType="1"/>
                <a:stCxn id="368" idx="6"/>
                <a:endCxn id="373" idx="2"/>
              </p:cNvCxnSpPr>
              <p:nvPr/>
            </p:nvCxnSpPr>
            <p:spPr bwMode="auto">
              <a:xfrm>
                <a:off x="4807" y="3180"/>
                <a:ext cx="90" cy="1"/>
              </a:xfrm>
              <a:prstGeom prst="straightConnector1">
                <a:avLst/>
              </a:prstGeom>
              <a:noFill/>
              <a:ln w="9525">
                <a:solidFill>
                  <a:schemeClr val="tx1"/>
                </a:solidFill>
                <a:round/>
                <a:headEnd/>
                <a:tailEnd/>
              </a:ln>
              <a:effectLst/>
            </p:spPr>
          </p:cxnSp>
          <p:sp>
            <p:nvSpPr>
              <p:cNvPr id="375" name="AutoShape 287"/>
              <p:cNvSpPr>
                <a:spLocks noChangeArrowheads="1"/>
              </p:cNvSpPr>
              <p:nvPr/>
            </p:nvSpPr>
            <p:spPr bwMode="auto">
              <a:xfrm>
                <a:off x="4762" y="2264"/>
                <a:ext cx="179" cy="247"/>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76" name="Oval 302"/>
              <p:cNvSpPr>
                <a:spLocks noChangeAspect="1" noChangeArrowheads="1"/>
              </p:cNvSpPr>
              <p:nvPr/>
            </p:nvSpPr>
            <p:spPr bwMode="auto">
              <a:xfrm>
                <a:off x="467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7" name="Oval 303"/>
              <p:cNvSpPr>
                <a:spLocks noChangeAspect="1" noChangeArrowheads="1"/>
              </p:cNvSpPr>
              <p:nvPr/>
            </p:nvSpPr>
            <p:spPr bwMode="auto">
              <a:xfrm>
                <a:off x="455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8" name="Oval 304"/>
              <p:cNvSpPr>
                <a:spLocks noChangeAspect="1" noChangeArrowheads="1"/>
              </p:cNvSpPr>
              <p:nvPr/>
            </p:nvSpPr>
            <p:spPr bwMode="auto">
              <a:xfrm>
                <a:off x="467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79" name="AutoShape 305"/>
              <p:cNvCxnSpPr>
                <a:cxnSpLocks noChangeShapeType="1"/>
                <a:stCxn id="377" idx="6"/>
                <a:endCxn id="376" idx="2"/>
              </p:cNvCxnSpPr>
              <p:nvPr/>
            </p:nvCxnSpPr>
            <p:spPr bwMode="auto">
              <a:xfrm>
                <a:off x="4579" y="2389"/>
                <a:ext cx="91" cy="0"/>
              </a:xfrm>
              <a:prstGeom prst="straightConnector1">
                <a:avLst/>
              </a:prstGeom>
              <a:noFill/>
              <a:ln w="9525">
                <a:solidFill>
                  <a:schemeClr val="tx1"/>
                </a:solidFill>
                <a:round/>
                <a:headEnd/>
                <a:tailEnd/>
              </a:ln>
              <a:effectLst/>
            </p:spPr>
          </p:cxnSp>
          <p:cxnSp>
            <p:nvCxnSpPr>
              <p:cNvPr id="380" name="AutoShape 306"/>
              <p:cNvCxnSpPr>
                <a:cxnSpLocks noChangeShapeType="1"/>
                <a:stCxn id="377" idx="5"/>
                <a:endCxn id="378" idx="1"/>
              </p:cNvCxnSpPr>
              <p:nvPr/>
            </p:nvCxnSpPr>
            <p:spPr bwMode="auto">
              <a:xfrm>
                <a:off x="4576" y="2397"/>
                <a:ext cx="97" cy="74"/>
              </a:xfrm>
              <a:prstGeom prst="straightConnector1">
                <a:avLst/>
              </a:prstGeom>
              <a:noFill/>
              <a:ln w="9525">
                <a:solidFill>
                  <a:schemeClr val="tx1"/>
                </a:solidFill>
                <a:round/>
                <a:headEnd/>
                <a:tailEnd/>
              </a:ln>
              <a:effectLst/>
            </p:spPr>
          </p:cxnSp>
          <p:sp>
            <p:nvSpPr>
              <p:cNvPr id="381" name="Oval 307"/>
              <p:cNvSpPr>
                <a:spLocks noChangeAspect="1" noChangeArrowheads="1"/>
              </p:cNvSpPr>
              <p:nvPr/>
            </p:nvSpPr>
            <p:spPr bwMode="auto">
              <a:xfrm>
                <a:off x="4557" y="228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82" name="Oval 308"/>
              <p:cNvSpPr>
                <a:spLocks noChangeAspect="1" noChangeArrowheads="1"/>
              </p:cNvSpPr>
              <p:nvPr/>
            </p:nvSpPr>
            <p:spPr bwMode="auto">
              <a:xfrm>
                <a:off x="4557"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83" name="AutoShape 309"/>
              <p:cNvCxnSpPr>
                <a:cxnSpLocks noChangeShapeType="1"/>
                <a:stCxn id="381" idx="4"/>
                <a:endCxn id="377" idx="0"/>
              </p:cNvCxnSpPr>
              <p:nvPr/>
            </p:nvCxnSpPr>
            <p:spPr bwMode="auto">
              <a:xfrm flipH="1">
                <a:off x="4568" y="2310"/>
                <a:ext cx="1" cy="67"/>
              </a:xfrm>
              <a:prstGeom prst="straightConnector1">
                <a:avLst/>
              </a:prstGeom>
              <a:noFill/>
              <a:ln w="9525">
                <a:solidFill>
                  <a:schemeClr val="tx1"/>
                </a:solidFill>
                <a:round/>
                <a:headEnd/>
                <a:tailEnd/>
              </a:ln>
              <a:effectLst/>
            </p:spPr>
          </p:cxnSp>
          <p:cxnSp>
            <p:nvCxnSpPr>
              <p:cNvPr id="384" name="AutoShape 310"/>
              <p:cNvCxnSpPr>
                <a:cxnSpLocks noChangeShapeType="1"/>
                <a:stCxn id="377" idx="4"/>
                <a:endCxn id="382" idx="0"/>
              </p:cNvCxnSpPr>
              <p:nvPr/>
            </p:nvCxnSpPr>
            <p:spPr bwMode="auto">
              <a:xfrm>
                <a:off x="4568" y="2400"/>
                <a:ext cx="1" cy="68"/>
              </a:xfrm>
              <a:prstGeom prst="straightConnector1">
                <a:avLst/>
              </a:prstGeom>
              <a:noFill/>
              <a:ln w="9525">
                <a:solidFill>
                  <a:schemeClr val="tx1"/>
                </a:solidFill>
                <a:round/>
                <a:headEnd/>
                <a:tailEnd/>
              </a:ln>
              <a:effectLst/>
            </p:spPr>
          </p:cxnSp>
          <p:sp>
            <p:nvSpPr>
              <p:cNvPr id="385" name="Oval 311"/>
              <p:cNvSpPr>
                <a:spLocks noChangeAspect="1" noChangeArrowheads="1"/>
              </p:cNvSpPr>
              <p:nvPr/>
            </p:nvSpPr>
            <p:spPr bwMode="auto">
              <a:xfrm>
                <a:off x="4897"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86" name="Oval 312"/>
              <p:cNvSpPr>
                <a:spLocks noChangeAspect="1" noChangeArrowheads="1"/>
              </p:cNvSpPr>
              <p:nvPr/>
            </p:nvSpPr>
            <p:spPr bwMode="auto">
              <a:xfrm>
                <a:off x="478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87" name="Oval 313"/>
              <p:cNvSpPr>
                <a:spLocks noChangeAspect="1" noChangeArrowheads="1"/>
              </p:cNvSpPr>
              <p:nvPr/>
            </p:nvSpPr>
            <p:spPr bwMode="auto">
              <a:xfrm>
                <a:off x="489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88" name="AutoShape 314"/>
              <p:cNvCxnSpPr>
                <a:cxnSpLocks noChangeShapeType="1"/>
                <a:stCxn id="386" idx="6"/>
                <a:endCxn id="385" idx="2"/>
              </p:cNvCxnSpPr>
              <p:nvPr/>
            </p:nvCxnSpPr>
            <p:spPr bwMode="auto">
              <a:xfrm>
                <a:off x="4806" y="2389"/>
                <a:ext cx="91" cy="0"/>
              </a:xfrm>
              <a:prstGeom prst="straightConnector1">
                <a:avLst/>
              </a:prstGeom>
              <a:noFill/>
              <a:ln w="9525">
                <a:solidFill>
                  <a:schemeClr val="tx1"/>
                </a:solidFill>
                <a:round/>
                <a:headEnd/>
                <a:tailEnd/>
              </a:ln>
              <a:effectLst/>
            </p:spPr>
          </p:cxnSp>
          <p:cxnSp>
            <p:nvCxnSpPr>
              <p:cNvPr id="389" name="AutoShape 315"/>
              <p:cNvCxnSpPr>
                <a:cxnSpLocks noChangeShapeType="1"/>
                <a:stCxn id="386" idx="5"/>
                <a:endCxn id="387" idx="1"/>
              </p:cNvCxnSpPr>
              <p:nvPr/>
            </p:nvCxnSpPr>
            <p:spPr bwMode="auto">
              <a:xfrm>
                <a:off x="4803" y="2397"/>
                <a:ext cx="97" cy="74"/>
              </a:xfrm>
              <a:prstGeom prst="straightConnector1">
                <a:avLst/>
              </a:prstGeom>
              <a:noFill/>
              <a:ln w="9525">
                <a:solidFill>
                  <a:schemeClr val="tx1"/>
                </a:solidFill>
                <a:round/>
                <a:headEnd/>
                <a:tailEnd/>
              </a:ln>
              <a:effectLst/>
            </p:spPr>
          </p:cxnSp>
          <p:sp>
            <p:nvSpPr>
              <p:cNvPr id="390" name="Oval 316"/>
              <p:cNvSpPr>
                <a:spLocks noChangeAspect="1" noChangeArrowheads="1"/>
              </p:cNvSpPr>
              <p:nvPr/>
            </p:nvSpPr>
            <p:spPr bwMode="auto">
              <a:xfrm>
                <a:off x="4784" y="228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91" name="Oval 317"/>
              <p:cNvSpPr>
                <a:spLocks noChangeAspect="1" noChangeArrowheads="1"/>
              </p:cNvSpPr>
              <p:nvPr/>
            </p:nvSpPr>
            <p:spPr bwMode="auto">
              <a:xfrm>
                <a:off x="4784"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92" name="AutoShape 318"/>
              <p:cNvCxnSpPr>
                <a:cxnSpLocks noChangeShapeType="1"/>
                <a:stCxn id="390" idx="4"/>
                <a:endCxn id="386" idx="0"/>
              </p:cNvCxnSpPr>
              <p:nvPr/>
            </p:nvCxnSpPr>
            <p:spPr bwMode="auto">
              <a:xfrm flipH="1">
                <a:off x="4795" y="2310"/>
                <a:ext cx="1" cy="67"/>
              </a:xfrm>
              <a:prstGeom prst="straightConnector1">
                <a:avLst/>
              </a:prstGeom>
              <a:noFill/>
              <a:ln w="9525">
                <a:solidFill>
                  <a:schemeClr val="tx1"/>
                </a:solidFill>
                <a:round/>
                <a:headEnd/>
                <a:tailEnd/>
              </a:ln>
              <a:effectLst/>
            </p:spPr>
          </p:cxnSp>
          <p:cxnSp>
            <p:nvCxnSpPr>
              <p:cNvPr id="393" name="AutoShape 319"/>
              <p:cNvCxnSpPr>
                <a:cxnSpLocks noChangeShapeType="1"/>
                <a:stCxn id="386" idx="4"/>
                <a:endCxn id="391" idx="0"/>
              </p:cNvCxnSpPr>
              <p:nvPr/>
            </p:nvCxnSpPr>
            <p:spPr bwMode="auto">
              <a:xfrm>
                <a:off x="4795" y="2400"/>
                <a:ext cx="1" cy="68"/>
              </a:xfrm>
              <a:prstGeom prst="straightConnector1">
                <a:avLst/>
              </a:prstGeom>
              <a:noFill/>
              <a:ln w="9525">
                <a:solidFill>
                  <a:schemeClr val="tx1"/>
                </a:solidFill>
                <a:round/>
                <a:headEnd/>
                <a:tailEnd/>
              </a:ln>
              <a:effectLst/>
            </p:spPr>
          </p:cxnSp>
          <p:sp>
            <p:nvSpPr>
              <p:cNvPr id="394" name="Oval 320"/>
              <p:cNvSpPr>
                <a:spLocks noChangeAspect="1" noChangeArrowheads="1"/>
              </p:cNvSpPr>
              <p:nvPr/>
            </p:nvSpPr>
            <p:spPr bwMode="auto">
              <a:xfrm>
                <a:off x="4897" y="228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95" name="AutoShape 321"/>
              <p:cNvCxnSpPr>
                <a:cxnSpLocks noChangeShapeType="1"/>
                <a:stCxn id="394" idx="3"/>
                <a:endCxn id="386" idx="7"/>
              </p:cNvCxnSpPr>
              <p:nvPr/>
            </p:nvCxnSpPr>
            <p:spPr bwMode="auto">
              <a:xfrm flipH="1">
                <a:off x="4803" y="2307"/>
                <a:ext cx="97" cy="73"/>
              </a:xfrm>
              <a:prstGeom prst="straightConnector1">
                <a:avLst/>
              </a:prstGeom>
              <a:noFill/>
              <a:ln w="9525">
                <a:solidFill>
                  <a:schemeClr val="tx1"/>
                </a:solidFill>
                <a:round/>
                <a:headEnd/>
                <a:tailEnd/>
              </a:ln>
              <a:effectLst/>
            </p:spPr>
          </p:cxnSp>
          <p:cxnSp>
            <p:nvCxnSpPr>
              <p:cNvPr id="396" name="AutoShape 322"/>
              <p:cNvCxnSpPr>
                <a:cxnSpLocks noChangeShapeType="1"/>
                <a:stCxn id="385" idx="3"/>
                <a:endCxn id="391" idx="7"/>
              </p:cNvCxnSpPr>
              <p:nvPr/>
            </p:nvCxnSpPr>
            <p:spPr bwMode="auto">
              <a:xfrm flipH="1">
                <a:off x="4804" y="2397"/>
                <a:ext cx="96" cy="74"/>
              </a:xfrm>
              <a:prstGeom prst="straightConnector1">
                <a:avLst/>
              </a:prstGeom>
              <a:noFill/>
              <a:ln w="9525">
                <a:solidFill>
                  <a:schemeClr val="tx1"/>
                </a:solidFill>
                <a:round/>
                <a:headEnd/>
                <a:tailEnd/>
              </a:ln>
              <a:effectLst/>
            </p:spPr>
          </p:cxnSp>
          <p:cxnSp>
            <p:nvCxnSpPr>
              <p:cNvPr id="397" name="AutoShape 394"/>
              <p:cNvCxnSpPr>
                <a:cxnSpLocks noChangeShapeType="1"/>
                <a:stCxn id="390" idx="5"/>
                <a:endCxn id="387" idx="1"/>
              </p:cNvCxnSpPr>
              <p:nvPr/>
            </p:nvCxnSpPr>
            <p:spPr bwMode="auto">
              <a:xfrm>
                <a:off x="4804" y="2307"/>
                <a:ext cx="96" cy="164"/>
              </a:xfrm>
              <a:prstGeom prst="straightConnector1">
                <a:avLst/>
              </a:prstGeom>
              <a:noFill/>
              <a:ln w="9525">
                <a:solidFill>
                  <a:schemeClr val="tx1"/>
                </a:solidFill>
                <a:round/>
                <a:headEnd/>
                <a:tailEnd/>
              </a:ln>
              <a:effectLst/>
            </p:spPr>
          </p:cxnSp>
        </p:grpSp>
        <p:sp>
          <p:nvSpPr>
            <p:cNvPr id="398" name="Text Box 396"/>
            <p:cNvSpPr txBox="1">
              <a:spLocks noChangeArrowheads="1"/>
            </p:cNvSpPr>
            <p:nvPr/>
          </p:nvSpPr>
          <p:spPr bwMode="auto">
            <a:xfrm>
              <a:off x="4021138" y="4157663"/>
              <a:ext cx="636587" cy="304800"/>
            </a:xfrm>
            <a:prstGeom prst="rect">
              <a:avLst/>
            </a:prstGeom>
            <a:noFill/>
            <a:ln w="9525">
              <a:noFill/>
              <a:miter lim="800000"/>
              <a:headEnd/>
              <a:tailEnd/>
            </a:ln>
            <a:effectLst/>
          </p:spPr>
          <p:txBody>
            <a:bodyPr wrap="none">
              <a:spAutoFit/>
            </a:bodyPr>
            <a:lstStyle/>
            <a:p>
              <a:r>
                <a:rPr lang="en-US" altLang="ja-JP" sz="1400" dirty="0">
                  <a:solidFill>
                    <a:schemeClr val="tx1"/>
                  </a:solidFill>
                </a:rPr>
                <a:t>P</a:t>
              </a:r>
              <a:r>
                <a:rPr lang="en-US" altLang="ja-JP" sz="700" dirty="0">
                  <a:solidFill>
                    <a:schemeClr val="tx1"/>
                  </a:solidFill>
                </a:rPr>
                <a:t>1 </a:t>
              </a:r>
              <a:r>
                <a:rPr lang="en-US" altLang="ja-JP" sz="1400" dirty="0">
                  <a:solidFill>
                    <a:schemeClr val="tx1"/>
                  </a:solidFill>
                </a:rPr>
                <a:t>+P</a:t>
              </a:r>
              <a:r>
                <a:rPr lang="en-US" altLang="ja-JP" sz="700" dirty="0">
                  <a:solidFill>
                    <a:schemeClr val="tx1"/>
                  </a:solidFill>
                </a:rPr>
                <a:t>2</a:t>
              </a:r>
            </a:p>
          </p:txBody>
        </p:sp>
        <p:sp>
          <p:nvSpPr>
            <p:cNvPr id="399" name="Text Box 397"/>
            <p:cNvSpPr txBox="1">
              <a:spLocks noChangeArrowheads="1"/>
            </p:cNvSpPr>
            <p:nvPr/>
          </p:nvSpPr>
          <p:spPr bwMode="auto">
            <a:xfrm>
              <a:off x="5461000" y="4157663"/>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 </a:t>
              </a:r>
              <a:r>
                <a:rPr lang="en-US" altLang="ja-JP" sz="1400">
                  <a:solidFill>
                    <a:schemeClr val="tx1"/>
                  </a:solidFill>
                </a:rPr>
                <a:t>+P</a:t>
              </a:r>
              <a:r>
                <a:rPr lang="en-US" altLang="ja-JP" sz="700">
                  <a:solidFill>
                    <a:schemeClr val="tx1"/>
                  </a:solidFill>
                </a:rPr>
                <a:t>4</a:t>
              </a:r>
            </a:p>
          </p:txBody>
        </p:sp>
        <p:sp>
          <p:nvSpPr>
            <p:cNvPr id="400" name="Text Box 398"/>
            <p:cNvSpPr txBox="1">
              <a:spLocks noChangeArrowheads="1"/>
            </p:cNvSpPr>
            <p:nvPr/>
          </p:nvSpPr>
          <p:spPr bwMode="auto">
            <a:xfrm>
              <a:off x="6900863" y="4157663"/>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 </a:t>
              </a:r>
              <a:r>
                <a:rPr lang="en-US" altLang="ja-JP" sz="1400">
                  <a:solidFill>
                    <a:schemeClr val="tx1"/>
                  </a:solidFill>
                </a:rPr>
                <a:t>+P</a:t>
              </a:r>
              <a:r>
                <a:rPr lang="en-US" altLang="ja-JP" sz="700">
                  <a:solidFill>
                    <a:schemeClr val="tx1"/>
                  </a:solidFill>
                </a:rPr>
                <a:t>6</a:t>
              </a:r>
            </a:p>
          </p:txBody>
        </p:sp>
        <p:sp>
          <p:nvSpPr>
            <p:cNvPr id="401" name="Rectangle 400"/>
            <p:cNvSpPr>
              <a:spLocks noChangeArrowheads="1"/>
            </p:cNvSpPr>
            <p:nvPr/>
          </p:nvSpPr>
          <p:spPr bwMode="auto">
            <a:xfrm>
              <a:off x="8208963" y="3932238"/>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402" name="Rectangle 401"/>
            <p:cNvSpPr>
              <a:spLocks noChangeArrowheads="1"/>
            </p:cNvSpPr>
            <p:nvPr/>
          </p:nvSpPr>
          <p:spPr bwMode="auto">
            <a:xfrm>
              <a:off x="8208963" y="5229225"/>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403" name="AutoShape 413"/>
            <p:cNvSpPr>
              <a:spLocks noChangeArrowheads="1"/>
            </p:cNvSpPr>
            <p:nvPr/>
          </p:nvSpPr>
          <p:spPr bwMode="auto">
            <a:xfrm>
              <a:off x="3313113" y="1268413"/>
              <a:ext cx="5795962" cy="2016125"/>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sp>
          <p:nvSpPr>
            <p:cNvPr id="404" name="AutoShape 414"/>
            <p:cNvSpPr>
              <a:spLocks noChangeArrowheads="1"/>
            </p:cNvSpPr>
            <p:nvPr/>
          </p:nvSpPr>
          <p:spPr bwMode="auto">
            <a:xfrm>
              <a:off x="3313113" y="3500438"/>
              <a:ext cx="5795962" cy="1081087"/>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sp>
          <p:nvSpPr>
            <p:cNvPr id="405" name="AutoShape 415"/>
            <p:cNvSpPr>
              <a:spLocks noChangeArrowheads="1"/>
            </p:cNvSpPr>
            <p:nvPr/>
          </p:nvSpPr>
          <p:spPr bwMode="auto">
            <a:xfrm>
              <a:off x="3313113" y="4797425"/>
              <a:ext cx="5795962" cy="1081088"/>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grpSp>
      <p:grpSp>
        <p:nvGrpSpPr>
          <p:cNvPr id="428" name="グループ化 427"/>
          <p:cNvGrpSpPr/>
          <p:nvPr/>
        </p:nvGrpSpPr>
        <p:grpSpPr>
          <a:xfrm>
            <a:off x="142844" y="2857496"/>
            <a:ext cx="1857388" cy="1714512"/>
            <a:chOff x="142844" y="2714620"/>
            <a:chExt cx="1857388" cy="1714512"/>
          </a:xfrm>
        </p:grpSpPr>
        <p:sp>
          <p:nvSpPr>
            <p:cNvPr id="411" name="角丸四角形 410"/>
            <p:cNvSpPr/>
            <p:nvPr/>
          </p:nvSpPr>
          <p:spPr>
            <a:xfrm>
              <a:off x="142844" y="2714620"/>
              <a:ext cx="1857388" cy="171451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4" name="円/楕円 423"/>
            <p:cNvSpPr/>
            <p:nvPr/>
          </p:nvSpPr>
          <p:spPr>
            <a:xfrm>
              <a:off x="428596" y="3286124"/>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5" name="正方形/長方形 424"/>
            <p:cNvSpPr/>
            <p:nvPr/>
          </p:nvSpPr>
          <p:spPr>
            <a:xfrm>
              <a:off x="714348" y="3143248"/>
              <a:ext cx="114300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参加者</a:t>
              </a:r>
              <a:endParaRPr kumimoji="1" lang="ja-JP" altLang="en-US" dirty="0">
                <a:solidFill>
                  <a:schemeClr val="tx1"/>
                </a:solidFill>
              </a:endParaRPr>
            </a:p>
          </p:txBody>
        </p:sp>
        <p:sp>
          <p:nvSpPr>
            <p:cNvPr id="426" name="円/楕円 425"/>
            <p:cNvSpPr/>
            <p:nvPr/>
          </p:nvSpPr>
          <p:spPr>
            <a:xfrm>
              <a:off x="428596" y="3786190"/>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正方形/長方形 426"/>
            <p:cNvSpPr/>
            <p:nvPr/>
          </p:nvSpPr>
          <p:spPr>
            <a:xfrm>
              <a:off x="642910" y="3643314"/>
              <a:ext cx="1357322"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新規参加者</a:t>
              </a:r>
              <a:endParaRPr kumimoji="1" lang="ja-JP" altLang="en-US" dirty="0">
                <a:solidFill>
                  <a:schemeClr val="tx1"/>
                </a:solidFill>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5" name="グラフ 414"/>
          <p:cNvGraphicFramePr/>
          <p:nvPr/>
        </p:nvGraphicFramePr>
        <p:xfrm>
          <a:off x="1285852" y="3071810"/>
          <a:ext cx="6643734" cy="3571900"/>
        </p:xfrm>
        <a:graphic>
          <a:graphicData uri="http://schemas.openxmlformats.org/drawingml/2006/chart">
            <c:chart xmlns:c="http://schemas.openxmlformats.org/drawingml/2006/chart" xmlns:r="http://schemas.openxmlformats.org/officeDocument/2006/relationships" r:id="rId4"/>
          </a:graphicData>
        </a:graphic>
      </p:graphicFrame>
      <p:sp>
        <p:nvSpPr>
          <p:cNvPr id="414" name="角丸四角形 413"/>
          <p:cNvSpPr/>
          <p:nvPr/>
        </p:nvSpPr>
        <p:spPr>
          <a:xfrm>
            <a:off x="2214546" y="5695964"/>
            <a:ext cx="2214578" cy="428628"/>
          </a:xfrm>
          <a:prstGeom prst="roundRect">
            <a:avLst/>
          </a:prstGeom>
          <a:solidFill>
            <a:schemeClr val="accent4">
              <a:lumMod val="60000"/>
              <a:lumOff val="40000"/>
              <a:alpha val="69000"/>
            </a:schemeClr>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ja-JP"/>
          </a:p>
        </p:txBody>
      </p:sp>
      <p:sp>
        <p:nvSpPr>
          <p:cNvPr id="410" name="コンテンツ プレースホルダ 409"/>
          <p:cNvSpPr>
            <a:spLocks noGrp="1"/>
          </p:cNvSpPr>
          <p:nvPr>
            <p:ph idx="1"/>
          </p:nvPr>
        </p:nvSpPr>
        <p:spPr/>
        <p:txBody>
          <a:bodyPr/>
          <a:lstStyle/>
          <a:p>
            <a:r>
              <a:rPr lang="en-US" altLang="ja-JP" dirty="0" smtClean="0"/>
              <a:t>OSS</a:t>
            </a:r>
            <a:r>
              <a:rPr lang="ja-JP" altLang="en-US" dirty="0" smtClean="0"/>
              <a:t>コミュニティにおけるコミュニケーションの様子は時間の経過に伴い変化するため</a:t>
            </a:r>
            <a:r>
              <a:rPr lang="en-US" altLang="ja-JP" dirty="0" smtClean="0"/>
              <a:t>Sliding Time Method</a:t>
            </a:r>
            <a:r>
              <a:rPr lang="ja-JP" altLang="en-US" dirty="0" smtClean="0"/>
              <a:t>を用いる．</a:t>
            </a:r>
            <a:endParaRPr lang="en-US" altLang="ja-JP" dirty="0" smtClean="0"/>
          </a:p>
          <a:p>
            <a:r>
              <a:rPr lang="ja-JP" altLang="en-US" dirty="0" smtClean="0"/>
              <a:t>３ヶ月間に参加した人物の総数を１ヶ月ごとに見る．</a:t>
            </a:r>
            <a:endParaRPr lang="en-US" altLang="ja-JP" dirty="0" smtClean="0"/>
          </a:p>
          <a:p>
            <a:endParaRPr lang="en-US" altLang="ja-JP" dirty="0" smtClean="0"/>
          </a:p>
          <a:p>
            <a:endParaRPr lang="en-US" altLang="ja-JP" dirty="0" smtClean="0"/>
          </a:p>
          <a:p>
            <a:endParaRPr lang="en-US" altLang="ja-JP" dirty="0" smtClean="0"/>
          </a:p>
          <a:p>
            <a:endParaRPr kumimoji="1" lang="ja-JP" altLang="en-US" dirty="0"/>
          </a:p>
        </p:txBody>
      </p:sp>
      <p:sp>
        <p:nvSpPr>
          <p:cNvPr id="409" name="タイトル 408"/>
          <p:cNvSpPr>
            <a:spLocks noGrp="1"/>
          </p:cNvSpPr>
          <p:nvPr>
            <p:ph type="title"/>
          </p:nvPr>
        </p:nvSpPr>
        <p:spPr/>
        <p:txBody>
          <a:bodyPr>
            <a:normAutofit/>
          </a:bodyPr>
          <a:lstStyle/>
          <a:p>
            <a:r>
              <a:rPr lang="en-US" altLang="ja-JP" dirty="0" smtClean="0"/>
              <a:t>Sliding Time Method</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2007/11/16</a:t>
            </a:r>
            <a:endParaRPr kumimoji="1" lang="ja-JP" altLang="en-US"/>
          </a:p>
        </p:txBody>
      </p:sp>
      <p:sp>
        <p:nvSpPr>
          <p:cNvPr id="408" name="フッター プレースホルダ 407"/>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28</a:t>
            </a:fld>
            <a:endParaRPr lang="ja-JP" altLang="en-US"/>
          </a:p>
        </p:txBody>
      </p:sp>
      <p:sp>
        <p:nvSpPr>
          <p:cNvPr id="417" name="正方形/長方形 416"/>
          <p:cNvSpPr/>
          <p:nvPr/>
        </p:nvSpPr>
        <p:spPr>
          <a:xfrm>
            <a:off x="3286116" y="5033362"/>
            <a:ext cx="278112" cy="642942"/>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4" name="正方形/長方形 423"/>
          <p:cNvSpPr/>
          <p:nvPr/>
        </p:nvSpPr>
        <p:spPr>
          <a:xfrm>
            <a:off x="4076581" y="4033230"/>
            <a:ext cx="278112" cy="1643074"/>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5" name="正方形/長方形 424"/>
          <p:cNvSpPr/>
          <p:nvPr/>
        </p:nvSpPr>
        <p:spPr>
          <a:xfrm>
            <a:off x="4873032" y="3626647"/>
            <a:ext cx="278112" cy="2050436"/>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6" name="正方形/長方形 425"/>
          <p:cNvSpPr/>
          <p:nvPr/>
        </p:nvSpPr>
        <p:spPr>
          <a:xfrm>
            <a:off x="5664836" y="3840793"/>
            <a:ext cx="278112" cy="1836122"/>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正方形/長方形 426"/>
          <p:cNvSpPr/>
          <p:nvPr/>
        </p:nvSpPr>
        <p:spPr>
          <a:xfrm>
            <a:off x="6468927" y="4055273"/>
            <a:ext cx="278112" cy="1621808"/>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3" nodeType="clickEffect">
                                  <p:stCondLst>
                                    <p:cond delay="0"/>
                                  </p:stCondLst>
                                  <p:iterate type="lt">
                                    <p:tmPct val="0"/>
                                  </p:iterate>
                                  <p:childTnLst>
                                    <p:set>
                                      <p:cBhvr>
                                        <p:cTn id="6" dur="1" fill="hold">
                                          <p:stCondLst>
                                            <p:cond delay="0"/>
                                          </p:stCondLst>
                                        </p:cTn>
                                        <p:tgtEl>
                                          <p:spTgt spid="414"/>
                                        </p:tgtEl>
                                        <p:attrNameLst>
                                          <p:attrName>style.visibility</p:attrName>
                                        </p:attrNameLst>
                                      </p:cBhvr>
                                      <p:to>
                                        <p:strVal val="visible"/>
                                      </p:to>
                                    </p:set>
                                    <p:animEffect transition="in" filter="fade">
                                      <p:cBhvr>
                                        <p:cTn id="7" dur="1000"/>
                                        <p:tgtEl>
                                          <p:spTgt spid="4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17"/>
                                        </p:tgtEl>
                                        <p:attrNameLst>
                                          <p:attrName>style.visibility</p:attrName>
                                        </p:attrNameLst>
                                      </p:cBhvr>
                                      <p:to>
                                        <p:strVal val="visible"/>
                                      </p:to>
                                    </p:set>
                                    <p:animEffect transition="in" filter="wipe(down)">
                                      <p:cBhvr>
                                        <p:cTn id="12" dur="500"/>
                                        <p:tgtEl>
                                          <p:spTgt spid="417"/>
                                        </p:tgtEl>
                                      </p:cBhvr>
                                    </p:animEffect>
                                  </p:childTnLst>
                                </p:cTn>
                              </p:par>
                            </p:childTnLst>
                          </p:cTn>
                        </p:par>
                      </p:childTnLst>
                    </p:cTn>
                  </p:par>
                  <p:par>
                    <p:cTn id="13" fill="hold">
                      <p:stCondLst>
                        <p:cond delay="indefinite"/>
                      </p:stCondLst>
                      <p:childTnLst>
                        <p:par>
                          <p:cTn id="14" fill="hold">
                            <p:stCondLst>
                              <p:cond delay="0"/>
                            </p:stCondLst>
                            <p:childTnLst>
                              <p:par>
                                <p:cTn id="15" presetID="63" presetClass="path" presetSubtype="0" accel="50000" decel="50000" fill="hold" grpId="0" nodeType="clickEffect">
                                  <p:stCondLst>
                                    <p:cond delay="0"/>
                                  </p:stCondLst>
                                  <p:iterate type="lt">
                                    <p:tmPct val="0"/>
                                  </p:iterate>
                                  <p:childTnLst>
                                    <p:animMotion origin="layout" path="M -4.44444E-6 7.40741E-7 L 0.08959 -0.0037 " pathEditMode="relative" rAng="0" ptsTypes="AA">
                                      <p:cBhvr>
                                        <p:cTn id="16" dur="1000" fill="hold"/>
                                        <p:tgtEl>
                                          <p:spTgt spid="414"/>
                                        </p:tgtEl>
                                        <p:attrNameLst>
                                          <p:attrName>ppt_x</p:attrName>
                                          <p:attrName>ppt_y</p:attrName>
                                        </p:attrNameLst>
                                      </p:cBhvr>
                                      <p:rCtr x="45" y="-2"/>
                                    </p:animMotion>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424"/>
                                        </p:tgtEl>
                                        <p:attrNameLst>
                                          <p:attrName>style.visibility</p:attrName>
                                        </p:attrNameLst>
                                      </p:cBhvr>
                                      <p:to>
                                        <p:strVal val="visible"/>
                                      </p:to>
                                    </p:set>
                                    <p:animEffect transition="in" filter="wipe(down)">
                                      <p:cBhvr>
                                        <p:cTn id="20" dur="500"/>
                                        <p:tgtEl>
                                          <p:spTgt spid="424"/>
                                        </p:tgtEl>
                                      </p:cBhvr>
                                    </p:animEffect>
                                  </p:childTnLst>
                                </p:cTn>
                              </p:par>
                            </p:childTnLst>
                          </p:cTn>
                        </p:par>
                        <p:par>
                          <p:cTn id="21" fill="hold">
                            <p:stCondLst>
                              <p:cond delay="1500"/>
                            </p:stCondLst>
                            <p:childTnLst>
                              <p:par>
                                <p:cTn id="22" presetID="63" presetClass="path" presetSubtype="0" accel="50000" decel="50000" fill="hold" grpId="1" nodeType="afterEffect">
                                  <p:stCondLst>
                                    <p:cond delay="500"/>
                                  </p:stCondLst>
                                  <p:iterate type="lt">
                                    <p:tmPct val="0"/>
                                  </p:iterate>
                                  <p:childTnLst>
                                    <p:animMotion origin="layout" path="M 0.08959 -0.0037 L 0.17622 -0.0037 " pathEditMode="relative" rAng="0" ptsTypes="AA">
                                      <p:cBhvr>
                                        <p:cTn id="23" dur="1000" fill="hold"/>
                                        <p:tgtEl>
                                          <p:spTgt spid="414"/>
                                        </p:tgtEl>
                                        <p:attrNameLst>
                                          <p:attrName>ppt_x</p:attrName>
                                          <p:attrName>ppt_y</p:attrName>
                                        </p:attrNameLst>
                                      </p:cBhvr>
                                      <p:rCtr x="43" y="0"/>
                                    </p:animMotion>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425"/>
                                        </p:tgtEl>
                                        <p:attrNameLst>
                                          <p:attrName>style.visibility</p:attrName>
                                        </p:attrNameLst>
                                      </p:cBhvr>
                                      <p:to>
                                        <p:strVal val="visible"/>
                                      </p:to>
                                    </p:set>
                                    <p:animEffect transition="in" filter="wipe(down)">
                                      <p:cBhvr>
                                        <p:cTn id="27" dur="500"/>
                                        <p:tgtEl>
                                          <p:spTgt spid="425"/>
                                        </p:tgtEl>
                                      </p:cBhvr>
                                    </p:animEffect>
                                  </p:childTnLst>
                                </p:cTn>
                              </p:par>
                            </p:childTnLst>
                          </p:cTn>
                        </p:par>
                        <p:par>
                          <p:cTn id="28" fill="hold">
                            <p:stCondLst>
                              <p:cond delay="3500"/>
                            </p:stCondLst>
                            <p:childTnLst>
                              <p:par>
                                <p:cTn id="29" presetID="63" presetClass="path" presetSubtype="0" accel="50000" decel="50000" fill="hold" grpId="2" nodeType="afterEffect">
                                  <p:stCondLst>
                                    <p:cond delay="500"/>
                                  </p:stCondLst>
                                  <p:iterate type="lt">
                                    <p:tmPct val="0"/>
                                  </p:iterate>
                                  <p:childTnLst>
                                    <p:animMotion origin="layout" path="M 0.17621 -0.0037 L 0.27083 -0.0037 " pathEditMode="relative" rAng="0" ptsTypes="AA">
                                      <p:cBhvr>
                                        <p:cTn id="30" dur="1000" fill="hold"/>
                                        <p:tgtEl>
                                          <p:spTgt spid="414"/>
                                        </p:tgtEl>
                                        <p:attrNameLst>
                                          <p:attrName>ppt_x</p:attrName>
                                          <p:attrName>ppt_y</p:attrName>
                                        </p:attrNameLst>
                                      </p:cBhvr>
                                      <p:rCtr x="47" y="0"/>
                                    </p:animMotion>
                                  </p:childTnLst>
                                </p:cTn>
                              </p:par>
                            </p:childTnLst>
                          </p:cTn>
                        </p:par>
                        <p:par>
                          <p:cTn id="31" fill="hold">
                            <p:stCondLst>
                              <p:cond delay="5000"/>
                            </p:stCondLst>
                            <p:childTnLst>
                              <p:par>
                                <p:cTn id="32" presetID="22" presetClass="entr" presetSubtype="4" fill="hold" grpId="0" nodeType="afterEffect">
                                  <p:stCondLst>
                                    <p:cond delay="0"/>
                                  </p:stCondLst>
                                  <p:childTnLst>
                                    <p:set>
                                      <p:cBhvr>
                                        <p:cTn id="33" dur="1" fill="hold">
                                          <p:stCondLst>
                                            <p:cond delay="0"/>
                                          </p:stCondLst>
                                        </p:cTn>
                                        <p:tgtEl>
                                          <p:spTgt spid="426"/>
                                        </p:tgtEl>
                                        <p:attrNameLst>
                                          <p:attrName>style.visibility</p:attrName>
                                        </p:attrNameLst>
                                      </p:cBhvr>
                                      <p:to>
                                        <p:strVal val="visible"/>
                                      </p:to>
                                    </p:set>
                                    <p:animEffect transition="in" filter="wipe(down)">
                                      <p:cBhvr>
                                        <p:cTn id="34" dur="500"/>
                                        <p:tgtEl>
                                          <p:spTgt spid="426"/>
                                        </p:tgtEl>
                                      </p:cBhvr>
                                    </p:animEffect>
                                  </p:childTnLst>
                                </p:cTn>
                              </p:par>
                            </p:childTnLst>
                          </p:cTn>
                        </p:par>
                        <p:par>
                          <p:cTn id="35" fill="hold">
                            <p:stCondLst>
                              <p:cond delay="5500"/>
                            </p:stCondLst>
                            <p:childTnLst>
                              <p:par>
                                <p:cTn id="36" presetID="63" presetClass="path" presetSubtype="0" accel="50000" decel="50000" fill="hold" grpId="4" nodeType="afterEffect">
                                  <p:stCondLst>
                                    <p:cond delay="500"/>
                                  </p:stCondLst>
                                  <p:iterate type="lt">
                                    <p:tmPct val="0"/>
                                  </p:iterate>
                                  <p:childTnLst>
                                    <p:animMotion origin="layout" path="M 0.27083 -0.0037 L 0.35747 -0.0037 " pathEditMode="relative" rAng="0" ptsTypes="AA">
                                      <p:cBhvr>
                                        <p:cTn id="37" dur="1000" fill="hold"/>
                                        <p:tgtEl>
                                          <p:spTgt spid="414"/>
                                        </p:tgtEl>
                                        <p:attrNameLst>
                                          <p:attrName>ppt_x</p:attrName>
                                          <p:attrName>ppt_y</p:attrName>
                                        </p:attrNameLst>
                                      </p:cBhvr>
                                      <p:rCtr x="43" y="0"/>
                                    </p:animMotion>
                                  </p:childTnLst>
                                </p:cTn>
                              </p:par>
                            </p:childTnLst>
                          </p:cTn>
                        </p:par>
                        <p:par>
                          <p:cTn id="38" fill="hold">
                            <p:stCondLst>
                              <p:cond delay="7000"/>
                            </p:stCondLst>
                            <p:childTnLst>
                              <p:par>
                                <p:cTn id="39" presetID="22" presetClass="entr" presetSubtype="4" fill="hold" grpId="0" nodeType="afterEffect">
                                  <p:stCondLst>
                                    <p:cond delay="0"/>
                                  </p:stCondLst>
                                  <p:childTnLst>
                                    <p:set>
                                      <p:cBhvr>
                                        <p:cTn id="40" dur="1" fill="hold">
                                          <p:stCondLst>
                                            <p:cond delay="0"/>
                                          </p:stCondLst>
                                        </p:cTn>
                                        <p:tgtEl>
                                          <p:spTgt spid="427"/>
                                        </p:tgtEl>
                                        <p:attrNameLst>
                                          <p:attrName>style.visibility</p:attrName>
                                        </p:attrNameLst>
                                      </p:cBhvr>
                                      <p:to>
                                        <p:strVal val="visible"/>
                                      </p:to>
                                    </p:set>
                                    <p:animEffect transition="in" filter="wipe(down)">
                                      <p:cBhvr>
                                        <p:cTn id="41" dur="500"/>
                                        <p:tgtEl>
                                          <p:spTgt spid="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animBg="1"/>
      <p:bldP spid="414" grpId="1" animBg="1"/>
      <p:bldP spid="414" grpId="2" animBg="1"/>
      <p:bldP spid="414" grpId="3" animBg="1"/>
      <p:bldP spid="414" grpId="4" animBg="1"/>
      <p:bldP spid="417" grpId="0" animBg="1"/>
      <p:bldP spid="424" grpId="0" animBg="1"/>
      <p:bldP spid="425" grpId="0" animBg="1"/>
      <p:bldP spid="426" grpId="0" animBg="1"/>
      <p:bldP spid="4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ソーシャルネットワーク分析</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lnSpcReduction="10000"/>
          </a:bodyPr>
          <a:lstStyle/>
          <a:p>
            <a:r>
              <a:rPr lang="ja-JP" altLang="en-US" dirty="0" smtClean="0"/>
              <a:t>次数中心性</a:t>
            </a:r>
            <a:endParaRPr lang="en-US" altLang="ja-JP" dirty="0" smtClean="0"/>
          </a:p>
          <a:p>
            <a:pPr lvl="1"/>
            <a:r>
              <a:rPr lang="ja-JP" altLang="en-US" dirty="0" smtClean="0"/>
              <a:t>あるノード</a:t>
            </a:r>
            <a:r>
              <a:rPr lang="en-US" altLang="ja-JP" i="1" dirty="0" smtClean="0"/>
              <a:t>v</a:t>
            </a:r>
            <a:r>
              <a:rPr lang="en-US" altLang="ja-JP" i="1" baseline="-25000" dirty="0" smtClean="0"/>
              <a:t>i</a:t>
            </a:r>
            <a:r>
              <a:rPr lang="ja-JP" altLang="en-US" dirty="0" smtClean="0"/>
              <a:t>の次数中心性</a:t>
            </a:r>
            <a:r>
              <a:rPr lang="en-US" altLang="ja-JP" i="1" dirty="0" err="1" smtClean="0"/>
              <a:t>C</a:t>
            </a:r>
            <a:r>
              <a:rPr lang="en-US" altLang="ja-JP" i="1" baseline="-25000" dirty="0" err="1" smtClean="0"/>
              <a:t>degree</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は，ネットワーク内でノード</a:t>
            </a:r>
            <a:r>
              <a:rPr lang="en-US" altLang="ja-JP" i="1" dirty="0" smtClean="0"/>
              <a:t>v</a:t>
            </a:r>
            <a:r>
              <a:rPr lang="en-US" altLang="ja-JP" i="1" baseline="-25000" dirty="0" smtClean="0"/>
              <a:t>i</a:t>
            </a:r>
            <a:r>
              <a:rPr lang="ja-JP" altLang="en-US" dirty="0" smtClean="0"/>
              <a:t>が取りうる最大の次数（エッジの数）によって，実際の</a:t>
            </a:r>
            <a:r>
              <a:rPr lang="en-US" altLang="ja-JP" i="1" dirty="0" smtClean="0"/>
              <a:t>v</a:t>
            </a:r>
            <a:r>
              <a:rPr lang="en-US" altLang="ja-JP" i="1" baseline="-25000" dirty="0" smtClean="0"/>
              <a:t>i</a:t>
            </a:r>
            <a:r>
              <a:rPr lang="ja-JP" altLang="en-US" dirty="0" smtClean="0"/>
              <a:t>の次数を正規化した値である．</a:t>
            </a:r>
            <a:endParaRPr lang="en-US" altLang="ja-JP" dirty="0" smtClean="0"/>
          </a:p>
          <a:p>
            <a:pPr lvl="1"/>
            <a:r>
              <a:rPr lang="ja-JP" altLang="en-US" dirty="0" smtClean="0">
                <a:solidFill>
                  <a:srgbClr val="FF0000"/>
                </a:solidFill>
              </a:rPr>
              <a:t>情報発信能力を表す．</a:t>
            </a:r>
            <a:endParaRPr lang="en-US" altLang="ja-JP" dirty="0" smtClean="0">
              <a:solidFill>
                <a:srgbClr val="FF0000"/>
              </a:solidFill>
            </a:endParaRPr>
          </a:p>
          <a:p>
            <a:r>
              <a:rPr lang="ja-JP" altLang="en-US" dirty="0" smtClean="0"/>
              <a:t>媒介中心性</a:t>
            </a:r>
            <a:endParaRPr lang="en-US" altLang="ja-JP" dirty="0" smtClean="0"/>
          </a:p>
          <a:p>
            <a:pPr lvl="1"/>
            <a:r>
              <a:rPr lang="ja-JP" altLang="en-US" dirty="0" smtClean="0"/>
              <a:t>あるノード</a:t>
            </a:r>
            <a:r>
              <a:rPr lang="en-US" altLang="ja-JP" i="1" dirty="0" smtClean="0"/>
              <a:t>v</a:t>
            </a:r>
            <a:r>
              <a:rPr lang="en-US" altLang="ja-JP" i="1" baseline="-25000" dirty="0" smtClean="0"/>
              <a:t>i</a:t>
            </a:r>
            <a:r>
              <a:rPr lang="ja-JP" altLang="en-US" dirty="0" smtClean="0"/>
              <a:t>の媒介中心性</a:t>
            </a:r>
            <a:r>
              <a:rPr lang="en-US" altLang="ja-JP" i="1" dirty="0" err="1" smtClean="0"/>
              <a:t>C</a:t>
            </a:r>
            <a:r>
              <a:rPr lang="en-US" altLang="ja-JP" i="1" baseline="-25000" dirty="0" err="1" smtClean="0"/>
              <a:t>betweenness</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は，他の</a:t>
            </a:r>
            <a:r>
              <a:rPr lang="en-US" altLang="ja-JP" dirty="0" smtClean="0"/>
              <a:t>2</a:t>
            </a:r>
            <a:r>
              <a:rPr lang="ja-JP" altLang="en-US" dirty="0" smtClean="0"/>
              <a:t>つノード</a:t>
            </a:r>
            <a:r>
              <a:rPr lang="en-US" altLang="ja-JP" i="1" dirty="0" err="1" smtClean="0"/>
              <a:t>v</a:t>
            </a:r>
            <a:r>
              <a:rPr lang="en-US" altLang="ja-JP" i="1" baseline="-25000" dirty="0" err="1" smtClean="0"/>
              <a:t>j</a:t>
            </a:r>
            <a:r>
              <a:rPr lang="ja-JP" altLang="en-US" dirty="0" smtClean="0"/>
              <a:t>から</a:t>
            </a:r>
            <a:r>
              <a:rPr lang="en-US" altLang="ja-JP" i="1" dirty="0" err="1" smtClean="0"/>
              <a:t>v</a:t>
            </a:r>
            <a:r>
              <a:rPr lang="en-US" altLang="ja-JP" i="1" baseline="-25000" dirty="0" err="1" smtClean="0"/>
              <a:t>k</a:t>
            </a:r>
            <a:r>
              <a:rPr lang="ja-JP" altLang="en-US" dirty="0" err="1" smtClean="0"/>
              <a:t>への</a:t>
            </a:r>
            <a:r>
              <a:rPr lang="ja-JP" altLang="en-US" dirty="0" smtClean="0"/>
              <a:t>最短経路にノード</a:t>
            </a:r>
            <a:r>
              <a:rPr lang="en-US" altLang="ja-JP" i="1" dirty="0" smtClean="0"/>
              <a:t>v</a:t>
            </a:r>
            <a:r>
              <a:rPr lang="en-US" altLang="ja-JP" i="1" baseline="-25000" dirty="0" smtClean="0"/>
              <a:t>i</a:t>
            </a:r>
            <a:r>
              <a:rPr lang="ja-JP" altLang="en-US" dirty="0" smtClean="0"/>
              <a:t>が含まれる割合である．</a:t>
            </a:r>
            <a:endParaRPr lang="en-US" altLang="ja-JP" dirty="0" smtClean="0"/>
          </a:p>
          <a:p>
            <a:pPr lvl="1"/>
            <a:r>
              <a:rPr lang="ja-JP" altLang="en-US" dirty="0" smtClean="0">
                <a:solidFill>
                  <a:srgbClr val="FF0000"/>
                </a:solidFill>
              </a:rPr>
              <a:t>コミュニティ内での媒介能力を表す．</a:t>
            </a:r>
            <a:endParaRPr lang="en-US" altLang="ja-JP" dirty="0" smtClean="0">
              <a:solidFill>
                <a:srgbClr val="FF0000"/>
              </a:solidFill>
            </a:endParaRPr>
          </a:p>
          <a:p>
            <a:r>
              <a:rPr lang="ja-JP" altLang="en-US" dirty="0" smtClean="0"/>
              <a:t>近接中心性</a:t>
            </a:r>
            <a:endParaRPr lang="en-US" altLang="ja-JP" sz="2000" dirty="0" smtClean="0"/>
          </a:p>
          <a:p>
            <a:pPr lvl="1"/>
            <a:r>
              <a:rPr lang="ja-JP" altLang="en-US" dirty="0" smtClean="0"/>
              <a:t>あるノード</a:t>
            </a:r>
            <a:r>
              <a:rPr lang="en-US" altLang="ja-JP" i="1" dirty="0" smtClean="0"/>
              <a:t>v</a:t>
            </a:r>
            <a:r>
              <a:rPr lang="en-US" altLang="ja-JP" i="1" baseline="-25000" dirty="0" smtClean="0"/>
              <a:t>i</a:t>
            </a:r>
            <a:r>
              <a:rPr lang="ja-JP" altLang="en-US" dirty="0" smtClean="0"/>
              <a:t>の近接中心性</a:t>
            </a:r>
            <a:r>
              <a:rPr lang="en-US" altLang="ja-JP" i="1" dirty="0" err="1" smtClean="0"/>
              <a:t>C</a:t>
            </a:r>
            <a:r>
              <a:rPr lang="en-US" altLang="ja-JP" i="1" baseline="-25000" dirty="0" err="1" smtClean="0"/>
              <a:t>closeness</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は，ノード</a:t>
            </a:r>
            <a:r>
              <a:rPr lang="en-US" altLang="ja-JP" i="1" dirty="0" smtClean="0"/>
              <a:t>v</a:t>
            </a:r>
            <a:r>
              <a:rPr lang="en-US" altLang="ja-JP" i="1" baseline="-25000" dirty="0" smtClean="0"/>
              <a:t>i</a:t>
            </a:r>
            <a:r>
              <a:rPr lang="ja-JP" altLang="en-US" dirty="0" smtClean="0"/>
              <a:t>から他のノードへの最短経路長の理論上最小となる総和を，実際の最短経路長の総和によって除算した値である．</a:t>
            </a:r>
            <a:endParaRPr lang="en-US" altLang="ja-JP" dirty="0" smtClean="0"/>
          </a:p>
          <a:p>
            <a:pPr lvl="1"/>
            <a:r>
              <a:rPr lang="ja-JP" altLang="en-US" dirty="0" smtClean="0">
                <a:solidFill>
                  <a:srgbClr val="FF0000"/>
                </a:solidFill>
              </a:rPr>
              <a:t>参加者同士の近さや親密さを表す．</a:t>
            </a:r>
            <a:endParaRPr kumimoji="1" lang="ja-JP" altLang="en-US" sz="2800" dirty="0">
              <a:solidFill>
                <a:srgbClr val="FF0000"/>
              </a:solidFill>
            </a:endParaRPr>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29</a:t>
            </a:fld>
            <a:endParaRPr lang="ja-JP"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次数中心性</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r>
              <a:rPr lang="ja-JP" altLang="en-US" sz="2600" dirty="0" smtClean="0"/>
              <a:t>あるノード</a:t>
            </a:r>
            <a:r>
              <a:rPr lang="en-US" altLang="ja-JP" sz="2600" i="1" dirty="0" smtClean="0"/>
              <a:t>v</a:t>
            </a:r>
            <a:r>
              <a:rPr lang="en-US" altLang="ja-JP" sz="2600" i="1" baseline="-25000" dirty="0" smtClean="0"/>
              <a:t>i</a:t>
            </a:r>
            <a:r>
              <a:rPr lang="ja-JP" altLang="en-US" sz="2600" dirty="0" smtClean="0"/>
              <a:t>の次数中心性</a:t>
            </a:r>
            <a:r>
              <a:rPr lang="en-US" altLang="ja-JP" sz="2600" i="1" dirty="0" err="1" smtClean="0"/>
              <a:t>C</a:t>
            </a:r>
            <a:r>
              <a:rPr lang="en-US" altLang="ja-JP" sz="2600" i="1" baseline="-25000" dirty="0" err="1" smtClean="0"/>
              <a:t>degree</a:t>
            </a:r>
            <a:r>
              <a:rPr lang="en-US" altLang="ja-JP" sz="2600" dirty="0" smtClean="0"/>
              <a:t>(</a:t>
            </a:r>
            <a:r>
              <a:rPr lang="en-US" altLang="ja-JP" sz="2600" i="1" dirty="0" smtClean="0"/>
              <a:t>v</a:t>
            </a:r>
            <a:r>
              <a:rPr lang="en-US" altLang="ja-JP" sz="2600" i="1" baseline="-25000" dirty="0" smtClean="0"/>
              <a:t>i</a:t>
            </a:r>
            <a:r>
              <a:rPr lang="en-US" altLang="ja-JP" sz="2600" dirty="0" smtClean="0"/>
              <a:t>)</a:t>
            </a:r>
            <a:r>
              <a:rPr lang="ja-JP" altLang="en-US" sz="2600" dirty="0" smtClean="0"/>
              <a:t>は，ネットワーク内でノード</a:t>
            </a:r>
            <a:r>
              <a:rPr lang="en-US" altLang="ja-JP" sz="2600" i="1" dirty="0" smtClean="0"/>
              <a:t>v</a:t>
            </a:r>
            <a:r>
              <a:rPr lang="en-US" altLang="ja-JP" sz="2600" i="1" baseline="-25000" dirty="0" smtClean="0"/>
              <a:t>i</a:t>
            </a:r>
            <a:r>
              <a:rPr lang="ja-JP" altLang="en-US" sz="2600" dirty="0" smtClean="0"/>
              <a:t>が取りうる最大の次数（エッジの数）によって，実際の</a:t>
            </a:r>
            <a:r>
              <a:rPr lang="en-US" altLang="ja-JP" sz="2600" i="1" dirty="0" smtClean="0"/>
              <a:t>v</a:t>
            </a:r>
            <a:r>
              <a:rPr lang="en-US" altLang="ja-JP" sz="2600" i="1" baseline="-25000" dirty="0" smtClean="0"/>
              <a:t>i</a:t>
            </a:r>
            <a:r>
              <a:rPr lang="ja-JP" altLang="en-US" sz="2600" dirty="0" smtClean="0"/>
              <a:t>の次数を正規化した値である．</a:t>
            </a:r>
          </a:p>
          <a:p>
            <a:pPr lvl="1"/>
            <a:r>
              <a:rPr lang="en-US" altLang="ja-JP" i="1" dirty="0" err="1" smtClean="0"/>
              <a:t>C</a:t>
            </a:r>
            <a:r>
              <a:rPr lang="en-US" altLang="ja-JP" i="1" baseline="-25000" dirty="0" err="1" smtClean="0"/>
              <a:t>degree</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は最小</a:t>
            </a:r>
            <a:r>
              <a:rPr lang="en-US" altLang="ja-JP" dirty="0" smtClean="0"/>
              <a:t>0</a:t>
            </a:r>
            <a:r>
              <a:rPr lang="ja-JP" altLang="en-US" dirty="0" smtClean="0"/>
              <a:t>から最大</a:t>
            </a:r>
            <a:r>
              <a:rPr lang="en-US" altLang="ja-JP" dirty="0" smtClean="0"/>
              <a:t>1</a:t>
            </a:r>
            <a:r>
              <a:rPr lang="ja-JP" altLang="en-US" dirty="0" err="1" smtClean="0"/>
              <a:t>までの</a:t>
            </a:r>
            <a:r>
              <a:rPr lang="ja-JP" altLang="en-US" dirty="0" smtClean="0"/>
              <a:t>値を取る．</a:t>
            </a:r>
          </a:p>
          <a:p>
            <a:pPr lvl="1"/>
            <a:r>
              <a:rPr lang="ja-JP" altLang="en-US" dirty="0" smtClean="0">
                <a:solidFill>
                  <a:srgbClr val="FF0000"/>
                </a:solidFill>
              </a:rPr>
              <a:t>次数中心性が高いノードほど，他のノードと隣接しているエッジの数が多いノード</a:t>
            </a:r>
            <a:r>
              <a:rPr lang="ja-JP" altLang="en-US" dirty="0" smtClean="0"/>
              <a:t>である．</a:t>
            </a:r>
            <a:endParaRPr lang="en-US" altLang="ja-JP" dirty="0" smtClean="0"/>
          </a:p>
          <a:p>
            <a:pPr lvl="1">
              <a:buNone/>
            </a:pPr>
            <a:endParaRPr lang="en-US" altLang="ja-JP" dirty="0" smtClean="0"/>
          </a:p>
          <a:p>
            <a:pPr lvl="1"/>
            <a:endParaRPr lang="en-US" altLang="ja-JP" dirty="0" smtClean="0"/>
          </a:p>
          <a:p>
            <a:pPr lvl="1"/>
            <a:endParaRPr lang="ja-JP" altLang="en-US" dirty="0" smtClean="0"/>
          </a:p>
          <a:p>
            <a:pPr defTabSz="933450">
              <a:tabLst>
                <a:tab pos="985838" algn="l"/>
                <a:tab pos="3767138" algn="l"/>
              </a:tabLst>
            </a:pPr>
            <a:r>
              <a:rPr lang="en-US" altLang="ja-JP" dirty="0" smtClean="0"/>
              <a:t>OSS</a:t>
            </a:r>
            <a:r>
              <a:rPr lang="ja-JP" altLang="en-US" dirty="0" smtClean="0"/>
              <a:t>コミュニティにおいて</a:t>
            </a:r>
            <a:r>
              <a:rPr lang="ja-JP" altLang="en-US" dirty="0" smtClean="0">
                <a:solidFill>
                  <a:srgbClr val="FF0000"/>
                </a:solidFill>
              </a:rPr>
              <a:t>次数中心性が高い参加者は，多くの参加者へ（から）情報を発信（受信）する人物</a:t>
            </a:r>
            <a:r>
              <a:rPr lang="ja-JP" altLang="en-US" dirty="0" smtClean="0"/>
              <a:t>とみなすことができる．</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30</a:t>
            </a:fld>
            <a:endParaRPr lang="ja-JP" altLang="en-US"/>
          </a:p>
        </p:txBody>
      </p:sp>
      <p:grpSp>
        <p:nvGrpSpPr>
          <p:cNvPr id="62" name="グループ化 123"/>
          <p:cNvGrpSpPr/>
          <p:nvPr/>
        </p:nvGrpSpPr>
        <p:grpSpPr>
          <a:xfrm>
            <a:off x="3605016" y="3423915"/>
            <a:ext cx="2011362" cy="1366409"/>
            <a:chOff x="3714744" y="4943481"/>
            <a:chExt cx="2011362" cy="1366409"/>
          </a:xfrm>
        </p:grpSpPr>
        <p:cxnSp>
          <p:nvCxnSpPr>
            <p:cNvPr id="63" name="AutoShape 587"/>
            <p:cNvCxnSpPr>
              <a:cxnSpLocks noChangeShapeType="1"/>
            </p:cNvCxnSpPr>
            <p:nvPr/>
          </p:nvCxnSpPr>
          <p:spPr bwMode="auto">
            <a:xfrm>
              <a:off x="4633906" y="5003806"/>
              <a:ext cx="219075" cy="465138"/>
            </a:xfrm>
            <a:prstGeom prst="straightConnector1">
              <a:avLst/>
            </a:prstGeom>
            <a:noFill/>
            <a:ln w="9525">
              <a:solidFill>
                <a:schemeClr val="tx1"/>
              </a:solidFill>
              <a:round/>
              <a:headEnd/>
              <a:tailEnd/>
            </a:ln>
          </p:spPr>
        </p:cxnSp>
        <p:cxnSp>
          <p:nvCxnSpPr>
            <p:cNvPr id="64" name="AutoShape 587"/>
            <p:cNvCxnSpPr>
              <a:cxnSpLocks noChangeShapeType="1"/>
              <a:stCxn id="103" idx="6"/>
              <a:endCxn id="108" idx="2"/>
            </p:cNvCxnSpPr>
            <p:nvPr/>
          </p:nvCxnSpPr>
          <p:spPr bwMode="auto">
            <a:xfrm>
              <a:off x="4321169" y="5468944"/>
              <a:ext cx="503237" cy="0"/>
            </a:xfrm>
            <a:prstGeom prst="straightConnector1">
              <a:avLst/>
            </a:prstGeom>
            <a:noFill/>
            <a:ln w="9525">
              <a:solidFill>
                <a:schemeClr val="tx1"/>
              </a:solidFill>
              <a:round/>
              <a:headEnd/>
              <a:tailEnd/>
            </a:ln>
          </p:spPr>
        </p:cxnSp>
        <p:cxnSp>
          <p:nvCxnSpPr>
            <p:cNvPr id="65" name="AutoShape 587"/>
            <p:cNvCxnSpPr>
              <a:cxnSpLocks noChangeShapeType="1"/>
              <a:stCxn id="112" idx="0"/>
            </p:cNvCxnSpPr>
            <p:nvPr/>
          </p:nvCxnSpPr>
          <p:spPr bwMode="auto">
            <a:xfrm flipV="1">
              <a:off x="4613269" y="5461006"/>
              <a:ext cx="247650" cy="419100"/>
            </a:xfrm>
            <a:prstGeom prst="straightConnector1">
              <a:avLst/>
            </a:prstGeom>
            <a:noFill/>
            <a:ln w="9525">
              <a:solidFill>
                <a:schemeClr val="tx1"/>
              </a:solidFill>
              <a:round/>
              <a:headEnd/>
              <a:tailEnd/>
            </a:ln>
          </p:spPr>
        </p:cxnSp>
        <p:cxnSp>
          <p:nvCxnSpPr>
            <p:cNvPr id="66" name="AutoShape 587"/>
            <p:cNvCxnSpPr>
              <a:cxnSpLocks noChangeShapeType="1"/>
            </p:cNvCxnSpPr>
            <p:nvPr/>
          </p:nvCxnSpPr>
          <p:spPr bwMode="auto">
            <a:xfrm>
              <a:off x="4062406" y="4987931"/>
              <a:ext cx="788988" cy="476250"/>
            </a:xfrm>
            <a:prstGeom prst="straightConnector1">
              <a:avLst/>
            </a:prstGeom>
            <a:noFill/>
            <a:ln w="9525">
              <a:solidFill>
                <a:schemeClr val="tx1"/>
              </a:solidFill>
              <a:round/>
              <a:headEnd/>
              <a:tailEnd/>
            </a:ln>
          </p:spPr>
        </p:cxnSp>
        <p:cxnSp>
          <p:nvCxnSpPr>
            <p:cNvPr id="67" name="AutoShape 587"/>
            <p:cNvCxnSpPr>
              <a:cxnSpLocks noChangeShapeType="1"/>
              <a:stCxn id="114" idx="7"/>
            </p:cNvCxnSpPr>
            <p:nvPr/>
          </p:nvCxnSpPr>
          <p:spPr bwMode="auto">
            <a:xfrm flipV="1">
              <a:off x="4060819" y="5468944"/>
              <a:ext cx="796925" cy="420687"/>
            </a:xfrm>
            <a:prstGeom prst="straightConnector1">
              <a:avLst/>
            </a:prstGeom>
            <a:noFill/>
            <a:ln w="9525">
              <a:solidFill>
                <a:schemeClr val="tx1"/>
              </a:solidFill>
              <a:round/>
              <a:headEnd/>
              <a:tailEnd/>
            </a:ln>
          </p:spPr>
        </p:cxnSp>
        <p:cxnSp>
          <p:nvCxnSpPr>
            <p:cNvPr id="68" name="AutoShape 587"/>
            <p:cNvCxnSpPr>
              <a:cxnSpLocks noChangeShapeType="1"/>
              <a:stCxn id="103" idx="2"/>
              <a:endCxn id="115" idx="6"/>
            </p:cNvCxnSpPr>
            <p:nvPr/>
          </p:nvCxnSpPr>
          <p:spPr bwMode="auto">
            <a:xfrm flipH="1">
              <a:off x="3784594" y="5468944"/>
              <a:ext cx="466725" cy="1587"/>
            </a:xfrm>
            <a:prstGeom prst="straightConnector1">
              <a:avLst/>
            </a:prstGeom>
            <a:noFill/>
            <a:ln w="9525">
              <a:solidFill>
                <a:schemeClr val="tx1"/>
              </a:solidFill>
              <a:round/>
              <a:headEnd/>
              <a:tailEnd/>
            </a:ln>
          </p:spPr>
        </p:cxnSp>
        <p:cxnSp>
          <p:nvCxnSpPr>
            <p:cNvPr id="69" name="AutoShape 587"/>
            <p:cNvCxnSpPr>
              <a:cxnSpLocks noChangeShapeType="1"/>
              <a:stCxn id="110" idx="3"/>
              <a:endCxn id="115" idx="7"/>
            </p:cNvCxnSpPr>
            <p:nvPr/>
          </p:nvCxnSpPr>
          <p:spPr bwMode="auto">
            <a:xfrm flipH="1">
              <a:off x="3775069" y="5003806"/>
              <a:ext cx="812800" cy="441325"/>
            </a:xfrm>
            <a:prstGeom prst="straightConnector1">
              <a:avLst/>
            </a:prstGeom>
            <a:noFill/>
            <a:ln w="9525">
              <a:solidFill>
                <a:schemeClr val="tx1"/>
              </a:solidFill>
              <a:round/>
              <a:headEnd/>
              <a:tailEnd/>
            </a:ln>
          </p:spPr>
        </p:cxnSp>
        <p:cxnSp>
          <p:nvCxnSpPr>
            <p:cNvPr id="70" name="AutoShape 587"/>
            <p:cNvCxnSpPr>
              <a:cxnSpLocks noChangeShapeType="1"/>
              <a:endCxn id="107" idx="3"/>
            </p:cNvCxnSpPr>
            <p:nvPr/>
          </p:nvCxnSpPr>
          <p:spPr bwMode="auto">
            <a:xfrm flipV="1">
              <a:off x="4856156" y="5003806"/>
              <a:ext cx="306388" cy="463550"/>
            </a:xfrm>
            <a:prstGeom prst="straightConnector1">
              <a:avLst/>
            </a:prstGeom>
            <a:noFill/>
            <a:ln w="9525">
              <a:solidFill>
                <a:schemeClr val="tx1"/>
              </a:solidFill>
              <a:round/>
              <a:headEnd/>
              <a:tailEnd/>
            </a:ln>
          </p:spPr>
        </p:cxnSp>
        <p:cxnSp>
          <p:nvCxnSpPr>
            <p:cNvPr id="71" name="AutoShape 587"/>
            <p:cNvCxnSpPr>
              <a:cxnSpLocks noChangeShapeType="1"/>
              <a:stCxn id="104" idx="1"/>
            </p:cNvCxnSpPr>
            <p:nvPr/>
          </p:nvCxnSpPr>
          <p:spPr bwMode="auto">
            <a:xfrm flipH="1" flipV="1">
              <a:off x="4856156" y="5467356"/>
              <a:ext cx="341313" cy="422275"/>
            </a:xfrm>
            <a:prstGeom prst="straightConnector1">
              <a:avLst/>
            </a:prstGeom>
            <a:noFill/>
            <a:ln w="9525">
              <a:solidFill>
                <a:schemeClr val="tx1"/>
              </a:solidFill>
              <a:round/>
              <a:headEnd/>
              <a:tailEnd/>
            </a:ln>
          </p:spPr>
        </p:cxnSp>
        <p:cxnSp>
          <p:nvCxnSpPr>
            <p:cNvPr id="72" name="AutoShape 587"/>
            <p:cNvCxnSpPr>
              <a:cxnSpLocks noChangeShapeType="1"/>
              <a:stCxn id="105" idx="2"/>
              <a:endCxn id="104" idx="6"/>
            </p:cNvCxnSpPr>
            <p:nvPr/>
          </p:nvCxnSpPr>
          <p:spPr bwMode="auto">
            <a:xfrm flipH="1">
              <a:off x="5257794" y="5913444"/>
              <a:ext cx="398462" cy="1587"/>
            </a:xfrm>
            <a:prstGeom prst="straightConnector1">
              <a:avLst/>
            </a:prstGeom>
            <a:noFill/>
            <a:ln w="9525">
              <a:solidFill>
                <a:schemeClr val="tx1"/>
              </a:solidFill>
              <a:round/>
              <a:headEnd/>
              <a:tailEnd/>
            </a:ln>
          </p:spPr>
        </p:cxnSp>
        <p:cxnSp>
          <p:nvCxnSpPr>
            <p:cNvPr id="73" name="AutoShape 587"/>
            <p:cNvCxnSpPr>
              <a:cxnSpLocks noChangeShapeType="1"/>
              <a:stCxn id="105" idx="1"/>
              <a:endCxn id="107" idx="5"/>
            </p:cNvCxnSpPr>
            <p:nvPr/>
          </p:nvCxnSpPr>
          <p:spPr bwMode="auto">
            <a:xfrm flipH="1" flipV="1">
              <a:off x="5211756" y="5003806"/>
              <a:ext cx="454025" cy="884238"/>
            </a:xfrm>
            <a:prstGeom prst="straightConnector1">
              <a:avLst/>
            </a:prstGeom>
            <a:noFill/>
            <a:ln w="9525">
              <a:solidFill>
                <a:schemeClr val="tx1"/>
              </a:solidFill>
              <a:round/>
              <a:headEnd/>
              <a:tailEnd/>
            </a:ln>
          </p:spPr>
        </p:cxnSp>
        <p:cxnSp>
          <p:nvCxnSpPr>
            <p:cNvPr id="74" name="AutoShape 587"/>
            <p:cNvCxnSpPr>
              <a:cxnSpLocks noChangeShapeType="1"/>
              <a:stCxn id="106" idx="4"/>
              <a:endCxn id="104" idx="7"/>
            </p:cNvCxnSpPr>
            <p:nvPr/>
          </p:nvCxnSpPr>
          <p:spPr bwMode="auto">
            <a:xfrm flipH="1">
              <a:off x="5248269" y="5013331"/>
              <a:ext cx="442912" cy="876300"/>
            </a:xfrm>
            <a:prstGeom prst="straightConnector1">
              <a:avLst/>
            </a:prstGeom>
            <a:noFill/>
            <a:ln w="9525">
              <a:solidFill>
                <a:schemeClr val="tx1"/>
              </a:solidFill>
              <a:round/>
              <a:headEnd/>
              <a:tailEnd/>
            </a:ln>
          </p:spPr>
        </p:cxnSp>
        <p:cxnSp>
          <p:nvCxnSpPr>
            <p:cNvPr id="75" name="AutoShape 587"/>
            <p:cNvCxnSpPr>
              <a:cxnSpLocks noChangeShapeType="1"/>
              <a:stCxn id="106" idx="3"/>
            </p:cNvCxnSpPr>
            <p:nvPr/>
          </p:nvCxnSpPr>
          <p:spPr bwMode="auto">
            <a:xfrm flipH="1">
              <a:off x="4860919" y="5003806"/>
              <a:ext cx="804862" cy="463550"/>
            </a:xfrm>
            <a:prstGeom prst="straightConnector1">
              <a:avLst/>
            </a:prstGeom>
            <a:noFill/>
            <a:ln w="9525">
              <a:solidFill>
                <a:schemeClr val="tx1"/>
              </a:solidFill>
              <a:round/>
              <a:headEnd/>
              <a:tailEnd/>
            </a:ln>
          </p:spPr>
        </p:cxnSp>
        <p:cxnSp>
          <p:nvCxnSpPr>
            <p:cNvPr id="76" name="AutoShape 587"/>
            <p:cNvCxnSpPr>
              <a:cxnSpLocks noChangeShapeType="1"/>
              <a:stCxn id="106" idx="2"/>
              <a:endCxn id="107" idx="6"/>
            </p:cNvCxnSpPr>
            <p:nvPr/>
          </p:nvCxnSpPr>
          <p:spPr bwMode="auto">
            <a:xfrm flipH="1">
              <a:off x="5222869" y="4978406"/>
              <a:ext cx="433387" cy="0"/>
            </a:xfrm>
            <a:prstGeom prst="straightConnector1">
              <a:avLst/>
            </a:prstGeom>
            <a:noFill/>
            <a:ln w="9525">
              <a:solidFill>
                <a:schemeClr val="tx1"/>
              </a:solidFill>
              <a:round/>
              <a:headEnd/>
              <a:tailEnd/>
            </a:ln>
          </p:spPr>
        </p:cxnSp>
        <p:sp>
          <p:nvSpPr>
            <p:cNvPr id="77" name="テキスト ボックス 573"/>
            <p:cNvSpPr txBox="1">
              <a:spLocks noChangeArrowheads="1"/>
            </p:cNvSpPr>
            <p:nvPr/>
          </p:nvSpPr>
          <p:spPr bwMode="auto">
            <a:xfrm>
              <a:off x="4674980" y="6094446"/>
              <a:ext cx="320922" cy="215444"/>
            </a:xfrm>
            <a:prstGeom prst="rect">
              <a:avLst/>
            </a:prstGeom>
            <a:noFill/>
            <a:ln w="9525">
              <a:noFill/>
              <a:miter lim="800000"/>
              <a:headEnd/>
              <a:tailEnd/>
            </a:ln>
          </p:spPr>
          <p:txBody>
            <a:bodyPr wrap="none">
              <a:spAutoFit/>
            </a:bodyPr>
            <a:lstStyle/>
            <a:p>
              <a:pPr>
                <a:spcBef>
                  <a:spcPct val="0"/>
                </a:spcBef>
                <a:buNone/>
              </a:pPr>
              <a:r>
                <a:rPr lang="ja-JP" altLang="en-US" sz="700" dirty="0">
                  <a:latin typeface="Arial" pitchFamily="34" charset="0"/>
                </a:rPr>
                <a:t>： </a:t>
              </a:r>
              <a:r>
                <a:rPr lang="en-US" altLang="ja-JP" sz="800" i="1" dirty="0" smtClean="0"/>
                <a:t>v</a:t>
              </a:r>
              <a:r>
                <a:rPr lang="en-US" altLang="ja-JP" sz="800" i="1" baseline="-25000" dirty="0" smtClean="0"/>
                <a:t>i</a:t>
              </a:r>
              <a:endParaRPr lang="ja-JP" altLang="en-US" sz="700" dirty="0">
                <a:latin typeface="Arial" pitchFamily="34" charset="0"/>
              </a:endParaRPr>
            </a:p>
          </p:txBody>
        </p:sp>
        <p:cxnSp>
          <p:nvCxnSpPr>
            <p:cNvPr id="78" name="AutoShape 587"/>
            <p:cNvCxnSpPr>
              <a:cxnSpLocks noChangeShapeType="1"/>
            </p:cNvCxnSpPr>
            <p:nvPr/>
          </p:nvCxnSpPr>
          <p:spPr bwMode="auto">
            <a:xfrm>
              <a:off x="5055968" y="6192871"/>
              <a:ext cx="179387" cy="1587"/>
            </a:xfrm>
            <a:prstGeom prst="straightConnector1">
              <a:avLst/>
            </a:prstGeom>
            <a:noFill/>
            <a:ln w="9525">
              <a:solidFill>
                <a:schemeClr val="tx1"/>
              </a:solidFill>
              <a:round/>
              <a:headEnd/>
              <a:tailEnd/>
            </a:ln>
          </p:spPr>
        </p:cxnSp>
        <p:sp>
          <p:nvSpPr>
            <p:cNvPr id="79" name="テキスト ボックス 575"/>
            <p:cNvSpPr txBox="1">
              <a:spLocks noChangeArrowheads="1"/>
            </p:cNvSpPr>
            <p:nvPr/>
          </p:nvSpPr>
          <p:spPr bwMode="auto">
            <a:xfrm>
              <a:off x="5165505" y="6096033"/>
              <a:ext cx="481222"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エッジ</a:t>
              </a:r>
              <a:endParaRPr lang="ja-JP" altLang="en-US" sz="700" dirty="0">
                <a:latin typeface="Arial" pitchFamily="34" charset="0"/>
              </a:endParaRPr>
            </a:p>
          </p:txBody>
        </p:sp>
        <p:sp>
          <p:nvSpPr>
            <p:cNvPr id="80" name="Oval 593"/>
            <p:cNvSpPr>
              <a:spLocks noChangeAspect="1" noChangeArrowheads="1"/>
            </p:cNvSpPr>
            <p:nvPr/>
          </p:nvSpPr>
          <p:spPr bwMode="auto">
            <a:xfrm>
              <a:off x="4662280" y="6161121"/>
              <a:ext cx="73025" cy="71437"/>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81" name="直線コネクタ 80"/>
            <p:cNvCxnSpPr/>
            <p:nvPr/>
          </p:nvCxnSpPr>
          <p:spPr>
            <a:xfrm rot="5400000">
              <a:off x="3652832" y="5070481"/>
              <a:ext cx="474662"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AutoShape 587"/>
            <p:cNvCxnSpPr>
              <a:cxnSpLocks noChangeShapeType="1"/>
              <a:stCxn id="111" idx="0"/>
              <a:endCxn id="111" idx="4"/>
            </p:cNvCxnSpPr>
            <p:nvPr/>
          </p:nvCxnSpPr>
          <p:spPr bwMode="auto">
            <a:xfrm>
              <a:off x="4037006" y="4943481"/>
              <a:ext cx="0" cy="69850"/>
            </a:xfrm>
            <a:prstGeom prst="straightConnector1">
              <a:avLst/>
            </a:prstGeom>
            <a:noFill/>
            <a:ln w="9525">
              <a:solidFill>
                <a:schemeClr val="tx1"/>
              </a:solidFill>
              <a:round/>
              <a:headEnd/>
              <a:tailEnd/>
            </a:ln>
          </p:spPr>
        </p:cxnSp>
        <p:cxnSp>
          <p:nvCxnSpPr>
            <p:cNvPr id="83" name="AutoShape 587"/>
            <p:cNvCxnSpPr>
              <a:cxnSpLocks noChangeShapeType="1"/>
              <a:stCxn id="111" idx="2"/>
              <a:endCxn id="111" idx="6"/>
            </p:cNvCxnSpPr>
            <p:nvPr/>
          </p:nvCxnSpPr>
          <p:spPr bwMode="auto">
            <a:xfrm>
              <a:off x="4002081" y="4978406"/>
              <a:ext cx="69850" cy="0"/>
            </a:xfrm>
            <a:prstGeom prst="straightConnector1">
              <a:avLst/>
            </a:prstGeom>
            <a:noFill/>
            <a:ln w="9525">
              <a:solidFill>
                <a:schemeClr val="tx1"/>
              </a:solidFill>
              <a:round/>
              <a:headEnd/>
              <a:tailEnd/>
            </a:ln>
          </p:spPr>
        </p:cxnSp>
        <p:cxnSp>
          <p:nvCxnSpPr>
            <p:cNvPr id="84" name="AutoShape 587"/>
            <p:cNvCxnSpPr>
              <a:cxnSpLocks noChangeShapeType="1"/>
              <a:stCxn id="115" idx="2"/>
              <a:endCxn id="115" idx="6"/>
            </p:cNvCxnSpPr>
            <p:nvPr/>
          </p:nvCxnSpPr>
          <p:spPr bwMode="auto">
            <a:xfrm>
              <a:off x="3714744" y="5470531"/>
              <a:ext cx="69850" cy="0"/>
            </a:xfrm>
            <a:prstGeom prst="straightConnector1">
              <a:avLst/>
            </a:prstGeom>
            <a:noFill/>
            <a:ln w="9525">
              <a:solidFill>
                <a:schemeClr val="tx1"/>
              </a:solidFill>
              <a:round/>
              <a:headEnd/>
              <a:tailEnd/>
            </a:ln>
          </p:spPr>
        </p:cxnSp>
        <p:cxnSp>
          <p:nvCxnSpPr>
            <p:cNvPr id="85" name="直線コネクタ 619"/>
            <p:cNvCxnSpPr>
              <a:cxnSpLocks noChangeShapeType="1"/>
              <a:stCxn id="115" idx="0"/>
              <a:endCxn id="115" idx="4"/>
            </p:cNvCxnSpPr>
            <p:nvPr/>
          </p:nvCxnSpPr>
          <p:spPr bwMode="auto">
            <a:xfrm>
              <a:off x="3749669" y="5435606"/>
              <a:ext cx="0" cy="69850"/>
            </a:xfrm>
            <a:prstGeom prst="line">
              <a:avLst/>
            </a:prstGeom>
            <a:noFill/>
            <a:ln w="9525" algn="ctr">
              <a:solidFill>
                <a:schemeClr val="tx1"/>
              </a:solidFill>
              <a:round/>
              <a:headEnd/>
              <a:tailEnd/>
            </a:ln>
          </p:spPr>
        </p:cxnSp>
        <p:cxnSp>
          <p:nvCxnSpPr>
            <p:cNvPr id="86" name="直線コネクタ 622"/>
            <p:cNvCxnSpPr>
              <a:cxnSpLocks noChangeShapeType="1"/>
              <a:stCxn id="112" idx="0"/>
              <a:endCxn id="112" idx="4"/>
            </p:cNvCxnSpPr>
            <p:nvPr/>
          </p:nvCxnSpPr>
          <p:spPr bwMode="auto">
            <a:xfrm>
              <a:off x="4613269" y="5880106"/>
              <a:ext cx="0" cy="69850"/>
            </a:xfrm>
            <a:prstGeom prst="line">
              <a:avLst/>
            </a:prstGeom>
            <a:noFill/>
            <a:ln w="9525" algn="ctr">
              <a:solidFill>
                <a:schemeClr val="tx1"/>
              </a:solidFill>
              <a:round/>
              <a:headEnd/>
              <a:tailEnd/>
            </a:ln>
          </p:spPr>
        </p:cxnSp>
        <p:cxnSp>
          <p:nvCxnSpPr>
            <p:cNvPr id="87" name="直線コネクタ 625"/>
            <p:cNvCxnSpPr>
              <a:cxnSpLocks noChangeShapeType="1"/>
              <a:stCxn id="112" idx="2"/>
              <a:endCxn id="112" idx="6"/>
            </p:cNvCxnSpPr>
            <p:nvPr/>
          </p:nvCxnSpPr>
          <p:spPr bwMode="auto">
            <a:xfrm>
              <a:off x="4578344" y="5915031"/>
              <a:ext cx="69850" cy="0"/>
            </a:xfrm>
            <a:prstGeom prst="line">
              <a:avLst/>
            </a:prstGeom>
            <a:noFill/>
            <a:ln w="9525" algn="ctr">
              <a:solidFill>
                <a:schemeClr val="tx1"/>
              </a:solidFill>
              <a:round/>
              <a:headEnd/>
              <a:tailEnd/>
            </a:ln>
          </p:spPr>
        </p:cxnSp>
        <p:cxnSp>
          <p:nvCxnSpPr>
            <p:cNvPr id="88" name="直線コネクタ 628"/>
            <p:cNvCxnSpPr>
              <a:cxnSpLocks noChangeShapeType="1"/>
              <a:stCxn id="114" idx="2"/>
              <a:endCxn id="114" idx="6"/>
            </p:cNvCxnSpPr>
            <p:nvPr/>
          </p:nvCxnSpPr>
          <p:spPr bwMode="auto">
            <a:xfrm>
              <a:off x="4000494" y="5915031"/>
              <a:ext cx="69850" cy="0"/>
            </a:xfrm>
            <a:prstGeom prst="line">
              <a:avLst/>
            </a:prstGeom>
            <a:noFill/>
            <a:ln w="9525" algn="ctr">
              <a:solidFill>
                <a:schemeClr val="tx1"/>
              </a:solidFill>
              <a:round/>
              <a:headEnd/>
              <a:tailEnd/>
            </a:ln>
          </p:spPr>
        </p:cxnSp>
        <p:cxnSp>
          <p:nvCxnSpPr>
            <p:cNvPr id="89" name="直線コネクタ 634"/>
            <p:cNvCxnSpPr>
              <a:cxnSpLocks noChangeShapeType="1"/>
              <a:stCxn id="106" idx="2"/>
              <a:endCxn id="106" idx="6"/>
            </p:cNvCxnSpPr>
            <p:nvPr/>
          </p:nvCxnSpPr>
          <p:spPr bwMode="auto">
            <a:xfrm>
              <a:off x="5656256" y="4978406"/>
              <a:ext cx="69850" cy="0"/>
            </a:xfrm>
            <a:prstGeom prst="line">
              <a:avLst/>
            </a:prstGeom>
            <a:noFill/>
            <a:ln w="9525" algn="ctr">
              <a:solidFill>
                <a:schemeClr val="tx1"/>
              </a:solidFill>
              <a:round/>
              <a:headEnd/>
              <a:tailEnd/>
            </a:ln>
          </p:spPr>
        </p:cxnSp>
        <p:cxnSp>
          <p:nvCxnSpPr>
            <p:cNvPr id="90" name="直線コネクタ 638"/>
            <p:cNvCxnSpPr>
              <a:cxnSpLocks noChangeShapeType="1"/>
              <a:stCxn id="106" idx="0"/>
              <a:endCxn id="106" idx="4"/>
            </p:cNvCxnSpPr>
            <p:nvPr/>
          </p:nvCxnSpPr>
          <p:spPr bwMode="auto">
            <a:xfrm>
              <a:off x="5691181" y="4943481"/>
              <a:ext cx="0" cy="69850"/>
            </a:xfrm>
            <a:prstGeom prst="line">
              <a:avLst/>
            </a:prstGeom>
            <a:noFill/>
            <a:ln w="9525" algn="ctr">
              <a:solidFill>
                <a:schemeClr val="tx1"/>
              </a:solidFill>
              <a:round/>
              <a:headEnd/>
              <a:tailEnd/>
            </a:ln>
          </p:spPr>
        </p:cxnSp>
        <p:cxnSp>
          <p:nvCxnSpPr>
            <p:cNvPr id="91" name="直線コネクタ 642"/>
            <p:cNvCxnSpPr>
              <a:cxnSpLocks noChangeShapeType="1"/>
              <a:stCxn id="105" idx="0"/>
              <a:endCxn id="105" idx="4"/>
            </p:cNvCxnSpPr>
            <p:nvPr/>
          </p:nvCxnSpPr>
          <p:spPr bwMode="auto">
            <a:xfrm>
              <a:off x="5691181" y="5878519"/>
              <a:ext cx="0" cy="69850"/>
            </a:xfrm>
            <a:prstGeom prst="line">
              <a:avLst/>
            </a:prstGeom>
            <a:noFill/>
            <a:ln w="9525" algn="ctr">
              <a:solidFill>
                <a:schemeClr val="tx1"/>
              </a:solidFill>
              <a:round/>
              <a:headEnd/>
              <a:tailEnd/>
            </a:ln>
          </p:spPr>
        </p:cxnSp>
        <p:cxnSp>
          <p:nvCxnSpPr>
            <p:cNvPr id="92" name="直線コネクタ 645"/>
            <p:cNvCxnSpPr>
              <a:cxnSpLocks noChangeShapeType="1"/>
              <a:stCxn id="105" idx="2"/>
              <a:endCxn id="105" idx="6"/>
            </p:cNvCxnSpPr>
            <p:nvPr/>
          </p:nvCxnSpPr>
          <p:spPr bwMode="auto">
            <a:xfrm>
              <a:off x="5656256" y="5913444"/>
              <a:ext cx="69850" cy="0"/>
            </a:xfrm>
            <a:prstGeom prst="line">
              <a:avLst/>
            </a:prstGeom>
            <a:noFill/>
            <a:ln w="9525" algn="ctr">
              <a:solidFill>
                <a:schemeClr val="tx1"/>
              </a:solidFill>
              <a:round/>
              <a:headEnd/>
              <a:tailEnd/>
            </a:ln>
          </p:spPr>
        </p:cxnSp>
        <p:cxnSp>
          <p:nvCxnSpPr>
            <p:cNvPr id="93" name="直線コネクタ 648"/>
            <p:cNvCxnSpPr>
              <a:cxnSpLocks noChangeShapeType="1"/>
              <a:stCxn id="110" idx="2"/>
              <a:endCxn id="110" idx="6"/>
            </p:cNvCxnSpPr>
            <p:nvPr/>
          </p:nvCxnSpPr>
          <p:spPr bwMode="auto">
            <a:xfrm>
              <a:off x="4578344" y="4978406"/>
              <a:ext cx="69850" cy="0"/>
            </a:xfrm>
            <a:prstGeom prst="line">
              <a:avLst/>
            </a:prstGeom>
            <a:noFill/>
            <a:ln w="9525" algn="ctr">
              <a:solidFill>
                <a:schemeClr val="tx1"/>
              </a:solidFill>
              <a:round/>
              <a:headEnd/>
              <a:tailEnd/>
            </a:ln>
          </p:spPr>
        </p:cxnSp>
        <p:cxnSp>
          <p:nvCxnSpPr>
            <p:cNvPr id="94" name="直線コネクタ 651"/>
            <p:cNvCxnSpPr>
              <a:cxnSpLocks noChangeShapeType="1"/>
              <a:stCxn id="110" idx="0"/>
              <a:endCxn id="110" idx="4"/>
            </p:cNvCxnSpPr>
            <p:nvPr/>
          </p:nvCxnSpPr>
          <p:spPr bwMode="auto">
            <a:xfrm>
              <a:off x="4613269" y="4943481"/>
              <a:ext cx="0" cy="69850"/>
            </a:xfrm>
            <a:prstGeom prst="line">
              <a:avLst/>
            </a:prstGeom>
            <a:noFill/>
            <a:ln w="9525" algn="ctr">
              <a:solidFill>
                <a:schemeClr val="tx1"/>
              </a:solidFill>
              <a:round/>
              <a:headEnd/>
              <a:tailEnd/>
            </a:ln>
          </p:spPr>
        </p:cxnSp>
        <p:cxnSp>
          <p:nvCxnSpPr>
            <p:cNvPr id="95" name="直線コネクタ 654"/>
            <p:cNvCxnSpPr>
              <a:cxnSpLocks noChangeShapeType="1"/>
              <a:stCxn id="108" idx="0"/>
              <a:endCxn id="108" idx="4"/>
            </p:cNvCxnSpPr>
            <p:nvPr/>
          </p:nvCxnSpPr>
          <p:spPr bwMode="auto">
            <a:xfrm rot="16200000" flipH="1">
              <a:off x="4824406" y="5468944"/>
              <a:ext cx="71437" cy="1588"/>
            </a:xfrm>
            <a:prstGeom prst="line">
              <a:avLst/>
            </a:prstGeom>
            <a:noFill/>
            <a:ln w="9525" algn="ctr">
              <a:solidFill>
                <a:schemeClr val="tx1"/>
              </a:solidFill>
              <a:round/>
              <a:headEnd/>
              <a:tailEnd/>
            </a:ln>
          </p:spPr>
        </p:cxnSp>
        <p:cxnSp>
          <p:nvCxnSpPr>
            <p:cNvPr id="96" name="直線コネクタ 662"/>
            <p:cNvCxnSpPr>
              <a:cxnSpLocks noChangeShapeType="1"/>
              <a:stCxn id="104" idx="2"/>
              <a:endCxn id="104" idx="6"/>
            </p:cNvCxnSpPr>
            <p:nvPr/>
          </p:nvCxnSpPr>
          <p:spPr bwMode="auto">
            <a:xfrm>
              <a:off x="5187944" y="5915031"/>
              <a:ext cx="69850" cy="0"/>
            </a:xfrm>
            <a:prstGeom prst="line">
              <a:avLst/>
            </a:prstGeom>
            <a:noFill/>
            <a:ln w="9525" algn="ctr">
              <a:solidFill>
                <a:schemeClr val="tx1"/>
              </a:solidFill>
              <a:round/>
              <a:headEnd/>
              <a:tailEnd/>
            </a:ln>
          </p:spPr>
        </p:cxnSp>
        <p:cxnSp>
          <p:nvCxnSpPr>
            <p:cNvPr id="97" name="直線コネクタ 665"/>
            <p:cNvCxnSpPr>
              <a:cxnSpLocks noChangeShapeType="1"/>
              <a:stCxn id="104" idx="0"/>
              <a:endCxn id="104" idx="4"/>
            </p:cNvCxnSpPr>
            <p:nvPr/>
          </p:nvCxnSpPr>
          <p:spPr bwMode="auto">
            <a:xfrm>
              <a:off x="5222869" y="5880106"/>
              <a:ext cx="0" cy="69850"/>
            </a:xfrm>
            <a:prstGeom prst="line">
              <a:avLst/>
            </a:prstGeom>
            <a:noFill/>
            <a:ln w="9525" algn="ctr">
              <a:solidFill>
                <a:schemeClr val="tx1"/>
              </a:solidFill>
              <a:round/>
              <a:headEnd/>
              <a:tailEnd/>
            </a:ln>
          </p:spPr>
        </p:cxnSp>
        <p:cxnSp>
          <p:nvCxnSpPr>
            <p:cNvPr id="98" name="直線コネクタ 668"/>
            <p:cNvCxnSpPr>
              <a:cxnSpLocks noChangeShapeType="1"/>
              <a:stCxn id="107" idx="0"/>
              <a:endCxn id="107" idx="4"/>
            </p:cNvCxnSpPr>
            <p:nvPr/>
          </p:nvCxnSpPr>
          <p:spPr bwMode="auto">
            <a:xfrm>
              <a:off x="5187944" y="4943481"/>
              <a:ext cx="0" cy="69850"/>
            </a:xfrm>
            <a:prstGeom prst="line">
              <a:avLst/>
            </a:prstGeom>
            <a:noFill/>
            <a:ln w="9525" algn="ctr">
              <a:solidFill>
                <a:schemeClr val="tx1"/>
              </a:solidFill>
              <a:round/>
              <a:headEnd/>
              <a:tailEnd/>
            </a:ln>
          </p:spPr>
        </p:cxnSp>
        <p:cxnSp>
          <p:nvCxnSpPr>
            <p:cNvPr id="99" name="直線コネクタ 672"/>
            <p:cNvCxnSpPr>
              <a:cxnSpLocks noChangeShapeType="1"/>
              <a:stCxn id="107" idx="2"/>
              <a:endCxn id="107" idx="6"/>
            </p:cNvCxnSpPr>
            <p:nvPr/>
          </p:nvCxnSpPr>
          <p:spPr bwMode="auto">
            <a:xfrm>
              <a:off x="5151431" y="4978406"/>
              <a:ext cx="71438" cy="0"/>
            </a:xfrm>
            <a:prstGeom prst="line">
              <a:avLst/>
            </a:prstGeom>
            <a:noFill/>
            <a:ln w="9525" algn="ctr">
              <a:solidFill>
                <a:schemeClr val="tx1"/>
              </a:solidFill>
              <a:round/>
              <a:headEnd/>
              <a:tailEnd/>
            </a:ln>
          </p:spPr>
        </p:cxnSp>
        <p:sp>
          <p:nvSpPr>
            <p:cNvPr id="100" name="テキスト ボックス 703"/>
            <p:cNvSpPr txBox="1">
              <a:spLocks noChangeArrowheads="1"/>
            </p:cNvSpPr>
            <p:nvPr/>
          </p:nvSpPr>
          <p:spPr bwMode="auto">
            <a:xfrm>
              <a:off x="3971717" y="6097621"/>
              <a:ext cx="470000"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ノード</a:t>
              </a:r>
              <a:endParaRPr lang="ja-JP" altLang="en-US" sz="700" dirty="0">
                <a:latin typeface="Arial" pitchFamily="34" charset="0"/>
              </a:endParaRPr>
            </a:p>
          </p:txBody>
        </p:sp>
        <p:sp>
          <p:nvSpPr>
            <p:cNvPr id="101" name="Oval 593"/>
            <p:cNvSpPr>
              <a:spLocks noChangeAspect="1" noChangeArrowheads="1"/>
            </p:cNvSpPr>
            <p:nvPr/>
          </p:nvSpPr>
          <p:spPr bwMode="auto">
            <a:xfrm>
              <a:off x="3960605" y="6159533"/>
              <a:ext cx="71437"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102" name="直線コネクタ 657"/>
            <p:cNvCxnSpPr>
              <a:cxnSpLocks noChangeShapeType="1"/>
              <a:stCxn id="108" idx="2"/>
              <a:endCxn id="108" idx="6"/>
            </p:cNvCxnSpPr>
            <p:nvPr/>
          </p:nvCxnSpPr>
          <p:spPr bwMode="auto">
            <a:xfrm rot="10800000" flipH="1">
              <a:off x="4824406" y="5468944"/>
              <a:ext cx="73025" cy="1587"/>
            </a:xfrm>
            <a:prstGeom prst="line">
              <a:avLst/>
            </a:prstGeom>
            <a:noFill/>
            <a:ln w="9525" algn="ctr">
              <a:solidFill>
                <a:schemeClr val="tx1"/>
              </a:solidFill>
              <a:round/>
              <a:headEnd/>
              <a:tailEnd/>
            </a:ln>
          </p:spPr>
        </p:cxnSp>
        <p:sp>
          <p:nvSpPr>
            <p:cNvPr id="103" name="Oval 593"/>
            <p:cNvSpPr>
              <a:spLocks noChangeAspect="1" noChangeArrowheads="1"/>
            </p:cNvSpPr>
            <p:nvPr/>
          </p:nvSpPr>
          <p:spPr bwMode="auto">
            <a:xfrm>
              <a:off x="4251319" y="54340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4" name="Oval 593"/>
            <p:cNvSpPr>
              <a:spLocks noChangeAspect="1" noChangeArrowheads="1"/>
            </p:cNvSpPr>
            <p:nvPr/>
          </p:nvSpPr>
          <p:spPr bwMode="auto">
            <a:xfrm>
              <a:off x="51879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5" name="Oval 593"/>
            <p:cNvSpPr>
              <a:spLocks noChangeAspect="1" noChangeArrowheads="1"/>
            </p:cNvSpPr>
            <p:nvPr/>
          </p:nvSpPr>
          <p:spPr bwMode="auto">
            <a:xfrm>
              <a:off x="5656256" y="58785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6" name="Oval 593"/>
            <p:cNvSpPr>
              <a:spLocks noChangeAspect="1" noChangeArrowheads="1"/>
            </p:cNvSpPr>
            <p:nvPr/>
          </p:nvSpPr>
          <p:spPr bwMode="auto">
            <a:xfrm>
              <a:off x="5656256"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7" name="Oval 593"/>
            <p:cNvSpPr>
              <a:spLocks noChangeAspect="1" noChangeArrowheads="1"/>
            </p:cNvSpPr>
            <p:nvPr/>
          </p:nvSpPr>
          <p:spPr bwMode="auto">
            <a:xfrm>
              <a:off x="5151431" y="4943481"/>
              <a:ext cx="71438"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8" name="Oval 584"/>
            <p:cNvSpPr>
              <a:spLocks noChangeAspect="1" noChangeArrowheads="1"/>
            </p:cNvSpPr>
            <p:nvPr/>
          </p:nvSpPr>
          <p:spPr bwMode="auto">
            <a:xfrm>
              <a:off x="4824406" y="5432431"/>
              <a:ext cx="73025"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9" name="Oval 593"/>
            <p:cNvSpPr>
              <a:spLocks noChangeAspect="1" noChangeArrowheads="1"/>
            </p:cNvSpPr>
            <p:nvPr/>
          </p:nvSpPr>
          <p:spPr bwMode="auto">
            <a:xfrm>
              <a:off x="4679742" y="6178583"/>
              <a:ext cx="34925"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0" name="Oval 593"/>
            <p:cNvSpPr>
              <a:spLocks noChangeAspect="1" noChangeArrowheads="1"/>
            </p:cNvSpPr>
            <p:nvPr/>
          </p:nvSpPr>
          <p:spPr bwMode="auto">
            <a:xfrm>
              <a:off x="4578344"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1" name="Oval 593"/>
            <p:cNvSpPr>
              <a:spLocks noChangeAspect="1" noChangeArrowheads="1"/>
            </p:cNvSpPr>
            <p:nvPr/>
          </p:nvSpPr>
          <p:spPr bwMode="auto">
            <a:xfrm>
              <a:off x="4002081"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2" name="Oval 593"/>
            <p:cNvSpPr>
              <a:spLocks noChangeAspect="1" noChangeArrowheads="1"/>
            </p:cNvSpPr>
            <p:nvPr/>
          </p:nvSpPr>
          <p:spPr bwMode="auto">
            <a:xfrm>
              <a:off x="45783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113" name="直線コネクタ 631"/>
            <p:cNvCxnSpPr>
              <a:cxnSpLocks noChangeShapeType="1"/>
              <a:stCxn id="114" idx="0"/>
              <a:endCxn id="114" idx="4"/>
            </p:cNvCxnSpPr>
            <p:nvPr/>
          </p:nvCxnSpPr>
          <p:spPr bwMode="auto">
            <a:xfrm>
              <a:off x="4035419" y="5880106"/>
              <a:ext cx="0" cy="69850"/>
            </a:xfrm>
            <a:prstGeom prst="line">
              <a:avLst/>
            </a:prstGeom>
            <a:noFill/>
            <a:ln w="9525" algn="ctr">
              <a:solidFill>
                <a:schemeClr val="tx1"/>
              </a:solidFill>
              <a:round/>
              <a:headEnd/>
              <a:tailEnd/>
            </a:ln>
          </p:spPr>
        </p:cxnSp>
        <p:sp>
          <p:nvSpPr>
            <p:cNvPr id="114" name="Oval 593"/>
            <p:cNvSpPr>
              <a:spLocks noChangeAspect="1" noChangeArrowheads="1"/>
            </p:cNvSpPr>
            <p:nvPr/>
          </p:nvSpPr>
          <p:spPr bwMode="auto">
            <a:xfrm>
              <a:off x="400049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5" name="Oval 593"/>
            <p:cNvSpPr>
              <a:spLocks noChangeAspect="1" noChangeArrowheads="1"/>
            </p:cNvSpPr>
            <p:nvPr/>
          </p:nvSpPr>
          <p:spPr bwMode="auto">
            <a:xfrm>
              <a:off x="3714744" y="54356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6" name="Oval 593"/>
            <p:cNvSpPr>
              <a:spLocks noChangeAspect="1" noChangeArrowheads="1"/>
            </p:cNvSpPr>
            <p:nvPr/>
          </p:nvSpPr>
          <p:spPr bwMode="auto">
            <a:xfrm>
              <a:off x="4841869" y="5451481"/>
              <a:ext cx="36512"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媒介中心性</a:t>
            </a:r>
            <a:endParaRPr kumimoji="1" lang="ja-JP" altLang="en-US" dirty="0"/>
          </a:p>
        </p:txBody>
      </p:sp>
      <p:sp>
        <p:nvSpPr>
          <p:cNvPr id="3" name="コンテンツ プレースホルダ 2"/>
          <p:cNvSpPr>
            <a:spLocks noGrp="1"/>
          </p:cNvSpPr>
          <p:nvPr>
            <p:ph idx="1"/>
          </p:nvPr>
        </p:nvSpPr>
        <p:spPr>
          <a:xfrm>
            <a:off x="457200" y="857232"/>
            <a:ext cx="8229600" cy="5786478"/>
          </a:xfrm>
        </p:spPr>
        <p:txBody>
          <a:bodyPr>
            <a:normAutofit fontScale="92500"/>
          </a:bodyPr>
          <a:lstStyle/>
          <a:p>
            <a:r>
              <a:rPr lang="ja-JP" altLang="en-US" dirty="0" smtClean="0"/>
              <a:t>あるノード</a:t>
            </a:r>
            <a:r>
              <a:rPr lang="en-US" altLang="ja-JP" i="1" dirty="0" smtClean="0"/>
              <a:t>v</a:t>
            </a:r>
            <a:r>
              <a:rPr lang="en-US" altLang="ja-JP" i="1" baseline="-25000" dirty="0" smtClean="0"/>
              <a:t>i</a:t>
            </a:r>
            <a:r>
              <a:rPr lang="ja-JP" altLang="en-US" dirty="0" smtClean="0"/>
              <a:t>の媒介中心性</a:t>
            </a:r>
            <a:r>
              <a:rPr lang="en-US" altLang="ja-JP" i="1" dirty="0" err="1" smtClean="0"/>
              <a:t>C</a:t>
            </a:r>
            <a:r>
              <a:rPr lang="en-US" altLang="ja-JP" i="1" baseline="-25000" dirty="0" err="1" smtClean="0"/>
              <a:t>betweenness</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は，他の</a:t>
            </a:r>
            <a:r>
              <a:rPr lang="en-US" altLang="ja-JP" dirty="0" smtClean="0"/>
              <a:t>2</a:t>
            </a:r>
            <a:r>
              <a:rPr lang="ja-JP" altLang="en-US" dirty="0" smtClean="0"/>
              <a:t>つノード</a:t>
            </a:r>
            <a:r>
              <a:rPr lang="en-US" altLang="ja-JP" i="1" dirty="0" err="1" smtClean="0"/>
              <a:t>v</a:t>
            </a:r>
            <a:r>
              <a:rPr lang="en-US" altLang="ja-JP" i="1" baseline="-25000" dirty="0" err="1" smtClean="0"/>
              <a:t>j</a:t>
            </a:r>
            <a:r>
              <a:rPr lang="ja-JP" altLang="en-US" dirty="0" smtClean="0"/>
              <a:t>から</a:t>
            </a:r>
            <a:r>
              <a:rPr lang="en-US" altLang="ja-JP" i="1" dirty="0" err="1" smtClean="0"/>
              <a:t>v</a:t>
            </a:r>
            <a:r>
              <a:rPr lang="en-US" altLang="ja-JP" i="1" baseline="-25000" dirty="0" err="1" smtClean="0"/>
              <a:t>k</a:t>
            </a:r>
            <a:r>
              <a:rPr lang="ja-JP" altLang="en-US" dirty="0" err="1" smtClean="0"/>
              <a:t>への</a:t>
            </a:r>
            <a:r>
              <a:rPr lang="ja-JP" altLang="en-US" dirty="0" smtClean="0"/>
              <a:t>最短経路にノード</a:t>
            </a:r>
            <a:r>
              <a:rPr lang="en-US" altLang="ja-JP" i="1" dirty="0" smtClean="0"/>
              <a:t>v</a:t>
            </a:r>
            <a:r>
              <a:rPr lang="en-US" altLang="ja-JP" i="1" baseline="-25000" dirty="0" smtClean="0"/>
              <a:t>i</a:t>
            </a:r>
            <a:r>
              <a:rPr lang="ja-JP" altLang="en-US" dirty="0" smtClean="0"/>
              <a:t>が含まれる割合である．</a:t>
            </a:r>
          </a:p>
          <a:p>
            <a:pPr lvl="1"/>
            <a:r>
              <a:rPr lang="en-US" altLang="ja-JP" i="1" dirty="0" err="1" smtClean="0"/>
              <a:t>C</a:t>
            </a:r>
            <a:r>
              <a:rPr lang="en-US" altLang="ja-JP" i="1" baseline="-25000" dirty="0" err="1" smtClean="0"/>
              <a:t>betweenness</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は最小</a:t>
            </a:r>
            <a:r>
              <a:rPr lang="en-US" altLang="ja-JP" dirty="0" smtClean="0"/>
              <a:t>0</a:t>
            </a:r>
            <a:r>
              <a:rPr lang="ja-JP" altLang="en-US" dirty="0" smtClean="0"/>
              <a:t>から最大</a:t>
            </a:r>
            <a:r>
              <a:rPr lang="en-US" altLang="ja-JP" dirty="0" smtClean="0"/>
              <a:t>1</a:t>
            </a:r>
            <a:r>
              <a:rPr lang="ja-JP" altLang="en-US" dirty="0" err="1" smtClean="0"/>
              <a:t>までの</a:t>
            </a:r>
            <a:r>
              <a:rPr lang="ja-JP" altLang="en-US" dirty="0" smtClean="0"/>
              <a:t>値を取る．</a:t>
            </a:r>
          </a:p>
          <a:p>
            <a:pPr lvl="1"/>
            <a:r>
              <a:rPr lang="ja-JP" altLang="en-US" dirty="0" smtClean="0">
                <a:solidFill>
                  <a:srgbClr val="FF0000"/>
                </a:solidFill>
              </a:rPr>
              <a:t>媒介中心性が高いノードほど，他のノードの仲介者としての役割を果たす</a:t>
            </a:r>
            <a:r>
              <a:rPr lang="ja-JP" altLang="en-US" dirty="0" smtClean="0"/>
              <a:t>ノードである．</a:t>
            </a:r>
            <a:endParaRPr lang="en-US" altLang="ja-JP" dirty="0" smtClean="0"/>
          </a:p>
          <a:p>
            <a:pPr lvl="1"/>
            <a:endParaRPr lang="en-US" altLang="ja-JP" dirty="0" smtClean="0"/>
          </a:p>
          <a:p>
            <a:pPr lvl="1"/>
            <a:endParaRPr lang="en-US" altLang="ja-JP" dirty="0" smtClean="0"/>
          </a:p>
          <a:p>
            <a:pPr lvl="1">
              <a:buNone/>
            </a:pPr>
            <a:endParaRPr lang="ja-JP" altLang="en-US" dirty="0" smtClean="0"/>
          </a:p>
          <a:p>
            <a:r>
              <a:rPr lang="en-US" altLang="ja-JP" dirty="0" smtClean="0"/>
              <a:t>OSS</a:t>
            </a:r>
            <a:r>
              <a:rPr lang="ja-JP" altLang="en-US" dirty="0" smtClean="0"/>
              <a:t>コミュニティにおいて</a:t>
            </a:r>
            <a:r>
              <a:rPr lang="ja-JP" altLang="en-US" dirty="0" smtClean="0">
                <a:solidFill>
                  <a:srgbClr val="FF0000"/>
                </a:solidFill>
              </a:rPr>
              <a:t>媒介中心性が高い参加者ほど，他の参加者同士を繋ぎ合わせる参加者</a:t>
            </a:r>
            <a:r>
              <a:rPr lang="ja-JP" altLang="en-US" dirty="0" smtClean="0"/>
              <a:t>である．</a:t>
            </a:r>
            <a:endParaRPr lang="en-US" altLang="ja-JP" dirty="0" smtClean="0"/>
          </a:p>
          <a:p>
            <a:pPr lvl="1"/>
            <a:r>
              <a:rPr lang="ja-JP" altLang="en-US" dirty="0" smtClean="0"/>
              <a:t>媒介中心性が高い参加者が突然いなくなると，</a:t>
            </a:r>
            <a:r>
              <a:rPr lang="en-US" altLang="ja-JP" dirty="0" smtClean="0"/>
              <a:t>OSS</a:t>
            </a:r>
            <a:r>
              <a:rPr lang="ja-JP" altLang="en-US" dirty="0" smtClean="0"/>
              <a:t>コミュニティでコミュニケーションが円滑に行われなくなると考えられる</a:t>
            </a:r>
          </a:p>
          <a:p>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31</a:t>
            </a:fld>
            <a:endParaRPr lang="ja-JP" altLang="en-US"/>
          </a:p>
        </p:txBody>
      </p:sp>
      <p:grpSp>
        <p:nvGrpSpPr>
          <p:cNvPr id="62" name="グループ化 6"/>
          <p:cNvGrpSpPr/>
          <p:nvPr/>
        </p:nvGrpSpPr>
        <p:grpSpPr>
          <a:xfrm>
            <a:off x="3650736" y="3249741"/>
            <a:ext cx="2011362" cy="1366409"/>
            <a:chOff x="3714744" y="4943481"/>
            <a:chExt cx="2011362" cy="1366409"/>
          </a:xfrm>
        </p:grpSpPr>
        <p:cxnSp>
          <p:nvCxnSpPr>
            <p:cNvPr id="63" name="AutoShape 587"/>
            <p:cNvCxnSpPr>
              <a:cxnSpLocks noChangeShapeType="1"/>
            </p:cNvCxnSpPr>
            <p:nvPr/>
          </p:nvCxnSpPr>
          <p:spPr bwMode="auto">
            <a:xfrm>
              <a:off x="4633906" y="5003806"/>
              <a:ext cx="219075" cy="465138"/>
            </a:xfrm>
            <a:prstGeom prst="straightConnector1">
              <a:avLst/>
            </a:prstGeom>
            <a:noFill/>
            <a:ln w="9525">
              <a:solidFill>
                <a:schemeClr val="tx1"/>
              </a:solidFill>
              <a:round/>
              <a:headEnd/>
              <a:tailEnd/>
            </a:ln>
          </p:spPr>
        </p:cxnSp>
        <p:cxnSp>
          <p:nvCxnSpPr>
            <p:cNvPr id="64" name="AutoShape 587"/>
            <p:cNvCxnSpPr>
              <a:cxnSpLocks noChangeShapeType="1"/>
              <a:stCxn id="103" idx="6"/>
              <a:endCxn id="108" idx="2"/>
            </p:cNvCxnSpPr>
            <p:nvPr/>
          </p:nvCxnSpPr>
          <p:spPr bwMode="auto">
            <a:xfrm>
              <a:off x="4321169" y="5468944"/>
              <a:ext cx="503237" cy="0"/>
            </a:xfrm>
            <a:prstGeom prst="straightConnector1">
              <a:avLst/>
            </a:prstGeom>
            <a:noFill/>
            <a:ln w="9525">
              <a:solidFill>
                <a:schemeClr val="tx1"/>
              </a:solidFill>
              <a:round/>
              <a:headEnd/>
              <a:tailEnd/>
            </a:ln>
          </p:spPr>
        </p:cxnSp>
        <p:cxnSp>
          <p:nvCxnSpPr>
            <p:cNvPr id="65" name="AutoShape 587"/>
            <p:cNvCxnSpPr>
              <a:cxnSpLocks noChangeShapeType="1"/>
              <a:stCxn id="112" idx="0"/>
            </p:cNvCxnSpPr>
            <p:nvPr/>
          </p:nvCxnSpPr>
          <p:spPr bwMode="auto">
            <a:xfrm flipV="1">
              <a:off x="4613269" y="5461006"/>
              <a:ext cx="247650" cy="419100"/>
            </a:xfrm>
            <a:prstGeom prst="straightConnector1">
              <a:avLst/>
            </a:prstGeom>
            <a:noFill/>
            <a:ln w="9525">
              <a:solidFill>
                <a:schemeClr val="tx1"/>
              </a:solidFill>
              <a:round/>
              <a:headEnd/>
              <a:tailEnd/>
            </a:ln>
          </p:spPr>
        </p:cxnSp>
        <p:cxnSp>
          <p:nvCxnSpPr>
            <p:cNvPr id="66" name="AutoShape 587"/>
            <p:cNvCxnSpPr>
              <a:cxnSpLocks noChangeShapeType="1"/>
            </p:cNvCxnSpPr>
            <p:nvPr/>
          </p:nvCxnSpPr>
          <p:spPr bwMode="auto">
            <a:xfrm>
              <a:off x="4062406" y="4987931"/>
              <a:ext cx="788988" cy="476250"/>
            </a:xfrm>
            <a:prstGeom prst="straightConnector1">
              <a:avLst/>
            </a:prstGeom>
            <a:noFill/>
            <a:ln w="9525">
              <a:solidFill>
                <a:schemeClr val="tx1"/>
              </a:solidFill>
              <a:round/>
              <a:headEnd/>
              <a:tailEnd/>
            </a:ln>
          </p:spPr>
        </p:cxnSp>
        <p:cxnSp>
          <p:nvCxnSpPr>
            <p:cNvPr id="67" name="AutoShape 587"/>
            <p:cNvCxnSpPr>
              <a:cxnSpLocks noChangeShapeType="1"/>
              <a:stCxn id="114" idx="7"/>
            </p:cNvCxnSpPr>
            <p:nvPr/>
          </p:nvCxnSpPr>
          <p:spPr bwMode="auto">
            <a:xfrm flipV="1">
              <a:off x="4060819" y="5468944"/>
              <a:ext cx="796925" cy="420687"/>
            </a:xfrm>
            <a:prstGeom prst="straightConnector1">
              <a:avLst/>
            </a:prstGeom>
            <a:noFill/>
            <a:ln w="9525">
              <a:solidFill>
                <a:schemeClr val="tx1"/>
              </a:solidFill>
              <a:round/>
              <a:headEnd/>
              <a:tailEnd/>
            </a:ln>
          </p:spPr>
        </p:cxnSp>
        <p:cxnSp>
          <p:nvCxnSpPr>
            <p:cNvPr id="68" name="AutoShape 587"/>
            <p:cNvCxnSpPr>
              <a:cxnSpLocks noChangeShapeType="1"/>
              <a:stCxn id="103" idx="2"/>
              <a:endCxn id="115" idx="6"/>
            </p:cNvCxnSpPr>
            <p:nvPr/>
          </p:nvCxnSpPr>
          <p:spPr bwMode="auto">
            <a:xfrm flipH="1">
              <a:off x="3784594" y="5468944"/>
              <a:ext cx="466725" cy="1587"/>
            </a:xfrm>
            <a:prstGeom prst="straightConnector1">
              <a:avLst/>
            </a:prstGeom>
            <a:noFill/>
            <a:ln w="9525">
              <a:solidFill>
                <a:schemeClr val="tx1"/>
              </a:solidFill>
              <a:round/>
              <a:headEnd/>
              <a:tailEnd/>
            </a:ln>
          </p:spPr>
        </p:cxnSp>
        <p:cxnSp>
          <p:nvCxnSpPr>
            <p:cNvPr id="69" name="AutoShape 587"/>
            <p:cNvCxnSpPr>
              <a:cxnSpLocks noChangeShapeType="1"/>
              <a:stCxn id="110" idx="3"/>
              <a:endCxn id="115" idx="7"/>
            </p:cNvCxnSpPr>
            <p:nvPr/>
          </p:nvCxnSpPr>
          <p:spPr bwMode="auto">
            <a:xfrm flipH="1">
              <a:off x="3775069" y="5003806"/>
              <a:ext cx="812800" cy="441325"/>
            </a:xfrm>
            <a:prstGeom prst="straightConnector1">
              <a:avLst/>
            </a:prstGeom>
            <a:noFill/>
            <a:ln w="9525">
              <a:solidFill>
                <a:schemeClr val="tx1"/>
              </a:solidFill>
              <a:round/>
              <a:headEnd/>
              <a:tailEnd/>
            </a:ln>
          </p:spPr>
        </p:cxnSp>
        <p:cxnSp>
          <p:nvCxnSpPr>
            <p:cNvPr id="70" name="AutoShape 587"/>
            <p:cNvCxnSpPr>
              <a:cxnSpLocks noChangeShapeType="1"/>
              <a:endCxn id="107" idx="3"/>
            </p:cNvCxnSpPr>
            <p:nvPr/>
          </p:nvCxnSpPr>
          <p:spPr bwMode="auto">
            <a:xfrm flipV="1">
              <a:off x="4856156" y="5003806"/>
              <a:ext cx="306388" cy="463550"/>
            </a:xfrm>
            <a:prstGeom prst="straightConnector1">
              <a:avLst/>
            </a:prstGeom>
            <a:noFill/>
            <a:ln w="9525">
              <a:solidFill>
                <a:schemeClr val="tx1"/>
              </a:solidFill>
              <a:round/>
              <a:headEnd/>
              <a:tailEnd/>
            </a:ln>
          </p:spPr>
        </p:cxnSp>
        <p:cxnSp>
          <p:nvCxnSpPr>
            <p:cNvPr id="71" name="AutoShape 587"/>
            <p:cNvCxnSpPr>
              <a:cxnSpLocks noChangeShapeType="1"/>
              <a:stCxn id="104" idx="1"/>
            </p:cNvCxnSpPr>
            <p:nvPr/>
          </p:nvCxnSpPr>
          <p:spPr bwMode="auto">
            <a:xfrm flipH="1" flipV="1">
              <a:off x="4856156" y="5467356"/>
              <a:ext cx="341313" cy="422275"/>
            </a:xfrm>
            <a:prstGeom prst="straightConnector1">
              <a:avLst/>
            </a:prstGeom>
            <a:noFill/>
            <a:ln w="9525">
              <a:solidFill>
                <a:schemeClr val="tx1"/>
              </a:solidFill>
              <a:round/>
              <a:headEnd/>
              <a:tailEnd/>
            </a:ln>
          </p:spPr>
        </p:cxnSp>
        <p:cxnSp>
          <p:nvCxnSpPr>
            <p:cNvPr id="72" name="AutoShape 587"/>
            <p:cNvCxnSpPr>
              <a:cxnSpLocks noChangeShapeType="1"/>
              <a:stCxn id="105" idx="2"/>
              <a:endCxn id="104" idx="6"/>
            </p:cNvCxnSpPr>
            <p:nvPr/>
          </p:nvCxnSpPr>
          <p:spPr bwMode="auto">
            <a:xfrm flipH="1">
              <a:off x="5257794" y="5913444"/>
              <a:ext cx="398462" cy="1587"/>
            </a:xfrm>
            <a:prstGeom prst="straightConnector1">
              <a:avLst/>
            </a:prstGeom>
            <a:noFill/>
            <a:ln w="9525">
              <a:solidFill>
                <a:schemeClr val="tx1"/>
              </a:solidFill>
              <a:round/>
              <a:headEnd/>
              <a:tailEnd/>
            </a:ln>
          </p:spPr>
        </p:cxnSp>
        <p:cxnSp>
          <p:nvCxnSpPr>
            <p:cNvPr id="73" name="AutoShape 587"/>
            <p:cNvCxnSpPr>
              <a:cxnSpLocks noChangeShapeType="1"/>
              <a:stCxn id="105" idx="1"/>
              <a:endCxn id="107" idx="5"/>
            </p:cNvCxnSpPr>
            <p:nvPr/>
          </p:nvCxnSpPr>
          <p:spPr bwMode="auto">
            <a:xfrm flipH="1" flipV="1">
              <a:off x="5211756" y="5003806"/>
              <a:ext cx="454025" cy="884238"/>
            </a:xfrm>
            <a:prstGeom prst="straightConnector1">
              <a:avLst/>
            </a:prstGeom>
            <a:noFill/>
            <a:ln w="9525">
              <a:solidFill>
                <a:schemeClr val="tx1"/>
              </a:solidFill>
              <a:round/>
              <a:headEnd/>
              <a:tailEnd/>
            </a:ln>
          </p:spPr>
        </p:cxnSp>
        <p:cxnSp>
          <p:nvCxnSpPr>
            <p:cNvPr id="74" name="AutoShape 587"/>
            <p:cNvCxnSpPr>
              <a:cxnSpLocks noChangeShapeType="1"/>
              <a:stCxn id="106" idx="4"/>
              <a:endCxn id="104" idx="7"/>
            </p:cNvCxnSpPr>
            <p:nvPr/>
          </p:nvCxnSpPr>
          <p:spPr bwMode="auto">
            <a:xfrm flipH="1">
              <a:off x="5248269" y="5013331"/>
              <a:ext cx="442912" cy="876300"/>
            </a:xfrm>
            <a:prstGeom prst="straightConnector1">
              <a:avLst/>
            </a:prstGeom>
            <a:noFill/>
            <a:ln w="9525">
              <a:solidFill>
                <a:schemeClr val="tx1"/>
              </a:solidFill>
              <a:round/>
              <a:headEnd/>
              <a:tailEnd/>
            </a:ln>
          </p:spPr>
        </p:cxnSp>
        <p:cxnSp>
          <p:nvCxnSpPr>
            <p:cNvPr id="75" name="AutoShape 587"/>
            <p:cNvCxnSpPr>
              <a:cxnSpLocks noChangeShapeType="1"/>
              <a:stCxn id="106" idx="3"/>
            </p:cNvCxnSpPr>
            <p:nvPr/>
          </p:nvCxnSpPr>
          <p:spPr bwMode="auto">
            <a:xfrm flipH="1">
              <a:off x="4860919" y="5003806"/>
              <a:ext cx="804862" cy="463550"/>
            </a:xfrm>
            <a:prstGeom prst="straightConnector1">
              <a:avLst/>
            </a:prstGeom>
            <a:noFill/>
            <a:ln w="9525">
              <a:solidFill>
                <a:schemeClr val="tx1"/>
              </a:solidFill>
              <a:round/>
              <a:headEnd/>
              <a:tailEnd/>
            </a:ln>
          </p:spPr>
        </p:cxnSp>
        <p:cxnSp>
          <p:nvCxnSpPr>
            <p:cNvPr id="76" name="AutoShape 587"/>
            <p:cNvCxnSpPr>
              <a:cxnSpLocks noChangeShapeType="1"/>
              <a:stCxn id="106" idx="2"/>
              <a:endCxn id="107" idx="6"/>
            </p:cNvCxnSpPr>
            <p:nvPr/>
          </p:nvCxnSpPr>
          <p:spPr bwMode="auto">
            <a:xfrm flipH="1">
              <a:off x="5222869" y="4978406"/>
              <a:ext cx="433387" cy="0"/>
            </a:xfrm>
            <a:prstGeom prst="straightConnector1">
              <a:avLst/>
            </a:prstGeom>
            <a:noFill/>
            <a:ln w="9525">
              <a:solidFill>
                <a:schemeClr val="tx1"/>
              </a:solidFill>
              <a:round/>
              <a:headEnd/>
              <a:tailEnd/>
            </a:ln>
          </p:spPr>
        </p:cxnSp>
        <p:sp>
          <p:nvSpPr>
            <p:cNvPr id="77" name="テキスト ボックス 573"/>
            <p:cNvSpPr txBox="1">
              <a:spLocks noChangeArrowheads="1"/>
            </p:cNvSpPr>
            <p:nvPr/>
          </p:nvSpPr>
          <p:spPr bwMode="auto">
            <a:xfrm>
              <a:off x="4674980" y="6094446"/>
              <a:ext cx="320922" cy="215444"/>
            </a:xfrm>
            <a:prstGeom prst="rect">
              <a:avLst/>
            </a:prstGeom>
            <a:noFill/>
            <a:ln w="9525">
              <a:noFill/>
              <a:miter lim="800000"/>
              <a:headEnd/>
              <a:tailEnd/>
            </a:ln>
          </p:spPr>
          <p:txBody>
            <a:bodyPr wrap="none">
              <a:spAutoFit/>
            </a:bodyPr>
            <a:lstStyle/>
            <a:p>
              <a:pPr>
                <a:spcBef>
                  <a:spcPct val="0"/>
                </a:spcBef>
                <a:buNone/>
              </a:pPr>
              <a:r>
                <a:rPr lang="ja-JP" altLang="en-US" sz="700" dirty="0">
                  <a:latin typeface="Arial" pitchFamily="34" charset="0"/>
                </a:rPr>
                <a:t>： </a:t>
              </a:r>
              <a:r>
                <a:rPr lang="en-US" altLang="ja-JP" sz="800" i="1" dirty="0" smtClean="0"/>
                <a:t>v</a:t>
              </a:r>
              <a:r>
                <a:rPr lang="en-US" altLang="ja-JP" sz="800" i="1" baseline="-25000" dirty="0" smtClean="0"/>
                <a:t>i</a:t>
              </a:r>
              <a:endParaRPr lang="ja-JP" altLang="en-US" sz="700" dirty="0">
                <a:latin typeface="Arial" pitchFamily="34" charset="0"/>
              </a:endParaRPr>
            </a:p>
          </p:txBody>
        </p:sp>
        <p:cxnSp>
          <p:nvCxnSpPr>
            <p:cNvPr id="78" name="AutoShape 587"/>
            <p:cNvCxnSpPr>
              <a:cxnSpLocks noChangeShapeType="1"/>
            </p:cNvCxnSpPr>
            <p:nvPr/>
          </p:nvCxnSpPr>
          <p:spPr bwMode="auto">
            <a:xfrm>
              <a:off x="5055968" y="6192871"/>
              <a:ext cx="179387" cy="1587"/>
            </a:xfrm>
            <a:prstGeom prst="straightConnector1">
              <a:avLst/>
            </a:prstGeom>
            <a:noFill/>
            <a:ln w="9525">
              <a:solidFill>
                <a:schemeClr val="tx1"/>
              </a:solidFill>
              <a:round/>
              <a:headEnd/>
              <a:tailEnd/>
            </a:ln>
          </p:spPr>
        </p:cxnSp>
        <p:sp>
          <p:nvSpPr>
            <p:cNvPr id="79" name="テキスト ボックス 575"/>
            <p:cNvSpPr txBox="1">
              <a:spLocks noChangeArrowheads="1"/>
            </p:cNvSpPr>
            <p:nvPr/>
          </p:nvSpPr>
          <p:spPr bwMode="auto">
            <a:xfrm>
              <a:off x="5165505" y="6096033"/>
              <a:ext cx="481222"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エッジ</a:t>
              </a:r>
              <a:endParaRPr lang="ja-JP" altLang="en-US" sz="700" dirty="0">
                <a:latin typeface="Arial" pitchFamily="34" charset="0"/>
              </a:endParaRPr>
            </a:p>
          </p:txBody>
        </p:sp>
        <p:sp>
          <p:nvSpPr>
            <p:cNvPr id="80" name="Oval 593"/>
            <p:cNvSpPr>
              <a:spLocks noChangeAspect="1" noChangeArrowheads="1"/>
            </p:cNvSpPr>
            <p:nvPr/>
          </p:nvSpPr>
          <p:spPr bwMode="auto">
            <a:xfrm>
              <a:off x="4662280" y="6161121"/>
              <a:ext cx="73025" cy="71437"/>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81" name="直線コネクタ 80"/>
            <p:cNvCxnSpPr/>
            <p:nvPr/>
          </p:nvCxnSpPr>
          <p:spPr>
            <a:xfrm rot="5400000">
              <a:off x="3652832" y="5070481"/>
              <a:ext cx="474662"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AutoShape 587"/>
            <p:cNvCxnSpPr>
              <a:cxnSpLocks noChangeShapeType="1"/>
              <a:stCxn id="111" idx="0"/>
              <a:endCxn id="111" idx="4"/>
            </p:cNvCxnSpPr>
            <p:nvPr/>
          </p:nvCxnSpPr>
          <p:spPr bwMode="auto">
            <a:xfrm>
              <a:off x="4037006" y="4943481"/>
              <a:ext cx="0" cy="69850"/>
            </a:xfrm>
            <a:prstGeom prst="straightConnector1">
              <a:avLst/>
            </a:prstGeom>
            <a:noFill/>
            <a:ln w="9525">
              <a:solidFill>
                <a:schemeClr val="tx1"/>
              </a:solidFill>
              <a:round/>
              <a:headEnd/>
              <a:tailEnd/>
            </a:ln>
          </p:spPr>
        </p:cxnSp>
        <p:cxnSp>
          <p:nvCxnSpPr>
            <p:cNvPr id="83" name="AutoShape 587"/>
            <p:cNvCxnSpPr>
              <a:cxnSpLocks noChangeShapeType="1"/>
              <a:stCxn id="111" idx="2"/>
              <a:endCxn id="111" idx="6"/>
            </p:cNvCxnSpPr>
            <p:nvPr/>
          </p:nvCxnSpPr>
          <p:spPr bwMode="auto">
            <a:xfrm>
              <a:off x="4002081" y="4978406"/>
              <a:ext cx="69850" cy="0"/>
            </a:xfrm>
            <a:prstGeom prst="straightConnector1">
              <a:avLst/>
            </a:prstGeom>
            <a:noFill/>
            <a:ln w="9525">
              <a:solidFill>
                <a:schemeClr val="tx1"/>
              </a:solidFill>
              <a:round/>
              <a:headEnd/>
              <a:tailEnd/>
            </a:ln>
          </p:spPr>
        </p:cxnSp>
        <p:cxnSp>
          <p:nvCxnSpPr>
            <p:cNvPr id="84" name="AutoShape 587"/>
            <p:cNvCxnSpPr>
              <a:cxnSpLocks noChangeShapeType="1"/>
              <a:stCxn id="115" idx="2"/>
              <a:endCxn id="115" idx="6"/>
            </p:cNvCxnSpPr>
            <p:nvPr/>
          </p:nvCxnSpPr>
          <p:spPr bwMode="auto">
            <a:xfrm>
              <a:off x="3714744" y="5470531"/>
              <a:ext cx="69850" cy="0"/>
            </a:xfrm>
            <a:prstGeom prst="straightConnector1">
              <a:avLst/>
            </a:prstGeom>
            <a:noFill/>
            <a:ln w="9525">
              <a:solidFill>
                <a:schemeClr val="tx1"/>
              </a:solidFill>
              <a:round/>
              <a:headEnd/>
              <a:tailEnd/>
            </a:ln>
          </p:spPr>
        </p:cxnSp>
        <p:cxnSp>
          <p:nvCxnSpPr>
            <p:cNvPr id="85" name="直線コネクタ 619"/>
            <p:cNvCxnSpPr>
              <a:cxnSpLocks noChangeShapeType="1"/>
              <a:stCxn id="115" idx="0"/>
              <a:endCxn id="115" idx="4"/>
            </p:cNvCxnSpPr>
            <p:nvPr/>
          </p:nvCxnSpPr>
          <p:spPr bwMode="auto">
            <a:xfrm>
              <a:off x="3749669" y="5435606"/>
              <a:ext cx="0" cy="69850"/>
            </a:xfrm>
            <a:prstGeom prst="line">
              <a:avLst/>
            </a:prstGeom>
            <a:noFill/>
            <a:ln w="9525" algn="ctr">
              <a:solidFill>
                <a:schemeClr val="tx1"/>
              </a:solidFill>
              <a:round/>
              <a:headEnd/>
              <a:tailEnd/>
            </a:ln>
          </p:spPr>
        </p:cxnSp>
        <p:cxnSp>
          <p:nvCxnSpPr>
            <p:cNvPr id="86" name="直線コネクタ 622"/>
            <p:cNvCxnSpPr>
              <a:cxnSpLocks noChangeShapeType="1"/>
              <a:stCxn id="112" idx="0"/>
              <a:endCxn id="112" idx="4"/>
            </p:cNvCxnSpPr>
            <p:nvPr/>
          </p:nvCxnSpPr>
          <p:spPr bwMode="auto">
            <a:xfrm>
              <a:off x="4613269" y="5880106"/>
              <a:ext cx="0" cy="69850"/>
            </a:xfrm>
            <a:prstGeom prst="line">
              <a:avLst/>
            </a:prstGeom>
            <a:noFill/>
            <a:ln w="9525" algn="ctr">
              <a:solidFill>
                <a:schemeClr val="tx1"/>
              </a:solidFill>
              <a:round/>
              <a:headEnd/>
              <a:tailEnd/>
            </a:ln>
          </p:spPr>
        </p:cxnSp>
        <p:cxnSp>
          <p:nvCxnSpPr>
            <p:cNvPr id="87" name="直線コネクタ 625"/>
            <p:cNvCxnSpPr>
              <a:cxnSpLocks noChangeShapeType="1"/>
              <a:stCxn id="112" idx="2"/>
              <a:endCxn id="112" idx="6"/>
            </p:cNvCxnSpPr>
            <p:nvPr/>
          </p:nvCxnSpPr>
          <p:spPr bwMode="auto">
            <a:xfrm>
              <a:off x="4578344" y="5915031"/>
              <a:ext cx="69850" cy="0"/>
            </a:xfrm>
            <a:prstGeom prst="line">
              <a:avLst/>
            </a:prstGeom>
            <a:noFill/>
            <a:ln w="9525" algn="ctr">
              <a:solidFill>
                <a:schemeClr val="tx1"/>
              </a:solidFill>
              <a:round/>
              <a:headEnd/>
              <a:tailEnd/>
            </a:ln>
          </p:spPr>
        </p:cxnSp>
        <p:cxnSp>
          <p:nvCxnSpPr>
            <p:cNvPr id="88" name="直線コネクタ 628"/>
            <p:cNvCxnSpPr>
              <a:cxnSpLocks noChangeShapeType="1"/>
              <a:stCxn id="114" idx="2"/>
              <a:endCxn id="114" idx="6"/>
            </p:cNvCxnSpPr>
            <p:nvPr/>
          </p:nvCxnSpPr>
          <p:spPr bwMode="auto">
            <a:xfrm>
              <a:off x="4000494" y="5915031"/>
              <a:ext cx="69850" cy="0"/>
            </a:xfrm>
            <a:prstGeom prst="line">
              <a:avLst/>
            </a:prstGeom>
            <a:noFill/>
            <a:ln w="9525" algn="ctr">
              <a:solidFill>
                <a:schemeClr val="tx1"/>
              </a:solidFill>
              <a:round/>
              <a:headEnd/>
              <a:tailEnd/>
            </a:ln>
          </p:spPr>
        </p:cxnSp>
        <p:cxnSp>
          <p:nvCxnSpPr>
            <p:cNvPr id="89" name="直線コネクタ 634"/>
            <p:cNvCxnSpPr>
              <a:cxnSpLocks noChangeShapeType="1"/>
              <a:stCxn id="106" idx="2"/>
              <a:endCxn id="106" idx="6"/>
            </p:cNvCxnSpPr>
            <p:nvPr/>
          </p:nvCxnSpPr>
          <p:spPr bwMode="auto">
            <a:xfrm>
              <a:off x="5656256" y="4978406"/>
              <a:ext cx="69850" cy="0"/>
            </a:xfrm>
            <a:prstGeom prst="line">
              <a:avLst/>
            </a:prstGeom>
            <a:noFill/>
            <a:ln w="9525" algn="ctr">
              <a:solidFill>
                <a:schemeClr val="tx1"/>
              </a:solidFill>
              <a:round/>
              <a:headEnd/>
              <a:tailEnd/>
            </a:ln>
          </p:spPr>
        </p:cxnSp>
        <p:cxnSp>
          <p:nvCxnSpPr>
            <p:cNvPr id="90" name="直線コネクタ 638"/>
            <p:cNvCxnSpPr>
              <a:cxnSpLocks noChangeShapeType="1"/>
              <a:stCxn id="106" idx="0"/>
              <a:endCxn id="106" idx="4"/>
            </p:cNvCxnSpPr>
            <p:nvPr/>
          </p:nvCxnSpPr>
          <p:spPr bwMode="auto">
            <a:xfrm>
              <a:off x="5691181" y="4943481"/>
              <a:ext cx="0" cy="69850"/>
            </a:xfrm>
            <a:prstGeom prst="line">
              <a:avLst/>
            </a:prstGeom>
            <a:noFill/>
            <a:ln w="9525" algn="ctr">
              <a:solidFill>
                <a:schemeClr val="tx1"/>
              </a:solidFill>
              <a:round/>
              <a:headEnd/>
              <a:tailEnd/>
            </a:ln>
          </p:spPr>
        </p:cxnSp>
        <p:cxnSp>
          <p:nvCxnSpPr>
            <p:cNvPr id="91" name="直線コネクタ 642"/>
            <p:cNvCxnSpPr>
              <a:cxnSpLocks noChangeShapeType="1"/>
              <a:stCxn id="105" idx="0"/>
              <a:endCxn id="105" idx="4"/>
            </p:cNvCxnSpPr>
            <p:nvPr/>
          </p:nvCxnSpPr>
          <p:spPr bwMode="auto">
            <a:xfrm>
              <a:off x="5691181" y="5878519"/>
              <a:ext cx="0" cy="69850"/>
            </a:xfrm>
            <a:prstGeom prst="line">
              <a:avLst/>
            </a:prstGeom>
            <a:noFill/>
            <a:ln w="9525" algn="ctr">
              <a:solidFill>
                <a:schemeClr val="tx1"/>
              </a:solidFill>
              <a:round/>
              <a:headEnd/>
              <a:tailEnd/>
            </a:ln>
          </p:spPr>
        </p:cxnSp>
        <p:cxnSp>
          <p:nvCxnSpPr>
            <p:cNvPr id="92" name="直線コネクタ 645"/>
            <p:cNvCxnSpPr>
              <a:cxnSpLocks noChangeShapeType="1"/>
              <a:stCxn id="105" idx="2"/>
              <a:endCxn id="105" idx="6"/>
            </p:cNvCxnSpPr>
            <p:nvPr/>
          </p:nvCxnSpPr>
          <p:spPr bwMode="auto">
            <a:xfrm>
              <a:off x="5656256" y="5913444"/>
              <a:ext cx="69850" cy="0"/>
            </a:xfrm>
            <a:prstGeom prst="line">
              <a:avLst/>
            </a:prstGeom>
            <a:noFill/>
            <a:ln w="9525" algn="ctr">
              <a:solidFill>
                <a:schemeClr val="tx1"/>
              </a:solidFill>
              <a:round/>
              <a:headEnd/>
              <a:tailEnd/>
            </a:ln>
          </p:spPr>
        </p:cxnSp>
        <p:cxnSp>
          <p:nvCxnSpPr>
            <p:cNvPr id="93" name="直線コネクタ 648"/>
            <p:cNvCxnSpPr>
              <a:cxnSpLocks noChangeShapeType="1"/>
              <a:stCxn id="110" idx="2"/>
              <a:endCxn id="110" idx="6"/>
            </p:cNvCxnSpPr>
            <p:nvPr/>
          </p:nvCxnSpPr>
          <p:spPr bwMode="auto">
            <a:xfrm>
              <a:off x="4578344" y="4978406"/>
              <a:ext cx="69850" cy="0"/>
            </a:xfrm>
            <a:prstGeom prst="line">
              <a:avLst/>
            </a:prstGeom>
            <a:noFill/>
            <a:ln w="9525" algn="ctr">
              <a:solidFill>
                <a:schemeClr val="tx1"/>
              </a:solidFill>
              <a:round/>
              <a:headEnd/>
              <a:tailEnd/>
            </a:ln>
          </p:spPr>
        </p:cxnSp>
        <p:cxnSp>
          <p:nvCxnSpPr>
            <p:cNvPr id="94" name="直線コネクタ 651"/>
            <p:cNvCxnSpPr>
              <a:cxnSpLocks noChangeShapeType="1"/>
              <a:stCxn id="110" idx="0"/>
              <a:endCxn id="110" idx="4"/>
            </p:cNvCxnSpPr>
            <p:nvPr/>
          </p:nvCxnSpPr>
          <p:spPr bwMode="auto">
            <a:xfrm>
              <a:off x="4613269" y="4943481"/>
              <a:ext cx="0" cy="69850"/>
            </a:xfrm>
            <a:prstGeom prst="line">
              <a:avLst/>
            </a:prstGeom>
            <a:noFill/>
            <a:ln w="9525" algn="ctr">
              <a:solidFill>
                <a:schemeClr val="tx1"/>
              </a:solidFill>
              <a:round/>
              <a:headEnd/>
              <a:tailEnd/>
            </a:ln>
          </p:spPr>
        </p:cxnSp>
        <p:cxnSp>
          <p:nvCxnSpPr>
            <p:cNvPr id="95" name="直線コネクタ 654"/>
            <p:cNvCxnSpPr>
              <a:cxnSpLocks noChangeShapeType="1"/>
              <a:stCxn id="108" idx="0"/>
              <a:endCxn id="108" idx="4"/>
            </p:cNvCxnSpPr>
            <p:nvPr/>
          </p:nvCxnSpPr>
          <p:spPr bwMode="auto">
            <a:xfrm rot="16200000" flipH="1">
              <a:off x="4824406" y="5468944"/>
              <a:ext cx="71437" cy="1588"/>
            </a:xfrm>
            <a:prstGeom prst="line">
              <a:avLst/>
            </a:prstGeom>
            <a:noFill/>
            <a:ln w="9525" algn="ctr">
              <a:solidFill>
                <a:schemeClr val="tx1"/>
              </a:solidFill>
              <a:round/>
              <a:headEnd/>
              <a:tailEnd/>
            </a:ln>
          </p:spPr>
        </p:cxnSp>
        <p:cxnSp>
          <p:nvCxnSpPr>
            <p:cNvPr id="96" name="直線コネクタ 662"/>
            <p:cNvCxnSpPr>
              <a:cxnSpLocks noChangeShapeType="1"/>
              <a:stCxn id="104" idx="2"/>
              <a:endCxn id="104" idx="6"/>
            </p:cNvCxnSpPr>
            <p:nvPr/>
          </p:nvCxnSpPr>
          <p:spPr bwMode="auto">
            <a:xfrm>
              <a:off x="5187944" y="5915031"/>
              <a:ext cx="69850" cy="0"/>
            </a:xfrm>
            <a:prstGeom prst="line">
              <a:avLst/>
            </a:prstGeom>
            <a:noFill/>
            <a:ln w="9525" algn="ctr">
              <a:solidFill>
                <a:schemeClr val="tx1"/>
              </a:solidFill>
              <a:round/>
              <a:headEnd/>
              <a:tailEnd/>
            </a:ln>
          </p:spPr>
        </p:cxnSp>
        <p:cxnSp>
          <p:nvCxnSpPr>
            <p:cNvPr id="97" name="直線コネクタ 665"/>
            <p:cNvCxnSpPr>
              <a:cxnSpLocks noChangeShapeType="1"/>
              <a:stCxn id="104" idx="0"/>
              <a:endCxn id="104" idx="4"/>
            </p:cNvCxnSpPr>
            <p:nvPr/>
          </p:nvCxnSpPr>
          <p:spPr bwMode="auto">
            <a:xfrm>
              <a:off x="5222869" y="5880106"/>
              <a:ext cx="0" cy="69850"/>
            </a:xfrm>
            <a:prstGeom prst="line">
              <a:avLst/>
            </a:prstGeom>
            <a:noFill/>
            <a:ln w="9525" algn="ctr">
              <a:solidFill>
                <a:schemeClr val="tx1"/>
              </a:solidFill>
              <a:round/>
              <a:headEnd/>
              <a:tailEnd/>
            </a:ln>
          </p:spPr>
        </p:cxnSp>
        <p:cxnSp>
          <p:nvCxnSpPr>
            <p:cNvPr id="98" name="直線コネクタ 668"/>
            <p:cNvCxnSpPr>
              <a:cxnSpLocks noChangeShapeType="1"/>
              <a:stCxn id="107" idx="0"/>
              <a:endCxn id="107" idx="4"/>
            </p:cNvCxnSpPr>
            <p:nvPr/>
          </p:nvCxnSpPr>
          <p:spPr bwMode="auto">
            <a:xfrm>
              <a:off x="5187944" y="4943481"/>
              <a:ext cx="0" cy="69850"/>
            </a:xfrm>
            <a:prstGeom prst="line">
              <a:avLst/>
            </a:prstGeom>
            <a:noFill/>
            <a:ln w="9525" algn="ctr">
              <a:solidFill>
                <a:schemeClr val="tx1"/>
              </a:solidFill>
              <a:round/>
              <a:headEnd/>
              <a:tailEnd/>
            </a:ln>
          </p:spPr>
        </p:cxnSp>
        <p:cxnSp>
          <p:nvCxnSpPr>
            <p:cNvPr id="99" name="直線コネクタ 672"/>
            <p:cNvCxnSpPr>
              <a:cxnSpLocks noChangeShapeType="1"/>
              <a:stCxn id="107" idx="2"/>
              <a:endCxn id="107" idx="6"/>
            </p:cNvCxnSpPr>
            <p:nvPr/>
          </p:nvCxnSpPr>
          <p:spPr bwMode="auto">
            <a:xfrm>
              <a:off x="5151431" y="4978406"/>
              <a:ext cx="71438" cy="0"/>
            </a:xfrm>
            <a:prstGeom prst="line">
              <a:avLst/>
            </a:prstGeom>
            <a:noFill/>
            <a:ln w="9525" algn="ctr">
              <a:solidFill>
                <a:schemeClr val="tx1"/>
              </a:solidFill>
              <a:round/>
              <a:headEnd/>
              <a:tailEnd/>
            </a:ln>
          </p:spPr>
        </p:cxnSp>
        <p:sp>
          <p:nvSpPr>
            <p:cNvPr id="100" name="テキスト ボックス 703"/>
            <p:cNvSpPr txBox="1">
              <a:spLocks noChangeArrowheads="1"/>
            </p:cNvSpPr>
            <p:nvPr/>
          </p:nvSpPr>
          <p:spPr bwMode="auto">
            <a:xfrm>
              <a:off x="3971717" y="6097621"/>
              <a:ext cx="470000"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ノード</a:t>
              </a:r>
              <a:endParaRPr lang="ja-JP" altLang="en-US" sz="700" dirty="0">
                <a:latin typeface="Arial" pitchFamily="34" charset="0"/>
              </a:endParaRPr>
            </a:p>
          </p:txBody>
        </p:sp>
        <p:sp>
          <p:nvSpPr>
            <p:cNvPr id="101" name="Oval 593"/>
            <p:cNvSpPr>
              <a:spLocks noChangeAspect="1" noChangeArrowheads="1"/>
            </p:cNvSpPr>
            <p:nvPr/>
          </p:nvSpPr>
          <p:spPr bwMode="auto">
            <a:xfrm>
              <a:off x="3960605" y="6159533"/>
              <a:ext cx="71437"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102" name="直線コネクタ 657"/>
            <p:cNvCxnSpPr>
              <a:cxnSpLocks noChangeShapeType="1"/>
              <a:stCxn id="108" idx="2"/>
              <a:endCxn id="108" idx="6"/>
            </p:cNvCxnSpPr>
            <p:nvPr/>
          </p:nvCxnSpPr>
          <p:spPr bwMode="auto">
            <a:xfrm rot="10800000" flipH="1">
              <a:off x="4824406" y="5468944"/>
              <a:ext cx="73025" cy="1587"/>
            </a:xfrm>
            <a:prstGeom prst="line">
              <a:avLst/>
            </a:prstGeom>
            <a:noFill/>
            <a:ln w="9525" algn="ctr">
              <a:solidFill>
                <a:schemeClr val="tx1"/>
              </a:solidFill>
              <a:round/>
              <a:headEnd/>
              <a:tailEnd/>
            </a:ln>
          </p:spPr>
        </p:cxnSp>
        <p:sp>
          <p:nvSpPr>
            <p:cNvPr id="103" name="Oval 593"/>
            <p:cNvSpPr>
              <a:spLocks noChangeAspect="1" noChangeArrowheads="1"/>
            </p:cNvSpPr>
            <p:nvPr/>
          </p:nvSpPr>
          <p:spPr bwMode="auto">
            <a:xfrm>
              <a:off x="4251319" y="54340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4" name="Oval 593"/>
            <p:cNvSpPr>
              <a:spLocks noChangeAspect="1" noChangeArrowheads="1"/>
            </p:cNvSpPr>
            <p:nvPr/>
          </p:nvSpPr>
          <p:spPr bwMode="auto">
            <a:xfrm>
              <a:off x="51879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5" name="Oval 593"/>
            <p:cNvSpPr>
              <a:spLocks noChangeAspect="1" noChangeArrowheads="1"/>
            </p:cNvSpPr>
            <p:nvPr/>
          </p:nvSpPr>
          <p:spPr bwMode="auto">
            <a:xfrm>
              <a:off x="5656256" y="58785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6" name="Oval 593"/>
            <p:cNvSpPr>
              <a:spLocks noChangeAspect="1" noChangeArrowheads="1"/>
            </p:cNvSpPr>
            <p:nvPr/>
          </p:nvSpPr>
          <p:spPr bwMode="auto">
            <a:xfrm>
              <a:off x="5656256"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7" name="Oval 593"/>
            <p:cNvSpPr>
              <a:spLocks noChangeAspect="1" noChangeArrowheads="1"/>
            </p:cNvSpPr>
            <p:nvPr/>
          </p:nvSpPr>
          <p:spPr bwMode="auto">
            <a:xfrm>
              <a:off x="5151431" y="4943481"/>
              <a:ext cx="71438"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8" name="Oval 584"/>
            <p:cNvSpPr>
              <a:spLocks noChangeAspect="1" noChangeArrowheads="1"/>
            </p:cNvSpPr>
            <p:nvPr/>
          </p:nvSpPr>
          <p:spPr bwMode="auto">
            <a:xfrm>
              <a:off x="4824406" y="5432431"/>
              <a:ext cx="73025"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9" name="Oval 593"/>
            <p:cNvSpPr>
              <a:spLocks noChangeAspect="1" noChangeArrowheads="1"/>
            </p:cNvSpPr>
            <p:nvPr/>
          </p:nvSpPr>
          <p:spPr bwMode="auto">
            <a:xfrm>
              <a:off x="4679742" y="6178583"/>
              <a:ext cx="34925"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0" name="Oval 593"/>
            <p:cNvSpPr>
              <a:spLocks noChangeAspect="1" noChangeArrowheads="1"/>
            </p:cNvSpPr>
            <p:nvPr/>
          </p:nvSpPr>
          <p:spPr bwMode="auto">
            <a:xfrm>
              <a:off x="4578344"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1" name="Oval 593"/>
            <p:cNvSpPr>
              <a:spLocks noChangeAspect="1" noChangeArrowheads="1"/>
            </p:cNvSpPr>
            <p:nvPr/>
          </p:nvSpPr>
          <p:spPr bwMode="auto">
            <a:xfrm>
              <a:off x="4002081"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2" name="Oval 593"/>
            <p:cNvSpPr>
              <a:spLocks noChangeAspect="1" noChangeArrowheads="1"/>
            </p:cNvSpPr>
            <p:nvPr/>
          </p:nvSpPr>
          <p:spPr bwMode="auto">
            <a:xfrm>
              <a:off x="45783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113" name="直線コネクタ 631"/>
            <p:cNvCxnSpPr>
              <a:cxnSpLocks noChangeShapeType="1"/>
              <a:stCxn id="114" idx="0"/>
              <a:endCxn id="114" idx="4"/>
            </p:cNvCxnSpPr>
            <p:nvPr/>
          </p:nvCxnSpPr>
          <p:spPr bwMode="auto">
            <a:xfrm>
              <a:off x="4035419" y="5880106"/>
              <a:ext cx="0" cy="69850"/>
            </a:xfrm>
            <a:prstGeom prst="line">
              <a:avLst/>
            </a:prstGeom>
            <a:noFill/>
            <a:ln w="9525" algn="ctr">
              <a:solidFill>
                <a:schemeClr val="tx1"/>
              </a:solidFill>
              <a:round/>
              <a:headEnd/>
              <a:tailEnd/>
            </a:ln>
          </p:spPr>
        </p:cxnSp>
        <p:sp>
          <p:nvSpPr>
            <p:cNvPr id="114" name="Oval 593"/>
            <p:cNvSpPr>
              <a:spLocks noChangeAspect="1" noChangeArrowheads="1"/>
            </p:cNvSpPr>
            <p:nvPr/>
          </p:nvSpPr>
          <p:spPr bwMode="auto">
            <a:xfrm>
              <a:off x="400049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5" name="Oval 593"/>
            <p:cNvSpPr>
              <a:spLocks noChangeAspect="1" noChangeArrowheads="1"/>
            </p:cNvSpPr>
            <p:nvPr/>
          </p:nvSpPr>
          <p:spPr bwMode="auto">
            <a:xfrm>
              <a:off x="3714744" y="54356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6" name="Oval 593"/>
            <p:cNvSpPr>
              <a:spLocks noChangeAspect="1" noChangeArrowheads="1"/>
            </p:cNvSpPr>
            <p:nvPr/>
          </p:nvSpPr>
          <p:spPr bwMode="auto">
            <a:xfrm>
              <a:off x="4841869" y="5451481"/>
              <a:ext cx="36512"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近接中心性</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fontScale="92500" lnSpcReduction="10000"/>
          </a:bodyPr>
          <a:lstStyle/>
          <a:p>
            <a:r>
              <a:rPr lang="ja-JP" altLang="en-US" dirty="0" smtClean="0"/>
              <a:t>あるノード</a:t>
            </a:r>
            <a:r>
              <a:rPr lang="en-US" altLang="ja-JP" i="1" dirty="0" smtClean="0"/>
              <a:t>v</a:t>
            </a:r>
            <a:r>
              <a:rPr lang="en-US" altLang="ja-JP" i="1" baseline="-25000" dirty="0" smtClean="0"/>
              <a:t>i</a:t>
            </a:r>
            <a:r>
              <a:rPr lang="ja-JP" altLang="en-US" dirty="0" smtClean="0"/>
              <a:t>の近接中心性</a:t>
            </a:r>
            <a:r>
              <a:rPr lang="en-US" altLang="ja-JP" i="1" dirty="0" err="1" smtClean="0"/>
              <a:t>C</a:t>
            </a:r>
            <a:r>
              <a:rPr lang="en-US" altLang="ja-JP" i="1" baseline="-25000" dirty="0" err="1" smtClean="0"/>
              <a:t>closeness</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は，ノード</a:t>
            </a:r>
            <a:r>
              <a:rPr lang="en-US" altLang="ja-JP" i="1" dirty="0" smtClean="0"/>
              <a:t>v</a:t>
            </a:r>
            <a:r>
              <a:rPr lang="en-US" altLang="ja-JP" i="1" baseline="-25000" dirty="0" smtClean="0"/>
              <a:t>i</a:t>
            </a:r>
            <a:r>
              <a:rPr lang="ja-JP" altLang="en-US" dirty="0" smtClean="0"/>
              <a:t>から他のノードへの最短経路長の理論上最小となる総和を，実際の最短経路長の総和によって除算した値</a:t>
            </a:r>
          </a:p>
          <a:p>
            <a:pPr lvl="1"/>
            <a:r>
              <a:rPr lang="en-US" altLang="ja-JP" i="1" dirty="0" err="1" smtClean="0"/>
              <a:t>C</a:t>
            </a:r>
            <a:r>
              <a:rPr lang="en-US" altLang="ja-JP" i="1" baseline="-25000" dirty="0" err="1" smtClean="0"/>
              <a:t>closeness</a:t>
            </a:r>
            <a:r>
              <a:rPr lang="en-US" altLang="ja-JP" dirty="0" smtClean="0"/>
              <a:t>(</a:t>
            </a:r>
            <a:r>
              <a:rPr lang="en-US" altLang="ja-JP" i="1" dirty="0" smtClean="0"/>
              <a:t>v</a:t>
            </a:r>
            <a:r>
              <a:rPr lang="en-US" altLang="ja-JP" i="1" baseline="-25000" dirty="0" smtClean="0"/>
              <a:t>i</a:t>
            </a:r>
            <a:r>
              <a:rPr lang="en-US" altLang="ja-JP" dirty="0" smtClean="0"/>
              <a:t>)</a:t>
            </a:r>
            <a:r>
              <a:rPr lang="ja-JP" altLang="en-US" dirty="0" smtClean="0"/>
              <a:t>は最小</a:t>
            </a:r>
            <a:r>
              <a:rPr lang="en-US" altLang="ja-JP" dirty="0" smtClean="0"/>
              <a:t>0</a:t>
            </a:r>
            <a:r>
              <a:rPr lang="ja-JP" altLang="en-US" dirty="0" smtClean="0"/>
              <a:t>から最大</a:t>
            </a:r>
            <a:r>
              <a:rPr lang="en-US" altLang="ja-JP" dirty="0" smtClean="0"/>
              <a:t>1</a:t>
            </a:r>
            <a:r>
              <a:rPr lang="ja-JP" altLang="en-US" dirty="0" err="1" smtClean="0"/>
              <a:t>までの</a:t>
            </a:r>
            <a:r>
              <a:rPr lang="ja-JP" altLang="en-US" dirty="0" smtClean="0"/>
              <a:t>値を取る</a:t>
            </a:r>
          </a:p>
          <a:p>
            <a:pPr lvl="1"/>
            <a:r>
              <a:rPr lang="ja-JP" altLang="en-US" dirty="0" smtClean="0">
                <a:solidFill>
                  <a:srgbClr val="FF0000"/>
                </a:solidFill>
              </a:rPr>
              <a:t>近接中心性が高いノードほど，他のノードに近い距離で到達可能なノード</a:t>
            </a:r>
            <a:r>
              <a:rPr lang="ja-JP" altLang="en-US" dirty="0" smtClean="0"/>
              <a:t>である</a:t>
            </a:r>
            <a:endParaRPr lang="en-US" altLang="ja-JP" dirty="0" smtClean="0"/>
          </a:p>
          <a:p>
            <a:pPr lvl="1"/>
            <a:endParaRPr lang="ja-JP" altLang="en-US" dirty="0" smtClean="0"/>
          </a:p>
          <a:p>
            <a:endParaRPr lang="en-US" altLang="ja-JP" dirty="0" smtClean="0"/>
          </a:p>
          <a:p>
            <a:endParaRPr lang="en-US" altLang="ja-JP" dirty="0" smtClean="0"/>
          </a:p>
          <a:p>
            <a:r>
              <a:rPr lang="en-US" altLang="ja-JP" dirty="0" smtClean="0"/>
              <a:t>OSS</a:t>
            </a:r>
            <a:r>
              <a:rPr lang="ja-JP" altLang="en-US" dirty="0" smtClean="0"/>
              <a:t>コミュニティにおいて近接中心性が高い参加者ほど，</a:t>
            </a:r>
            <a:r>
              <a:rPr lang="ja-JP" altLang="en-US" dirty="0" smtClean="0">
                <a:solidFill>
                  <a:srgbClr val="FF0000"/>
                </a:solidFill>
              </a:rPr>
              <a:t>少ない距離で他の参加者へ到達できる参加者</a:t>
            </a:r>
            <a:r>
              <a:rPr lang="ja-JP" altLang="en-US" dirty="0" smtClean="0"/>
              <a:t>である</a:t>
            </a:r>
          </a:p>
          <a:p>
            <a:pPr lvl="1"/>
            <a:r>
              <a:rPr lang="ja-JP" altLang="en-US" dirty="0" smtClean="0"/>
              <a:t>次数中心性が自身と隣接するノードを対象とする（局所的である）のに対して，近接中心性が高い参加者は，</a:t>
            </a:r>
            <a:r>
              <a:rPr lang="en-US" altLang="ja-JP" dirty="0" smtClean="0">
                <a:solidFill>
                  <a:srgbClr val="FF0000"/>
                </a:solidFill>
              </a:rPr>
              <a:t>OSS</a:t>
            </a:r>
            <a:r>
              <a:rPr lang="ja-JP" altLang="en-US" dirty="0" smtClean="0">
                <a:solidFill>
                  <a:srgbClr val="FF0000"/>
                </a:solidFill>
              </a:rPr>
              <a:t>コミュニティ全体に対して効率よく情報を伝達</a:t>
            </a:r>
            <a:r>
              <a:rPr lang="ja-JP" altLang="en-US" dirty="0" smtClean="0"/>
              <a:t>している参加者とみなせる</a:t>
            </a:r>
          </a:p>
          <a:p>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32</a:t>
            </a:fld>
            <a:endParaRPr lang="ja-JP" altLang="en-US"/>
          </a:p>
        </p:txBody>
      </p:sp>
      <p:grpSp>
        <p:nvGrpSpPr>
          <p:cNvPr id="62" name="グループ化 61"/>
          <p:cNvGrpSpPr/>
          <p:nvPr/>
        </p:nvGrpSpPr>
        <p:grpSpPr>
          <a:xfrm>
            <a:off x="3553580" y="3009516"/>
            <a:ext cx="2011362" cy="1366409"/>
            <a:chOff x="3714744" y="4943481"/>
            <a:chExt cx="2011362" cy="1366409"/>
          </a:xfrm>
        </p:grpSpPr>
        <p:cxnSp>
          <p:nvCxnSpPr>
            <p:cNvPr id="63" name="AutoShape 587"/>
            <p:cNvCxnSpPr>
              <a:cxnSpLocks noChangeShapeType="1"/>
            </p:cNvCxnSpPr>
            <p:nvPr/>
          </p:nvCxnSpPr>
          <p:spPr bwMode="auto">
            <a:xfrm>
              <a:off x="4633906" y="5003806"/>
              <a:ext cx="219075" cy="465138"/>
            </a:xfrm>
            <a:prstGeom prst="straightConnector1">
              <a:avLst/>
            </a:prstGeom>
            <a:noFill/>
            <a:ln w="9525">
              <a:solidFill>
                <a:schemeClr val="tx1"/>
              </a:solidFill>
              <a:round/>
              <a:headEnd/>
              <a:tailEnd/>
            </a:ln>
          </p:spPr>
        </p:cxnSp>
        <p:cxnSp>
          <p:nvCxnSpPr>
            <p:cNvPr id="64" name="AutoShape 587"/>
            <p:cNvCxnSpPr>
              <a:cxnSpLocks noChangeShapeType="1"/>
              <a:stCxn id="103" idx="6"/>
              <a:endCxn id="108" idx="2"/>
            </p:cNvCxnSpPr>
            <p:nvPr/>
          </p:nvCxnSpPr>
          <p:spPr bwMode="auto">
            <a:xfrm>
              <a:off x="4321169" y="5468944"/>
              <a:ext cx="503237" cy="0"/>
            </a:xfrm>
            <a:prstGeom prst="straightConnector1">
              <a:avLst/>
            </a:prstGeom>
            <a:noFill/>
            <a:ln w="9525">
              <a:solidFill>
                <a:schemeClr val="tx1"/>
              </a:solidFill>
              <a:round/>
              <a:headEnd/>
              <a:tailEnd/>
            </a:ln>
          </p:spPr>
        </p:cxnSp>
        <p:cxnSp>
          <p:nvCxnSpPr>
            <p:cNvPr id="65" name="AutoShape 587"/>
            <p:cNvCxnSpPr>
              <a:cxnSpLocks noChangeShapeType="1"/>
              <a:stCxn id="112" idx="0"/>
            </p:cNvCxnSpPr>
            <p:nvPr/>
          </p:nvCxnSpPr>
          <p:spPr bwMode="auto">
            <a:xfrm flipV="1">
              <a:off x="4613269" y="5461006"/>
              <a:ext cx="247650" cy="419100"/>
            </a:xfrm>
            <a:prstGeom prst="straightConnector1">
              <a:avLst/>
            </a:prstGeom>
            <a:noFill/>
            <a:ln w="9525">
              <a:solidFill>
                <a:schemeClr val="tx1"/>
              </a:solidFill>
              <a:round/>
              <a:headEnd/>
              <a:tailEnd/>
            </a:ln>
          </p:spPr>
        </p:cxnSp>
        <p:cxnSp>
          <p:nvCxnSpPr>
            <p:cNvPr id="66" name="AutoShape 587"/>
            <p:cNvCxnSpPr>
              <a:cxnSpLocks noChangeShapeType="1"/>
            </p:cNvCxnSpPr>
            <p:nvPr/>
          </p:nvCxnSpPr>
          <p:spPr bwMode="auto">
            <a:xfrm>
              <a:off x="4062406" y="4987931"/>
              <a:ext cx="788988" cy="476250"/>
            </a:xfrm>
            <a:prstGeom prst="straightConnector1">
              <a:avLst/>
            </a:prstGeom>
            <a:noFill/>
            <a:ln w="9525">
              <a:solidFill>
                <a:schemeClr val="tx1"/>
              </a:solidFill>
              <a:round/>
              <a:headEnd/>
              <a:tailEnd/>
            </a:ln>
          </p:spPr>
        </p:cxnSp>
        <p:cxnSp>
          <p:nvCxnSpPr>
            <p:cNvPr id="67" name="AutoShape 587"/>
            <p:cNvCxnSpPr>
              <a:cxnSpLocks noChangeShapeType="1"/>
              <a:stCxn id="114" idx="7"/>
            </p:cNvCxnSpPr>
            <p:nvPr/>
          </p:nvCxnSpPr>
          <p:spPr bwMode="auto">
            <a:xfrm flipV="1">
              <a:off x="4060819" y="5468944"/>
              <a:ext cx="796925" cy="420687"/>
            </a:xfrm>
            <a:prstGeom prst="straightConnector1">
              <a:avLst/>
            </a:prstGeom>
            <a:noFill/>
            <a:ln w="9525">
              <a:solidFill>
                <a:schemeClr val="tx1"/>
              </a:solidFill>
              <a:round/>
              <a:headEnd/>
              <a:tailEnd/>
            </a:ln>
          </p:spPr>
        </p:cxnSp>
        <p:cxnSp>
          <p:nvCxnSpPr>
            <p:cNvPr id="68" name="AutoShape 587"/>
            <p:cNvCxnSpPr>
              <a:cxnSpLocks noChangeShapeType="1"/>
              <a:stCxn id="103" idx="2"/>
              <a:endCxn id="115" idx="6"/>
            </p:cNvCxnSpPr>
            <p:nvPr/>
          </p:nvCxnSpPr>
          <p:spPr bwMode="auto">
            <a:xfrm flipH="1">
              <a:off x="3784594" y="5468944"/>
              <a:ext cx="466725" cy="1587"/>
            </a:xfrm>
            <a:prstGeom prst="straightConnector1">
              <a:avLst/>
            </a:prstGeom>
            <a:noFill/>
            <a:ln w="9525">
              <a:solidFill>
                <a:schemeClr val="tx1"/>
              </a:solidFill>
              <a:round/>
              <a:headEnd/>
              <a:tailEnd/>
            </a:ln>
          </p:spPr>
        </p:cxnSp>
        <p:cxnSp>
          <p:nvCxnSpPr>
            <p:cNvPr id="69" name="AutoShape 587"/>
            <p:cNvCxnSpPr>
              <a:cxnSpLocks noChangeShapeType="1"/>
              <a:stCxn id="110" idx="3"/>
              <a:endCxn id="115" idx="7"/>
            </p:cNvCxnSpPr>
            <p:nvPr/>
          </p:nvCxnSpPr>
          <p:spPr bwMode="auto">
            <a:xfrm flipH="1">
              <a:off x="3775069" y="5003806"/>
              <a:ext cx="812800" cy="441325"/>
            </a:xfrm>
            <a:prstGeom prst="straightConnector1">
              <a:avLst/>
            </a:prstGeom>
            <a:noFill/>
            <a:ln w="9525">
              <a:solidFill>
                <a:schemeClr val="tx1"/>
              </a:solidFill>
              <a:round/>
              <a:headEnd/>
              <a:tailEnd/>
            </a:ln>
          </p:spPr>
        </p:cxnSp>
        <p:cxnSp>
          <p:nvCxnSpPr>
            <p:cNvPr id="70" name="AutoShape 587"/>
            <p:cNvCxnSpPr>
              <a:cxnSpLocks noChangeShapeType="1"/>
              <a:endCxn id="107" idx="3"/>
            </p:cNvCxnSpPr>
            <p:nvPr/>
          </p:nvCxnSpPr>
          <p:spPr bwMode="auto">
            <a:xfrm flipV="1">
              <a:off x="4856156" y="5003806"/>
              <a:ext cx="306388" cy="463550"/>
            </a:xfrm>
            <a:prstGeom prst="straightConnector1">
              <a:avLst/>
            </a:prstGeom>
            <a:noFill/>
            <a:ln w="9525">
              <a:solidFill>
                <a:schemeClr val="tx1"/>
              </a:solidFill>
              <a:round/>
              <a:headEnd/>
              <a:tailEnd/>
            </a:ln>
          </p:spPr>
        </p:cxnSp>
        <p:cxnSp>
          <p:nvCxnSpPr>
            <p:cNvPr id="71" name="AutoShape 587"/>
            <p:cNvCxnSpPr>
              <a:cxnSpLocks noChangeShapeType="1"/>
              <a:stCxn id="104" idx="1"/>
            </p:cNvCxnSpPr>
            <p:nvPr/>
          </p:nvCxnSpPr>
          <p:spPr bwMode="auto">
            <a:xfrm flipH="1" flipV="1">
              <a:off x="4856156" y="5467356"/>
              <a:ext cx="341313" cy="422275"/>
            </a:xfrm>
            <a:prstGeom prst="straightConnector1">
              <a:avLst/>
            </a:prstGeom>
            <a:noFill/>
            <a:ln w="9525">
              <a:solidFill>
                <a:schemeClr val="tx1"/>
              </a:solidFill>
              <a:round/>
              <a:headEnd/>
              <a:tailEnd/>
            </a:ln>
          </p:spPr>
        </p:cxnSp>
        <p:cxnSp>
          <p:nvCxnSpPr>
            <p:cNvPr id="72" name="AutoShape 587"/>
            <p:cNvCxnSpPr>
              <a:cxnSpLocks noChangeShapeType="1"/>
              <a:stCxn id="105" idx="2"/>
              <a:endCxn id="104" idx="6"/>
            </p:cNvCxnSpPr>
            <p:nvPr/>
          </p:nvCxnSpPr>
          <p:spPr bwMode="auto">
            <a:xfrm flipH="1">
              <a:off x="5257794" y="5913444"/>
              <a:ext cx="398462" cy="1587"/>
            </a:xfrm>
            <a:prstGeom prst="straightConnector1">
              <a:avLst/>
            </a:prstGeom>
            <a:noFill/>
            <a:ln w="9525">
              <a:solidFill>
                <a:schemeClr val="tx1"/>
              </a:solidFill>
              <a:round/>
              <a:headEnd/>
              <a:tailEnd/>
            </a:ln>
          </p:spPr>
        </p:cxnSp>
        <p:cxnSp>
          <p:nvCxnSpPr>
            <p:cNvPr id="73" name="AutoShape 587"/>
            <p:cNvCxnSpPr>
              <a:cxnSpLocks noChangeShapeType="1"/>
              <a:stCxn id="105" idx="1"/>
              <a:endCxn id="107" idx="5"/>
            </p:cNvCxnSpPr>
            <p:nvPr/>
          </p:nvCxnSpPr>
          <p:spPr bwMode="auto">
            <a:xfrm flipH="1" flipV="1">
              <a:off x="5211756" y="5003806"/>
              <a:ext cx="454025" cy="884238"/>
            </a:xfrm>
            <a:prstGeom prst="straightConnector1">
              <a:avLst/>
            </a:prstGeom>
            <a:noFill/>
            <a:ln w="9525">
              <a:solidFill>
                <a:schemeClr val="tx1"/>
              </a:solidFill>
              <a:round/>
              <a:headEnd/>
              <a:tailEnd/>
            </a:ln>
          </p:spPr>
        </p:cxnSp>
        <p:cxnSp>
          <p:nvCxnSpPr>
            <p:cNvPr id="74" name="AutoShape 587"/>
            <p:cNvCxnSpPr>
              <a:cxnSpLocks noChangeShapeType="1"/>
              <a:stCxn id="106" idx="4"/>
              <a:endCxn id="104" idx="7"/>
            </p:cNvCxnSpPr>
            <p:nvPr/>
          </p:nvCxnSpPr>
          <p:spPr bwMode="auto">
            <a:xfrm flipH="1">
              <a:off x="5248269" y="5013331"/>
              <a:ext cx="442912" cy="876300"/>
            </a:xfrm>
            <a:prstGeom prst="straightConnector1">
              <a:avLst/>
            </a:prstGeom>
            <a:noFill/>
            <a:ln w="9525">
              <a:solidFill>
                <a:schemeClr val="tx1"/>
              </a:solidFill>
              <a:round/>
              <a:headEnd/>
              <a:tailEnd/>
            </a:ln>
          </p:spPr>
        </p:cxnSp>
        <p:cxnSp>
          <p:nvCxnSpPr>
            <p:cNvPr id="75" name="AutoShape 587"/>
            <p:cNvCxnSpPr>
              <a:cxnSpLocks noChangeShapeType="1"/>
              <a:stCxn id="106" idx="3"/>
            </p:cNvCxnSpPr>
            <p:nvPr/>
          </p:nvCxnSpPr>
          <p:spPr bwMode="auto">
            <a:xfrm flipH="1">
              <a:off x="4860919" y="5003806"/>
              <a:ext cx="804862" cy="463550"/>
            </a:xfrm>
            <a:prstGeom prst="straightConnector1">
              <a:avLst/>
            </a:prstGeom>
            <a:noFill/>
            <a:ln w="9525">
              <a:solidFill>
                <a:schemeClr val="tx1"/>
              </a:solidFill>
              <a:round/>
              <a:headEnd/>
              <a:tailEnd/>
            </a:ln>
          </p:spPr>
        </p:cxnSp>
        <p:cxnSp>
          <p:nvCxnSpPr>
            <p:cNvPr id="76" name="AutoShape 587"/>
            <p:cNvCxnSpPr>
              <a:cxnSpLocks noChangeShapeType="1"/>
              <a:stCxn id="106" idx="2"/>
              <a:endCxn id="107" idx="6"/>
            </p:cNvCxnSpPr>
            <p:nvPr/>
          </p:nvCxnSpPr>
          <p:spPr bwMode="auto">
            <a:xfrm flipH="1">
              <a:off x="5222869" y="4978406"/>
              <a:ext cx="433387" cy="0"/>
            </a:xfrm>
            <a:prstGeom prst="straightConnector1">
              <a:avLst/>
            </a:prstGeom>
            <a:noFill/>
            <a:ln w="9525">
              <a:solidFill>
                <a:schemeClr val="tx1"/>
              </a:solidFill>
              <a:round/>
              <a:headEnd/>
              <a:tailEnd/>
            </a:ln>
          </p:spPr>
        </p:cxnSp>
        <p:sp>
          <p:nvSpPr>
            <p:cNvPr id="77" name="テキスト ボックス 573"/>
            <p:cNvSpPr txBox="1">
              <a:spLocks noChangeArrowheads="1"/>
            </p:cNvSpPr>
            <p:nvPr/>
          </p:nvSpPr>
          <p:spPr bwMode="auto">
            <a:xfrm>
              <a:off x="4674980" y="6094446"/>
              <a:ext cx="320922" cy="215444"/>
            </a:xfrm>
            <a:prstGeom prst="rect">
              <a:avLst/>
            </a:prstGeom>
            <a:noFill/>
            <a:ln w="9525">
              <a:noFill/>
              <a:miter lim="800000"/>
              <a:headEnd/>
              <a:tailEnd/>
            </a:ln>
          </p:spPr>
          <p:txBody>
            <a:bodyPr wrap="none">
              <a:spAutoFit/>
            </a:bodyPr>
            <a:lstStyle/>
            <a:p>
              <a:pPr>
                <a:spcBef>
                  <a:spcPct val="0"/>
                </a:spcBef>
                <a:buNone/>
              </a:pPr>
              <a:r>
                <a:rPr lang="ja-JP" altLang="en-US" sz="700" dirty="0">
                  <a:latin typeface="Arial" pitchFamily="34" charset="0"/>
                </a:rPr>
                <a:t>： </a:t>
              </a:r>
              <a:r>
                <a:rPr lang="en-US" altLang="ja-JP" sz="800" i="1" dirty="0" smtClean="0"/>
                <a:t>v</a:t>
              </a:r>
              <a:r>
                <a:rPr lang="en-US" altLang="ja-JP" sz="800" i="1" baseline="-25000" dirty="0" smtClean="0"/>
                <a:t>i</a:t>
              </a:r>
              <a:endParaRPr lang="ja-JP" altLang="en-US" sz="700" dirty="0">
                <a:latin typeface="Arial" pitchFamily="34" charset="0"/>
              </a:endParaRPr>
            </a:p>
          </p:txBody>
        </p:sp>
        <p:cxnSp>
          <p:nvCxnSpPr>
            <p:cNvPr id="78" name="AutoShape 587"/>
            <p:cNvCxnSpPr>
              <a:cxnSpLocks noChangeShapeType="1"/>
            </p:cNvCxnSpPr>
            <p:nvPr/>
          </p:nvCxnSpPr>
          <p:spPr bwMode="auto">
            <a:xfrm>
              <a:off x="5055968" y="6192871"/>
              <a:ext cx="179387" cy="1587"/>
            </a:xfrm>
            <a:prstGeom prst="straightConnector1">
              <a:avLst/>
            </a:prstGeom>
            <a:noFill/>
            <a:ln w="9525">
              <a:solidFill>
                <a:schemeClr val="tx1"/>
              </a:solidFill>
              <a:round/>
              <a:headEnd/>
              <a:tailEnd/>
            </a:ln>
          </p:spPr>
        </p:cxnSp>
        <p:sp>
          <p:nvSpPr>
            <p:cNvPr id="79" name="テキスト ボックス 575"/>
            <p:cNvSpPr txBox="1">
              <a:spLocks noChangeArrowheads="1"/>
            </p:cNvSpPr>
            <p:nvPr/>
          </p:nvSpPr>
          <p:spPr bwMode="auto">
            <a:xfrm>
              <a:off x="5165505" y="6096033"/>
              <a:ext cx="481222"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エッジ</a:t>
              </a:r>
              <a:endParaRPr lang="ja-JP" altLang="en-US" sz="700" dirty="0">
                <a:latin typeface="Arial" pitchFamily="34" charset="0"/>
              </a:endParaRPr>
            </a:p>
          </p:txBody>
        </p:sp>
        <p:sp>
          <p:nvSpPr>
            <p:cNvPr id="80" name="Oval 593"/>
            <p:cNvSpPr>
              <a:spLocks noChangeAspect="1" noChangeArrowheads="1"/>
            </p:cNvSpPr>
            <p:nvPr/>
          </p:nvSpPr>
          <p:spPr bwMode="auto">
            <a:xfrm>
              <a:off x="4662280" y="6161121"/>
              <a:ext cx="73025" cy="71437"/>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81" name="直線コネクタ 80"/>
            <p:cNvCxnSpPr/>
            <p:nvPr/>
          </p:nvCxnSpPr>
          <p:spPr>
            <a:xfrm rot="5400000">
              <a:off x="3652832" y="5070481"/>
              <a:ext cx="474662"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AutoShape 587"/>
            <p:cNvCxnSpPr>
              <a:cxnSpLocks noChangeShapeType="1"/>
              <a:stCxn id="111" idx="0"/>
              <a:endCxn id="111" idx="4"/>
            </p:cNvCxnSpPr>
            <p:nvPr/>
          </p:nvCxnSpPr>
          <p:spPr bwMode="auto">
            <a:xfrm>
              <a:off x="4037006" y="4943481"/>
              <a:ext cx="0" cy="69850"/>
            </a:xfrm>
            <a:prstGeom prst="straightConnector1">
              <a:avLst/>
            </a:prstGeom>
            <a:noFill/>
            <a:ln w="9525">
              <a:solidFill>
                <a:schemeClr val="tx1"/>
              </a:solidFill>
              <a:round/>
              <a:headEnd/>
              <a:tailEnd/>
            </a:ln>
          </p:spPr>
        </p:cxnSp>
        <p:cxnSp>
          <p:nvCxnSpPr>
            <p:cNvPr id="83" name="AutoShape 587"/>
            <p:cNvCxnSpPr>
              <a:cxnSpLocks noChangeShapeType="1"/>
              <a:stCxn id="111" idx="2"/>
              <a:endCxn id="111" idx="6"/>
            </p:cNvCxnSpPr>
            <p:nvPr/>
          </p:nvCxnSpPr>
          <p:spPr bwMode="auto">
            <a:xfrm>
              <a:off x="4002081" y="4978406"/>
              <a:ext cx="69850" cy="0"/>
            </a:xfrm>
            <a:prstGeom prst="straightConnector1">
              <a:avLst/>
            </a:prstGeom>
            <a:noFill/>
            <a:ln w="9525">
              <a:solidFill>
                <a:schemeClr val="tx1"/>
              </a:solidFill>
              <a:round/>
              <a:headEnd/>
              <a:tailEnd/>
            </a:ln>
          </p:spPr>
        </p:cxnSp>
        <p:cxnSp>
          <p:nvCxnSpPr>
            <p:cNvPr id="84" name="AutoShape 587"/>
            <p:cNvCxnSpPr>
              <a:cxnSpLocks noChangeShapeType="1"/>
              <a:stCxn id="115" idx="2"/>
              <a:endCxn id="115" idx="6"/>
            </p:cNvCxnSpPr>
            <p:nvPr/>
          </p:nvCxnSpPr>
          <p:spPr bwMode="auto">
            <a:xfrm>
              <a:off x="3714744" y="5470531"/>
              <a:ext cx="69850" cy="0"/>
            </a:xfrm>
            <a:prstGeom prst="straightConnector1">
              <a:avLst/>
            </a:prstGeom>
            <a:noFill/>
            <a:ln w="9525">
              <a:solidFill>
                <a:schemeClr val="tx1"/>
              </a:solidFill>
              <a:round/>
              <a:headEnd/>
              <a:tailEnd/>
            </a:ln>
          </p:spPr>
        </p:cxnSp>
        <p:cxnSp>
          <p:nvCxnSpPr>
            <p:cNvPr id="85" name="直線コネクタ 619"/>
            <p:cNvCxnSpPr>
              <a:cxnSpLocks noChangeShapeType="1"/>
              <a:stCxn id="115" idx="0"/>
              <a:endCxn id="115" idx="4"/>
            </p:cNvCxnSpPr>
            <p:nvPr/>
          </p:nvCxnSpPr>
          <p:spPr bwMode="auto">
            <a:xfrm>
              <a:off x="3749669" y="5435606"/>
              <a:ext cx="0" cy="69850"/>
            </a:xfrm>
            <a:prstGeom prst="line">
              <a:avLst/>
            </a:prstGeom>
            <a:noFill/>
            <a:ln w="9525" algn="ctr">
              <a:solidFill>
                <a:schemeClr val="tx1"/>
              </a:solidFill>
              <a:round/>
              <a:headEnd/>
              <a:tailEnd/>
            </a:ln>
          </p:spPr>
        </p:cxnSp>
        <p:cxnSp>
          <p:nvCxnSpPr>
            <p:cNvPr id="86" name="直線コネクタ 622"/>
            <p:cNvCxnSpPr>
              <a:cxnSpLocks noChangeShapeType="1"/>
              <a:stCxn id="112" idx="0"/>
              <a:endCxn id="112" idx="4"/>
            </p:cNvCxnSpPr>
            <p:nvPr/>
          </p:nvCxnSpPr>
          <p:spPr bwMode="auto">
            <a:xfrm>
              <a:off x="4613269" y="5880106"/>
              <a:ext cx="0" cy="69850"/>
            </a:xfrm>
            <a:prstGeom prst="line">
              <a:avLst/>
            </a:prstGeom>
            <a:noFill/>
            <a:ln w="9525" algn="ctr">
              <a:solidFill>
                <a:schemeClr val="tx1"/>
              </a:solidFill>
              <a:round/>
              <a:headEnd/>
              <a:tailEnd/>
            </a:ln>
          </p:spPr>
        </p:cxnSp>
        <p:cxnSp>
          <p:nvCxnSpPr>
            <p:cNvPr id="87" name="直線コネクタ 625"/>
            <p:cNvCxnSpPr>
              <a:cxnSpLocks noChangeShapeType="1"/>
              <a:stCxn id="112" idx="2"/>
              <a:endCxn id="112" idx="6"/>
            </p:cNvCxnSpPr>
            <p:nvPr/>
          </p:nvCxnSpPr>
          <p:spPr bwMode="auto">
            <a:xfrm>
              <a:off x="4578344" y="5915031"/>
              <a:ext cx="69850" cy="0"/>
            </a:xfrm>
            <a:prstGeom prst="line">
              <a:avLst/>
            </a:prstGeom>
            <a:noFill/>
            <a:ln w="9525" algn="ctr">
              <a:solidFill>
                <a:schemeClr val="tx1"/>
              </a:solidFill>
              <a:round/>
              <a:headEnd/>
              <a:tailEnd/>
            </a:ln>
          </p:spPr>
        </p:cxnSp>
        <p:cxnSp>
          <p:nvCxnSpPr>
            <p:cNvPr id="88" name="直線コネクタ 628"/>
            <p:cNvCxnSpPr>
              <a:cxnSpLocks noChangeShapeType="1"/>
              <a:stCxn id="114" idx="2"/>
              <a:endCxn id="114" idx="6"/>
            </p:cNvCxnSpPr>
            <p:nvPr/>
          </p:nvCxnSpPr>
          <p:spPr bwMode="auto">
            <a:xfrm>
              <a:off x="4000494" y="5915031"/>
              <a:ext cx="69850" cy="0"/>
            </a:xfrm>
            <a:prstGeom prst="line">
              <a:avLst/>
            </a:prstGeom>
            <a:noFill/>
            <a:ln w="9525" algn="ctr">
              <a:solidFill>
                <a:schemeClr val="tx1"/>
              </a:solidFill>
              <a:round/>
              <a:headEnd/>
              <a:tailEnd/>
            </a:ln>
          </p:spPr>
        </p:cxnSp>
        <p:cxnSp>
          <p:nvCxnSpPr>
            <p:cNvPr id="89" name="直線コネクタ 634"/>
            <p:cNvCxnSpPr>
              <a:cxnSpLocks noChangeShapeType="1"/>
              <a:stCxn id="106" idx="2"/>
              <a:endCxn id="106" idx="6"/>
            </p:cNvCxnSpPr>
            <p:nvPr/>
          </p:nvCxnSpPr>
          <p:spPr bwMode="auto">
            <a:xfrm>
              <a:off x="5656256" y="4978406"/>
              <a:ext cx="69850" cy="0"/>
            </a:xfrm>
            <a:prstGeom prst="line">
              <a:avLst/>
            </a:prstGeom>
            <a:noFill/>
            <a:ln w="9525" algn="ctr">
              <a:solidFill>
                <a:schemeClr val="tx1"/>
              </a:solidFill>
              <a:round/>
              <a:headEnd/>
              <a:tailEnd/>
            </a:ln>
          </p:spPr>
        </p:cxnSp>
        <p:cxnSp>
          <p:nvCxnSpPr>
            <p:cNvPr id="90" name="直線コネクタ 638"/>
            <p:cNvCxnSpPr>
              <a:cxnSpLocks noChangeShapeType="1"/>
              <a:stCxn id="106" idx="0"/>
              <a:endCxn id="106" idx="4"/>
            </p:cNvCxnSpPr>
            <p:nvPr/>
          </p:nvCxnSpPr>
          <p:spPr bwMode="auto">
            <a:xfrm>
              <a:off x="5691181" y="4943481"/>
              <a:ext cx="0" cy="69850"/>
            </a:xfrm>
            <a:prstGeom prst="line">
              <a:avLst/>
            </a:prstGeom>
            <a:noFill/>
            <a:ln w="9525" algn="ctr">
              <a:solidFill>
                <a:schemeClr val="tx1"/>
              </a:solidFill>
              <a:round/>
              <a:headEnd/>
              <a:tailEnd/>
            </a:ln>
          </p:spPr>
        </p:cxnSp>
        <p:cxnSp>
          <p:nvCxnSpPr>
            <p:cNvPr id="91" name="直線コネクタ 642"/>
            <p:cNvCxnSpPr>
              <a:cxnSpLocks noChangeShapeType="1"/>
              <a:stCxn id="105" idx="0"/>
              <a:endCxn id="105" idx="4"/>
            </p:cNvCxnSpPr>
            <p:nvPr/>
          </p:nvCxnSpPr>
          <p:spPr bwMode="auto">
            <a:xfrm>
              <a:off x="5691181" y="5878519"/>
              <a:ext cx="0" cy="69850"/>
            </a:xfrm>
            <a:prstGeom prst="line">
              <a:avLst/>
            </a:prstGeom>
            <a:noFill/>
            <a:ln w="9525" algn="ctr">
              <a:solidFill>
                <a:schemeClr val="tx1"/>
              </a:solidFill>
              <a:round/>
              <a:headEnd/>
              <a:tailEnd/>
            </a:ln>
          </p:spPr>
        </p:cxnSp>
        <p:cxnSp>
          <p:nvCxnSpPr>
            <p:cNvPr id="92" name="直線コネクタ 645"/>
            <p:cNvCxnSpPr>
              <a:cxnSpLocks noChangeShapeType="1"/>
              <a:stCxn id="105" idx="2"/>
              <a:endCxn id="105" idx="6"/>
            </p:cNvCxnSpPr>
            <p:nvPr/>
          </p:nvCxnSpPr>
          <p:spPr bwMode="auto">
            <a:xfrm>
              <a:off x="5656256" y="5913444"/>
              <a:ext cx="69850" cy="0"/>
            </a:xfrm>
            <a:prstGeom prst="line">
              <a:avLst/>
            </a:prstGeom>
            <a:noFill/>
            <a:ln w="9525" algn="ctr">
              <a:solidFill>
                <a:schemeClr val="tx1"/>
              </a:solidFill>
              <a:round/>
              <a:headEnd/>
              <a:tailEnd/>
            </a:ln>
          </p:spPr>
        </p:cxnSp>
        <p:cxnSp>
          <p:nvCxnSpPr>
            <p:cNvPr id="93" name="直線コネクタ 648"/>
            <p:cNvCxnSpPr>
              <a:cxnSpLocks noChangeShapeType="1"/>
              <a:stCxn id="110" idx="2"/>
              <a:endCxn id="110" idx="6"/>
            </p:cNvCxnSpPr>
            <p:nvPr/>
          </p:nvCxnSpPr>
          <p:spPr bwMode="auto">
            <a:xfrm>
              <a:off x="4578344" y="4978406"/>
              <a:ext cx="69850" cy="0"/>
            </a:xfrm>
            <a:prstGeom prst="line">
              <a:avLst/>
            </a:prstGeom>
            <a:noFill/>
            <a:ln w="9525" algn="ctr">
              <a:solidFill>
                <a:schemeClr val="tx1"/>
              </a:solidFill>
              <a:round/>
              <a:headEnd/>
              <a:tailEnd/>
            </a:ln>
          </p:spPr>
        </p:cxnSp>
        <p:cxnSp>
          <p:nvCxnSpPr>
            <p:cNvPr id="94" name="直線コネクタ 651"/>
            <p:cNvCxnSpPr>
              <a:cxnSpLocks noChangeShapeType="1"/>
              <a:stCxn id="110" idx="0"/>
              <a:endCxn id="110" idx="4"/>
            </p:cNvCxnSpPr>
            <p:nvPr/>
          </p:nvCxnSpPr>
          <p:spPr bwMode="auto">
            <a:xfrm>
              <a:off x="4613269" y="4943481"/>
              <a:ext cx="0" cy="69850"/>
            </a:xfrm>
            <a:prstGeom prst="line">
              <a:avLst/>
            </a:prstGeom>
            <a:noFill/>
            <a:ln w="9525" algn="ctr">
              <a:solidFill>
                <a:schemeClr val="tx1"/>
              </a:solidFill>
              <a:round/>
              <a:headEnd/>
              <a:tailEnd/>
            </a:ln>
          </p:spPr>
        </p:cxnSp>
        <p:cxnSp>
          <p:nvCxnSpPr>
            <p:cNvPr id="95" name="直線コネクタ 654"/>
            <p:cNvCxnSpPr>
              <a:cxnSpLocks noChangeShapeType="1"/>
              <a:stCxn id="108" idx="0"/>
              <a:endCxn id="108" idx="4"/>
            </p:cNvCxnSpPr>
            <p:nvPr/>
          </p:nvCxnSpPr>
          <p:spPr bwMode="auto">
            <a:xfrm rot="16200000" flipH="1">
              <a:off x="4824406" y="5468944"/>
              <a:ext cx="71437" cy="1588"/>
            </a:xfrm>
            <a:prstGeom prst="line">
              <a:avLst/>
            </a:prstGeom>
            <a:noFill/>
            <a:ln w="9525" algn="ctr">
              <a:solidFill>
                <a:schemeClr val="tx1"/>
              </a:solidFill>
              <a:round/>
              <a:headEnd/>
              <a:tailEnd/>
            </a:ln>
          </p:spPr>
        </p:cxnSp>
        <p:cxnSp>
          <p:nvCxnSpPr>
            <p:cNvPr id="96" name="直線コネクタ 662"/>
            <p:cNvCxnSpPr>
              <a:cxnSpLocks noChangeShapeType="1"/>
              <a:stCxn id="104" idx="2"/>
              <a:endCxn id="104" idx="6"/>
            </p:cNvCxnSpPr>
            <p:nvPr/>
          </p:nvCxnSpPr>
          <p:spPr bwMode="auto">
            <a:xfrm>
              <a:off x="5187944" y="5915031"/>
              <a:ext cx="69850" cy="0"/>
            </a:xfrm>
            <a:prstGeom prst="line">
              <a:avLst/>
            </a:prstGeom>
            <a:noFill/>
            <a:ln w="9525" algn="ctr">
              <a:solidFill>
                <a:schemeClr val="tx1"/>
              </a:solidFill>
              <a:round/>
              <a:headEnd/>
              <a:tailEnd/>
            </a:ln>
          </p:spPr>
        </p:cxnSp>
        <p:cxnSp>
          <p:nvCxnSpPr>
            <p:cNvPr id="97" name="直線コネクタ 665"/>
            <p:cNvCxnSpPr>
              <a:cxnSpLocks noChangeShapeType="1"/>
              <a:stCxn id="104" idx="0"/>
              <a:endCxn id="104" idx="4"/>
            </p:cNvCxnSpPr>
            <p:nvPr/>
          </p:nvCxnSpPr>
          <p:spPr bwMode="auto">
            <a:xfrm>
              <a:off x="5222869" y="5880106"/>
              <a:ext cx="0" cy="69850"/>
            </a:xfrm>
            <a:prstGeom prst="line">
              <a:avLst/>
            </a:prstGeom>
            <a:noFill/>
            <a:ln w="9525" algn="ctr">
              <a:solidFill>
                <a:schemeClr val="tx1"/>
              </a:solidFill>
              <a:round/>
              <a:headEnd/>
              <a:tailEnd/>
            </a:ln>
          </p:spPr>
        </p:cxnSp>
        <p:cxnSp>
          <p:nvCxnSpPr>
            <p:cNvPr id="98" name="直線コネクタ 668"/>
            <p:cNvCxnSpPr>
              <a:cxnSpLocks noChangeShapeType="1"/>
              <a:stCxn id="107" idx="0"/>
              <a:endCxn id="107" idx="4"/>
            </p:cNvCxnSpPr>
            <p:nvPr/>
          </p:nvCxnSpPr>
          <p:spPr bwMode="auto">
            <a:xfrm>
              <a:off x="5187944" y="4943481"/>
              <a:ext cx="0" cy="69850"/>
            </a:xfrm>
            <a:prstGeom prst="line">
              <a:avLst/>
            </a:prstGeom>
            <a:noFill/>
            <a:ln w="9525" algn="ctr">
              <a:solidFill>
                <a:schemeClr val="tx1"/>
              </a:solidFill>
              <a:round/>
              <a:headEnd/>
              <a:tailEnd/>
            </a:ln>
          </p:spPr>
        </p:cxnSp>
        <p:cxnSp>
          <p:nvCxnSpPr>
            <p:cNvPr id="99" name="直線コネクタ 672"/>
            <p:cNvCxnSpPr>
              <a:cxnSpLocks noChangeShapeType="1"/>
              <a:stCxn id="107" idx="2"/>
              <a:endCxn id="107" idx="6"/>
            </p:cNvCxnSpPr>
            <p:nvPr/>
          </p:nvCxnSpPr>
          <p:spPr bwMode="auto">
            <a:xfrm>
              <a:off x="5151431" y="4978406"/>
              <a:ext cx="71438" cy="0"/>
            </a:xfrm>
            <a:prstGeom prst="line">
              <a:avLst/>
            </a:prstGeom>
            <a:noFill/>
            <a:ln w="9525" algn="ctr">
              <a:solidFill>
                <a:schemeClr val="tx1"/>
              </a:solidFill>
              <a:round/>
              <a:headEnd/>
              <a:tailEnd/>
            </a:ln>
          </p:spPr>
        </p:cxnSp>
        <p:sp>
          <p:nvSpPr>
            <p:cNvPr id="100" name="テキスト ボックス 703"/>
            <p:cNvSpPr txBox="1">
              <a:spLocks noChangeArrowheads="1"/>
            </p:cNvSpPr>
            <p:nvPr/>
          </p:nvSpPr>
          <p:spPr bwMode="auto">
            <a:xfrm>
              <a:off x="3971717" y="6097621"/>
              <a:ext cx="470000"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ノード</a:t>
              </a:r>
              <a:endParaRPr lang="ja-JP" altLang="en-US" sz="700" dirty="0">
                <a:latin typeface="Arial" pitchFamily="34" charset="0"/>
              </a:endParaRPr>
            </a:p>
          </p:txBody>
        </p:sp>
        <p:sp>
          <p:nvSpPr>
            <p:cNvPr id="101" name="Oval 593"/>
            <p:cNvSpPr>
              <a:spLocks noChangeAspect="1" noChangeArrowheads="1"/>
            </p:cNvSpPr>
            <p:nvPr/>
          </p:nvSpPr>
          <p:spPr bwMode="auto">
            <a:xfrm>
              <a:off x="3960605" y="6159533"/>
              <a:ext cx="71437"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102" name="直線コネクタ 657"/>
            <p:cNvCxnSpPr>
              <a:cxnSpLocks noChangeShapeType="1"/>
              <a:stCxn id="108" idx="2"/>
              <a:endCxn id="108" idx="6"/>
            </p:cNvCxnSpPr>
            <p:nvPr/>
          </p:nvCxnSpPr>
          <p:spPr bwMode="auto">
            <a:xfrm rot="10800000" flipH="1">
              <a:off x="4824406" y="5468944"/>
              <a:ext cx="73025" cy="1587"/>
            </a:xfrm>
            <a:prstGeom prst="line">
              <a:avLst/>
            </a:prstGeom>
            <a:noFill/>
            <a:ln w="9525" algn="ctr">
              <a:solidFill>
                <a:schemeClr val="tx1"/>
              </a:solidFill>
              <a:round/>
              <a:headEnd/>
              <a:tailEnd/>
            </a:ln>
          </p:spPr>
        </p:cxnSp>
        <p:sp>
          <p:nvSpPr>
            <p:cNvPr id="103" name="Oval 593"/>
            <p:cNvSpPr>
              <a:spLocks noChangeAspect="1" noChangeArrowheads="1"/>
            </p:cNvSpPr>
            <p:nvPr/>
          </p:nvSpPr>
          <p:spPr bwMode="auto">
            <a:xfrm>
              <a:off x="4251319" y="54340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4" name="Oval 593"/>
            <p:cNvSpPr>
              <a:spLocks noChangeAspect="1" noChangeArrowheads="1"/>
            </p:cNvSpPr>
            <p:nvPr/>
          </p:nvSpPr>
          <p:spPr bwMode="auto">
            <a:xfrm>
              <a:off x="51879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5" name="Oval 593"/>
            <p:cNvSpPr>
              <a:spLocks noChangeAspect="1" noChangeArrowheads="1"/>
            </p:cNvSpPr>
            <p:nvPr/>
          </p:nvSpPr>
          <p:spPr bwMode="auto">
            <a:xfrm>
              <a:off x="5656256" y="58785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6" name="Oval 593"/>
            <p:cNvSpPr>
              <a:spLocks noChangeAspect="1" noChangeArrowheads="1"/>
            </p:cNvSpPr>
            <p:nvPr/>
          </p:nvSpPr>
          <p:spPr bwMode="auto">
            <a:xfrm>
              <a:off x="5656256"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7" name="Oval 593"/>
            <p:cNvSpPr>
              <a:spLocks noChangeAspect="1" noChangeArrowheads="1"/>
            </p:cNvSpPr>
            <p:nvPr/>
          </p:nvSpPr>
          <p:spPr bwMode="auto">
            <a:xfrm>
              <a:off x="5151431" y="4943481"/>
              <a:ext cx="71438"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8" name="Oval 584"/>
            <p:cNvSpPr>
              <a:spLocks noChangeAspect="1" noChangeArrowheads="1"/>
            </p:cNvSpPr>
            <p:nvPr/>
          </p:nvSpPr>
          <p:spPr bwMode="auto">
            <a:xfrm>
              <a:off x="4824406" y="5432431"/>
              <a:ext cx="73025"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09" name="Oval 593"/>
            <p:cNvSpPr>
              <a:spLocks noChangeAspect="1" noChangeArrowheads="1"/>
            </p:cNvSpPr>
            <p:nvPr/>
          </p:nvSpPr>
          <p:spPr bwMode="auto">
            <a:xfrm>
              <a:off x="4679742" y="6178583"/>
              <a:ext cx="34925"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0" name="Oval 593"/>
            <p:cNvSpPr>
              <a:spLocks noChangeAspect="1" noChangeArrowheads="1"/>
            </p:cNvSpPr>
            <p:nvPr/>
          </p:nvSpPr>
          <p:spPr bwMode="auto">
            <a:xfrm>
              <a:off x="4578344"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1" name="Oval 593"/>
            <p:cNvSpPr>
              <a:spLocks noChangeAspect="1" noChangeArrowheads="1"/>
            </p:cNvSpPr>
            <p:nvPr/>
          </p:nvSpPr>
          <p:spPr bwMode="auto">
            <a:xfrm>
              <a:off x="4002081"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2" name="Oval 593"/>
            <p:cNvSpPr>
              <a:spLocks noChangeAspect="1" noChangeArrowheads="1"/>
            </p:cNvSpPr>
            <p:nvPr/>
          </p:nvSpPr>
          <p:spPr bwMode="auto">
            <a:xfrm>
              <a:off x="45783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113" name="直線コネクタ 631"/>
            <p:cNvCxnSpPr>
              <a:cxnSpLocks noChangeShapeType="1"/>
              <a:stCxn id="114" idx="0"/>
              <a:endCxn id="114" idx="4"/>
            </p:cNvCxnSpPr>
            <p:nvPr/>
          </p:nvCxnSpPr>
          <p:spPr bwMode="auto">
            <a:xfrm>
              <a:off x="4035419" y="5880106"/>
              <a:ext cx="0" cy="69850"/>
            </a:xfrm>
            <a:prstGeom prst="line">
              <a:avLst/>
            </a:prstGeom>
            <a:noFill/>
            <a:ln w="9525" algn="ctr">
              <a:solidFill>
                <a:schemeClr val="tx1"/>
              </a:solidFill>
              <a:round/>
              <a:headEnd/>
              <a:tailEnd/>
            </a:ln>
          </p:spPr>
        </p:cxnSp>
        <p:sp>
          <p:nvSpPr>
            <p:cNvPr id="114" name="Oval 593"/>
            <p:cNvSpPr>
              <a:spLocks noChangeAspect="1" noChangeArrowheads="1"/>
            </p:cNvSpPr>
            <p:nvPr/>
          </p:nvSpPr>
          <p:spPr bwMode="auto">
            <a:xfrm>
              <a:off x="400049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5" name="Oval 593"/>
            <p:cNvSpPr>
              <a:spLocks noChangeAspect="1" noChangeArrowheads="1"/>
            </p:cNvSpPr>
            <p:nvPr/>
          </p:nvSpPr>
          <p:spPr bwMode="auto">
            <a:xfrm>
              <a:off x="3714744" y="54356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116" name="Oval 593"/>
            <p:cNvSpPr>
              <a:spLocks noChangeAspect="1" noChangeArrowheads="1"/>
            </p:cNvSpPr>
            <p:nvPr/>
          </p:nvSpPr>
          <p:spPr bwMode="auto">
            <a:xfrm>
              <a:off x="4841869" y="5451481"/>
              <a:ext cx="36512"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付プレースホルダ 3"/>
          <p:cNvSpPr>
            <a:spLocks noGrp="1"/>
          </p:cNvSpPr>
          <p:nvPr>
            <p:ph type="dt" sz="half" idx="10"/>
          </p:nvPr>
        </p:nvSpPr>
        <p:spPr/>
        <p:txBody>
          <a:bodyPr/>
          <a:lstStyle/>
          <a:p>
            <a:r>
              <a:rPr lang="ja-JP" altLang="en-US"/>
              <a:t>2007/03/12</a:t>
            </a:r>
            <a:endParaRPr lang="en-US" altLang="ja-JP"/>
          </a:p>
        </p:txBody>
      </p:sp>
      <p:sp>
        <p:nvSpPr>
          <p:cNvPr id="8" name="フッター プレースホルダ 4"/>
          <p:cNvSpPr>
            <a:spLocks noGrp="1"/>
          </p:cNvSpPr>
          <p:nvPr>
            <p:ph type="ftr" sz="quarter" idx="11"/>
          </p:nvPr>
        </p:nvSpPr>
        <p:spPr/>
        <p:txBody>
          <a:bodyPr/>
          <a:lstStyle/>
          <a:p>
            <a:r>
              <a:rPr lang="en-US" altLang="ja-JP"/>
              <a:t>スプリングセミナー2007@ソフトウェア工学講座</a:t>
            </a:r>
          </a:p>
        </p:txBody>
      </p:sp>
      <p:sp>
        <p:nvSpPr>
          <p:cNvPr id="9" name="スライド番号プレースホルダ 5"/>
          <p:cNvSpPr>
            <a:spLocks noGrp="1"/>
          </p:cNvSpPr>
          <p:nvPr>
            <p:ph type="sldNum" sz="quarter" idx="12"/>
          </p:nvPr>
        </p:nvSpPr>
        <p:spPr/>
        <p:txBody>
          <a:bodyPr/>
          <a:lstStyle/>
          <a:p>
            <a:fld id="{6BB06E2D-BD9D-456A-A5CE-DDFFA21C8BCF}" type="slidenum">
              <a:rPr lang="en-US" altLang="ja-JP"/>
              <a:pPr/>
              <a:t>33</a:t>
            </a:fld>
            <a:endParaRPr lang="en-US" altLang="ja-JP"/>
          </a:p>
        </p:txBody>
      </p:sp>
      <p:sp>
        <p:nvSpPr>
          <p:cNvPr id="194562" name="Rectangle 2"/>
          <p:cNvSpPr>
            <a:spLocks noGrp="1" noChangeArrowheads="1"/>
          </p:cNvSpPr>
          <p:nvPr>
            <p:ph type="title"/>
          </p:nvPr>
        </p:nvSpPr>
        <p:spPr/>
        <p:txBody>
          <a:bodyPr/>
          <a:lstStyle/>
          <a:p>
            <a:r>
              <a:rPr lang="ja-JP" altLang="en-US"/>
              <a:t>次数中心性（</a:t>
            </a:r>
            <a:r>
              <a:rPr lang="en-US" altLang="ja-JP"/>
              <a:t>Degree Centrality</a:t>
            </a:r>
            <a:r>
              <a:rPr lang="ja-JP" altLang="en-US"/>
              <a:t>）</a:t>
            </a:r>
          </a:p>
        </p:txBody>
      </p:sp>
      <p:sp>
        <p:nvSpPr>
          <p:cNvPr id="194563" name="Rectangle 3"/>
          <p:cNvSpPr>
            <a:spLocks noGrp="1" noChangeArrowheads="1"/>
          </p:cNvSpPr>
          <p:nvPr>
            <p:ph type="body" idx="1"/>
          </p:nvPr>
        </p:nvSpPr>
        <p:spPr/>
        <p:txBody>
          <a:bodyPr/>
          <a:lstStyle/>
          <a:p>
            <a:r>
              <a:rPr lang="ja-JP" altLang="en-US" sz="2000"/>
              <a:t>頂点 </a:t>
            </a:r>
            <a:r>
              <a:rPr lang="en-US" altLang="ja-JP" sz="2000" i="1">
                <a:latin typeface="Times New Roman" pitchFamily="18" charset="0"/>
              </a:rPr>
              <a:t>v</a:t>
            </a:r>
            <a:r>
              <a:rPr lang="en-US" altLang="ja-JP" sz="2000" i="1" baseline="-25000">
                <a:latin typeface="Times New Roman" pitchFamily="18" charset="0"/>
              </a:rPr>
              <a:t>i </a:t>
            </a:r>
            <a:r>
              <a:rPr lang="ja-JP" altLang="en-US" sz="2000"/>
              <a:t>，頂点 </a:t>
            </a:r>
            <a:r>
              <a:rPr lang="en-US" altLang="ja-JP" sz="2000" i="1">
                <a:latin typeface="Times New Roman" pitchFamily="18" charset="0"/>
              </a:rPr>
              <a:t>v</a:t>
            </a:r>
            <a:r>
              <a:rPr lang="en-US" altLang="ja-JP" sz="2000" i="1" baseline="-25000">
                <a:latin typeface="Times New Roman" pitchFamily="18" charset="0"/>
              </a:rPr>
              <a:t>i </a:t>
            </a:r>
            <a:r>
              <a:rPr lang="ja-JP" altLang="en-US" sz="2000"/>
              <a:t>と隣接する頂点の次数 </a:t>
            </a:r>
            <a:r>
              <a:rPr lang="en-US" altLang="ja-JP" sz="2000" i="1">
                <a:latin typeface="Times New Roman" pitchFamily="18" charset="0"/>
              </a:rPr>
              <a:t>deg</a:t>
            </a:r>
            <a:r>
              <a:rPr lang="en-US" altLang="ja-JP" sz="2000">
                <a:latin typeface="Times New Roman" pitchFamily="18" charset="0"/>
              </a:rPr>
              <a:t>(</a:t>
            </a:r>
            <a:r>
              <a:rPr lang="en-US" altLang="ja-JP" sz="2000" i="1">
                <a:latin typeface="Times New Roman" pitchFamily="18" charset="0"/>
              </a:rPr>
              <a:t>v</a:t>
            </a:r>
            <a:r>
              <a:rPr lang="en-US" altLang="ja-JP" sz="2000" i="1" baseline="-25000">
                <a:latin typeface="Times New Roman" pitchFamily="18" charset="0"/>
              </a:rPr>
              <a:t>i</a:t>
            </a:r>
            <a:r>
              <a:rPr lang="en-US" altLang="ja-JP" sz="2000">
                <a:latin typeface="Times New Roman" pitchFamily="18" charset="0"/>
              </a:rPr>
              <a:t>)</a:t>
            </a:r>
            <a:r>
              <a:rPr lang="en-US" altLang="ja-JP" sz="2000"/>
              <a:t> </a:t>
            </a:r>
            <a:r>
              <a:rPr lang="ja-JP" altLang="en-US" sz="2000"/>
              <a:t>，ネットワーク内の総頂点数</a:t>
            </a:r>
            <a:r>
              <a:rPr lang="ja-JP" altLang="en-US" sz="2000">
                <a:latin typeface="Times New Roman" pitchFamily="18" charset="0"/>
              </a:rPr>
              <a:t> </a:t>
            </a:r>
            <a:r>
              <a:rPr lang="en-US" altLang="ja-JP" sz="2000" i="1">
                <a:latin typeface="Times New Roman" pitchFamily="18" charset="0"/>
              </a:rPr>
              <a:t>n</a:t>
            </a:r>
            <a:r>
              <a:rPr lang="en-US" altLang="ja-JP" sz="2000">
                <a:latin typeface="Times New Roman" pitchFamily="18" charset="0"/>
              </a:rPr>
              <a:t> </a:t>
            </a:r>
            <a:r>
              <a:rPr lang="ja-JP" altLang="en-US" sz="2000"/>
              <a:t>の時，次数中心性 </a:t>
            </a:r>
            <a:r>
              <a:rPr lang="en-US" altLang="ja-JP" sz="2000" i="1">
                <a:latin typeface="Times New Roman" pitchFamily="18" charset="0"/>
              </a:rPr>
              <a:t>C</a:t>
            </a:r>
            <a:r>
              <a:rPr lang="en-US" altLang="ja-JP" sz="2000" i="1" baseline="-25000">
                <a:latin typeface="Times New Roman" pitchFamily="18" charset="0"/>
              </a:rPr>
              <a:t>d</a:t>
            </a:r>
            <a:r>
              <a:rPr lang="en-US" altLang="ja-JP" sz="2000"/>
              <a:t> </a:t>
            </a:r>
            <a:r>
              <a:rPr lang="ja-JP" altLang="en-US" sz="2000"/>
              <a:t>は以下の様に表される</a:t>
            </a:r>
          </a:p>
          <a:p>
            <a:pPr lvl="1"/>
            <a:r>
              <a:rPr lang="ja-JP" altLang="en-US" sz="1800"/>
              <a:t>任意の頂点の近接する頂点数（次数）と，自身の頂点を除いた総頂点数の比</a:t>
            </a:r>
          </a:p>
          <a:p>
            <a:pPr>
              <a:buFont typeface="Wingdings" pitchFamily="2" charset="2"/>
              <a:buNone/>
            </a:pPr>
            <a:endParaRPr lang="ja-JP" altLang="en-US" sz="2000"/>
          </a:p>
          <a:p>
            <a:endParaRPr lang="ja-JP" altLang="en-US" sz="2000"/>
          </a:p>
          <a:p>
            <a:endParaRPr lang="ja-JP" altLang="en-US" sz="2000"/>
          </a:p>
          <a:p>
            <a:pPr lvl="1"/>
            <a:endParaRPr lang="ja-JP" altLang="en-US" sz="1800"/>
          </a:p>
          <a:p>
            <a:pPr lvl="1"/>
            <a:r>
              <a:rPr lang="ja-JP" altLang="en-US" sz="1800"/>
              <a:t>ある頂点の次数が高いほど次数中心性が高い</a:t>
            </a:r>
          </a:p>
          <a:p>
            <a:pPr lvl="1"/>
            <a:r>
              <a:rPr lang="ja-JP" altLang="en-US" sz="1800"/>
              <a:t>次数中心性の分析から，</a:t>
            </a:r>
            <a:r>
              <a:rPr lang="ja-JP" altLang="en-US" sz="1800">
                <a:solidFill>
                  <a:srgbClr val="6666FF"/>
                </a:solidFill>
              </a:rPr>
              <a:t>ハブに近い役割を果たす頂点を探すことができる</a:t>
            </a:r>
          </a:p>
          <a:p>
            <a:pPr lvl="1"/>
            <a:r>
              <a:rPr lang="ja-JP" altLang="en-US" sz="1800"/>
              <a:t>有向グラフでは，入次数中心性（</a:t>
            </a:r>
            <a:r>
              <a:rPr lang="en-US" altLang="ja-JP" sz="1800"/>
              <a:t>indegree centrality</a:t>
            </a:r>
            <a:r>
              <a:rPr lang="ja-JP" altLang="en-US" sz="1800"/>
              <a:t>）（人気の高さなど）と出次数中心性（</a:t>
            </a:r>
            <a:r>
              <a:rPr lang="en-US" altLang="ja-JP" sz="1800"/>
              <a:t>outdegree centrality</a:t>
            </a:r>
            <a:r>
              <a:rPr lang="ja-JP" altLang="en-US" sz="1800"/>
              <a:t>）（情報発信の多さなど）を区別して分析可能</a:t>
            </a:r>
          </a:p>
        </p:txBody>
      </p:sp>
      <p:sp>
        <p:nvSpPr>
          <p:cNvPr id="194565" name="Rectangle 5"/>
          <p:cNvSpPr>
            <a:spLocks noChangeArrowheads="1"/>
          </p:cNvSpPr>
          <p:nvPr/>
        </p:nvSpPr>
        <p:spPr bwMode="auto">
          <a:xfrm>
            <a:off x="0" y="0"/>
            <a:ext cx="9144000" cy="0"/>
          </a:xfrm>
          <a:prstGeom prst="rect">
            <a:avLst/>
          </a:prstGeom>
          <a:noFill/>
          <a:ln w="9525" algn="ctr">
            <a:noFill/>
            <a:miter lim="800000"/>
            <a:headEnd/>
            <a:tailEnd/>
          </a:ln>
          <a:effectLst/>
        </p:spPr>
        <p:txBody>
          <a:bodyPr wrap="none" anchor="ctr">
            <a:spAutoFit/>
          </a:bodyPr>
          <a:lstStyle/>
          <a:p>
            <a:endParaRPr lang="ja-JP" altLang="en-US"/>
          </a:p>
        </p:txBody>
      </p:sp>
      <p:sp>
        <p:nvSpPr>
          <p:cNvPr id="194567" name="Rectangle 7"/>
          <p:cNvSpPr>
            <a:spLocks noChangeArrowheads="1"/>
          </p:cNvSpPr>
          <p:nvPr/>
        </p:nvSpPr>
        <p:spPr bwMode="auto">
          <a:xfrm>
            <a:off x="0" y="32242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4566" name="Object 6"/>
          <p:cNvGraphicFramePr>
            <a:graphicFrameLocks noChangeAspect="1"/>
          </p:cNvGraphicFramePr>
          <p:nvPr/>
        </p:nvGraphicFramePr>
        <p:xfrm>
          <a:off x="3105150" y="2565400"/>
          <a:ext cx="2114550" cy="808038"/>
        </p:xfrm>
        <a:graphic>
          <a:graphicData uri="http://schemas.openxmlformats.org/presentationml/2006/ole">
            <p:oleObj spid="_x0000_s1026" name="数式" r:id="rId4" imgW="1041120" imgH="39348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日付プレースホルダ 4"/>
          <p:cNvSpPr>
            <a:spLocks noGrp="1"/>
          </p:cNvSpPr>
          <p:nvPr>
            <p:ph type="dt" sz="half" idx="10"/>
          </p:nvPr>
        </p:nvSpPr>
        <p:spPr/>
        <p:txBody>
          <a:bodyPr/>
          <a:lstStyle/>
          <a:p>
            <a:r>
              <a:rPr lang="ja-JP" altLang="en-US"/>
              <a:t>2007/03/12</a:t>
            </a:r>
            <a:endParaRPr lang="en-US" altLang="ja-JP"/>
          </a:p>
        </p:txBody>
      </p:sp>
      <p:sp>
        <p:nvSpPr>
          <p:cNvPr id="22" name="フッター プレースホルダ 5"/>
          <p:cNvSpPr>
            <a:spLocks noGrp="1"/>
          </p:cNvSpPr>
          <p:nvPr>
            <p:ph type="ftr" sz="quarter" idx="11"/>
          </p:nvPr>
        </p:nvSpPr>
        <p:spPr/>
        <p:txBody>
          <a:bodyPr/>
          <a:lstStyle/>
          <a:p>
            <a:r>
              <a:rPr lang="en-US" altLang="ja-JP"/>
              <a:t>スプリングセミナー2007@ソフトウェア工学講座</a:t>
            </a:r>
          </a:p>
        </p:txBody>
      </p:sp>
      <p:sp>
        <p:nvSpPr>
          <p:cNvPr id="23" name="スライド番号プレースホルダ 6"/>
          <p:cNvSpPr>
            <a:spLocks noGrp="1"/>
          </p:cNvSpPr>
          <p:nvPr>
            <p:ph type="sldNum" sz="quarter" idx="12"/>
          </p:nvPr>
        </p:nvSpPr>
        <p:spPr/>
        <p:txBody>
          <a:bodyPr/>
          <a:lstStyle/>
          <a:p>
            <a:fld id="{9F1C3593-14CA-45F2-A957-51B0291D0172}" type="slidenum">
              <a:rPr lang="en-US" altLang="ja-JP"/>
              <a:pPr/>
              <a:t>34</a:t>
            </a:fld>
            <a:endParaRPr lang="en-US" altLang="ja-JP"/>
          </a:p>
        </p:txBody>
      </p:sp>
      <p:sp>
        <p:nvSpPr>
          <p:cNvPr id="198658" name="Rectangle 2"/>
          <p:cNvSpPr>
            <a:spLocks noGrp="1" noChangeArrowheads="1"/>
          </p:cNvSpPr>
          <p:nvPr>
            <p:ph type="title"/>
          </p:nvPr>
        </p:nvSpPr>
        <p:spPr/>
        <p:txBody>
          <a:bodyPr>
            <a:normAutofit fontScale="90000"/>
          </a:bodyPr>
          <a:lstStyle/>
          <a:p>
            <a:r>
              <a:rPr lang="ja-JP" altLang="en-US"/>
              <a:t>次数中心性（</a:t>
            </a:r>
            <a:r>
              <a:rPr lang="en-US" altLang="ja-JP"/>
              <a:t>Degree Centrality</a:t>
            </a:r>
            <a:r>
              <a:rPr lang="ja-JP" altLang="en-US"/>
              <a:t>）</a:t>
            </a:r>
          </a:p>
        </p:txBody>
      </p:sp>
      <p:sp>
        <p:nvSpPr>
          <p:cNvPr id="198659" name="Rectangle 3"/>
          <p:cNvSpPr>
            <a:spLocks noGrp="1" noChangeArrowheads="1"/>
          </p:cNvSpPr>
          <p:nvPr>
            <p:ph type="body" sz="half" idx="1"/>
          </p:nvPr>
        </p:nvSpPr>
        <p:spPr/>
        <p:txBody>
          <a:bodyPr/>
          <a:lstStyle/>
          <a:p>
            <a:r>
              <a:rPr lang="ja-JP" altLang="en-US" sz="2000"/>
              <a:t>例：頂点 </a:t>
            </a:r>
            <a:r>
              <a:rPr lang="en-US" altLang="ja-JP" sz="2000" i="1">
                <a:latin typeface="Times New Roman" pitchFamily="18" charset="0"/>
              </a:rPr>
              <a:t>v</a:t>
            </a:r>
            <a:r>
              <a:rPr lang="en-US" altLang="ja-JP" sz="2000" i="1" baseline="-25000">
                <a:latin typeface="Times New Roman" pitchFamily="18" charset="0"/>
              </a:rPr>
              <a:t>2 </a:t>
            </a:r>
            <a:r>
              <a:rPr lang="en-US" altLang="ja-JP" sz="2000"/>
              <a:t> </a:t>
            </a:r>
            <a:r>
              <a:rPr lang="ja-JP" altLang="en-US" sz="2000"/>
              <a:t>の次数中心性</a:t>
            </a:r>
          </a:p>
        </p:txBody>
      </p:sp>
      <p:sp>
        <p:nvSpPr>
          <p:cNvPr id="198660" name="Oval 4"/>
          <p:cNvSpPr>
            <a:spLocks noChangeArrowheads="1"/>
          </p:cNvSpPr>
          <p:nvPr/>
        </p:nvSpPr>
        <p:spPr bwMode="auto">
          <a:xfrm>
            <a:off x="2805113" y="49974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5   (0.14)</a:t>
            </a:r>
          </a:p>
        </p:txBody>
      </p:sp>
      <p:sp>
        <p:nvSpPr>
          <p:cNvPr id="198661" name="Oval 5"/>
          <p:cNvSpPr>
            <a:spLocks noChangeArrowheads="1"/>
          </p:cNvSpPr>
          <p:nvPr/>
        </p:nvSpPr>
        <p:spPr bwMode="auto">
          <a:xfrm>
            <a:off x="4822825" y="4205288"/>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pitchFamily="34"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(0.43)</a:t>
            </a:r>
          </a:p>
        </p:txBody>
      </p:sp>
      <p:sp>
        <p:nvSpPr>
          <p:cNvPr id="198662" name="Oval 6"/>
          <p:cNvSpPr>
            <a:spLocks noChangeArrowheads="1"/>
          </p:cNvSpPr>
          <p:nvPr/>
        </p:nvSpPr>
        <p:spPr bwMode="auto">
          <a:xfrm>
            <a:off x="4965700" y="3124200"/>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(0.29)</a:t>
            </a:r>
          </a:p>
        </p:txBody>
      </p:sp>
      <p:sp>
        <p:nvSpPr>
          <p:cNvPr id="198663" name="Oval 7"/>
          <p:cNvSpPr>
            <a:spLocks noChangeArrowheads="1"/>
          </p:cNvSpPr>
          <p:nvPr/>
        </p:nvSpPr>
        <p:spPr bwMode="auto">
          <a:xfrm>
            <a:off x="4100513" y="46370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(0.43)</a:t>
            </a:r>
          </a:p>
        </p:txBody>
      </p:sp>
      <p:sp>
        <p:nvSpPr>
          <p:cNvPr id="198664" name="Oval 8"/>
          <p:cNvSpPr>
            <a:spLocks noChangeArrowheads="1"/>
          </p:cNvSpPr>
          <p:nvPr/>
        </p:nvSpPr>
        <p:spPr bwMode="auto">
          <a:xfrm>
            <a:off x="4100513" y="3702050"/>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2   (0.57)</a:t>
            </a:r>
          </a:p>
        </p:txBody>
      </p:sp>
      <p:sp>
        <p:nvSpPr>
          <p:cNvPr id="198665" name="Oval 9"/>
          <p:cNvSpPr>
            <a:spLocks noChangeArrowheads="1"/>
          </p:cNvSpPr>
          <p:nvPr/>
        </p:nvSpPr>
        <p:spPr bwMode="auto">
          <a:xfrm>
            <a:off x="3165475" y="3200400"/>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4   (0.14)</a:t>
            </a:r>
          </a:p>
        </p:txBody>
      </p:sp>
      <p:sp>
        <p:nvSpPr>
          <p:cNvPr id="198666" name="Oval 10"/>
          <p:cNvSpPr>
            <a:spLocks noChangeArrowheads="1"/>
          </p:cNvSpPr>
          <p:nvPr/>
        </p:nvSpPr>
        <p:spPr bwMode="auto">
          <a:xfrm>
            <a:off x="5973763" y="47847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6    (0.14)</a:t>
            </a:r>
          </a:p>
        </p:txBody>
      </p:sp>
      <p:sp>
        <p:nvSpPr>
          <p:cNvPr id="198667" name="Oval 11"/>
          <p:cNvSpPr>
            <a:spLocks noChangeArrowheads="1"/>
          </p:cNvSpPr>
          <p:nvPr/>
        </p:nvSpPr>
        <p:spPr bwMode="auto">
          <a:xfrm>
            <a:off x="5973763" y="38449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(0.14)</a:t>
            </a:r>
          </a:p>
        </p:txBody>
      </p:sp>
      <p:cxnSp>
        <p:nvCxnSpPr>
          <p:cNvPr id="198668" name="AutoShape 12"/>
          <p:cNvCxnSpPr>
            <a:cxnSpLocks noChangeShapeType="1"/>
            <a:stCxn id="198665" idx="1"/>
            <a:endCxn id="198664" idx="1"/>
          </p:cNvCxnSpPr>
          <p:nvPr/>
        </p:nvCxnSpPr>
        <p:spPr bwMode="auto">
          <a:xfrm>
            <a:off x="3208338" y="3444875"/>
            <a:ext cx="935037" cy="298450"/>
          </a:xfrm>
          <a:prstGeom prst="straightConnector1">
            <a:avLst/>
          </a:prstGeom>
          <a:noFill/>
          <a:ln w="9360">
            <a:solidFill>
              <a:srgbClr val="000000"/>
            </a:solidFill>
            <a:miter lim="800000"/>
            <a:headEnd/>
            <a:tailEnd/>
          </a:ln>
          <a:effectLst/>
        </p:spPr>
      </p:cxnSp>
      <p:cxnSp>
        <p:nvCxnSpPr>
          <p:cNvPr id="198669" name="AutoShape 13"/>
          <p:cNvCxnSpPr>
            <a:cxnSpLocks noChangeShapeType="1"/>
            <a:stCxn id="198662" idx="1"/>
            <a:endCxn id="198667" idx="1"/>
          </p:cNvCxnSpPr>
          <p:nvPr/>
        </p:nvCxnSpPr>
        <p:spPr bwMode="auto">
          <a:xfrm>
            <a:off x="5008563" y="3371850"/>
            <a:ext cx="1008062" cy="515938"/>
          </a:xfrm>
          <a:prstGeom prst="straightConnector1">
            <a:avLst/>
          </a:prstGeom>
          <a:noFill/>
          <a:ln w="9360">
            <a:solidFill>
              <a:srgbClr val="000000"/>
            </a:solidFill>
            <a:miter lim="800000"/>
            <a:headEnd/>
            <a:tailEnd/>
          </a:ln>
          <a:effectLst/>
        </p:spPr>
      </p:cxnSp>
      <p:cxnSp>
        <p:nvCxnSpPr>
          <p:cNvPr id="198670" name="AutoShape 14"/>
          <p:cNvCxnSpPr>
            <a:cxnSpLocks noChangeShapeType="1"/>
            <a:stCxn id="198664" idx="1"/>
            <a:endCxn id="198661" idx="1"/>
          </p:cNvCxnSpPr>
          <p:nvPr/>
        </p:nvCxnSpPr>
        <p:spPr bwMode="auto">
          <a:xfrm>
            <a:off x="4141788" y="3949700"/>
            <a:ext cx="722312" cy="298450"/>
          </a:xfrm>
          <a:prstGeom prst="straightConnector1">
            <a:avLst/>
          </a:prstGeom>
          <a:noFill/>
          <a:ln w="9360">
            <a:solidFill>
              <a:srgbClr val="000000"/>
            </a:solidFill>
            <a:miter lim="800000"/>
            <a:headEnd/>
            <a:tailEnd/>
          </a:ln>
          <a:effectLst/>
        </p:spPr>
      </p:cxnSp>
      <p:cxnSp>
        <p:nvCxnSpPr>
          <p:cNvPr id="198671" name="AutoShape 15"/>
          <p:cNvCxnSpPr>
            <a:cxnSpLocks noChangeShapeType="1"/>
            <a:stCxn id="198662" idx="1"/>
            <a:endCxn id="198664" idx="0"/>
          </p:cNvCxnSpPr>
          <p:nvPr/>
        </p:nvCxnSpPr>
        <p:spPr bwMode="auto">
          <a:xfrm flipH="1">
            <a:off x="4244975" y="3167063"/>
            <a:ext cx="762000" cy="536575"/>
          </a:xfrm>
          <a:prstGeom prst="straightConnector1">
            <a:avLst/>
          </a:prstGeom>
          <a:noFill/>
          <a:ln w="9360">
            <a:solidFill>
              <a:srgbClr val="000000"/>
            </a:solidFill>
            <a:miter lim="800000"/>
            <a:headEnd/>
            <a:tailEnd/>
          </a:ln>
          <a:effectLst/>
        </p:spPr>
      </p:cxnSp>
      <p:cxnSp>
        <p:nvCxnSpPr>
          <p:cNvPr id="198672" name="AutoShape 16"/>
          <p:cNvCxnSpPr>
            <a:cxnSpLocks noChangeShapeType="1"/>
            <a:stCxn id="198664" idx="1"/>
            <a:endCxn id="198663" idx="0"/>
          </p:cNvCxnSpPr>
          <p:nvPr/>
        </p:nvCxnSpPr>
        <p:spPr bwMode="auto">
          <a:xfrm>
            <a:off x="4100513" y="3846513"/>
            <a:ext cx="146050" cy="790575"/>
          </a:xfrm>
          <a:prstGeom prst="straightConnector1">
            <a:avLst/>
          </a:prstGeom>
          <a:noFill/>
          <a:ln w="9360">
            <a:solidFill>
              <a:srgbClr val="000000"/>
            </a:solidFill>
            <a:miter lim="800000"/>
            <a:headEnd/>
            <a:tailEnd/>
          </a:ln>
          <a:effectLst/>
        </p:spPr>
      </p:cxnSp>
      <p:cxnSp>
        <p:nvCxnSpPr>
          <p:cNvPr id="198673" name="AutoShape 17"/>
          <p:cNvCxnSpPr>
            <a:cxnSpLocks noChangeShapeType="1"/>
            <a:stCxn id="198663" idx="0"/>
            <a:endCxn id="198661" idx="1"/>
          </p:cNvCxnSpPr>
          <p:nvPr/>
        </p:nvCxnSpPr>
        <p:spPr bwMode="auto">
          <a:xfrm flipV="1">
            <a:off x="4244975" y="4248150"/>
            <a:ext cx="620713" cy="388938"/>
          </a:xfrm>
          <a:prstGeom prst="straightConnector1">
            <a:avLst/>
          </a:prstGeom>
          <a:noFill/>
          <a:ln w="9360">
            <a:solidFill>
              <a:srgbClr val="000000"/>
            </a:solidFill>
            <a:miter lim="800000"/>
            <a:headEnd/>
            <a:tailEnd/>
          </a:ln>
          <a:effectLst/>
        </p:spPr>
      </p:cxnSp>
      <p:cxnSp>
        <p:nvCxnSpPr>
          <p:cNvPr id="198674" name="AutoShape 18"/>
          <p:cNvCxnSpPr>
            <a:cxnSpLocks noChangeShapeType="1"/>
            <a:stCxn id="198661" idx="1"/>
            <a:endCxn id="198666" idx="1"/>
          </p:cNvCxnSpPr>
          <p:nvPr/>
        </p:nvCxnSpPr>
        <p:spPr bwMode="auto">
          <a:xfrm>
            <a:off x="4865688" y="4452938"/>
            <a:ext cx="1150937" cy="374650"/>
          </a:xfrm>
          <a:prstGeom prst="straightConnector1">
            <a:avLst/>
          </a:prstGeom>
          <a:noFill/>
          <a:ln w="9360">
            <a:solidFill>
              <a:srgbClr val="000000"/>
            </a:solidFill>
            <a:miter lim="800000"/>
            <a:headEnd/>
            <a:tailEnd/>
          </a:ln>
          <a:effectLst/>
        </p:spPr>
      </p:cxnSp>
      <p:cxnSp>
        <p:nvCxnSpPr>
          <p:cNvPr id="198675" name="AutoShape 19"/>
          <p:cNvCxnSpPr>
            <a:cxnSpLocks noChangeShapeType="1"/>
            <a:stCxn id="198663" idx="1"/>
            <a:endCxn id="198660" idx="0"/>
          </p:cNvCxnSpPr>
          <p:nvPr/>
        </p:nvCxnSpPr>
        <p:spPr bwMode="auto">
          <a:xfrm flipH="1">
            <a:off x="2949575" y="4679950"/>
            <a:ext cx="1192213" cy="319088"/>
          </a:xfrm>
          <a:prstGeom prst="straightConnector1">
            <a:avLst/>
          </a:prstGeom>
          <a:noFill/>
          <a:ln w="9360">
            <a:solidFill>
              <a:srgbClr val="000000"/>
            </a:solidFill>
            <a:miter lim="800000"/>
            <a:headEnd/>
            <a:tailEnd/>
          </a:ln>
          <a:effectLst/>
        </p:spPr>
      </p:cxnSp>
      <p:graphicFrame>
        <p:nvGraphicFramePr>
          <p:cNvPr id="198677" name="Object 21"/>
          <p:cNvGraphicFramePr>
            <a:graphicFrameLocks noChangeAspect="1"/>
          </p:cNvGraphicFramePr>
          <p:nvPr>
            <p:ph sz="half" idx="2"/>
          </p:nvPr>
        </p:nvGraphicFramePr>
        <p:xfrm>
          <a:off x="1670050" y="1916113"/>
          <a:ext cx="2270125" cy="687387"/>
        </p:xfrm>
        <a:graphic>
          <a:graphicData uri="http://schemas.openxmlformats.org/presentationml/2006/ole">
            <p:oleObj spid="_x0000_s2050" name="数式" r:id="rId4" imgW="1295280" imgH="393480" progId="Equation.3">
              <p:embed/>
            </p:oleObj>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日付プレースホルダ 3"/>
          <p:cNvSpPr>
            <a:spLocks noGrp="1"/>
          </p:cNvSpPr>
          <p:nvPr>
            <p:ph type="dt" sz="half" idx="10"/>
          </p:nvPr>
        </p:nvSpPr>
        <p:spPr/>
        <p:txBody>
          <a:bodyPr/>
          <a:lstStyle/>
          <a:p>
            <a:r>
              <a:rPr lang="ja-JP" altLang="en-US"/>
              <a:t>2007/03/12</a:t>
            </a:r>
            <a:endParaRPr lang="en-US" altLang="ja-JP"/>
          </a:p>
        </p:txBody>
      </p:sp>
      <p:sp>
        <p:nvSpPr>
          <p:cNvPr id="7" name="フッター プレースホルダ 4"/>
          <p:cNvSpPr>
            <a:spLocks noGrp="1"/>
          </p:cNvSpPr>
          <p:nvPr>
            <p:ph type="ftr" sz="quarter" idx="11"/>
          </p:nvPr>
        </p:nvSpPr>
        <p:spPr/>
        <p:txBody>
          <a:bodyPr/>
          <a:lstStyle/>
          <a:p>
            <a:r>
              <a:rPr lang="en-US" altLang="ja-JP"/>
              <a:t>スプリングセミナー2007@ソフトウェア工学講座</a:t>
            </a:r>
          </a:p>
        </p:txBody>
      </p:sp>
      <p:sp>
        <p:nvSpPr>
          <p:cNvPr id="8" name="スライド番号プレースホルダ 5"/>
          <p:cNvSpPr>
            <a:spLocks noGrp="1"/>
          </p:cNvSpPr>
          <p:nvPr>
            <p:ph type="sldNum" sz="quarter" idx="12"/>
          </p:nvPr>
        </p:nvSpPr>
        <p:spPr/>
        <p:txBody>
          <a:bodyPr/>
          <a:lstStyle/>
          <a:p>
            <a:fld id="{CFA4351C-EEFF-421D-B340-8481F8A4BBA0}" type="slidenum">
              <a:rPr lang="en-US" altLang="ja-JP"/>
              <a:pPr/>
              <a:t>35</a:t>
            </a:fld>
            <a:endParaRPr lang="en-US" altLang="ja-JP"/>
          </a:p>
        </p:txBody>
      </p:sp>
      <p:sp>
        <p:nvSpPr>
          <p:cNvPr id="196610" name="Rectangle 2"/>
          <p:cNvSpPr>
            <a:spLocks noGrp="1" noChangeArrowheads="1"/>
          </p:cNvSpPr>
          <p:nvPr>
            <p:ph type="title"/>
          </p:nvPr>
        </p:nvSpPr>
        <p:spPr/>
        <p:txBody>
          <a:bodyPr/>
          <a:lstStyle/>
          <a:p>
            <a:r>
              <a:rPr lang="ja-JP" altLang="en-US"/>
              <a:t>近接性（</a:t>
            </a:r>
            <a:r>
              <a:rPr lang="en-US" altLang="ja-JP"/>
              <a:t>Closenness Centrality</a:t>
            </a:r>
            <a:r>
              <a:rPr lang="ja-JP" altLang="en-US"/>
              <a:t>）</a:t>
            </a:r>
          </a:p>
        </p:txBody>
      </p:sp>
      <p:sp>
        <p:nvSpPr>
          <p:cNvPr id="196611" name="Rectangle 3"/>
          <p:cNvSpPr>
            <a:spLocks noGrp="1" noChangeArrowheads="1"/>
          </p:cNvSpPr>
          <p:nvPr>
            <p:ph type="body" idx="1"/>
          </p:nvPr>
        </p:nvSpPr>
        <p:spPr/>
        <p:txBody>
          <a:bodyPr>
            <a:normAutofit lnSpcReduction="10000"/>
          </a:bodyPr>
          <a:lstStyle/>
          <a:p>
            <a:r>
              <a:rPr lang="ja-JP" altLang="en-US"/>
              <a:t>頂点 </a:t>
            </a:r>
            <a:r>
              <a:rPr lang="en-US" altLang="ja-JP" i="1">
                <a:latin typeface="Times New Roman" pitchFamily="18" charset="0"/>
              </a:rPr>
              <a:t>v</a:t>
            </a:r>
            <a:r>
              <a:rPr lang="en-US" altLang="ja-JP" i="1" baseline="-25000">
                <a:latin typeface="Times New Roman" pitchFamily="18" charset="0"/>
              </a:rPr>
              <a:t>i </a:t>
            </a:r>
            <a:r>
              <a:rPr lang="ja-JP" altLang="en-US"/>
              <a:t>，他の頂点までの距離の総和 </a:t>
            </a:r>
            <a:r>
              <a:rPr lang="en-US" altLang="ja-JP" i="1">
                <a:latin typeface="Times New Roman" pitchFamily="18" charset="0"/>
              </a:rPr>
              <a:t>s</a:t>
            </a:r>
            <a:r>
              <a:rPr lang="en-US" altLang="ja-JP">
                <a:latin typeface="Times New Roman" pitchFamily="18" charset="0"/>
              </a:rPr>
              <a:t>(</a:t>
            </a:r>
            <a:r>
              <a:rPr lang="en-US" altLang="ja-JP" i="1">
                <a:latin typeface="Times New Roman" pitchFamily="18" charset="0"/>
              </a:rPr>
              <a:t>v</a:t>
            </a:r>
            <a:r>
              <a:rPr lang="en-US" altLang="ja-JP" i="1" baseline="-25000">
                <a:latin typeface="Times New Roman" pitchFamily="18" charset="0"/>
              </a:rPr>
              <a:t>i</a:t>
            </a:r>
            <a:r>
              <a:rPr lang="en-US" altLang="ja-JP">
                <a:latin typeface="Times New Roman" pitchFamily="18" charset="0"/>
              </a:rPr>
              <a:t>) </a:t>
            </a:r>
            <a:r>
              <a:rPr lang="ja-JP" altLang="en-US">
                <a:latin typeface="Times New Roman" pitchFamily="18" charset="0"/>
              </a:rPr>
              <a:t>とすると，</a:t>
            </a:r>
            <a:br>
              <a:rPr lang="ja-JP" altLang="en-US">
                <a:latin typeface="Times New Roman" pitchFamily="18" charset="0"/>
              </a:rPr>
            </a:br>
            <a:r>
              <a:rPr lang="ja-JP" altLang="en-US">
                <a:latin typeface="Times New Roman" pitchFamily="18" charset="0"/>
              </a:rPr>
              <a:t>近接</a:t>
            </a:r>
            <a:r>
              <a:rPr lang="ja-JP" altLang="en-US"/>
              <a:t>性 </a:t>
            </a:r>
            <a:r>
              <a:rPr lang="en-US" altLang="ja-JP" i="1">
                <a:latin typeface="Times New Roman" pitchFamily="18" charset="0"/>
              </a:rPr>
              <a:t>C</a:t>
            </a:r>
            <a:r>
              <a:rPr lang="en-US" altLang="ja-JP" i="1" baseline="-25000">
                <a:latin typeface="Times New Roman" pitchFamily="18" charset="0"/>
              </a:rPr>
              <a:t>c</a:t>
            </a:r>
            <a:r>
              <a:rPr lang="en-US" altLang="ja-JP"/>
              <a:t> </a:t>
            </a:r>
            <a:r>
              <a:rPr lang="ja-JP" altLang="en-US"/>
              <a:t>は以下の様に表される</a:t>
            </a:r>
          </a:p>
          <a:p>
            <a:pPr lvl="1">
              <a:spcBef>
                <a:spcPts val="600"/>
              </a:spcBef>
            </a:pPr>
            <a:r>
              <a:rPr lang="ja-JP" altLang="en-US"/>
              <a:t>近接性は，距離が無限大になるので</a:t>
            </a:r>
            <a:r>
              <a:rPr lang="ja-JP" altLang="en-GB"/>
              <a:t>グラフが非連結のときには適用できない</a:t>
            </a:r>
            <a:endParaRPr lang="ja-JP" altLang="en-US"/>
          </a:p>
          <a:p>
            <a:endParaRPr lang="ja-JP" altLang="en-US"/>
          </a:p>
          <a:p>
            <a:endParaRPr lang="ja-JP" altLang="en-US"/>
          </a:p>
          <a:p>
            <a:endParaRPr lang="ja-JP" altLang="en-US"/>
          </a:p>
          <a:p>
            <a:pPr lvl="1">
              <a:spcBef>
                <a:spcPts val="600"/>
              </a:spcBef>
            </a:pPr>
            <a:endParaRPr lang="ja-JP" altLang="en-GB"/>
          </a:p>
          <a:p>
            <a:pPr lvl="1">
              <a:spcBef>
                <a:spcPts val="600"/>
              </a:spcBef>
            </a:pPr>
            <a:r>
              <a:rPr lang="ja-JP" altLang="en-US"/>
              <a:t>ある頂点 </a:t>
            </a:r>
            <a:r>
              <a:rPr lang="en-US" altLang="ja-JP" i="1">
                <a:latin typeface="Times New Roman" pitchFamily="18" charset="0"/>
              </a:rPr>
              <a:t>v</a:t>
            </a:r>
            <a:r>
              <a:rPr lang="en-US" altLang="ja-JP" i="1" baseline="-25000">
                <a:latin typeface="Times New Roman" pitchFamily="18" charset="0"/>
              </a:rPr>
              <a:t>i</a:t>
            </a:r>
            <a:r>
              <a:rPr lang="en-US" altLang="ja-JP"/>
              <a:t> </a:t>
            </a:r>
            <a:r>
              <a:rPr lang="ja-JP" altLang="en-US"/>
              <a:t>から，ネットワーク内の他の頂点までの距離の総和が小さいほど近接性が高く，大きいほど近接性が低くなりやすい</a:t>
            </a:r>
          </a:p>
          <a:p>
            <a:pPr lvl="1"/>
            <a:r>
              <a:rPr lang="ja-JP" altLang="en-US"/>
              <a:t>次数中心性の分析から，</a:t>
            </a:r>
            <a:r>
              <a:rPr lang="ja-JP" altLang="en-US">
                <a:solidFill>
                  <a:srgbClr val="3366CC"/>
                </a:solidFill>
              </a:rPr>
              <a:t>他者からの影響を受けにくい（与えやすい）頂点を探すことができる</a:t>
            </a:r>
          </a:p>
        </p:txBody>
      </p:sp>
      <p:sp>
        <p:nvSpPr>
          <p:cNvPr id="196613" name="Rectangle 5"/>
          <p:cNvSpPr>
            <a:spLocks noChangeArrowheads="1"/>
          </p:cNvSpPr>
          <p:nvPr/>
        </p:nvSpPr>
        <p:spPr bwMode="auto">
          <a:xfrm>
            <a:off x="0" y="31861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6612" name="Object 4"/>
          <p:cNvGraphicFramePr>
            <a:graphicFrameLocks noChangeAspect="1"/>
          </p:cNvGraphicFramePr>
          <p:nvPr/>
        </p:nvGraphicFramePr>
        <p:xfrm>
          <a:off x="2700338" y="2924175"/>
          <a:ext cx="2881312" cy="815975"/>
        </p:xfrm>
        <a:graphic>
          <a:graphicData uri="http://schemas.openxmlformats.org/presentationml/2006/ole">
            <p:oleObj spid="_x0000_s3074" name="数式" r:id="rId4" imgW="1714500" imgH="48260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75" name="Rectangle 27"/>
          <p:cNvSpPr>
            <a:spLocks noGrp="1" noChangeArrowheads="1"/>
          </p:cNvSpPr>
          <p:nvPr>
            <p:ph type="title"/>
          </p:nvPr>
        </p:nvSpPr>
        <p:spPr/>
        <p:txBody>
          <a:bodyPr>
            <a:normAutofit/>
          </a:bodyPr>
          <a:lstStyle/>
          <a:p>
            <a:r>
              <a:rPr lang="ja-JP" altLang="en-US"/>
              <a:t>近接性（</a:t>
            </a:r>
            <a:r>
              <a:rPr lang="en-US" altLang="ja-JP"/>
              <a:t>Closenness Centrality</a:t>
            </a:r>
            <a:r>
              <a:rPr lang="ja-JP" altLang="en-US"/>
              <a:t>）</a:t>
            </a:r>
          </a:p>
        </p:txBody>
      </p:sp>
      <p:graphicFrame>
        <p:nvGraphicFramePr>
          <p:cNvPr id="155674" name="Object 26"/>
          <p:cNvGraphicFramePr>
            <a:graphicFrameLocks noChangeAspect="1"/>
          </p:cNvGraphicFramePr>
          <p:nvPr>
            <p:ph idx="1"/>
          </p:nvPr>
        </p:nvGraphicFramePr>
        <p:xfrm>
          <a:off x="1714480" y="1857364"/>
          <a:ext cx="4500594" cy="642942"/>
        </p:xfrm>
        <a:graphic>
          <a:graphicData uri="http://schemas.openxmlformats.org/presentationml/2006/ole">
            <p:oleObj spid="_x0000_s4098" name="数式" r:id="rId4" imgW="2793960" imgH="393480" progId="Equation.3">
              <p:embed/>
            </p:oleObj>
          </a:graphicData>
        </a:graphic>
      </p:graphicFrame>
      <p:sp>
        <p:nvSpPr>
          <p:cNvPr id="21" name="日付プレースホルダ 4"/>
          <p:cNvSpPr>
            <a:spLocks noGrp="1"/>
          </p:cNvSpPr>
          <p:nvPr>
            <p:ph type="dt" sz="half" idx="10"/>
          </p:nvPr>
        </p:nvSpPr>
        <p:spPr/>
        <p:txBody>
          <a:bodyPr/>
          <a:lstStyle/>
          <a:p>
            <a:r>
              <a:rPr lang="ja-JP" altLang="en-US"/>
              <a:t>2007/03/12</a:t>
            </a:r>
            <a:endParaRPr lang="en-US" altLang="ja-JP"/>
          </a:p>
        </p:txBody>
      </p:sp>
      <p:sp>
        <p:nvSpPr>
          <p:cNvPr id="22" name="フッター プレースホルダ 5"/>
          <p:cNvSpPr>
            <a:spLocks noGrp="1"/>
          </p:cNvSpPr>
          <p:nvPr>
            <p:ph type="ftr" sz="quarter" idx="11"/>
          </p:nvPr>
        </p:nvSpPr>
        <p:spPr/>
        <p:txBody>
          <a:bodyPr/>
          <a:lstStyle/>
          <a:p>
            <a:r>
              <a:rPr lang="en-US" altLang="ja-JP"/>
              <a:t>スプリングセミナー2007@ソフトウェア工学講座</a:t>
            </a:r>
          </a:p>
        </p:txBody>
      </p:sp>
      <p:sp>
        <p:nvSpPr>
          <p:cNvPr id="23" name="スライド番号プレースホルダ 6"/>
          <p:cNvSpPr>
            <a:spLocks noGrp="1"/>
          </p:cNvSpPr>
          <p:nvPr>
            <p:ph type="sldNum" sz="quarter" idx="12"/>
          </p:nvPr>
        </p:nvSpPr>
        <p:spPr/>
        <p:txBody>
          <a:bodyPr/>
          <a:lstStyle/>
          <a:p>
            <a:fld id="{16C59BDB-2DFA-4041-BCE2-8874575CD23C}" type="slidenum">
              <a:rPr lang="en-US" altLang="ja-JP"/>
              <a:pPr/>
              <a:t>36</a:t>
            </a:fld>
            <a:endParaRPr lang="en-US" altLang="ja-JP"/>
          </a:p>
        </p:txBody>
      </p:sp>
      <p:sp>
        <p:nvSpPr>
          <p:cNvPr id="155651" name="Rectangle 3"/>
          <p:cNvSpPr>
            <a:spLocks noGrp="1" noChangeArrowheads="1"/>
          </p:cNvSpPr>
          <p:nvPr>
            <p:ph type="body" sz="half" idx="4294967295"/>
          </p:nvPr>
        </p:nvSpPr>
        <p:spPr>
          <a:xfrm>
            <a:off x="0" y="1196975"/>
            <a:ext cx="4038600" cy="4929188"/>
          </a:xfrm>
        </p:spPr>
        <p:txBody>
          <a:bodyPr/>
          <a:lstStyle/>
          <a:p>
            <a:r>
              <a:rPr lang="ja-JP" altLang="en-US" sz="2000" dirty="0"/>
              <a:t>例：頂点 </a:t>
            </a:r>
            <a:r>
              <a:rPr lang="en-US" altLang="ja-JP" sz="2000" i="1" dirty="0">
                <a:latin typeface="Times New Roman" pitchFamily="18" charset="0"/>
              </a:rPr>
              <a:t>v</a:t>
            </a:r>
            <a:r>
              <a:rPr lang="en-US" altLang="ja-JP" sz="2000" i="1" baseline="-25000" dirty="0">
                <a:latin typeface="Times New Roman" pitchFamily="18" charset="0"/>
              </a:rPr>
              <a:t>2 </a:t>
            </a:r>
            <a:r>
              <a:rPr lang="en-US" altLang="ja-JP" sz="2000" dirty="0"/>
              <a:t> </a:t>
            </a:r>
            <a:r>
              <a:rPr lang="ja-JP" altLang="en-US" sz="2000" dirty="0"/>
              <a:t>の近接性</a:t>
            </a:r>
          </a:p>
          <a:p>
            <a:endParaRPr lang="en-US" altLang="ja-JP" sz="2000" dirty="0"/>
          </a:p>
        </p:txBody>
      </p:sp>
      <p:sp>
        <p:nvSpPr>
          <p:cNvPr id="155652" name="Oval 4"/>
          <p:cNvSpPr>
            <a:spLocks noChangeArrowheads="1"/>
          </p:cNvSpPr>
          <p:nvPr/>
        </p:nvSpPr>
        <p:spPr bwMode="auto">
          <a:xfrm>
            <a:off x="2751124" y="4945060"/>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5   (0.39)</a:t>
            </a:r>
          </a:p>
        </p:txBody>
      </p:sp>
      <p:sp>
        <p:nvSpPr>
          <p:cNvPr id="155653" name="Oval 5"/>
          <p:cNvSpPr>
            <a:spLocks noChangeArrowheads="1"/>
          </p:cNvSpPr>
          <p:nvPr/>
        </p:nvSpPr>
        <p:spPr bwMode="auto">
          <a:xfrm>
            <a:off x="4300524" y="4152897"/>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pitchFamily="34"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(0.58)</a:t>
            </a:r>
          </a:p>
        </p:txBody>
      </p:sp>
      <p:sp>
        <p:nvSpPr>
          <p:cNvPr id="155654" name="Oval 6"/>
          <p:cNvSpPr>
            <a:spLocks noChangeArrowheads="1"/>
          </p:cNvSpPr>
          <p:nvPr/>
        </p:nvSpPr>
        <p:spPr bwMode="auto">
          <a:xfrm>
            <a:off x="4443399" y="3071810"/>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7   (0.50)</a:t>
            </a:r>
          </a:p>
        </p:txBody>
      </p:sp>
      <p:sp>
        <p:nvSpPr>
          <p:cNvPr id="155655" name="Oval 7"/>
          <p:cNvSpPr>
            <a:spLocks noChangeArrowheads="1"/>
          </p:cNvSpPr>
          <p:nvPr/>
        </p:nvSpPr>
        <p:spPr bwMode="auto">
          <a:xfrm>
            <a:off x="3578212" y="4584697"/>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(0.58)</a:t>
            </a:r>
          </a:p>
        </p:txBody>
      </p:sp>
      <p:sp>
        <p:nvSpPr>
          <p:cNvPr id="155656" name="Oval 8"/>
          <p:cNvSpPr>
            <a:spLocks noChangeArrowheads="1"/>
          </p:cNvSpPr>
          <p:nvPr/>
        </p:nvSpPr>
        <p:spPr bwMode="auto">
          <a:xfrm>
            <a:off x="3578212" y="3649660"/>
            <a:ext cx="290512" cy="290512"/>
          </a:xfrm>
          <a:prstGeom prst="ellipse">
            <a:avLst/>
          </a:prstGeom>
          <a:solidFill>
            <a:srgbClr val="6666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2   (0.70)</a:t>
            </a:r>
          </a:p>
        </p:txBody>
      </p:sp>
      <p:sp>
        <p:nvSpPr>
          <p:cNvPr id="155657" name="Oval 9"/>
          <p:cNvSpPr>
            <a:spLocks noChangeArrowheads="1"/>
          </p:cNvSpPr>
          <p:nvPr/>
        </p:nvSpPr>
        <p:spPr bwMode="auto">
          <a:xfrm>
            <a:off x="2643174" y="3148010"/>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pitchFamily="34"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dirty="0">
                <a:solidFill>
                  <a:srgbClr val="000000"/>
                </a:solidFill>
              </a:rPr>
              <a:t>4   (0.44)</a:t>
            </a:r>
          </a:p>
        </p:txBody>
      </p:sp>
      <p:sp>
        <p:nvSpPr>
          <p:cNvPr id="155658" name="Oval 10"/>
          <p:cNvSpPr>
            <a:spLocks noChangeArrowheads="1"/>
          </p:cNvSpPr>
          <p:nvPr/>
        </p:nvSpPr>
        <p:spPr bwMode="auto">
          <a:xfrm>
            <a:off x="5400662" y="4752972"/>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pitchFamily="34"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6   (0.39)</a:t>
            </a:r>
          </a:p>
        </p:txBody>
      </p:sp>
      <p:sp>
        <p:nvSpPr>
          <p:cNvPr id="155659" name="Oval 11"/>
          <p:cNvSpPr>
            <a:spLocks noChangeArrowheads="1"/>
          </p:cNvSpPr>
          <p:nvPr/>
        </p:nvSpPr>
        <p:spPr bwMode="auto">
          <a:xfrm>
            <a:off x="5451462" y="3792535"/>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(0.35)</a:t>
            </a:r>
          </a:p>
        </p:txBody>
      </p:sp>
      <p:cxnSp>
        <p:nvCxnSpPr>
          <p:cNvPr id="155660" name="AutoShape 12"/>
          <p:cNvCxnSpPr>
            <a:cxnSpLocks noChangeShapeType="1"/>
            <a:stCxn id="155657" idx="1"/>
            <a:endCxn id="155656" idx="1"/>
          </p:cNvCxnSpPr>
          <p:nvPr/>
        </p:nvCxnSpPr>
        <p:spPr bwMode="auto">
          <a:xfrm>
            <a:off x="2686037" y="3392485"/>
            <a:ext cx="935037" cy="298450"/>
          </a:xfrm>
          <a:prstGeom prst="straightConnector1">
            <a:avLst/>
          </a:prstGeom>
          <a:noFill/>
          <a:ln w="9360">
            <a:solidFill>
              <a:srgbClr val="000000"/>
            </a:solidFill>
            <a:miter lim="800000"/>
            <a:headEnd/>
            <a:tailEnd/>
          </a:ln>
          <a:effectLst/>
        </p:spPr>
      </p:cxnSp>
      <p:cxnSp>
        <p:nvCxnSpPr>
          <p:cNvPr id="155661" name="AutoShape 13"/>
          <p:cNvCxnSpPr>
            <a:cxnSpLocks noChangeShapeType="1"/>
            <a:stCxn id="155654" idx="1"/>
            <a:endCxn id="155659" idx="1"/>
          </p:cNvCxnSpPr>
          <p:nvPr/>
        </p:nvCxnSpPr>
        <p:spPr bwMode="auto">
          <a:xfrm>
            <a:off x="4484674" y="3319460"/>
            <a:ext cx="1008063" cy="515937"/>
          </a:xfrm>
          <a:prstGeom prst="straightConnector1">
            <a:avLst/>
          </a:prstGeom>
          <a:noFill/>
          <a:ln w="9360">
            <a:solidFill>
              <a:srgbClr val="000000"/>
            </a:solidFill>
            <a:miter lim="800000"/>
            <a:headEnd/>
            <a:tailEnd/>
          </a:ln>
          <a:effectLst/>
        </p:spPr>
      </p:cxnSp>
      <p:cxnSp>
        <p:nvCxnSpPr>
          <p:cNvPr id="155662" name="AutoShape 14"/>
          <p:cNvCxnSpPr>
            <a:cxnSpLocks noChangeShapeType="1"/>
            <a:stCxn id="155656" idx="1"/>
            <a:endCxn id="155653" idx="1"/>
          </p:cNvCxnSpPr>
          <p:nvPr/>
        </p:nvCxnSpPr>
        <p:spPr bwMode="auto">
          <a:xfrm>
            <a:off x="3621074" y="3897310"/>
            <a:ext cx="722313" cy="298450"/>
          </a:xfrm>
          <a:prstGeom prst="straightConnector1">
            <a:avLst/>
          </a:prstGeom>
          <a:noFill/>
          <a:ln w="9360">
            <a:solidFill>
              <a:srgbClr val="000000"/>
            </a:solidFill>
            <a:miter lim="800000"/>
            <a:headEnd/>
            <a:tailEnd/>
          </a:ln>
          <a:effectLst/>
        </p:spPr>
      </p:cxnSp>
      <p:cxnSp>
        <p:nvCxnSpPr>
          <p:cNvPr id="155663" name="AutoShape 15"/>
          <p:cNvCxnSpPr>
            <a:cxnSpLocks noChangeShapeType="1"/>
            <a:stCxn id="155654" idx="1"/>
            <a:endCxn id="155656" idx="0"/>
          </p:cNvCxnSpPr>
          <p:nvPr/>
        </p:nvCxnSpPr>
        <p:spPr bwMode="auto">
          <a:xfrm flipH="1">
            <a:off x="3722674" y="3113085"/>
            <a:ext cx="762000" cy="536575"/>
          </a:xfrm>
          <a:prstGeom prst="straightConnector1">
            <a:avLst/>
          </a:prstGeom>
          <a:noFill/>
          <a:ln w="9360">
            <a:solidFill>
              <a:srgbClr val="000000"/>
            </a:solidFill>
            <a:miter lim="800000"/>
            <a:headEnd/>
            <a:tailEnd/>
          </a:ln>
          <a:effectLst/>
        </p:spPr>
      </p:cxnSp>
      <p:cxnSp>
        <p:nvCxnSpPr>
          <p:cNvPr id="155664" name="AutoShape 16"/>
          <p:cNvCxnSpPr>
            <a:cxnSpLocks noChangeShapeType="1"/>
            <a:stCxn id="155656" idx="1"/>
            <a:endCxn id="155655" idx="0"/>
          </p:cNvCxnSpPr>
          <p:nvPr/>
        </p:nvCxnSpPr>
        <p:spPr bwMode="auto">
          <a:xfrm>
            <a:off x="3578212" y="3794122"/>
            <a:ext cx="146050" cy="790575"/>
          </a:xfrm>
          <a:prstGeom prst="straightConnector1">
            <a:avLst/>
          </a:prstGeom>
          <a:noFill/>
          <a:ln w="9360">
            <a:solidFill>
              <a:srgbClr val="000000"/>
            </a:solidFill>
            <a:miter lim="800000"/>
            <a:headEnd/>
            <a:tailEnd/>
          </a:ln>
          <a:effectLst/>
        </p:spPr>
      </p:cxnSp>
      <p:cxnSp>
        <p:nvCxnSpPr>
          <p:cNvPr id="155665" name="AutoShape 17"/>
          <p:cNvCxnSpPr>
            <a:cxnSpLocks noChangeShapeType="1"/>
            <a:stCxn id="155655" idx="1"/>
            <a:endCxn id="155653" idx="1"/>
          </p:cNvCxnSpPr>
          <p:nvPr/>
        </p:nvCxnSpPr>
        <p:spPr bwMode="auto">
          <a:xfrm flipV="1">
            <a:off x="3621074" y="4194172"/>
            <a:ext cx="722313" cy="431800"/>
          </a:xfrm>
          <a:prstGeom prst="straightConnector1">
            <a:avLst/>
          </a:prstGeom>
          <a:noFill/>
          <a:ln w="9360">
            <a:solidFill>
              <a:srgbClr val="000000"/>
            </a:solidFill>
            <a:miter lim="800000"/>
            <a:headEnd/>
            <a:tailEnd/>
          </a:ln>
          <a:effectLst/>
        </p:spPr>
      </p:cxnSp>
      <p:cxnSp>
        <p:nvCxnSpPr>
          <p:cNvPr id="155666" name="AutoShape 18"/>
          <p:cNvCxnSpPr>
            <a:cxnSpLocks noChangeShapeType="1"/>
            <a:stCxn id="155653" idx="1"/>
            <a:endCxn id="155658" idx="1"/>
          </p:cNvCxnSpPr>
          <p:nvPr/>
        </p:nvCxnSpPr>
        <p:spPr bwMode="auto">
          <a:xfrm>
            <a:off x="4341799" y="4400547"/>
            <a:ext cx="1100138" cy="395288"/>
          </a:xfrm>
          <a:prstGeom prst="straightConnector1">
            <a:avLst/>
          </a:prstGeom>
          <a:noFill/>
          <a:ln w="9360">
            <a:solidFill>
              <a:srgbClr val="000000"/>
            </a:solidFill>
            <a:miter lim="800000"/>
            <a:headEnd/>
            <a:tailEnd/>
          </a:ln>
          <a:effectLst/>
        </p:spPr>
      </p:cxnSp>
      <p:cxnSp>
        <p:nvCxnSpPr>
          <p:cNvPr id="155667" name="AutoShape 19"/>
          <p:cNvCxnSpPr>
            <a:cxnSpLocks noChangeShapeType="1"/>
            <a:stCxn id="155655" idx="1"/>
            <a:endCxn id="155652" idx="0"/>
          </p:cNvCxnSpPr>
          <p:nvPr/>
        </p:nvCxnSpPr>
        <p:spPr bwMode="auto">
          <a:xfrm flipH="1">
            <a:off x="2895587" y="4627560"/>
            <a:ext cx="723900" cy="319087"/>
          </a:xfrm>
          <a:prstGeom prst="straightConnector1">
            <a:avLst/>
          </a:prstGeom>
          <a:noFill/>
          <a:ln w="9360">
            <a:solidFill>
              <a:srgbClr val="000000"/>
            </a:solidFill>
            <a:miter lim="800000"/>
            <a:headEnd/>
            <a:tailEnd/>
          </a:ln>
          <a:effectLst/>
        </p:spPr>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付プレースホルダ 3"/>
          <p:cNvSpPr>
            <a:spLocks noGrp="1"/>
          </p:cNvSpPr>
          <p:nvPr>
            <p:ph type="dt" sz="half" idx="10"/>
          </p:nvPr>
        </p:nvSpPr>
        <p:spPr/>
        <p:txBody>
          <a:bodyPr/>
          <a:lstStyle/>
          <a:p>
            <a:r>
              <a:rPr lang="ja-JP" altLang="en-US"/>
              <a:t>2007/03/12</a:t>
            </a:r>
            <a:endParaRPr lang="en-US" altLang="ja-JP"/>
          </a:p>
        </p:txBody>
      </p:sp>
      <p:sp>
        <p:nvSpPr>
          <p:cNvPr id="9" name="フッター プレースホルダ 4"/>
          <p:cNvSpPr>
            <a:spLocks noGrp="1"/>
          </p:cNvSpPr>
          <p:nvPr>
            <p:ph type="ftr" sz="quarter" idx="11"/>
          </p:nvPr>
        </p:nvSpPr>
        <p:spPr/>
        <p:txBody>
          <a:bodyPr/>
          <a:lstStyle/>
          <a:p>
            <a:r>
              <a:rPr lang="en-US" altLang="ja-JP"/>
              <a:t>スプリングセミナー2007@ソフトウェア工学講座</a:t>
            </a:r>
          </a:p>
        </p:txBody>
      </p:sp>
      <p:sp>
        <p:nvSpPr>
          <p:cNvPr id="10" name="スライド番号プレースホルダ 5"/>
          <p:cNvSpPr>
            <a:spLocks noGrp="1"/>
          </p:cNvSpPr>
          <p:nvPr>
            <p:ph type="sldNum" sz="quarter" idx="12"/>
          </p:nvPr>
        </p:nvSpPr>
        <p:spPr/>
        <p:txBody>
          <a:bodyPr/>
          <a:lstStyle/>
          <a:p>
            <a:fld id="{D7FB7CE7-E605-43CF-A53B-BBBF28F257E0}" type="slidenum">
              <a:rPr lang="en-US" altLang="ja-JP"/>
              <a:pPr/>
              <a:t>37</a:t>
            </a:fld>
            <a:endParaRPr lang="en-US" altLang="ja-JP"/>
          </a:p>
        </p:txBody>
      </p:sp>
      <p:sp>
        <p:nvSpPr>
          <p:cNvPr id="204802" name="Rectangle 2"/>
          <p:cNvSpPr>
            <a:spLocks noGrp="1" noChangeArrowheads="1"/>
          </p:cNvSpPr>
          <p:nvPr>
            <p:ph type="title"/>
          </p:nvPr>
        </p:nvSpPr>
        <p:spPr/>
        <p:txBody>
          <a:bodyPr/>
          <a:lstStyle/>
          <a:p>
            <a:r>
              <a:rPr lang="ja-JP" altLang="en-US"/>
              <a:t>媒介性（</a:t>
            </a:r>
            <a:r>
              <a:rPr lang="en-US" altLang="ja-JP"/>
              <a:t>Betweennes Centrality</a:t>
            </a:r>
            <a:r>
              <a:rPr lang="ja-JP" altLang="en-US"/>
              <a:t>）</a:t>
            </a:r>
          </a:p>
        </p:txBody>
      </p:sp>
      <p:sp>
        <p:nvSpPr>
          <p:cNvPr id="204803" name="Rectangle 3"/>
          <p:cNvSpPr>
            <a:spLocks noGrp="1" noChangeArrowheads="1"/>
          </p:cNvSpPr>
          <p:nvPr>
            <p:ph type="body" idx="1"/>
          </p:nvPr>
        </p:nvSpPr>
        <p:spPr/>
        <p:txBody>
          <a:bodyPr>
            <a:normAutofit fontScale="92500"/>
          </a:bodyPr>
          <a:lstStyle/>
          <a:p>
            <a:pPr>
              <a:lnSpc>
                <a:spcPct val="90000"/>
              </a:lnSpc>
            </a:pPr>
            <a:r>
              <a:rPr lang="en-GB" dirty="0" err="1">
                <a:latin typeface="ＭＳ Ｐゴシック" pitchFamily="50" charset="-128"/>
              </a:rPr>
              <a:t>媒介中心性</a:t>
            </a:r>
            <a:r>
              <a:rPr lang="en-GB" dirty="0">
                <a:latin typeface="ＭＳ Ｐゴシック" pitchFamily="50" charset="-128"/>
              </a:rPr>
              <a:t> </a:t>
            </a:r>
            <a:r>
              <a:rPr lang="en-US" altLang="ja-JP" i="1" dirty="0" err="1">
                <a:latin typeface="Times New Roman" pitchFamily="18" charset="0"/>
              </a:rPr>
              <a:t>C</a:t>
            </a:r>
            <a:r>
              <a:rPr lang="en-US" altLang="ja-JP" i="1" baseline="-25000" dirty="0" err="1">
                <a:latin typeface="Times New Roman" pitchFamily="18" charset="0"/>
              </a:rPr>
              <a:t>b</a:t>
            </a:r>
            <a:r>
              <a:rPr lang="en-US" altLang="ja-JP" dirty="0">
                <a:latin typeface="Times New Roman" pitchFamily="18" charset="0"/>
              </a:rPr>
              <a:t>(</a:t>
            </a:r>
            <a:r>
              <a:rPr lang="en-US" altLang="ja-JP" i="1" dirty="0" err="1">
                <a:latin typeface="Times New Roman" pitchFamily="18" charset="0"/>
              </a:rPr>
              <a:t>v</a:t>
            </a:r>
            <a:r>
              <a:rPr lang="en-US" altLang="ja-JP" i="1" baseline="-25000" dirty="0" err="1">
                <a:latin typeface="Times New Roman" pitchFamily="18" charset="0"/>
              </a:rPr>
              <a:t>k</a:t>
            </a:r>
            <a:r>
              <a:rPr lang="en-US" altLang="ja-JP" dirty="0">
                <a:latin typeface="Times New Roman" pitchFamily="18" charset="0"/>
              </a:rPr>
              <a:t>) </a:t>
            </a:r>
            <a:r>
              <a:rPr lang="ja-JP" altLang="en-GB" dirty="0">
                <a:latin typeface="ＭＳ Ｐゴシック" pitchFamily="50" charset="-128"/>
              </a:rPr>
              <a:t>は， 頂点の媒介値が理論的に最大となる場合（スターグラフ）の</a:t>
            </a:r>
            <a:r>
              <a:rPr lang="en-US" altLang="ja-JP" i="1" dirty="0">
                <a:latin typeface="Times New Roman" pitchFamily="18" charset="0"/>
              </a:rPr>
              <a:t>BC</a:t>
            </a:r>
            <a:r>
              <a:rPr lang="en-US" altLang="ja-JP" dirty="0">
                <a:latin typeface="Times New Roman" pitchFamily="18" charset="0"/>
              </a:rPr>
              <a:t>(</a:t>
            </a:r>
            <a:r>
              <a:rPr lang="en-US" altLang="ja-JP" i="1" dirty="0" err="1">
                <a:latin typeface="Times New Roman" pitchFamily="18" charset="0"/>
              </a:rPr>
              <a:t>v</a:t>
            </a:r>
            <a:r>
              <a:rPr lang="en-US" altLang="ja-JP" i="1" baseline="-25000" dirty="0" err="1">
                <a:latin typeface="Times New Roman" pitchFamily="18" charset="0"/>
              </a:rPr>
              <a:t>k</a:t>
            </a:r>
            <a:r>
              <a:rPr lang="en-US" altLang="ja-JP" dirty="0">
                <a:latin typeface="Times New Roman" pitchFamily="18" charset="0"/>
              </a:rPr>
              <a:t>)</a:t>
            </a:r>
            <a:r>
              <a:rPr lang="ja-JP" altLang="en-US" dirty="0">
                <a:latin typeface="Times New Roman" pitchFamily="18" charset="0"/>
              </a:rPr>
              <a:t>の</a:t>
            </a:r>
            <a:r>
              <a:rPr lang="ja-JP" altLang="en-GB" dirty="0">
                <a:latin typeface="ＭＳ Ｐゴシック" pitchFamily="50" charset="-128"/>
              </a:rPr>
              <a:t>比で表現される</a:t>
            </a:r>
          </a:p>
          <a:p>
            <a:pPr lvl="1">
              <a:lnSpc>
                <a:spcPct val="90000"/>
              </a:lnSpc>
            </a:pPr>
            <a:r>
              <a:rPr lang="ja-JP" altLang="en-US" dirty="0"/>
              <a:t>頂点 </a:t>
            </a:r>
            <a:r>
              <a:rPr lang="en-US" altLang="ja-JP" i="1" dirty="0" err="1">
                <a:latin typeface="Times New Roman" pitchFamily="18" charset="0"/>
              </a:rPr>
              <a:t>v</a:t>
            </a:r>
            <a:r>
              <a:rPr lang="en-US" altLang="ja-JP" i="1" baseline="-25000" dirty="0" err="1">
                <a:latin typeface="Times New Roman" pitchFamily="18" charset="0"/>
              </a:rPr>
              <a:t>k</a:t>
            </a:r>
            <a:r>
              <a:rPr lang="en-US" altLang="ja-JP" i="1" baseline="-25000" dirty="0">
                <a:latin typeface="Times New Roman" pitchFamily="18" charset="0"/>
              </a:rPr>
              <a:t> </a:t>
            </a:r>
            <a:r>
              <a:rPr lang="ja-JP" altLang="en-US" dirty="0"/>
              <a:t>が，ネットワーク内の任意の</a:t>
            </a:r>
            <a:r>
              <a:rPr lang="en-US" altLang="ja-JP" dirty="0"/>
              <a:t>2</a:t>
            </a:r>
            <a:r>
              <a:rPr lang="ja-JP" altLang="en-US" dirty="0"/>
              <a:t>頂点 </a:t>
            </a:r>
            <a:r>
              <a:rPr lang="en-US" altLang="ja-JP" i="1" dirty="0">
                <a:latin typeface="Times New Roman" pitchFamily="18" charset="0"/>
              </a:rPr>
              <a:t>v</a:t>
            </a:r>
            <a:r>
              <a:rPr lang="en-US" altLang="ja-JP" i="1" baseline="-25000" dirty="0">
                <a:latin typeface="Times New Roman" pitchFamily="18" charset="0"/>
              </a:rPr>
              <a:t>i </a:t>
            </a:r>
            <a:r>
              <a:rPr lang="en-US" altLang="ja-JP" dirty="0"/>
              <a:t>, </a:t>
            </a:r>
            <a:r>
              <a:rPr lang="en-US" altLang="ja-JP" i="1" dirty="0" err="1">
                <a:latin typeface="Times New Roman" pitchFamily="18" charset="0"/>
              </a:rPr>
              <a:t>v</a:t>
            </a:r>
            <a:r>
              <a:rPr lang="en-US" altLang="ja-JP" i="1" baseline="-25000" dirty="0" err="1">
                <a:latin typeface="Times New Roman" pitchFamily="18" charset="0"/>
              </a:rPr>
              <a:t>j</a:t>
            </a:r>
            <a:r>
              <a:rPr lang="en-US" altLang="ja-JP" i="1" baseline="-25000" dirty="0">
                <a:latin typeface="Times New Roman" pitchFamily="18" charset="0"/>
              </a:rPr>
              <a:t> </a:t>
            </a:r>
            <a:r>
              <a:rPr lang="ja-JP" altLang="en-US" dirty="0" err="1"/>
              <a:t>を媒</a:t>
            </a:r>
            <a:r>
              <a:rPr lang="ja-JP" altLang="en-US" dirty="0"/>
              <a:t>介するとき，</a:t>
            </a:r>
            <a:r>
              <a:rPr lang="en-US" altLang="ja-JP" i="1" dirty="0">
                <a:latin typeface="Times New Roman" pitchFamily="18" charset="0"/>
              </a:rPr>
              <a:t>v</a:t>
            </a:r>
            <a:r>
              <a:rPr lang="en-US" altLang="ja-JP" i="1" baseline="-25000" dirty="0">
                <a:latin typeface="Times New Roman" pitchFamily="18" charset="0"/>
              </a:rPr>
              <a:t>i </a:t>
            </a:r>
            <a:r>
              <a:rPr lang="en-US" altLang="ja-JP" i="1" dirty="0">
                <a:latin typeface="Times New Roman" pitchFamily="18" charset="0"/>
              </a:rPr>
              <a:t>-</a:t>
            </a:r>
            <a:r>
              <a:rPr lang="en-US" altLang="ja-JP" i="1" dirty="0" err="1">
                <a:latin typeface="Times New Roman" pitchFamily="18" charset="0"/>
              </a:rPr>
              <a:t>v</a:t>
            </a:r>
            <a:r>
              <a:rPr lang="en-US" altLang="ja-JP" i="1" baseline="-25000" dirty="0" err="1">
                <a:latin typeface="Times New Roman" pitchFamily="18" charset="0"/>
              </a:rPr>
              <a:t>j</a:t>
            </a:r>
            <a:r>
              <a:rPr lang="en-US" altLang="ja-JP" dirty="0"/>
              <a:t> </a:t>
            </a:r>
            <a:r>
              <a:rPr lang="ja-JP" altLang="en-US" dirty="0"/>
              <a:t>間の全てのパスの数と，</a:t>
            </a:r>
            <a:r>
              <a:rPr lang="en-US" altLang="ja-JP" i="1" dirty="0" err="1">
                <a:latin typeface="Times New Roman" pitchFamily="18" charset="0"/>
              </a:rPr>
              <a:t>v</a:t>
            </a:r>
            <a:r>
              <a:rPr lang="en-US" altLang="ja-JP" i="1" baseline="-25000" dirty="0" err="1">
                <a:latin typeface="Times New Roman" pitchFamily="18" charset="0"/>
              </a:rPr>
              <a:t>k</a:t>
            </a:r>
            <a:r>
              <a:rPr lang="en-US" altLang="ja-JP" i="1" baseline="-25000" dirty="0">
                <a:latin typeface="Times New Roman" pitchFamily="18" charset="0"/>
              </a:rPr>
              <a:t> </a:t>
            </a:r>
            <a:r>
              <a:rPr lang="ja-JP" altLang="en-US" dirty="0"/>
              <a:t>が含まれるパスの数の比率を， </a:t>
            </a:r>
            <a:r>
              <a:rPr lang="en-US" altLang="ja-JP" i="1" dirty="0" err="1">
                <a:latin typeface="Times New Roman" pitchFamily="18" charset="0"/>
              </a:rPr>
              <a:t>v</a:t>
            </a:r>
            <a:r>
              <a:rPr lang="en-US" altLang="ja-JP" i="1" baseline="-25000" dirty="0" err="1">
                <a:latin typeface="Times New Roman" pitchFamily="18" charset="0"/>
              </a:rPr>
              <a:t>k</a:t>
            </a:r>
            <a:r>
              <a:rPr lang="en-US" altLang="ja-JP" i="1" baseline="-25000" dirty="0">
                <a:latin typeface="Times New Roman" pitchFamily="18" charset="0"/>
              </a:rPr>
              <a:t> </a:t>
            </a:r>
            <a:r>
              <a:rPr lang="ja-JP" altLang="en-US" dirty="0"/>
              <a:t>の</a:t>
            </a:r>
            <a:r>
              <a:rPr lang="en-US" altLang="ja-JP" i="1" dirty="0" err="1">
                <a:latin typeface="Times New Roman" pitchFamily="18" charset="0"/>
              </a:rPr>
              <a:t>i</a:t>
            </a:r>
            <a:r>
              <a:rPr lang="en-US" altLang="ja-JP" i="1" dirty="0">
                <a:latin typeface="Times New Roman" pitchFamily="18" charset="0"/>
              </a:rPr>
              <a:t>-j </a:t>
            </a:r>
            <a:r>
              <a:rPr lang="ja-JP" altLang="en-US" dirty="0"/>
              <a:t>媒介値（</a:t>
            </a:r>
            <a:r>
              <a:rPr lang="en-US" altLang="ja-JP" i="1" dirty="0" err="1">
                <a:latin typeface="Times New Roman" pitchFamily="18" charset="0"/>
              </a:rPr>
              <a:t>i</a:t>
            </a:r>
            <a:r>
              <a:rPr lang="en-US" altLang="ja-JP" i="1" dirty="0">
                <a:latin typeface="Times New Roman" pitchFamily="18" charset="0"/>
              </a:rPr>
              <a:t>-j </a:t>
            </a:r>
            <a:r>
              <a:rPr lang="en-US" altLang="ja-JP" i="1" dirty="0" err="1">
                <a:latin typeface="Times New Roman" pitchFamily="18" charset="0"/>
              </a:rPr>
              <a:t>betweeness</a:t>
            </a:r>
            <a:r>
              <a:rPr lang="en-US" altLang="ja-JP" i="1" dirty="0">
                <a:latin typeface="Times New Roman" pitchFamily="18" charset="0"/>
              </a:rPr>
              <a:t> value</a:t>
            </a:r>
            <a:r>
              <a:rPr lang="ja-JP" altLang="en-US" dirty="0"/>
              <a:t>）</a:t>
            </a:r>
            <a:r>
              <a:rPr lang="en-US" altLang="ja-JP" i="1" dirty="0" err="1">
                <a:latin typeface="Times New Roman" pitchFamily="18" charset="0"/>
              </a:rPr>
              <a:t>b</a:t>
            </a:r>
            <a:r>
              <a:rPr lang="en-US" altLang="ja-JP" i="1" baseline="-25000" dirty="0" err="1">
                <a:latin typeface="Times New Roman" pitchFamily="18" charset="0"/>
              </a:rPr>
              <a:t>i</a:t>
            </a:r>
            <a:r>
              <a:rPr lang="en-US" altLang="ja-JP" baseline="-25000" dirty="0" err="1">
                <a:latin typeface="Times New Roman" pitchFamily="18" charset="0"/>
              </a:rPr>
              <a:t>j</a:t>
            </a:r>
            <a:r>
              <a:rPr lang="en-US" altLang="ja-JP" dirty="0"/>
              <a:t>(</a:t>
            </a:r>
            <a:r>
              <a:rPr lang="en-US" altLang="ja-JP" i="1" dirty="0" err="1">
                <a:latin typeface="Times New Roman" pitchFamily="18" charset="0"/>
              </a:rPr>
              <a:t>v</a:t>
            </a:r>
            <a:r>
              <a:rPr lang="en-US" altLang="ja-JP" i="1" baseline="-25000" dirty="0" err="1">
                <a:latin typeface="Times New Roman" pitchFamily="18" charset="0"/>
              </a:rPr>
              <a:t>k</a:t>
            </a:r>
            <a:r>
              <a:rPr lang="en-US" altLang="ja-JP" dirty="0"/>
              <a:t>) </a:t>
            </a:r>
            <a:r>
              <a:rPr lang="ja-JP" altLang="en-US" dirty="0"/>
              <a:t>という</a:t>
            </a:r>
          </a:p>
          <a:p>
            <a:pPr lvl="1">
              <a:lnSpc>
                <a:spcPct val="90000"/>
              </a:lnSpc>
            </a:pPr>
            <a:r>
              <a:rPr lang="en-US" altLang="ja-JP" i="1" dirty="0" err="1">
                <a:latin typeface="Times New Roman" pitchFamily="18" charset="0"/>
              </a:rPr>
              <a:t>v</a:t>
            </a:r>
            <a:r>
              <a:rPr lang="en-US" altLang="ja-JP" i="1" baseline="-25000" dirty="0" err="1">
                <a:latin typeface="Times New Roman" pitchFamily="18" charset="0"/>
              </a:rPr>
              <a:t>k</a:t>
            </a:r>
            <a:r>
              <a:rPr lang="en-US" altLang="ja-JP" i="1" baseline="-25000" dirty="0">
                <a:latin typeface="Times New Roman" pitchFamily="18" charset="0"/>
              </a:rPr>
              <a:t> </a:t>
            </a:r>
            <a:r>
              <a:rPr lang="ja-JP" altLang="en-US" dirty="0"/>
              <a:t>の媒介値 </a:t>
            </a:r>
            <a:r>
              <a:rPr lang="en-US" altLang="ja-JP" i="1" dirty="0">
                <a:latin typeface="Times New Roman" pitchFamily="18" charset="0"/>
              </a:rPr>
              <a:t>BC</a:t>
            </a:r>
            <a:r>
              <a:rPr lang="en-US" altLang="ja-JP" dirty="0">
                <a:latin typeface="Times New Roman" pitchFamily="18" charset="0"/>
              </a:rPr>
              <a:t>(</a:t>
            </a:r>
            <a:r>
              <a:rPr lang="en-US" altLang="ja-JP" i="1" dirty="0" err="1">
                <a:latin typeface="Times New Roman" pitchFamily="18" charset="0"/>
              </a:rPr>
              <a:t>v</a:t>
            </a:r>
            <a:r>
              <a:rPr lang="en-US" altLang="ja-JP" i="1" baseline="-25000" dirty="0" err="1">
                <a:latin typeface="Times New Roman" pitchFamily="18" charset="0"/>
              </a:rPr>
              <a:t>k</a:t>
            </a:r>
            <a:r>
              <a:rPr lang="en-US" altLang="ja-JP" dirty="0">
                <a:latin typeface="Times New Roman" pitchFamily="18" charset="0"/>
              </a:rPr>
              <a:t>) </a:t>
            </a:r>
            <a:r>
              <a:rPr lang="ja-JP" altLang="en-US" dirty="0"/>
              <a:t>は，全ての対</a:t>
            </a:r>
            <a:r>
              <a:rPr lang="en-US" altLang="ja-JP" i="1" dirty="0" err="1">
                <a:latin typeface="Times New Roman" pitchFamily="18" charset="0"/>
              </a:rPr>
              <a:t>i,j</a:t>
            </a:r>
            <a:r>
              <a:rPr lang="ja-JP" altLang="en-US" dirty="0">
                <a:latin typeface="Times New Roman" pitchFamily="18" charset="0"/>
              </a:rPr>
              <a:t>に対する</a:t>
            </a:r>
            <a:r>
              <a:rPr lang="en-US" altLang="ja-JP" i="1" dirty="0" err="1">
                <a:latin typeface="Times New Roman" pitchFamily="18" charset="0"/>
              </a:rPr>
              <a:t>b</a:t>
            </a:r>
            <a:r>
              <a:rPr lang="en-US" altLang="ja-JP" i="1" baseline="-25000" dirty="0" err="1">
                <a:latin typeface="Times New Roman" pitchFamily="18" charset="0"/>
              </a:rPr>
              <a:t>i</a:t>
            </a:r>
            <a:r>
              <a:rPr lang="en-US" altLang="ja-JP" baseline="-25000" dirty="0" err="1">
                <a:latin typeface="Times New Roman" pitchFamily="18" charset="0"/>
              </a:rPr>
              <a:t>j</a:t>
            </a:r>
            <a:r>
              <a:rPr lang="en-US" altLang="ja-JP" dirty="0"/>
              <a:t>(</a:t>
            </a:r>
            <a:r>
              <a:rPr lang="en-US" altLang="ja-JP" i="1" dirty="0" err="1">
                <a:latin typeface="Times New Roman" pitchFamily="18" charset="0"/>
              </a:rPr>
              <a:t>v</a:t>
            </a:r>
            <a:r>
              <a:rPr lang="en-US" altLang="ja-JP" i="1" baseline="-25000" dirty="0" err="1">
                <a:latin typeface="Times New Roman" pitchFamily="18" charset="0"/>
              </a:rPr>
              <a:t>k</a:t>
            </a:r>
            <a:r>
              <a:rPr lang="en-US" altLang="ja-JP" dirty="0"/>
              <a:t>)</a:t>
            </a:r>
            <a:r>
              <a:rPr lang="ja-JP" altLang="en-US" dirty="0"/>
              <a:t>の総数</a:t>
            </a:r>
          </a:p>
          <a:p>
            <a:pPr>
              <a:lnSpc>
                <a:spcPct val="90000"/>
              </a:lnSpc>
            </a:pPr>
            <a:endParaRPr lang="ja-JP" altLang="en-US" dirty="0"/>
          </a:p>
          <a:p>
            <a:pPr>
              <a:lnSpc>
                <a:spcPct val="90000"/>
              </a:lnSpc>
            </a:pPr>
            <a:endParaRPr lang="ja-JP" altLang="en-US" dirty="0"/>
          </a:p>
          <a:p>
            <a:pPr>
              <a:lnSpc>
                <a:spcPct val="90000"/>
              </a:lnSpc>
            </a:pPr>
            <a:endParaRPr lang="ja-JP" altLang="en-US" dirty="0"/>
          </a:p>
          <a:p>
            <a:pPr lvl="1">
              <a:spcBef>
                <a:spcPts val="600"/>
              </a:spcBef>
            </a:pPr>
            <a:endParaRPr lang="ja-JP" altLang="en-GB" dirty="0"/>
          </a:p>
          <a:p>
            <a:pPr lvl="1">
              <a:spcBef>
                <a:spcPts val="600"/>
              </a:spcBef>
            </a:pPr>
            <a:endParaRPr lang="ja-JP" altLang="en-GB" dirty="0"/>
          </a:p>
          <a:p>
            <a:pPr lvl="1">
              <a:lnSpc>
                <a:spcPct val="90000"/>
              </a:lnSpc>
            </a:pPr>
            <a:r>
              <a:rPr lang="ja-JP" altLang="en-US" dirty="0"/>
              <a:t>媒介性の分析から，</a:t>
            </a:r>
            <a:r>
              <a:rPr lang="ja-JP" altLang="en-US" dirty="0">
                <a:solidFill>
                  <a:srgbClr val="3366CC"/>
                </a:solidFill>
              </a:rPr>
              <a:t>ネットワーク内での情報や資源の流れに頻繁に関与し，媒介者として資源の活用や管理の役割に富む頂点を探すことができる</a:t>
            </a:r>
          </a:p>
        </p:txBody>
      </p:sp>
      <p:sp>
        <p:nvSpPr>
          <p:cNvPr id="204804" name="Rectangle 4"/>
          <p:cNvSpPr>
            <a:spLocks noChangeArrowheads="1"/>
          </p:cNvSpPr>
          <p:nvPr/>
        </p:nvSpPr>
        <p:spPr bwMode="auto">
          <a:xfrm>
            <a:off x="0" y="3186113"/>
            <a:ext cx="9144000" cy="0"/>
          </a:xfrm>
          <a:prstGeom prst="rect">
            <a:avLst/>
          </a:prstGeom>
          <a:noFill/>
          <a:ln w="9525" algn="ctr">
            <a:noFill/>
            <a:miter lim="800000"/>
            <a:headEnd/>
            <a:tailEnd/>
          </a:ln>
          <a:effectLst/>
        </p:spPr>
        <p:txBody>
          <a:bodyPr wrap="none" anchor="ctr">
            <a:spAutoFit/>
          </a:bodyPr>
          <a:lstStyle/>
          <a:p>
            <a:endParaRPr lang="ja-JP" altLang="en-US"/>
          </a:p>
        </p:txBody>
      </p:sp>
      <p:sp>
        <p:nvSpPr>
          <p:cNvPr id="204807" name="Rectangle 7"/>
          <p:cNvSpPr>
            <a:spLocks noChangeArrowheads="1"/>
          </p:cNvSpPr>
          <p:nvPr/>
        </p:nvSpPr>
        <p:spPr bwMode="auto">
          <a:xfrm>
            <a:off x="0" y="309086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204806" name="Object 6"/>
          <p:cNvGraphicFramePr>
            <a:graphicFrameLocks noChangeAspect="1"/>
          </p:cNvGraphicFramePr>
          <p:nvPr/>
        </p:nvGraphicFramePr>
        <p:xfrm>
          <a:off x="2339975" y="3644900"/>
          <a:ext cx="2414588" cy="795338"/>
        </p:xfrm>
        <a:graphic>
          <a:graphicData uri="http://schemas.openxmlformats.org/presentationml/2006/ole">
            <p:oleObj spid="_x0000_s5122" name="数式" r:id="rId4" imgW="1193760" imgH="393480" progId="Equation.3">
              <p:embed/>
            </p:oleObj>
          </a:graphicData>
        </a:graphic>
      </p:graphicFrame>
      <p:pic>
        <p:nvPicPr>
          <p:cNvPr id="204808" name="Picture 8"/>
          <p:cNvPicPr>
            <a:picLocks noChangeAspect="1" noChangeArrowheads="1"/>
          </p:cNvPicPr>
          <p:nvPr/>
        </p:nvPicPr>
        <p:blipFill>
          <a:blip r:embed="rId5"/>
          <a:srcRect/>
          <a:stretch>
            <a:fillRect/>
          </a:stretch>
        </p:blipFill>
        <p:spPr bwMode="auto">
          <a:xfrm>
            <a:off x="5508625" y="3644900"/>
            <a:ext cx="2374900" cy="906463"/>
          </a:xfrm>
          <a:prstGeom prst="rect">
            <a:avLst/>
          </a:prstGeom>
          <a:noFill/>
          <a:ln w="12700" cap="sq">
            <a:noFill/>
            <a:miter lim="800000"/>
            <a:headEnd type="none" w="sm" len="sm"/>
            <a:tailEnd type="none" w="sm" len="sm"/>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r>
              <a:rPr kumimoji="1" lang="en-US" altLang="ja-JP" smtClean="0"/>
              <a:t>2007/11/16</a:t>
            </a:r>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38</a:t>
            </a:fld>
            <a:endParaRPr lang="ja-JP" altLang="en-US"/>
          </a:p>
        </p:txBody>
      </p:sp>
      <p:sp>
        <p:nvSpPr>
          <p:cNvPr id="7" name="タイトル 6"/>
          <p:cNvSpPr>
            <a:spLocks noGrp="1"/>
          </p:cNvSpPr>
          <p:nvPr>
            <p:ph type="title"/>
          </p:nvPr>
        </p:nvSpPr>
        <p:spPr/>
        <p:txBody>
          <a:bodyPr/>
          <a:lstStyle/>
          <a:p>
            <a:endParaRPr kumimoji="1" lang="ja-JP" altLang="en-US" dirty="0"/>
          </a:p>
        </p:txBody>
      </p:sp>
      <p:pic>
        <p:nvPicPr>
          <p:cNvPr id="8" name="Picture 2" descr="C:\Documents and Settings\akinori-i.SE\デスクトップ\SNA\PostgreSQL\200501ika.bmp"/>
          <p:cNvPicPr>
            <a:picLocks noChangeAspect="1" noChangeArrowheads="1"/>
          </p:cNvPicPr>
          <p:nvPr/>
        </p:nvPicPr>
        <p:blipFill>
          <a:blip r:embed="rId2"/>
          <a:srcRect/>
          <a:stretch>
            <a:fillRect/>
          </a:stretch>
        </p:blipFill>
        <p:spPr bwMode="auto">
          <a:xfrm>
            <a:off x="1313196" y="1022085"/>
            <a:ext cx="6858000" cy="5240337"/>
          </a:xfrm>
          <a:prstGeom prst="rect">
            <a:avLst/>
          </a:prstGeom>
          <a:noFill/>
          <a:ln w="9525">
            <a:noFill/>
            <a:miter lim="800000"/>
            <a:headEnd/>
            <a:tailEnd/>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8|0.9|0.5|0.6"/>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ags/tag3.xml><?xml version="1.0" encoding="utf-8"?>
<p:tagLst xmlns:a="http://schemas.openxmlformats.org/drawingml/2006/main" xmlns:r="http://schemas.openxmlformats.org/officeDocument/2006/relationships" xmlns:p="http://schemas.openxmlformats.org/presentationml/2006/main">
  <p:tag name="TIMING" val="|58.4|10.4"/>
</p:tagLst>
</file>

<file path=ppt/tags/tag4.xml><?xml version="1.0" encoding="utf-8"?>
<p:tagLst xmlns:a="http://schemas.openxmlformats.org/drawingml/2006/main" xmlns:r="http://schemas.openxmlformats.org/officeDocument/2006/relationships" xmlns:p="http://schemas.openxmlformats.org/presentationml/2006/main">
  <p:tag name="TIMING" val="|30.1"/>
</p:tagLst>
</file>

<file path=ppt/tags/tag5.xml><?xml version="1.0" encoding="utf-8"?>
<p:tagLst xmlns:a="http://schemas.openxmlformats.org/drawingml/2006/main" xmlns:r="http://schemas.openxmlformats.org/officeDocument/2006/relationships" xmlns:p="http://schemas.openxmlformats.org/presentationml/2006/main">
  <p:tag name="TIMING" val="|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28.7"/>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18108</TotalTime>
  <Words>4504</Words>
  <Application>Microsoft Office PowerPoint</Application>
  <PresentationFormat>画面に合わせる (4:3)</PresentationFormat>
  <Paragraphs>835</Paragraphs>
  <Slides>38</Slides>
  <Notes>30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38</vt:i4>
      </vt:variant>
    </vt:vector>
  </HeadingPairs>
  <TitlesOfParts>
    <vt:vector size="40" baseType="lpstr">
      <vt:lpstr>Office テーマ</vt:lpstr>
      <vt:lpstr>数式</vt:lpstr>
      <vt:lpstr>複数のサブコミュニティを有する OSSコミュニティにおけるコーディネータの分析</vt:lpstr>
      <vt:lpstr>背景</vt:lpstr>
      <vt:lpstr>先行研究※</vt:lpstr>
      <vt:lpstr>先行研究の課題</vt:lpstr>
      <vt:lpstr>コーディネータ</vt:lpstr>
      <vt:lpstr>目的とアプローチ</vt:lpstr>
      <vt:lpstr>ケーススタディ</vt:lpstr>
      <vt:lpstr>分析結果</vt:lpstr>
      <vt:lpstr>まとめ</vt:lpstr>
      <vt:lpstr>今後の方針</vt:lpstr>
      <vt:lpstr>対外発表</vt:lpstr>
      <vt:lpstr>スライド 12</vt:lpstr>
      <vt:lpstr>STEP1：コミュニケーションデータの収集</vt:lpstr>
      <vt:lpstr>STEP2：コーディネータの抽出</vt:lpstr>
      <vt:lpstr>STEP3：参加者数に基づく分析（統計量）</vt:lpstr>
      <vt:lpstr>ケーススタディ</vt:lpstr>
      <vt:lpstr>分析期間</vt:lpstr>
      <vt:lpstr>分析結果</vt:lpstr>
      <vt:lpstr>分析結果（前期）</vt:lpstr>
      <vt:lpstr>考察（前期）</vt:lpstr>
      <vt:lpstr>分析結果（中期）</vt:lpstr>
      <vt:lpstr>考察（中期）</vt:lpstr>
      <vt:lpstr>分析結果（後期）</vt:lpstr>
      <vt:lpstr>考察（後期）</vt:lpstr>
      <vt:lpstr>コミュニケーション構造</vt:lpstr>
      <vt:lpstr>情報伝達を行うコーディネータの偏り</vt:lpstr>
      <vt:lpstr>Sliding Time Method</vt:lpstr>
      <vt:lpstr>Sliding Time Method</vt:lpstr>
      <vt:lpstr>ソーシャルネットワーク分析</vt:lpstr>
      <vt:lpstr>次数中心性</vt:lpstr>
      <vt:lpstr>媒介中心性</vt:lpstr>
      <vt:lpstr>近接中心性</vt:lpstr>
      <vt:lpstr>次数中心性（Degree Centrality）</vt:lpstr>
      <vt:lpstr>次数中心性（Degree Centrality）</vt:lpstr>
      <vt:lpstr>近接性（Closenness Centrality）</vt:lpstr>
      <vt:lpstr>近接性（Closenness Centrality）</vt:lpstr>
      <vt:lpstr>媒介性（Betweennes Centrality）</vt:lpstr>
      <vt:lpstr>スライド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akinori-i</dc:creator>
  <cp:lastModifiedBy>akinori-i</cp:lastModifiedBy>
  <cp:revision>587</cp:revision>
  <dcterms:created xsi:type="dcterms:W3CDTF">2007-10-09T08:50:36Z</dcterms:created>
  <dcterms:modified xsi:type="dcterms:W3CDTF">2007-11-16T04:10:15Z</dcterms:modified>
</cp:coreProperties>
</file>