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6" r:id="rId9"/>
    <p:sldId id="264"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84" y="-7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2814604C-A8B7-4086-B981-081D8EAF0143}" type="datetimeFigureOut">
              <a:rPr kumimoji="1" lang="ja-JP" altLang="en-US" smtClean="0"/>
              <a:t>2015/7/28</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814604C-A8B7-4086-B981-081D8EAF0143}" type="datetimeFigureOut">
              <a:rPr kumimoji="1" lang="ja-JP" altLang="en-US" smtClean="0"/>
              <a:t>2015/7/28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814604C-A8B7-4086-B981-081D8EAF0143}" type="datetimeFigureOut">
              <a:rPr kumimoji="1" lang="ja-JP" altLang="en-US" smtClean="0"/>
              <a:t>2015/7/28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814604C-A8B7-4086-B981-081D8EAF0143}" type="datetimeFigureOut">
              <a:rPr kumimoji="1" lang="ja-JP" altLang="en-US" smtClean="0"/>
              <a:t>2015/7/28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814604C-A8B7-4086-B981-081D8EAF0143}" type="datetimeFigureOut">
              <a:rPr kumimoji="1" lang="ja-JP" altLang="en-US" smtClean="0"/>
              <a:t>2015/7/28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814604C-A8B7-4086-B981-081D8EAF0143}" type="datetimeFigureOut">
              <a:rPr kumimoji="1" lang="ja-JP" altLang="en-US" smtClean="0"/>
              <a:t>2015/7/28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814604C-A8B7-4086-B981-081D8EAF0143}" type="datetimeFigureOut">
              <a:rPr kumimoji="1" lang="ja-JP" altLang="en-US" smtClean="0"/>
              <a:t>2015/7/28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814604C-A8B7-4086-B981-081D8EAF0143}" type="datetimeFigureOut">
              <a:rPr kumimoji="1" lang="ja-JP" altLang="en-US" smtClean="0"/>
              <a:t>2015/7/28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814604C-A8B7-4086-B981-081D8EAF0143}" type="datetimeFigureOut">
              <a:rPr kumimoji="1" lang="ja-JP" altLang="en-US" smtClean="0"/>
              <a:t>2015/7/28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814604C-A8B7-4086-B981-081D8EAF0143}" type="datetimeFigureOut">
              <a:rPr kumimoji="1" lang="ja-JP" altLang="en-US" smtClean="0"/>
              <a:t>2015/7/28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14604C-A8B7-4086-B981-081D8EAF0143}" type="datetimeFigureOut">
              <a:rPr kumimoji="1" lang="ja-JP" altLang="en-US" smtClean="0"/>
              <a:t>2015/7/28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7EAD4E-304A-4C1C-B98F-CCFCC4E25702}"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791" t="31800" r="6367" b="8888"/>
          <a:stretch/>
        </p:blipFill>
        <p:spPr bwMode="auto">
          <a:xfrm>
            <a:off x="250758" y="1143179"/>
            <a:ext cx="8641722" cy="3293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6336704" y="6237312"/>
            <a:ext cx="2699792" cy="369332"/>
          </a:xfrm>
          <a:prstGeom prst="rect">
            <a:avLst/>
          </a:prstGeom>
          <a:noFill/>
        </p:spPr>
        <p:txBody>
          <a:bodyPr wrap="square" rtlCol="0">
            <a:spAutoFit/>
          </a:bodyPr>
          <a:lstStyle/>
          <a:p>
            <a:pPr algn="r"/>
            <a:r>
              <a:rPr kumimoji="1" lang="en-US" altLang="ja-JP" b="1" dirty="0" smtClean="0">
                <a:solidFill>
                  <a:schemeClr val="bg1"/>
                </a:solidFill>
              </a:rPr>
              <a:t>ICSE’15 pp 347--357</a:t>
            </a:r>
            <a:endParaRPr kumimoji="1" lang="ja-JP" altLang="en-US" b="1" dirty="0">
              <a:solidFill>
                <a:schemeClr val="bg1"/>
              </a:solidFill>
            </a:endParaRPr>
          </a:p>
        </p:txBody>
      </p:sp>
      <p:sp>
        <p:nvSpPr>
          <p:cNvPr id="5" name="正方形/長方形 4"/>
          <p:cNvSpPr/>
          <p:nvPr/>
        </p:nvSpPr>
        <p:spPr>
          <a:xfrm>
            <a:off x="749866" y="4689140"/>
            <a:ext cx="7782574" cy="1044116"/>
          </a:xfrm>
          <a:prstGeom prst="rect">
            <a:avLst/>
          </a:prstGeom>
          <a:solidFill>
            <a:schemeClr val="bg1">
              <a:lumMod val="9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1200150" lvl="2" indent="-285750">
              <a:buFont typeface="Arial" panose="020B0604020202020204" pitchFamily="34" charset="0"/>
              <a:buChar char="•"/>
            </a:pPr>
            <a:endParaRPr kumimoji="1" lang="en-US" altLang="ja-JP" sz="1400" dirty="0" smtClean="0">
              <a:solidFill>
                <a:schemeClr val="tx1"/>
              </a:solidFill>
            </a:endParaRPr>
          </a:p>
          <a:p>
            <a:pPr marL="285750" indent="-285750">
              <a:buFont typeface="Arial" panose="020B0604020202020204" pitchFamily="34" charset="0"/>
              <a:buChar char="•"/>
            </a:pPr>
            <a:r>
              <a:rPr kumimoji="1" lang="ja-JP" altLang="en-US" sz="2200" dirty="0" smtClean="0">
                <a:solidFill>
                  <a:schemeClr val="tx1"/>
                </a:solidFill>
              </a:rPr>
              <a:t>アジャイルにおいて初期の設計はどれくらい</a:t>
            </a:r>
            <a:r>
              <a:rPr lang="ja-JP" altLang="en-US" sz="2200" dirty="0">
                <a:solidFill>
                  <a:schemeClr val="tx1"/>
                </a:solidFill>
              </a:rPr>
              <a:t>すべき</a:t>
            </a:r>
            <a:r>
              <a:rPr lang="ja-JP" altLang="en-US" sz="2200" dirty="0" smtClean="0">
                <a:solidFill>
                  <a:schemeClr val="tx1"/>
                </a:solidFill>
              </a:rPr>
              <a:t>か？</a:t>
            </a:r>
            <a:r>
              <a:rPr lang="en-US" altLang="ja-JP" sz="2200" dirty="0">
                <a:solidFill>
                  <a:schemeClr val="tx1"/>
                </a:solidFill>
              </a:rPr>
              <a:t/>
            </a:r>
            <a:br>
              <a:rPr lang="en-US" altLang="ja-JP" sz="2200" dirty="0">
                <a:solidFill>
                  <a:schemeClr val="tx1"/>
                </a:solidFill>
              </a:rPr>
            </a:br>
            <a:r>
              <a:rPr lang="ja-JP" altLang="en-US" sz="2200" dirty="0" smtClean="0">
                <a:solidFill>
                  <a:schemeClr val="tx1"/>
                </a:solidFill>
              </a:rPr>
              <a:t>の問題を解決するために</a:t>
            </a:r>
            <a:r>
              <a:rPr lang="en-US" altLang="ja-JP" sz="2200" dirty="0" smtClean="0">
                <a:solidFill>
                  <a:schemeClr val="tx1"/>
                </a:solidFill>
              </a:rPr>
              <a:t>6</a:t>
            </a:r>
            <a:r>
              <a:rPr lang="ja-JP" altLang="en-US" sz="2200" dirty="0" err="1" smtClean="0">
                <a:solidFill>
                  <a:schemeClr val="tx1"/>
                </a:solidFill>
              </a:rPr>
              <a:t>つの</a:t>
            </a:r>
            <a:r>
              <a:rPr lang="ja-JP" altLang="en-US" sz="2200" dirty="0" smtClean="0">
                <a:solidFill>
                  <a:schemeClr val="tx1"/>
                </a:solidFill>
              </a:rPr>
              <a:t>要因と</a:t>
            </a:r>
            <a:r>
              <a:rPr lang="en-US" altLang="ja-JP" sz="2200" dirty="0" smtClean="0">
                <a:solidFill>
                  <a:schemeClr val="tx1"/>
                </a:solidFill>
              </a:rPr>
              <a:t>5</a:t>
            </a:r>
            <a:r>
              <a:rPr lang="ja-JP" altLang="en-US" sz="2200" dirty="0" err="1" smtClean="0">
                <a:solidFill>
                  <a:schemeClr val="tx1"/>
                </a:solidFill>
              </a:rPr>
              <a:t>つの</a:t>
            </a:r>
            <a:r>
              <a:rPr lang="ja-JP" altLang="en-US" sz="2200" dirty="0" smtClean="0">
                <a:solidFill>
                  <a:schemeClr val="tx1"/>
                </a:solidFill>
              </a:rPr>
              <a:t>方策を導いた</a:t>
            </a:r>
            <a:endParaRPr lang="en-US" altLang="ja-JP" sz="2200" dirty="0" smtClean="0">
              <a:solidFill>
                <a:schemeClr val="tx1"/>
              </a:solidFill>
            </a:endParaRPr>
          </a:p>
        </p:txBody>
      </p:sp>
      <p:sp>
        <p:nvSpPr>
          <p:cNvPr id="6" name="角丸四角形 5"/>
          <p:cNvSpPr/>
          <p:nvPr/>
        </p:nvSpPr>
        <p:spPr>
          <a:xfrm>
            <a:off x="395536" y="4437112"/>
            <a:ext cx="936104" cy="50405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bg1"/>
                </a:solidFill>
                <a:latin typeface="+mj-ea"/>
                <a:ea typeface="+mj-ea"/>
              </a:rPr>
              <a:t>概要</a:t>
            </a:r>
            <a:endParaRPr kumimoji="1" lang="ja-JP" altLang="en-US" sz="2000" b="1" dirty="0">
              <a:solidFill>
                <a:schemeClr val="bg1"/>
              </a:solidFill>
              <a:latin typeface="+mj-ea"/>
              <a:ea typeface="+mj-ea"/>
            </a:endParaRPr>
          </a:p>
        </p:txBody>
      </p:sp>
    </p:spTree>
    <p:extLst>
      <p:ext uri="{BB962C8B-B14F-4D97-AF65-F5344CB8AC3E}">
        <p14:creationId xmlns:p14="http://schemas.microsoft.com/office/powerpoint/2010/main" val="2877424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柔軟なソフトウェア開発を行うためにアジャイル開発が行われている</a:t>
            </a:r>
            <a:endParaRPr lang="en-US" altLang="ja-JP" dirty="0" smtClean="0"/>
          </a:p>
          <a:p>
            <a:pPr lvl="2"/>
            <a:endParaRPr kumimoji="1" lang="en-US" altLang="ja-JP" dirty="0"/>
          </a:p>
          <a:p>
            <a:r>
              <a:rPr kumimoji="1" lang="ja-JP" altLang="en-US" dirty="0" smtClean="0"/>
              <a:t>アジャイルにおける初期設計はどの程度すべきかなかなか決まらない</a:t>
            </a:r>
            <a:endParaRPr kumimoji="1" lang="en-US" altLang="ja-JP" dirty="0" smtClean="0"/>
          </a:p>
          <a:p>
            <a:pPr lvl="1"/>
            <a:r>
              <a:rPr kumimoji="1" lang="ja-JP" altLang="en-US" dirty="0" smtClean="0"/>
              <a:t>設計が十分すぎ：納期が遅れ</a:t>
            </a:r>
            <a:r>
              <a:rPr lang="ja-JP" altLang="en-US" dirty="0" smtClean="0"/>
              <a:t>る恐れがある</a:t>
            </a:r>
            <a:endParaRPr kumimoji="1" lang="en-US" altLang="ja-JP" dirty="0" smtClean="0"/>
          </a:p>
          <a:p>
            <a:pPr lvl="1"/>
            <a:r>
              <a:rPr lang="ja-JP" altLang="en-US" dirty="0" smtClean="0"/>
              <a:t>設計が不十分：修正に時間がかかる</a:t>
            </a:r>
            <a:endParaRPr lang="en-US" altLang="ja-JP" dirty="0" smtClean="0"/>
          </a:p>
          <a:p>
            <a:pPr lvl="2"/>
            <a:endParaRPr kumimoji="1" lang="en-US" altLang="ja-JP" dirty="0"/>
          </a:p>
          <a:p>
            <a:r>
              <a:rPr kumimoji="1" lang="ja-JP" altLang="en-US" dirty="0" smtClean="0"/>
              <a:t>これまで上記の問題に対処する研究がなかった</a:t>
            </a:r>
            <a:endParaRPr kumimoji="1" lang="en-US" altLang="ja-JP" dirty="0" smtClean="0"/>
          </a:p>
          <a:p>
            <a:pPr lvl="1"/>
            <a:r>
              <a:rPr lang="ja-JP" altLang="en-US" dirty="0" smtClean="0"/>
              <a:t>アジャイル系の会議でも話題に</a:t>
            </a:r>
            <a:r>
              <a:rPr lang="en-US" altLang="ja-JP" dirty="0" smtClean="0"/>
              <a:t>...</a:t>
            </a:r>
            <a:endParaRPr kumimoji="1" lang="ja-JP" altLang="en-US" dirty="0"/>
          </a:p>
        </p:txBody>
      </p:sp>
    </p:spTree>
    <p:extLst>
      <p:ext uri="{BB962C8B-B14F-4D97-AF65-F5344CB8AC3E}">
        <p14:creationId xmlns:p14="http://schemas.microsoft.com/office/powerpoint/2010/main" val="1010902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目的とアプローチ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アジャイル開発をしている（する）人たちが初期の設計をどの程度行うべきかを判断するために，根拠となる理論を構築する</a:t>
            </a:r>
            <a:endParaRPr kumimoji="1" lang="en-US" altLang="ja-JP" dirty="0" smtClean="0"/>
          </a:p>
          <a:p>
            <a:endParaRPr lang="en-US" altLang="ja-JP" dirty="0"/>
          </a:p>
          <a:p>
            <a:r>
              <a:rPr lang="en-US" altLang="ja-JP" dirty="0" smtClean="0"/>
              <a:t>Grounded Theory</a:t>
            </a:r>
            <a:r>
              <a:rPr lang="ja-JP" altLang="en-US" dirty="0" smtClean="0"/>
              <a:t>アプローチにより，ソフトウェア開発者</a:t>
            </a:r>
            <a:r>
              <a:rPr lang="en-US" altLang="ja-JP" dirty="0" smtClean="0"/>
              <a:t>44</a:t>
            </a:r>
            <a:r>
              <a:rPr lang="ja-JP" altLang="en-US" dirty="0" smtClean="0"/>
              <a:t>人に対してインタビューを行う</a:t>
            </a:r>
            <a:endParaRPr kumimoji="1"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717309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Grounded Theory</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1960</a:t>
            </a:r>
            <a:r>
              <a:rPr kumimoji="1" lang="ja-JP" altLang="en-US" dirty="0" smtClean="0"/>
              <a:t>年に提案された質的な社会調査方法の一つ</a:t>
            </a:r>
            <a:endParaRPr kumimoji="1" lang="en-US" altLang="ja-JP" dirty="0" smtClean="0"/>
          </a:p>
          <a:p>
            <a:endParaRPr lang="en-US" altLang="ja-JP" dirty="0"/>
          </a:p>
          <a:p>
            <a:r>
              <a:rPr kumimoji="1" lang="ja-JP" altLang="en-US" dirty="0" smtClean="0"/>
              <a:t>ステップ</a:t>
            </a:r>
            <a:endParaRPr kumimoji="1" lang="en-US" altLang="ja-JP" dirty="0" smtClean="0"/>
          </a:p>
          <a:p>
            <a:pPr marL="914400" lvl="1" indent="-457200">
              <a:buFont typeface="+mj-lt"/>
              <a:buAutoNum type="arabicPeriod"/>
            </a:pPr>
            <a:r>
              <a:rPr lang="ja-JP" altLang="en-US" dirty="0" smtClean="0"/>
              <a:t>インタビューをしてテキストデータを作る</a:t>
            </a:r>
            <a:endParaRPr lang="en-US" altLang="ja-JP" dirty="0" smtClean="0"/>
          </a:p>
          <a:p>
            <a:pPr marL="914400" lvl="1" indent="-457200">
              <a:buFont typeface="+mj-lt"/>
              <a:buAutoNum type="arabicPeriod"/>
            </a:pPr>
            <a:r>
              <a:rPr kumimoji="1" lang="ja-JP" altLang="en-US" dirty="0" smtClean="0"/>
              <a:t>客観的に文章を分断する</a:t>
            </a:r>
            <a:endParaRPr kumimoji="1" lang="en-US" altLang="ja-JP" dirty="0" smtClean="0"/>
          </a:p>
          <a:p>
            <a:pPr marL="914400" lvl="1" indent="-457200">
              <a:buFont typeface="+mj-lt"/>
              <a:buAutoNum type="arabicPeriod"/>
            </a:pPr>
            <a:r>
              <a:rPr lang="ja-JP" altLang="en-US" dirty="0" smtClean="0"/>
              <a:t>分断した後の各部分にラベルをつける</a:t>
            </a:r>
            <a:endParaRPr lang="en-US" altLang="ja-JP" dirty="0" smtClean="0"/>
          </a:p>
          <a:p>
            <a:pPr marL="914400" lvl="1" indent="-457200">
              <a:buFont typeface="+mj-lt"/>
              <a:buAutoNum type="arabicPeriod"/>
            </a:pPr>
            <a:r>
              <a:rPr kumimoji="1" lang="ja-JP" altLang="en-US" dirty="0" smtClean="0"/>
              <a:t>似たラベル同士をまとめ上位概念にカテゴリを作る</a:t>
            </a:r>
            <a:endParaRPr kumimoji="1" lang="en-US" altLang="ja-JP" dirty="0" smtClean="0"/>
          </a:p>
          <a:p>
            <a:pPr marL="914400" lvl="1" indent="-457200">
              <a:buFont typeface="+mj-lt"/>
              <a:buAutoNum type="arabicPeriod"/>
            </a:pPr>
            <a:r>
              <a:rPr lang="ja-JP" altLang="en-US" dirty="0" smtClean="0"/>
              <a:t>あるカテゴリと複数のカテゴリを関連付け，現象を表現する</a:t>
            </a:r>
            <a:endParaRPr lang="en-US" altLang="ja-JP" dirty="0" smtClean="0"/>
          </a:p>
          <a:p>
            <a:pPr marL="914400" lvl="1" indent="-457200">
              <a:buFont typeface="+mj-lt"/>
              <a:buAutoNum type="arabicPeriod"/>
            </a:pPr>
            <a:r>
              <a:rPr kumimoji="1" lang="ja-JP" altLang="en-US" dirty="0" smtClean="0"/>
              <a:t>現象を集め，カテゴリ同士を関係付ける</a:t>
            </a:r>
            <a:endParaRPr kumimoji="1" lang="ja-JP" altLang="en-US" dirty="0"/>
          </a:p>
        </p:txBody>
      </p:sp>
    </p:spTree>
    <p:extLst>
      <p:ext uri="{BB962C8B-B14F-4D97-AF65-F5344CB8AC3E}">
        <p14:creationId xmlns:p14="http://schemas.microsoft.com/office/powerpoint/2010/main" val="818745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44</a:t>
            </a:r>
            <a:r>
              <a:rPr kumimoji="1" lang="ja-JP" altLang="en-US" dirty="0" smtClean="0"/>
              <a:t>人の参加者に対して</a:t>
            </a:r>
            <a:r>
              <a:rPr kumimoji="1" lang="en-US" altLang="ja-JP" dirty="0" smtClean="0"/>
              <a:t>37</a:t>
            </a:r>
            <a:r>
              <a:rPr kumimoji="1" lang="ja-JP" altLang="en-US" dirty="0" smtClean="0"/>
              <a:t>のインタビュー</a:t>
            </a:r>
            <a:endParaRPr kumimoji="1" lang="en-US" altLang="ja-JP" dirty="0" smtClean="0"/>
          </a:p>
          <a:p>
            <a:pPr lvl="1"/>
            <a:r>
              <a:rPr lang="ja-JP" altLang="en-US" dirty="0" smtClean="0"/>
              <a:t>参加者</a:t>
            </a:r>
            <a:endParaRPr lang="en-US" altLang="ja-JP" dirty="0"/>
          </a:p>
          <a:p>
            <a:pPr lvl="2"/>
            <a:r>
              <a:rPr lang="ja-JP" altLang="en-US" dirty="0" smtClean="0"/>
              <a:t>ベンダーなどで</a:t>
            </a:r>
            <a:r>
              <a:rPr lang="en-US" altLang="ja-JP" dirty="0" smtClean="0"/>
              <a:t>6</a:t>
            </a:r>
            <a:r>
              <a:rPr lang="ja-JP" altLang="en-US" dirty="0" smtClean="0"/>
              <a:t>年</a:t>
            </a:r>
            <a:r>
              <a:rPr lang="ja-JP" altLang="en-US" dirty="0"/>
              <a:t>以上</a:t>
            </a:r>
            <a:r>
              <a:rPr lang="en-US" altLang="ja-JP" dirty="0" smtClean="0"/>
              <a:t>PM</a:t>
            </a:r>
            <a:r>
              <a:rPr lang="ja-JP" altLang="en-US" dirty="0" smtClean="0"/>
              <a:t>やアーキテクトとして活躍</a:t>
            </a:r>
            <a:endParaRPr lang="en-US" altLang="ja-JP" dirty="0" smtClean="0"/>
          </a:p>
          <a:p>
            <a:pPr lvl="2"/>
            <a:r>
              <a:rPr kumimoji="1" lang="ja-JP" altLang="en-US" dirty="0" smtClean="0"/>
              <a:t>よくスクラムや</a:t>
            </a:r>
            <a:r>
              <a:rPr kumimoji="1" lang="en-US" altLang="ja-JP" dirty="0" smtClean="0"/>
              <a:t>XP</a:t>
            </a:r>
            <a:r>
              <a:rPr kumimoji="1" lang="ja-JP" altLang="en-US" dirty="0" smtClean="0"/>
              <a:t>などのアジャイル開発を行っている</a:t>
            </a:r>
            <a:endParaRPr kumimoji="1" lang="en-US" altLang="ja-JP" dirty="0" smtClean="0"/>
          </a:p>
          <a:p>
            <a:pPr lvl="2"/>
            <a:endParaRPr kumimoji="1" lang="en-US" altLang="ja-JP" dirty="0" smtClean="0"/>
          </a:p>
          <a:p>
            <a:pPr lvl="1"/>
            <a:r>
              <a:rPr kumimoji="1" lang="ja-JP" altLang="en-US" dirty="0" smtClean="0"/>
              <a:t>インタビュー</a:t>
            </a:r>
            <a:endParaRPr kumimoji="1" lang="en-US" altLang="ja-JP" dirty="0" smtClean="0"/>
          </a:p>
          <a:p>
            <a:pPr lvl="2"/>
            <a:r>
              <a:rPr lang="ja-JP" altLang="en-US" dirty="0" smtClean="0"/>
              <a:t>一回</a:t>
            </a:r>
            <a:r>
              <a:rPr lang="en-US" altLang="ja-JP" dirty="0" smtClean="0"/>
              <a:t>70</a:t>
            </a:r>
            <a:r>
              <a:rPr lang="ja-JP" altLang="en-US" dirty="0" smtClean="0"/>
              <a:t>分程度</a:t>
            </a:r>
            <a:endParaRPr lang="en-US" altLang="ja-JP" dirty="0" smtClean="0"/>
          </a:p>
          <a:p>
            <a:pPr lvl="2"/>
            <a:r>
              <a:rPr lang="ja-JP" altLang="en-US" dirty="0" smtClean="0"/>
              <a:t>開発に携わったドメインなどを質問</a:t>
            </a:r>
            <a:endParaRPr kumimoji="1" lang="en-US" altLang="ja-JP" dirty="0" smtClean="0"/>
          </a:p>
          <a:p>
            <a:pPr lvl="2"/>
            <a:r>
              <a:rPr lang="ja-JP" altLang="en-US" dirty="0" smtClean="0"/>
              <a:t>可能</a:t>
            </a:r>
            <a:r>
              <a:rPr lang="ja-JP" altLang="en-US" dirty="0"/>
              <a:t>で</a:t>
            </a:r>
            <a:r>
              <a:rPr lang="ja-JP" altLang="en-US" dirty="0" smtClean="0"/>
              <a:t>あればドキュメントも入手する</a:t>
            </a:r>
            <a:endParaRPr lang="en-US" altLang="ja-JP" dirty="0" smtClean="0"/>
          </a:p>
          <a:p>
            <a:pPr lvl="2"/>
            <a:endParaRPr kumimoji="1" lang="en-US" altLang="ja-JP" dirty="0"/>
          </a:p>
          <a:p>
            <a:r>
              <a:rPr kumimoji="1" lang="ja-JP" altLang="en-US" dirty="0" smtClean="0"/>
              <a:t>収集したデータを</a:t>
            </a:r>
            <a:r>
              <a:rPr kumimoji="1" lang="en-US" altLang="ja-JP" dirty="0" smtClean="0"/>
              <a:t>Grounded Theory</a:t>
            </a:r>
            <a:r>
              <a:rPr kumimoji="1" lang="ja-JP" altLang="en-US" dirty="0" smtClean="0"/>
              <a:t>法にかける</a:t>
            </a:r>
            <a:endParaRPr kumimoji="1" lang="ja-JP" altLang="en-US" dirty="0"/>
          </a:p>
        </p:txBody>
      </p:sp>
    </p:spTree>
    <p:extLst>
      <p:ext uri="{BB962C8B-B14F-4D97-AF65-F5344CB8AC3E}">
        <p14:creationId xmlns:p14="http://schemas.microsoft.com/office/powerpoint/2010/main" val="2984888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結果：要因</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分析の結果，アジャイルの設計に影響を与える</a:t>
            </a:r>
            <a:r>
              <a:rPr kumimoji="1" lang="en-US" altLang="ja-JP" dirty="0" smtClean="0"/>
              <a:t/>
            </a:r>
            <a:br>
              <a:rPr kumimoji="1" lang="en-US" altLang="ja-JP" dirty="0" smtClean="0"/>
            </a:br>
            <a:r>
              <a:rPr kumimoji="1" lang="en-US" altLang="ja-JP" dirty="0" smtClean="0"/>
              <a:t>6</a:t>
            </a:r>
            <a:r>
              <a:rPr kumimoji="1" lang="ja-JP" altLang="en-US" dirty="0" err="1" smtClean="0"/>
              <a:t>つの</a:t>
            </a:r>
            <a:r>
              <a:rPr kumimoji="1" lang="ja-JP" altLang="en-US" dirty="0" smtClean="0"/>
              <a:t>要因（</a:t>
            </a:r>
            <a:r>
              <a:rPr kumimoji="1" lang="en-US" altLang="ja-JP" dirty="0" smtClean="0"/>
              <a:t>Forces</a:t>
            </a:r>
            <a:r>
              <a:rPr kumimoji="1" lang="ja-JP" altLang="en-US" dirty="0" smtClean="0"/>
              <a:t>）を明らかにした</a:t>
            </a:r>
            <a:endParaRPr kumimoji="1" lang="en-US" altLang="ja-JP" dirty="0" smtClean="0"/>
          </a:p>
          <a:p>
            <a:pPr lvl="3"/>
            <a:endParaRPr lang="en-US" altLang="ja-JP" dirty="0"/>
          </a:p>
          <a:p>
            <a:pPr marL="514350" indent="-514350">
              <a:buFont typeface="+mj-lt"/>
              <a:buAutoNum type="arabicPeriod"/>
            </a:pPr>
            <a:r>
              <a:rPr lang="en-US" altLang="ja-JP" b="1" dirty="0" smtClean="0"/>
              <a:t>Requirements Instability</a:t>
            </a:r>
          </a:p>
          <a:p>
            <a:pPr marL="914400" lvl="1" indent="-514350"/>
            <a:r>
              <a:rPr lang="ja-JP" altLang="en-US" dirty="0" smtClean="0"/>
              <a:t>顧客の要求ははっきりしないし，よく変わる</a:t>
            </a:r>
            <a:endParaRPr lang="en-US" altLang="ja-JP" dirty="0"/>
          </a:p>
          <a:p>
            <a:pPr marL="2228850" lvl="4" indent="-514350"/>
            <a:endParaRPr kumimoji="1" lang="en-US" altLang="ja-JP" dirty="0" smtClean="0"/>
          </a:p>
          <a:p>
            <a:pPr marL="514350" indent="-514350">
              <a:buFont typeface="+mj-lt"/>
              <a:buAutoNum type="arabicPeriod"/>
            </a:pPr>
            <a:r>
              <a:rPr kumimoji="1" lang="en-US" altLang="ja-JP" b="1" dirty="0" smtClean="0"/>
              <a:t>Technical Risk</a:t>
            </a:r>
          </a:p>
          <a:p>
            <a:pPr lvl="1"/>
            <a:r>
              <a:rPr lang="ja-JP" altLang="en-US" dirty="0" smtClean="0"/>
              <a:t>レガシーシステムなどの複雑なシステム開発は難い</a:t>
            </a:r>
            <a:endParaRPr lang="en-US" altLang="ja-JP" dirty="0" smtClean="0"/>
          </a:p>
          <a:p>
            <a:pPr lvl="4"/>
            <a:endParaRPr lang="en-US" altLang="ja-JP" dirty="0" smtClean="0"/>
          </a:p>
          <a:p>
            <a:pPr marL="514350" indent="-514350">
              <a:buFont typeface="+mj-lt"/>
              <a:buAutoNum type="arabicPeriod"/>
            </a:pPr>
            <a:r>
              <a:rPr lang="en-US" altLang="ja-JP" b="1" dirty="0" smtClean="0"/>
              <a:t>Early Value</a:t>
            </a:r>
          </a:p>
          <a:p>
            <a:pPr marL="914400" lvl="1" indent="-514350"/>
            <a:r>
              <a:rPr kumimoji="1" lang="ja-JP" altLang="en-US" dirty="0" smtClean="0"/>
              <a:t>プロトタイプ</a:t>
            </a:r>
            <a:r>
              <a:rPr lang="ja-JP" altLang="en-US" dirty="0" smtClean="0"/>
              <a:t>を焦ってつくることで余計にコストが</a:t>
            </a:r>
            <a:endParaRPr kumimoji="1" lang="en-US" altLang="ja-JP" dirty="0" smtClean="0"/>
          </a:p>
          <a:p>
            <a:pPr marL="514350" indent="-514350">
              <a:buFont typeface="+mj-lt"/>
              <a:buAutoNum type="arabicPeriod"/>
            </a:pPr>
            <a:endParaRPr kumimoji="1" lang="ja-JP" altLang="en-US" dirty="0"/>
          </a:p>
        </p:txBody>
      </p:sp>
    </p:spTree>
    <p:extLst>
      <p:ext uri="{BB962C8B-B14F-4D97-AF65-F5344CB8AC3E}">
        <p14:creationId xmlns:p14="http://schemas.microsoft.com/office/powerpoint/2010/main" val="2973404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結果：要因</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分析の結果，アジャイルの設計に影響を与える</a:t>
            </a:r>
            <a:r>
              <a:rPr kumimoji="1" lang="en-US" altLang="ja-JP" dirty="0" smtClean="0"/>
              <a:t/>
            </a:r>
            <a:br>
              <a:rPr kumimoji="1" lang="en-US" altLang="ja-JP" dirty="0" smtClean="0"/>
            </a:br>
            <a:r>
              <a:rPr kumimoji="1" lang="en-US" altLang="ja-JP" dirty="0" smtClean="0"/>
              <a:t>6</a:t>
            </a:r>
            <a:r>
              <a:rPr kumimoji="1" lang="ja-JP" altLang="en-US" dirty="0" err="1" smtClean="0"/>
              <a:t>つの</a:t>
            </a:r>
            <a:r>
              <a:rPr kumimoji="1" lang="ja-JP" altLang="en-US" dirty="0" smtClean="0"/>
              <a:t>要因（</a:t>
            </a:r>
            <a:r>
              <a:rPr kumimoji="1" lang="en-US" altLang="ja-JP" dirty="0" smtClean="0"/>
              <a:t>Forces</a:t>
            </a:r>
            <a:r>
              <a:rPr kumimoji="1" lang="ja-JP" altLang="en-US" dirty="0" smtClean="0"/>
              <a:t>）を明らかにした</a:t>
            </a:r>
            <a:endParaRPr kumimoji="1" lang="en-US" altLang="ja-JP" dirty="0" smtClean="0"/>
          </a:p>
          <a:p>
            <a:pPr lvl="3"/>
            <a:endParaRPr lang="en-US" altLang="ja-JP" dirty="0"/>
          </a:p>
          <a:p>
            <a:pPr marL="514350" indent="-514350">
              <a:buFont typeface="+mj-lt"/>
              <a:buAutoNum type="arabicPeriod" startAt="4"/>
            </a:pPr>
            <a:r>
              <a:rPr lang="en-US" altLang="ja-JP" b="1" dirty="0" smtClean="0"/>
              <a:t>Team Culture</a:t>
            </a:r>
          </a:p>
          <a:p>
            <a:pPr marL="914400" lvl="1" indent="-514350"/>
            <a:r>
              <a:rPr lang="ja-JP" altLang="en-US" dirty="0" smtClean="0"/>
              <a:t>チームの人数が多いほど，初期設計は慎重に</a:t>
            </a:r>
            <a:endParaRPr lang="en-US" altLang="ja-JP" dirty="0"/>
          </a:p>
          <a:p>
            <a:pPr marL="2228850" lvl="4" indent="-514350"/>
            <a:endParaRPr kumimoji="1" lang="en-US" altLang="ja-JP" dirty="0" smtClean="0"/>
          </a:p>
          <a:p>
            <a:pPr marL="514350" indent="-514350">
              <a:buFont typeface="+mj-lt"/>
              <a:buAutoNum type="arabicPeriod" startAt="4"/>
            </a:pPr>
            <a:r>
              <a:rPr lang="en-US" altLang="ja-JP" b="1" dirty="0" smtClean="0"/>
              <a:t>Customer Agility</a:t>
            </a:r>
            <a:endParaRPr kumimoji="1" lang="en-US" altLang="ja-JP" b="1" dirty="0" smtClean="0"/>
          </a:p>
          <a:p>
            <a:pPr lvl="1"/>
            <a:r>
              <a:rPr lang="ja-JP" altLang="en-US" dirty="0" smtClean="0"/>
              <a:t>顧客がアジャイルに理解がないときはやりにくい</a:t>
            </a:r>
            <a:r>
              <a:rPr lang="en-US" altLang="ja-JP" dirty="0" smtClean="0"/>
              <a:t>...</a:t>
            </a:r>
          </a:p>
          <a:p>
            <a:pPr lvl="4"/>
            <a:endParaRPr lang="en-US" altLang="ja-JP" dirty="0" smtClean="0"/>
          </a:p>
          <a:p>
            <a:pPr marL="514350" indent="-514350">
              <a:buFont typeface="+mj-lt"/>
              <a:buAutoNum type="arabicPeriod" startAt="4"/>
            </a:pPr>
            <a:r>
              <a:rPr lang="en-US" altLang="ja-JP" b="1" dirty="0" smtClean="0"/>
              <a:t>Experience</a:t>
            </a:r>
          </a:p>
          <a:p>
            <a:pPr marL="914400" lvl="1" indent="-514350"/>
            <a:r>
              <a:rPr kumimoji="1" lang="ja-JP" altLang="en-US" dirty="0" smtClean="0"/>
              <a:t>経験豊富なチームであれば初期設計は雑でも</a:t>
            </a:r>
            <a:r>
              <a:rPr kumimoji="1" lang="en-US" altLang="ja-JP" dirty="0" smtClean="0"/>
              <a:t>OK!</a:t>
            </a:r>
          </a:p>
          <a:p>
            <a:pPr marL="514350" indent="-514350">
              <a:buFont typeface="+mj-lt"/>
              <a:buAutoNum type="arabicPeriod" startAt="4"/>
            </a:pPr>
            <a:endParaRPr kumimoji="1" lang="ja-JP" altLang="en-US" dirty="0"/>
          </a:p>
        </p:txBody>
      </p:sp>
    </p:spTree>
    <p:extLst>
      <p:ext uri="{BB962C8B-B14F-4D97-AF65-F5344CB8AC3E}">
        <p14:creationId xmlns:p14="http://schemas.microsoft.com/office/powerpoint/2010/main" val="1107209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結果：要因と方策</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002" t="11884" r="5997" b="7818"/>
          <a:stretch/>
        </p:blipFill>
        <p:spPr bwMode="auto">
          <a:xfrm>
            <a:off x="107504" y="1556792"/>
            <a:ext cx="8937507"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36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まとめと所感</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まとめ</a:t>
            </a:r>
            <a:endParaRPr kumimoji="1" lang="en-US" altLang="ja-JP" dirty="0" smtClean="0"/>
          </a:p>
          <a:p>
            <a:pPr lvl="1"/>
            <a:r>
              <a:rPr lang="ja-JP" altLang="en-US" dirty="0"/>
              <a:t>アジャイルにおいて初期の設計はどれくらいす</a:t>
            </a:r>
            <a:r>
              <a:rPr lang="ja-JP" altLang="en-US" dirty="0" smtClean="0"/>
              <a:t>べきか？の</a:t>
            </a:r>
            <a:r>
              <a:rPr lang="ja-JP" altLang="en-US" dirty="0"/>
              <a:t>問題を解決するため</a:t>
            </a:r>
            <a:r>
              <a:rPr lang="ja-JP" altLang="en-US" dirty="0" smtClean="0"/>
              <a:t>に</a:t>
            </a:r>
            <a:r>
              <a:rPr lang="en-US" altLang="ja-JP" dirty="0" smtClean="0"/>
              <a:t>44</a:t>
            </a:r>
            <a:r>
              <a:rPr lang="ja-JP" altLang="en-US" dirty="0" smtClean="0"/>
              <a:t>人の開発者にインタビューを行い，</a:t>
            </a:r>
            <a:r>
              <a:rPr lang="en-US" altLang="ja-JP" dirty="0" smtClean="0"/>
              <a:t>6</a:t>
            </a:r>
            <a:r>
              <a:rPr lang="ja-JP" altLang="en-US" dirty="0" err="1"/>
              <a:t>つの</a:t>
            </a:r>
            <a:r>
              <a:rPr lang="ja-JP" altLang="en-US" dirty="0"/>
              <a:t>要因と</a:t>
            </a:r>
            <a:r>
              <a:rPr lang="en-US" altLang="ja-JP" dirty="0"/>
              <a:t>5</a:t>
            </a:r>
            <a:r>
              <a:rPr lang="ja-JP" altLang="en-US" dirty="0" err="1"/>
              <a:t>つの</a:t>
            </a:r>
            <a:r>
              <a:rPr lang="ja-JP" altLang="en-US" dirty="0"/>
              <a:t>方策を導いた</a:t>
            </a:r>
            <a:endParaRPr lang="en-US" altLang="ja-JP" dirty="0"/>
          </a:p>
          <a:p>
            <a:pPr lvl="2"/>
            <a:endParaRPr lang="en-US" altLang="ja-JP" dirty="0"/>
          </a:p>
          <a:p>
            <a:r>
              <a:rPr kumimoji="1" lang="ja-JP" altLang="en-US" dirty="0" smtClean="0"/>
              <a:t>所感</a:t>
            </a:r>
            <a:endParaRPr kumimoji="1" lang="en-US" altLang="ja-JP" dirty="0" smtClean="0"/>
          </a:p>
          <a:p>
            <a:pPr lvl="1"/>
            <a:r>
              <a:rPr lang="ja-JP" altLang="en-US" dirty="0" smtClean="0"/>
              <a:t>インタビューを行う研究には</a:t>
            </a:r>
            <a:r>
              <a:rPr lang="en-US" altLang="ja-JP" dirty="0" smtClean="0"/>
              <a:t>Grounded Theory</a:t>
            </a:r>
            <a:r>
              <a:rPr lang="ja-JP" altLang="en-US" dirty="0" smtClean="0"/>
              <a:t>がよく使われていることを再認識</a:t>
            </a:r>
            <a:endParaRPr lang="en-US" altLang="ja-JP" dirty="0" smtClean="0"/>
          </a:p>
          <a:p>
            <a:pPr lvl="1"/>
            <a:r>
              <a:rPr kumimoji="1" lang="ja-JP" altLang="en-US" dirty="0" smtClean="0"/>
              <a:t>方策まで出している</a:t>
            </a:r>
            <a:r>
              <a:rPr lang="ja-JP" altLang="en-US" dirty="0" smtClean="0"/>
              <a:t>ところが評価されたのでは？</a:t>
            </a:r>
            <a:endParaRPr kumimoji="1" lang="en-US" altLang="ja-JP" dirty="0" smtClean="0"/>
          </a:p>
          <a:p>
            <a:pPr lvl="1"/>
            <a:r>
              <a:rPr kumimoji="1" lang="ja-JP" altLang="en-US" dirty="0" smtClean="0"/>
              <a:t>何を質問してその結果になったのかわからんかった</a:t>
            </a:r>
            <a:endParaRPr kumimoji="1" lang="en-US" altLang="ja-JP" dirty="0" smtClean="0"/>
          </a:p>
          <a:p>
            <a:pPr lvl="1"/>
            <a:endParaRPr kumimoji="1" lang="ja-JP" altLang="en-US" dirty="0"/>
          </a:p>
        </p:txBody>
      </p:sp>
    </p:spTree>
    <p:extLst>
      <p:ext uri="{BB962C8B-B14F-4D97-AF65-F5344CB8AC3E}">
        <p14:creationId xmlns:p14="http://schemas.microsoft.com/office/powerpoint/2010/main" val="1921163375"/>
      </p:ext>
    </p:extLst>
  </p:cSld>
  <p:clrMapOvr>
    <a:masterClrMapping/>
  </p:clrMapOvr>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2">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243</TotalTime>
  <Words>381</Words>
  <Application>Microsoft Office PowerPoint</Application>
  <PresentationFormat>画面に合わせる (4:3)</PresentationFormat>
  <Paragraphs>70</Paragraphs>
  <Slides>9</Slides>
  <Notes>0</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gakunai</vt:lpstr>
      <vt:lpstr>PowerPoint プレゼンテーション</vt:lpstr>
      <vt:lpstr>背景</vt:lpstr>
      <vt:lpstr>目的とアプローチ</vt:lpstr>
      <vt:lpstr>Grounded Theory</vt:lpstr>
      <vt:lpstr>分析方法</vt:lpstr>
      <vt:lpstr>結果：要因</vt:lpstr>
      <vt:lpstr>結果：要因</vt:lpstr>
      <vt:lpstr>結果：要因と方策</vt:lpstr>
      <vt:lpstr>まとめと所感</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17</cp:revision>
  <dcterms:created xsi:type="dcterms:W3CDTF">2015-07-26T06:47:02Z</dcterms:created>
  <dcterms:modified xsi:type="dcterms:W3CDTF">2015-07-28T05:29:26Z</dcterms:modified>
</cp:coreProperties>
</file>