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61" r:id="rId3"/>
    <p:sldId id="257" r:id="rId4"/>
    <p:sldId id="258" r:id="rId5"/>
    <p:sldId id="259" r:id="rId6"/>
    <p:sldId id="260" r:id="rId7"/>
    <p:sldId id="262"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14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DB3B0E-C054-4B1C-87DA-06A96C5D80C3}" type="datetimeFigureOut">
              <a:rPr kumimoji="1" lang="ja-JP" altLang="en-US" smtClean="0"/>
              <a:t>2016/10/14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2A3129-C76E-4AA9-BD8C-2325269627A7}" type="slidenum">
              <a:rPr kumimoji="1" lang="ja-JP" altLang="en-US" smtClean="0"/>
              <a:t>‹#›</a:t>
            </a:fld>
            <a:endParaRPr kumimoji="1" lang="ja-JP" altLang="en-US"/>
          </a:p>
        </p:txBody>
      </p:sp>
    </p:spTree>
    <p:extLst>
      <p:ext uri="{BB962C8B-B14F-4D97-AF65-F5344CB8AC3E}">
        <p14:creationId xmlns:p14="http://schemas.microsoft.com/office/powerpoint/2010/main" val="28639384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C22A3129-C76E-4AA9-BD8C-2325269627A7}" type="slidenum">
              <a:rPr kumimoji="1" lang="ja-JP" altLang="en-US" smtClean="0"/>
              <a:t>1</a:t>
            </a:fld>
            <a:endParaRPr kumimoji="1" lang="ja-JP" altLang="en-US"/>
          </a:p>
        </p:txBody>
      </p:sp>
    </p:spTree>
    <p:extLst>
      <p:ext uri="{BB962C8B-B14F-4D97-AF65-F5344CB8AC3E}">
        <p14:creationId xmlns:p14="http://schemas.microsoft.com/office/powerpoint/2010/main" val="2973976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8472301B-295A-448C-ADD7-0354E223CD06}"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669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C7D1778-200F-45A7-A6A9-3DA867862857}"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106532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9A023F7-D822-4850-BB7D-630D5B512EDC}"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571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E58D67E-A24A-4086-A395-B026398024E9}" type="datetime1">
              <a:rPr kumimoji="1" lang="ja-JP" altLang="en-US" smtClean="0"/>
              <a:t>2016/10/14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222588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E9EF38B-3A91-4656-9C25-2D3B001F29FF}" type="datetime1">
              <a:rPr kumimoji="1" lang="ja-JP" altLang="en-US" smtClean="0"/>
              <a:t>2016/10/14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2695562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2408B29D-86DF-43E9-BA48-D031D627FF89}" type="datetime1">
              <a:rPr kumimoji="1" lang="ja-JP" altLang="en-US" smtClean="0"/>
              <a:t>2016/10/14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3865697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1939B1-1DF3-4923-808F-9B9876722EAD}" type="datetime1">
              <a:rPr kumimoji="1" lang="ja-JP" altLang="en-US" smtClean="0"/>
              <a:t>2016/10/14</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187343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42275F9C-59A3-4430-A871-F8ADCB2A98DD}" type="datetime1">
              <a:rPr kumimoji="1" lang="ja-JP" altLang="en-US" smtClean="0"/>
              <a:t>2016/10/14</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4110486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110A3F6-76C9-461A-B25D-F982743B9C5B}" type="datetime1">
              <a:rPr kumimoji="1" lang="ja-JP" altLang="en-US" smtClean="0"/>
              <a:t>2016/10/14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3800410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F93D335-EAFC-445C-904F-149278FA2549}"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2453902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B83165D-1045-4202-8BDE-47FF4E3D26A0}"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97A451B-A784-4EC3-9881-9A8A26E9F1D9}" type="slidenum">
              <a:rPr kumimoji="1" lang="ja-JP" altLang="en-US" smtClean="0"/>
              <a:t>‹#›</a:t>
            </a:fld>
            <a:endParaRPr kumimoji="1" lang="ja-JP" altLang="en-US"/>
          </a:p>
        </p:txBody>
      </p:sp>
    </p:spTree>
    <p:extLst>
      <p:ext uri="{BB962C8B-B14F-4D97-AF65-F5344CB8AC3E}">
        <p14:creationId xmlns:p14="http://schemas.microsoft.com/office/powerpoint/2010/main" val="2144271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711E1AE-7DDA-4742-B90F-D558159D5B12}" type="datetime1">
              <a:rPr kumimoji="1" lang="ja-JP" altLang="en-US" smtClean="0"/>
              <a:t>2016/10/14</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97A451B-A784-4EC3-9881-9A8A26E9F1D9}"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644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オープンソース</a:t>
            </a:r>
            <a:r>
              <a:rPr kumimoji="1" lang="en-US" altLang="ja-JP" dirty="0" smtClean="0"/>
              <a:t/>
            </a:r>
            <a:br>
              <a:rPr kumimoji="1" lang="en-US" altLang="ja-JP" dirty="0" smtClean="0"/>
            </a:br>
            <a:r>
              <a:rPr kumimoji="1" lang="ja-JP" altLang="en-US" dirty="0" smtClean="0"/>
              <a:t>ソフトウェア工学</a:t>
            </a:r>
            <a:endParaRPr kumimoji="1" lang="ja-JP" altLang="en-US" dirty="0"/>
          </a:p>
        </p:txBody>
      </p:sp>
      <p:sp>
        <p:nvSpPr>
          <p:cNvPr id="3" name="サブタイトル 2"/>
          <p:cNvSpPr>
            <a:spLocks noGrp="1"/>
          </p:cNvSpPr>
          <p:nvPr>
            <p:ph type="subTitle" idx="1"/>
          </p:nvPr>
        </p:nvSpPr>
        <p:spPr/>
        <p:txBody>
          <a:bodyPr/>
          <a:lstStyle/>
          <a:p>
            <a:r>
              <a:rPr lang="ja-JP" altLang="en-US" dirty="0" smtClean="0"/>
              <a:t>伊原　彰紀</a:t>
            </a:r>
            <a:endParaRPr lang="en-US" altLang="ja-JP" dirty="0" smtClean="0"/>
          </a:p>
          <a:p>
            <a:r>
              <a:rPr kumimoji="1" lang="ja-JP" altLang="en-US" dirty="0" smtClean="0"/>
              <a:t>大平　雅雄</a:t>
            </a:r>
            <a:endParaRPr kumimoji="1" lang="ja-JP" altLang="en-US"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1</a:t>
            </a:fld>
            <a:endParaRPr kumimoji="1" lang="ja-JP" altLang="en-US"/>
          </a:p>
        </p:txBody>
      </p:sp>
      <p:sp>
        <p:nvSpPr>
          <p:cNvPr id="5" name="テキスト ボックス 4"/>
          <p:cNvSpPr txBox="1"/>
          <p:nvPr/>
        </p:nvSpPr>
        <p:spPr>
          <a:xfrm>
            <a:off x="6792630" y="5729130"/>
            <a:ext cx="2249445" cy="369332"/>
          </a:xfrm>
          <a:prstGeom prst="rect">
            <a:avLst/>
          </a:prstGeom>
          <a:noFill/>
        </p:spPr>
        <p:txBody>
          <a:bodyPr wrap="square" rtlCol="0">
            <a:spAutoFit/>
          </a:bodyPr>
          <a:lstStyle/>
          <a:p>
            <a:r>
              <a:rPr kumimoji="1" lang="en-US" altLang="ja-JP" dirty="0" smtClean="0"/>
              <a:t>60191055 </a:t>
            </a:r>
            <a:r>
              <a:rPr kumimoji="1" lang="ja-JP" altLang="en-US" dirty="0" smtClean="0"/>
              <a:t>山崎大輝</a:t>
            </a:r>
            <a:endParaRPr kumimoji="1" lang="ja-JP" altLang="en-US" dirty="0"/>
          </a:p>
        </p:txBody>
      </p:sp>
      <p:sp>
        <p:nvSpPr>
          <p:cNvPr id="6" name="テキスト ボックス 5"/>
          <p:cNvSpPr txBox="1"/>
          <p:nvPr/>
        </p:nvSpPr>
        <p:spPr>
          <a:xfrm>
            <a:off x="427544" y="5729130"/>
            <a:ext cx="4572824" cy="369332"/>
          </a:xfrm>
          <a:prstGeom prst="rect">
            <a:avLst/>
          </a:prstGeom>
          <a:noFill/>
        </p:spPr>
        <p:txBody>
          <a:bodyPr wrap="square" rtlCol="0">
            <a:spAutoFit/>
          </a:bodyPr>
          <a:lstStyle/>
          <a:p>
            <a:r>
              <a:rPr lang="ja-JP" altLang="en-US" dirty="0" smtClean="0"/>
              <a:t>コンピュータソフトウェア </a:t>
            </a:r>
            <a:r>
              <a:rPr lang="en-US" altLang="ja-JP" dirty="0" smtClean="0"/>
              <a:t>Vol.33 No.1 pp.28-40</a:t>
            </a:r>
            <a:endParaRPr kumimoji="1" lang="ja-JP" altLang="en-US" dirty="0"/>
          </a:p>
        </p:txBody>
      </p:sp>
    </p:spTree>
    <p:extLst>
      <p:ext uri="{BB962C8B-B14F-4D97-AF65-F5344CB8AC3E}">
        <p14:creationId xmlns:p14="http://schemas.microsoft.com/office/powerpoint/2010/main" val="3741999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24930" y="294842"/>
            <a:ext cx="8361405" cy="1450757"/>
          </a:xfrm>
        </p:spPr>
        <p:txBody>
          <a:bodyPr/>
          <a:lstStyle/>
          <a:p>
            <a:r>
              <a:rPr kumimoji="1" lang="ja-JP" altLang="en-US" dirty="0" smtClean="0"/>
              <a:t>オープンソースソフトウェア工学</a:t>
            </a:r>
            <a:endParaRPr kumimoji="1" lang="ja-JP" altLang="en-US" dirty="0"/>
          </a:p>
        </p:txBody>
      </p:sp>
      <p:sp>
        <p:nvSpPr>
          <p:cNvPr id="3" name="コンテンツ プレースホルダー 2"/>
          <p:cNvSpPr>
            <a:spLocks noGrp="1"/>
          </p:cNvSpPr>
          <p:nvPr>
            <p:ph idx="1"/>
          </p:nvPr>
        </p:nvSpPr>
        <p:spPr>
          <a:xfrm>
            <a:off x="865562" y="2554188"/>
            <a:ext cx="7543801" cy="4023360"/>
          </a:xfrm>
        </p:spPr>
        <p:txBody>
          <a:bodyPr>
            <a:normAutofit/>
          </a:bodyPr>
          <a:lstStyle/>
          <a:p>
            <a:r>
              <a:rPr lang="ja-JP" altLang="en-US" sz="2800" dirty="0" smtClean="0"/>
              <a:t>オープンソースソフトウェア（ＯＳＳ）を利用してシステム開発を行うベンダ企業が</a:t>
            </a:r>
            <a:endParaRPr lang="en-US" altLang="ja-JP" sz="2800" dirty="0" smtClean="0"/>
          </a:p>
          <a:p>
            <a:r>
              <a:rPr kumimoji="1" lang="ja-JP" altLang="en-US" sz="2800" dirty="0" smtClean="0"/>
              <a:t>「安心して安全に」</a:t>
            </a:r>
            <a:endParaRPr kumimoji="1" lang="en-US" altLang="ja-JP" sz="2800" dirty="0" smtClean="0"/>
          </a:p>
          <a:p>
            <a:r>
              <a:rPr lang="ja-JP" altLang="en-US" sz="2800" dirty="0" smtClean="0"/>
              <a:t>ＯＳＳを利活用するための技術的方法論の確立を目指す学術分野と位置づける</a:t>
            </a:r>
            <a:endParaRPr kumimoji="1" lang="ja-JP" altLang="en-US" sz="28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2</a:t>
            </a:fld>
            <a:endParaRPr kumimoji="1" lang="ja-JP" altLang="en-US"/>
          </a:p>
        </p:txBody>
      </p:sp>
    </p:spTree>
    <p:extLst>
      <p:ext uri="{BB962C8B-B14F-4D97-AF65-F5344CB8AC3E}">
        <p14:creationId xmlns:p14="http://schemas.microsoft.com/office/powerpoint/2010/main" val="3327025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ＯＳＳ</a:t>
            </a:r>
            <a:r>
              <a:rPr kumimoji="1" lang="ja-JP" altLang="en-US" dirty="0" smtClean="0"/>
              <a:t>を取り巻く環境の変化</a:t>
            </a:r>
            <a:endParaRPr kumimoji="1" lang="ja-JP" altLang="en-US" dirty="0"/>
          </a:p>
        </p:txBody>
      </p:sp>
      <p:sp>
        <p:nvSpPr>
          <p:cNvPr id="3" name="コンテンツ プレースホルダー 2"/>
          <p:cNvSpPr>
            <a:spLocks noGrp="1"/>
          </p:cNvSpPr>
          <p:nvPr>
            <p:ph idx="1"/>
          </p:nvPr>
        </p:nvSpPr>
        <p:spPr>
          <a:xfrm>
            <a:off x="914366" y="2241150"/>
            <a:ext cx="7002987" cy="4023360"/>
          </a:xfrm>
        </p:spPr>
        <p:txBody>
          <a:bodyPr>
            <a:normAutofit/>
          </a:bodyPr>
          <a:lstStyle/>
          <a:p>
            <a:pPr marL="0" indent="0">
              <a:buNone/>
            </a:pPr>
            <a:r>
              <a:rPr kumimoji="1" lang="ja-JP" altLang="en-US" sz="2800" dirty="0" smtClean="0"/>
              <a:t>エンドユーザにとって身近</a:t>
            </a:r>
            <a:r>
              <a:rPr lang="ja-JP" altLang="en-US" sz="2800" dirty="0" smtClean="0"/>
              <a:t>に</a:t>
            </a:r>
            <a:endParaRPr lang="en-US" altLang="ja-JP" sz="2800" dirty="0" smtClean="0"/>
          </a:p>
          <a:p>
            <a:pPr marL="0" indent="0">
              <a:buNone/>
            </a:pPr>
            <a:endParaRPr kumimoji="1" lang="en-US" altLang="ja-JP" sz="2800" dirty="0"/>
          </a:p>
          <a:p>
            <a:pPr marL="0" indent="0">
              <a:buNone/>
            </a:pPr>
            <a:r>
              <a:rPr kumimoji="1" lang="ja-JP" altLang="en-US" sz="2800" dirty="0" smtClean="0"/>
              <a:t>ベンダ企業の価値認識も変化</a:t>
            </a:r>
            <a:endParaRPr kumimoji="1" lang="en-US" altLang="ja-JP" sz="2800" dirty="0" smtClean="0"/>
          </a:p>
          <a:p>
            <a:pPr marL="0" indent="0">
              <a:buNone/>
            </a:pPr>
            <a:r>
              <a:rPr lang="en-US" altLang="ja-JP" sz="2800" dirty="0"/>
              <a:t>	</a:t>
            </a:r>
            <a:r>
              <a:rPr lang="ja-JP" altLang="en-US" sz="2800" dirty="0" smtClean="0"/>
              <a:t>コスト</a:t>
            </a:r>
            <a:r>
              <a:rPr lang="ja-JP" altLang="en-US" sz="2800" dirty="0" smtClean="0"/>
              <a:t>削減</a:t>
            </a:r>
            <a:endParaRPr lang="en-US" altLang="ja-JP" sz="2800" dirty="0" smtClean="0"/>
          </a:p>
          <a:p>
            <a:pPr marL="0" indent="0">
              <a:buNone/>
            </a:pPr>
            <a:endParaRPr lang="en-US" altLang="ja-JP" sz="2800" dirty="0" smtClean="0"/>
          </a:p>
          <a:p>
            <a:pPr marL="0" indent="0">
              <a:buNone/>
            </a:pPr>
            <a:r>
              <a:rPr kumimoji="1" lang="en-US" altLang="ja-JP" sz="2800" dirty="0"/>
              <a:t>	</a:t>
            </a:r>
            <a:r>
              <a:rPr kumimoji="1" lang="ja-JP" altLang="en-US" sz="2800" dirty="0" smtClean="0"/>
              <a:t>最新技術の導入</a:t>
            </a:r>
            <a:endParaRPr kumimoji="1" lang="en-US" altLang="ja-JP" sz="2800" dirty="0" smtClean="0"/>
          </a:p>
          <a:p>
            <a:pPr marL="0" indent="0">
              <a:buNone/>
            </a:pPr>
            <a:r>
              <a:rPr lang="en-US" altLang="ja-JP" sz="2800" dirty="0"/>
              <a:t>	</a:t>
            </a:r>
            <a:r>
              <a:rPr lang="ja-JP" altLang="en-US" sz="2800" dirty="0" smtClean="0"/>
              <a:t>ロックインの回避</a:t>
            </a:r>
            <a:endParaRPr kumimoji="1" lang="en-US" altLang="ja-JP" sz="2800" dirty="0" smtClean="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3</a:t>
            </a:fld>
            <a:endParaRPr kumimoji="1" lang="ja-JP" altLang="en-US"/>
          </a:p>
        </p:txBody>
      </p:sp>
      <p:sp>
        <p:nvSpPr>
          <p:cNvPr id="5" name="下矢印 4"/>
          <p:cNvSpPr/>
          <p:nvPr/>
        </p:nvSpPr>
        <p:spPr>
          <a:xfrm>
            <a:off x="2306595" y="4473146"/>
            <a:ext cx="667265" cy="4695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495016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ＯＳＳの課題</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sz="2800" dirty="0" smtClean="0"/>
              <a:t>重大な不具合が潜在</a:t>
            </a:r>
            <a:endParaRPr lang="en-US" altLang="ja-JP" sz="2800" dirty="0"/>
          </a:p>
          <a:p>
            <a:r>
              <a:rPr lang="ja-JP" altLang="en-US" sz="2800" dirty="0" smtClean="0"/>
              <a:t>または顕在してもすぐに</a:t>
            </a:r>
            <a:r>
              <a:rPr lang="ja-JP" altLang="en-US" sz="2800" dirty="0"/>
              <a:t>対応</a:t>
            </a:r>
            <a:r>
              <a:rPr lang="ja-JP" altLang="en-US" sz="2800" dirty="0" smtClean="0"/>
              <a:t>できない</a:t>
            </a:r>
            <a:endParaRPr lang="en-US" altLang="ja-JP" sz="2800" dirty="0" smtClean="0"/>
          </a:p>
          <a:p>
            <a:pPr marL="201168" lvl="1" indent="0">
              <a:buNone/>
            </a:pPr>
            <a:r>
              <a:rPr kumimoji="1" lang="en-US" altLang="ja-JP" sz="2800" dirty="0" smtClean="0"/>
              <a:t>	</a:t>
            </a:r>
            <a:r>
              <a:rPr kumimoji="1" lang="ja-JP" altLang="en-US" sz="2400" dirty="0" smtClean="0"/>
              <a:t>実社会の経済活動を揺るがす影響を与える</a:t>
            </a:r>
            <a:r>
              <a:rPr kumimoji="1" lang="en-US" altLang="ja-JP" sz="2400" dirty="0" smtClean="0"/>
              <a:t>	</a:t>
            </a:r>
            <a:r>
              <a:rPr kumimoji="1" lang="ja-JP" altLang="en-US" sz="2400" dirty="0" smtClean="0"/>
              <a:t>恐れがある</a:t>
            </a:r>
            <a:endParaRPr kumimoji="1" lang="en-US" altLang="ja-JP" sz="2400" dirty="0" smtClean="0"/>
          </a:p>
          <a:p>
            <a:pPr marL="201168" lvl="1" indent="0">
              <a:buNone/>
            </a:pPr>
            <a:endParaRPr lang="en-US" altLang="ja-JP" sz="2800" dirty="0"/>
          </a:p>
          <a:p>
            <a:pPr marL="201168" lvl="1" indent="0">
              <a:buNone/>
            </a:pPr>
            <a:r>
              <a:rPr kumimoji="1" lang="ja-JP" altLang="en-US" sz="2800" dirty="0" smtClean="0"/>
              <a:t>巨大ベンダが</a:t>
            </a:r>
            <a:endParaRPr kumimoji="1" lang="en-US" altLang="ja-JP" sz="2800" dirty="0" smtClean="0"/>
          </a:p>
          <a:p>
            <a:pPr marL="201168" lvl="1" indent="0">
              <a:buNone/>
            </a:pPr>
            <a:r>
              <a:rPr kumimoji="1" lang="ja-JP" altLang="en-US" sz="2800" dirty="0" smtClean="0"/>
              <a:t>ＯＳＳ</a:t>
            </a:r>
            <a:r>
              <a:rPr lang="ja-JP" altLang="en-US" sz="2800" dirty="0" smtClean="0"/>
              <a:t>プ</a:t>
            </a:r>
            <a:r>
              <a:rPr kumimoji="1" lang="ja-JP" altLang="en-US" sz="2800" dirty="0" smtClean="0"/>
              <a:t>ロジェクトをサポート</a:t>
            </a:r>
            <a:endParaRPr kumimoji="1" lang="en-US" altLang="ja-JP" sz="2800" dirty="0" smtClean="0"/>
          </a:p>
          <a:p>
            <a:pPr marL="201168" lvl="1" indent="0">
              <a:buNone/>
            </a:pPr>
            <a:r>
              <a:rPr kumimoji="1" lang="ja-JP" altLang="en-US" sz="2800" dirty="0" smtClean="0"/>
              <a:t>ＯＳＳの脆弱性パッチを修正したものに報奨金を与える</a:t>
            </a:r>
            <a:endParaRPr kumimoji="1" lang="en-US" altLang="ja-JP" sz="2800" dirty="0" smtClean="0"/>
          </a:p>
          <a:p>
            <a:pPr marL="201168" lvl="1" indent="0">
              <a:buNone/>
            </a:pPr>
            <a:endParaRPr kumimoji="1" lang="en-US" altLang="ja-JP" sz="28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4</a:t>
            </a:fld>
            <a:endParaRPr kumimoji="1" lang="ja-JP" altLang="en-US"/>
          </a:p>
        </p:txBody>
      </p:sp>
      <p:sp>
        <p:nvSpPr>
          <p:cNvPr id="5" name="下矢印 4"/>
          <p:cNvSpPr/>
          <p:nvPr/>
        </p:nvSpPr>
        <p:spPr>
          <a:xfrm>
            <a:off x="3690552" y="3583459"/>
            <a:ext cx="486032" cy="3871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111215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2959" y="286604"/>
            <a:ext cx="7678489" cy="1450757"/>
          </a:xfrm>
        </p:spPr>
        <p:txBody>
          <a:bodyPr/>
          <a:lstStyle/>
          <a:p>
            <a:r>
              <a:rPr kumimoji="1" lang="ja-JP" altLang="en-US" dirty="0" smtClean="0"/>
              <a:t>ＯＳＳおよびＯＳＳ開発の成否</a:t>
            </a:r>
            <a:endParaRPr kumimoji="1" lang="ja-JP" altLang="en-US" dirty="0"/>
          </a:p>
        </p:txBody>
      </p:sp>
      <p:sp>
        <p:nvSpPr>
          <p:cNvPr id="3" name="コンテンツ プレースホルダー 2"/>
          <p:cNvSpPr>
            <a:spLocks noGrp="1"/>
          </p:cNvSpPr>
          <p:nvPr>
            <p:ph idx="1"/>
          </p:nvPr>
        </p:nvSpPr>
        <p:spPr>
          <a:xfrm>
            <a:off x="822959" y="2167010"/>
            <a:ext cx="7543801" cy="4023360"/>
          </a:xfrm>
        </p:spPr>
        <p:txBody>
          <a:bodyPr>
            <a:noAutofit/>
          </a:bodyPr>
          <a:lstStyle/>
          <a:p>
            <a:r>
              <a:rPr kumimoji="1" lang="ja-JP" altLang="en-US" sz="2800" dirty="0" smtClean="0"/>
              <a:t>プロジェクトに参加する開発者</a:t>
            </a:r>
            <a:endParaRPr lang="en-US" altLang="ja-JP" sz="2800" dirty="0"/>
          </a:p>
          <a:p>
            <a:pPr marL="201168" lvl="1" indent="0">
              <a:buNone/>
            </a:pPr>
            <a:r>
              <a:rPr kumimoji="1" lang="en-US" altLang="ja-JP" sz="2400" dirty="0" smtClean="0"/>
              <a:t>	</a:t>
            </a:r>
            <a:r>
              <a:rPr kumimoji="1" lang="ja-JP" altLang="en-US" sz="2400" dirty="0" smtClean="0"/>
              <a:t>　　　　　　</a:t>
            </a:r>
            <a:r>
              <a:rPr kumimoji="1" lang="ja-JP" altLang="en-US" sz="2800" dirty="0" smtClean="0"/>
              <a:t>個々人の動機・社会性</a:t>
            </a:r>
            <a:endParaRPr lang="en-US" altLang="ja-JP" sz="2800" dirty="0"/>
          </a:p>
          <a:p>
            <a:r>
              <a:rPr kumimoji="1" lang="ja-JP" altLang="en-US" sz="2800" dirty="0" smtClean="0"/>
              <a:t>プロジェクトの統治機構</a:t>
            </a:r>
            <a:endParaRPr lang="en-US" altLang="ja-JP" sz="2800" dirty="0"/>
          </a:p>
          <a:p>
            <a:r>
              <a:rPr kumimoji="1" lang="ja-JP" altLang="en-US" sz="2800" dirty="0" smtClean="0"/>
              <a:t>プロジェクト内部での人間関係</a:t>
            </a:r>
            <a:endParaRPr lang="en-US" altLang="ja-JP" sz="2800" dirty="0" smtClean="0"/>
          </a:p>
          <a:p>
            <a:endParaRPr lang="en-US" altLang="ja-JP" sz="2800" dirty="0"/>
          </a:p>
          <a:p>
            <a:r>
              <a:rPr kumimoji="1" lang="ja-JP" altLang="en-US" sz="2800" dirty="0" smtClean="0"/>
              <a:t>これらの心理学・社会学的要素が強く関係</a:t>
            </a:r>
            <a:endParaRPr kumimoji="1" lang="ja-JP" altLang="en-US" sz="28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5</a:t>
            </a:fld>
            <a:endParaRPr kumimoji="1" lang="ja-JP" altLang="en-US"/>
          </a:p>
        </p:txBody>
      </p:sp>
    </p:spTree>
    <p:extLst>
      <p:ext uri="{BB962C8B-B14F-4D97-AF65-F5344CB8AC3E}">
        <p14:creationId xmlns:p14="http://schemas.microsoft.com/office/powerpoint/2010/main" val="35736755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ＯＳＳ開発の特徴</a:t>
            </a:r>
            <a:endParaRPr kumimoji="1" lang="ja-JP" altLang="en-US" dirty="0"/>
          </a:p>
        </p:txBody>
      </p:sp>
      <p:sp>
        <p:nvSpPr>
          <p:cNvPr id="3" name="コンテンツ プレースホルダー 2"/>
          <p:cNvSpPr>
            <a:spLocks noGrp="1"/>
          </p:cNvSpPr>
          <p:nvPr>
            <p:ph idx="1"/>
          </p:nvPr>
        </p:nvSpPr>
        <p:spPr>
          <a:xfrm>
            <a:off x="822959" y="2545950"/>
            <a:ext cx="7543801" cy="4023360"/>
          </a:xfrm>
        </p:spPr>
        <p:txBody>
          <a:bodyPr/>
          <a:lstStyle/>
          <a:p>
            <a:r>
              <a:rPr kumimoji="1" lang="ja-JP" altLang="en-US" sz="2800" dirty="0" smtClean="0"/>
              <a:t>一般的な商用ソフトウェアの開発形態とはまったく</a:t>
            </a:r>
            <a:r>
              <a:rPr kumimoji="1" lang="ja-JP" altLang="en-US" sz="2800" dirty="0" smtClean="0"/>
              <a:t>異なる</a:t>
            </a:r>
            <a:endParaRPr kumimoji="1" lang="en-US" altLang="ja-JP" sz="2800" dirty="0" smtClean="0"/>
          </a:p>
          <a:p>
            <a:endParaRPr lang="en-US" altLang="ja-JP" sz="2800" dirty="0"/>
          </a:p>
          <a:p>
            <a:r>
              <a:rPr kumimoji="1" lang="ja-JP" altLang="en-US" sz="2800" dirty="0" smtClean="0"/>
              <a:t>不特定多数の開発者がそれぞれ拡張したプロダクトを持ち寄り</a:t>
            </a:r>
            <a:r>
              <a:rPr lang="ja-JP" altLang="en-US" sz="2800" dirty="0" smtClean="0"/>
              <a:t>協力して作業を行う</a:t>
            </a:r>
            <a:endParaRPr lang="en-US" altLang="ja-JP" sz="2800" dirty="0" smtClean="0"/>
          </a:p>
          <a:p>
            <a:pPr marL="201168" lvl="1" indent="0">
              <a:buNone/>
            </a:pPr>
            <a:r>
              <a:rPr kumimoji="1" lang="en-US" altLang="ja-JP" sz="2600" dirty="0"/>
              <a:t>	</a:t>
            </a:r>
            <a:r>
              <a:rPr kumimoji="1" lang="ja-JP" altLang="en-US" sz="2600" dirty="0" smtClean="0"/>
              <a:t>バザール方式と呼ばれる</a:t>
            </a:r>
            <a:endParaRPr kumimoji="1" lang="ja-JP" altLang="en-US" sz="26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6</a:t>
            </a:fld>
            <a:endParaRPr kumimoji="1" lang="ja-JP" altLang="en-US"/>
          </a:p>
        </p:txBody>
      </p:sp>
    </p:spTree>
    <p:extLst>
      <p:ext uri="{BB962C8B-B14F-4D97-AF65-F5344CB8AC3E}">
        <p14:creationId xmlns:p14="http://schemas.microsoft.com/office/powerpoint/2010/main" val="1641338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バザール方式の</a:t>
            </a:r>
            <a:r>
              <a:rPr kumimoji="1" lang="en-US" altLang="ja-JP" dirty="0" smtClean="0"/>
              <a:t/>
            </a:r>
            <a:br>
              <a:rPr kumimoji="1" lang="en-US" altLang="ja-JP" dirty="0" smtClean="0"/>
            </a:br>
            <a:r>
              <a:rPr kumimoji="1" lang="ja-JP" altLang="en-US" dirty="0" smtClean="0"/>
              <a:t>ソフトウェア開発の特徴</a:t>
            </a:r>
            <a:endParaRPr kumimoji="1" lang="ja-JP" altLang="en-US" dirty="0"/>
          </a:p>
        </p:txBody>
      </p:sp>
      <p:sp>
        <p:nvSpPr>
          <p:cNvPr id="3" name="コンテンツ プレースホルダー 2"/>
          <p:cNvSpPr>
            <a:spLocks noGrp="1"/>
          </p:cNvSpPr>
          <p:nvPr>
            <p:ph idx="1"/>
          </p:nvPr>
        </p:nvSpPr>
        <p:spPr>
          <a:xfrm>
            <a:off x="865562" y="2086893"/>
            <a:ext cx="7543801" cy="4023360"/>
          </a:xfrm>
        </p:spPr>
        <p:txBody>
          <a:bodyPr>
            <a:normAutofit/>
          </a:bodyPr>
          <a:lstStyle/>
          <a:p>
            <a:r>
              <a:rPr kumimoji="1" lang="ja-JP" altLang="en-US" sz="2800" dirty="0" smtClean="0"/>
              <a:t>開発者が自由に参加</a:t>
            </a:r>
            <a:r>
              <a:rPr kumimoji="1" lang="en-US" altLang="ja-JP" sz="2800" dirty="0" smtClean="0"/>
              <a:t>/</a:t>
            </a:r>
            <a:r>
              <a:rPr kumimoji="1" lang="ja-JP" altLang="en-US" sz="2800" dirty="0" smtClean="0"/>
              <a:t>離脱可能</a:t>
            </a:r>
            <a:endParaRPr kumimoji="1" lang="en-US" altLang="ja-JP" sz="2800" dirty="0" smtClean="0"/>
          </a:p>
          <a:p>
            <a:endParaRPr kumimoji="1" lang="en-US" altLang="ja-JP" sz="2800" dirty="0" smtClean="0"/>
          </a:p>
          <a:p>
            <a:r>
              <a:rPr lang="ja-JP" altLang="en-US" sz="2800" dirty="0" smtClean="0"/>
              <a:t>ボランティアでの参加が基本</a:t>
            </a:r>
            <a:endParaRPr lang="en-US" altLang="ja-JP" sz="2800" dirty="0" smtClean="0"/>
          </a:p>
          <a:p>
            <a:endParaRPr lang="en-US" altLang="ja-JP" sz="2800" dirty="0" smtClean="0"/>
          </a:p>
          <a:p>
            <a:r>
              <a:rPr lang="ja-JP" altLang="en-US" sz="2800" dirty="0" smtClean="0"/>
              <a:t>厳格な指揮系統が存在しない</a:t>
            </a:r>
            <a:endParaRPr lang="en-US" altLang="ja-JP" sz="2800" dirty="0" smtClean="0"/>
          </a:p>
          <a:p>
            <a:endParaRPr lang="en-US" altLang="ja-JP" sz="2800" dirty="0" smtClean="0"/>
          </a:p>
          <a:p>
            <a:r>
              <a:rPr lang="ja-JP" altLang="en-US" sz="2800" dirty="0" smtClean="0"/>
              <a:t>ネットワークを介した分散開発環境</a:t>
            </a:r>
            <a:endParaRPr lang="en-US" altLang="ja-JP" sz="28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7</a:t>
            </a:fld>
            <a:endParaRPr kumimoji="1" lang="ja-JP" altLang="en-US"/>
          </a:p>
        </p:txBody>
      </p:sp>
    </p:spTree>
    <p:extLst>
      <p:ext uri="{BB962C8B-B14F-4D97-AF65-F5344CB8AC3E}">
        <p14:creationId xmlns:p14="http://schemas.microsoft.com/office/powerpoint/2010/main" val="26025149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ＯＳＳ開発のステークホルダ</a:t>
            </a:r>
            <a:endParaRPr kumimoji="1" lang="ja-JP" altLang="en-US" dirty="0"/>
          </a:p>
        </p:txBody>
      </p:sp>
      <p:sp>
        <p:nvSpPr>
          <p:cNvPr id="3" name="コンテンツ プレースホルダー 2"/>
          <p:cNvSpPr>
            <a:spLocks noGrp="1"/>
          </p:cNvSpPr>
          <p:nvPr>
            <p:ph idx="1"/>
          </p:nvPr>
        </p:nvSpPr>
        <p:spPr>
          <a:xfrm>
            <a:off x="995954" y="2026966"/>
            <a:ext cx="7543801" cy="4023360"/>
          </a:xfrm>
        </p:spPr>
        <p:txBody>
          <a:bodyPr/>
          <a:lstStyle/>
          <a:p>
            <a:r>
              <a:rPr kumimoji="1" lang="ja-JP" altLang="en-US" sz="2800" dirty="0" smtClean="0"/>
              <a:t>ＯＳＳボランティアエンジニア・開発者</a:t>
            </a:r>
            <a:endParaRPr kumimoji="1" lang="en-US" altLang="ja-JP" sz="2800" dirty="0" smtClean="0"/>
          </a:p>
          <a:p>
            <a:r>
              <a:rPr kumimoji="1" lang="ja-JP" altLang="en-US" sz="2800" dirty="0" smtClean="0"/>
              <a:t>ＯＳＳプロジェクト雇用フルタイムエンジニア</a:t>
            </a:r>
            <a:endParaRPr kumimoji="1" lang="en-US" altLang="ja-JP" sz="2800" dirty="0" smtClean="0"/>
          </a:p>
          <a:p>
            <a:r>
              <a:rPr kumimoji="1" lang="ja-JP" altLang="en-US" sz="2800" dirty="0" smtClean="0"/>
              <a:t>ＯＳＳ開発企業</a:t>
            </a:r>
            <a:endParaRPr kumimoji="1" lang="en-US" altLang="ja-JP" sz="2800" dirty="0" smtClean="0"/>
          </a:p>
          <a:p>
            <a:r>
              <a:rPr kumimoji="1" lang="ja-JP" altLang="en-US" sz="2800" dirty="0" smtClean="0"/>
              <a:t>ＯＳＳ利活用企業</a:t>
            </a:r>
            <a:endParaRPr kumimoji="1" lang="en-US" altLang="ja-JP" sz="2800" dirty="0" smtClean="0"/>
          </a:p>
          <a:p>
            <a:r>
              <a:rPr kumimoji="1" lang="ja-JP" altLang="en-US" sz="2800" dirty="0" smtClean="0"/>
              <a:t>ＯＳＳ利用サポート企業</a:t>
            </a:r>
            <a:endParaRPr kumimoji="1" lang="en-US" altLang="ja-JP" sz="2800" dirty="0" smtClean="0"/>
          </a:p>
          <a:p>
            <a:r>
              <a:rPr kumimoji="1" lang="ja-JP" altLang="en-US" sz="2800" dirty="0" smtClean="0"/>
              <a:t>ＯＳＳ利用組織とエンドユーザ</a:t>
            </a:r>
            <a:endParaRPr kumimoji="1" lang="en-US" altLang="ja-JP" sz="2800"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8</a:t>
            </a:fld>
            <a:endParaRPr kumimoji="1" lang="ja-JP" altLang="en-US"/>
          </a:p>
        </p:txBody>
      </p:sp>
    </p:spTree>
    <p:extLst>
      <p:ext uri="{BB962C8B-B14F-4D97-AF65-F5344CB8AC3E}">
        <p14:creationId xmlns:p14="http://schemas.microsoft.com/office/powerpoint/2010/main" val="33714383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ソフトウェア工学との違い</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sz="2800" dirty="0" smtClean="0"/>
              <a:t>ソフトウェア工学</a:t>
            </a:r>
            <a:endParaRPr kumimoji="1" lang="en-US" altLang="ja-JP" sz="2800" dirty="0" smtClean="0"/>
          </a:p>
          <a:p>
            <a:pPr marL="201168" lvl="1" indent="0">
              <a:buNone/>
            </a:pPr>
            <a:r>
              <a:rPr kumimoji="1" lang="en-US" altLang="ja-JP" sz="2800" dirty="0" smtClean="0"/>
              <a:t>	</a:t>
            </a:r>
            <a:r>
              <a:rPr kumimoji="1" lang="ja-JP" altLang="en-US" sz="2400" dirty="0" smtClean="0"/>
              <a:t>営利活動を目的とするソフトウェア開発企業を</a:t>
            </a:r>
            <a:endParaRPr kumimoji="1" lang="en-US" altLang="ja-JP" sz="2400" dirty="0" smtClean="0"/>
          </a:p>
          <a:p>
            <a:pPr marL="201168" lvl="1" indent="0">
              <a:buNone/>
            </a:pPr>
            <a:r>
              <a:rPr lang="en-US" altLang="ja-JP" sz="2400" dirty="0"/>
              <a:t>	</a:t>
            </a:r>
            <a:r>
              <a:rPr kumimoji="1" lang="ja-JP" altLang="en-US" sz="2400" dirty="0" smtClean="0"/>
              <a:t>支援するための諸技術を提供</a:t>
            </a:r>
            <a:endParaRPr kumimoji="1" lang="en-US" altLang="ja-JP" sz="2400" dirty="0" smtClean="0"/>
          </a:p>
          <a:p>
            <a:pPr marL="201168" lvl="1" indent="0">
              <a:buNone/>
            </a:pPr>
            <a:r>
              <a:rPr lang="en-US" altLang="ja-JP" sz="2400" dirty="0"/>
              <a:t>	</a:t>
            </a:r>
            <a:r>
              <a:rPr lang="ja-JP" altLang="en-US" sz="2400" dirty="0" smtClean="0"/>
              <a:t>ソフトウェア</a:t>
            </a:r>
            <a:r>
              <a:rPr lang="ja-JP" altLang="en-US" sz="2400" dirty="0"/>
              <a:t>開発</a:t>
            </a:r>
            <a:r>
              <a:rPr lang="ja-JP" altLang="en-US" sz="2400" dirty="0" smtClean="0"/>
              <a:t>の生産性と品質を高めることが</a:t>
            </a:r>
            <a:endParaRPr lang="en-US" altLang="ja-JP" sz="2400" dirty="0" smtClean="0"/>
          </a:p>
          <a:p>
            <a:pPr marL="201168" lvl="1" indent="0">
              <a:buNone/>
            </a:pPr>
            <a:r>
              <a:rPr lang="en-US" altLang="ja-JP" sz="2400" dirty="0"/>
              <a:t>	</a:t>
            </a:r>
            <a:r>
              <a:rPr lang="ja-JP" altLang="en-US" sz="2400" dirty="0" smtClean="0"/>
              <a:t>主たる貢献</a:t>
            </a:r>
            <a:endParaRPr lang="en-US" altLang="ja-JP" sz="2400" dirty="0" smtClean="0"/>
          </a:p>
          <a:p>
            <a:pPr marL="201168" lvl="1" indent="0">
              <a:buNone/>
            </a:pPr>
            <a:endParaRPr kumimoji="1" lang="en-US" altLang="ja-JP" sz="2800" dirty="0"/>
          </a:p>
          <a:p>
            <a:pPr marL="201168" lvl="1" indent="0">
              <a:buNone/>
            </a:pPr>
            <a:r>
              <a:rPr kumimoji="1" lang="ja-JP" altLang="en-US" sz="2800" dirty="0" smtClean="0"/>
              <a:t>ＯＳＳ工学</a:t>
            </a:r>
            <a:endParaRPr kumimoji="1" lang="en-US" altLang="ja-JP" sz="2800" dirty="0" smtClean="0"/>
          </a:p>
          <a:p>
            <a:pPr marL="201168" lvl="1" indent="0">
              <a:buNone/>
            </a:pPr>
            <a:r>
              <a:rPr lang="en-US" altLang="ja-JP" sz="2800" dirty="0"/>
              <a:t>	</a:t>
            </a:r>
            <a:r>
              <a:rPr lang="ja-JP" altLang="en-US" sz="2400" dirty="0" smtClean="0"/>
              <a:t>営利</a:t>
            </a:r>
            <a:r>
              <a:rPr lang="ja-JP" altLang="en-US" sz="2400" dirty="0"/>
              <a:t>非営利</a:t>
            </a:r>
            <a:r>
              <a:rPr lang="ja-JP" altLang="en-US" sz="2400" dirty="0" smtClean="0"/>
              <a:t>に</a:t>
            </a:r>
            <a:r>
              <a:rPr lang="ja-JP" altLang="en-US" sz="2400" dirty="0"/>
              <a:t>関</a:t>
            </a:r>
            <a:r>
              <a:rPr lang="ja-JP" altLang="en-US" sz="2400" dirty="0" smtClean="0"/>
              <a:t>わらずＯＳＳを開発する組織を</a:t>
            </a:r>
            <a:r>
              <a:rPr lang="en-US" altLang="ja-JP" sz="2400" dirty="0" smtClean="0"/>
              <a:t>	</a:t>
            </a:r>
            <a:r>
              <a:rPr lang="ja-JP" altLang="en-US" sz="2400" dirty="0" smtClean="0"/>
              <a:t>支援するための諸技術を提供</a:t>
            </a:r>
            <a:endParaRPr lang="en-US" altLang="ja-JP" sz="2400" dirty="0" smtClean="0"/>
          </a:p>
          <a:p>
            <a:pPr marL="201168" lvl="1" indent="0">
              <a:buNone/>
            </a:pPr>
            <a:r>
              <a:rPr kumimoji="1" lang="en-US" altLang="ja-JP" sz="2400" dirty="0"/>
              <a:t>	</a:t>
            </a:r>
            <a:r>
              <a:rPr kumimoji="1" lang="ja-JP" altLang="en-US" sz="2400" dirty="0" smtClean="0"/>
              <a:t>ＯＳＳの利用者もＯＳＳ開発への貢献者と捉える</a:t>
            </a:r>
            <a:endParaRPr kumimoji="1" lang="ja-JP" altLang="en-US" sz="24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9</a:t>
            </a:fld>
            <a:endParaRPr kumimoji="1" lang="ja-JP" altLang="en-US"/>
          </a:p>
        </p:txBody>
      </p:sp>
    </p:spTree>
    <p:extLst>
      <p:ext uri="{BB962C8B-B14F-4D97-AF65-F5344CB8AC3E}">
        <p14:creationId xmlns:p14="http://schemas.microsoft.com/office/powerpoint/2010/main" val="28308791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ＯＳＳ工学の</a:t>
            </a:r>
            <a:r>
              <a:rPr kumimoji="1" lang="ja-JP" altLang="en-US" dirty="0" smtClean="0"/>
              <a:t>研究意義</a:t>
            </a:r>
            <a:endParaRPr kumimoji="1" lang="ja-JP" altLang="en-US" dirty="0"/>
          </a:p>
        </p:txBody>
      </p:sp>
      <p:sp>
        <p:nvSpPr>
          <p:cNvPr id="3" name="コンテンツ プレースホルダー 2"/>
          <p:cNvSpPr>
            <a:spLocks noGrp="1"/>
          </p:cNvSpPr>
          <p:nvPr>
            <p:ph idx="1"/>
          </p:nvPr>
        </p:nvSpPr>
        <p:spPr>
          <a:xfrm>
            <a:off x="1094807" y="2834640"/>
            <a:ext cx="7543801" cy="4023360"/>
          </a:xfrm>
        </p:spPr>
        <p:txBody>
          <a:bodyPr>
            <a:normAutofit/>
          </a:bodyPr>
          <a:lstStyle/>
          <a:p>
            <a:pPr marL="0" indent="0">
              <a:buNone/>
            </a:pPr>
            <a:r>
              <a:rPr lang="en-US" altLang="ja-JP" sz="2800" dirty="0"/>
              <a:t> </a:t>
            </a:r>
            <a:r>
              <a:rPr lang="ja-JP" altLang="en-US" sz="2800" dirty="0" smtClean="0"/>
              <a:t>利活用者が開発者の</a:t>
            </a:r>
            <a:r>
              <a:rPr lang="ja-JP" altLang="en-US" sz="2800" dirty="0"/>
              <a:t>シ</a:t>
            </a:r>
            <a:r>
              <a:rPr lang="ja-JP" altLang="en-US" sz="2800" dirty="0" smtClean="0"/>
              <a:t>ーズを</a:t>
            </a:r>
            <a:endParaRPr lang="en-US" altLang="ja-JP" sz="2800" dirty="0" smtClean="0"/>
          </a:p>
          <a:p>
            <a:r>
              <a:rPr kumimoji="1" lang="ja-JP" altLang="en-US" sz="2800" dirty="0" smtClean="0"/>
              <a:t>開発者が利用者のニーズを</a:t>
            </a:r>
            <a:endParaRPr kumimoji="1" lang="en-US" altLang="ja-JP" sz="2800" dirty="0" smtClean="0"/>
          </a:p>
          <a:p>
            <a:r>
              <a:rPr lang="ja-JP" altLang="en-US" sz="2800" dirty="0"/>
              <a:t>共用</a:t>
            </a:r>
            <a:r>
              <a:rPr lang="ja-JP" altLang="en-US" sz="2800" dirty="0" smtClean="0"/>
              <a:t>する仕組みを確立し、ステークホルダ間の</a:t>
            </a:r>
            <a:endParaRPr lang="en-US" altLang="ja-JP" sz="2800" dirty="0" smtClean="0"/>
          </a:p>
          <a:p>
            <a:r>
              <a:rPr kumimoji="1" lang="ja-JP" altLang="en-US" sz="2800" dirty="0"/>
              <a:t>円滑</a:t>
            </a:r>
            <a:r>
              <a:rPr kumimoji="1" lang="ja-JP" altLang="en-US" sz="2800" dirty="0" smtClean="0"/>
              <a:t>な連携</a:t>
            </a:r>
            <a:r>
              <a:rPr kumimoji="1" lang="en-US" altLang="ja-JP" sz="2800" dirty="0" smtClean="0"/>
              <a:t>/</a:t>
            </a:r>
            <a:r>
              <a:rPr lang="ja-JP" altLang="en-US" sz="2800" dirty="0"/>
              <a:t>協</a:t>
            </a:r>
            <a:r>
              <a:rPr lang="ja-JP" altLang="en-US" sz="2800" dirty="0" smtClean="0"/>
              <a:t>調</a:t>
            </a:r>
            <a:r>
              <a:rPr kumimoji="1" lang="ja-JP" altLang="en-US" sz="2800" dirty="0" smtClean="0"/>
              <a:t>の実現を目指す</a:t>
            </a:r>
            <a:endParaRPr kumimoji="1" lang="ja-JP" altLang="en-US" sz="28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10</a:t>
            </a:fld>
            <a:endParaRPr kumimoji="1" lang="ja-JP" altLang="en-US"/>
          </a:p>
        </p:txBody>
      </p:sp>
    </p:spTree>
    <p:extLst>
      <p:ext uri="{BB962C8B-B14F-4D97-AF65-F5344CB8AC3E}">
        <p14:creationId xmlns:p14="http://schemas.microsoft.com/office/powerpoint/2010/main" val="1926456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品質管理・理解</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ＯＳＳ開発では様々なシステムが利用されている</a:t>
            </a:r>
            <a:endParaRPr kumimoji="1" lang="en-US" altLang="ja-JP" sz="2800" dirty="0" smtClean="0"/>
          </a:p>
          <a:p>
            <a:endParaRPr lang="en-US" altLang="ja-JP" dirty="0"/>
          </a:p>
          <a:p>
            <a:r>
              <a:rPr kumimoji="1" lang="ja-JP" altLang="en-US" dirty="0" smtClean="0"/>
              <a:t>バージョン管理システム</a:t>
            </a:r>
            <a:r>
              <a:rPr kumimoji="1" lang="en-US" altLang="ja-JP" dirty="0" smtClean="0"/>
              <a:t>(</a:t>
            </a:r>
            <a:r>
              <a:rPr kumimoji="1" lang="en-US" altLang="ja-JP" dirty="0" err="1" smtClean="0"/>
              <a:t>Git,Subversion</a:t>
            </a:r>
            <a:r>
              <a:rPr kumimoji="1" lang="ja-JP" altLang="en-US" dirty="0" smtClean="0"/>
              <a:t>等</a:t>
            </a:r>
            <a:r>
              <a:rPr kumimoji="1" lang="en-US" altLang="ja-JP" dirty="0" smtClean="0"/>
              <a:t>)</a:t>
            </a:r>
          </a:p>
          <a:p>
            <a:r>
              <a:rPr kumimoji="1" lang="ja-JP" altLang="en-US" dirty="0" smtClean="0"/>
              <a:t>不具合追跡システム</a:t>
            </a:r>
            <a:r>
              <a:rPr lang="en-US" altLang="ja-JP" dirty="0" smtClean="0"/>
              <a:t>(</a:t>
            </a:r>
            <a:r>
              <a:rPr lang="en-US" altLang="ja-JP" dirty="0" err="1" smtClean="0"/>
              <a:t>Bugzilla,JIRA</a:t>
            </a:r>
            <a:r>
              <a:rPr lang="ja-JP" altLang="en-US" dirty="0" smtClean="0"/>
              <a:t>等</a:t>
            </a:r>
            <a:r>
              <a:rPr lang="en-US" altLang="ja-JP" dirty="0" smtClean="0"/>
              <a:t>)</a:t>
            </a:r>
            <a:endParaRPr kumimoji="1" lang="en-US" altLang="ja-JP" dirty="0" smtClean="0"/>
          </a:p>
          <a:p>
            <a:r>
              <a:rPr kumimoji="1" lang="ja-JP" altLang="en-US" dirty="0" smtClean="0"/>
              <a:t>レビュー管理システム</a:t>
            </a:r>
            <a:r>
              <a:rPr lang="en-US" altLang="ja-JP" dirty="0" smtClean="0"/>
              <a:t>(</a:t>
            </a:r>
            <a:r>
              <a:rPr lang="en-US" altLang="ja-JP" dirty="0" err="1" smtClean="0"/>
              <a:t>gerrit,rietve</a:t>
            </a:r>
            <a:r>
              <a:rPr lang="ja-JP" altLang="en-US" dirty="0" smtClean="0"/>
              <a:t>等</a:t>
            </a:r>
            <a:r>
              <a:rPr lang="en-US" altLang="ja-JP" dirty="0"/>
              <a:t>)</a:t>
            </a:r>
          </a:p>
          <a:p>
            <a:endParaRPr kumimoji="1" lang="en-US" altLang="ja-JP" dirty="0" smtClean="0"/>
          </a:p>
          <a:p>
            <a:r>
              <a:rPr lang="ja-JP" altLang="en-US" sz="2800" dirty="0" smtClean="0"/>
              <a:t>これらのシステムのおかげで不特定多数の開発者による協調作業が可能となっている</a:t>
            </a:r>
            <a:endParaRPr kumimoji="1" lang="ja-JP" altLang="en-US" sz="28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11</a:t>
            </a:fld>
            <a:endParaRPr kumimoji="1" lang="ja-JP" altLang="en-US"/>
          </a:p>
        </p:txBody>
      </p:sp>
    </p:spTree>
    <p:extLst>
      <p:ext uri="{BB962C8B-B14F-4D97-AF65-F5344CB8AC3E}">
        <p14:creationId xmlns:p14="http://schemas.microsoft.com/office/powerpoint/2010/main" val="1503284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品質管理・理解</a:t>
            </a:r>
            <a:endParaRPr kumimoji="1" lang="ja-JP" altLang="en-US" dirty="0"/>
          </a:p>
        </p:txBody>
      </p:sp>
      <p:sp>
        <p:nvSpPr>
          <p:cNvPr id="3" name="コンテンツ プレースホルダー 2"/>
          <p:cNvSpPr>
            <a:spLocks noGrp="1"/>
          </p:cNvSpPr>
          <p:nvPr>
            <p:ph idx="1"/>
          </p:nvPr>
        </p:nvSpPr>
        <p:spPr>
          <a:xfrm>
            <a:off x="822959" y="1903399"/>
            <a:ext cx="7543801" cy="4023360"/>
          </a:xfrm>
        </p:spPr>
        <p:txBody>
          <a:bodyPr>
            <a:normAutofit/>
          </a:bodyPr>
          <a:lstStyle/>
          <a:p>
            <a:pPr marL="0" indent="0">
              <a:buNone/>
            </a:pPr>
            <a:r>
              <a:rPr lang="ja-JP" altLang="en-US" sz="2800" dirty="0" smtClean="0"/>
              <a:t>しか</a:t>
            </a:r>
            <a:r>
              <a:rPr lang="ja-JP" altLang="en-US" sz="2800" dirty="0"/>
              <a:t>し</a:t>
            </a:r>
            <a:endParaRPr kumimoji="1" lang="en-US" altLang="ja-JP" sz="2800" dirty="0" smtClean="0"/>
          </a:p>
          <a:p>
            <a:r>
              <a:rPr kumimoji="1" lang="ja-JP" altLang="en-US" sz="2800" dirty="0" smtClean="0"/>
              <a:t>不特定多数が自由に参加できるゆえに</a:t>
            </a:r>
            <a:endParaRPr kumimoji="1" lang="en-US" altLang="ja-JP" sz="2800" dirty="0" smtClean="0"/>
          </a:p>
          <a:p>
            <a:r>
              <a:rPr lang="ja-JP" altLang="en-US" sz="2800" dirty="0"/>
              <a:t>システム</a:t>
            </a:r>
            <a:r>
              <a:rPr lang="ja-JP" altLang="en-US" sz="2800" dirty="0" smtClean="0"/>
              <a:t>の</a:t>
            </a:r>
            <a:r>
              <a:rPr lang="ja-JP" altLang="en-US" sz="2800" dirty="0"/>
              <a:t>利用者</a:t>
            </a:r>
            <a:r>
              <a:rPr lang="ja-JP" altLang="en-US" sz="2800" dirty="0" smtClean="0"/>
              <a:t>がプロジェクトの運用ルールに</a:t>
            </a:r>
            <a:endParaRPr lang="en-US" altLang="ja-JP" sz="2800" dirty="0" smtClean="0"/>
          </a:p>
          <a:p>
            <a:r>
              <a:rPr kumimoji="1" lang="ja-JP" altLang="en-US" sz="2800" dirty="0" smtClean="0"/>
              <a:t>従わない・従えない場合がある</a:t>
            </a:r>
            <a:endParaRPr kumimoji="1" lang="en-US" altLang="ja-JP" sz="2800" dirty="0" smtClean="0"/>
          </a:p>
          <a:p>
            <a:endParaRPr lang="en-US" altLang="ja-JP" sz="2800" dirty="0" smtClean="0"/>
          </a:p>
          <a:p>
            <a:pPr marL="0" indent="0">
              <a:buNone/>
            </a:pPr>
            <a:endParaRPr lang="en-US" altLang="ja-JP" sz="2800" dirty="0"/>
          </a:p>
          <a:p>
            <a:r>
              <a:rPr kumimoji="1" lang="ja-JP" altLang="en-US" sz="2800" dirty="0" smtClean="0"/>
              <a:t>報告済み・修正済みの不具合が繰り返し報告</a:t>
            </a:r>
            <a:endParaRPr kumimoji="1" lang="ja-JP" altLang="en-US" sz="28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12</a:t>
            </a:fld>
            <a:endParaRPr kumimoji="1" lang="ja-JP" altLang="en-US"/>
          </a:p>
        </p:txBody>
      </p:sp>
      <p:sp>
        <p:nvSpPr>
          <p:cNvPr id="5" name="下矢印 4"/>
          <p:cNvSpPr/>
          <p:nvPr/>
        </p:nvSpPr>
        <p:spPr>
          <a:xfrm>
            <a:off x="3871783" y="4382529"/>
            <a:ext cx="634314" cy="444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619144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人的管理</a:t>
            </a:r>
            <a:endParaRPr kumimoji="1" lang="ja-JP" altLang="en-US" dirty="0"/>
          </a:p>
        </p:txBody>
      </p:sp>
      <p:sp>
        <p:nvSpPr>
          <p:cNvPr id="3" name="コンテンツ プレースホルダー 2"/>
          <p:cNvSpPr>
            <a:spLocks noGrp="1"/>
          </p:cNvSpPr>
          <p:nvPr>
            <p:ph idx="1"/>
          </p:nvPr>
        </p:nvSpPr>
        <p:spPr>
          <a:xfrm>
            <a:off x="822959" y="1845734"/>
            <a:ext cx="7785582" cy="4023360"/>
          </a:xfrm>
        </p:spPr>
        <p:txBody>
          <a:bodyPr>
            <a:normAutofit lnSpcReduction="10000"/>
          </a:bodyPr>
          <a:lstStyle/>
          <a:p>
            <a:r>
              <a:rPr kumimoji="1" lang="ja-JP" altLang="en-US" sz="2800" dirty="0" smtClean="0"/>
              <a:t>コア開発者の離脱により開発が停滞することがある</a:t>
            </a:r>
            <a:endParaRPr kumimoji="1" lang="en-US" altLang="ja-JP" sz="2800" dirty="0" smtClean="0"/>
          </a:p>
          <a:p>
            <a:endParaRPr lang="en-US" altLang="ja-JP" sz="2800" dirty="0"/>
          </a:p>
          <a:p>
            <a:r>
              <a:rPr kumimoji="1" lang="ja-JP" altLang="en-US" sz="2800" dirty="0" smtClean="0"/>
              <a:t>プロジェクトにおける開発者の貢献量はパレートの法則にしたがっている</a:t>
            </a:r>
            <a:endParaRPr kumimoji="1" lang="en-US" altLang="ja-JP" sz="2800" dirty="0" smtClean="0"/>
          </a:p>
          <a:p>
            <a:pPr marL="201168" lvl="1" indent="0">
              <a:buNone/>
            </a:pPr>
            <a:r>
              <a:rPr lang="en-US" altLang="ja-JP" sz="2800" dirty="0" smtClean="0"/>
              <a:t>	</a:t>
            </a:r>
            <a:r>
              <a:rPr lang="en-US" altLang="ja-JP" sz="2400" dirty="0" smtClean="0"/>
              <a:t>2</a:t>
            </a:r>
            <a:r>
              <a:rPr lang="ja-JP" altLang="en-US" sz="2400" dirty="0"/>
              <a:t>割</a:t>
            </a:r>
            <a:r>
              <a:rPr lang="ja-JP" altLang="en-US" sz="2400" dirty="0" smtClean="0"/>
              <a:t>の開発者が</a:t>
            </a:r>
            <a:r>
              <a:rPr lang="en-US" altLang="ja-JP" sz="2400" dirty="0" smtClean="0"/>
              <a:t>8</a:t>
            </a:r>
            <a:r>
              <a:rPr lang="ja-JP" altLang="en-US" sz="2400" dirty="0" smtClean="0"/>
              <a:t>割のプロダクトに貢献</a:t>
            </a:r>
            <a:endParaRPr lang="en-US" altLang="ja-JP" sz="2400" dirty="0" smtClean="0"/>
          </a:p>
          <a:p>
            <a:pPr marL="201168" lvl="1" indent="0">
              <a:buNone/>
            </a:pPr>
            <a:r>
              <a:rPr kumimoji="1" lang="en-US" altLang="ja-JP" sz="2400" dirty="0" smtClean="0"/>
              <a:t>	8</a:t>
            </a:r>
            <a:r>
              <a:rPr kumimoji="1" lang="ja-JP" altLang="en-US" sz="2400" dirty="0" smtClean="0"/>
              <a:t>割の開発者が</a:t>
            </a:r>
            <a:r>
              <a:rPr kumimoji="1" lang="en-US" altLang="ja-JP" sz="2400" dirty="0" smtClean="0"/>
              <a:t>2</a:t>
            </a:r>
            <a:r>
              <a:rPr kumimoji="1" lang="ja-JP" altLang="en-US" sz="2400" dirty="0" smtClean="0"/>
              <a:t>割のプロダクトに貢献</a:t>
            </a:r>
            <a:endParaRPr kumimoji="1" lang="en-US" altLang="ja-JP" sz="2400" dirty="0" smtClean="0"/>
          </a:p>
          <a:p>
            <a:pPr marL="201168" lvl="1" indent="0">
              <a:buNone/>
            </a:pPr>
            <a:endParaRPr lang="en-US" altLang="ja-JP" sz="2800" dirty="0" smtClean="0"/>
          </a:p>
          <a:p>
            <a:pPr marL="201168" lvl="1" indent="0">
              <a:buNone/>
            </a:pPr>
            <a:endParaRPr lang="en-US" altLang="ja-JP" sz="2800" dirty="0"/>
          </a:p>
          <a:p>
            <a:pPr marL="201168" lvl="1" indent="0">
              <a:buNone/>
            </a:pPr>
            <a:r>
              <a:rPr kumimoji="1" lang="ja-JP" altLang="en-US" sz="2800" dirty="0" smtClean="0"/>
              <a:t>コア開発者の育成が必要不可欠</a:t>
            </a:r>
            <a:endParaRPr kumimoji="1" lang="en-US" altLang="ja-JP" sz="2800"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13</a:t>
            </a:fld>
            <a:endParaRPr kumimoji="1" lang="ja-JP" altLang="en-US"/>
          </a:p>
        </p:txBody>
      </p:sp>
      <p:sp>
        <p:nvSpPr>
          <p:cNvPr id="5" name="下矢印 4"/>
          <p:cNvSpPr/>
          <p:nvPr/>
        </p:nvSpPr>
        <p:spPr>
          <a:xfrm>
            <a:off x="3377515" y="4574106"/>
            <a:ext cx="617838" cy="4283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829505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ＯＳＳ工学分野の展望</a:t>
            </a:r>
            <a:endParaRPr kumimoji="1" lang="ja-JP" altLang="en-US" dirty="0"/>
          </a:p>
        </p:txBody>
      </p:sp>
      <p:sp>
        <p:nvSpPr>
          <p:cNvPr id="3" name="コンテンツ プレースホルダー 2"/>
          <p:cNvSpPr>
            <a:spLocks noGrp="1"/>
          </p:cNvSpPr>
          <p:nvPr>
            <p:ph idx="1"/>
          </p:nvPr>
        </p:nvSpPr>
        <p:spPr>
          <a:xfrm>
            <a:off x="865562" y="1936350"/>
            <a:ext cx="7543801" cy="4023360"/>
          </a:xfrm>
        </p:spPr>
        <p:txBody>
          <a:bodyPr>
            <a:noAutofit/>
          </a:bodyPr>
          <a:lstStyle/>
          <a:p>
            <a:r>
              <a:rPr kumimoji="1" lang="ja-JP" altLang="en-US" sz="2800" dirty="0" smtClean="0"/>
              <a:t>近年、ＯＳＳ利活用企業や利用組織が積極的に</a:t>
            </a:r>
            <a:endParaRPr kumimoji="1" lang="en-US" altLang="ja-JP" sz="2800" dirty="0" smtClean="0"/>
          </a:p>
          <a:p>
            <a:r>
              <a:rPr kumimoji="1" lang="ja-JP" altLang="en-US" sz="2800" dirty="0" smtClean="0"/>
              <a:t>ＯＳＳプロジェクトに参加・貢献するようになっている</a:t>
            </a:r>
            <a:endParaRPr kumimoji="1" lang="en-US" altLang="ja-JP" sz="2800" dirty="0" smtClean="0"/>
          </a:p>
          <a:p>
            <a:endParaRPr lang="en-US" altLang="ja-JP" sz="2800" dirty="0"/>
          </a:p>
          <a:p>
            <a:r>
              <a:rPr kumimoji="1" lang="ja-JP" altLang="en-US" sz="2800" dirty="0" smtClean="0"/>
              <a:t>ボランティアエンジニアと企業開発者らが共に</a:t>
            </a:r>
            <a:endParaRPr kumimoji="1" lang="en-US" altLang="ja-JP" sz="2800" dirty="0" smtClean="0"/>
          </a:p>
          <a:p>
            <a:r>
              <a:rPr kumimoji="1" lang="ja-JP" altLang="en-US" sz="2800" dirty="0" smtClean="0"/>
              <a:t>メリットを得られる新たな開発形態を</a:t>
            </a:r>
            <a:r>
              <a:rPr lang="ja-JP" altLang="en-US" sz="2800" dirty="0"/>
              <a:t>模索</a:t>
            </a:r>
            <a:r>
              <a:rPr lang="ja-JP" altLang="en-US" sz="2800" dirty="0" smtClean="0"/>
              <a:t>する</a:t>
            </a:r>
            <a:endParaRPr lang="en-US" altLang="ja-JP" sz="2800" dirty="0" smtClean="0"/>
          </a:p>
          <a:p>
            <a:r>
              <a:rPr lang="ja-JP" altLang="en-US" sz="2800" dirty="0" smtClean="0"/>
              <a:t>ことが課せられている</a:t>
            </a:r>
            <a:endParaRPr kumimoji="1" lang="en-US" altLang="ja-JP" sz="2800" dirty="0" smtClean="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14</a:t>
            </a:fld>
            <a:endParaRPr kumimoji="1" lang="ja-JP" altLang="en-US"/>
          </a:p>
        </p:txBody>
      </p:sp>
    </p:spTree>
    <p:extLst>
      <p:ext uri="{BB962C8B-B14F-4D97-AF65-F5344CB8AC3E}">
        <p14:creationId xmlns:p14="http://schemas.microsoft.com/office/powerpoint/2010/main" val="3843076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sz="2800" dirty="0" smtClean="0"/>
              <a:t>昨今のソフトウェア企業はコスト削減ではなく、高機能・高品質なＯＳＳを利活用することが目的</a:t>
            </a:r>
            <a:endParaRPr lang="en-US" altLang="ja-JP" sz="2800" dirty="0"/>
          </a:p>
          <a:p>
            <a:r>
              <a:rPr kumimoji="1" lang="ja-JP" altLang="en-US" sz="2800" dirty="0" smtClean="0"/>
              <a:t>利活用者がこれまで以上にＯＳＳ開発に貢献し、開発者と利活用者の間で協力しあうことが必要不可欠</a:t>
            </a:r>
            <a:endParaRPr kumimoji="1" lang="en-US" altLang="ja-JP" sz="2800" dirty="0" smtClean="0"/>
          </a:p>
          <a:p>
            <a:endParaRPr lang="en-US" altLang="ja-JP" sz="2800" dirty="0"/>
          </a:p>
          <a:p>
            <a:r>
              <a:rPr kumimoji="1" lang="ja-JP" altLang="en-US" sz="2800" dirty="0" smtClean="0"/>
              <a:t>ＯＳＳ開発と商用ソフトウェア開発との区別がなくなり、</a:t>
            </a:r>
            <a:r>
              <a:rPr lang="ja-JP" altLang="en-US" sz="2800" dirty="0" smtClean="0"/>
              <a:t>機能性・品質の拡張</a:t>
            </a:r>
            <a:r>
              <a:rPr lang="ja-JP" altLang="en-US" sz="2800" dirty="0" smtClean="0"/>
              <a:t>や</a:t>
            </a:r>
            <a:r>
              <a:rPr lang="ja-JP" altLang="en-US" sz="2800" dirty="0"/>
              <a:t>向上</a:t>
            </a:r>
            <a:r>
              <a:rPr lang="ja-JP" altLang="en-US" sz="2800" dirty="0" smtClean="0"/>
              <a:t>が</a:t>
            </a:r>
            <a:r>
              <a:rPr lang="ja-JP" altLang="en-US" sz="2800" dirty="0" smtClean="0"/>
              <a:t>期待される</a:t>
            </a:r>
            <a:endParaRPr kumimoji="1" lang="ja-JP" altLang="en-US" sz="2800" dirty="0"/>
          </a:p>
        </p:txBody>
      </p:sp>
      <p:sp>
        <p:nvSpPr>
          <p:cNvPr id="4" name="スライド番号プレースホルダー 3"/>
          <p:cNvSpPr>
            <a:spLocks noGrp="1"/>
          </p:cNvSpPr>
          <p:nvPr>
            <p:ph type="sldNum" sz="quarter" idx="12"/>
          </p:nvPr>
        </p:nvSpPr>
        <p:spPr/>
        <p:txBody>
          <a:bodyPr/>
          <a:lstStyle/>
          <a:p>
            <a:fld id="{797A451B-A784-4EC3-9881-9A8A26E9F1D9}" type="slidenum">
              <a:rPr kumimoji="1" lang="ja-JP" altLang="en-US" smtClean="0"/>
              <a:t>15</a:t>
            </a:fld>
            <a:endParaRPr kumimoji="1" lang="ja-JP" altLang="en-US"/>
          </a:p>
        </p:txBody>
      </p:sp>
      <p:sp>
        <p:nvSpPr>
          <p:cNvPr id="5" name="下矢印 4"/>
          <p:cNvSpPr/>
          <p:nvPr/>
        </p:nvSpPr>
        <p:spPr>
          <a:xfrm>
            <a:off x="3822357" y="3921211"/>
            <a:ext cx="700217" cy="5519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12588525"/>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112</TotalTime>
  <Words>485</Words>
  <Application>Microsoft Office PowerPoint</Application>
  <PresentationFormat>画面に合わせる (4:3)</PresentationFormat>
  <Paragraphs>120</Paragraphs>
  <Slides>15</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15</vt:i4>
      </vt:variant>
    </vt:vector>
  </HeadingPairs>
  <TitlesOfParts>
    <vt:vector size="19" baseType="lpstr">
      <vt:lpstr>ＭＳ Ｐゴシック</vt:lpstr>
      <vt:lpstr>Calibri</vt:lpstr>
      <vt:lpstr>Calibri Light</vt:lpstr>
      <vt:lpstr>レトロスペクト</vt:lpstr>
      <vt:lpstr>オープンソース ソフトウェア工学</vt:lpstr>
      <vt:lpstr>オープンソースソフトウェア工学</vt:lpstr>
      <vt:lpstr>ＯＳＳを取り巻く環境の変化</vt:lpstr>
      <vt:lpstr>ＯＳＳの課題</vt:lpstr>
      <vt:lpstr>ＯＳＳおよびＯＳＳ開発の成否</vt:lpstr>
      <vt:lpstr>ＯＳＳ開発の特徴</vt:lpstr>
      <vt:lpstr>バザール方式の ソフトウェア開発の特徴</vt:lpstr>
      <vt:lpstr>ＯＳＳ開発のステークホルダ</vt:lpstr>
      <vt:lpstr>ソフトウェア工学との違い</vt:lpstr>
      <vt:lpstr>ＯＳＳ工学の研究意義</vt:lpstr>
      <vt:lpstr>品質管理・理解</vt:lpstr>
      <vt:lpstr>品質管理・理解</vt:lpstr>
      <vt:lpstr>人的管理</vt:lpstr>
      <vt:lpstr>ＯＳＳ工学分野の展望</vt:lpstr>
      <vt:lpstr>まとめ</vt:lpstr>
    </vt:vector>
  </TitlesOfParts>
  <Company>Center for Information Science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 ソフトウェア工学</dc:title>
  <dc:creator>山﨑　大輝</dc:creator>
  <cp:lastModifiedBy>山﨑　大輝</cp:lastModifiedBy>
  <cp:revision>13</cp:revision>
  <dcterms:created xsi:type="dcterms:W3CDTF">2016-10-13T12:29:30Z</dcterms:created>
  <dcterms:modified xsi:type="dcterms:W3CDTF">2016-10-14T01:26:48Z</dcterms:modified>
</cp:coreProperties>
</file>