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6" r:id="rId3"/>
    <p:sldId id="262" r:id="rId4"/>
    <p:sldId id="258" r:id="rId5"/>
    <p:sldId id="259" r:id="rId6"/>
    <p:sldId id="260" r:id="rId7"/>
    <p:sldId id="261" r:id="rId8"/>
    <p:sldId id="263" r:id="rId9"/>
    <p:sldId id="265" r:id="rId10"/>
    <p:sldId id="264" r:id="rId11"/>
    <p:sldId id="266" r:id="rId12"/>
    <p:sldId id="267" r:id="rId13"/>
    <p:sldId id="268" r:id="rId14"/>
    <p:sldId id="270" r:id="rId15"/>
    <p:sldId id="271" r:id="rId16"/>
    <p:sldId id="272" r:id="rId17"/>
    <p:sldId id="273" r:id="rId18"/>
    <p:sldId id="274" r:id="rId19"/>
    <p:sldId id="275" r:id="rId20"/>
    <p:sldId id="277" r:id="rId2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2E09"/>
    <a:srgbClr val="F97C67"/>
    <a:srgbClr val="CA2808"/>
    <a:srgbClr val="E9DE8B"/>
    <a:srgbClr val="D57865"/>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8" d="100"/>
          <a:sy n="78" d="100"/>
        </p:scale>
        <p:origin x="-2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23" name="正方形/長方形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正方形/長方形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正方形/長方形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正方形/長方形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正方形/長方形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角丸四角形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角丸四角形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正方形/長方形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正方形/長方形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正方形/長方形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705600" y="4206240"/>
            <a:ext cx="960120" cy="457200"/>
          </a:xfrm>
        </p:spPr>
        <p:txBody>
          <a:bodyPr/>
          <a:lstStyle/>
          <a:p>
            <a:fld id="{2DE238EE-FF1B-4E6E-B962-13AC6FB79A3B}" type="datetimeFigureOut">
              <a:rPr kumimoji="1" lang="ja-JP" altLang="en-US" smtClean="0"/>
              <a:pPr/>
              <a:t>2013/12/24</a:t>
            </a:fld>
            <a:endParaRPr kumimoji="1" lang="ja-JP" altLang="en-US"/>
          </a:p>
        </p:txBody>
      </p:sp>
      <p:sp>
        <p:nvSpPr>
          <p:cNvPr id="17" name="フッター プレースホルダ 16"/>
          <p:cNvSpPr>
            <a:spLocks noGrp="1"/>
          </p:cNvSpPr>
          <p:nvPr>
            <p:ph type="ftr" sz="quarter" idx="11"/>
          </p:nvPr>
        </p:nvSpPr>
        <p:spPr>
          <a:xfrm>
            <a:off x="5410200" y="4205288"/>
            <a:ext cx="1295400" cy="457200"/>
          </a:xfrm>
        </p:spPr>
        <p:txBody>
          <a:bodyPr/>
          <a:lstStyle/>
          <a:p>
            <a:endParaRPr kumimoji="1" lang="ja-JP" altLang="en-US"/>
          </a:p>
        </p:txBody>
      </p:sp>
      <p:sp>
        <p:nvSpPr>
          <p:cNvPr id="29" name="スライド番号プレースホルダ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1000" y="1143000"/>
            <a:ext cx="8382000" cy="1069848"/>
          </a:xfrm>
        </p:spPr>
        <p:txBody>
          <a:bodyPr anchor="ctr"/>
          <a:lstStyle>
            <a:lvl1pPr>
              <a:defRPr sz="4000" b="0" i="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26" name="日付プレースホルダ 25"/>
          <p:cNvSpPr>
            <a:spLocks noGrp="1"/>
          </p:cNvSpPr>
          <p:nvPr>
            <p:ph type="dt" sz="half" idx="10"/>
          </p:nvPr>
        </p:nvSpPr>
        <p:spPr/>
        <p:txBody>
          <a:bodyPr rtlCol="0"/>
          <a:lstStyle/>
          <a:p>
            <a:fld id="{2DE238EE-FF1B-4E6E-B962-13AC6FB79A3B}" type="datetimeFigureOut">
              <a:rPr kumimoji="1" lang="ja-JP" altLang="en-US" smtClean="0"/>
              <a:pPr/>
              <a:t>2013/12/24</a:t>
            </a:fld>
            <a:endParaRPr kumimoji="1" lang="ja-JP" altLang="en-US"/>
          </a:p>
        </p:txBody>
      </p:sp>
      <p:sp>
        <p:nvSpPr>
          <p:cNvPr id="27" name="スライド番号プレースホルダ 26"/>
          <p:cNvSpPr>
            <a:spLocks noGrp="1"/>
          </p:cNvSpPr>
          <p:nvPr>
            <p:ph type="sldNum" sz="quarter" idx="11"/>
          </p:nvPr>
        </p:nvSpPr>
        <p:spPr/>
        <p:txBody>
          <a:bodyPr rtlCol="0"/>
          <a:lstStyle/>
          <a:p>
            <a:fld id="{D7B1B89F-0802-493F-A265-CFEC104943E6}" type="slidenum">
              <a:rPr kumimoji="1" lang="ja-JP" altLang="en-US" smtClean="0"/>
              <a:pPr/>
              <a:t>&lt;#&gt;</a:t>
            </a:fld>
            <a:endParaRPr kumimoji="1" lang="ja-JP" altLang="en-US"/>
          </a:p>
        </p:txBody>
      </p:sp>
      <p:sp>
        <p:nvSpPr>
          <p:cNvPr id="28" name="フッター プレースホルダ 27"/>
          <p:cNvSpPr>
            <a:spLocks noGrp="1"/>
          </p:cNvSpPr>
          <p:nvPr>
            <p:ph type="ftr" sz="quarter" idx="12"/>
          </p:nvPr>
        </p:nvSpPr>
        <p:spPr/>
        <p:txBody>
          <a:bodyPr rtlCol="0"/>
          <a:lstStyle/>
          <a:p>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a:xfrm>
            <a:off x="6583680" y="612648"/>
            <a:ext cx="957264" cy="457200"/>
          </a:xfrm>
        </p:spPr>
        <p:txBody>
          <a:bodyPr/>
          <a:lstStyle/>
          <a:p>
            <a:fld id="{2DE238EE-FF1B-4E6E-B962-13AC6FB79A3B}" type="datetimeFigureOut">
              <a:rPr kumimoji="1" lang="ja-JP" altLang="en-US" smtClean="0"/>
              <a:pPr/>
              <a:t>2013/12/24</a:t>
            </a:fld>
            <a:endParaRPr kumimoji="1" lang="ja-JP" altLang="en-US"/>
          </a:p>
        </p:txBody>
      </p:sp>
      <p:sp>
        <p:nvSpPr>
          <p:cNvPr id="4" name="フッター プレースホルダ 3"/>
          <p:cNvSpPr>
            <a:spLocks noGrp="1"/>
          </p:cNvSpPr>
          <p:nvPr>
            <p:ph type="ftr" sz="quarter" idx="11"/>
          </p:nvPr>
        </p:nvSpPr>
        <p:spPr>
          <a:xfrm>
            <a:off x="5257800" y="612648"/>
            <a:ext cx="1325880" cy="457200"/>
          </a:xfrm>
        </p:spPr>
        <p:txBody>
          <a:bodyPr/>
          <a:lstStyle/>
          <a:p>
            <a:endParaRPr kumimoji="1" lang="ja-JP" altLang="en-US"/>
          </a:p>
        </p:txBody>
      </p:sp>
      <p:sp>
        <p:nvSpPr>
          <p:cNvPr id="5" name="スライド番号プレースホルダ 4"/>
          <p:cNvSpPr>
            <a:spLocks noGrp="1"/>
          </p:cNvSpPr>
          <p:nvPr>
            <p:ph type="sldNum" sz="quarter" idx="12"/>
          </p:nvPr>
        </p:nvSpPr>
        <p:spPr>
          <a:xfrm>
            <a:off x="8174736" y="2272"/>
            <a:ext cx="762000" cy="365760"/>
          </a:xfrm>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53496" y="1101970"/>
            <a:ext cx="3383280" cy="877824"/>
          </a:xfrm>
        </p:spPr>
        <p:txBody>
          <a:bodyPr anchor="b"/>
          <a:lstStyle>
            <a:lvl1pPr algn="l">
              <a:buNone/>
              <a:defRPr sz="1800" b="1"/>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81800" y="1143000"/>
            <a:ext cx="1905000" cy="5486400"/>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1143000"/>
            <a:ext cx="6248400" cy="5486400"/>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2DE238EE-FF1B-4E6E-B962-13AC6FB79A3B}" type="datetimeFigureOut">
              <a:rPr kumimoji="1" lang="ja-JP" altLang="en-US" smtClean="0"/>
              <a:pPr/>
              <a:t>2013/12/24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7B1B89F-0802-493F-A265-CFEC104943E6}" type="slidenum">
              <a:rPr kumimoji="1" lang="ja-JP" altLang="en-US" smtClean="0"/>
              <a:pPr/>
              <a:t>&lt;#&gt;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正方形/長方形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正方形/長方形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正方形/長方形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正方形/長方形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角丸四角形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角丸四角形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正方形/長方形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正方形/長方形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正方形/長方形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正方形/長方形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正方形/長方形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正方形/長方形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タイトル プレースホルダ 21"/>
          <p:cNvSpPr>
            <a:spLocks noGrp="1"/>
          </p:cNvSpPr>
          <p:nvPr>
            <p:ph type="title"/>
          </p:nvPr>
        </p:nvSpPr>
        <p:spPr>
          <a:xfrm>
            <a:off x="457200" y="1143000"/>
            <a:ext cx="8229600" cy="1066800"/>
          </a:xfrm>
          <a:prstGeom prst="rect">
            <a:avLst/>
          </a:prstGeom>
        </p:spPr>
        <p:txBody>
          <a:bodyPr vert="horz" anchor="ctr">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2DE238EE-FF1B-4E6E-B962-13AC6FB79A3B}" type="datetimeFigureOut">
              <a:rPr kumimoji="1" lang="ja-JP" altLang="en-US" smtClean="0"/>
              <a:pPr/>
              <a:t>2013/12/24</a:t>
            </a:fld>
            <a:endParaRPr kumimoji="1" lang="ja-JP" altLang="en-US"/>
          </a:p>
        </p:txBody>
      </p:sp>
      <p:sp>
        <p:nvSpPr>
          <p:cNvPr id="3" name="フッター プレースホルダ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kumimoji="1" lang="ja-JP" altLang="en-US"/>
          </a:p>
        </p:txBody>
      </p:sp>
      <p:sp>
        <p:nvSpPr>
          <p:cNvPr id="23" name="スライド番号プレースホルダ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D7B1B89F-0802-493F-A265-CFEC104943E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1"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1"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1"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1"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1"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1"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1"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1"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1" sz="1400" kern="1200" baseline="0">
          <a:solidFill>
            <a:schemeClr val="accent3"/>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品質管理</a:t>
            </a:r>
            <a:endParaRPr kumimoji="1" lang="ja-JP" altLang="en-US" dirty="0"/>
          </a:p>
        </p:txBody>
      </p:sp>
      <p:sp>
        <p:nvSpPr>
          <p:cNvPr id="3" name="サブタイトル 2"/>
          <p:cNvSpPr>
            <a:spLocks noGrp="1"/>
          </p:cNvSpPr>
          <p:nvPr>
            <p:ph type="subTitle" idx="1"/>
          </p:nvPr>
        </p:nvSpPr>
        <p:spPr/>
        <p:txBody>
          <a:bodyPr/>
          <a:lstStyle/>
          <a:p>
            <a:r>
              <a:rPr lang="en-US" altLang="ja-JP" dirty="0" smtClean="0"/>
              <a:t>s161053</a:t>
            </a:r>
            <a:r>
              <a:rPr lang="ja-JP" altLang="en-US" dirty="0" smtClean="0"/>
              <a:t>　前田欣耶</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資料</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ずっと受けたかったソフトウェアエンジニアリングの新人研修</a:t>
            </a:r>
            <a:endParaRPr kumimoji="1" lang="en-US" altLang="ja-JP" dirty="0" smtClean="0"/>
          </a:p>
          <a:p>
            <a:endParaRPr lang="en-US" altLang="ja-JP" dirty="0" smtClean="0"/>
          </a:p>
          <a:p>
            <a:r>
              <a:rPr kumimoji="1" lang="ja-JP" altLang="en-US" dirty="0" smtClean="0"/>
              <a:t>第</a:t>
            </a:r>
            <a:r>
              <a:rPr kumimoji="1" lang="en-US" altLang="ja-JP" dirty="0" smtClean="0"/>
              <a:t>11</a:t>
            </a:r>
            <a:r>
              <a:rPr lang="ja-JP" altLang="en-US" dirty="0" smtClean="0"/>
              <a:t>章「</a:t>
            </a:r>
            <a:r>
              <a:rPr lang="ja-JP" altLang="en-US" dirty="0" smtClean="0"/>
              <a:t>品質</a:t>
            </a:r>
            <a:r>
              <a:rPr lang="ja-JP" altLang="en-US" dirty="0" smtClean="0"/>
              <a:t>管理」</a:t>
            </a:r>
            <a:endParaRPr lang="en-US" altLang="ja-JP" dirty="0" smtClean="0"/>
          </a:p>
        </p:txBody>
      </p:sp>
      <p:pic>
        <p:nvPicPr>
          <p:cNvPr id="4" name="図 3" descr="スクリーンショット 2013-12-24 21.31.45.png"/>
          <p:cNvPicPr>
            <a:picLocks noChangeAspect="1"/>
          </p:cNvPicPr>
          <p:nvPr/>
        </p:nvPicPr>
        <p:blipFill>
          <a:blip r:embed="rId2" cstate="print"/>
          <a:stretch>
            <a:fillRect/>
          </a:stretch>
        </p:blipFill>
        <p:spPr>
          <a:xfrm>
            <a:off x="5076056" y="2996952"/>
            <a:ext cx="2790811" cy="35897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 2"/>
          <p:cNvSpPr>
            <a:spLocks noGrp="1"/>
          </p:cNvSpPr>
          <p:nvPr>
            <p:ph idx="1"/>
          </p:nvPr>
        </p:nvSpPr>
        <p:spPr/>
        <p:txBody>
          <a:bodyPr/>
          <a:lstStyle/>
          <a:p>
            <a:pPr>
              <a:buNone/>
            </a:pPr>
            <a:r>
              <a:rPr lang="ja-JP" altLang="en-US" dirty="0" smtClean="0"/>
              <a:t>１、品質管理とは</a:t>
            </a:r>
            <a:endParaRPr lang="en-US" altLang="ja-JP" dirty="0" smtClean="0"/>
          </a:p>
          <a:p>
            <a:pPr>
              <a:buNone/>
            </a:pPr>
            <a:r>
              <a:rPr kumimoji="1" lang="ja-JP" altLang="en-US" dirty="0" smtClean="0"/>
              <a:t>２、構成管理</a:t>
            </a:r>
            <a:endParaRPr kumimoji="1" lang="en-US" altLang="ja-JP" dirty="0" smtClean="0"/>
          </a:p>
          <a:p>
            <a:pPr>
              <a:buNone/>
            </a:pPr>
            <a:r>
              <a:rPr lang="ja-JP" altLang="en-US" dirty="0" smtClean="0"/>
              <a:t>３、デザインレビュー</a:t>
            </a:r>
            <a:endParaRPr lang="en-US" altLang="ja-JP" dirty="0" smtClean="0"/>
          </a:p>
          <a:p>
            <a:pPr>
              <a:buNone/>
            </a:pPr>
            <a:r>
              <a:rPr kumimoji="1" lang="ja-JP" altLang="en-US" dirty="0" smtClean="0"/>
              <a:t>４、テスト管理</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476672"/>
            <a:ext cx="8229600" cy="1066800"/>
          </a:xfrm>
        </p:spPr>
        <p:txBody>
          <a:bodyPr/>
          <a:lstStyle/>
          <a:p>
            <a:r>
              <a:rPr kumimoji="1" lang="ja-JP" altLang="en-US" dirty="0" smtClean="0"/>
              <a:t>１、品質管理とは</a:t>
            </a:r>
            <a:endParaRPr kumimoji="1" lang="ja-JP" altLang="en-US" dirty="0"/>
          </a:p>
        </p:txBody>
      </p:sp>
      <p:sp>
        <p:nvSpPr>
          <p:cNvPr id="3" name="コンテンツ プレースホルダ 2"/>
          <p:cNvSpPr>
            <a:spLocks noGrp="1"/>
          </p:cNvSpPr>
          <p:nvPr>
            <p:ph idx="1"/>
          </p:nvPr>
        </p:nvSpPr>
        <p:spPr>
          <a:xfrm>
            <a:off x="467544" y="1484784"/>
            <a:ext cx="8229600" cy="5184576"/>
          </a:xfrm>
        </p:spPr>
        <p:txBody>
          <a:bodyPr>
            <a:normAutofit/>
          </a:bodyPr>
          <a:lstStyle/>
          <a:p>
            <a:r>
              <a:rPr kumimoji="1" lang="ja-JP" altLang="en-US" dirty="0" smtClean="0"/>
              <a:t>メトリクス</a:t>
            </a:r>
            <a:endParaRPr kumimoji="1" lang="en-US" altLang="ja-JP" dirty="0" smtClean="0"/>
          </a:p>
          <a:p>
            <a:pPr>
              <a:buNone/>
            </a:pPr>
            <a:r>
              <a:rPr lang="ja-JP" altLang="en-US" dirty="0" smtClean="0"/>
              <a:t>　</a:t>
            </a:r>
            <a:r>
              <a:rPr lang="ja-JP" altLang="en-US" dirty="0" smtClean="0">
                <a:solidFill>
                  <a:srgbClr val="C00000"/>
                </a:solidFill>
              </a:rPr>
              <a:t>品質を評価する尺度</a:t>
            </a:r>
            <a:r>
              <a:rPr lang="ja-JP" altLang="en-US" dirty="0" smtClean="0"/>
              <a:t>のこと。食品の場合、・細菌数・味覚　など。システム開発の場合、次のページの表へ。</a:t>
            </a:r>
            <a:endParaRPr lang="en-US" altLang="ja-JP" dirty="0" smtClean="0"/>
          </a:p>
          <a:p>
            <a:pPr>
              <a:buNone/>
            </a:pPr>
            <a:endParaRPr lang="en-US" altLang="ja-JP" dirty="0" smtClean="0"/>
          </a:p>
          <a:p>
            <a:pPr>
              <a:buNone/>
            </a:pPr>
            <a:r>
              <a:rPr lang="ja-JP" altLang="en-US" dirty="0" smtClean="0"/>
              <a:t>　このような項目があり、値を上回っているかどうかで、一定の品質を満たしているか判断する。</a:t>
            </a:r>
            <a:endParaRPr lang="en-US" altLang="ja-JP" dirty="0" smtClean="0"/>
          </a:p>
          <a:p>
            <a:pPr>
              <a:buNone/>
            </a:pPr>
            <a:r>
              <a:rPr lang="ja-JP" altLang="en-US" dirty="0" smtClean="0"/>
              <a:t>　例えば、・レビュー工数</a:t>
            </a:r>
            <a:r>
              <a:rPr lang="en-US" altLang="ja-JP" dirty="0" smtClean="0"/>
              <a:t>10%</a:t>
            </a:r>
            <a:r>
              <a:rPr lang="ja-JP" altLang="en-US" dirty="0" smtClean="0"/>
              <a:t>以上</a:t>
            </a:r>
            <a:endParaRPr lang="en-US" altLang="ja-JP" dirty="0" smtClean="0"/>
          </a:p>
          <a:p>
            <a:pPr>
              <a:buNone/>
            </a:pPr>
            <a:r>
              <a:rPr lang="ja-JP" altLang="en-US" dirty="0" smtClean="0"/>
              <a:t>　　　　　・適合テスト時のテスト密度</a:t>
            </a:r>
            <a:r>
              <a:rPr lang="en-US" altLang="ja-JP" dirty="0" smtClean="0"/>
              <a:t>30%</a:t>
            </a:r>
            <a:r>
              <a:rPr lang="ja-JP" altLang="en-US" dirty="0" smtClean="0"/>
              <a:t>以上</a:t>
            </a:r>
            <a:endParaRPr lang="en-US" altLang="ja-JP"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179512" y="908720"/>
          <a:ext cx="8712968" cy="5623035"/>
        </p:xfrm>
        <a:graphic>
          <a:graphicData uri="http://schemas.openxmlformats.org/drawingml/2006/table">
            <a:tbl>
              <a:tblPr firstRow="1" bandRow="1">
                <a:tableStyleId>{5C22544A-7EE6-4342-B048-85BDC9FD1C3A}</a:tableStyleId>
              </a:tblPr>
              <a:tblGrid>
                <a:gridCol w="2880320"/>
                <a:gridCol w="5832648"/>
              </a:tblGrid>
              <a:tr h="379264">
                <a:tc>
                  <a:txBody>
                    <a:bodyPr/>
                    <a:lstStyle/>
                    <a:p>
                      <a:r>
                        <a:rPr kumimoji="1" lang="ja-JP" altLang="en-US" sz="1600" dirty="0" smtClean="0"/>
                        <a:t>メトリクス</a:t>
                      </a:r>
                      <a:endParaRPr kumimoji="1" lang="ja-JP" altLang="en-US" sz="1600" dirty="0"/>
                    </a:p>
                  </a:txBody>
                  <a:tcPr/>
                </a:tc>
                <a:tc>
                  <a:txBody>
                    <a:bodyPr/>
                    <a:lstStyle/>
                    <a:p>
                      <a:r>
                        <a:rPr kumimoji="1" lang="ja-JP" altLang="en-US" sz="1600" dirty="0" smtClean="0"/>
                        <a:t>意味</a:t>
                      </a:r>
                      <a:endParaRPr kumimoji="1" lang="ja-JP" altLang="en-US" sz="1600" dirty="0"/>
                    </a:p>
                  </a:txBody>
                  <a:tcPr/>
                </a:tc>
              </a:tr>
              <a:tr h="350669">
                <a:tc>
                  <a:txBody>
                    <a:bodyPr/>
                    <a:lstStyle/>
                    <a:p>
                      <a:r>
                        <a:rPr kumimoji="1" lang="ja-JP" altLang="en-US" sz="1600" dirty="0" smtClean="0"/>
                        <a:t>レビュー工数</a:t>
                      </a:r>
                      <a:endParaRPr kumimoji="1" lang="ja-JP" altLang="en-US" sz="1600" dirty="0"/>
                    </a:p>
                  </a:txBody>
                  <a:tcPr/>
                </a:tc>
                <a:tc>
                  <a:txBody>
                    <a:bodyPr/>
                    <a:lstStyle/>
                    <a:p>
                      <a:r>
                        <a:rPr kumimoji="1" lang="ja-JP" altLang="en-US" sz="1600" dirty="0" smtClean="0"/>
                        <a:t>全工数に対するレビュー工数の割合</a:t>
                      </a:r>
                      <a:endParaRPr kumimoji="1" lang="ja-JP" altLang="en-US" sz="1600" dirty="0"/>
                    </a:p>
                  </a:txBody>
                  <a:tcPr/>
                </a:tc>
              </a:tr>
              <a:tr h="350669">
                <a:tc>
                  <a:txBody>
                    <a:bodyPr/>
                    <a:lstStyle/>
                    <a:p>
                      <a:r>
                        <a:rPr kumimoji="1" lang="ja-JP" altLang="en-US" sz="1600" dirty="0" smtClean="0"/>
                        <a:t>テスト工数</a:t>
                      </a:r>
                      <a:endParaRPr kumimoji="1" lang="ja-JP" altLang="en-US" sz="1600" dirty="0"/>
                    </a:p>
                  </a:txBody>
                  <a:tcPr/>
                </a:tc>
                <a:tc>
                  <a:txBody>
                    <a:bodyPr/>
                    <a:lstStyle/>
                    <a:p>
                      <a:r>
                        <a:rPr kumimoji="1" lang="ja-JP" altLang="en-US" sz="1600" dirty="0" smtClean="0"/>
                        <a:t>全工数に対するテスト工数の割合</a:t>
                      </a:r>
                      <a:endParaRPr kumimoji="1" lang="ja-JP" altLang="en-US" sz="1600" dirty="0"/>
                    </a:p>
                  </a:txBody>
                  <a:tcPr/>
                </a:tc>
              </a:tr>
              <a:tr h="350669">
                <a:tc>
                  <a:txBody>
                    <a:bodyPr/>
                    <a:lstStyle/>
                    <a:p>
                      <a:r>
                        <a:rPr kumimoji="1" lang="ja-JP" altLang="en-US" sz="1600" dirty="0" smtClean="0"/>
                        <a:t>レビュー実施効率</a:t>
                      </a:r>
                      <a:endParaRPr kumimoji="1" lang="ja-JP" altLang="en-US" sz="1600" dirty="0"/>
                    </a:p>
                  </a:txBody>
                  <a:tcPr/>
                </a:tc>
                <a:tc>
                  <a:txBody>
                    <a:bodyPr/>
                    <a:lstStyle/>
                    <a:p>
                      <a:r>
                        <a:rPr kumimoji="1" lang="ja-JP" altLang="en-US" sz="1600" dirty="0" smtClean="0"/>
                        <a:t>レビュー工数に対するして指摘件数の割合</a:t>
                      </a:r>
                      <a:endParaRPr kumimoji="1" lang="ja-JP" altLang="en-US" sz="1600" dirty="0"/>
                    </a:p>
                  </a:txBody>
                  <a:tcPr/>
                </a:tc>
              </a:tr>
              <a:tr h="350669">
                <a:tc>
                  <a:txBody>
                    <a:bodyPr/>
                    <a:lstStyle/>
                    <a:p>
                      <a:r>
                        <a:rPr kumimoji="1" lang="ja-JP" altLang="en-US" sz="1600" dirty="0" smtClean="0"/>
                        <a:t>テスト実施効率</a:t>
                      </a:r>
                      <a:endParaRPr kumimoji="1" lang="ja-JP" altLang="en-US" sz="1600" dirty="0"/>
                    </a:p>
                  </a:txBody>
                  <a:tcPr/>
                </a:tc>
                <a:tc>
                  <a:txBody>
                    <a:bodyPr/>
                    <a:lstStyle/>
                    <a:p>
                      <a:r>
                        <a:rPr kumimoji="1" lang="ja-JP" altLang="en-US" sz="1600" dirty="0" smtClean="0"/>
                        <a:t>テスト工数に対するバグ件数の割合</a:t>
                      </a:r>
                      <a:endParaRPr kumimoji="1" lang="ja-JP" altLang="en-US" sz="1600" dirty="0"/>
                    </a:p>
                  </a:txBody>
                  <a:tcPr/>
                </a:tc>
              </a:tr>
              <a:tr h="350669">
                <a:tc>
                  <a:txBody>
                    <a:bodyPr/>
                    <a:lstStyle/>
                    <a:p>
                      <a:r>
                        <a:rPr kumimoji="1" lang="ja-JP" altLang="en-US" sz="1600" dirty="0" smtClean="0"/>
                        <a:t>設計工程バグ摘出数</a:t>
                      </a:r>
                      <a:endParaRPr kumimoji="1" lang="ja-JP" altLang="en-US" sz="1600" dirty="0"/>
                    </a:p>
                  </a:txBody>
                  <a:tcPr/>
                </a:tc>
                <a:tc>
                  <a:txBody>
                    <a:bodyPr/>
                    <a:lstStyle/>
                    <a:p>
                      <a:r>
                        <a:rPr kumimoji="1" lang="ja-JP" altLang="en-US" sz="1600" dirty="0" smtClean="0"/>
                        <a:t>設計工程で発見・解決したバグの数</a:t>
                      </a:r>
                      <a:endParaRPr kumimoji="1" lang="ja-JP" altLang="en-US" sz="1600" dirty="0"/>
                    </a:p>
                  </a:txBody>
                  <a:tcPr/>
                </a:tc>
              </a:tr>
              <a:tr h="350669">
                <a:tc>
                  <a:txBody>
                    <a:bodyPr/>
                    <a:lstStyle/>
                    <a:p>
                      <a:r>
                        <a:rPr kumimoji="1" lang="ja-JP" altLang="en-US" sz="1600" dirty="0" smtClean="0"/>
                        <a:t>レビュー時の誤り密度</a:t>
                      </a:r>
                      <a:endParaRPr kumimoji="1" lang="ja-JP" altLang="en-US" sz="1600" dirty="0"/>
                    </a:p>
                  </a:txBody>
                  <a:tcPr/>
                </a:tc>
                <a:tc>
                  <a:txBody>
                    <a:bodyPr/>
                    <a:lstStyle/>
                    <a:p>
                      <a:r>
                        <a:rPr kumimoji="1" lang="ja-JP" altLang="en-US" sz="1600" dirty="0" smtClean="0"/>
                        <a:t>開発規模</a:t>
                      </a:r>
                      <a:r>
                        <a:rPr kumimoji="1" lang="en-US" altLang="ja-JP" sz="1600" dirty="0" smtClean="0"/>
                        <a:t>(</a:t>
                      </a:r>
                      <a:r>
                        <a:rPr kumimoji="1" lang="ja-JP" altLang="en-US" sz="1600" dirty="0" smtClean="0"/>
                        <a:t>総ステップ数</a:t>
                      </a:r>
                      <a:r>
                        <a:rPr kumimoji="1" lang="en-US" altLang="ja-JP" sz="1600" dirty="0" smtClean="0"/>
                        <a:t>)</a:t>
                      </a:r>
                      <a:r>
                        <a:rPr kumimoji="1" lang="ja-JP" altLang="en-US" sz="1600" dirty="0" smtClean="0"/>
                        <a:t>に対する指摘件数</a:t>
                      </a:r>
                      <a:endParaRPr kumimoji="1" lang="ja-JP" altLang="en-US" sz="1600" dirty="0"/>
                    </a:p>
                  </a:txBody>
                  <a:tcPr/>
                </a:tc>
              </a:tr>
              <a:tr h="325034">
                <a:tc>
                  <a:txBody>
                    <a:bodyPr/>
                    <a:lstStyle/>
                    <a:p>
                      <a:r>
                        <a:rPr kumimoji="1" lang="ja-JP" altLang="en-US" sz="1600" dirty="0" smtClean="0"/>
                        <a:t>レビュー網羅率</a:t>
                      </a:r>
                      <a:endParaRPr kumimoji="1" lang="ja-JP" altLang="en-US" sz="1600" dirty="0"/>
                    </a:p>
                  </a:txBody>
                  <a:tcPr/>
                </a:tc>
                <a:tc>
                  <a:txBody>
                    <a:bodyPr/>
                    <a:lstStyle/>
                    <a:p>
                      <a:r>
                        <a:rPr kumimoji="1" lang="ja-JP" altLang="en-US" sz="1600" dirty="0" smtClean="0"/>
                        <a:t>開発規模</a:t>
                      </a:r>
                      <a:r>
                        <a:rPr kumimoji="1" lang="en-US" altLang="ja-JP" sz="1600" dirty="0" smtClean="0"/>
                        <a:t>(</a:t>
                      </a:r>
                      <a:r>
                        <a:rPr kumimoji="1" lang="ja-JP" altLang="en-US" sz="1600" dirty="0" smtClean="0"/>
                        <a:t>総ステップ数</a:t>
                      </a:r>
                      <a:r>
                        <a:rPr kumimoji="1" lang="en-US" altLang="ja-JP" sz="1600" dirty="0" smtClean="0"/>
                        <a:t>)</a:t>
                      </a:r>
                      <a:r>
                        <a:rPr kumimoji="1" lang="ja-JP" altLang="en-US" sz="1600" dirty="0" smtClean="0"/>
                        <a:t>に対するレビュー対象部分の割合</a:t>
                      </a:r>
                      <a:endParaRPr kumimoji="1" lang="ja-JP" altLang="en-US" sz="1600" dirty="0"/>
                    </a:p>
                  </a:txBody>
                  <a:tcPr/>
                </a:tc>
              </a:tr>
              <a:tr h="349794">
                <a:tc>
                  <a:txBody>
                    <a:bodyPr/>
                    <a:lstStyle/>
                    <a:p>
                      <a:r>
                        <a:rPr kumimoji="1" lang="ja-JP" altLang="en-US" sz="1600" dirty="0" smtClean="0"/>
                        <a:t>レビュー時の平均修正時間</a:t>
                      </a:r>
                      <a:endParaRPr kumimoji="1" lang="ja-JP" altLang="en-US" sz="1600" dirty="0"/>
                    </a:p>
                  </a:txBody>
                  <a:tcPr/>
                </a:tc>
                <a:tc>
                  <a:txBody>
                    <a:bodyPr/>
                    <a:lstStyle/>
                    <a:p>
                      <a:r>
                        <a:rPr kumimoji="1" lang="ja-JP" altLang="en-US" sz="1600" dirty="0" smtClean="0"/>
                        <a:t>レビューで発見された誤りの修正にかかった時間の平均</a:t>
                      </a:r>
                      <a:endParaRPr kumimoji="1" lang="ja-JP" altLang="en-US" sz="1600" dirty="0"/>
                    </a:p>
                  </a:txBody>
                  <a:tcPr/>
                </a:tc>
              </a:tr>
              <a:tr h="350669">
                <a:tc>
                  <a:txBody>
                    <a:bodyPr/>
                    <a:lstStyle/>
                    <a:p>
                      <a:r>
                        <a:rPr kumimoji="1" lang="ja-JP" altLang="en-US" sz="1600" dirty="0" smtClean="0"/>
                        <a:t>テスト時のバグ密度</a:t>
                      </a:r>
                      <a:endParaRPr kumimoji="1" lang="ja-JP" altLang="en-US" sz="1600" dirty="0"/>
                    </a:p>
                  </a:txBody>
                  <a:tcPr/>
                </a:tc>
                <a:tc>
                  <a:txBody>
                    <a:bodyPr/>
                    <a:lstStyle/>
                    <a:p>
                      <a:r>
                        <a:rPr kumimoji="1" lang="ja-JP" altLang="en-US" sz="1600" dirty="0" smtClean="0"/>
                        <a:t>全テスト項目数に対するバグ件数の割合</a:t>
                      </a:r>
                      <a:endParaRPr kumimoji="1" lang="ja-JP" altLang="en-US" sz="1600" dirty="0"/>
                    </a:p>
                  </a:txBody>
                  <a:tcPr/>
                </a:tc>
              </a:tr>
              <a:tr h="350669">
                <a:tc>
                  <a:txBody>
                    <a:bodyPr/>
                    <a:lstStyle/>
                    <a:p>
                      <a:r>
                        <a:rPr kumimoji="1" lang="ja-JP" altLang="en-US" sz="1600" dirty="0" smtClean="0"/>
                        <a:t>テスト時のバグ収束率</a:t>
                      </a:r>
                      <a:endParaRPr kumimoji="1" lang="ja-JP" altLang="en-US" sz="1600" dirty="0"/>
                    </a:p>
                  </a:txBody>
                  <a:tcPr/>
                </a:tc>
                <a:tc>
                  <a:txBody>
                    <a:bodyPr/>
                    <a:lstStyle/>
                    <a:p>
                      <a:r>
                        <a:rPr kumimoji="1" lang="ja-JP" altLang="en-US" sz="1600" dirty="0" smtClean="0"/>
                        <a:t>バグ予測件数に対する総バグ件数の割合</a:t>
                      </a:r>
                      <a:endParaRPr kumimoji="1" lang="ja-JP" altLang="en-US" sz="1600" dirty="0"/>
                    </a:p>
                  </a:txBody>
                  <a:tcPr/>
                </a:tc>
              </a:tr>
              <a:tr h="350669">
                <a:tc>
                  <a:txBody>
                    <a:bodyPr/>
                    <a:lstStyle/>
                    <a:p>
                      <a:r>
                        <a:rPr kumimoji="1" lang="ja-JP" altLang="en-US" sz="1600" dirty="0" smtClean="0"/>
                        <a:t>テスト密度</a:t>
                      </a:r>
                      <a:endParaRPr kumimoji="1" lang="ja-JP" altLang="en-US" sz="1600" dirty="0"/>
                    </a:p>
                  </a:txBody>
                  <a:tcPr/>
                </a:tc>
                <a:tc>
                  <a:txBody>
                    <a:bodyPr/>
                    <a:lstStyle/>
                    <a:p>
                      <a:r>
                        <a:rPr kumimoji="1" lang="ja-JP" altLang="en-US" sz="1600" dirty="0" smtClean="0"/>
                        <a:t>ステップ数に対するテスト項目数の割合</a:t>
                      </a:r>
                      <a:endParaRPr kumimoji="1" lang="ja-JP" altLang="en-US" sz="1600" dirty="0"/>
                    </a:p>
                  </a:txBody>
                  <a:tcPr/>
                </a:tc>
              </a:tr>
              <a:tr h="350669">
                <a:tc>
                  <a:txBody>
                    <a:bodyPr/>
                    <a:lstStyle/>
                    <a:p>
                      <a:r>
                        <a:rPr kumimoji="1" lang="ja-JP" altLang="en-US" sz="1600" dirty="0" smtClean="0"/>
                        <a:t>テスト網羅率</a:t>
                      </a:r>
                      <a:endParaRPr kumimoji="1" lang="ja-JP" altLang="en-US" sz="1600" dirty="0"/>
                    </a:p>
                  </a:txBody>
                  <a:tcPr/>
                </a:tc>
                <a:tc>
                  <a:txBody>
                    <a:bodyPr/>
                    <a:lstStyle/>
                    <a:p>
                      <a:r>
                        <a:rPr kumimoji="1" lang="ja-JP" altLang="en-US" sz="1600" dirty="0" smtClean="0"/>
                        <a:t>テストされた部分の割合。ステップ数やパス数などで算出</a:t>
                      </a:r>
                      <a:endParaRPr kumimoji="1" lang="ja-JP" altLang="en-US" sz="1600" dirty="0"/>
                    </a:p>
                  </a:txBody>
                  <a:tcPr/>
                </a:tc>
              </a:tr>
              <a:tr h="350669">
                <a:tc>
                  <a:txBody>
                    <a:bodyPr/>
                    <a:lstStyle/>
                    <a:p>
                      <a:r>
                        <a:rPr kumimoji="1" lang="ja-JP" altLang="en-US" sz="1600" dirty="0" smtClean="0"/>
                        <a:t>平均バグ寿命</a:t>
                      </a:r>
                      <a:endParaRPr kumimoji="1" lang="ja-JP" altLang="en-US" sz="1600" dirty="0"/>
                    </a:p>
                  </a:txBody>
                  <a:tcPr/>
                </a:tc>
                <a:tc>
                  <a:txBody>
                    <a:bodyPr/>
                    <a:lstStyle/>
                    <a:p>
                      <a:r>
                        <a:rPr kumimoji="1" lang="ja-JP" altLang="en-US" sz="1600" dirty="0" smtClean="0"/>
                        <a:t>バグの修正までにかかった時間の平均</a:t>
                      </a:r>
                      <a:endParaRPr kumimoji="1" lang="ja-JP" altLang="en-US" sz="1600" dirty="0"/>
                    </a:p>
                  </a:txBody>
                  <a:tcPr/>
                </a:tc>
              </a:tr>
              <a:tr h="350669">
                <a:tc>
                  <a:txBody>
                    <a:bodyPr/>
                    <a:lstStyle/>
                    <a:p>
                      <a:r>
                        <a:rPr kumimoji="1" lang="ja-JP" altLang="en-US" sz="1600" dirty="0" smtClean="0"/>
                        <a:t>テスト消化率</a:t>
                      </a:r>
                      <a:endParaRPr kumimoji="1" lang="ja-JP" altLang="en-US" sz="1600" dirty="0"/>
                    </a:p>
                  </a:txBody>
                  <a:tcPr/>
                </a:tc>
                <a:tc>
                  <a:txBody>
                    <a:bodyPr/>
                    <a:lstStyle/>
                    <a:p>
                      <a:r>
                        <a:rPr kumimoji="1" lang="ja-JP" altLang="en-US" sz="1600" dirty="0" smtClean="0"/>
                        <a:t>全テスト項目に対する実施済みテスト項目の割合</a:t>
                      </a:r>
                      <a:endParaRPr kumimoji="1" lang="ja-JP" altLang="en-US" sz="1600" dirty="0"/>
                    </a:p>
                  </a:txBody>
                  <a:tcPr/>
                </a:tc>
              </a:tr>
              <a:tr h="350669">
                <a:tc>
                  <a:txBody>
                    <a:bodyPr/>
                    <a:lstStyle/>
                    <a:p>
                      <a:r>
                        <a:rPr kumimoji="1" lang="ja-JP" altLang="en-US" sz="1600" dirty="0" smtClean="0"/>
                        <a:t>バグ摘出率</a:t>
                      </a:r>
                      <a:endParaRPr kumimoji="1" lang="ja-JP" altLang="en-US" sz="1600" dirty="0"/>
                    </a:p>
                  </a:txBody>
                  <a:tcPr/>
                </a:tc>
                <a:tc>
                  <a:txBody>
                    <a:bodyPr/>
                    <a:lstStyle/>
                    <a:p>
                      <a:r>
                        <a:rPr kumimoji="1" lang="ja-JP" altLang="en-US" sz="1600" dirty="0" smtClean="0"/>
                        <a:t>目標バグ数に対する実績バグ数の割合</a:t>
                      </a:r>
                      <a:endParaRPr kumimoji="1" lang="ja-JP" altLang="en-US" sz="1600"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メトリクスは品質を高める手段ではない</a:t>
            </a:r>
            <a:endParaRPr kumimoji="1" lang="en-US" altLang="ja-JP" dirty="0" smtClean="0"/>
          </a:p>
          <a:p>
            <a:pPr>
              <a:buNone/>
            </a:pPr>
            <a:r>
              <a:rPr lang="ja-JP" altLang="en-US" dirty="0" smtClean="0"/>
              <a:t>　メトリクスはあくまでも品質をはかる尺度。システムの品質を高めるには次の手段がある。</a:t>
            </a:r>
            <a:endParaRPr lang="en-US" altLang="ja-JP" dirty="0" smtClean="0"/>
          </a:p>
        </p:txBody>
      </p:sp>
      <p:sp>
        <p:nvSpPr>
          <p:cNvPr id="4" name="角丸四角形 3"/>
          <p:cNvSpPr/>
          <p:nvPr/>
        </p:nvSpPr>
        <p:spPr>
          <a:xfrm>
            <a:off x="1115616" y="2708920"/>
            <a:ext cx="6912768" cy="2664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t>・文書やプログラムを適切に管理する</a:t>
            </a:r>
            <a:endParaRPr kumimoji="1" lang="en-US" altLang="ja-JP" sz="2800" dirty="0" smtClean="0"/>
          </a:p>
          <a:p>
            <a:r>
              <a:rPr lang="ja-JP" altLang="en-US" sz="2800" dirty="0" smtClean="0"/>
              <a:t>・システム開発過程における設計書の品　　　質を高める。</a:t>
            </a:r>
            <a:endParaRPr lang="en-US" altLang="ja-JP" sz="2800" dirty="0" smtClean="0"/>
          </a:p>
          <a:p>
            <a:r>
              <a:rPr lang="ja-JP" altLang="en-US" sz="2800" dirty="0" smtClean="0"/>
              <a:t>・厳密かつ網羅的にテストを行う。</a:t>
            </a:r>
            <a:endParaRPr kumimoji="1" lang="en-US" altLang="ja-JP"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２、構成管理</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文書、ソースコードの性質</a:t>
            </a:r>
            <a:endParaRPr kumimoji="1" lang="en-US" altLang="ja-JP" dirty="0" smtClean="0"/>
          </a:p>
          <a:p>
            <a:endParaRPr kumimoji="1" lang="ja-JP" altLang="en-US" dirty="0"/>
          </a:p>
        </p:txBody>
      </p:sp>
      <p:sp>
        <p:nvSpPr>
          <p:cNvPr id="4" name="角丸四角形 3"/>
          <p:cNvSpPr/>
          <p:nvPr/>
        </p:nvSpPr>
        <p:spPr>
          <a:xfrm>
            <a:off x="1115616" y="3068960"/>
            <a:ext cx="6912768" cy="26642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smtClean="0"/>
              <a:t>・大量の文書やソースコードを取り扱う</a:t>
            </a:r>
            <a:endParaRPr kumimoji="1" lang="en-US" altLang="ja-JP" sz="2800" dirty="0" smtClean="0"/>
          </a:p>
          <a:p>
            <a:r>
              <a:rPr kumimoji="1" lang="ja-JP" altLang="en-US" sz="2800" dirty="0" smtClean="0"/>
              <a:t>・文書やソースコードは常に変化する</a:t>
            </a:r>
            <a:endParaRPr kumimoji="1" lang="en-US" altLang="ja-JP" sz="2800" dirty="0" smtClean="0"/>
          </a:p>
          <a:p>
            <a:r>
              <a:rPr lang="ja-JP" altLang="en-US" sz="2800" dirty="0" smtClean="0"/>
              <a:t>・その際、複数の人が文書やソースコードを書き換える</a:t>
            </a:r>
            <a:endParaRPr kumimoji="1" lang="en-US" altLang="ja-JP"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20688"/>
            <a:ext cx="8229600" cy="5953848"/>
          </a:xfrm>
        </p:spPr>
        <p:txBody>
          <a:bodyPr/>
          <a:lstStyle/>
          <a:p>
            <a:r>
              <a:rPr kumimoji="1" lang="ja-JP" altLang="en-US" dirty="0" smtClean="0"/>
              <a:t>構成管理の大切さ</a:t>
            </a:r>
            <a:endParaRPr kumimoji="1" lang="en-US" altLang="ja-JP" dirty="0" smtClean="0"/>
          </a:p>
          <a:p>
            <a:pPr>
              <a:buNone/>
            </a:pPr>
            <a:r>
              <a:rPr lang="ja-JP" altLang="en-US" dirty="0" smtClean="0"/>
              <a:t>　</a:t>
            </a:r>
            <a:endParaRPr kumimoji="1" lang="ja-JP" altLang="en-US" dirty="0"/>
          </a:p>
        </p:txBody>
      </p:sp>
      <p:sp>
        <p:nvSpPr>
          <p:cNvPr id="4" name="スマイル 3"/>
          <p:cNvSpPr/>
          <p:nvPr/>
        </p:nvSpPr>
        <p:spPr>
          <a:xfrm>
            <a:off x="539552" y="2060848"/>
            <a:ext cx="504056" cy="504056"/>
          </a:xfrm>
          <a:prstGeom prst="smileyFace">
            <a:avLst/>
          </a:prstGeom>
          <a:solidFill>
            <a:srgbClr val="D578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マイル 4"/>
          <p:cNvSpPr/>
          <p:nvPr/>
        </p:nvSpPr>
        <p:spPr>
          <a:xfrm>
            <a:off x="611560" y="5301208"/>
            <a:ext cx="504056" cy="504056"/>
          </a:xfrm>
          <a:prstGeom prst="smileyFace">
            <a:avLst/>
          </a:prstGeom>
          <a:solidFill>
            <a:srgbClr val="D578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メモ 5"/>
          <p:cNvSpPr/>
          <p:nvPr/>
        </p:nvSpPr>
        <p:spPr>
          <a:xfrm>
            <a:off x="539552" y="3573016"/>
            <a:ext cx="504056" cy="648072"/>
          </a:xfrm>
          <a:prstGeom prst="foldedCorner">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467544" y="2636912"/>
            <a:ext cx="864096" cy="369332"/>
          </a:xfrm>
          <a:prstGeom prst="rect">
            <a:avLst/>
          </a:prstGeom>
          <a:noFill/>
        </p:spPr>
        <p:txBody>
          <a:bodyPr wrap="square" rtlCol="0">
            <a:spAutoFit/>
          </a:bodyPr>
          <a:lstStyle/>
          <a:p>
            <a:r>
              <a:rPr kumimoji="1" lang="en-US" altLang="ja-JP" dirty="0" smtClean="0"/>
              <a:t>A</a:t>
            </a:r>
            <a:r>
              <a:rPr kumimoji="1" lang="ja-JP" altLang="en-US" dirty="0" err="1" smtClean="0"/>
              <a:t>さん</a:t>
            </a:r>
            <a:endParaRPr kumimoji="1" lang="ja-JP" altLang="en-US" dirty="0"/>
          </a:p>
        </p:txBody>
      </p:sp>
      <p:sp>
        <p:nvSpPr>
          <p:cNvPr id="8" name="テキスト ボックス 7"/>
          <p:cNvSpPr txBox="1"/>
          <p:nvPr/>
        </p:nvSpPr>
        <p:spPr>
          <a:xfrm>
            <a:off x="323528" y="4293096"/>
            <a:ext cx="1368152" cy="523220"/>
          </a:xfrm>
          <a:prstGeom prst="rect">
            <a:avLst/>
          </a:prstGeom>
          <a:noFill/>
        </p:spPr>
        <p:txBody>
          <a:bodyPr wrap="square" rtlCol="0">
            <a:spAutoFit/>
          </a:bodyPr>
          <a:lstStyle/>
          <a:p>
            <a:r>
              <a:rPr lang="ja-JP" altLang="en-US" sz="1400" dirty="0" smtClean="0"/>
              <a:t>共有フォルダ内の書類</a:t>
            </a:r>
            <a:endParaRPr kumimoji="1" lang="ja-JP" altLang="en-US" sz="1400" dirty="0"/>
          </a:p>
        </p:txBody>
      </p:sp>
      <p:sp>
        <p:nvSpPr>
          <p:cNvPr id="9" name="テキスト ボックス 8"/>
          <p:cNvSpPr txBox="1"/>
          <p:nvPr/>
        </p:nvSpPr>
        <p:spPr>
          <a:xfrm>
            <a:off x="467544" y="5877272"/>
            <a:ext cx="864096" cy="369332"/>
          </a:xfrm>
          <a:prstGeom prst="rect">
            <a:avLst/>
          </a:prstGeom>
          <a:noFill/>
        </p:spPr>
        <p:txBody>
          <a:bodyPr wrap="square" rtlCol="0">
            <a:spAutoFit/>
          </a:bodyPr>
          <a:lstStyle/>
          <a:p>
            <a:r>
              <a:rPr lang="en-US" altLang="ja-JP" dirty="0"/>
              <a:t>B</a:t>
            </a:r>
            <a:r>
              <a:rPr kumimoji="1" lang="ja-JP" altLang="en-US" dirty="0" err="1" smtClean="0"/>
              <a:t>さん</a:t>
            </a:r>
            <a:endParaRPr kumimoji="1" lang="ja-JP" altLang="en-US" dirty="0"/>
          </a:p>
        </p:txBody>
      </p:sp>
      <p:sp>
        <p:nvSpPr>
          <p:cNvPr id="10" name="正方形/長方形 9"/>
          <p:cNvSpPr/>
          <p:nvPr/>
        </p:nvSpPr>
        <p:spPr>
          <a:xfrm>
            <a:off x="1979712" y="1988840"/>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オリジナル版</a:t>
            </a:r>
            <a:endParaRPr kumimoji="1" lang="ja-JP" altLang="en-US" dirty="0"/>
          </a:p>
        </p:txBody>
      </p:sp>
      <p:sp>
        <p:nvSpPr>
          <p:cNvPr id="11" name="正方形/長方形 10"/>
          <p:cNvSpPr/>
          <p:nvPr/>
        </p:nvSpPr>
        <p:spPr>
          <a:xfrm>
            <a:off x="1979712" y="3645024"/>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オリジナル版</a:t>
            </a:r>
            <a:endParaRPr kumimoji="1" lang="ja-JP" altLang="en-US" dirty="0"/>
          </a:p>
        </p:txBody>
      </p:sp>
      <p:sp>
        <p:nvSpPr>
          <p:cNvPr id="12" name="正方形/長方形 11"/>
          <p:cNvSpPr/>
          <p:nvPr/>
        </p:nvSpPr>
        <p:spPr>
          <a:xfrm>
            <a:off x="1979712" y="5301208"/>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オリジナル版</a:t>
            </a:r>
            <a:endParaRPr kumimoji="1" lang="ja-JP" altLang="en-US" dirty="0"/>
          </a:p>
        </p:txBody>
      </p:sp>
      <p:cxnSp>
        <p:nvCxnSpPr>
          <p:cNvPr id="14" name="直線矢印コネクタ 13"/>
          <p:cNvCxnSpPr>
            <a:stCxn id="11" idx="0"/>
            <a:endCxn id="10" idx="2"/>
          </p:cNvCxnSpPr>
          <p:nvPr/>
        </p:nvCxnSpPr>
        <p:spPr>
          <a:xfrm flipV="1">
            <a:off x="2771800" y="2636912"/>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stCxn id="11" idx="2"/>
            <a:endCxn id="12" idx="0"/>
          </p:cNvCxnSpPr>
          <p:nvPr/>
        </p:nvCxnSpPr>
        <p:spPr>
          <a:xfrm>
            <a:off x="2771800" y="4293096"/>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2771800" y="4581128"/>
            <a:ext cx="1008112" cy="369332"/>
          </a:xfrm>
          <a:prstGeom prst="rect">
            <a:avLst/>
          </a:prstGeom>
          <a:noFill/>
        </p:spPr>
        <p:txBody>
          <a:bodyPr wrap="square" rtlCol="0">
            <a:spAutoFit/>
          </a:bodyPr>
          <a:lstStyle/>
          <a:p>
            <a:r>
              <a:rPr kumimoji="1" lang="ja-JP" altLang="en-US" dirty="0" smtClean="0"/>
              <a:t>コピー</a:t>
            </a:r>
            <a:endParaRPr kumimoji="1" lang="ja-JP" altLang="en-US" dirty="0"/>
          </a:p>
        </p:txBody>
      </p:sp>
      <p:sp>
        <p:nvSpPr>
          <p:cNvPr id="25" name="テキスト ボックス 24"/>
          <p:cNvSpPr txBox="1"/>
          <p:nvPr/>
        </p:nvSpPr>
        <p:spPr>
          <a:xfrm>
            <a:off x="2771800" y="2996952"/>
            <a:ext cx="1008112" cy="369332"/>
          </a:xfrm>
          <a:prstGeom prst="rect">
            <a:avLst/>
          </a:prstGeom>
          <a:noFill/>
        </p:spPr>
        <p:txBody>
          <a:bodyPr wrap="square" rtlCol="0">
            <a:spAutoFit/>
          </a:bodyPr>
          <a:lstStyle/>
          <a:p>
            <a:r>
              <a:rPr kumimoji="1" lang="ja-JP" altLang="en-US" dirty="0" smtClean="0"/>
              <a:t>コピー</a:t>
            </a:r>
            <a:endParaRPr kumimoji="1" lang="ja-JP" altLang="en-US" dirty="0"/>
          </a:p>
        </p:txBody>
      </p:sp>
      <p:sp>
        <p:nvSpPr>
          <p:cNvPr id="26" name="正方形/長方形 25"/>
          <p:cNvSpPr/>
          <p:nvPr/>
        </p:nvSpPr>
        <p:spPr>
          <a:xfrm>
            <a:off x="4355976" y="1988840"/>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A</a:t>
            </a:r>
            <a:r>
              <a:rPr kumimoji="1" lang="ja-JP" altLang="en-US" dirty="0" err="1" smtClean="0"/>
              <a:t>さんの</a:t>
            </a:r>
            <a:r>
              <a:rPr kumimoji="1" lang="ja-JP" altLang="en-US" dirty="0" smtClean="0"/>
              <a:t>修正後の反映版</a:t>
            </a:r>
            <a:endParaRPr kumimoji="1" lang="ja-JP" altLang="en-US" dirty="0"/>
          </a:p>
        </p:txBody>
      </p:sp>
      <p:sp>
        <p:nvSpPr>
          <p:cNvPr id="27" name="正方形/長方形 26"/>
          <p:cNvSpPr/>
          <p:nvPr/>
        </p:nvSpPr>
        <p:spPr>
          <a:xfrm>
            <a:off x="4355976" y="3645024"/>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A</a:t>
            </a:r>
            <a:r>
              <a:rPr lang="ja-JP" altLang="en-US" dirty="0" err="1"/>
              <a:t>さんの</a:t>
            </a:r>
            <a:r>
              <a:rPr lang="ja-JP" altLang="en-US" dirty="0"/>
              <a:t>修正後の反映版</a:t>
            </a:r>
          </a:p>
        </p:txBody>
      </p:sp>
      <p:cxnSp>
        <p:nvCxnSpPr>
          <p:cNvPr id="28" name="直線矢印コネクタ 27"/>
          <p:cNvCxnSpPr>
            <a:stCxn id="10" idx="3"/>
            <a:endCxn id="26" idx="1"/>
          </p:cNvCxnSpPr>
          <p:nvPr/>
        </p:nvCxnSpPr>
        <p:spPr>
          <a:xfrm>
            <a:off x="3563888" y="2312876"/>
            <a:ext cx="79208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563888" y="1916832"/>
            <a:ext cx="1008112" cy="369332"/>
          </a:xfrm>
          <a:prstGeom prst="rect">
            <a:avLst/>
          </a:prstGeom>
          <a:noFill/>
        </p:spPr>
        <p:txBody>
          <a:bodyPr wrap="square" rtlCol="0">
            <a:spAutoFit/>
          </a:bodyPr>
          <a:lstStyle/>
          <a:p>
            <a:r>
              <a:rPr kumimoji="1" lang="ja-JP" altLang="en-US" dirty="0" smtClean="0"/>
              <a:t>修正</a:t>
            </a:r>
            <a:endParaRPr kumimoji="1" lang="ja-JP" altLang="en-US" dirty="0"/>
          </a:p>
        </p:txBody>
      </p:sp>
      <p:cxnSp>
        <p:nvCxnSpPr>
          <p:cNvPr id="32" name="直線矢印コネクタ 31"/>
          <p:cNvCxnSpPr>
            <a:stCxn id="26" idx="2"/>
            <a:endCxn id="27" idx="0"/>
          </p:cNvCxnSpPr>
          <p:nvPr/>
        </p:nvCxnSpPr>
        <p:spPr>
          <a:xfrm>
            <a:off x="5148064" y="2636912"/>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5148064" y="2924944"/>
            <a:ext cx="1008112" cy="369332"/>
          </a:xfrm>
          <a:prstGeom prst="rect">
            <a:avLst/>
          </a:prstGeom>
          <a:noFill/>
        </p:spPr>
        <p:txBody>
          <a:bodyPr wrap="square" rtlCol="0">
            <a:spAutoFit/>
          </a:bodyPr>
          <a:lstStyle/>
          <a:p>
            <a:r>
              <a:rPr kumimoji="1" lang="en-US" altLang="ja-JP" dirty="0" smtClean="0"/>
              <a:t>Up load</a:t>
            </a:r>
            <a:endParaRPr kumimoji="1" lang="ja-JP" altLang="en-US" dirty="0"/>
          </a:p>
        </p:txBody>
      </p:sp>
      <p:sp>
        <p:nvSpPr>
          <p:cNvPr id="36" name="正方形/長方形 35"/>
          <p:cNvSpPr/>
          <p:nvPr/>
        </p:nvSpPr>
        <p:spPr>
          <a:xfrm>
            <a:off x="6660232" y="5301208"/>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B</a:t>
            </a:r>
            <a:r>
              <a:rPr kumimoji="1" lang="ja-JP" altLang="en-US" dirty="0" err="1" smtClean="0"/>
              <a:t>さんの</a:t>
            </a:r>
            <a:r>
              <a:rPr kumimoji="1" lang="ja-JP" altLang="en-US" dirty="0" smtClean="0"/>
              <a:t>修正後の反映版</a:t>
            </a:r>
            <a:endParaRPr kumimoji="1" lang="ja-JP" altLang="en-US" dirty="0"/>
          </a:p>
        </p:txBody>
      </p:sp>
      <p:cxnSp>
        <p:nvCxnSpPr>
          <p:cNvPr id="37" name="直線矢印コネクタ 36"/>
          <p:cNvCxnSpPr>
            <a:stCxn id="12" idx="3"/>
            <a:endCxn id="36" idx="1"/>
          </p:cNvCxnSpPr>
          <p:nvPr/>
        </p:nvCxnSpPr>
        <p:spPr>
          <a:xfrm>
            <a:off x="3563888" y="5625244"/>
            <a:ext cx="309634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1" name="正方形/長方形 40"/>
          <p:cNvSpPr/>
          <p:nvPr/>
        </p:nvSpPr>
        <p:spPr>
          <a:xfrm>
            <a:off x="6660232" y="3645024"/>
            <a:ext cx="158417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a:t>B</a:t>
            </a:r>
            <a:r>
              <a:rPr lang="ja-JP" altLang="en-US" dirty="0" err="1"/>
              <a:t>さんの</a:t>
            </a:r>
            <a:r>
              <a:rPr lang="ja-JP" altLang="en-US" dirty="0"/>
              <a:t>修正後の反映版</a:t>
            </a:r>
          </a:p>
        </p:txBody>
      </p:sp>
      <p:cxnSp>
        <p:nvCxnSpPr>
          <p:cNvPr id="44" name="直線矢印コネクタ 43"/>
          <p:cNvCxnSpPr>
            <a:stCxn id="36" idx="0"/>
            <a:endCxn id="41" idx="2"/>
          </p:cNvCxnSpPr>
          <p:nvPr/>
        </p:nvCxnSpPr>
        <p:spPr>
          <a:xfrm flipV="1">
            <a:off x="7452320" y="4293096"/>
            <a:ext cx="0" cy="10081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7452320" y="4581128"/>
            <a:ext cx="1008112" cy="369332"/>
          </a:xfrm>
          <a:prstGeom prst="rect">
            <a:avLst/>
          </a:prstGeom>
          <a:noFill/>
        </p:spPr>
        <p:txBody>
          <a:bodyPr wrap="square" rtlCol="0">
            <a:spAutoFit/>
          </a:bodyPr>
          <a:lstStyle/>
          <a:p>
            <a:r>
              <a:rPr kumimoji="1" lang="en-US" altLang="ja-JP" dirty="0" smtClean="0"/>
              <a:t>Up load</a:t>
            </a:r>
            <a:endParaRPr kumimoji="1" lang="ja-JP" altLang="en-US" dirty="0"/>
          </a:p>
        </p:txBody>
      </p:sp>
      <p:sp>
        <p:nvSpPr>
          <p:cNvPr id="48" name="円形吹き出し 47"/>
          <p:cNvSpPr/>
          <p:nvPr/>
        </p:nvSpPr>
        <p:spPr>
          <a:xfrm>
            <a:off x="6084168" y="1556792"/>
            <a:ext cx="2808312" cy="1656184"/>
          </a:xfrm>
          <a:prstGeom prst="wedgeEllipseCallout">
            <a:avLst>
              <a:gd name="adj1" fmla="val 1308"/>
              <a:gd name="adj2" fmla="val 72806"/>
            </a:avLst>
          </a:prstGeom>
          <a:solidFill>
            <a:srgbClr val="E9DE8B"/>
          </a:solidFill>
          <a:ln>
            <a:solidFill>
              <a:srgbClr val="CA280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rgbClr val="FF0000"/>
                </a:solidFill>
              </a:rPr>
              <a:t>最終的</a:t>
            </a:r>
            <a:r>
              <a:rPr lang="ja-JP" altLang="en-US" dirty="0" smtClean="0">
                <a:solidFill>
                  <a:srgbClr val="FF0000"/>
                </a:solidFill>
              </a:rPr>
              <a:t>に残った書類に</a:t>
            </a:r>
            <a:r>
              <a:rPr lang="en-US" altLang="ja-JP" dirty="0" smtClean="0">
                <a:solidFill>
                  <a:srgbClr val="FF0000"/>
                </a:solidFill>
              </a:rPr>
              <a:t>A</a:t>
            </a:r>
            <a:r>
              <a:rPr lang="ja-JP" altLang="en-US" dirty="0" err="1" smtClean="0">
                <a:solidFill>
                  <a:srgbClr val="FF0000"/>
                </a:solidFill>
              </a:rPr>
              <a:t>さんの</a:t>
            </a:r>
            <a:r>
              <a:rPr lang="ja-JP" altLang="en-US" dirty="0" smtClean="0">
                <a:solidFill>
                  <a:srgbClr val="FF0000"/>
                </a:solidFill>
              </a:rPr>
              <a:t>修正は反映されていない</a:t>
            </a:r>
            <a:endParaRPr kumimoji="1" lang="ja-JP" altLang="en-US" dirty="0">
              <a:solidFill>
                <a:srgbClr val="FF0000"/>
              </a:solidFill>
            </a:endParaRPr>
          </a:p>
        </p:txBody>
      </p:sp>
      <p:sp>
        <p:nvSpPr>
          <p:cNvPr id="51" name="下カーブ矢印 50"/>
          <p:cNvSpPr/>
          <p:nvPr/>
        </p:nvSpPr>
        <p:spPr>
          <a:xfrm>
            <a:off x="3419872" y="3284984"/>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下カーブ矢印 51"/>
          <p:cNvSpPr/>
          <p:nvPr/>
        </p:nvSpPr>
        <p:spPr>
          <a:xfrm>
            <a:off x="5724128" y="3284984"/>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３、デザインレビュー</a:t>
            </a:r>
            <a:endParaRPr kumimoji="1" lang="ja-JP" altLang="en-US" dirty="0"/>
          </a:p>
        </p:txBody>
      </p:sp>
      <p:sp>
        <p:nvSpPr>
          <p:cNvPr id="4" name="テキスト ボックス 3"/>
          <p:cNvSpPr txBox="1"/>
          <p:nvPr/>
        </p:nvSpPr>
        <p:spPr>
          <a:xfrm>
            <a:off x="683568" y="2492896"/>
            <a:ext cx="7776864" cy="2677656"/>
          </a:xfrm>
          <a:prstGeom prst="rect">
            <a:avLst/>
          </a:prstGeom>
          <a:noFill/>
        </p:spPr>
        <p:txBody>
          <a:bodyPr wrap="square" rtlCol="0">
            <a:spAutoFit/>
          </a:bodyPr>
          <a:lstStyle/>
          <a:p>
            <a:r>
              <a:rPr kumimoji="1" lang="ja-JP" altLang="en-US" sz="2400" dirty="0" smtClean="0"/>
              <a:t>誤りのない設計書をつくるには</a:t>
            </a:r>
            <a:r>
              <a:rPr kumimoji="1" lang="en-US" altLang="ja-JP" sz="2400" dirty="0" smtClean="0"/>
              <a:t>…</a:t>
            </a:r>
          </a:p>
          <a:p>
            <a:endParaRPr lang="en-US" altLang="ja-JP" sz="2400" dirty="0" smtClean="0"/>
          </a:p>
          <a:p>
            <a:r>
              <a:rPr lang="ja-JP" altLang="en-US" sz="2400" dirty="0" smtClean="0">
                <a:solidFill>
                  <a:srgbClr val="FF0000"/>
                </a:solidFill>
              </a:rPr>
              <a:t>デザインレビュー</a:t>
            </a:r>
            <a:r>
              <a:rPr lang="ja-JP" altLang="en-US" sz="2400" dirty="0" smtClean="0"/>
              <a:t>をおろそかにしない。</a:t>
            </a:r>
            <a:endParaRPr lang="en-US" altLang="ja-JP" sz="2400" dirty="0" smtClean="0"/>
          </a:p>
          <a:p>
            <a:r>
              <a:rPr kumimoji="1" lang="ja-JP" altLang="en-US" sz="2400" dirty="0" smtClean="0"/>
              <a:t>誤りのない設計書を作るということは、システムの品質の向上につながる。</a:t>
            </a:r>
            <a:endParaRPr kumimoji="1" lang="en-US" altLang="ja-JP" sz="2400" dirty="0" smtClean="0"/>
          </a:p>
          <a:p>
            <a:r>
              <a:rPr lang="ja-JP" altLang="en-US" sz="2400" dirty="0"/>
              <a:t>設計書</a:t>
            </a:r>
            <a:r>
              <a:rPr lang="ja-JP" altLang="en-US" sz="2400" dirty="0" smtClean="0"/>
              <a:t>を確実なものにし、製造工程での手戻りをさける。</a:t>
            </a:r>
            <a:endParaRPr kumimoji="1" lang="ja-JP" alt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レビューの準備</a:t>
            </a:r>
            <a:endParaRPr kumimoji="1" lang="en-US" altLang="ja-JP" dirty="0" smtClean="0"/>
          </a:p>
          <a:p>
            <a:pPr>
              <a:buNone/>
            </a:pPr>
            <a:r>
              <a:rPr lang="ja-JP" altLang="en-US" dirty="0" smtClean="0"/>
              <a:t>　</a:t>
            </a:r>
            <a:endParaRPr lang="en-US" altLang="ja-JP" dirty="0" smtClean="0"/>
          </a:p>
          <a:p>
            <a:pPr>
              <a:buNone/>
            </a:pPr>
            <a:r>
              <a:rPr kumimoji="1" lang="ja-JP" altLang="en-US" dirty="0" smtClean="0"/>
              <a:t>　レビューはいつするか？</a:t>
            </a:r>
            <a:endParaRPr kumimoji="1" lang="en-US" altLang="ja-JP" dirty="0" smtClean="0"/>
          </a:p>
          <a:p>
            <a:pPr>
              <a:buNone/>
            </a:pPr>
            <a:endParaRPr kumimoji="1" lang="ja-JP" altLang="en-US" dirty="0"/>
          </a:p>
        </p:txBody>
      </p:sp>
      <p:sp>
        <p:nvSpPr>
          <p:cNvPr id="4" name="正方形/長方形 3"/>
          <p:cNvSpPr/>
          <p:nvPr/>
        </p:nvSpPr>
        <p:spPr>
          <a:xfrm>
            <a:off x="1043608" y="3140968"/>
            <a:ext cx="194421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t>成果物</a:t>
            </a:r>
            <a:endParaRPr lang="en-US" altLang="ja-JP" sz="2400" dirty="0" smtClean="0"/>
          </a:p>
          <a:p>
            <a:pPr algn="ctr"/>
            <a:r>
              <a:rPr lang="ja-JP" altLang="en-US" sz="2400" dirty="0" smtClean="0"/>
              <a:t>できる</a:t>
            </a:r>
            <a:endParaRPr kumimoji="1" lang="ja-JP" altLang="en-US" sz="2400" dirty="0"/>
          </a:p>
        </p:txBody>
      </p:sp>
      <p:sp>
        <p:nvSpPr>
          <p:cNvPr id="6" name="正方形/長方形 5"/>
          <p:cNvSpPr/>
          <p:nvPr/>
        </p:nvSpPr>
        <p:spPr>
          <a:xfrm>
            <a:off x="3491880" y="3140968"/>
            <a:ext cx="194421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a:t>レビュー</a:t>
            </a:r>
            <a:endParaRPr kumimoji="1" lang="ja-JP" altLang="en-US" sz="2800" dirty="0"/>
          </a:p>
        </p:txBody>
      </p:sp>
      <p:sp>
        <p:nvSpPr>
          <p:cNvPr id="7" name="正方形/長方形 6"/>
          <p:cNvSpPr/>
          <p:nvPr/>
        </p:nvSpPr>
        <p:spPr>
          <a:xfrm>
            <a:off x="5868144" y="3140968"/>
            <a:ext cx="194421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完成</a:t>
            </a:r>
            <a:endParaRPr kumimoji="1" lang="ja-JP" altLang="en-US" sz="2800" dirty="0"/>
          </a:p>
        </p:txBody>
      </p:sp>
      <p:sp>
        <p:nvSpPr>
          <p:cNvPr id="8" name="下カーブ矢印 7"/>
          <p:cNvSpPr/>
          <p:nvPr/>
        </p:nvSpPr>
        <p:spPr>
          <a:xfrm>
            <a:off x="2627784" y="2708920"/>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正方形/長方形 8"/>
          <p:cNvSpPr/>
          <p:nvPr/>
        </p:nvSpPr>
        <p:spPr>
          <a:xfrm>
            <a:off x="3491880" y="5013176"/>
            <a:ext cx="1944216" cy="10081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dirty="0" smtClean="0"/>
              <a:t>修正</a:t>
            </a:r>
            <a:endParaRPr kumimoji="1" lang="ja-JP" altLang="en-US" sz="2800" dirty="0"/>
          </a:p>
        </p:txBody>
      </p:sp>
      <p:sp>
        <p:nvSpPr>
          <p:cNvPr id="10" name="下カーブ矢印 9"/>
          <p:cNvSpPr/>
          <p:nvPr/>
        </p:nvSpPr>
        <p:spPr>
          <a:xfrm>
            <a:off x="5148064" y="2708920"/>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 name="下カーブ矢印 10"/>
          <p:cNvSpPr/>
          <p:nvPr/>
        </p:nvSpPr>
        <p:spPr>
          <a:xfrm rot="5400000">
            <a:off x="5112060" y="4473116"/>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下カーブ矢印 11"/>
          <p:cNvSpPr/>
          <p:nvPr/>
        </p:nvSpPr>
        <p:spPr>
          <a:xfrm rot="16200000">
            <a:off x="2735796" y="4473116"/>
            <a:ext cx="1080120" cy="288032"/>
          </a:xfrm>
          <a:prstGeom prst="curved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レビューの準備</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レビューの２種類の方法</a:t>
            </a:r>
            <a:endParaRPr kumimoji="1" lang="ja-JP" altLang="en-US" dirty="0"/>
          </a:p>
        </p:txBody>
      </p:sp>
      <p:sp>
        <p:nvSpPr>
          <p:cNvPr id="4" name="テキスト ボックス 3"/>
          <p:cNvSpPr txBox="1"/>
          <p:nvPr/>
        </p:nvSpPr>
        <p:spPr>
          <a:xfrm>
            <a:off x="971600" y="1196752"/>
            <a:ext cx="7200800" cy="2554545"/>
          </a:xfrm>
          <a:prstGeom prst="rect">
            <a:avLst/>
          </a:prstGeom>
          <a:noFill/>
        </p:spPr>
        <p:txBody>
          <a:bodyPr wrap="square" rtlCol="0">
            <a:spAutoFit/>
          </a:bodyPr>
          <a:lstStyle/>
          <a:p>
            <a:r>
              <a:rPr kumimoji="1" lang="ja-JP" altLang="en-US" sz="2000" dirty="0" smtClean="0"/>
              <a:t>・参加メンバの決定</a:t>
            </a:r>
            <a:endParaRPr kumimoji="1" lang="en-US" altLang="ja-JP" sz="2000" dirty="0" smtClean="0"/>
          </a:p>
          <a:p>
            <a:r>
              <a:rPr kumimoji="1" lang="ja-JP" altLang="en-US" sz="2000" dirty="0" smtClean="0"/>
              <a:t>　基本は設計書の作成に関与した人が参加する。</a:t>
            </a:r>
            <a:endParaRPr kumimoji="1" lang="en-US" altLang="ja-JP" sz="2000" dirty="0" smtClean="0"/>
          </a:p>
          <a:p>
            <a:r>
              <a:rPr lang="ja-JP" altLang="en-US" sz="2000" dirty="0"/>
              <a:t>　</a:t>
            </a:r>
            <a:r>
              <a:rPr lang="ja-JP" altLang="en-US" sz="2000" dirty="0" smtClean="0"/>
              <a:t>だが上司は参加しない方がいい。同僚からの指摘があると、</a:t>
            </a:r>
            <a:endParaRPr lang="en-US" altLang="ja-JP" sz="2000" dirty="0" smtClean="0"/>
          </a:p>
          <a:p>
            <a:r>
              <a:rPr lang="ja-JP" altLang="en-US" sz="2000" dirty="0" smtClean="0"/>
              <a:t>　上司からの評価が気になる。</a:t>
            </a:r>
            <a:endParaRPr lang="en-US" altLang="ja-JP" sz="2000" dirty="0" smtClean="0"/>
          </a:p>
          <a:p>
            <a:endParaRPr kumimoji="1" lang="en-US" altLang="ja-JP" sz="2000" dirty="0"/>
          </a:p>
          <a:p>
            <a:r>
              <a:rPr lang="ja-JP" altLang="en-US" sz="2000" dirty="0" smtClean="0"/>
              <a:t>・日時の決定</a:t>
            </a:r>
            <a:endParaRPr lang="en-US" altLang="ja-JP" sz="2000" dirty="0" smtClean="0"/>
          </a:p>
          <a:p>
            <a:endParaRPr lang="en-US" altLang="ja-JP" sz="2000" dirty="0"/>
          </a:p>
          <a:p>
            <a:r>
              <a:rPr lang="ja-JP" altLang="en-US" sz="2000" dirty="0" smtClean="0"/>
              <a:t>・資料の事前配布</a:t>
            </a:r>
            <a:endParaRPr lang="en-US" altLang="ja-JP" sz="2000" dirty="0" smtClean="0"/>
          </a:p>
        </p:txBody>
      </p:sp>
      <p:sp>
        <p:nvSpPr>
          <p:cNvPr id="5" name="テキスト ボックス 4"/>
          <p:cNvSpPr txBox="1"/>
          <p:nvPr/>
        </p:nvSpPr>
        <p:spPr>
          <a:xfrm>
            <a:off x="1043608" y="4437112"/>
            <a:ext cx="7344816" cy="2246769"/>
          </a:xfrm>
          <a:prstGeom prst="rect">
            <a:avLst/>
          </a:prstGeom>
          <a:noFill/>
        </p:spPr>
        <p:txBody>
          <a:bodyPr wrap="square" rtlCol="0">
            <a:spAutoFit/>
          </a:bodyPr>
          <a:lstStyle/>
          <a:p>
            <a:r>
              <a:rPr kumimoji="1" lang="ja-JP" altLang="en-US" sz="2000" dirty="0" smtClean="0"/>
              <a:t>・ウォークスルー</a:t>
            </a:r>
            <a:endParaRPr kumimoji="1" lang="en-US" altLang="ja-JP" sz="2000" dirty="0" smtClean="0"/>
          </a:p>
          <a:p>
            <a:r>
              <a:rPr lang="ja-JP" altLang="en-US" sz="2000" dirty="0"/>
              <a:t>　</a:t>
            </a:r>
            <a:r>
              <a:rPr lang="ja-JP" altLang="en-US" sz="2000" dirty="0" smtClean="0"/>
              <a:t>文書やプログラムを冒頭から最後まで順に確認していく方法。</a:t>
            </a:r>
            <a:endParaRPr lang="en-US" altLang="ja-JP" sz="2000" dirty="0" smtClean="0"/>
          </a:p>
          <a:p>
            <a:endParaRPr kumimoji="1" lang="en-US" altLang="ja-JP" sz="2000" dirty="0"/>
          </a:p>
          <a:p>
            <a:r>
              <a:rPr lang="ja-JP" altLang="en-US" sz="2000" dirty="0" smtClean="0"/>
              <a:t>・インスペクション</a:t>
            </a:r>
            <a:endParaRPr lang="en-US" altLang="ja-JP" sz="2000" dirty="0" smtClean="0"/>
          </a:p>
          <a:p>
            <a:r>
              <a:rPr kumimoji="1" lang="ja-JP" altLang="en-US" sz="2000" dirty="0"/>
              <a:t>　</a:t>
            </a:r>
            <a:r>
              <a:rPr kumimoji="1" lang="ja-JP" altLang="en-US" sz="2000" dirty="0" smtClean="0"/>
              <a:t>範囲や対象を特定して、その部分を集中的に確認する方法。</a:t>
            </a:r>
            <a:endParaRPr kumimoji="1" lang="en-US" altLang="ja-JP" sz="2000" dirty="0" smtClean="0"/>
          </a:p>
          <a:p>
            <a:r>
              <a:rPr lang="ja-JP" altLang="en-US" sz="2000" dirty="0" smtClean="0"/>
              <a:t>レビューを重ね、最終的にはウォークスルーを使って、全体を通して確認。</a:t>
            </a:r>
            <a:endParaRPr kumimoji="1" lang="ja-JP" alt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レビューで確認すること</a:t>
            </a:r>
            <a:endParaRPr kumimoji="1" lang="en-US" altLang="ja-JP" dirty="0" smtClean="0"/>
          </a:p>
          <a:p>
            <a:pPr>
              <a:buNone/>
            </a:pPr>
            <a:r>
              <a:rPr lang="ja-JP" altLang="en-US" dirty="0" smtClean="0"/>
              <a:t>　レビューで確認すべき項目は「形式の正しさ」と「内容の正しさ」に分類できる。</a:t>
            </a:r>
            <a:endParaRPr kumimoji="1" lang="ja-JP" altLang="en-US" dirty="0"/>
          </a:p>
        </p:txBody>
      </p:sp>
      <p:sp>
        <p:nvSpPr>
          <p:cNvPr id="4" name="テキスト ボックス 3"/>
          <p:cNvSpPr txBox="1"/>
          <p:nvPr/>
        </p:nvSpPr>
        <p:spPr>
          <a:xfrm>
            <a:off x="827584" y="2276872"/>
            <a:ext cx="7200800" cy="3477875"/>
          </a:xfrm>
          <a:prstGeom prst="rect">
            <a:avLst/>
          </a:prstGeom>
          <a:noFill/>
        </p:spPr>
        <p:txBody>
          <a:bodyPr wrap="square" rtlCol="0">
            <a:spAutoFit/>
          </a:bodyPr>
          <a:lstStyle/>
          <a:p>
            <a:r>
              <a:rPr kumimoji="1" lang="ja-JP" altLang="en-US" sz="2000" dirty="0" smtClean="0"/>
              <a:t>・「ですます調」か「である調」に統一されている。</a:t>
            </a:r>
            <a:endParaRPr kumimoji="1" lang="en-US" altLang="ja-JP" sz="2000" dirty="0" smtClean="0"/>
          </a:p>
          <a:p>
            <a:endParaRPr kumimoji="1" lang="en-US" altLang="ja-JP" sz="2000" dirty="0" smtClean="0"/>
          </a:p>
          <a:p>
            <a:r>
              <a:rPr lang="ja-JP" altLang="en-US" sz="2000" dirty="0" smtClean="0"/>
              <a:t>・「てにをは」の使い方が正しく、統一されている。</a:t>
            </a:r>
            <a:endParaRPr lang="en-US" altLang="ja-JP" sz="2000" dirty="0" smtClean="0"/>
          </a:p>
          <a:p>
            <a:endParaRPr lang="en-US" altLang="ja-JP" sz="2000" dirty="0" smtClean="0"/>
          </a:p>
          <a:p>
            <a:r>
              <a:rPr lang="ja-JP" altLang="en-US" sz="2000" dirty="0" smtClean="0"/>
              <a:t>・用語の定義が明確でぶれがない</a:t>
            </a:r>
            <a:endParaRPr lang="en-US" altLang="ja-JP" sz="2000" dirty="0" smtClean="0"/>
          </a:p>
          <a:p>
            <a:endParaRPr lang="en-US" altLang="ja-JP" sz="2000" dirty="0" smtClean="0"/>
          </a:p>
          <a:p>
            <a:r>
              <a:rPr lang="ja-JP" altLang="en-US" sz="2000" dirty="0" smtClean="0"/>
              <a:t>・数値が付いている</a:t>
            </a:r>
            <a:endParaRPr lang="en-US" altLang="ja-JP" sz="2000" dirty="0" smtClean="0"/>
          </a:p>
          <a:p>
            <a:endParaRPr lang="en-US" altLang="ja-JP" sz="2000" dirty="0" smtClean="0"/>
          </a:p>
          <a:p>
            <a:r>
              <a:rPr lang="ja-JP" altLang="en-US" sz="2000" dirty="0" smtClean="0"/>
              <a:t>・フォント、スタイル、文字サイズが規則通りである。</a:t>
            </a:r>
            <a:endParaRPr lang="en-US" altLang="ja-JP" sz="2000" dirty="0" smtClean="0"/>
          </a:p>
          <a:p>
            <a:endParaRPr lang="en-US" altLang="ja-JP" sz="2000" dirty="0" smtClean="0"/>
          </a:p>
          <a:p>
            <a:r>
              <a:rPr lang="ja-JP" altLang="en-US" sz="2000" dirty="0" smtClean="0"/>
              <a:t>・表現が顧客の要請に一致している。</a:t>
            </a:r>
            <a:endParaRPr lang="en-US" altLang="ja-JP"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レビュー結果の記録</a:t>
            </a:r>
            <a:endParaRPr kumimoji="1" lang="en-US" altLang="ja-JP" dirty="0" smtClean="0"/>
          </a:p>
          <a:p>
            <a:pPr>
              <a:buNone/>
            </a:pPr>
            <a:r>
              <a:rPr lang="ja-JP" altLang="en-US" dirty="0" smtClean="0"/>
              <a:t>　レビューの結果は「レビュー記録表に」記録する。</a:t>
            </a:r>
            <a:endParaRPr kumimoji="1" lang="ja-JP" altLang="en-US" dirty="0"/>
          </a:p>
        </p:txBody>
      </p:sp>
      <p:graphicFrame>
        <p:nvGraphicFramePr>
          <p:cNvPr id="4" name="表 3"/>
          <p:cNvGraphicFramePr>
            <a:graphicFrameLocks noGrp="1"/>
          </p:cNvGraphicFramePr>
          <p:nvPr/>
        </p:nvGraphicFramePr>
        <p:xfrm>
          <a:off x="1043608" y="2132856"/>
          <a:ext cx="7056784" cy="4450080"/>
        </p:xfrm>
        <a:graphic>
          <a:graphicData uri="http://schemas.openxmlformats.org/drawingml/2006/table">
            <a:tbl>
              <a:tblPr firstRow="1" bandRow="1">
                <a:tableStyleId>{5C22544A-7EE6-4342-B048-85BDC9FD1C3A}</a:tableStyleId>
              </a:tblPr>
              <a:tblGrid>
                <a:gridCol w="1917213"/>
                <a:gridCol w="5139571"/>
              </a:tblGrid>
              <a:tr h="370840">
                <a:tc>
                  <a:txBody>
                    <a:bodyPr/>
                    <a:lstStyle/>
                    <a:p>
                      <a:pPr algn="ctr"/>
                      <a:r>
                        <a:rPr kumimoji="1" lang="ja-JP" altLang="en-US" dirty="0" smtClean="0"/>
                        <a:t>項目</a:t>
                      </a:r>
                      <a:endParaRPr kumimoji="1" lang="ja-JP" altLang="en-US" dirty="0"/>
                    </a:p>
                  </a:txBody>
                  <a:tcPr/>
                </a:tc>
                <a:tc>
                  <a:txBody>
                    <a:bodyPr/>
                    <a:lstStyle/>
                    <a:p>
                      <a:pPr algn="ctr"/>
                      <a:r>
                        <a:rPr kumimoji="1" lang="ja-JP" altLang="en-US" dirty="0" smtClean="0"/>
                        <a:t>内容</a:t>
                      </a:r>
                      <a:endParaRPr kumimoji="1" lang="ja-JP" altLang="en-US" dirty="0"/>
                    </a:p>
                  </a:txBody>
                  <a:tcPr/>
                </a:tc>
              </a:tr>
              <a:tr h="370840">
                <a:tc>
                  <a:txBody>
                    <a:bodyPr/>
                    <a:lstStyle/>
                    <a:p>
                      <a:r>
                        <a:rPr kumimoji="1" lang="ja-JP" altLang="en-US" dirty="0" smtClean="0"/>
                        <a:t>指摘番号</a:t>
                      </a:r>
                      <a:endParaRPr kumimoji="1" lang="ja-JP" altLang="en-US" dirty="0"/>
                    </a:p>
                  </a:txBody>
                  <a:tcPr/>
                </a:tc>
                <a:tc>
                  <a:txBody>
                    <a:bodyPr/>
                    <a:lstStyle/>
                    <a:p>
                      <a:r>
                        <a:rPr kumimoji="1" lang="ja-JP" altLang="en-US" dirty="0" smtClean="0"/>
                        <a:t>指摘を特定する番号</a:t>
                      </a:r>
                      <a:endParaRPr kumimoji="1" lang="ja-JP" altLang="en-US" dirty="0"/>
                    </a:p>
                  </a:txBody>
                  <a:tcPr/>
                </a:tc>
              </a:tr>
              <a:tr h="370840">
                <a:tc>
                  <a:txBody>
                    <a:bodyPr/>
                    <a:lstStyle/>
                    <a:p>
                      <a:r>
                        <a:rPr kumimoji="1" lang="ja-JP" altLang="en-US" dirty="0" smtClean="0"/>
                        <a:t>分類</a:t>
                      </a:r>
                      <a:endParaRPr kumimoji="1" lang="ja-JP" altLang="en-US" dirty="0"/>
                    </a:p>
                  </a:txBody>
                  <a:tcPr/>
                </a:tc>
                <a:tc>
                  <a:txBody>
                    <a:bodyPr/>
                    <a:lstStyle/>
                    <a:p>
                      <a:r>
                        <a:rPr kumimoji="1" lang="ja-JP" altLang="en-US" dirty="0" smtClean="0"/>
                        <a:t>指摘の種類</a:t>
                      </a:r>
                      <a:r>
                        <a:rPr kumimoji="1" lang="en-US" altLang="ja-JP" dirty="0" smtClean="0"/>
                        <a:t>(R:</a:t>
                      </a:r>
                      <a:r>
                        <a:rPr kumimoji="1" lang="ja-JP" altLang="en-US" dirty="0" smtClean="0"/>
                        <a:t>訂正要請、</a:t>
                      </a:r>
                      <a:r>
                        <a:rPr kumimoji="1" lang="en-US" altLang="ja-JP" dirty="0" smtClean="0"/>
                        <a:t>Q:</a:t>
                      </a:r>
                      <a:r>
                        <a:rPr kumimoji="1" lang="ja-JP" altLang="en-US" dirty="0" smtClean="0"/>
                        <a:t>質問、</a:t>
                      </a:r>
                      <a:r>
                        <a:rPr kumimoji="1" lang="en-US" altLang="ja-JP" dirty="0" smtClean="0"/>
                        <a:t>C:</a:t>
                      </a:r>
                      <a:r>
                        <a:rPr kumimoji="1" lang="ja-JP" altLang="en-US" dirty="0" smtClean="0"/>
                        <a:t>コメント</a:t>
                      </a:r>
                      <a:r>
                        <a:rPr kumimoji="1" lang="en-US" altLang="ja-JP" dirty="0" smtClean="0"/>
                        <a:t>)</a:t>
                      </a:r>
                      <a:endParaRPr kumimoji="1" lang="ja-JP" altLang="en-US" dirty="0"/>
                    </a:p>
                  </a:txBody>
                  <a:tcPr/>
                </a:tc>
              </a:tr>
              <a:tr h="370840">
                <a:tc>
                  <a:txBody>
                    <a:bodyPr/>
                    <a:lstStyle/>
                    <a:p>
                      <a:r>
                        <a:rPr kumimoji="1" lang="ja-JP" altLang="en-US" dirty="0" smtClean="0"/>
                        <a:t>位置</a:t>
                      </a:r>
                      <a:endParaRPr kumimoji="1" lang="ja-JP" altLang="en-US" dirty="0"/>
                    </a:p>
                  </a:txBody>
                  <a:tcPr/>
                </a:tc>
                <a:tc>
                  <a:txBody>
                    <a:bodyPr/>
                    <a:lstStyle/>
                    <a:p>
                      <a:r>
                        <a:rPr kumimoji="1" lang="ja-JP" altLang="en-US" dirty="0" smtClean="0"/>
                        <a:t>指摘を受けた位置</a:t>
                      </a:r>
                      <a:endParaRPr kumimoji="1" lang="ja-JP" altLang="en-US" dirty="0"/>
                    </a:p>
                  </a:txBody>
                  <a:tcPr/>
                </a:tc>
              </a:tr>
              <a:tr h="370840">
                <a:tc>
                  <a:txBody>
                    <a:bodyPr/>
                    <a:lstStyle/>
                    <a:p>
                      <a:r>
                        <a:rPr kumimoji="1" lang="ja-JP" altLang="en-US" dirty="0" smtClean="0"/>
                        <a:t>指摘内容</a:t>
                      </a:r>
                      <a:endParaRPr kumimoji="1" lang="ja-JP" altLang="en-US" dirty="0"/>
                    </a:p>
                  </a:txBody>
                  <a:tcPr/>
                </a:tc>
                <a:tc>
                  <a:txBody>
                    <a:bodyPr/>
                    <a:lstStyle/>
                    <a:p>
                      <a:r>
                        <a:rPr kumimoji="1" lang="ja-JP" altLang="en-US" dirty="0" smtClean="0"/>
                        <a:t>指摘の内容</a:t>
                      </a:r>
                      <a:endParaRPr kumimoji="1" lang="ja-JP" altLang="en-US" dirty="0"/>
                    </a:p>
                  </a:txBody>
                  <a:tcPr/>
                </a:tc>
              </a:tr>
              <a:tr h="370840">
                <a:tc>
                  <a:txBody>
                    <a:bodyPr/>
                    <a:lstStyle/>
                    <a:p>
                      <a:r>
                        <a:rPr kumimoji="1" lang="ja-JP" altLang="en-US" dirty="0" smtClean="0"/>
                        <a:t>緊急度</a:t>
                      </a:r>
                      <a:endParaRPr kumimoji="1" lang="ja-JP" altLang="en-US" dirty="0"/>
                    </a:p>
                  </a:txBody>
                  <a:tcPr/>
                </a:tc>
                <a:tc>
                  <a:txBody>
                    <a:bodyPr/>
                    <a:lstStyle/>
                    <a:p>
                      <a:r>
                        <a:rPr kumimoji="1" lang="ja-JP" altLang="en-US" dirty="0" smtClean="0"/>
                        <a:t>指摘事項の訂正に対する緊急度</a:t>
                      </a:r>
                      <a:endParaRPr kumimoji="1" lang="ja-JP" altLang="en-US" dirty="0"/>
                    </a:p>
                  </a:txBody>
                  <a:tcPr/>
                </a:tc>
              </a:tr>
              <a:tr h="370840">
                <a:tc>
                  <a:txBody>
                    <a:bodyPr/>
                    <a:lstStyle/>
                    <a:p>
                      <a:r>
                        <a:rPr kumimoji="1" lang="ja-JP" altLang="en-US" dirty="0" smtClean="0"/>
                        <a:t>重要度</a:t>
                      </a:r>
                      <a:endParaRPr kumimoji="1" lang="ja-JP" altLang="en-US" dirty="0"/>
                    </a:p>
                  </a:txBody>
                  <a:tcPr/>
                </a:tc>
                <a:tc>
                  <a:txBody>
                    <a:bodyPr/>
                    <a:lstStyle/>
                    <a:p>
                      <a:r>
                        <a:rPr kumimoji="1" lang="ja-JP" altLang="en-US" dirty="0" smtClean="0"/>
                        <a:t>指摘の重要度</a:t>
                      </a:r>
                      <a:endParaRPr kumimoji="1" lang="ja-JP" altLang="en-US" dirty="0"/>
                    </a:p>
                  </a:txBody>
                  <a:tcPr/>
                </a:tc>
              </a:tr>
              <a:tr h="370840">
                <a:tc>
                  <a:txBody>
                    <a:bodyPr/>
                    <a:lstStyle/>
                    <a:p>
                      <a:r>
                        <a:rPr kumimoji="1" lang="ja-JP" altLang="en-US" dirty="0" smtClean="0"/>
                        <a:t>訂正担当者</a:t>
                      </a:r>
                      <a:endParaRPr kumimoji="1" lang="ja-JP" altLang="en-US" dirty="0"/>
                    </a:p>
                  </a:txBody>
                  <a:tcPr/>
                </a:tc>
                <a:tc>
                  <a:txBody>
                    <a:bodyPr/>
                    <a:lstStyle/>
                    <a:p>
                      <a:r>
                        <a:rPr kumimoji="1" lang="ja-JP" altLang="en-US" dirty="0" smtClean="0"/>
                        <a:t>指摘を訂正する担当者の氏名</a:t>
                      </a:r>
                      <a:endParaRPr kumimoji="1" lang="ja-JP" altLang="en-US" dirty="0"/>
                    </a:p>
                  </a:txBody>
                  <a:tcPr/>
                </a:tc>
              </a:tr>
              <a:tr h="370840">
                <a:tc>
                  <a:txBody>
                    <a:bodyPr/>
                    <a:lstStyle/>
                    <a:p>
                      <a:r>
                        <a:rPr kumimoji="1" lang="ja-JP" altLang="en-US" dirty="0" smtClean="0"/>
                        <a:t>訂正内容</a:t>
                      </a:r>
                      <a:endParaRPr kumimoji="1" lang="ja-JP" altLang="en-US" dirty="0"/>
                    </a:p>
                  </a:txBody>
                  <a:tcPr/>
                </a:tc>
                <a:tc>
                  <a:txBody>
                    <a:bodyPr/>
                    <a:lstStyle/>
                    <a:p>
                      <a:r>
                        <a:rPr kumimoji="1" lang="ja-JP" altLang="en-US" dirty="0" smtClean="0"/>
                        <a:t>訂正した内容</a:t>
                      </a:r>
                      <a:endParaRPr kumimoji="1" lang="ja-JP" altLang="en-US" dirty="0"/>
                    </a:p>
                  </a:txBody>
                  <a:tcPr/>
                </a:tc>
              </a:tr>
              <a:tr h="370840">
                <a:tc>
                  <a:txBody>
                    <a:bodyPr/>
                    <a:lstStyle/>
                    <a:p>
                      <a:r>
                        <a:rPr kumimoji="1" lang="ja-JP" altLang="en-US" dirty="0" smtClean="0"/>
                        <a:t>訂正月日</a:t>
                      </a:r>
                      <a:endParaRPr kumimoji="1" lang="ja-JP" altLang="en-US" dirty="0"/>
                    </a:p>
                  </a:txBody>
                  <a:tcPr/>
                </a:tc>
                <a:tc>
                  <a:txBody>
                    <a:bodyPr/>
                    <a:lstStyle/>
                    <a:p>
                      <a:r>
                        <a:rPr kumimoji="1" lang="ja-JP" altLang="en-US" dirty="0" smtClean="0"/>
                        <a:t>訂正した日付</a:t>
                      </a:r>
                      <a:endParaRPr kumimoji="1" lang="ja-JP" altLang="en-US" dirty="0"/>
                    </a:p>
                  </a:txBody>
                  <a:tcPr/>
                </a:tc>
              </a:tr>
              <a:tr h="370840">
                <a:tc>
                  <a:txBody>
                    <a:bodyPr/>
                    <a:lstStyle/>
                    <a:p>
                      <a:r>
                        <a:rPr kumimoji="1" lang="ja-JP" altLang="en-US" dirty="0" smtClean="0"/>
                        <a:t>訂正確認者名</a:t>
                      </a:r>
                      <a:endParaRPr kumimoji="1" lang="ja-JP" altLang="en-US" dirty="0"/>
                    </a:p>
                  </a:txBody>
                  <a:tcPr/>
                </a:tc>
                <a:tc>
                  <a:txBody>
                    <a:bodyPr/>
                    <a:lstStyle/>
                    <a:p>
                      <a:r>
                        <a:rPr kumimoji="1" lang="ja-JP" altLang="en-US" dirty="0" smtClean="0"/>
                        <a:t>正しく訂正されたことを確認した担当者の名前</a:t>
                      </a:r>
                      <a:endParaRPr kumimoji="1" lang="ja-JP" altLang="en-US" dirty="0"/>
                    </a:p>
                  </a:txBody>
                  <a:tcPr/>
                </a:tc>
              </a:tr>
              <a:tr h="370840">
                <a:tc>
                  <a:txBody>
                    <a:bodyPr/>
                    <a:lstStyle/>
                    <a:p>
                      <a:r>
                        <a:rPr kumimoji="1" lang="ja-JP" altLang="en-US" dirty="0" smtClean="0"/>
                        <a:t>訂正確認日</a:t>
                      </a:r>
                      <a:endParaRPr kumimoji="1" lang="ja-JP" altLang="en-US" dirty="0"/>
                    </a:p>
                  </a:txBody>
                  <a:tcPr/>
                </a:tc>
                <a:tc>
                  <a:txBody>
                    <a:bodyPr/>
                    <a:lstStyle/>
                    <a:p>
                      <a:r>
                        <a:rPr kumimoji="1" lang="ja-JP" altLang="en-US" dirty="0" smtClean="0"/>
                        <a:t>正しく訂正されたことを確認した日付</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nvGraphicFramePr>
        <p:xfrm>
          <a:off x="1115616" y="692696"/>
          <a:ext cx="7128792" cy="5976670"/>
        </p:xfrm>
        <a:graphic>
          <a:graphicData uri="http://schemas.openxmlformats.org/drawingml/2006/table">
            <a:tbl>
              <a:tblPr firstRow="1" bandRow="1">
                <a:tableStyleId>{5C22544A-7EE6-4342-B048-85BDC9FD1C3A}</a:tableStyleId>
              </a:tblPr>
              <a:tblGrid>
                <a:gridCol w="1590722"/>
                <a:gridCol w="5538070"/>
              </a:tblGrid>
              <a:tr h="426905">
                <a:tc>
                  <a:txBody>
                    <a:bodyPr/>
                    <a:lstStyle/>
                    <a:p>
                      <a:r>
                        <a:rPr kumimoji="1" lang="ja-JP" altLang="en-US" dirty="0" smtClean="0"/>
                        <a:t>確認項目</a:t>
                      </a:r>
                      <a:endParaRPr kumimoji="1" lang="ja-JP" altLang="en-US" dirty="0"/>
                    </a:p>
                  </a:txBody>
                  <a:tcPr/>
                </a:tc>
                <a:tc>
                  <a:txBody>
                    <a:bodyPr/>
                    <a:lstStyle/>
                    <a:p>
                      <a:r>
                        <a:rPr kumimoji="1" lang="ja-JP" altLang="en-US" dirty="0" smtClean="0"/>
                        <a:t>意味</a:t>
                      </a:r>
                      <a:endParaRPr kumimoji="1" lang="ja-JP" altLang="en-US" dirty="0"/>
                    </a:p>
                  </a:txBody>
                  <a:tcPr/>
                </a:tc>
              </a:tr>
              <a:tr h="426905">
                <a:tc>
                  <a:txBody>
                    <a:bodyPr/>
                    <a:lstStyle/>
                    <a:p>
                      <a:r>
                        <a:rPr kumimoji="1" lang="ja-JP" altLang="en-US" dirty="0" smtClean="0"/>
                        <a:t>目的合致性</a:t>
                      </a:r>
                      <a:endParaRPr kumimoji="1" lang="ja-JP" altLang="en-US" dirty="0"/>
                    </a:p>
                  </a:txBody>
                  <a:tcPr/>
                </a:tc>
                <a:tc>
                  <a:txBody>
                    <a:bodyPr/>
                    <a:lstStyle/>
                    <a:p>
                      <a:r>
                        <a:rPr kumimoji="1" lang="ja-JP" altLang="en-US" dirty="0" smtClean="0"/>
                        <a:t>求められる目的に合致している</a:t>
                      </a:r>
                      <a:endParaRPr kumimoji="1" lang="ja-JP" altLang="en-US" dirty="0"/>
                    </a:p>
                  </a:txBody>
                  <a:tcPr/>
                </a:tc>
              </a:tr>
              <a:tr h="426905">
                <a:tc>
                  <a:txBody>
                    <a:bodyPr/>
                    <a:lstStyle/>
                    <a:p>
                      <a:r>
                        <a:rPr kumimoji="1" lang="ja-JP" altLang="en-US" dirty="0" smtClean="0"/>
                        <a:t>信頼性</a:t>
                      </a:r>
                      <a:endParaRPr kumimoji="1" lang="ja-JP" altLang="en-US" dirty="0"/>
                    </a:p>
                  </a:txBody>
                  <a:tcPr/>
                </a:tc>
                <a:tc>
                  <a:txBody>
                    <a:bodyPr/>
                    <a:lstStyle/>
                    <a:p>
                      <a:r>
                        <a:rPr kumimoji="1" lang="ja-JP" altLang="en-US" dirty="0" smtClean="0"/>
                        <a:t>求められる信頼性を実現している</a:t>
                      </a:r>
                      <a:endParaRPr kumimoji="1" lang="en-US" altLang="ja-JP" dirty="0" smtClean="0"/>
                    </a:p>
                  </a:txBody>
                  <a:tcPr/>
                </a:tc>
              </a:tr>
              <a:tr h="426905">
                <a:tc>
                  <a:txBody>
                    <a:bodyPr/>
                    <a:lstStyle/>
                    <a:p>
                      <a:r>
                        <a:rPr kumimoji="1" lang="ja-JP" altLang="en-US" dirty="0" smtClean="0"/>
                        <a:t>可用性</a:t>
                      </a:r>
                      <a:endParaRPr kumimoji="1" lang="en-US" altLang="ja-JP" dirty="0" smtClean="0"/>
                    </a:p>
                  </a:txBody>
                  <a:tcPr/>
                </a:tc>
                <a:tc>
                  <a:txBody>
                    <a:bodyPr/>
                    <a:lstStyle/>
                    <a:p>
                      <a:r>
                        <a:rPr kumimoji="1" lang="ja-JP" altLang="en-US" dirty="0" smtClean="0"/>
                        <a:t>求められる可用性を実現している</a:t>
                      </a:r>
                      <a:endParaRPr kumimoji="1" lang="ja-JP" altLang="en-US" dirty="0"/>
                    </a:p>
                  </a:txBody>
                  <a:tcPr/>
                </a:tc>
              </a:tr>
              <a:tr h="426905">
                <a:tc>
                  <a:txBody>
                    <a:bodyPr/>
                    <a:lstStyle/>
                    <a:p>
                      <a:r>
                        <a:rPr kumimoji="1" lang="ja-JP" altLang="en-US" dirty="0" smtClean="0"/>
                        <a:t>機密保護</a:t>
                      </a:r>
                      <a:endParaRPr kumimoji="1" lang="ja-JP" altLang="en-US" dirty="0"/>
                    </a:p>
                  </a:txBody>
                  <a:tcPr/>
                </a:tc>
                <a:tc>
                  <a:txBody>
                    <a:bodyPr/>
                    <a:lstStyle/>
                    <a:p>
                      <a:r>
                        <a:rPr kumimoji="1" lang="ja-JP" altLang="en-US" dirty="0" smtClean="0"/>
                        <a:t>求められる機密保護を実現している</a:t>
                      </a:r>
                      <a:endParaRPr kumimoji="1" lang="ja-JP" altLang="en-US" dirty="0"/>
                    </a:p>
                  </a:txBody>
                  <a:tcPr/>
                </a:tc>
              </a:tr>
              <a:tr h="426905">
                <a:tc>
                  <a:txBody>
                    <a:bodyPr/>
                    <a:lstStyle/>
                    <a:p>
                      <a:r>
                        <a:rPr kumimoji="1" lang="ja-JP" altLang="en-US" dirty="0" smtClean="0"/>
                        <a:t>操作性</a:t>
                      </a:r>
                      <a:endParaRPr kumimoji="1" lang="ja-JP" altLang="en-US" dirty="0"/>
                    </a:p>
                  </a:txBody>
                  <a:tcPr/>
                </a:tc>
                <a:tc>
                  <a:txBody>
                    <a:bodyPr/>
                    <a:lstStyle/>
                    <a:p>
                      <a:r>
                        <a:rPr kumimoji="1" lang="ja-JP" altLang="en-US" dirty="0" smtClean="0"/>
                        <a:t>求められる操作性を実現している</a:t>
                      </a:r>
                      <a:endParaRPr kumimoji="1" lang="ja-JP" altLang="en-US" dirty="0"/>
                    </a:p>
                  </a:txBody>
                  <a:tcPr/>
                </a:tc>
              </a:tr>
              <a:tr h="426905">
                <a:tc>
                  <a:txBody>
                    <a:bodyPr/>
                    <a:lstStyle/>
                    <a:p>
                      <a:r>
                        <a:rPr kumimoji="1" lang="ja-JP" altLang="en-US" dirty="0" smtClean="0"/>
                        <a:t>性能</a:t>
                      </a:r>
                      <a:endParaRPr kumimoji="1" lang="ja-JP" altLang="en-US" dirty="0"/>
                    </a:p>
                  </a:txBody>
                  <a:tcPr/>
                </a:tc>
                <a:tc>
                  <a:txBody>
                    <a:bodyPr/>
                    <a:lstStyle/>
                    <a:p>
                      <a:r>
                        <a:rPr kumimoji="1" lang="ja-JP" altLang="en-US" dirty="0" smtClean="0"/>
                        <a:t>求められる性能を実現している</a:t>
                      </a:r>
                      <a:endParaRPr kumimoji="1" lang="ja-JP" altLang="en-US" dirty="0"/>
                    </a:p>
                  </a:txBody>
                  <a:tcPr/>
                </a:tc>
              </a:tr>
              <a:tr h="426905">
                <a:tc>
                  <a:txBody>
                    <a:bodyPr/>
                    <a:lstStyle/>
                    <a:p>
                      <a:r>
                        <a:rPr kumimoji="1" lang="ja-JP" altLang="en-US" dirty="0" smtClean="0"/>
                        <a:t>保守性</a:t>
                      </a:r>
                      <a:endParaRPr kumimoji="1" lang="ja-JP" altLang="en-US" dirty="0"/>
                    </a:p>
                  </a:txBody>
                  <a:tcPr/>
                </a:tc>
                <a:tc>
                  <a:txBody>
                    <a:bodyPr/>
                    <a:lstStyle/>
                    <a:p>
                      <a:r>
                        <a:rPr kumimoji="1" lang="ja-JP" altLang="en-US" dirty="0" smtClean="0"/>
                        <a:t>求められる保守性を実現している</a:t>
                      </a:r>
                      <a:endParaRPr kumimoji="1" lang="ja-JP" altLang="en-US" dirty="0"/>
                    </a:p>
                  </a:txBody>
                  <a:tcPr/>
                </a:tc>
              </a:tr>
              <a:tr h="426905">
                <a:tc>
                  <a:txBody>
                    <a:bodyPr/>
                    <a:lstStyle/>
                    <a:p>
                      <a:r>
                        <a:rPr kumimoji="1" lang="ja-JP" altLang="en-US" dirty="0" smtClean="0"/>
                        <a:t>拡張性</a:t>
                      </a:r>
                      <a:endParaRPr kumimoji="1" lang="ja-JP" altLang="en-US" dirty="0"/>
                    </a:p>
                  </a:txBody>
                  <a:tcPr/>
                </a:tc>
                <a:tc>
                  <a:txBody>
                    <a:bodyPr/>
                    <a:lstStyle/>
                    <a:p>
                      <a:r>
                        <a:rPr kumimoji="1" lang="ja-JP" altLang="en-US" dirty="0" smtClean="0"/>
                        <a:t>求められる拡張性を実現している</a:t>
                      </a:r>
                      <a:endParaRPr kumimoji="1" lang="ja-JP" altLang="en-US" dirty="0"/>
                    </a:p>
                  </a:txBody>
                  <a:tcPr/>
                </a:tc>
              </a:tr>
              <a:tr h="426905">
                <a:tc>
                  <a:txBody>
                    <a:bodyPr/>
                    <a:lstStyle/>
                    <a:p>
                      <a:r>
                        <a:rPr kumimoji="1" lang="ja-JP" altLang="en-US" dirty="0" smtClean="0"/>
                        <a:t>互換性</a:t>
                      </a:r>
                      <a:endParaRPr kumimoji="1" lang="ja-JP" altLang="en-US" dirty="0"/>
                    </a:p>
                  </a:txBody>
                  <a:tcPr/>
                </a:tc>
                <a:tc>
                  <a:txBody>
                    <a:bodyPr/>
                    <a:lstStyle/>
                    <a:p>
                      <a:r>
                        <a:rPr kumimoji="1" lang="ja-JP" altLang="en-US" dirty="0" smtClean="0"/>
                        <a:t>求められる互換性を実現している</a:t>
                      </a:r>
                      <a:endParaRPr kumimoji="1" lang="ja-JP" altLang="en-US" dirty="0"/>
                    </a:p>
                  </a:txBody>
                  <a:tcPr/>
                </a:tc>
              </a:tr>
              <a:tr h="426905">
                <a:tc>
                  <a:txBody>
                    <a:bodyPr/>
                    <a:lstStyle/>
                    <a:p>
                      <a:r>
                        <a:rPr kumimoji="1" lang="ja-JP" altLang="en-US" dirty="0" smtClean="0"/>
                        <a:t>テスト容易性</a:t>
                      </a:r>
                      <a:endParaRPr kumimoji="1" lang="ja-JP" altLang="en-US" dirty="0"/>
                    </a:p>
                  </a:txBody>
                  <a:tcPr/>
                </a:tc>
                <a:tc>
                  <a:txBody>
                    <a:bodyPr/>
                    <a:lstStyle/>
                    <a:p>
                      <a:r>
                        <a:rPr kumimoji="1" lang="ja-JP" altLang="en-US" dirty="0" smtClean="0"/>
                        <a:t>求められるテスト容易性を実現している</a:t>
                      </a:r>
                      <a:endParaRPr kumimoji="1" lang="ja-JP" altLang="en-US" dirty="0"/>
                    </a:p>
                  </a:txBody>
                  <a:tcPr/>
                </a:tc>
              </a:tr>
              <a:tr h="426905">
                <a:tc>
                  <a:txBody>
                    <a:bodyPr/>
                    <a:lstStyle/>
                    <a:p>
                      <a:r>
                        <a:rPr kumimoji="1" lang="ja-JP" altLang="en-US" dirty="0" smtClean="0"/>
                        <a:t>可搬性</a:t>
                      </a:r>
                      <a:endParaRPr kumimoji="1" lang="ja-JP" altLang="en-US" dirty="0"/>
                    </a:p>
                  </a:txBody>
                  <a:tcPr/>
                </a:tc>
                <a:tc>
                  <a:txBody>
                    <a:bodyPr/>
                    <a:lstStyle/>
                    <a:p>
                      <a:r>
                        <a:rPr kumimoji="1" lang="ja-JP" altLang="en-US" dirty="0" smtClean="0"/>
                        <a:t>求められる可搬性を実現している</a:t>
                      </a:r>
                      <a:endParaRPr kumimoji="1" lang="ja-JP" altLang="en-US" dirty="0"/>
                    </a:p>
                  </a:txBody>
                  <a:tcPr/>
                </a:tc>
              </a:tr>
              <a:tr h="426905">
                <a:tc>
                  <a:txBody>
                    <a:bodyPr/>
                    <a:lstStyle/>
                    <a:p>
                      <a:r>
                        <a:rPr kumimoji="1" lang="ja-JP" altLang="en-US" dirty="0" smtClean="0"/>
                        <a:t>再利用性</a:t>
                      </a:r>
                      <a:endParaRPr kumimoji="1" lang="ja-JP" altLang="en-US" dirty="0"/>
                    </a:p>
                  </a:txBody>
                  <a:tcPr/>
                </a:tc>
                <a:tc>
                  <a:txBody>
                    <a:bodyPr/>
                    <a:lstStyle/>
                    <a:p>
                      <a:r>
                        <a:rPr kumimoji="1" lang="ja-JP" altLang="en-US" dirty="0" smtClean="0"/>
                        <a:t>求められる再利用性を実現している</a:t>
                      </a:r>
                      <a:endParaRPr kumimoji="1" lang="ja-JP" altLang="en-US" dirty="0"/>
                    </a:p>
                  </a:txBody>
                  <a:tcPr/>
                </a:tc>
              </a:tr>
              <a:tr h="426905">
                <a:tc>
                  <a:txBody>
                    <a:bodyPr/>
                    <a:lstStyle/>
                    <a:p>
                      <a:r>
                        <a:rPr kumimoji="1" lang="ja-JP" altLang="en-US" dirty="0" smtClean="0"/>
                        <a:t>接続性</a:t>
                      </a:r>
                      <a:endParaRPr kumimoji="1" lang="ja-JP" altLang="en-US" dirty="0"/>
                    </a:p>
                  </a:txBody>
                  <a:tcPr/>
                </a:tc>
                <a:tc>
                  <a:txBody>
                    <a:bodyPr/>
                    <a:lstStyle/>
                    <a:p>
                      <a:r>
                        <a:rPr kumimoji="1" lang="ja-JP" altLang="en-US" dirty="0" smtClean="0"/>
                        <a:t>求められる接続性を実現している</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４、テスト管理</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テストの種類</a:t>
            </a:r>
            <a:endParaRPr kumimoji="1" lang="en-US" altLang="ja-JP" dirty="0" smtClean="0"/>
          </a:p>
          <a:p>
            <a:pPr>
              <a:buNone/>
            </a:pPr>
            <a:r>
              <a:rPr lang="ja-JP" altLang="en-US" dirty="0" smtClean="0"/>
              <a:t>　システム開発で行うテストには大きく５つある。</a:t>
            </a:r>
            <a:endParaRPr lang="en-US" altLang="ja-JP" dirty="0" smtClean="0"/>
          </a:p>
        </p:txBody>
      </p:sp>
      <p:sp>
        <p:nvSpPr>
          <p:cNvPr id="4" name="テキスト ボックス 3"/>
          <p:cNvSpPr txBox="1"/>
          <p:nvPr/>
        </p:nvSpPr>
        <p:spPr>
          <a:xfrm>
            <a:off x="899592" y="3380125"/>
            <a:ext cx="7200800" cy="1938992"/>
          </a:xfrm>
          <a:prstGeom prst="rect">
            <a:avLst/>
          </a:prstGeom>
          <a:noFill/>
        </p:spPr>
        <p:txBody>
          <a:bodyPr wrap="square" rtlCol="0">
            <a:spAutoFit/>
          </a:bodyPr>
          <a:lstStyle/>
          <a:p>
            <a:r>
              <a:rPr kumimoji="1" lang="ja-JP" altLang="en-US" sz="2000" dirty="0" smtClean="0"/>
              <a:t>・単体テスト</a:t>
            </a:r>
            <a:r>
              <a:rPr kumimoji="1" lang="en-US" altLang="ja-JP" sz="2000" dirty="0" smtClean="0"/>
              <a:t>(</a:t>
            </a:r>
            <a:r>
              <a:rPr kumimoji="1" lang="ja-JP" altLang="en-US" sz="2000" dirty="0" smtClean="0"/>
              <a:t>プログラム単体をテストする</a:t>
            </a:r>
            <a:r>
              <a:rPr kumimoji="1" lang="en-US" altLang="ja-JP" sz="2000" dirty="0" smtClean="0"/>
              <a:t>)</a:t>
            </a:r>
          </a:p>
          <a:p>
            <a:r>
              <a:rPr lang="ja-JP" altLang="en-US" sz="2000" dirty="0" smtClean="0"/>
              <a:t>・結合テスト</a:t>
            </a:r>
            <a:r>
              <a:rPr lang="en-US" altLang="ja-JP" sz="2000" dirty="0" smtClean="0"/>
              <a:t>(</a:t>
            </a:r>
            <a:r>
              <a:rPr lang="ja-JP" altLang="en-US" sz="2000" dirty="0" smtClean="0"/>
              <a:t>複数のプログラムを結合したテストする</a:t>
            </a:r>
            <a:r>
              <a:rPr lang="en-US" altLang="ja-JP" sz="2000" dirty="0" smtClean="0"/>
              <a:t>)</a:t>
            </a:r>
          </a:p>
          <a:p>
            <a:r>
              <a:rPr lang="ja-JP" altLang="en-US" sz="2000" dirty="0" smtClean="0"/>
              <a:t>・総合テスト</a:t>
            </a:r>
            <a:r>
              <a:rPr lang="en-US" altLang="ja-JP" sz="2000" dirty="0" smtClean="0"/>
              <a:t>(</a:t>
            </a:r>
            <a:r>
              <a:rPr lang="ja-JP" altLang="en-US" sz="2000" dirty="0" smtClean="0"/>
              <a:t>システム全体を総合的にテストする</a:t>
            </a:r>
            <a:r>
              <a:rPr lang="en-US" altLang="ja-JP" sz="2000" dirty="0" smtClean="0"/>
              <a:t>)</a:t>
            </a:r>
          </a:p>
          <a:p>
            <a:r>
              <a:rPr lang="ja-JP" altLang="en-US" sz="2000" dirty="0" smtClean="0"/>
              <a:t>・受入テスト</a:t>
            </a:r>
            <a:r>
              <a:rPr lang="en-US" altLang="ja-JP" sz="2000" dirty="0" smtClean="0"/>
              <a:t>(</a:t>
            </a:r>
            <a:r>
              <a:rPr lang="ja-JP" altLang="en-US" sz="2000" dirty="0" smtClean="0"/>
              <a:t>納入されたシステムが要求を満たすかどうかをテストする</a:t>
            </a:r>
            <a:r>
              <a:rPr lang="en-US" altLang="ja-JP" sz="2000" dirty="0" smtClean="0"/>
              <a:t>)</a:t>
            </a:r>
          </a:p>
          <a:p>
            <a:r>
              <a:rPr lang="ja-JP" altLang="en-US" sz="2000" dirty="0" smtClean="0"/>
              <a:t>・リリーステスト</a:t>
            </a:r>
            <a:r>
              <a:rPr lang="en-US" altLang="ja-JP" sz="2000" dirty="0" smtClean="0"/>
              <a:t>(</a:t>
            </a:r>
            <a:r>
              <a:rPr lang="ja-JP" altLang="en-US" sz="2000" dirty="0" smtClean="0"/>
              <a:t>リリース前に最終的に動作を確認する</a:t>
            </a:r>
            <a:r>
              <a:rPr lang="en-US" altLang="ja-JP" sz="2000" dirty="0" smtClean="0"/>
              <a:t>)</a:t>
            </a:r>
            <a:endParaRPr lang="en-US" altLang="ja-JP"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kumimoji="1" lang="ja-JP" altLang="en-US" dirty="0" smtClean="0"/>
              <a:t>テストの一般的な手順</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r>
              <a:rPr kumimoji="1" lang="ja-JP" altLang="en-US" dirty="0" smtClean="0"/>
              <a:t>テスト計画書の作成</a:t>
            </a:r>
            <a:endParaRPr kumimoji="1" lang="en-US" altLang="ja-JP" dirty="0" smtClean="0"/>
          </a:p>
          <a:p>
            <a:pPr>
              <a:buNone/>
            </a:pPr>
            <a:r>
              <a:rPr kumimoji="1" lang="ja-JP" altLang="en-US" dirty="0" smtClean="0"/>
              <a:t>　一般に次の項目を記述する。</a:t>
            </a:r>
            <a:endParaRPr kumimoji="1" lang="ja-JP" altLang="en-US" dirty="0"/>
          </a:p>
        </p:txBody>
      </p:sp>
      <p:sp>
        <p:nvSpPr>
          <p:cNvPr id="4" name="正方形/長方形 3"/>
          <p:cNvSpPr/>
          <p:nvPr/>
        </p:nvSpPr>
        <p:spPr>
          <a:xfrm>
            <a:off x="179512" y="1916832"/>
            <a:ext cx="165618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テスト計画</a:t>
            </a:r>
            <a:r>
              <a:rPr lang="ja-JP" altLang="en-US" dirty="0" smtClean="0"/>
              <a:t>書</a:t>
            </a:r>
            <a:r>
              <a:rPr kumimoji="1" lang="ja-JP" altLang="en-US" dirty="0" smtClean="0"/>
              <a:t>作成</a:t>
            </a:r>
            <a:endParaRPr kumimoji="1" lang="ja-JP" altLang="en-US" dirty="0"/>
          </a:p>
        </p:txBody>
      </p:sp>
      <p:sp>
        <p:nvSpPr>
          <p:cNvPr id="5" name="正方形/長方形 4"/>
          <p:cNvSpPr/>
          <p:nvPr/>
        </p:nvSpPr>
        <p:spPr>
          <a:xfrm>
            <a:off x="2411760" y="1916832"/>
            <a:ext cx="165618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テスト</a:t>
            </a:r>
            <a:r>
              <a:rPr lang="ja-JP" altLang="en-US" dirty="0" smtClean="0"/>
              <a:t>項目</a:t>
            </a:r>
            <a:endParaRPr lang="en-US" altLang="ja-JP" dirty="0" smtClean="0"/>
          </a:p>
          <a:p>
            <a:pPr algn="ctr"/>
            <a:r>
              <a:rPr kumimoji="1" lang="ja-JP" altLang="en-US" dirty="0"/>
              <a:t>作成</a:t>
            </a:r>
          </a:p>
        </p:txBody>
      </p:sp>
      <p:sp>
        <p:nvSpPr>
          <p:cNvPr id="6" name="正方形/長方形 5"/>
          <p:cNvSpPr/>
          <p:nvPr/>
        </p:nvSpPr>
        <p:spPr>
          <a:xfrm>
            <a:off x="4788024" y="1916832"/>
            <a:ext cx="165618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テスト実施</a:t>
            </a:r>
            <a:endParaRPr kumimoji="1" lang="ja-JP" altLang="en-US" dirty="0"/>
          </a:p>
        </p:txBody>
      </p:sp>
      <p:sp>
        <p:nvSpPr>
          <p:cNvPr id="7" name="正方形/長方形 6"/>
          <p:cNvSpPr/>
          <p:nvPr/>
        </p:nvSpPr>
        <p:spPr>
          <a:xfrm>
            <a:off x="7092280" y="1916832"/>
            <a:ext cx="165618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不具合対応</a:t>
            </a:r>
            <a:endParaRPr kumimoji="1" lang="ja-JP" altLang="en-US" dirty="0"/>
          </a:p>
        </p:txBody>
      </p:sp>
      <p:sp>
        <p:nvSpPr>
          <p:cNvPr id="8" name="下カーブ矢印 7"/>
          <p:cNvSpPr/>
          <p:nvPr/>
        </p:nvSpPr>
        <p:spPr>
          <a:xfrm rot="10800000">
            <a:off x="1547664" y="2780928"/>
            <a:ext cx="1080120" cy="288032"/>
          </a:xfrm>
          <a:prstGeom prst="curvedDownArrow">
            <a:avLst/>
          </a:prstGeom>
          <a:solidFill>
            <a:schemeClr val="bg1"/>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下カーブ矢印 8"/>
          <p:cNvSpPr/>
          <p:nvPr/>
        </p:nvSpPr>
        <p:spPr>
          <a:xfrm rot="10800000">
            <a:off x="6156176" y="2852936"/>
            <a:ext cx="1080120" cy="288032"/>
          </a:xfrm>
          <a:prstGeom prst="curvedDownArrow">
            <a:avLst/>
          </a:prstGeom>
          <a:solidFill>
            <a:schemeClr val="bg1"/>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 name="下カーブ矢印 9"/>
          <p:cNvSpPr/>
          <p:nvPr/>
        </p:nvSpPr>
        <p:spPr>
          <a:xfrm rot="10800000">
            <a:off x="3779912" y="2852936"/>
            <a:ext cx="1080120" cy="288032"/>
          </a:xfrm>
          <a:prstGeom prst="curvedDownArrow">
            <a:avLst/>
          </a:prstGeom>
          <a:solidFill>
            <a:schemeClr val="bg1"/>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下カーブ矢印 11"/>
          <p:cNvSpPr/>
          <p:nvPr/>
        </p:nvSpPr>
        <p:spPr>
          <a:xfrm>
            <a:off x="3635896" y="1484784"/>
            <a:ext cx="3672408" cy="288032"/>
          </a:xfrm>
          <a:prstGeom prst="curvedDownArrow">
            <a:avLst/>
          </a:prstGeom>
          <a:solidFill>
            <a:schemeClr val="bg1"/>
          </a:solidFill>
          <a:scene3d>
            <a:camera prst="orthographicFront">
              <a:rot lat="0" lon="108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p:cNvSpPr txBox="1"/>
          <p:nvPr/>
        </p:nvSpPr>
        <p:spPr>
          <a:xfrm>
            <a:off x="899592" y="4581128"/>
            <a:ext cx="7200800" cy="1015663"/>
          </a:xfrm>
          <a:prstGeom prst="rect">
            <a:avLst/>
          </a:prstGeom>
          <a:noFill/>
        </p:spPr>
        <p:txBody>
          <a:bodyPr wrap="square" rtlCol="0">
            <a:spAutoFit/>
          </a:bodyPr>
          <a:lstStyle/>
          <a:p>
            <a:r>
              <a:rPr kumimoji="1" lang="ja-JP" altLang="en-US" sz="2000" dirty="0" smtClean="0"/>
              <a:t>・品質管理　・テストスケジュール</a:t>
            </a:r>
            <a:r>
              <a:rPr kumimoji="1" lang="en-US" altLang="ja-JP" sz="2000" dirty="0" smtClean="0"/>
              <a:t>/</a:t>
            </a:r>
            <a:r>
              <a:rPr kumimoji="1" lang="ja-JP" altLang="en-US" sz="2000" dirty="0" smtClean="0"/>
              <a:t>場所　・テスト指標</a:t>
            </a:r>
            <a:endParaRPr kumimoji="1" lang="en-US" altLang="ja-JP" sz="2000" dirty="0" smtClean="0"/>
          </a:p>
          <a:p>
            <a:r>
              <a:rPr lang="ja-JP" altLang="en-US" sz="2000" dirty="0" smtClean="0"/>
              <a:t>・終了条件　・合格条件　・テスト対象　・テストケース</a:t>
            </a:r>
            <a:endParaRPr lang="en-US" altLang="ja-JP" sz="2000" dirty="0" smtClean="0"/>
          </a:p>
          <a:p>
            <a:r>
              <a:rPr lang="ja-JP" altLang="en-US" sz="2000" dirty="0" smtClean="0"/>
              <a:t>・成績書　・テストツール　・テスト体制　・テスト環境</a:t>
            </a:r>
            <a:endParaRPr lang="en-US" altLang="ja-JP"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テスト項目の作成</a:t>
            </a:r>
            <a:endParaRPr kumimoji="1" lang="en-US" altLang="ja-JP" dirty="0" smtClean="0"/>
          </a:p>
          <a:p>
            <a:pPr>
              <a:buNone/>
            </a:pPr>
            <a:r>
              <a:rPr lang="ja-JP" altLang="en-US" dirty="0" smtClean="0"/>
              <a:t>　次のような観点から作成される。</a:t>
            </a:r>
            <a:endParaRPr lang="en-US" altLang="ja-JP" dirty="0" smtClean="0"/>
          </a:p>
          <a:p>
            <a:pPr>
              <a:buNone/>
            </a:pPr>
            <a:endParaRPr kumimoji="1" lang="ja-JP" altLang="en-US" dirty="0"/>
          </a:p>
        </p:txBody>
      </p:sp>
      <p:sp>
        <p:nvSpPr>
          <p:cNvPr id="4" name="テキスト ボックス 3"/>
          <p:cNvSpPr txBox="1"/>
          <p:nvPr/>
        </p:nvSpPr>
        <p:spPr>
          <a:xfrm>
            <a:off x="971600" y="1916832"/>
            <a:ext cx="7200800" cy="4093428"/>
          </a:xfrm>
          <a:prstGeom prst="rect">
            <a:avLst/>
          </a:prstGeom>
          <a:noFill/>
        </p:spPr>
        <p:txBody>
          <a:bodyPr wrap="square" rtlCol="0">
            <a:spAutoFit/>
          </a:bodyPr>
          <a:lstStyle/>
          <a:p>
            <a:r>
              <a:rPr kumimoji="1" lang="ja-JP" altLang="en-US" sz="2000" dirty="0" smtClean="0"/>
              <a:t>・機能テスト</a:t>
            </a:r>
            <a:r>
              <a:rPr kumimoji="1" lang="en-US" altLang="ja-JP" sz="2000" dirty="0" smtClean="0"/>
              <a:t>(</a:t>
            </a:r>
            <a:r>
              <a:rPr kumimoji="1" lang="ja-JP" altLang="en-US" sz="2000" dirty="0" smtClean="0"/>
              <a:t>機能の確認</a:t>
            </a:r>
            <a:r>
              <a:rPr kumimoji="1" lang="en-US" altLang="ja-JP" sz="2000" dirty="0" smtClean="0"/>
              <a:t>)</a:t>
            </a:r>
          </a:p>
          <a:p>
            <a:endParaRPr kumimoji="1" lang="en-US" altLang="ja-JP" sz="2000" dirty="0" smtClean="0"/>
          </a:p>
          <a:p>
            <a:r>
              <a:rPr lang="ja-JP" altLang="en-US" sz="2000" dirty="0" smtClean="0"/>
              <a:t>・信頼性テスト</a:t>
            </a:r>
            <a:r>
              <a:rPr lang="en-US" altLang="ja-JP" sz="2000" dirty="0" smtClean="0"/>
              <a:t>(</a:t>
            </a:r>
            <a:r>
              <a:rPr lang="ja-JP" altLang="en-US" sz="2000" dirty="0" smtClean="0"/>
              <a:t>信頼性の確認</a:t>
            </a:r>
            <a:r>
              <a:rPr lang="en-US" altLang="ja-JP" sz="2000" dirty="0" smtClean="0"/>
              <a:t>)</a:t>
            </a:r>
          </a:p>
          <a:p>
            <a:endParaRPr lang="en-US" altLang="ja-JP" sz="2000" dirty="0" smtClean="0"/>
          </a:p>
          <a:p>
            <a:r>
              <a:rPr lang="ja-JP" altLang="en-US" sz="2000" dirty="0" smtClean="0"/>
              <a:t>・性能テスト</a:t>
            </a:r>
            <a:r>
              <a:rPr lang="en-US" altLang="ja-JP" sz="2000" dirty="0" smtClean="0"/>
              <a:t>(</a:t>
            </a:r>
            <a:r>
              <a:rPr lang="ja-JP" altLang="en-US" sz="2000" dirty="0" smtClean="0"/>
              <a:t>性能の確認</a:t>
            </a:r>
            <a:r>
              <a:rPr lang="en-US" altLang="ja-JP" sz="2000" dirty="0" smtClean="0"/>
              <a:t>)</a:t>
            </a:r>
          </a:p>
          <a:p>
            <a:endParaRPr lang="en-US" altLang="ja-JP" sz="2000" dirty="0" smtClean="0"/>
          </a:p>
          <a:p>
            <a:r>
              <a:rPr lang="ja-JP" altLang="en-US" sz="2000" dirty="0" smtClean="0"/>
              <a:t>・操作性テスト</a:t>
            </a:r>
            <a:r>
              <a:rPr lang="en-US" altLang="ja-JP" sz="2000" dirty="0" smtClean="0"/>
              <a:t>(</a:t>
            </a:r>
            <a:r>
              <a:rPr lang="ja-JP" altLang="en-US" sz="2000" dirty="0" smtClean="0"/>
              <a:t>操作性の確認</a:t>
            </a:r>
            <a:r>
              <a:rPr lang="en-US" altLang="ja-JP" sz="2000" dirty="0" smtClean="0"/>
              <a:t>)</a:t>
            </a:r>
          </a:p>
          <a:p>
            <a:endParaRPr lang="en-US" altLang="ja-JP" sz="2000" dirty="0" smtClean="0"/>
          </a:p>
          <a:p>
            <a:r>
              <a:rPr lang="ja-JP" altLang="en-US" sz="2000" dirty="0" smtClean="0"/>
              <a:t>・複合テスト</a:t>
            </a:r>
            <a:r>
              <a:rPr lang="en-US" altLang="ja-JP" sz="2000" dirty="0" smtClean="0"/>
              <a:t>(</a:t>
            </a:r>
            <a:r>
              <a:rPr lang="ja-JP" altLang="en-US" sz="2000" dirty="0" smtClean="0"/>
              <a:t>複合的な条件での動作確認</a:t>
            </a:r>
            <a:r>
              <a:rPr lang="en-US" altLang="ja-JP" sz="2000" dirty="0" smtClean="0"/>
              <a:t>)</a:t>
            </a:r>
          </a:p>
          <a:p>
            <a:endParaRPr lang="en-US" altLang="ja-JP" sz="2000" dirty="0" smtClean="0"/>
          </a:p>
          <a:p>
            <a:r>
              <a:rPr lang="ja-JP" altLang="en-US" sz="2000" dirty="0" smtClean="0"/>
              <a:t>・繰り返しテスト</a:t>
            </a:r>
            <a:r>
              <a:rPr lang="en-US" altLang="ja-JP" sz="2000" dirty="0" smtClean="0"/>
              <a:t>(</a:t>
            </a:r>
            <a:r>
              <a:rPr lang="ja-JP" altLang="en-US" sz="2000" dirty="0" smtClean="0"/>
              <a:t>繰り返し動作した場合の動作確認</a:t>
            </a:r>
            <a:r>
              <a:rPr lang="en-US" altLang="ja-JP" sz="2000" dirty="0" smtClean="0"/>
              <a:t>)</a:t>
            </a:r>
          </a:p>
          <a:p>
            <a:endParaRPr lang="en-US" altLang="ja-JP" sz="2000" dirty="0" smtClean="0"/>
          </a:p>
          <a:p>
            <a:r>
              <a:rPr lang="ja-JP" altLang="en-US" sz="2000" dirty="0" smtClean="0"/>
              <a:t>・統合テスト</a:t>
            </a:r>
            <a:r>
              <a:rPr lang="en-US" altLang="ja-JP" sz="2000" dirty="0" smtClean="0"/>
              <a:t>(</a:t>
            </a:r>
            <a:r>
              <a:rPr lang="ja-JP" altLang="en-US" sz="2000" dirty="0" smtClean="0"/>
              <a:t>システム全体の動作確認</a:t>
            </a:r>
            <a:r>
              <a:rPr lang="en-US" altLang="ja-JP" sz="2000" dirty="0" smtClean="0"/>
              <a:t>)</a:t>
            </a:r>
            <a:endParaRPr lang="en-US" altLang="ja-JP"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テスト項目を適切に作成するには</a:t>
            </a:r>
            <a:endParaRPr kumimoji="1" lang="en-US" altLang="ja-JP" dirty="0" smtClean="0"/>
          </a:p>
          <a:p>
            <a:pPr>
              <a:buNone/>
            </a:pPr>
            <a:r>
              <a:rPr lang="ja-JP" altLang="en-US" dirty="0" smtClean="0"/>
              <a:t>　</a:t>
            </a:r>
            <a:r>
              <a:rPr lang="ja-JP" altLang="en-US" dirty="0" smtClean="0"/>
              <a:t>・ホワイトボックステスト</a:t>
            </a:r>
            <a:endParaRPr lang="en-US" altLang="ja-JP" dirty="0" smtClean="0"/>
          </a:p>
          <a:p>
            <a:pPr>
              <a:buNone/>
            </a:pPr>
            <a:endParaRPr lang="en-US" altLang="ja-JP" dirty="0" smtClean="0"/>
          </a:p>
          <a:p>
            <a:pPr>
              <a:buNone/>
            </a:pPr>
            <a:endParaRPr lang="en-US" altLang="ja-JP" dirty="0" smtClean="0"/>
          </a:p>
          <a:p>
            <a:pPr>
              <a:buNone/>
            </a:pPr>
            <a:endParaRPr lang="en-US" altLang="ja-JP" dirty="0" smtClean="0"/>
          </a:p>
          <a:p>
            <a:pPr>
              <a:buNone/>
            </a:pPr>
            <a:endParaRPr lang="en-US" altLang="ja-JP" dirty="0" smtClean="0"/>
          </a:p>
          <a:p>
            <a:pPr>
              <a:buNone/>
            </a:pPr>
            <a:endParaRPr lang="en-US" altLang="ja-JP" dirty="0" smtClean="0"/>
          </a:p>
          <a:p>
            <a:pPr>
              <a:buNone/>
            </a:pPr>
            <a:r>
              <a:rPr lang="ja-JP" altLang="en-US" dirty="0" smtClean="0"/>
              <a:t>　・ブラックボックステスト</a:t>
            </a:r>
            <a:endParaRPr lang="en-US" altLang="ja-JP" dirty="0" smtClean="0"/>
          </a:p>
          <a:p>
            <a:pPr>
              <a:buNone/>
            </a:pPr>
            <a:r>
              <a:rPr lang="ja-JP" altLang="en-US" dirty="0" smtClean="0"/>
              <a:t>　</a:t>
            </a:r>
            <a:r>
              <a:rPr lang="ja-JP" altLang="en-US" dirty="0" smtClean="0"/>
              <a:t>　対象のプログラムの内部構造を気にせず、経</a:t>
            </a:r>
            <a:endParaRPr lang="en-US" altLang="ja-JP" dirty="0" smtClean="0"/>
          </a:p>
          <a:p>
            <a:pPr>
              <a:buNone/>
            </a:pPr>
            <a:r>
              <a:rPr lang="ja-JP" altLang="en-US" dirty="0" smtClean="0"/>
              <a:t>　</a:t>
            </a:r>
            <a:r>
              <a:rPr lang="ja-JP" altLang="en-US" dirty="0" smtClean="0"/>
              <a:t>　験的に予測できる条件を中心に繰り返しテス</a:t>
            </a:r>
            <a:endParaRPr lang="en-US" altLang="ja-JP" dirty="0" smtClean="0"/>
          </a:p>
          <a:p>
            <a:pPr>
              <a:buNone/>
            </a:pPr>
            <a:r>
              <a:rPr lang="ja-JP" altLang="en-US" dirty="0" smtClean="0"/>
              <a:t>　</a:t>
            </a:r>
            <a:r>
              <a:rPr lang="ja-JP" altLang="en-US" dirty="0" smtClean="0"/>
              <a:t>　トし、網羅性を高めるアプローチ。</a:t>
            </a:r>
            <a:endParaRPr lang="en-US" altLang="ja-JP" dirty="0" smtClean="0"/>
          </a:p>
          <a:p>
            <a:pPr>
              <a:buNone/>
            </a:pPr>
            <a:r>
              <a:rPr kumimoji="1" lang="ja-JP" altLang="en-US" dirty="0" smtClean="0"/>
              <a:t>　</a:t>
            </a:r>
            <a:r>
              <a:rPr kumimoji="1" lang="ja-JP" altLang="en-US" dirty="0" smtClean="0"/>
              <a:t>　</a:t>
            </a:r>
            <a:endParaRPr kumimoji="1" lang="ja-JP" altLang="en-US" dirty="0"/>
          </a:p>
        </p:txBody>
      </p:sp>
      <p:sp>
        <p:nvSpPr>
          <p:cNvPr id="4" name="角丸四角形 3"/>
          <p:cNvSpPr/>
          <p:nvPr/>
        </p:nvSpPr>
        <p:spPr>
          <a:xfrm>
            <a:off x="1331640" y="1916832"/>
            <a:ext cx="2448272"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プログラムの処理を表すフローグラフを作成。</a:t>
            </a:r>
            <a:endParaRPr kumimoji="1" lang="ja-JP" altLang="en-US" dirty="0"/>
          </a:p>
        </p:txBody>
      </p:sp>
      <p:sp>
        <p:nvSpPr>
          <p:cNvPr id="5" name="下カーブ矢印 4"/>
          <p:cNvSpPr/>
          <p:nvPr/>
        </p:nvSpPr>
        <p:spPr>
          <a:xfrm rot="10800000">
            <a:off x="3491880" y="3068960"/>
            <a:ext cx="1080120" cy="288032"/>
          </a:xfrm>
          <a:prstGeom prst="curvedDownArrow">
            <a:avLst/>
          </a:prstGeom>
          <a:solidFill>
            <a:schemeClr val="bg1"/>
          </a:solidFill>
          <a:scene3d>
            <a:camera prst="orthographicFront">
              <a:rot lat="108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角丸四角形 5"/>
          <p:cNvSpPr/>
          <p:nvPr/>
        </p:nvSpPr>
        <p:spPr>
          <a:xfrm>
            <a:off x="4211960" y="1916832"/>
            <a:ext cx="2448272" cy="10801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そのフローグラフを分析。</a:t>
            </a:r>
            <a:endParaRPr kumimoji="1" lang="ja-JP" altLang="en-US" dirty="0"/>
          </a:p>
        </p:txBody>
      </p:sp>
      <p:sp>
        <p:nvSpPr>
          <p:cNvPr id="8" name="四角形吹き出し 7"/>
          <p:cNvSpPr/>
          <p:nvPr/>
        </p:nvSpPr>
        <p:spPr>
          <a:xfrm>
            <a:off x="5580112" y="3212976"/>
            <a:ext cx="3168352" cy="792088"/>
          </a:xfrm>
          <a:prstGeom prst="wedgeRectCallout">
            <a:avLst>
              <a:gd name="adj1" fmla="val -36651"/>
              <a:gd name="adj2" fmla="val -71071"/>
            </a:avLst>
          </a:prstGeom>
          <a:solidFill>
            <a:srgbClr val="F97C67"/>
          </a:solidFill>
          <a:ln>
            <a:solidFill>
              <a:srgbClr val="A32E0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網羅性が高いが複雑なプログラムへの適用は難しい</a:t>
            </a:r>
            <a:endParaRPr kumimoji="1" lang="ja-JP" alt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692696"/>
            <a:ext cx="8229600" cy="5881840"/>
          </a:xfrm>
        </p:spPr>
        <p:txBody>
          <a:bodyPr/>
          <a:lstStyle/>
          <a:p>
            <a:r>
              <a:rPr lang="ja-JP" altLang="en-US" dirty="0" smtClean="0"/>
              <a:t>テスト完了かどうかを判断する</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バグの状況から品質を判断する。</a:t>
            </a:r>
            <a:endParaRPr lang="en-US" altLang="ja-JP" dirty="0" smtClean="0"/>
          </a:p>
          <a:p>
            <a:pPr>
              <a:buNone/>
            </a:pPr>
            <a:r>
              <a:rPr lang="ja-JP" altLang="en-US" dirty="0" smtClean="0"/>
              <a:t>　</a:t>
            </a:r>
            <a:r>
              <a:rPr lang="ja-JP" altLang="en-US" dirty="0" smtClean="0"/>
              <a:t>「予測されるバグ数の何パーセント」という考え方に基づいて、除去すべきバグ数の目標定めます。予測に対する実際のバグ数の割合が目標に近くなり、バグ発生件数の増加がゆるやかになったらバグは出尽くしたと判断できる。</a:t>
            </a:r>
            <a:endParaRPr lang="en-US" altLang="ja-JP" dirty="0" smtClean="0"/>
          </a:p>
        </p:txBody>
      </p:sp>
      <p:graphicFrame>
        <p:nvGraphicFramePr>
          <p:cNvPr id="4" name="表 3"/>
          <p:cNvGraphicFramePr>
            <a:graphicFrameLocks noGrp="1"/>
          </p:cNvGraphicFramePr>
          <p:nvPr/>
        </p:nvGraphicFramePr>
        <p:xfrm>
          <a:off x="1524000" y="1397000"/>
          <a:ext cx="6096000" cy="14833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pPr algn="ctr"/>
                      <a:r>
                        <a:rPr kumimoji="1" lang="ja-JP" altLang="en-US" dirty="0" smtClean="0"/>
                        <a:t>テスト密度</a:t>
                      </a:r>
                      <a:endParaRPr kumimoji="1" lang="ja-JP" altLang="en-US" dirty="0"/>
                    </a:p>
                  </a:txBody>
                  <a:tcPr/>
                </a:tc>
                <a:tc>
                  <a:txBody>
                    <a:bodyPr/>
                    <a:lstStyle/>
                    <a:p>
                      <a:pPr algn="ctr"/>
                      <a:r>
                        <a:rPr kumimoji="1" lang="ja-JP" altLang="en-US" dirty="0" smtClean="0"/>
                        <a:t>バグ検出率</a:t>
                      </a:r>
                      <a:endParaRPr kumimoji="1" lang="ja-JP" altLang="en-US" dirty="0"/>
                    </a:p>
                  </a:txBody>
                  <a:tcPr/>
                </a:tc>
                <a:tc>
                  <a:txBody>
                    <a:bodyPr/>
                    <a:lstStyle/>
                    <a:p>
                      <a:pPr algn="ctr"/>
                      <a:r>
                        <a:rPr kumimoji="1" lang="ja-JP" altLang="en-US" dirty="0" smtClean="0"/>
                        <a:t>評価</a:t>
                      </a:r>
                      <a:endParaRPr kumimoji="1" lang="ja-JP" altLang="en-US" dirty="0"/>
                    </a:p>
                  </a:txBody>
                  <a:tcPr/>
                </a:tc>
              </a:tr>
              <a:tr h="370840">
                <a:tc>
                  <a:txBody>
                    <a:bodyPr/>
                    <a:lstStyle/>
                    <a:p>
                      <a:pPr algn="ctr"/>
                      <a:r>
                        <a:rPr kumimoji="1" lang="ja-JP" altLang="en-US" dirty="0" smtClean="0"/>
                        <a:t>高</a:t>
                      </a:r>
                      <a:endParaRPr kumimoji="1" lang="ja-JP" altLang="en-US" dirty="0"/>
                    </a:p>
                  </a:txBody>
                  <a:tcPr/>
                </a:tc>
                <a:tc>
                  <a:txBody>
                    <a:bodyPr/>
                    <a:lstStyle/>
                    <a:p>
                      <a:pPr algn="ctr"/>
                      <a:r>
                        <a:rPr kumimoji="1" lang="ja-JP" altLang="en-US" dirty="0" smtClean="0"/>
                        <a:t>低</a:t>
                      </a:r>
                      <a:endParaRPr kumimoji="1" lang="ja-JP" altLang="en-US" dirty="0"/>
                    </a:p>
                  </a:txBody>
                  <a:tcPr/>
                </a:tc>
                <a:tc>
                  <a:txBody>
                    <a:bodyPr/>
                    <a:lstStyle/>
                    <a:p>
                      <a:pPr algn="ctr"/>
                      <a:r>
                        <a:rPr kumimoji="1" lang="ja-JP" altLang="en-US" dirty="0" smtClean="0"/>
                        <a:t>品質良好</a:t>
                      </a:r>
                      <a:endParaRPr kumimoji="1" lang="ja-JP" altLang="en-US" dirty="0"/>
                    </a:p>
                  </a:txBody>
                  <a:tcPr/>
                </a:tc>
              </a:tr>
              <a:tr h="370840">
                <a:tc>
                  <a:txBody>
                    <a:bodyPr/>
                    <a:lstStyle/>
                    <a:p>
                      <a:pPr algn="ctr"/>
                      <a:r>
                        <a:rPr kumimoji="1" lang="ja-JP" altLang="en-US" dirty="0" smtClean="0"/>
                        <a:t>低</a:t>
                      </a:r>
                      <a:endParaRPr kumimoji="1" lang="ja-JP" altLang="en-US" dirty="0"/>
                    </a:p>
                  </a:txBody>
                  <a:tcPr/>
                </a:tc>
                <a:tc>
                  <a:txBody>
                    <a:bodyPr/>
                    <a:lstStyle/>
                    <a:p>
                      <a:pPr algn="ctr"/>
                      <a:r>
                        <a:rPr kumimoji="1" lang="ja-JP" altLang="en-US" dirty="0" smtClean="0"/>
                        <a:t>高</a:t>
                      </a:r>
                      <a:endParaRPr kumimoji="1" lang="ja-JP" altLang="en-US" dirty="0"/>
                    </a:p>
                  </a:txBody>
                  <a:tcPr/>
                </a:tc>
                <a:tc>
                  <a:txBody>
                    <a:bodyPr/>
                    <a:lstStyle/>
                    <a:p>
                      <a:pPr algn="ctr"/>
                      <a:r>
                        <a:rPr kumimoji="1" lang="ja-JP" altLang="en-US" dirty="0" smtClean="0"/>
                        <a:t>品質が良くない</a:t>
                      </a:r>
                      <a:endParaRPr kumimoji="1" lang="ja-JP" altLang="en-US" dirty="0"/>
                    </a:p>
                  </a:txBody>
                  <a:tcPr/>
                </a:tc>
              </a:tr>
              <a:tr h="370840">
                <a:tc>
                  <a:txBody>
                    <a:bodyPr/>
                    <a:lstStyle/>
                    <a:p>
                      <a:pPr algn="ctr"/>
                      <a:r>
                        <a:rPr kumimoji="1" lang="ja-JP" altLang="en-US" dirty="0" smtClean="0"/>
                        <a:t>低</a:t>
                      </a:r>
                      <a:endParaRPr kumimoji="1" lang="ja-JP" altLang="en-US" dirty="0"/>
                    </a:p>
                  </a:txBody>
                  <a:tcPr/>
                </a:tc>
                <a:tc>
                  <a:txBody>
                    <a:bodyPr/>
                    <a:lstStyle/>
                    <a:p>
                      <a:pPr algn="ctr"/>
                      <a:r>
                        <a:rPr kumimoji="1" lang="ja-JP" altLang="en-US" dirty="0" smtClean="0"/>
                        <a:t>低</a:t>
                      </a:r>
                      <a:endParaRPr kumimoji="1" lang="ja-JP" altLang="en-US" dirty="0"/>
                    </a:p>
                  </a:txBody>
                  <a:tcPr/>
                </a:tc>
                <a:tc>
                  <a:txBody>
                    <a:bodyPr/>
                    <a:lstStyle/>
                    <a:p>
                      <a:pPr algn="ctr"/>
                      <a:r>
                        <a:rPr kumimoji="1" lang="ja-JP" altLang="en-US" dirty="0" smtClean="0"/>
                        <a:t>テスト不足</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a:xfrm>
            <a:off x="457200" y="764704"/>
            <a:ext cx="8229600" cy="5809832"/>
          </a:xfrm>
        </p:spPr>
        <p:txBody>
          <a:bodyPr/>
          <a:lstStyle/>
          <a:p>
            <a:r>
              <a:rPr kumimoji="1" lang="ja-JP" altLang="en-US" dirty="0" smtClean="0"/>
              <a:t>代表的な予測方法としてテストの進み具合と累積バグ数のグラフを成長曲線にあてはめた方法がある。</a:t>
            </a:r>
            <a:endParaRPr kumimoji="1" lang="ja-JP" altLang="en-US" dirty="0"/>
          </a:p>
        </p:txBody>
      </p:sp>
      <p:pic>
        <p:nvPicPr>
          <p:cNvPr id="4" name="図 3" descr="スクリーンショット 2013-12-24 21.41.22.png"/>
          <p:cNvPicPr>
            <a:picLocks noChangeAspect="1"/>
          </p:cNvPicPr>
          <p:nvPr/>
        </p:nvPicPr>
        <p:blipFill>
          <a:blip r:embed="rId2" cstate="print"/>
          <a:stretch>
            <a:fillRect/>
          </a:stretch>
        </p:blipFill>
        <p:spPr>
          <a:xfrm>
            <a:off x="1043608" y="2132856"/>
            <a:ext cx="5760640" cy="4699822"/>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バン">
  <a:themeElements>
    <a:clrScheme name="アーバン">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アーバン">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アーバン">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479</TotalTime>
  <Words>955</Words>
  <Application>Microsoft Office PowerPoint</Application>
  <PresentationFormat>画面に合わせる (4:3)</PresentationFormat>
  <Paragraphs>256</Paragraphs>
  <Slides>20</Slides>
  <Notes>0</Notes>
  <HiddenSlides>0</HiddenSlides>
  <MMClips>0</MMClips>
  <ScaleCrop>false</ScaleCrop>
  <HeadingPairs>
    <vt:vector size="4" baseType="variant">
      <vt:variant>
        <vt:lpstr>テーマ</vt:lpstr>
      </vt:variant>
      <vt:variant>
        <vt:i4>1</vt:i4>
      </vt:variant>
      <vt:variant>
        <vt:lpstr>スライド タイトル</vt:lpstr>
      </vt:variant>
      <vt:variant>
        <vt:i4>20</vt:i4>
      </vt:variant>
    </vt:vector>
  </HeadingPairs>
  <TitlesOfParts>
    <vt:vector size="21" baseType="lpstr">
      <vt:lpstr>アーバン</vt:lpstr>
      <vt:lpstr>品質管理</vt:lpstr>
      <vt:lpstr>資料</vt:lpstr>
      <vt:lpstr>目次</vt:lpstr>
      <vt:lpstr>１、品質管理とは</vt:lpstr>
      <vt:lpstr>スライド 5</vt:lpstr>
      <vt:lpstr>スライド 6</vt:lpstr>
      <vt:lpstr>２、構成管理</vt:lpstr>
      <vt:lpstr>スライド 8</vt:lpstr>
      <vt:lpstr>３、デザインレビュー</vt:lpstr>
      <vt:lpstr>スライド 10</vt:lpstr>
      <vt:lpstr>スライド 11</vt:lpstr>
      <vt:lpstr>スライド 12</vt:lpstr>
      <vt:lpstr>スライド 13</vt:lpstr>
      <vt:lpstr>スライド 14</vt:lpstr>
      <vt:lpstr>４、テスト管理</vt:lpstr>
      <vt:lpstr>スライド 16</vt:lpstr>
      <vt:lpstr>スライド 17</vt:lpstr>
      <vt:lpstr>スライド 18</vt:lpstr>
      <vt:lpstr>スライド 19</vt:lpstr>
      <vt:lpstr>スライド 20</vt:lpstr>
    </vt:vector>
  </TitlesOfParts>
  <Company>FJ-USER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USER</dc:creator>
  <cp:lastModifiedBy>USER</cp:lastModifiedBy>
  <cp:revision>43</cp:revision>
  <dcterms:created xsi:type="dcterms:W3CDTF">2013-12-21T07:25:00Z</dcterms:created>
  <dcterms:modified xsi:type="dcterms:W3CDTF">2013-12-24T12:44:43Z</dcterms:modified>
</cp:coreProperties>
</file>