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6" r:id="rId11"/>
    <p:sldId id="265" r:id="rId12"/>
    <p:sldId id="272" r:id="rId13"/>
    <p:sldId id="267" r:id="rId14"/>
    <p:sldId id="268" r:id="rId15"/>
    <p:sldId id="270" r:id="rId16"/>
    <p:sldId id="271"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61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0" autoAdjust="0"/>
    <p:restoredTop sz="94660"/>
  </p:normalViewPr>
  <p:slideViewPr>
    <p:cSldViewPr snapToGrid="0">
      <p:cViewPr>
        <p:scale>
          <a:sx n="47" d="100"/>
          <a:sy n="47" d="100"/>
        </p:scale>
        <p:origin x="660"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55A6B-A137-4B4F-994D-375424554BBC}" type="datetimeFigureOut">
              <a:rPr kumimoji="1" lang="ja-JP" altLang="en-US" smtClean="0"/>
              <a:t>2019/11/20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5BC3D3-1C36-4CEF-9F1E-D2A0AEA3BCE4}" type="slidenum">
              <a:rPr kumimoji="1" lang="ja-JP" altLang="en-US" smtClean="0"/>
              <a:t>‹#›</a:t>
            </a:fld>
            <a:endParaRPr kumimoji="1" lang="ja-JP" altLang="en-US"/>
          </a:p>
        </p:txBody>
      </p:sp>
    </p:spTree>
    <p:extLst>
      <p:ext uri="{BB962C8B-B14F-4D97-AF65-F5344CB8AC3E}">
        <p14:creationId xmlns:p14="http://schemas.microsoft.com/office/powerpoint/2010/main" val="21379840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不完全な情報に一般的に遭遇する．</a:t>
            </a:r>
          </a:p>
          <a:p>
            <a:r>
              <a:rPr kumimoji="1" lang="ja-JP" altLang="en-US" dirty="0"/>
              <a:t>　ケースの再現とテストのステップのエラーが含まれる</a:t>
            </a:r>
          </a:p>
        </p:txBody>
      </p:sp>
      <p:sp>
        <p:nvSpPr>
          <p:cNvPr id="4" name="スライド番号プレースホルダー 3"/>
          <p:cNvSpPr>
            <a:spLocks noGrp="1"/>
          </p:cNvSpPr>
          <p:nvPr>
            <p:ph type="sldNum" sz="quarter" idx="5"/>
          </p:nvPr>
        </p:nvSpPr>
        <p:spPr/>
        <p:txBody>
          <a:bodyPr/>
          <a:lstStyle/>
          <a:p>
            <a:fld id="{455BC3D3-1C36-4CEF-9F1E-D2A0AEA3BCE4}" type="slidenum">
              <a:rPr kumimoji="1" lang="ja-JP" altLang="en-US" smtClean="0"/>
              <a:t>10</a:t>
            </a:fld>
            <a:endParaRPr kumimoji="1" lang="ja-JP" altLang="en-US"/>
          </a:p>
        </p:txBody>
      </p:sp>
    </p:spTree>
    <p:extLst>
      <p:ext uri="{BB962C8B-B14F-4D97-AF65-F5344CB8AC3E}">
        <p14:creationId xmlns:p14="http://schemas.microsoft.com/office/powerpoint/2010/main" val="3243303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観察された動作は弱いが，再現手順を模倣しているため，重要と評価される可能性があります．</a:t>
            </a:r>
          </a:p>
          <a:p>
            <a:r>
              <a:rPr kumimoji="1" lang="ja-JP" altLang="en-US" dirty="0"/>
              <a:t>スクリーンショットはバグのサブセットに対してのみ役立ちます．</a:t>
            </a:r>
          </a:p>
          <a:p>
            <a:endParaRPr kumimoji="1" lang="ja-JP" altLang="en-US" dirty="0"/>
          </a:p>
          <a:p>
            <a:r>
              <a:rPr kumimoji="1" lang="ja-JP" altLang="en-US" dirty="0"/>
              <a:t>結果の小さな驚きは、予想される動作、コード例、要約、バージョン、オペレーティングシステム、製品、ハードウェアなどの必須フィールドなどの項目の重要性が比較的低いことです。</a:t>
            </a:r>
          </a:p>
          <a:p>
            <a:endParaRPr kumimoji="1" lang="ja-JP" altLang="en-US" dirty="0"/>
          </a:p>
          <a:p>
            <a:r>
              <a:rPr kumimoji="1" lang="ja-JP" altLang="en-US" dirty="0"/>
              <a:t>重要度の低い項目は，バグの理解，再現トリアージに必要になるので無関係ではない．</a:t>
            </a:r>
            <a:endParaRPr kumimoji="1" lang="en-US" altLang="ja-JP" dirty="0"/>
          </a:p>
          <a:p>
            <a:endParaRPr kumimoji="1" lang="en-US" altLang="ja-JP" dirty="0"/>
          </a:p>
          <a:p>
            <a:r>
              <a:rPr kumimoji="1" lang="ja-JP" altLang="en-US" sz="1200" b="0" i="0" u="none" strike="noStrike" kern="1200" dirty="0">
                <a:solidFill>
                  <a:schemeClr val="tx1"/>
                </a:solidFill>
                <a:effectLst/>
                <a:latin typeface="+mn-lt"/>
                <a:ea typeface="+mn-ea"/>
                <a:cs typeface="+mn-cs"/>
              </a:rPr>
              <a:t>バグが発生しているコンポーネントを見つけることができないことが多いことを明らかにしました</a:t>
            </a:r>
            <a:endParaRPr kumimoji="1" lang="en-US" altLang="ja-JP" sz="1200" b="0" i="0" u="none" strike="noStrike" kern="1200" dirty="0">
              <a:solidFill>
                <a:schemeClr val="tx1"/>
              </a:solidFill>
              <a:effectLst/>
              <a:latin typeface="+mn-lt"/>
              <a:ea typeface="+mn-ea"/>
              <a:cs typeface="+mn-cs"/>
            </a:endParaRPr>
          </a:p>
          <a:p>
            <a:endParaRPr kumimoji="1" lang="en-US" altLang="ja-JP" sz="1200" b="0" i="0" u="none" strike="noStrike" kern="1200" dirty="0">
              <a:solidFill>
                <a:schemeClr val="tx1"/>
              </a:solidFill>
              <a:effectLst/>
              <a:latin typeface="+mn-lt"/>
              <a:ea typeface="+mn-ea"/>
              <a:cs typeface="+mn-cs"/>
            </a:endParaRPr>
          </a:p>
          <a:p>
            <a:r>
              <a:rPr kumimoji="1" lang="ja-JP" altLang="en-US" dirty="0"/>
              <a:t>テストケースが一番だと考えつつ，提供するのがもっとも難しいと考えていて，提供していない．</a:t>
            </a:r>
          </a:p>
        </p:txBody>
      </p:sp>
      <p:sp>
        <p:nvSpPr>
          <p:cNvPr id="4" name="スライド番号プレースホルダー 3"/>
          <p:cNvSpPr>
            <a:spLocks noGrp="1"/>
          </p:cNvSpPr>
          <p:nvPr>
            <p:ph type="sldNum" sz="quarter" idx="5"/>
          </p:nvPr>
        </p:nvSpPr>
        <p:spPr/>
        <p:txBody>
          <a:bodyPr/>
          <a:lstStyle/>
          <a:p>
            <a:fld id="{455BC3D3-1C36-4CEF-9F1E-D2A0AEA3BCE4}" type="slidenum">
              <a:rPr kumimoji="1" lang="ja-JP" altLang="en-US" smtClean="0"/>
              <a:t>11</a:t>
            </a:fld>
            <a:endParaRPr kumimoji="1" lang="ja-JP" altLang="en-US"/>
          </a:p>
        </p:txBody>
      </p:sp>
    </p:spTree>
    <p:extLst>
      <p:ext uri="{BB962C8B-B14F-4D97-AF65-F5344CB8AC3E}">
        <p14:creationId xmlns:p14="http://schemas.microsoft.com/office/powerpoint/2010/main" val="897412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レポータが需要にこたえていないと考えられる．</a:t>
            </a:r>
          </a:p>
        </p:txBody>
      </p:sp>
      <p:sp>
        <p:nvSpPr>
          <p:cNvPr id="4" name="スライド番号プレースホルダー 3"/>
          <p:cNvSpPr>
            <a:spLocks noGrp="1"/>
          </p:cNvSpPr>
          <p:nvPr>
            <p:ph type="sldNum" sz="quarter" idx="5"/>
          </p:nvPr>
        </p:nvSpPr>
        <p:spPr/>
        <p:txBody>
          <a:bodyPr/>
          <a:lstStyle/>
          <a:p>
            <a:fld id="{455BC3D3-1C36-4CEF-9F1E-D2A0AEA3BCE4}" type="slidenum">
              <a:rPr kumimoji="1" lang="ja-JP" altLang="en-US" smtClean="0"/>
              <a:t>14</a:t>
            </a:fld>
            <a:endParaRPr kumimoji="1" lang="ja-JP" altLang="en-US"/>
          </a:p>
        </p:txBody>
      </p:sp>
    </p:spTree>
    <p:extLst>
      <p:ext uri="{BB962C8B-B14F-4D97-AF65-F5344CB8AC3E}">
        <p14:creationId xmlns:p14="http://schemas.microsoft.com/office/powerpoint/2010/main" val="2584061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全体として一致しているが，スクリーンショットが不一致</a:t>
            </a:r>
          </a:p>
          <a:p>
            <a:endParaRPr kumimoji="1" lang="ja-JP" altLang="en-US" dirty="0"/>
          </a:p>
        </p:txBody>
      </p:sp>
      <p:sp>
        <p:nvSpPr>
          <p:cNvPr id="4" name="スライド番号プレースホルダー 3"/>
          <p:cNvSpPr>
            <a:spLocks noGrp="1"/>
          </p:cNvSpPr>
          <p:nvPr>
            <p:ph type="sldNum" sz="quarter" idx="5"/>
          </p:nvPr>
        </p:nvSpPr>
        <p:spPr/>
        <p:txBody>
          <a:bodyPr/>
          <a:lstStyle/>
          <a:p>
            <a:fld id="{455BC3D3-1C36-4CEF-9F1E-D2A0AEA3BCE4}" type="slidenum">
              <a:rPr kumimoji="1" lang="ja-JP" altLang="en-US" smtClean="0"/>
              <a:t>15</a:t>
            </a:fld>
            <a:endParaRPr kumimoji="1" lang="ja-JP" altLang="en-US"/>
          </a:p>
        </p:txBody>
      </p:sp>
    </p:spTree>
    <p:extLst>
      <p:ext uri="{BB962C8B-B14F-4D97-AF65-F5344CB8AC3E}">
        <p14:creationId xmlns:p14="http://schemas.microsoft.com/office/powerpoint/2010/main" val="924406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自発的になるように，メールではこのことについて伏せていた．</a:t>
            </a:r>
          </a:p>
        </p:txBody>
      </p:sp>
      <p:sp>
        <p:nvSpPr>
          <p:cNvPr id="4" name="スライド番号プレースホルダー 3"/>
          <p:cNvSpPr>
            <a:spLocks noGrp="1"/>
          </p:cNvSpPr>
          <p:nvPr>
            <p:ph type="sldNum" sz="quarter" idx="5"/>
          </p:nvPr>
        </p:nvSpPr>
        <p:spPr/>
        <p:txBody>
          <a:bodyPr/>
          <a:lstStyle/>
          <a:p>
            <a:fld id="{455BC3D3-1C36-4CEF-9F1E-D2A0AEA3BCE4}" type="slidenum">
              <a:rPr kumimoji="1" lang="ja-JP" altLang="en-US" smtClean="0"/>
              <a:t>17</a:t>
            </a:fld>
            <a:endParaRPr kumimoji="1" lang="ja-JP" altLang="en-US"/>
          </a:p>
        </p:txBody>
      </p:sp>
    </p:spTree>
    <p:extLst>
      <p:ext uri="{BB962C8B-B14F-4D97-AF65-F5344CB8AC3E}">
        <p14:creationId xmlns:p14="http://schemas.microsoft.com/office/powerpoint/2010/main" val="1842345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089AC99-3D89-4567-B064-B437D406137C}" type="datetime1">
              <a:rPr lang="en-US" altLang="ja-JP"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9151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3D0C564-60AA-48EF-93CA-386ACEACF851}" type="datetime1">
              <a:rPr lang="en-US" altLang="ja-JP"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664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7547312-0ABB-4DE7-9CF5-AC2B522DC453}" type="datetime1">
              <a:rPr lang="en-US" altLang="ja-JP"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2426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53EB9FC-5BFA-41EE-AA98-C9E0A47FF311}" type="datetime1">
              <a:rPr lang="en-US" altLang="ja-JP"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4790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58ED118-3E6E-413F-B28C-DD95F72F2C81}" type="datetime1">
              <a:rPr lang="en-US" altLang="ja-JP" smtClean="0"/>
              <a:t>11/20/2019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6336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D6D3B95-5526-48EB-8B94-4F36F3D1BFE0}" type="datetime1">
              <a:rPr lang="en-US" altLang="ja-JP" smtClean="0"/>
              <a:t>11/20/2019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2418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82D8C-EE05-4E21-8CE1-6536398F1B30}" type="datetime1">
              <a:rPr lang="en-US" altLang="ja-JP" smtClean="0"/>
              <a:t>11/20/2019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0587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ja-JP" altLang="en-US"/>
              <a:t>マスター タイトルの書式設定</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4D0D77F-0DF3-4A3C-BF38-1E240633327F}" type="datetime1">
              <a:rPr lang="en-US" altLang="ja-JP"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6582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0BF812A-5C50-455E-BEAE-F69CF2398FE3}" type="datetime1">
              <a:rPr lang="en-US" altLang="ja-JP"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476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E1C91D0-F9C4-440F-888C-F8BC53F71BE0}" type="datetime1">
              <a:rPr lang="en-US" altLang="ja-JP"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9548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45CAC7B-26CD-46AE-BB83-5E2428A522BF}" type="datetime1">
              <a:rPr lang="en-US" altLang="ja-JP"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70403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7DB897BF-00D3-4B44-BC65-C032802D113C}" type="datetime1">
              <a:rPr lang="en-US" altLang="ja-JP"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2805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997EF45E-6717-4802-8DCB-E068B89133C4}" type="datetime1">
              <a:rPr lang="en-US" altLang="ja-JP"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5993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ja-JP" altLang="en-US"/>
              <a:t>マスター タイトルの書式設定</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a:t>マスター テキストの書式設定</a:t>
            </a:r>
          </a:p>
        </p:txBody>
      </p:sp>
      <p:sp>
        <p:nvSpPr>
          <p:cNvPr id="5" name="Date Placeholder 4"/>
          <p:cNvSpPr>
            <a:spLocks noGrp="1"/>
          </p:cNvSpPr>
          <p:nvPr>
            <p:ph type="dt" sz="half" idx="10"/>
          </p:nvPr>
        </p:nvSpPr>
        <p:spPr/>
        <p:txBody>
          <a:bodyPr/>
          <a:lstStyle/>
          <a:p>
            <a:fld id="{FBD5BB58-4234-415C-9F4C-099FF012914E}" type="datetime1">
              <a:rPr lang="en-US" altLang="ja-JP" smtClean="0"/>
              <a:t>11/20/2019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1751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8586B3D-7EB1-43CC-91D1-EB1BB8061F61}" type="datetime1">
              <a:rPr lang="en-US" altLang="ja-JP"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085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0A4967B-7038-402A-B0E0-F238EB861052}" type="datetime1">
              <a:rPr lang="en-US" altLang="ja-JP" smtClean="0"/>
              <a:t>11/20/2019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8200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0D4FB6D5-0A09-4741-BDE2-C4DFEAF1CB13}" type="datetime1">
              <a:rPr lang="en-US" altLang="ja-JP" smtClean="0"/>
              <a:t>11/20/2019</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108320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hf hdr="0" ftr="0" dt="0"/>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6A52B4-9EBF-4D41-AA17-117915F56C1B}"/>
              </a:ext>
            </a:extLst>
          </p:cNvPr>
          <p:cNvSpPr>
            <a:spLocks noGrp="1"/>
          </p:cNvSpPr>
          <p:nvPr>
            <p:ph type="ctrTitle"/>
          </p:nvPr>
        </p:nvSpPr>
        <p:spPr>
          <a:xfrm>
            <a:off x="1013222" y="1731915"/>
            <a:ext cx="8009334" cy="1697086"/>
          </a:xfrm>
        </p:spPr>
        <p:txBody>
          <a:bodyPr>
            <a:normAutofit fontScale="90000"/>
          </a:bodyPr>
          <a:lstStyle/>
          <a:p>
            <a:r>
              <a:rPr kumimoji="1" lang="en-US" altLang="ja-JP" dirty="0"/>
              <a:t>What</a:t>
            </a:r>
            <a:r>
              <a:rPr kumimoji="1" lang="ja-JP" altLang="en-US" dirty="0"/>
              <a:t> </a:t>
            </a:r>
            <a:r>
              <a:rPr kumimoji="1" lang="en-US" altLang="ja-JP" dirty="0"/>
              <a:t>Makes</a:t>
            </a:r>
            <a:r>
              <a:rPr kumimoji="1" lang="ja-JP" altLang="en-US" dirty="0"/>
              <a:t> </a:t>
            </a:r>
            <a:r>
              <a:rPr kumimoji="1" lang="en-US" altLang="ja-JP" dirty="0"/>
              <a:t>Good</a:t>
            </a:r>
            <a:r>
              <a:rPr kumimoji="1" lang="ja-JP" altLang="en-US" dirty="0"/>
              <a:t> </a:t>
            </a:r>
            <a:r>
              <a:rPr kumimoji="1" lang="en-US" altLang="ja-JP" dirty="0"/>
              <a:t>Bug</a:t>
            </a:r>
            <a:r>
              <a:rPr kumimoji="1" lang="ja-JP" altLang="en-US" dirty="0"/>
              <a:t> </a:t>
            </a:r>
            <a:r>
              <a:rPr kumimoji="1" lang="en-US" altLang="ja-JP" dirty="0"/>
              <a:t>Report</a:t>
            </a:r>
            <a:endParaRPr kumimoji="1" lang="ja-JP" altLang="en-US" dirty="0"/>
          </a:p>
        </p:txBody>
      </p:sp>
      <p:sp>
        <p:nvSpPr>
          <p:cNvPr id="3" name="字幕 2">
            <a:extLst>
              <a:ext uri="{FF2B5EF4-FFF2-40B4-BE49-F238E27FC236}">
                <a16:creationId xmlns:a16="http://schemas.microsoft.com/office/drawing/2014/main" id="{D8FEEA95-5A84-4A50-9E7E-F01729E8CD75}"/>
              </a:ext>
            </a:extLst>
          </p:cNvPr>
          <p:cNvSpPr>
            <a:spLocks noGrp="1"/>
          </p:cNvSpPr>
          <p:nvPr>
            <p:ph type="subTitle" idx="1"/>
          </p:nvPr>
        </p:nvSpPr>
        <p:spPr>
          <a:xfrm>
            <a:off x="1513285" y="3911647"/>
            <a:ext cx="6686549" cy="844712"/>
          </a:xfrm>
        </p:spPr>
        <p:txBody>
          <a:bodyPr>
            <a:normAutofit/>
          </a:bodyPr>
          <a:lstStyle/>
          <a:p>
            <a:r>
              <a:rPr lang="en-US" altLang="ja-JP" sz="1800" dirty="0"/>
              <a:t>Nicolas </a:t>
            </a:r>
            <a:r>
              <a:rPr lang="en-US" altLang="ja-JP" sz="1800" dirty="0" err="1"/>
              <a:t>Bettenburg</a:t>
            </a:r>
            <a:r>
              <a:rPr lang="en-US" altLang="ja-JP" sz="1800" dirty="0"/>
              <a:t>,   Sascha Just ,      Adrian </a:t>
            </a:r>
            <a:r>
              <a:rPr lang="en-US" altLang="ja-JP" sz="1800" dirty="0" err="1"/>
              <a:t>Schroter</a:t>
            </a:r>
            <a:endParaRPr lang="ja-JP" altLang="en-US" sz="1800" dirty="0"/>
          </a:p>
        </p:txBody>
      </p:sp>
      <p:sp>
        <p:nvSpPr>
          <p:cNvPr id="4" name="スライド番号プレースホルダー 3">
            <a:extLst>
              <a:ext uri="{FF2B5EF4-FFF2-40B4-BE49-F238E27FC236}">
                <a16:creationId xmlns:a16="http://schemas.microsoft.com/office/drawing/2014/main" id="{A268A85B-1403-4B7F-8A83-705DA0B0DD13}"/>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4252135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261B84-BD19-4B37-A5DF-91F5F7C03F64}"/>
              </a:ext>
            </a:extLst>
          </p:cNvPr>
          <p:cNvSpPr>
            <a:spLocks noGrp="1"/>
          </p:cNvSpPr>
          <p:nvPr>
            <p:ph type="title"/>
          </p:nvPr>
        </p:nvSpPr>
        <p:spPr>
          <a:xfrm>
            <a:off x="1738015" y="1250176"/>
            <a:ext cx="6683765" cy="960668"/>
          </a:xfrm>
        </p:spPr>
        <p:txBody>
          <a:bodyPr/>
          <a:lstStyle/>
          <a:p>
            <a:r>
              <a:rPr lang="ja-JP" altLang="en-US" dirty="0"/>
              <a:t>背景</a:t>
            </a:r>
            <a:endParaRPr kumimoji="1" lang="ja-JP" altLang="en-US" dirty="0"/>
          </a:p>
        </p:txBody>
      </p:sp>
      <p:sp>
        <p:nvSpPr>
          <p:cNvPr id="3" name="コンテンツ プレースホルダー 2">
            <a:extLst>
              <a:ext uri="{FF2B5EF4-FFF2-40B4-BE49-F238E27FC236}">
                <a16:creationId xmlns:a16="http://schemas.microsoft.com/office/drawing/2014/main" id="{B22C46FE-FE85-40BC-872E-71814784A1F4}"/>
              </a:ext>
            </a:extLst>
          </p:cNvPr>
          <p:cNvSpPr>
            <a:spLocks noGrp="1"/>
          </p:cNvSpPr>
          <p:nvPr>
            <p:ph idx="1"/>
          </p:nvPr>
        </p:nvSpPr>
        <p:spPr>
          <a:xfrm>
            <a:off x="1228725" y="2419872"/>
            <a:ext cx="6686550" cy="2833217"/>
          </a:xfrm>
        </p:spPr>
        <p:txBody>
          <a:bodyPr>
            <a:normAutofit/>
          </a:bodyPr>
          <a:lstStyle/>
          <a:p>
            <a:r>
              <a:rPr lang="ja-JP" altLang="en-US" sz="1800" dirty="0"/>
              <a:t>ソフトウェア開発においてバグレポートは重要である．</a:t>
            </a:r>
            <a:endParaRPr lang="en-US" altLang="ja-JP" sz="1800" dirty="0"/>
          </a:p>
          <a:p>
            <a:endParaRPr lang="en-US" altLang="ja-JP" sz="1800" dirty="0"/>
          </a:p>
          <a:p>
            <a:r>
              <a:rPr lang="ja-JP" altLang="en-US" sz="1800" dirty="0"/>
              <a:t>バグレポートのクオリティに差がある．</a:t>
            </a:r>
            <a:endParaRPr lang="en-US" altLang="ja-JP" sz="1800" dirty="0"/>
          </a:p>
          <a:p>
            <a:endParaRPr lang="en-US" altLang="ja-JP" sz="1800" dirty="0"/>
          </a:p>
          <a:p>
            <a:r>
              <a:rPr lang="ja-JP" altLang="en-US" sz="1800" dirty="0"/>
              <a:t>質の高くないバグレポートを受け取った開発者は問題の特定に時間がかかり，開発が遅れてしまう．</a:t>
            </a:r>
            <a:endParaRPr lang="en-US" altLang="ja-JP" sz="1800" dirty="0"/>
          </a:p>
        </p:txBody>
      </p:sp>
      <p:sp>
        <p:nvSpPr>
          <p:cNvPr id="4" name="スライド番号プレースホルダー 3">
            <a:extLst>
              <a:ext uri="{FF2B5EF4-FFF2-40B4-BE49-F238E27FC236}">
                <a16:creationId xmlns:a16="http://schemas.microsoft.com/office/drawing/2014/main" id="{F5575799-410B-4BEF-B2D0-E56A334CC20F}"/>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12146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26576E-D4CD-4DBA-B0C9-CBC5178761BD}"/>
              </a:ext>
            </a:extLst>
          </p:cNvPr>
          <p:cNvSpPr>
            <a:spLocks noGrp="1"/>
          </p:cNvSpPr>
          <p:nvPr>
            <p:ph type="title"/>
          </p:nvPr>
        </p:nvSpPr>
        <p:spPr>
          <a:xfrm>
            <a:off x="1606492" y="1353516"/>
            <a:ext cx="6683765" cy="960668"/>
          </a:xfrm>
        </p:spPr>
        <p:txBody>
          <a:bodyPr/>
          <a:lstStyle/>
          <a:p>
            <a:r>
              <a:rPr kumimoji="1" lang="ja-JP" altLang="en-US" dirty="0"/>
              <a:t>目的</a:t>
            </a:r>
          </a:p>
        </p:txBody>
      </p:sp>
      <p:sp>
        <p:nvSpPr>
          <p:cNvPr id="3" name="コンテンツ プレースホルダー 2">
            <a:extLst>
              <a:ext uri="{FF2B5EF4-FFF2-40B4-BE49-F238E27FC236}">
                <a16:creationId xmlns:a16="http://schemas.microsoft.com/office/drawing/2014/main" id="{A7830B4F-3313-44CB-8869-746E1A25CBFC}"/>
              </a:ext>
            </a:extLst>
          </p:cNvPr>
          <p:cNvSpPr>
            <a:spLocks noGrp="1"/>
          </p:cNvSpPr>
          <p:nvPr>
            <p:ph idx="1"/>
          </p:nvPr>
        </p:nvSpPr>
        <p:spPr>
          <a:xfrm>
            <a:off x="1153568" y="2314183"/>
            <a:ext cx="6686550" cy="2833217"/>
          </a:xfrm>
        </p:spPr>
        <p:txBody>
          <a:bodyPr>
            <a:normAutofit/>
          </a:bodyPr>
          <a:lstStyle/>
          <a:p>
            <a:r>
              <a:rPr lang="ja-JP" altLang="en-US" sz="1800" dirty="0"/>
              <a:t>何がバグレポートをよくするのかを特定し，報告者に推奨する．</a:t>
            </a:r>
            <a:endParaRPr lang="en-US" altLang="ja-JP" sz="1800" dirty="0"/>
          </a:p>
          <a:p>
            <a:endParaRPr lang="en-US" altLang="ja-JP" sz="1800" dirty="0"/>
          </a:p>
          <a:p>
            <a:r>
              <a:rPr lang="ja-JP" altLang="en-US" sz="1800" dirty="0"/>
              <a:t>開発者の期待するものとレポータが提供するものの不一致の経験的証拠</a:t>
            </a:r>
            <a:endParaRPr lang="en-US" altLang="ja-JP" sz="1800" dirty="0"/>
          </a:p>
          <a:p>
            <a:endParaRPr lang="en-US" altLang="ja-JP" sz="1800" dirty="0"/>
          </a:p>
          <a:p>
            <a:r>
              <a:rPr lang="ja-JP" altLang="en-US" sz="1800" dirty="0"/>
              <a:t>バグレポートの品質測定，レポートの改善，問題をより早く解決する方法を提案するツールの作成．</a:t>
            </a:r>
            <a:endParaRPr lang="en-US" altLang="ja-JP" sz="1800" dirty="0"/>
          </a:p>
          <a:p>
            <a:endParaRPr lang="en-US" altLang="ja-JP" sz="1800" dirty="0"/>
          </a:p>
          <a:p>
            <a:endParaRPr lang="ja-JP" altLang="en-US" sz="1800" dirty="0"/>
          </a:p>
        </p:txBody>
      </p:sp>
      <p:sp>
        <p:nvSpPr>
          <p:cNvPr id="4" name="スライド番号プレースホルダー 3">
            <a:extLst>
              <a:ext uri="{FF2B5EF4-FFF2-40B4-BE49-F238E27FC236}">
                <a16:creationId xmlns:a16="http://schemas.microsoft.com/office/drawing/2014/main" id="{E7AAB349-516F-41B5-960D-DAAEDBC70056}"/>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873005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7A0891-C193-4B8D-A0D8-562A472A3FCD}"/>
              </a:ext>
            </a:extLst>
          </p:cNvPr>
          <p:cNvSpPr>
            <a:spLocks noGrp="1"/>
          </p:cNvSpPr>
          <p:nvPr>
            <p:ph type="title"/>
          </p:nvPr>
        </p:nvSpPr>
        <p:spPr>
          <a:xfrm>
            <a:off x="1747410" y="1203204"/>
            <a:ext cx="6683765" cy="960668"/>
          </a:xfrm>
        </p:spPr>
        <p:txBody>
          <a:bodyPr/>
          <a:lstStyle/>
          <a:p>
            <a:r>
              <a:rPr kumimoji="1" lang="ja-JP" altLang="en-US" dirty="0"/>
              <a:t>参加者選定</a:t>
            </a:r>
          </a:p>
        </p:txBody>
      </p:sp>
      <p:sp>
        <p:nvSpPr>
          <p:cNvPr id="3" name="コンテンツ プレースホルダー 2">
            <a:extLst>
              <a:ext uri="{FF2B5EF4-FFF2-40B4-BE49-F238E27FC236}">
                <a16:creationId xmlns:a16="http://schemas.microsoft.com/office/drawing/2014/main" id="{BAE448B3-2285-4002-BEED-AF98504F6886}"/>
              </a:ext>
            </a:extLst>
          </p:cNvPr>
          <p:cNvSpPr>
            <a:spLocks noGrp="1"/>
          </p:cNvSpPr>
          <p:nvPr>
            <p:ph idx="1"/>
          </p:nvPr>
        </p:nvSpPr>
        <p:spPr>
          <a:xfrm>
            <a:off x="1481578" y="2354110"/>
            <a:ext cx="6686550" cy="2833217"/>
          </a:xfrm>
        </p:spPr>
        <p:txBody>
          <a:bodyPr>
            <a:normAutofit fontScale="92500"/>
          </a:bodyPr>
          <a:lstStyle/>
          <a:p>
            <a:r>
              <a:rPr lang="ja-JP" altLang="en-US" sz="1800" dirty="0"/>
              <a:t>「開発者」</a:t>
            </a:r>
            <a:endParaRPr lang="en-US" altLang="ja-JP" sz="1800" dirty="0"/>
          </a:p>
          <a:p>
            <a:pPr marL="0" indent="0">
              <a:buNone/>
            </a:pPr>
            <a:r>
              <a:rPr lang="ja-JP" altLang="en-US" sz="1800" dirty="0"/>
              <a:t>　　少なくとも</a:t>
            </a:r>
            <a:r>
              <a:rPr lang="en-US" altLang="ja-JP" sz="1800" dirty="0"/>
              <a:t>50</a:t>
            </a:r>
            <a:r>
              <a:rPr lang="ja-JP" altLang="en-US" sz="1800" dirty="0"/>
              <a:t>のバグレポートに割り当てられている人に連絡．</a:t>
            </a:r>
            <a:endParaRPr lang="en-US" altLang="ja-JP" sz="1800" dirty="0"/>
          </a:p>
          <a:p>
            <a:pPr marL="0" indent="0">
              <a:buNone/>
            </a:pPr>
            <a:endParaRPr lang="en-US" altLang="ja-JP" sz="1800" dirty="0"/>
          </a:p>
          <a:p>
            <a:endParaRPr lang="en-US" altLang="ja-JP" sz="1800" dirty="0"/>
          </a:p>
          <a:p>
            <a:r>
              <a:rPr lang="ja-JP" altLang="en-US" sz="1800" dirty="0"/>
              <a:t>「報告者」</a:t>
            </a:r>
            <a:endParaRPr lang="en-US" altLang="ja-JP" sz="1800" dirty="0"/>
          </a:p>
          <a:p>
            <a:pPr marL="0" indent="0">
              <a:buNone/>
            </a:pPr>
            <a:r>
              <a:rPr lang="ja-JP" altLang="en-US" sz="1800" dirty="0"/>
              <a:t>　　少なくとも</a:t>
            </a:r>
            <a:r>
              <a:rPr lang="en-US" altLang="ja-JP" sz="1800" dirty="0"/>
              <a:t>25</a:t>
            </a:r>
            <a:r>
              <a:rPr lang="ja-JP" altLang="en-US" sz="1800" dirty="0"/>
              <a:t>のバグレポートを提出し，かつ同時期にバグ</a:t>
            </a:r>
            <a:endParaRPr lang="en-US" altLang="ja-JP" sz="1800" dirty="0"/>
          </a:p>
          <a:p>
            <a:pPr marL="0" indent="0">
              <a:buNone/>
            </a:pPr>
            <a:r>
              <a:rPr lang="ja-JP" altLang="en-US" sz="1800" dirty="0"/>
              <a:t>　　開発を行っていない人に連絡．</a:t>
            </a:r>
            <a:endParaRPr lang="en-US" altLang="ja-JP" sz="1800" dirty="0"/>
          </a:p>
        </p:txBody>
      </p:sp>
      <p:sp>
        <p:nvSpPr>
          <p:cNvPr id="4" name="スライド番号プレースホルダー 3">
            <a:extLst>
              <a:ext uri="{FF2B5EF4-FFF2-40B4-BE49-F238E27FC236}">
                <a16:creationId xmlns:a16="http://schemas.microsoft.com/office/drawing/2014/main" id="{6444F570-BF14-40DC-A4DE-E2A99564F687}"/>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154742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C09B3B-E9C3-41A6-A45D-199DFB7C1062}"/>
              </a:ext>
            </a:extLst>
          </p:cNvPr>
          <p:cNvSpPr>
            <a:spLocks noGrp="1"/>
          </p:cNvSpPr>
          <p:nvPr>
            <p:ph type="title"/>
          </p:nvPr>
        </p:nvSpPr>
        <p:spPr>
          <a:xfrm>
            <a:off x="1531335" y="1268966"/>
            <a:ext cx="2141923" cy="461975"/>
          </a:xfrm>
        </p:spPr>
        <p:txBody>
          <a:bodyPr>
            <a:normAutofit fontScale="90000"/>
          </a:bodyPr>
          <a:lstStyle/>
          <a:p>
            <a:r>
              <a:rPr kumimoji="1" lang="ja-JP" altLang="en-US" dirty="0"/>
              <a:t>調査方法</a:t>
            </a:r>
          </a:p>
        </p:txBody>
      </p:sp>
      <p:sp>
        <p:nvSpPr>
          <p:cNvPr id="3" name="コンテンツ プレースホルダー 2">
            <a:extLst>
              <a:ext uri="{FF2B5EF4-FFF2-40B4-BE49-F238E27FC236}">
                <a16:creationId xmlns:a16="http://schemas.microsoft.com/office/drawing/2014/main" id="{21CD6CBD-D1FA-4E4B-98A2-059B87AC0F89}"/>
              </a:ext>
            </a:extLst>
          </p:cNvPr>
          <p:cNvSpPr>
            <a:spLocks noGrp="1"/>
          </p:cNvSpPr>
          <p:nvPr>
            <p:ph idx="1"/>
          </p:nvPr>
        </p:nvSpPr>
        <p:spPr>
          <a:xfrm>
            <a:off x="1228725" y="2100458"/>
            <a:ext cx="6686550" cy="2833217"/>
          </a:xfrm>
        </p:spPr>
        <p:txBody>
          <a:bodyPr>
            <a:normAutofit fontScale="92500" lnSpcReduction="10000"/>
          </a:bodyPr>
          <a:lstStyle/>
          <a:p>
            <a:r>
              <a:rPr lang="ja-JP" altLang="en-US" sz="1500" dirty="0"/>
              <a:t>「開発者」</a:t>
            </a:r>
            <a:endParaRPr lang="en-US" altLang="ja-JP" sz="1500" dirty="0"/>
          </a:p>
          <a:p>
            <a:pPr marL="0" indent="0">
              <a:buNone/>
            </a:pPr>
            <a:r>
              <a:rPr lang="en-US" altLang="ja-JP" sz="1500" dirty="0"/>
              <a:t>	</a:t>
            </a:r>
            <a:r>
              <a:rPr lang="ja-JP" altLang="en-US" sz="1500" dirty="0"/>
              <a:t>バグレポートの情報をどのように使用し，どのような問題に直面して</a:t>
            </a:r>
            <a:r>
              <a:rPr lang="ja-JP" altLang="en-US" sz="1500" dirty="0" err="1"/>
              <a:t>い</a:t>
            </a:r>
            <a:endParaRPr lang="en-US" altLang="ja-JP" sz="1500" dirty="0"/>
          </a:p>
          <a:p>
            <a:pPr marL="0" indent="0">
              <a:buNone/>
            </a:pPr>
            <a:r>
              <a:rPr lang="ja-JP" altLang="en-US" sz="1500" dirty="0"/>
              <a:t>　　</a:t>
            </a:r>
            <a:r>
              <a:rPr lang="ja-JP" altLang="en-US" sz="1500" dirty="0" err="1"/>
              <a:t>るかを</a:t>
            </a:r>
            <a:r>
              <a:rPr lang="ja-JP" altLang="en-US" sz="1500" dirty="0"/>
              <a:t>収集．</a:t>
            </a:r>
            <a:endParaRPr lang="en-US" altLang="ja-JP" sz="1500" dirty="0"/>
          </a:p>
          <a:p>
            <a:endParaRPr lang="en-US" altLang="ja-JP" sz="1500" dirty="0"/>
          </a:p>
          <a:p>
            <a:r>
              <a:rPr lang="ja-JP" altLang="en-US" sz="1500" dirty="0"/>
              <a:t>「報告者」</a:t>
            </a:r>
            <a:endParaRPr lang="en-US" altLang="ja-JP" sz="1500" dirty="0"/>
          </a:p>
          <a:p>
            <a:pPr marL="0" indent="0">
              <a:buNone/>
            </a:pPr>
            <a:r>
              <a:rPr lang="en-US" altLang="ja-JP" sz="1500" dirty="0"/>
              <a:t>	</a:t>
            </a:r>
            <a:r>
              <a:rPr lang="ja-JP" altLang="en-US" sz="1500" dirty="0"/>
              <a:t>提供する情報と提供するのが難しい情報をみつけました．</a:t>
            </a:r>
            <a:endParaRPr lang="en-US" altLang="ja-JP" sz="1500" dirty="0"/>
          </a:p>
          <a:p>
            <a:endParaRPr lang="en-US" altLang="ja-JP" sz="1500" dirty="0"/>
          </a:p>
          <a:p>
            <a:r>
              <a:rPr lang="ja-JP" altLang="en-US" sz="1500" dirty="0"/>
              <a:t>回答率をあげるため，アンケートを短くし，招待メールでも通知したように５分で済むようにした．</a:t>
            </a:r>
            <a:endParaRPr lang="en-US" altLang="ja-JP" sz="1500" dirty="0"/>
          </a:p>
          <a:p>
            <a:endParaRPr lang="ja-JP" altLang="en-US" sz="1500" dirty="0"/>
          </a:p>
        </p:txBody>
      </p:sp>
      <p:sp>
        <p:nvSpPr>
          <p:cNvPr id="4" name="スライド番号プレースホルダー 3">
            <a:extLst>
              <a:ext uri="{FF2B5EF4-FFF2-40B4-BE49-F238E27FC236}">
                <a16:creationId xmlns:a16="http://schemas.microsoft.com/office/drawing/2014/main" id="{6D3A7463-D7BB-4CB8-B0C9-1E77CD2CEAF1}"/>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91468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A9E3A8-30F6-427D-8E4A-C9236F5667E0}"/>
              </a:ext>
            </a:extLst>
          </p:cNvPr>
          <p:cNvSpPr>
            <a:spLocks noGrp="1"/>
          </p:cNvSpPr>
          <p:nvPr>
            <p:ph type="title"/>
          </p:nvPr>
        </p:nvSpPr>
        <p:spPr>
          <a:xfrm>
            <a:off x="1587702" y="1231387"/>
            <a:ext cx="3494734" cy="960668"/>
          </a:xfrm>
        </p:spPr>
        <p:txBody>
          <a:bodyPr>
            <a:normAutofit fontScale="90000"/>
          </a:bodyPr>
          <a:lstStyle/>
          <a:p>
            <a:r>
              <a:rPr kumimoji="1" lang="ja-JP" altLang="en-US" dirty="0"/>
              <a:t>実施したアンケート</a:t>
            </a:r>
          </a:p>
        </p:txBody>
      </p:sp>
      <p:sp>
        <p:nvSpPr>
          <p:cNvPr id="3" name="コンテンツ プレースホルダー 2">
            <a:extLst>
              <a:ext uri="{FF2B5EF4-FFF2-40B4-BE49-F238E27FC236}">
                <a16:creationId xmlns:a16="http://schemas.microsoft.com/office/drawing/2014/main" id="{6991E493-7527-4CBE-8E8A-5AE0B7C01CE7}"/>
              </a:ext>
            </a:extLst>
          </p:cNvPr>
          <p:cNvSpPr>
            <a:spLocks noGrp="1"/>
          </p:cNvSpPr>
          <p:nvPr>
            <p:ph idx="1"/>
          </p:nvPr>
        </p:nvSpPr>
        <p:spPr>
          <a:xfrm>
            <a:off x="1660073" y="2012392"/>
            <a:ext cx="6686550" cy="2833217"/>
          </a:xfrm>
        </p:spPr>
        <p:txBody>
          <a:bodyPr>
            <a:normAutofit/>
          </a:bodyPr>
          <a:lstStyle/>
          <a:p>
            <a:pPr marL="0" indent="0">
              <a:buNone/>
            </a:pPr>
            <a:r>
              <a:rPr lang="ja-JP" altLang="en-US" sz="1800" dirty="0"/>
              <a:t>アンケートの質問は三つのパートに分かれている．</a:t>
            </a:r>
            <a:endParaRPr lang="en-US" altLang="ja-JP" sz="1800" dirty="0"/>
          </a:p>
          <a:p>
            <a:endParaRPr lang="en-US" altLang="ja-JP" sz="1800" dirty="0"/>
          </a:p>
          <a:p>
            <a:r>
              <a:rPr lang="ja-JP" altLang="en-US" sz="1800" dirty="0"/>
              <a:t>バグレポートの内容</a:t>
            </a:r>
            <a:endParaRPr lang="en-US" altLang="ja-JP" sz="1800" dirty="0"/>
          </a:p>
          <a:p>
            <a:endParaRPr lang="en-US" altLang="ja-JP" sz="1800" dirty="0"/>
          </a:p>
          <a:p>
            <a:r>
              <a:rPr lang="ja-JP" altLang="en-US" sz="1800" dirty="0"/>
              <a:t>バグレポートの問題点</a:t>
            </a:r>
            <a:endParaRPr lang="en-US" altLang="ja-JP" sz="1800" dirty="0"/>
          </a:p>
          <a:p>
            <a:endParaRPr lang="en-US" altLang="ja-JP" sz="1800" dirty="0"/>
          </a:p>
          <a:p>
            <a:r>
              <a:rPr lang="ja-JP" altLang="en-US" sz="1800" dirty="0"/>
              <a:t>自由コメント</a:t>
            </a:r>
            <a:endParaRPr lang="en-US" altLang="ja-JP" sz="1800" dirty="0"/>
          </a:p>
          <a:p>
            <a:endParaRPr lang="ja-JP" altLang="en-US" sz="1800" dirty="0"/>
          </a:p>
        </p:txBody>
      </p:sp>
      <p:sp>
        <p:nvSpPr>
          <p:cNvPr id="4" name="スライド番号プレースホルダー 3">
            <a:extLst>
              <a:ext uri="{FF2B5EF4-FFF2-40B4-BE49-F238E27FC236}">
                <a16:creationId xmlns:a16="http://schemas.microsoft.com/office/drawing/2014/main" id="{FFFA444D-B2A2-49D8-BE01-049337CBE12E}"/>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62724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F396B7-E7C9-486F-AA87-A3015BAE596A}"/>
              </a:ext>
            </a:extLst>
          </p:cNvPr>
          <p:cNvSpPr>
            <a:spLocks noGrp="1"/>
          </p:cNvSpPr>
          <p:nvPr>
            <p:ph type="title"/>
          </p:nvPr>
        </p:nvSpPr>
        <p:spPr>
          <a:xfrm>
            <a:off x="1559518" y="1303074"/>
            <a:ext cx="6683765" cy="960668"/>
          </a:xfrm>
        </p:spPr>
        <p:txBody>
          <a:bodyPr/>
          <a:lstStyle/>
          <a:p>
            <a:r>
              <a:rPr kumimoji="1" lang="ja-JP" altLang="en-US" dirty="0"/>
              <a:t>質問　バグレポートの内容</a:t>
            </a:r>
          </a:p>
        </p:txBody>
      </p:sp>
      <p:sp>
        <p:nvSpPr>
          <p:cNvPr id="3" name="コンテンツ プレースホルダー 2">
            <a:extLst>
              <a:ext uri="{FF2B5EF4-FFF2-40B4-BE49-F238E27FC236}">
                <a16:creationId xmlns:a16="http://schemas.microsoft.com/office/drawing/2014/main" id="{C5CD2C95-3106-46A3-A147-3538BFAA5951}"/>
              </a:ext>
            </a:extLst>
          </p:cNvPr>
          <p:cNvSpPr>
            <a:spLocks noGrp="1"/>
          </p:cNvSpPr>
          <p:nvPr>
            <p:ph idx="1"/>
          </p:nvPr>
        </p:nvSpPr>
        <p:spPr>
          <a:xfrm>
            <a:off x="1559518" y="2120460"/>
            <a:ext cx="7036469" cy="2833217"/>
          </a:xfrm>
        </p:spPr>
        <p:txBody>
          <a:bodyPr>
            <a:normAutofit/>
          </a:bodyPr>
          <a:lstStyle/>
          <a:p>
            <a:r>
              <a:rPr lang="en-US" altLang="ja-JP" sz="1500" dirty="0"/>
              <a:t>D1</a:t>
            </a:r>
            <a:r>
              <a:rPr lang="ja-JP" altLang="en-US" sz="1500" dirty="0"/>
              <a:t>：以前バグを直すのに使った情報はどれですか？</a:t>
            </a:r>
            <a:endParaRPr lang="en-US" altLang="ja-JP" sz="1500" dirty="0"/>
          </a:p>
          <a:p>
            <a:r>
              <a:rPr lang="en-US" altLang="ja-JP" sz="1500" dirty="0"/>
              <a:t>D2</a:t>
            </a:r>
            <a:r>
              <a:rPr lang="ja-JP" altLang="en-US" sz="1500" dirty="0"/>
              <a:t>：その中で一番助かったもの三つ選んでください．</a:t>
            </a:r>
            <a:endParaRPr lang="en-US" altLang="ja-JP" sz="1500" dirty="0"/>
          </a:p>
          <a:p>
            <a:endParaRPr lang="en-US" altLang="ja-JP" sz="1500" dirty="0"/>
          </a:p>
          <a:p>
            <a:r>
              <a:rPr lang="en-US" altLang="ja-JP" sz="1500" dirty="0"/>
              <a:t>R1</a:t>
            </a:r>
            <a:r>
              <a:rPr lang="ja-JP" altLang="en-US" sz="1500" dirty="0"/>
              <a:t>：以前に提供した情報はどれですか？</a:t>
            </a:r>
            <a:endParaRPr lang="en-US" altLang="ja-JP" sz="1500" dirty="0"/>
          </a:p>
          <a:p>
            <a:r>
              <a:rPr lang="en-US" altLang="ja-JP" sz="1500" dirty="0"/>
              <a:t>R2</a:t>
            </a:r>
            <a:r>
              <a:rPr lang="ja-JP" altLang="en-US" sz="1500" dirty="0"/>
              <a:t>：その中で最も提供が難しかったもの三つ選んでください．</a:t>
            </a:r>
            <a:endParaRPr lang="en-US" altLang="ja-JP" sz="1500" dirty="0"/>
          </a:p>
          <a:p>
            <a:r>
              <a:rPr lang="en-US" altLang="ja-JP" sz="1500" dirty="0"/>
              <a:t>R3</a:t>
            </a:r>
            <a:r>
              <a:rPr lang="ja-JP" altLang="en-US" sz="1500" dirty="0"/>
              <a:t>：開発者がバグを直すのに最も必要だと考えるもの３つ選んでください．</a:t>
            </a:r>
            <a:endParaRPr lang="en-US" altLang="ja-JP" sz="1500" dirty="0"/>
          </a:p>
        </p:txBody>
      </p:sp>
      <p:pic>
        <p:nvPicPr>
          <p:cNvPr id="10" name="図 9">
            <a:extLst>
              <a:ext uri="{FF2B5EF4-FFF2-40B4-BE49-F238E27FC236}">
                <a16:creationId xmlns:a16="http://schemas.microsoft.com/office/drawing/2014/main" id="{12425E7A-814C-4506-A8AF-0C53829EC83E}"/>
              </a:ext>
            </a:extLst>
          </p:cNvPr>
          <p:cNvPicPr>
            <a:picLocks noChangeAspect="1"/>
          </p:cNvPicPr>
          <p:nvPr/>
        </p:nvPicPr>
        <p:blipFill>
          <a:blip r:embed="rId2"/>
          <a:stretch>
            <a:fillRect/>
          </a:stretch>
        </p:blipFill>
        <p:spPr>
          <a:xfrm>
            <a:off x="1278124" y="4179139"/>
            <a:ext cx="6835907" cy="1591924"/>
          </a:xfrm>
          <a:prstGeom prst="rect">
            <a:avLst/>
          </a:prstGeom>
        </p:spPr>
      </p:pic>
      <p:sp>
        <p:nvSpPr>
          <p:cNvPr id="11" name="スライド番号プレースホルダー 10">
            <a:extLst>
              <a:ext uri="{FF2B5EF4-FFF2-40B4-BE49-F238E27FC236}">
                <a16:creationId xmlns:a16="http://schemas.microsoft.com/office/drawing/2014/main" id="{E7DD4C21-6CD7-4DA1-AD34-5E36872E58A3}"/>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2756043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2D8156-191E-4A81-BDAE-0CE85566AD78}"/>
              </a:ext>
            </a:extLst>
          </p:cNvPr>
          <p:cNvSpPr>
            <a:spLocks noGrp="1"/>
          </p:cNvSpPr>
          <p:nvPr>
            <p:ph type="title"/>
          </p:nvPr>
        </p:nvSpPr>
        <p:spPr>
          <a:xfrm>
            <a:off x="1709831" y="1203204"/>
            <a:ext cx="6683765" cy="960668"/>
          </a:xfrm>
        </p:spPr>
        <p:txBody>
          <a:bodyPr/>
          <a:lstStyle/>
          <a:p>
            <a:r>
              <a:rPr kumimoji="1" lang="ja-JP" altLang="en-US" dirty="0"/>
              <a:t>質問　バグレポートの問題点</a:t>
            </a:r>
          </a:p>
        </p:txBody>
      </p:sp>
      <p:sp>
        <p:nvSpPr>
          <p:cNvPr id="3" name="コンテンツ プレースホルダー 2">
            <a:extLst>
              <a:ext uri="{FF2B5EF4-FFF2-40B4-BE49-F238E27FC236}">
                <a16:creationId xmlns:a16="http://schemas.microsoft.com/office/drawing/2014/main" id="{02A7E1D1-0137-46B3-B857-1F20DABFA08B}"/>
              </a:ext>
            </a:extLst>
          </p:cNvPr>
          <p:cNvSpPr>
            <a:spLocks noGrp="1"/>
          </p:cNvSpPr>
          <p:nvPr>
            <p:ph idx="1"/>
          </p:nvPr>
        </p:nvSpPr>
        <p:spPr>
          <a:xfrm>
            <a:off x="1228725" y="1831932"/>
            <a:ext cx="6686550" cy="663880"/>
          </a:xfrm>
        </p:spPr>
        <p:txBody>
          <a:bodyPr>
            <a:normAutofit fontScale="92500" lnSpcReduction="20000"/>
          </a:bodyPr>
          <a:lstStyle/>
          <a:p>
            <a:r>
              <a:rPr kumimoji="1" lang="en-US" altLang="ja-JP" dirty="0"/>
              <a:t>D3</a:t>
            </a:r>
            <a:r>
              <a:rPr kumimoji="1" lang="ja-JP" altLang="en-US" dirty="0"/>
              <a:t>：バグを直しているときに直面した問題はどれですか？</a:t>
            </a:r>
            <a:endParaRPr kumimoji="1" lang="en-US" altLang="ja-JP" dirty="0"/>
          </a:p>
          <a:p>
            <a:r>
              <a:rPr lang="en-US" altLang="ja-JP" dirty="0"/>
              <a:t>D4</a:t>
            </a:r>
            <a:r>
              <a:rPr lang="ja-JP" altLang="en-US" dirty="0"/>
              <a:t>：最も作業の遅れを招いたものを３つ選んでください．</a:t>
            </a:r>
            <a:endParaRPr kumimoji="1" lang="en-US" altLang="ja-JP" dirty="0"/>
          </a:p>
        </p:txBody>
      </p:sp>
      <p:pic>
        <p:nvPicPr>
          <p:cNvPr id="5" name="図 4">
            <a:extLst>
              <a:ext uri="{FF2B5EF4-FFF2-40B4-BE49-F238E27FC236}">
                <a16:creationId xmlns:a16="http://schemas.microsoft.com/office/drawing/2014/main" id="{0C3A0AE6-3EDD-4E92-813D-B79D2012857A}"/>
              </a:ext>
            </a:extLst>
          </p:cNvPr>
          <p:cNvPicPr>
            <a:picLocks noChangeAspect="1"/>
          </p:cNvPicPr>
          <p:nvPr/>
        </p:nvPicPr>
        <p:blipFill>
          <a:blip r:embed="rId2"/>
          <a:stretch>
            <a:fillRect/>
          </a:stretch>
        </p:blipFill>
        <p:spPr>
          <a:xfrm>
            <a:off x="1095410" y="2992194"/>
            <a:ext cx="7298186" cy="2231160"/>
          </a:xfrm>
          <a:prstGeom prst="rect">
            <a:avLst/>
          </a:prstGeom>
        </p:spPr>
      </p:pic>
      <p:sp>
        <p:nvSpPr>
          <p:cNvPr id="6" name="スライド番号プレースホルダー 5">
            <a:extLst>
              <a:ext uri="{FF2B5EF4-FFF2-40B4-BE49-F238E27FC236}">
                <a16:creationId xmlns:a16="http://schemas.microsoft.com/office/drawing/2014/main" id="{1727839A-21C0-4480-AE9E-E659C03D78B9}"/>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72635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96D46B-FD6A-4396-9F9E-B0FF53F6499E}"/>
              </a:ext>
            </a:extLst>
          </p:cNvPr>
          <p:cNvSpPr>
            <a:spLocks noGrp="1"/>
          </p:cNvSpPr>
          <p:nvPr>
            <p:ph type="title"/>
          </p:nvPr>
        </p:nvSpPr>
        <p:spPr>
          <a:xfrm>
            <a:off x="1427995" y="1315822"/>
            <a:ext cx="2235869" cy="578180"/>
          </a:xfrm>
        </p:spPr>
        <p:txBody>
          <a:bodyPr>
            <a:normAutofit fontScale="90000"/>
          </a:bodyPr>
          <a:lstStyle/>
          <a:p>
            <a:r>
              <a:rPr lang="ja-JP" altLang="en-US" dirty="0"/>
              <a:t>結果の前に</a:t>
            </a:r>
            <a:endParaRPr kumimoji="1" lang="ja-JP" altLang="en-US" dirty="0"/>
          </a:p>
        </p:txBody>
      </p:sp>
      <p:sp>
        <p:nvSpPr>
          <p:cNvPr id="3" name="コンテンツ プレースホルダー 2">
            <a:extLst>
              <a:ext uri="{FF2B5EF4-FFF2-40B4-BE49-F238E27FC236}">
                <a16:creationId xmlns:a16="http://schemas.microsoft.com/office/drawing/2014/main" id="{FE20DE4D-FC68-438E-A41A-67244687FD74}"/>
              </a:ext>
            </a:extLst>
          </p:cNvPr>
          <p:cNvSpPr>
            <a:spLocks noGrp="1"/>
          </p:cNvSpPr>
          <p:nvPr>
            <p:ph idx="1"/>
          </p:nvPr>
        </p:nvSpPr>
        <p:spPr>
          <a:xfrm>
            <a:off x="1228725" y="2269559"/>
            <a:ext cx="6686550" cy="2833217"/>
          </a:xfrm>
        </p:spPr>
        <p:txBody>
          <a:bodyPr>
            <a:normAutofit/>
          </a:bodyPr>
          <a:lstStyle/>
          <a:p>
            <a:r>
              <a:rPr lang="en-US" altLang="ja-JP" sz="1500" dirty="0"/>
              <a:t>D2</a:t>
            </a:r>
            <a:r>
              <a:rPr lang="ja-JP" altLang="en-US" sz="1500" dirty="0"/>
              <a:t>で選択したものが</a:t>
            </a:r>
            <a:r>
              <a:rPr lang="en-US" altLang="ja-JP" sz="1500" dirty="0"/>
              <a:t>D1</a:t>
            </a:r>
            <a:r>
              <a:rPr lang="ja-JP" altLang="en-US" sz="1500" dirty="0"/>
              <a:t>にない場合，一貫性がないので破棄する．</a:t>
            </a:r>
            <a:endParaRPr lang="en-US" altLang="ja-JP" sz="1500" dirty="0"/>
          </a:p>
          <a:p>
            <a:endParaRPr lang="en-US" altLang="ja-JP" sz="1500" dirty="0"/>
          </a:p>
          <a:p>
            <a:r>
              <a:rPr lang="ja-JP" altLang="en-US" sz="1500" dirty="0"/>
              <a:t>アイテムの重要度は，</a:t>
            </a:r>
            <a:r>
              <a:rPr lang="en-US" altLang="ja-JP" sz="1500" dirty="0"/>
              <a:t>D1</a:t>
            </a:r>
            <a:r>
              <a:rPr lang="ja-JP" altLang="en-US" sz="1500" dirty="0"/>
              <a:t>で選択された時の</a:t>
            </a:r>
            <a:r>
              <a:rPr lang="en-US" altLang="ja-JP" sz="1500" dirty="0"/>
              <a:t>D2</a:t>
            </a:r>
            <a:r>
              <a:rPr lang="ja-JP" altLang="en-US" sz="1500" dirty="0"/>
              <a:t>で選択される条件付き尤度．</a:t>
            </a:r>
            <a:endParaRPr lang="en-US" altLang="ja-JP" sz="1500" dirty="0"/>
          </a:p>
          <a:p>
            <a:endParaRPr lang="en-US" altLang="ja-JP" sz="1500" dirty="0"/>
          </a:p>
          <a:p>
            <a:pPr marL="0" indent="0">
              <a:buNone/>
            </a:pPr>
            <a:r>
              <a:rPr lang="ja-JP" altLang="en-US" sz="1500" dirty="0"/>
              <a:t>開発者側の返答は，</a:t>
            </a:r>
            <a:r>
              <a:rPr lang="en-US" altLang="ja-JP" sz="1500" dirty="0">
                <a:solidFill>
                  <a:srgbClr val="FF0000"/>
                </a:solidFill>
              </a:rPr>
              <a:t>156</a:t>
            </a:r>
            <a:r>
              <a:rPr lang="ja-JP" altLang="en-US" sz="1500" dirty="0">
                <a:solidFill>
                  <a:srgbClr val="FF0000"/>
                </a:solidFill>
              </a:rPr>
              <a:t>件</a:t>
            </a:r>
            <a:r>
              <a:rPr lang="ja-JP" altLang="en-US" sz="1500" dirty="0">
                <a:solidFill>
                  <a:schemeClr val="tx1"/>
                </a:solidFill>
              </a:rPr>
              <a:t>受け取り，</a:t>
            </a:r>
            <a:r>
              <a:rPr lang="en-US" altLang="ja-JP" sz="1500" dirty="0">
                <a:solidFill>
                  <a:srgbClr val="FF0000"/>
                </a:solidFill>
              </a:rPr>
              <a:t>26</a:t>
            </a:r>
            <a:r>
              <a:rPr lang="ja-JP" altLang="en-US" sz="1500" dirty="0">
                <a:solidFill>
                  <a:srgbClr val="FF0000"/>
                </a:solidFill>
              </a:rPr>
              <a:t>件（</a:t>
            </a:r>
            <a:r>
              <a:rPr lang="en-US" altLang="ja-JP" sz="1500" dirty="0">
                <a:solidFill>
                  <a:srgbClr val="FF0000"/>
                </a:solidFill>
              </a:rPr>
              <a:t>16.7</a:t>
            </a:r>
            <a:r>
              <a:rPr lang="ja-JP" altLang="en-US" sz="1500" dirty="0">
                <a:solidFill>
                  <a:srgbClr val="FF0000"/>
                </a:solidFill>
              </a:rPr>
              <a:t>％）</a:t>
            </a:r>
            <a:r>
              <a:rPr lang="ja-JP" altLang="en-US" sz="1500" dirty="0">
                <a:solidFill>
                  <a:schemeClr val="tx1"/>
                </a:solidFill>
              </a:rPr>
              <a:t>を破棄した．</a:t>
            </a:r>
            <a:endParaRPr lang="en-US" altLang="ja-JP" sz="1500" dirty="0">
              <a:solidFill>
                <a:schemeClr val="tx1"/>
              </a:solidFill>
            </a:endParaRPr>
          </a:p>
          <a:p>
            <a:pPr marL="0" indent="0">
              <a:buNone/>
            </a:pPr>
            <a:r>
              <a:rPr lang="ja-JP" altLang="en-US" sz="1500" dirty="0">
                <a:solidFill>
                  <a:schemeClr val="tx1"/>
                </a:solidFill>
              </a:rPr>
              <a:t>報告者側の返答は，</a:t>
            </a:r>
            <a:r>
              <a:rPr lang="en-US" altLang="ja-JP" sz="1500" dirty="0">
                <a:solidFill>
                  <a:srgbClr val="FF0000"/>
                </a:solidFill>
              </a:rPr>
              <a:t>310</a:t>
            </a:r>
            <a:r>
              <a:rPr lang="ja-JP" altLang="en-US" sz="1500" dirty="0">
                <a:solidFill>
                  <a:srgbClr val="FF0000"/>
                </a:solidFill>
              </a:rPr>
              <a:t>件</a:t>
            </a:r>
            <a:r>
              <a:rPr lang="ja-JP" altLang="en-US" sz="1500" dirty="0">
                <a:solidFill>
                  <a:schemeClr val="tx1"/>
                </a:solidFill>
              </a:rPr>
              <a:t>受け取り，</a:t>
            </a:r>
            <a:r>
              <a:rPr lang="en-US" altLang="ja-JP" sz="1500" dirty="0">
                <a:solidFill>
                  <a:srgbClr val="FF0000"/>
                </a:solidFill>
              </a:rPr>
              <a:t>95</a:t>
            </a:r>
            <a:r>
              <a:rPr lang="ja-JP" altLang="en-US" sz="1500" dirty="0">
                <a:solidFill>
                  <a:srgbClr val="FF0000"/>
                </a:solidFill>
              </a:rPr>
              <a:t>件（</a:t>
            </a:r>
            <a:r>
              <a:rPr lang="en-US" altLang="ja-JP" sz="1500" dirty="0">
                <a:solidFill>
                  <a:srgbClr val="FF0000"/>
                </a:solidFill>
              </a:rPr>
              <a:t>30.6</a:t>
            </a:r>
            <a:r>
              <a:rPr lang="ja-JP" altLang="en-US" sz="1500" dirty="0">
                <a:solidFill>
                  <a:srgbClr val="FF0000"/>
                </a:solidFill>
              </a:rPr>
              <a:t>％）</a:t>
            </a:r>
            <a:r>
              <a:rPr lang="ja-JP" altLang="en-US" sz="1500" dirty="0">
                <a:solidFill>
                  <a:schemeClr val="tx1"/>
                </a:solidFill>
              </a:rPr>
              <a:t>を破</a:t>
            </a:r>
            <a:r>
              <a:rPr lang="ja-JP" altLang="en-US" sz="1500" dirty="0"/>
              <a:t>棄した．</a:t>
            </a:r>
            <a:endParaRPr lang="en-US" altLang="ja-JP" sz="1500" dirty="0"/>
          </a:p>
        </p:txBody>
      </p:sp>
      <p:sp>
        <p:nvSpPr>
          <p:cNvPr id="4" name="スライド番号プレースホルダー 3">
            <a:extLst>
              <a:ext uri="{FF2B5EF4-FFF2-40B4-BE49-F238E27FC236}">
                <a16:creationId xmlns:a16="http://schemas.microsoft.com/office/drawing/2014/main" id="{D4452279-E4A7-4E5A-AB7D-ED58A8BA3FB1}"/>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845713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AEB07C-C356-4CDC-A422-21467D82A1EC}"/>
              </a:ext>
            </a:extLst>
          </p:cNvPr>
          <p:cNvSpPr>
            <a:spLocks noGrp="1"/>
          </p:cNvSpPr>
          <p:nvPr>
            <p:ph type="title"/>
          </p:nvPr>
        </p:nvSpPr>
        <p:spPr>
          <a:xfrm>
            <a:off x="1662859" y="1250176"/>
            <a:ext cx="6683765" cy="960668"/>
          </a:xfrm>
        </p:spPr>
        <p:txBody>
          <a:bodyPr/>
          <a:lstStyle/>
          <a:p>
            <a:r>
              <a:rPr kumimoji="1" lang="ja-JP" altLang="en-US" dirty="0"/>
              <a:t>結果　バグレポートの問題点　　</a:t>
            </a:r>
          </a:p>
        </p:txBody>
      </p:sp>
      <p:pic>
        <p:nvPicPr>
          <p:cNvPr id="5" name="コンテンツ プレースホルダー 4">
            <a:extLst>
              <a:ext uri="{FF2B5EF4-FFF2-40B4-BE49-F238E27FC236}">
                <a16:creationId xmlns:a16="http://schemas.microsoft.com/office/drawing/2014/main" id="{C9E1679F-1D65-403C-AEA6-89DF2C0571FD}"/>
              </a:ext>
            </a:extLst>
          </p:cNvPr>
          <p:cNvPicPr>
            <a:picLocks noGrp="1" noChangeAspect="1"/>
          </p:cNvPicPr>
          <p:nvPr>
            <p:ph idx="1"/>
          </p:nvPr>
        </p:nvPicPr>
        <p:blipFill>
          <a:blip r:embed="rId3"/>
          <a:stretch>
            <a:fillRect/>
          </a:stretch>
        </p:blipFill>
        <p:spPr>
          <a:xfrm>
            <a:off x="402700" y="2511562"/>
            <a:ext cx="8410342" cy="1553957"/>
          </a:xfrm>
        </p:spPr>
      </p:pic>
      <p:sp>
        <p:nvSpPr>
          <p:cNvPr id="6" name="正方形/長方形 5">
            <a:extLst>
              <a:ext uri="{FF2B5EF4-FFF2-40B4-BE49-F238E27FC236}">
                <a16:creationId xmlns:a16="http://schemas.microsoft.com/office/drawing/2014/main" id="{80404DD4-483B-43A0-BC94-EBE905AB2721}"/>
              </a:ext>
            </a:extLst>
          </p:cNvPr>
          <p:cNvSpPr/>
          <p:nvPr/>
        </p:nvSpPr>
        <p:spPr>
          <a:xfrm>
            <a:off x="2877909" y="3119367"/>
            <a:ext cx="1402351" cy="159155"/>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7" name="正方形/長方形 6">
            <a:extLst>
              <a:ext uri="{FF2B5EF4-FFF2-40B4-BE49-F238E27FC236}">
                <a16:creationId xmlns:a16="http://schemas.microsoft.com/office/drawing/2014/main" id="{733E509E-A7D7-46EE-B9A7-E4D3A178AB7A}"/>
              </a:ext>
            </a:extLst>
          </p:cNvPr>
          <p:cNvSpPr/>
          <p:nvPr/>
        </p:nvSpPr>
        <p:spPr>
          <a:xfrm>
            <a:off x="7105302" y="3285699"/>
            <a:ext cx="1650073" cy="159155"/>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8" name="正方形/長方形 7">
            <a:extLst>
              <a:ext uri="{FF2B5EF4-FFF2-40B4-BE49-F238E27FC236}">
                <a16:creationId xmlns:a16="http://schemas.microsoft.com/office/drawing/2014/main" id="{EEE1C62B-DA47-4030-BA2A-599C5A2B7585}"/>
              </a:ext>
            </a:extLst>
          </p:cNvPr>
          <p:cNvSpPr/>
          <p:nvPr/>
        </p:nvSpPr>
        <p:spPr>
          <a:xfrm>
            <a:off x="902396" y="3682337"/>
            <a:ext cx="1402351" cy="159155"/>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9" name="正方形/長方形 8">
            <a:extLst>
              <a:ext uri="{FF2B5EF4-FFF2-40B4-BE49-F238E27FC236}">
                <a16:creationId xmlns:a16="http://schemas.microsoft.com/office/drawing/2014/main" id="{A8D08135-89A2-40AC-AC39-CD8842B08C33}"/>
              </a:ext>
            </a:extLst>
          </p:cNvPr>
          <p:cNvSpPr/>
          <p:nvPr/>
        </p:nvSpPr>
        <p:spPr>
          <a:xfrm>
            <a:off x="2877909" y="3285699"/>
            <a:ext cx="1402351" cy="159155"/>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10" name="テキスト ボックス 9">
            <a:extLst>
              <a:ext uri="{FF2B5EF4-FFF2-40B4-BE49-F238E27FC236}">
                <a16:creationId xmlns:a16="http://schemas.microsoft.com/office/drawing/2014/main" id="{A0F999A7-E192-4DBA-A4D0-DB9FC47C0B42}"/>
              </a:ext>
            </a:extLst>
          </p:cNvPr>
          <p:cNvSpPr txBox="1"/>
          <p:nvPr/>
        </p:nvSpPr>
        <p:spPr>
          <a:xfrm>
            <a:off x="2304747" y="4839656"/>
            <a:ext cx="5260932" cy="646331"/>
          </a:xfrm>
          <a:prstGeom prst="rect">
            <a:avLst/>
          </a:prstGeom>
          <a:noFill/>
        </p:spPr>
        <p:txBody>
          <a:bodyPr wrap="square" rtlCol="0">
            <a:spAutoFit/>
          </a:bodyPr>
          <a:lstStyle/>
          <a:p>
            <a:r>
              <a:rPr kumimoji="1" lang="ja-JP" altLang="en-US" dirty="0"/>
              <a:t>黒色の部分が両方の質</a:t>
            </a:r>
            <a:r>
              <a:rPr kumimoji="1" lang="ja-JP" altLang="en-US" i="1" dirty="0"/>
              <a:t>問で選ばれた割合．</a:t>
            </a:r>
            <a:endParaRPr kumimoji="1" lang="en-US" altLang="ja-JP" i="1" dirty="0"/>
          </a:p>
          <a:p>
            <a:r>
              <a:rPr kumimoji="1" lang="ja-JP" altLang="en-US" i="1" dirty="0"/>
              <a:t>灰色の部分は</a:t>
            </a:r>
            <a:r>
              <a:rPr kumimoji="1" lang="en-US" altLang="ja-JP" i="1" dirty="0"/>
              <a:t>D1</a:t>
            </a:r>
            <a:r>
              <a:rPr kumimoji="1" lang="ja-JP" altLang="en-US" i="1" dirty="0"/>
              <a:t>，</a:t>
            </a:r>
            <a:r>
              <a:rPr kumimoji="1" lang="en-US" altLang="ja-JP" i="1" dirty="0"/>
              <a:t>R1</a:t>
            </a:r>
            <a:r>
              <a:rPr kumimoji="1" lang="ja-JP" altLang="en-US" i="1" dirty="0"/>
              <a:t>のみ</a:t>
            </a:r>
            <a:r>
              <a:rPr kumimoji="1" lang="ja-JP" altLang="en-US" dirty="0"/>
              <a:t>で選ばれた割合．</a:t>
            </a:r>
          </a:p>
        </p:txBody>
      </p:sp>
      <p:sp>
        <p:nvSpPr>
          <p:cNvPr id="11" name="スライド番号プレースホルダー 10">
            <a:extLst>
              <a:ext uri="{FF2B5EF4-FFF2-40B4-BE49-F238E27FC236}">
                <a16:creationId xmlns:a16="http://schemas.microsoft.com/office/drawing/2014/main" id="{3EE1D7E3-221C-4B7B-A173-C7D8058F087D}"/>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790873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04875E-6F47-40E6-9D8B-07C7466D14BA}"/>
              </a:ext>
            </a:extLst>
          </p:cNvPr>
          <p:cNvSpPr>
            <a:spLocks noGrp="1"/>
          </p:cNvSpPr>
          <p:nvPr>
            <p:ph type="title"/>
          </p:nvPr>
        </p:nvSpPr>
        <p:spPr>
          <a:xfrm>
            <a:off x="1540729" y="1287754"/>
            <a:ext cx="6683765" cy="960668"/>
          </a:xfrm>
        </p:spPr>
        <p:txBody>
          <a:bodyPr/>
          <a:lstStyle/>
          <a:p>
            <a:r>
              <a:rPr kumimoji="1" lang="ja-JP" altLang="en-US" dirty="0"/>
              <a:t>結果　バグレポートの内容</a:t>
            </a:r>
          </a:p>
        </p:txBody>
      </p:sp>
      <p:pic>
        <p:nvPicPr>
          <p:cNvPr id="5" name="図 4">
            <a:extLst>
              <a:ext uri="{FF2B5EF4-FFF2-40B4-BE49-F238E27FC236}">
                <a16:creationId xmlns:a16="http://schemas.microsoft.com/office/drawing/2014/main" id="{BEAEA0AB-038A-46D7-BBAE-EBEB91AB2B76}"/>
              </a:ext>
            </a:extLst>
          </p:cNvPr>
          <p:cNvPicPr>
            <a:picLocks noChangeAspect="1"/>
          </p:cNvPicPr>
          <p:nvPr/>
        </p:nvPicPr>
        <p:blipFill>
          <a:blip r:embed="rId3"/>
          <a:stretch>
            <a:fillRect/>
          </a:stretch>
        </p:blipFill>
        <p:spPr>
          <a:xfrm>
            <a:off x="623171" y="2002588"/>
            <a:ext cx="8174564" cy="966395"/>
          </a:xfrm>
          <a:prstGeom prst="rect">
            <a:avLst/>
          </a:prstGeom>
        </p:spPr>
      </p:pic>
      <p:pic>
        <p:nvPicPr>
          <p:cNvPr id="7" name="図 6">
            <a:extLst>
              <a:ext uri="{FF2B5EF4-FFF2-40B4-BE49-F238E27FC236}">
                <a16:creationId xmlns:a16="http://schemas.microsoft.com/office/drawing/2014/main" id="{94A65FF3-4457-4F2D-9122-2D80438E157D}"/>
              </a:ext>
            </a:extLst>
          </p:cNvPr>
          <p:cNvPicPr>
            <a:picLocks noChangeAspect="1"/>
          </p:cNvPicPr>
          <p:nvPr/>
        </p:nvPicPr>
        <p:blipFill>
          <a:blip r:embed="rId4"/>
          <a:stretch>
            <a:fillRect/>
          </a:stretch>
        </p:blipFill>
        <p:spPr>
          <a:xfrm>
            <a:off x="623171" y="3466826"/>
            <a:ext cx="8174564" cy="1013282"/>
          </a:xfrm>
          <a:prstGeom prst="rect">
            <a:avLst/>
          </a:prstGeom>
        </p:spPr>
      </p:pic>
      <p:sp>
        <p:nvSpPr>
          <p:cNvPr id="11" name="正方形/長方形 10">
            <a:extLst>
              <a:ext uri="{FF2B5EF4-FFF2-40B4-BE49-F238E27FC236}">
                <a16:creationId xmlns:a16="http://schemas.microsoft.com/office/drawing/2014/main" id="{D30ED654-ACE2-40B7-9E6E-E08DCBB67A9C}"/>
              </a:ext>
            </a:extLst>
          </p:cNvPr>
          <p:cNvSpPr/>
          <p:nvPr/>
        </p:nvSpPr>
        <p:spPr>
          <a:xfrm>
            <a:off x="4925861" y="2391839"/>
            <a:ext cx="1390388" cy="116106"/>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14" name="正方形/長方形 13">
            <a:extLst>
              <a:ext uri="{FF2B5EF4-FFF2-40B4-BE49-F238E27FC236}">
                <a16:creationId xmlns:a16="http://schemas.microsoft.com/office/drawing/2014/main" id="{B52BD6B7-1251-4614-B967-61E3D974EB38}"/>
              </a:ext>
            </a:extLst>
          </p:cNvPr>
          <p:cNvSpPr/>
          <p:nvPr/>
        </p:nvSpPr>
        <p:spPr>
          <a:xfrm>
            <a:off x="4925861" y="2686636"/>
            <a:ext cx="1390388" cy="116106"/>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15" name="正方形/長方形 14">
            <a:extLst>
              <a:ext uri="{FF2B5EF4-FFF2-40B4-BE49-F238E27FC236}">
                <a16:creationId xmlns:a16="http://schemas.microsoft.com/office/drawing/2014/main" id="{3E93A174-5D44-454A-A6F5-041BE76D6B1A}"/>
              </a:ext>
            </a:extLst>
          </p:cNvPr>
          <p:cNvSpPr/>
          <p:nvPr/>
        </p:nvSpPr>
        <p:spPr>
          <a:xfrm>
            <a:off x="4925861" y="2539237"/>
            <a:ext cx="1390388" cy="116106"/>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16" name="正方形/長方形 15">
            <a:extLst>
              <a:ext uri="{FF2B5EF4-FFF2-40B4-BE49-F238E27FC236}">
                <a16:creationId xmlns:a16="http://schemas.microsoft.com/office/drawing/2014/main" id="{C7F52917-8B07-490C-9190-CB812F8575A2}"/>
              </a:ext>
            </a:extLst>
          </p:cNvPr>
          <p:cNvSpPr/>
          <p:nvPr/>
        </p:nvSpPr>
        <p:spPr>
          <a:xfrm>
            <a:off x="4925861" y="2829717"/>
            <a:ext cx="1390388" cy="116106"/>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17" name="正方形/長方形 16">
            <a:extLst>
              <a:ext uri="{FF2B5EF4-FFF2-40B4-BE49-F238E27FC236}">
                <a16:creationId xmlns:a16="http://schemas.microsoft.com/office/drawing/2014/main" id="{1CB5189F-2DB1-4641-A4A8-BC1FF1642358}"/>
              </a:ext>
            </a:extLst>
          </p:cNvPr>
          <p:cNvSpPr/>
          <p:nvPr/>
        </p:nvSpPr>
        <p:spPr>
          <a:xfrm>
            <a:off x="7080338" y="2816580"/>
            <a:ext cx="1390388" cy="129243"/>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18" name="正方形/長方形 17">
            <a:extLst>
              <a:ext uri="{FF2B5EF4-FFF2-40B4-BE49-F238E27FC236}">
                <a16:creationId xmlns:a16="http://schemas.microsoft.com/office/drawing/2014/main" id="{FAC06ADC-4784-4C5C-9521-474A7507B31F}"/>
              </a:ext>
            </a:extLst>
          </p:cNvPr>
          <p:cNvSpPr/>
          <p:nvPr/>
        </p:nvSpPr>
        <p:spPr>
          <a:xfrm>
            <a:off x="3032865" y="2391839"/>
            <a:ext cx="831415" cy="147398"/>
          </a:xfrm>
          <a:prstGeom prst="rect">
            <a:avLst/>
          </a:prstGeom>
          <a:solidFill>
            <a:srgbClr val="00B0F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19" name="正方形/長方形 18">
            <a:extLst>
              <a:ext uri="{FF2B5EF4-FFF2-40B4-BE49-F238E27FC236}">
                <a16:creationId xmlns:a16="http://schemas.microsoft.com/office/drawing/2014/main" id="{5147D622-468E-42C6-A8EE-C5B429FD64C1}"/>
              </a:ext>
            </a:extLst>
          </p:cNvPr>
          <p:cNvSpPr/>
          <p:nvPr/>
        </p:nvSpPr>
        <p:spPr>
          <a:xfrm>
            <a:off x="1052997" y="2814071"/>
            <a:ext cx="831415" cy="147398"/>
          </a:xfrm>
          <a:prstGeom prst="rect">
            <a:avLst/>
          </a:prstGeom>
          <a:solidFill>
            <a:srgbClr val="00B0F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20" name="正方形/長方形 19">
            <a:extLst>
              <a:ext uri="{FF2B5EF4-FFF2-40B4-BE49-F238E27FC236}">
                <a16:creationId xmlns:a16="http://schemas.microsoft.com/office/drawing/2014/main" id="{6A177ACA-A4C6-47DC-AACD-9D01C3500AA2}"/>
              </a:ext>
            </a:extLst>
          </p:cNvPr>
          <p:cNvSpPr/>
          <p:nvPr/>
        </p:nvSpPr>
        <p:spPr>
          <a:xfrm>
            <a:off x="4925860" y="4315647"/>
            <a:ext cx="1033398" cy="147398"/>
          </a:xfrm>
          <a:prstGeom prst="rect">
            <a:avLst/>
          </a:prstGeom>
          <a:solidFill>
            <a:srgbClr val="00B0F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21" name="正方形/長方形 20">
            <a:extLst>
              <a:ext uri="{FF2B5EF4-FFF2-40B4-BE49-F238E27FC236}">
                <a16:creationId xmlns:a16="http://schemas.microsoft.com/office/drawing/2014/main" id="{335EDF43-2AD9-4C0E-A5D3-5942C52B98F4}"/>
              </a:ext>
            </a:extLst>
          </p:cNvPr>
          <p:cNvSpPr/>
          <p:nvPr/>
        </p:nvSpPr>
        <p:spPr>
          <a:xfrm>
            <a:off x="7058416" y="4053455"/>
            <a:ext cx="1211893" cy="157917"/>
          </a:xfrm>
          <a:prstGeom prst="rect">
            <a:avLst/>
          </a:prstGeom>
          <a:solidFill>
            <a:srgbClr val="00B0F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dirty="0"/>
          </a:p>
        </p:txBody>
      </p:sp>
      <p:sp>
        <p:nvSpPr>
          <p:cNvPr id="22" name="正方形/長方形 21">
            <a:extLst>
              <a:ext uri="{FF2B5EF4-FFF2-40B4-BE49-F238E27FC236}">
                <a16:creationId xmlns:a16="http://schemas.microsoft.com/office/drawing/2014/main" id="{B211F523-D9DA-4202-8673-FB5BE051DE02}"/>
              </a:ext>
            </a:extLst>
          </p:cNvPr>
          <p:cNvSpPr/>
          <p:nvPr/>
        </p:nvSpPr>
        <p:spPr>
          <a:xfrm>
            <a:off x="7058416" y="4330423"/>
            <a:ext cx="1211893" cy="157917"/>
          </a:xfrm>
          <a:prstGeom prst="rect">
            <a:avLst/>
          </a:prstGeom>
          <a:solidFill>
            <a:srgbClr val="00B0F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pic>
        <p:nvPicPr>
          <p:cNvPr id="24" name="図 23">
            <a:extLst>
              <a:ext uri="{FF2B5EF4-FFF2-40B4-BE49-F238E27FC236}">
                <a16:creationId xmlns:a16="http://schemas.microsoft.com/office/drawing/2014/main" id="{B1D5E821-BB29-4159-A0D3-933C4DA5FBFC}"/>
              </a:ext>
            </a:extLst>
          </p:cNvPr>
          <p:cNvPicPr>
            <a:picLocks noChangeAspect="1"/>
          </p:cNvPicPr>
          <p:nvPr/>
        </p:nvPicPr>
        <p:blipFill>
          <a:blip r:embed="rId5"/>
          <a:stretch>
            <a:fillRect/>
          </a:stretch>
        </p:blipFill>
        <p:spPr>
          <a:xfrm>
            <a:off x="623171" y="4962476"/>
            <a:ext cx="8226593" cy="789934"/>
          </a:xfrm>
          <a:prstGeom prst="rect">
            <a:avLst/>
          </a:prstGeom>
        </p:spPr>
      </p:pic>
      <p:sp>
        <p:nvSpPr>
          <p:cNvPr id="25" name="正方形/長方形 24">
            <a:extLst>
              <a:ext uri="{FF2B5EF4-FFF2-40B4-BE49-F238E27FC236}">
                <a16:creationId xmlns:a16="http://schemas.microsoft.com/office/drawing/2014/main" id="{0FB11295-1D36-4AA0-AF8A-87C09BC2ABD8}"/>
              </a:ext>
            </a:extLst>
          </p:cNvPr>
          <p:cNvSpPr/>
          <p:nvPr/>
        </p:nvSpPr>
        <p:spPr>
          <a:xfrm>
            <a:off x="7058416" y="5604576"/>
            <a:ext cx="958241" cy="152403"/>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26" name="正方形/長方形 25">
            <a:extLst>
              <a:ext uri="{FF2B5EF4-FFF2-40B4-BE49-F238E27FC236}">
                <a16:creationId xmlns:a16="http://schemas.microsoft.com/office/drawing/2014/main" id="{4884DDD2-2E28-43FF-9272-83117DF3DDAA}"/>
              </a:ext>
            </a:extLst>
          </p:cNvPr>
          <p:cNvSpPr/>
          <p:nvPr/>
        </p:nvSpPr>
        <p:spPr>
          <a:xfrm>
            <a:off x="4963439" y="5438673"/>
            <a:ext cx="1352810" cy="131573"/>
          </a:xfrm>
          <a:prstGeom prst="rect">
            <a:avLst/>
          </a:prstGeom>
          <a:solidFill>
            <a:srgbClr val="B61E00">
              <a:alpha val="21961"/>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27" name="正方形/長方形 26">
            <a:extLst>
              <a:ext uri="{FF2B5EF4-FFF2-40B4-BE49-F238E27FC236}">
                <a16:creationId xmlns:a16="http://schemas.microsoft.com/office/drawing/2014/main" id="{ADE3FD8E-CE3C-48B6-B637-E8E1F7FD2473}"/>
              </a:ext>
            </a:extLst>
          </p:cNvPr>
          <p:cNvSpPr/>
          <p:nvPr/>
        </p:nvSpPr>
        <p:spPr>
          <a:xfrm>
            <a:off x="5897170" y="4168249"/>
            <a:ext cx="356990" cy="147398"/>
          </a:xfrm>
          <a:prstGeom prst="rect">
            <a:avLst/>
          </a:prstGeom>
          <a:solidFill>
            <a:schemeClr val="accent6">
              <a:lumMod val="75000"/>
              <a:alpha val="21961"/>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p>
        </p:txBody>
      </p:sp>
      <p:sp>
        <p:nvSpPr>
          <p:cNvPr id="28" name="スライド番号プレースホルダー 27">
            <a:extLst>
              <a:ext uri="{FF2B5EF4-FFF2-40B4-BE49-F238E27FC236}">
                <a16:creationId xmlns:a16="http://schemas.microsoft.com/office/drawing/2014/main" id="{BBA5D2EE-207D-4CF1-9D6E-1FB792909888}"/>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990215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3109A8-8A68-482C-99AD-CA92C4F9662D}"/>
              </a:ext>
            </a:extLst>
          </p:cNvPr>
          <p:cNvSpPr>
            <a:spLocks noGrp="1"/>
          </p:cNvSpPr>
          <p:nvPr>
            <p:ph type="title"/>
          </p:nvPr>
        </p:nvSpPr>
        <p:spPr/>
        <p:txBody>
          <a:bodyPr/>
          <a:lstStyle/>
          <a:p>
            <a:r>
              <a:rPr kumimoji="1" lang="ja-JP" altLang="en-US" dirty="0"/>
              <a:t>需要と供給の不一致</a:t>
            </a:r>
          </a:p>
        </p:txBody>
      </p:sp>
      <p:sp>
        <p:nvSpPr>
          <p:cNvPr id="3" name="コンテンツ プレースホルダー 2">
            <a:extLst>
              <a:ext uri="{FF2B5EF4-FFF2-40B4-BE49-F238E27FC236}">
                <a16:creationId xmlns:a16="http://schemas.microsoft.com/office/drawing/2014/main" id="{3B3BB630-2FDB-4C50-9D7A-787032D97D48}"/>
              </a:ext>
            </a:extLst>
          </p:cNvPr>
          <p:cNvSpPr>
            <a:spLocks noGrp="1"/>
          </p:cNvSpPr>
          <p:nvPr>
            <p:ph idx="1"/>
          </p:nvPr>
        </p:nvSpPr>
        <p:spPr>
          <a:xfrm>
            <a:off x="655093" y="3228833"/>
            <a:ext cx="7212899" cy="3777622"/>
          </a:xfrm>
        </p:spPr>
        <p:txBody>
          <a:bodyPr>
            <a:normAutofit/>
          </a:bodyPr>
          <a:lstStyle/>
          <a:p>
            <a:pPr marL="0" indent="0">
              <a:buNone/>
            </a:pPr>
            <a:r>
              <a:rPr kumimoji="1" lang="ja-JP" altLang="en-US" sz="2800" dirty="0"/>
              <a:t>「</a:t>
            </a:r>
            <a:r>
              <a:rPr kumimoji="1" lang="ja-JP" altLang="en-US" sz="2800" dirty="0">
                <a:solidFill>
                  <a:srgbClr val="00B050"/>
                </a:solidFill>
              </a:rPr>
              <a:t>開発者の需要</a:t>
            </a:r>
            <a:r>
              <a:rPr kumimoji="1" lang="ja-JP" altLang="en-US" sz="2800" dirty="0"/>
              <a:t>と</a:t>
            </a:r>
            <a:r>
              <a:rPr kumimoji="1" lang="ja-JP" altLang="en-US" sz="2800" dirty="0">
                <a:solidFill>
                  <a:srgbClr val="00B050"/>
                </a:solidFill>
              </a:rPr>
              <a:t>報告者の供給</a:t>
            </a:r>
            <a:r>
              <a:rPr kumimoji="1" lang="ja-JP" altLang="en-US" sz="2800" dirty="0"/>
              <a:t>が一致していないために開発に遅れが出ている」という</a:t>
            </a:r>
            <a:r>
              <a:rPr kumimoji="1" lang="ja-JP" altLang="en-US" sz="2800" dirty="0">
                <a:solidFill>
                  <a:srgbClr val="FF0000"/>
                </a:solidFill>
              </a:rPr>
              <a:t>経験的な知識の証拠</a:t>
            </a:r>
            <a:r>
              <a:rPr kumimoji="1" lang="ja-JP" altLang="en-US" sz="2800" dirty="0"/>
              <a:t>を先ほどの結果をもとに４ページにわたって解説する．</a:t>
            </a:r>
          </a:p>
        </p:txBody>
      </p:sp>
      <p:sp>
        <p:nvSpPr>
          <p:cNvPr id="4" name="スライド番号プレースホルダー 3">
            <a:extLst>
              <a:ext uri="{FF2B5EF4-FFF2-40B4-BE49-F238E27FC236}">
                <a16:creationId xmlns:a16="http://schemas.microsoft.com/office/drawing/2014/main" id="{351C7F7D-D08F-4569-B342-8BF281DF7692}"/>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860175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5CF32E12-0238-49F1-8AD7-2285DBB80BCF}"/>
              </a:ext>
            </a:extLst>
          </p:cNvPr>
          <p:cNvPicPr>
            <a:picLocks noGrp="1" noChangeAspect="1"/>
          </p:cNvPicPr>
          <p:nvPr>
            <p:ph idx="1"/>
          </p:nvPr>
        </p:nvPicPr>
        <p:blipFill>
          <a:blip r:embed="rId2"/>
          <a:stretch>
            <a:fillRect/>
          </a:stretch>
        </p:blipFill>
        <p:spPr>
          <a:xfrm>
            <a:off x="4225085" y="588208"/>
            <a:ext cx="4677037" cy="5325816"/>
          </a:xfrm>
        </p:spPr>
      </p:pic>
      <p:sp>
        <p:nvSpPr>
          <p:cNvPr id="6" name="テキスト ボックス 5">
            <a:extLst>
              <a:ext uri="{FF2B5EF4-FFF2-40B4-BE49-F238E27FC236}">
                <a16:creationId xmlns:a16="http://schemas.microsoft.com/office/drawing/2014/main" id="{FD8D63D5-8E72-4CFE-9EEC-808CDE5168B2}"/>
              </a:ext>
            </a:extLst>
          </p:cNvPr>
          <p:cNvSpPr txBox="1"/>
          <p:nvPr/>
        </p:nvSpPr>
        <p:spPr>
          <a:xfrm>
            <a:off x="378726" y="2256956"/>
            <a:ext cx="3254991" cy="738664"/>
          </a:xfrm>
          <a:prstGeom prst="rect">
            <a:avLst/>
          </a:prstGeom>
          <a:noFill/>
        </p:spPr>
        <p:txBody>
          <a:bodyPr wrap="square" rtlCol="0">
            <a:spAutoFit/>
          </a:bodyPr>
          <a:lstStyle/>
          <a:p>
            <a:r>
              <a:rPr kumimoji="1" lang="ja-JP" altLang="en-US" sz="1400" dirty="0"/>
              <a:t>左側が</a:t>
            </a:r>
            <a:r>
              <a:rPr kumimoji="1" lang="en-US" altLang="ja-JP" sz="1400" dirty="0"/>
              <a:t>D1</a:t>
            </a:r>
            <a:r>
              <a:rPr kumimoji="1" lang="ja-JP" altLang="en-US" sz="1400" dirty="0"/>
              <a:t>の割合減少ソート</a:t>
            </a:r>
            <a:endParaRPr kumimoji="1" lang="en-US" altLang="ja-JP" sz="1400" dirty="0"/>
          </a:p>
          <a:p>
            <a:r>
              <a:rPr kumimoji="1" lang="ja-JP" altLang="en-US" sz="1400" dirty="0"/>
              <a:t>右側が</a:t>
            </a:r>
            <a:r>
              <a:rPr kumimoji="1" lang="en-US" altLang="ja-JP" sz="1400" dirty="0"/>
              <a:t>R1</a:t>
            </a:r>
            <a:r>
              <a:rPr kumimoji="1" lang="ja-JP" altLang="en-US" sz="1400" dirty="0"/>
              <a:t>の割合減少ソート</a:t>
            </a:r>
            <a:endParaRPr kumimoji="1" lang="en-US" altLang="ja-JP" sz="1400" dirty="0"/>
          </a:p>
          <a:p>
            <a:r>
              <a:rPr kumimoji="1" lang="ja-JP" altLang="en-US" sz="1400" dirty="0"/>
              <a:t>同じ要素を線でつないでいる．</a:t>
            </a:r>
          </a:p>
        </p:txBody>
      </p:sp>
      <p:sp>
        <p:nvSpPr>
          <p:cNvPr id="8" name="テキスト ボックス 7">
            <a:extLst>
              <a:ext uri="{FF2B5EF4-FFF2-40B4-BE49-F238E27FC236}">
                <a16:creationId xmlns:a16="http://schemas.microsoft.com/office/drawing/2014/main" id="{5F3DCBF0-D821-4109-A3E6-24889B7770D0}"/>
              </a:ext>
            </a:extLst>
          </p:cNvPr>
          <p:cNvSpPr txBox="1"/>
          <p:nvPr/>
        </p:nvSpPr>
        <p:spPr>
          <a:xfrm>
            <a:off x="378726" y="3862381"/>
            <a:ext cx="3846359" cy="1477328"/>
          </a:xfrm>
          <a:prstGeom prst="rect">
            <a:avLst/>
          </a:prstGeom>
          <a:noFill/>
        </p:spPr>
        <p:txBody>
          <a:bodyPr wrap="square" rtlCol="0">
            <a:spAutoFit/>
          </a:bodyPr>
          <a:lstStyle/>
          <a:p>
            <a:r>
              <a:rPr kumimoji="1" lang="ja-JP" altLang="en-US" dirty="0"/>
              <a:t>右肩上がりの線は，</a:t>
            </a:r>
            <a:r>
              <a:rPr kumimoji="1" lang="ja-JP" altLang="en-US" dirty="0">
                <a:solidFill>
                  <a:srgbClr val="FF0000"/>
                </a:solidFill>
              </a:rPr>
              <a:t>多くの人が提供しているが使われていない</a:t>
            </a:r>
            <a:r>
              <a:rPr kumimoji="1" lang="ja-JP" altLang="en-US" dirty="0"/>
              <a:t>項目</a:t>
            </a:r>
            <a:endParaRPr kumimoji="1" lang="en-US" altLang="ja-JP" dirty="0"/>
          </a:p>
          <a:p>
            <a:endParaRPr kumimoji="1" lang="en-US" altLang="ja-JP" dirty="0"/>
          </a:p>
          <a:p>
            <a:r>
              <a:rPr kumimoji="1" lang="ja-JP" altLang="en-US" dirty="0"/>
              <a:t>右肩下がりの線は，</a:t>
            </a:r>
            <a:r>
              <a:rPr kumimoji="1" lang="ja-JP" altLang="en-US" dirty="0">
                <a:solidFill>
                  <a:srgbClr val="FF0000"/>
                </a:solidFill>
              </a:rPr>
              <a:t>提供している人は少ないが多く使われている</a:t>
            </a:r>
            <a:r>
              <a:rPr kumimoji="1" lang="ja-JP" altLang="en-US" dirty="0"/>
              <a:t>項目</a:t>
            </a:r>
          </a:p>
        </p:txBody>
      </p:sp>
      <p:sp>
        <p:nvSpPr>
          <p:cNvPr id="9" name="スライド番号プレースホルダー 8">
            <a:extLst>
              <a:ext uri="{FF2B5EF4-FFF2-40B4-BE49-F238E27FC236}">
                <a16:creationId xmlns:a16="http://schemas.microsoft.com/office/drawing/2014/main" id="{2507EA90-F14B-423D-AF27-48D880C2275C}"/>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
        <p:nvSpPr>
          <p:cNvPr id="10" name="コンテンツ プレースホルダー 2">
            <a:extLst>
              <a:ext uri="{FF2B5EF4-FFF2-40B4-BE49-F238E27FC236}">
                <a16:creationId xmlns:a16="http://schemas.microsoft.com/office/drawing/2014/main" id="{74A154CE-0C2C-43DB-98CB-24AF43A4D633}"/>
              </a:ext>
            </a:extLst>
          </p:cNvPr>
          <p:cNvSpPr txBox="1">
            <a:spLocks/>
          </p:cNvSpPr>
          <p:nvPr/>
        </p:nvSpPr>
        <p:spPr>
          <a:xfrm>
            <a:off x="4225085" y="6030212"/>
            <a:ext cx="7036469" cy="283321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a:lstStyle>
          <a:p>
            <a:r>
              <a:rPr lang="en-US" altLang="ja-JP" sz="1500" dirty="0"/>
              <a:t>D1</a:t>
            </a:r>
            <a:r>
              <a:rPr lang="ja-JP" altLang="en-US" sz="1500" dirty="0"/>
              <a:t>：以前バグを直すのに使った情報はどれですか？</a:t>
            </a:r>
            <a:endParaRPr lang="en-US" altLang="ja-JP" sz="1500" dirty="0"/>
          </a:p>
          <a:p>
            <a:r>
              <a:rPr lang="en-US" altLang="ja-JP" sz="1500" dirty="0"/>
              <a:t>R1</a:t>
            </a:r>
            <a:r>
              <a:rPr lang="ja-JP" altLang="en-US" sz="1500" dirty="0"/>
              <a:t>：以前に提供した情報はどれですか？</a:t>
            </a:r>
            <a:endParaRPr lang="en-US" altLang="ja-JP" sz="1500" dirty="0"/>
          </a:p>
          <a:p>
            <a:endParaRPr lang="en-US" altLang="ja-JP" sz="1500" dirty="0"/>
          </a:p>
        </p:txBody>
      </p:sp>
    </p:spTree>
    <p:extLst>
      <p:ext uri="{BB962C8B-B14F-4D97-AF65-F5344CB8AC3E}">
        <p14:creationId xmlns:p14="http://schemas.microsoft.com/office/powerpoint/2010/main" val="2538500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F29438D-4951-45C7-B55C-E7721DA42724}"/>
              </a:ext>
            </a:extLst>
          </p:cNvPr>
          <p:cNvSpPr>
            <a:spLocks noGrp="1"/>
          </p:cNvSpPr>
          <p:nvPr>
            <p:ph idx="1"/>
          </p:nvPr>
        </p:nvSpPr>
        <p:spPr>
          <a:xfrm>
            <a:off x="248925" y="1834750"/>
            <a:ext cx="3759404" cy="2912614"/>
          </a:xfrm>
        </p:spPr>
        <p:txBody>
          <a:bodyPr>
            <a:normAutofit fontScale="92500"/>
          </a:bodyPr>
          <a:lstStyle/>
          <a:p>
            <a:pPr marL="0" indent="0">
              <a:buNone/>
            </a:pPr>
            <a:r>
              <a:rPr lang="ja-JP" altLang="en-US" dirty="0"/>
              <a:t>左側は</a:t>
            </a:r>
            <a:r>
              <a:rPr lang="en-US" altLang="ja-JP" dirty="0"/>
              <a:t>D2</a:t>
            </a:r>
            <a:r>
              <a:rPr lang="ja-JP" altLang="en-US" dirty="0"/>
              <a:t>の割合減少ソート</a:t>
            </a:r>
            <a:endParaRPr lang="en-US" altLang="ja-JP" dirty="0"/>
          </a:p>
          <a:p>
            <a:pPr marL="0" indent="0">
              <a:buNone/>
            </a:pPr>
            <a:r>
              <a:rPr lang="ja-JP" altLang="en-US" dirty="0"/>
              <a:t>右側は</a:t>
            </a:r>
            <a:r>
              <a:rPr lang="en-US" altLang="ja-JP" dirty="0"/>
              <a:t>R1</a:t>
            </a:r>
            <a:r>
              <a:rPr lang="ja-JP" altLang="en-US" dirty="0"/>
              <a:t>の割合減少ソート</a:t>
            </a:r>
            <a:endParaRPr lang="en-US" altLang="ja-JP" dirty="0"/>
          </a:p>
          <a:p>
            <a:pPr marL="0" indent="0">
              <a:buNone/>
            </a:pPr>
            <a:endParaRPr lang="en-US" altLang="ja-JP" dirty="0"/>
          </a:p>
          <a:p>
            <a:pPr marL="0" indent="0">
              <a:buNone/>
            </a:pPr>
            <a:r>
              <a:rPr lang="ja-JP" altLang="en-US" dirty="0"/>
              <a:t>左側は，</a:t>
            </a:r>
            <a:r>
              <a:rPr lang="en-US" altLang="ja-JP" dirty="0"/>
              <a:t>D1</a:t>
            </a:r>
            <a:r>
              <a:rPr lang="ja-JP" altLang="en-US" dirty="0"/>
              <a:t>で選択されたときの</a:t>
            </a:r>
            <a:r>
              <a:rPr lang="en-US" altLang="ja-JP" dirty="0"/>
              <a:t>D2</a:t>
            </a:r>
            <a:r>
              <a:rPr lang="ja-JP" altLang="en-US" dirty="0"/>
              <a:t>で選択される</a:t>
            </a:r>
            <a:r>
              <a:rPr lang="ja-JP" altLang="en-US" dirty="0">
                <a:solidFill>
                  <a:srgbClr val="00B050"/>
                </a:solidFill>
              </a:rPr>
              <a:t>条件付き尤度</a:t>
            </a:r>
            <a:r>
              <a:rPr lang="ja-JP" altLang="en-US" dirty="0"/>
              <a:t>．</a:t>
            </a:r>
            <a:endParaRPr lang="en-US" altLang="ja-JP" dirty="0"/>
          </a:p>
          <a:p>
            <a:pPr marL="0" indent="0">
              <a:buNone/>
            </a:pPr>
            <a:endParaRPr lang="en-US" altLang="ja-JP" sz="1900" dirty="0"/>
          </a:p>
          <a:p>
            <a:pPr marL="0" indent="0">
              <a:buNone/>
            </a:pPr>
            <a:r>
              <a:rPr lang="ja-JP" altLang="en-US" sz="2200" dirty="0">
                <a:solidFill>
                  <a:srgbClr val="FF0000"/>
                </a:solidFill>
              </a:rPr>
              <a:t>開発者にとって重要なもの</a:t>
            </a:r>
            <a:r>
              <a:rPr lang="ja-JP" altLang="en-US" sz="2200" dirty="0"/>
              <a:t>を報告者が提供しているかがわかる</a:t>
            </a:r>
            <a:r>
              <a:rPr lang="ja-JP" altLang="en-US" sz="2000" dirty="0"/>
              <a:t>．</a:t>
            </a:r>
            <a:endParaRPr lang="en-US" sz="2400" dirty="0"/>
          </a:p>
          <a:p>
            <a:pPr marL="0" indent="0">
              <a:buNone/>
            </a:pPr>
            <a:endParaRPr lang="en-US" dirty="0"/>
          </a:p>
        </p:txBody>
      </p:sp>
      <p:pic>
        <p:nvPicPr>
          <p:cNvPr id="5" name="コンテンツ プレースホルダー 4">
            <a:extLst>
              <a:ext uri="{FF2B5EF4-FFF2-40B4-BE49-F238E27FC236}">
                <a16:creationId xmlns:a16="http://schemas.microsoft.com/office/drawing/2014/main" id="{5737D07A-F96F-4852-B5D4-9E4704B4E80A}"/>
              </a:ext>
            </a:extLst>
          </p:cNvPr>
          <p:cNvPicPr>
            <a:picLocks noChangeAspect="1"/>
          </p:cNvPicPr>
          <p:nvPr/>
        </p:nvPicPr>
        <p:blipFill>
          <a:blip r:embed="rId3"/>
          <a:stretch>
            <a:fillRect/>
          </a:stretch>
        </p:blipFill>
        <p:spPr>
          <a:xfrm>
            <a:off x="4249498" y="622372"/>
            <a:ext cx="4536617" cy="5126121"/>
          </a:xfrm>
          <a:prstGeom prst="rect">
            <a:avLst/>
          </a:prstGeom>
        </p:spPr>
      </p:pic>
      <p:sp>
        <p:nvSpPr>
          <p:cNvPr id="6" name="スライド番号プレースホルダー 5">
            <a:extLst>
              <a:ext uri="{FF2B5EF4-FFF2-40B4-BE49-F238E27FC236}">
                <a16:creationId xmlns:a16="http://schemas.microsoft.com/office/drawing/2014/main" id="{929FF7EB-2879-4C1E-AAA3-8DAC0FB0E9CD}"/>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
        <p:nvSpPr>
          <p:cNvPr id="7" name="コンテンツ プレースホルダー 2">
            <a:extLst>
              <a:ext uri="{FF2B5EF4-FFF2-40B4-BE49-F238E27FC236}">
                <a16:creationId xmlns:a16="http://schemas.microsoft.com/office/drawing/2014/main" id="{A0FDCB2E-E1F2-4B5D-9A8A-14B65B2FE2D0}"/>
              </a:ext>
            </a:extLst>
          </p:cNvPr>
          <p:cNvSpPr txBox="1">
            <a:spLocks/>
          </p:cNvSpPr>
          <p:nvPr/>
        </p:nvSpPr>
        <p:spPr>
          <a:xfrm>
            <a:off x="4008329" y="5969129"/>
            <a:ext cx="7036469" cy="283321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a:lstStyle>
          <a:p>
            <a:r>
              <a:rPr lang="en-US" altLang="ja-JP" sz="1500" dirty="0"/>
              <a:t>D2</a:t>
            </a:r>
            <a:r>
              <a:rPr lang="ja-JP" altLang="en-US" sz="1500" dirty="0"/>
              <a:t>：その中で一番助かったもの三つ選んでください．</a:t>
            </a:r>
            <a:endParaRPr lang="en-US" altLang="ja-JP" sz="1500" dirty="0"/>
          </a:p>
          <a:p>
            <a:r>
              <a:rPr lang="en-US" altLang="ja-JP" sz="1500" dirty="0"/>
              <a:t>R1</a:t>
            </a:r>
            <a:r>
              <a:rPr lang="ja-JP" altLang="en-US" sz="1500" dirty="0"/>
              <a:t>：以前に提供した情報はどれですか？</a:t>
            </a:r>
            <a:endParaRPr lang="en-US" altLang="ja-JP" sz="1500" dirty="0"/>
          </a:p>
        </p:txBody>
      </p:sp>
    </p:spTree>
    <p:extLst>
      <p:ext uri="{BB962C8B-B14F-4D97-AF65-F5344CB8AC3E}">
        <p14:creationId xmlns:p14="http://schemas.microsoft.com/office/powerpoint/2010/main" val="759577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F29438D-4951-45C7-B55C-E7721DA42724}"/>
              </a:ext>
            </a:extLst>
          </p:cNvPr>
          <p:cNvSpPr>
            <a:spLocks noGrp="1"/>
          </p:cNvSpPr>
          <p:nvPr>
            <p:ph idx="1"/>
          </p:nvPr>
        </p:nvSpPr>
        <p:spPr>
          <a:xfrm>
            <a:off x="382137" y="1589091"/>
            <a:ext cx="3626192" cy="4006492"/>
          </a:xfrm>
        </p:spPr>
        <p:txBody>
          <a:bodyPr>
            <a:normAutofit/>
          </a:bodyPr>
          <a:lstStyle/>
          <a:p>
            <a:pPr marL="0" indent="0">
              <a:buNone/>
            </a:pPr>
            <a:r>
              <a:rPr lang="ja-JP" altLang="en-US" dirty="0"/>
              <a:t>左側は</a:t>
            </a:r>
            <a:r>
              <a:rPr lang="en-US" altLang="ja-JP" dirty="0"/>
              <a:t>D2</a:t>
            </a:r>
            <a:r>
              <a:rPr lang="ja-JP" altLang="en-US" dirty="0"/>
              <a:t>の割合減少ソート</a:t>
            </a:r>
            <a:endParaRPr lang="en-US" altLang="ja-JP" dirty="0"/>
          </a:p>
          <a:p>
            <a:pPr marL="0" indent="0">
              <a:buNone/>
            </a:pPr>
            <a:r>
              <a:rPr lang="ja-JP" altLang="en-US" dirty="0"/>
              <a:t>右側は</a:t>
            </a:r>
            <a:r>
              <a:rPr lang="en-US" altLang="ja-JP" dirty="0"/>
              <a:t>R3</a:t>
            </a:r>
            <a:r>
              <a:rPr lang="ja-JP" altLang="en-US" dirty="0"/>
              <a:t>の割合減少ソート</a:t>
            </a:r>
            <a:endParaRPr lang="en-US" altLang="ja-JP" dirty="0"/>
          </a:p>
          <a:p>
            <a:pPr marL="0" indent="0">
              <a:buNone/>
            </a:pPr>
            <a:endParaRPr lang="en-US" altLang="ja-JP" dirty="0"/>
          </a:p>
          <a:p>
            <a:pPr marL="0" indent="0">
              <a:buNone/>
            </a:pPr>
            <a:r>
              <a:rPr lang="ja-JP" altLang="en-US" dirty="0"/>
              <a:t>左側は，先ほどと同じで，</a:t>
            </a:r>
            <a:r>
              <a:rPr lang="ja-JP" altLang="en-US" dirty="0">
                <a:solidFill>
                  <a:schemeClr val="tx1"/>
                </a:solidFill>
              </a:rPr>
              <a:t>右側は</a:t>
            </a:r>
            <a:r>
              <a:rPr lang="ja-JP" altLang="en-US" dirty="0">
                <a:solidFill>
                  <a:srgbClr val="00B050"/>
                </a:solidFill>
              </a:rPr>
              <a:t>報告者の考える開発者に必要な情報</a:t>
            </a:r>
            <a:r>
              <a:rPr lang="ja-JP" altLang="en-US" dirty="0"/>
              <a:t>．</a:t>
            </a:r>
            <a:endParaRPr lang="en-US" altLang="ja-JP" dirty="0"/>
          </a:p>
          <a:p>
            <a:pPr marL="0" indent="0">
              <a:buNone/>
            </a:pPr>
            <a:endParaRPr lang="en-US" altLang="ja-JP" sz="1900" dirty="0"/>
          </a:p>
          <a:p>
            <a:pPr marL="0" indent="0">
              <a:buNone/>
            </a:pPr>
            <a:r>
              <a:rPr lang="ja-JP" altLang="en-US" sz="2200" dirty="0">
                <a:solidFill>
                  <a:srgbClr val="FF0000"/>
                </a:solidFill>
              </a:rPr>
              <a:t>開発者と報告者が考える最も重要なものが一致しているかがわかる．</a:t>
            </a:r>
            <a:endParaRPr lang="en-US" sz="2200" dirty="0">
              <a:solidFill>
                <a:srgbClr val="FF0000"/>
              </a:solidFill>
            </a:endParaRPr>
          </a:p>
        </p:txBody>
      </p:sp>
      <p:sp>
        <p:nvSpPr>
          <p:cNvPr id="6" name="スライド番号プレースホルダー 5">
            <a:extLst>
              <a:ext uri="{FF2B5EF4-FFF2-40B4-BE49-F238E27FC236}">
                <a16:creationId xmlns:a16="http://schemas.microsoft.com/office/drawing/2014/main" id="{929FF7EB-2879-4C1E-AAA3-8DAC0FB0E9CD}"/>
              </a:ext>
            </a:extLst>
          </p:cNvPr>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3" name="図 2">
            <a:extLst>
              <a:ext uri="{FF2B5EF4-FFF2-40B4-BE49-F238E27FC236}">
                <a16:creationId xmlns:a16="http://schemas.microsoft.com/office/drawing/2014/main" id="{913A3E16-8616-482C-BE7C-622095F54E92}"/>
              </a:ext>
            </a:extLst>
          </p:cNvPr>
          <p:cNvPicPr>
            <a:picLocks noChangeAspect="1"/>
          </p:cNvPicPr>
          <p:nvPr/>
        </p:nvPicPr>
        <p:blipFill>
          <a:blip r:embed="rId3"/>
          <a:stretch>
            <a:fillRect/>
          </a:stretch>
        </p:blipFill>
        <p:spPr>
          <a:xfrm>
            <a:off x="4253517" y="364702"/>
            <a:ext cx="4726710" cy="5288960"/>
          </a:xfrm>
          <a:prstGeom prst="rect">
            <a:avLst/>
          </a:prstGeom>
        </p:spPr>
      </p:pic>
      <p:sp>
        <p:nvSpPr>
          <p:cNvPr id="7" name="コンテンツ プレースホルダー 2">
            <a:extLst>
              <a:ext uri="{FF2B5EF4-FFF2-40B4-BE49-F238E27FC236}">
                <a16:creationId xmlns:a16="http://schemas.microsoft.com/office/drawing/2014/main" id="{C069CBE1-0EAD-4C0B-91C2-29861595E1F9}"/>
              </a:ext>
            </a:extLst>
          </p:cNvPr>
          <p:cNvSpPr txBox="1">
            <a:spLocks/>
          </p:cNvSpPr>
          <p:nvPr/>
        </p:nvSpPr>
        <p:spPr>
          <a:xfrm>
            <a:off x="2305011" y="5960879"/>
            <a:ext cx="7036469" cy="89712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a:lstStyle>
          <a:p>
            <a:r>
              <a:rPr lang="en-US" altLang="ja-JP" sz="1500" dirty="0"/>
              <a:t>D2</a:t>
            </a:r>
            <a:r>
              <a:rPr lang="ja-JP" altLang="en-US" sz="1500" dirty="0"/>
              <a:t>：その中で一番助かったもの三つ選んでください．</a:t>
            </a:r>
            <a:endParaRPr lang="en-US" altLang="ja-JP" sz="1500" dirty="0"/>
          </a:p>
          <a:p>
            <a:r>
              <a:rPr lang="en-US" altLang="ja-JP" sz="1500" dirty="0"/>
              <a:t>R3</a:t>
            </a:r>
            <a:r>
              <a:rPr lang="ja-JP" altLang="en-US" sz="1500" dirty="0"/>
              <a:t>：開発者がバグを直すのに最も必要だと考えるもの３つ選んでください．</a:t>
            </a:r>
            <a:endParaRPr lang="en-US" altLang="ja-JP" sz="1500" dirty="0"/>
          </a:p>
        </p:txBody>
      </p:sp>
    </p:spTree>
    <p:extLst>
      <p:ext uri="{BB962C8B-B14F-4D97-AF65-F5344CB8AC3E}">
        <p14:creationId xmlns:p14="http://schemas.microsoft.com/office/powerpoint/2010/main" val="1104800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80FE6E-BA7F-4C35-8C8F-D882BE548808}"/>
              </a:ext>
            </a:extLst>
          </p:cNvPr>
          <p:cNvSpPr>
            <a:spLocks noGrp="1"/>
          </p:cNvSpPr>
          <p:nvPr>
            <p:ph type="title"/>
          </p:nvPr>
        </p:nvSpPr>
        <p:spPr>
          <a:xfrm>
            <a:off x="1631303" y="512463"/>
            <a:ext cx="5956851" cy="838665"/>
          </a:xfrm>
        </p:spPr>
        <p:txBody>
          <a:bodyPr>
            <a:normAutofit fontScale="90000"/>
          </a:bodyPr>
          <a:lstStyle/>
          <a:p>
            <a:r>
              <a:rPr kumimoji="1" lang="ja-JP" altLang="en-US" dirty="0"/>
              <a:t>需要と供給の不一致のまとめ</a:t>
            </a:r>
          </a:p>
        </p:txBody>
      </p:sp>
      <p:sp>
        <p:nvSpPr>
          <p:cNvPr id="3" name="コンテンツ プレースホルダー 2">
            <a:extLst>
              <a:ext uri="{FF2B5EF4-FFF2-40B4-BE49-F238E27FC236}">
                <a16:creationId xmlns:a16="http://schemas.microsoft.com/office/drawing/2014/main" id="{8FCB89AF-35F8-4DD4-B71E-3E846442878F}"/>
              </a:ext>
            </a:extLst>
          </p:cNvPr>
          <p:cNvSpPr>
            <a:spLocks noGrp="1"/>
          </p:cNvSpPr>
          <p:nvPr>
            <p:ph idx="1"/>
          </p:nvPr>
        </p:nvSpPr>
        <p:spPr>
          <a:xfrm>
            <a:off x="1492039" y="2351964"/>
            <a:ext cx="6591985" cy="3777622"/>
          </a:xfrm>
        </p:spPr>
        <p:txBody>
          <a:bodyPr/>
          <a:lstStyle/>
          <a:p>
            <a:r>
              <a:rPr kumimoji="1" lang="ja-JP" altLang="en-US" dirty="0"/>
              <a:t>報告者が開発者の需要にこたえることができていない．</a:t>
            </a:r>
            <a:r>
              <a:rPr lang="ja-JP" altLang="en-US" dirty="0"/>
              <a:t>（</a:t>
            </a:r>
            <a:r>
              <a:rPr lang="ja-JP" altLang="en-US" dirty="0">
                <a:solidFill>
                  <a:srgbClr val="00B050"/>
                </a:solidFill>
              </a:rPr>
              <a:t>需要と供給の不一致</a:t>
            </a:r>
            <a:r>
              <a:rPr lang="ja-JP" altLang="en-US" dirty="0"/>
              <a:t>）</a:t>
            </a:r>
            <a:endParaRPr kumimoji="1" lang="en-US" altLang="ja-JP" dirty="0"/>
          </a:p>
          <a:p>
            <a:endParaRPr lang="en-US" altLang="ja-JP" dirty="0"/>
          </a:p>
          <a:p>
            <a:r>
              <a:rPr kumimoji="1" lang="ja-JP" altLang="en-US" dirty="0"/>
              <a:t>報告者は開発者が必要なものが何かわかっていないわけではない．</a:t>
            </a:r>
            <a:endParaRPr kumimoji="1" lang="en-US" altLang="ja-JP" dirty="0"/>
          </a:p>
          <a:p>
            <a:endParaRPr lang="en-US" altLang="ja-JP" dirty="0"/>
          </a:p>
          <a:p>
            <a:r>
              <a:rPr lang="ja-JP" altLang="en-US" dirty="0"/>
              <a:t>報告者が開発者の需要にこたえるためには，</a:t>
            </a:r>
            <a:r>
              <a:rPr lang="ja-JP" altLang="en-US" dirty="0">
                <a:solidFill>
                  <a:srgbClr val="FF0000"/>
                </a:solidFill>
              </a:rPr>
              <a:t>供給するのが難しい重要な情報を収集するための優れたツール</a:t>
            </a:r>
            <a:r>
              <a:rPr lang="ja-JP" altLang="en-US" dirty="0"/>
              <a:t>が必要．</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291A52C4-53A5-4EFB-A744-CD798BB0F8FF}"/>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74873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FD7B56-DD16-469B-80DA-252A22931074}"/>
              </a:ext>
            </a:extLst>
          </p:cNvPr>
          <p:cNvSpPr>
            <a:spLocks noGrp="1"/>
          </p:cNvSpPr>
          <p:nvPr>
            <p:ph type="title"/>
          </p:nvPr>
        </p:nvSpPr>
        <p:spPr>
          <a:xfrm>
            <a:off x="1610319" y="577958"/>
            <a:ext cx="6257103" cy="822553"/>
          </a:xfrm>
        </p:spPr>
        <p:txBody>
          <a:bodyPr/>
          <a:lstStyle/>
          <a:p>
            <a:r>
              <a:rPr kumimoji="1" lang="ja-JP" altLang="en-US" dirty="0"/>
              <a:t>バグレポートの評価</a:t>
            </a:r>
          </a:p>
        </p:txBody>
      </p:sp>
      <p:sp>
        <p:nvSpPr>
          <p:cNvPr id="3" name="コンテンツ プレースホルダー 2">
            <a:extLst>
              <a:ext uri="{FF2B5EF4-FFF2-40B4-BE49-F238E27FC236}">
                <a16:creationId xmlns:a16="http://schemas.microsoft.com/office/drawing/2014/main" id="{C7A891E3-CBEE-4324-930C-686BDBF1D2C3}"/>
              </a:ext>
            </a:extLst>
          </p:cNvPr>
          <p:cNvSpPr>
            <a:spLocks noGrp="1"/>
          </p:cNvSpPr>
          <p:nvPr>
            <p:ph idx="1"/>
          </p:nvPr>
        </p:nvSpPr>
        <p:spPr>
          <a:xfrm>
            <a:off x="1096206" y="2092657"/>
            <a:ext cx="6591985" cy="3777622"/>
          </a:xfrm>
        </p:spPr>
        <p:txBody>
          <a:bodyPr/>
          <a:lstStyle/>
          <a:p>
            <a:r>
              <a:rPr kumimoji="1" lang="ja-JP" altLang="en-US" dirty="0"/>
              <a:t>ランダムに選ばれたバグレポートを評価してもらい，具体例に関する先ほどの結果の確認をする．</a:t>
            </a:r>
            <a:endParaRPr kumimoji="1" lang="en-US" altLang="ja-JP" dirty="0"/>
          </a:p>
          <a:p>
            <a:endParaRPr lang="en-US" altLang="ja-JP" dirty="0"/>
          </a:p>
          <a:p>
            <a:r>
              <a:rPr kumimoji="1" lang="en-US" altLang="ja-JP" dirty="0"/>
              <a:t>100</a:t>
            </a:r>
            <a:r>
              <a:rPr kumimoji="1" lang="ja-JP" altLang="en-US" dirty="0"/>
              <a:t>個のバグレポートを提示し，５段階評価をしてもらう．</a:t>
            </a:r>
            <a:endParaRPr kumimoji="1" lang="en-US" altLang="ja-JP" dirty="0"/>
          </a:p>
          <a:p>
            <a:endParaRPr lang="en-US" altLang="ja-JP" dirty="0"/>
          </a:p>
          <a:p>
            <a:r>
              <a:rPr kumimoji="1" lang="ja-JP" altLang="en-US" dirty="0"/>
              <a:t>この結果により，バグレポートの品質測定ツールを評価することができる．</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CFF9C194-D932-44BF-941C-00FB99BE6258}"/>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848370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E459FC-3E35-4D8C-A110-824BF1A18B08}"/>
              </a:ext>
            </a:extLst>
          </p:cNvPr>
          <p:cNvSpPr>
            <a:spLocks noGrp="1"/>
          </p:cNvSpPr>
          <p:nvPr>
            <p:ph type="title"/>
          </p:nvPr>
        </p:nvSpPr>
        <p:spPr/>
        <p:txBody>
          <a:bodyPr/>
          <a:lstStyle/>
          <a:p>
            <a:r>
              <a:rPr kumimoji="1" lang="ja-JP" altLang="en-US" dirty="0"/>
              <a:t>バグレポートの評価の結果</a:t>
            </a:r>
          </a:p>
        </p:txBody>
      </p:sp>
      <p:sp>
        <p:nvSpPr>
          <p:cNvPr id="3" name="コンテンツ プレースホルダー 2">
            <a:extLst>
              <a:ext uri="{FF2B5EF4-FFF2-40B4-BE49-F238E27FC236}">
                <a16:creationId xmlns:a16="http://schemas.microsoft.com/office/drawing/2014/main" id="{2C61460C-D8B1-4CBD-AC90-5954DF89354F}"/>
              </a:ext>
            </a:extLst>
          </p:cNvPr>
          <p:cNvSpPr>
            <a:spLocks noGrp="1"/>
          </p:cNvSpPr>
          <p:nvPr>
            <p:ph idx="1"/>
          </p:nvPr>
        </p:nvSpPr>
        <p:spPr>
          <a:xfrm>
            <a:off x="1246332" y="1754875"/>
            <a:ext cx="7098337" cy="4195549"/>
          </a:xfrm>
        </p:spPr>
        <p:txBody>
          <a:bodyPr>
            <a:normAutofit lnSpcReduction="10000"/>
          </a:bodyPr>
          <a:lstStyle/>
          <a:p>
            <a:pPr marL="0" indent="0">
              <a:buNone/>
            </a:pPr>
            <a:r>
              <a:rPr kumimoji="1" lang="ja-JP" altLang="en-US" sz="2400" dirty="0"/>
              <a:t>評価が高かったバグレポートには，</a:t>
            </a:r>
            <a:r>
              <a:rPr kumimoji="1" lang="ja-JP" altLang="en-US" sz="2400" dirty="0">
                <a:solidFill>
                  <a:srgbClr val="FF0000"/>
                </a:solidFill>
              </a:rPr>
              <a:t>コードの例とその使用法，観察された動作</a:t>
            </a:r>
            <a:r>
              <a:rPr kumimoji="1" lang="ja-JP" altLang="en-US" sz="2400" dirty="0"/>
              <a:t>を適切に説明しているものであった．</a:t>
            </a:r>
            <a:endParaRPr kumimoji="1" lang="en-US" altLang="ja-JP" sz="2400" dirty="0"/>
          </a:p>
          <a:p>
            <a:endParaRPr lang="en-US" altLang="ja-JP" sz="2000" dirty="0"/>
          </a:p>
          <a:p>
            <a:pPr marL="0" indent="0">
              <a:buNone/>
            </a:pPr>
            <a:endParaRPr kumimoji="1" lang="en-US" altLang="ja-JP" dirty="0"/>
          </a:p>
          <a:p>
            <a:pPr marL="0" indent="0">
              <a:buNone/>
            </a:pPr>
            <a:r>
              <a:rPr kumimoji="1" lang="ja-JP" altLang="en-US" sz="2400" dirty="0"/>
              <a:t>開発者同士で見解が一致しているのか？</a:t>
            </a:r>
            <a:endParaRPr kumimoji="1" lang="en-US" altLang="ja-JP" sz="2400" dirty="0"/>
          </a:p>
          <a:p>
            <a:r>
              <a:rPr lang="ja-JP" altLang="en-US" dirty="0"/>
              <a:t>一つのレポートに対する評価の標準偏差を調べた．</a:t>
            </a:r>
            <a:endParaRPr lang="en-US" altLang="ja-JP" dirty="0"/>
          </a:p>
          <a:p>
            <a:r>
              <a:rPr kumimoji="1" lang="ja-JP" altLang="en-US" dirty="0"/>
              <a:t>標準偏差が</a:t>
            </a:r>
            <a:r>
              <a:rPr kumimoji="1" lang="en-US" altLang="ja-JP" dirty="0"/>
              <a:t>1.5</a:t>
            </a:r>
            <a:r>
              <a:rPr kumimoji="1" lang="ja-JP" altLang="en-US" dirty="0"/>
              <a:t>を超えるものは見解が一致していないとした．</a:t>
            </a:r>
            <a:endParaRPr kumimoji="1" lang="en-US" altLang="ja-JP" dirty="0"/>
          </a:p>
          <a:p>
            <a:pPr marL="0" indent="0">
              <a:buNone/>
            </a:pPr>
            <a:endParaRPr lang="en-US" altLang="ja-JP" dirty="0"/>
          </a:p>
          <a:p>
            <a:pPr marL="0" indent="0">
              <a:buNone/>
            </a:pPr>
            <a:r>
              <a:rPr lang="en-US" altLang="ja-JP" sz="2000" dirty="0"/>
              <a:t>289</a:t>
            </a:r>
            <a:r>
              <a:rPr lang="ja-JP" altLang="en-US" sz="2000" dirty="0"/>
              <a:t>個のバグレポートのうち，</a:t>
            </a:r>
            <a:r>
              <a:rPr lang="en-US" altLang="ja-JP" sz="2000" dirty="0">
                <a:solidFill>
                  <a:srgbClr val="FF0000"/>
                </a:solidFill>
              </a:rPr>
              <a:t>23</a:t>
            </a:r>
            <a:r>
              <a:rPr lang="ja-JP" altLang="en-US" sz="2000" dirty="0">
                <a:solidFill>
                  <a:srgbClr val="FF0000"/>
                </a:solidFill>
              </a:rPr>
              <a:t>件（８％）</a:t>
            </a:r>
            <a:r>
              <a:rPr lang="ja-JP" altLang="en-US" sz="2000" dirty="0"/>
              <a:t>だけ見解が違うという結果がでた．</a:t>
            </a:r>
            <a:endParaRPr lang="en-US" altLang="ja-JP" sz="2000" dirty="0"/>
          </a:p>
        </p:txBody>
      </p:sp>
      <p:sp>
        <p:nvSpPr>
          <p:cNvPr id="4" name="スライド番号プレースホルダー 3">
            <a:extLst>
              <a:ext uri="{FF2B5EF4-FFF2-40B4-BE49-F238E27FC236}">
                <a16:creationId xmlns:a16="http://schemas.microsoft.com/office/drawing/2014/main" id="{3AE295EE-5BB1-45AA-8AFB-3CF37BEEDAAB}"/>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927184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6D9E6F-4B53-4EEF-8246-BF9C1FC9014B}"/>
              </a:ext>
            </a:extLst>
          </p:cNvPr>
          <p:cNvSpPr>
            <a:spLocks noGrp="1"/>
          </p:cNvSpPr>
          <p:nvPr>
            <p:ph type="title"/>
          </p:nvPr>
        </p:nvSpPr>
        <p:spPr>
          <a:xfrm>
            <a:off x="1726836" y="602022"/>
            <a:ext cx="3432017" cy="686075"/>
          </a:xfrm>
        </p:spPr>
        <p:txBody>
          <a:bodyPr/>
          <a:lstStyle/>
          <a:p>
            <a:r>
              <a:rPr kumimoji="1" lang="en-US" altLang="ja-JP" dirty="0"/>
              <a:t>CUEZILLA</a:t>
            </a:r>
            <a:endParaRPr kumimoji="1" lang="ja-JP" altLang="en-US" dirty="0"/>
          </a:p>
        </p:txBody>
      </p:sp>
      <p:sp>
        <p:nvSpPr>
          <p:cNvPr id="3" name="コンテンツ プレースホルダー 2">
            <a:extLst>
              <a:ext uri="{FF2B5EF4-FFF2-40B4-BE49-F238E27FC236}">
                <a16:creationId xmlns:a16="http://schemas.microsoft.com/office/drawing/2014/main" id="{0EB6B869-8000-4EDE-A4FA-23F92898B525}"/>
              </a:ext>
            </a:extLst>
          </p:cNvPr>
          <p:cNvSpPr>
            <a:spLocks noGrp="1"/>
          </p:cNvSpPr>
          <p:nvPr>
            <p:ph idx="1"/>
          </p:nvPr>
        </p:nvSpPr>
        <p:spPr>
          <a:xfrm>
            <a:off x="803717" y="1819702"/>
            <a:ext cx="7103718" cy="4048836"/>
          </a:xfrm>
        </p:spPr>
        <p:txBody>
          <a:bodyPr/>
          <a:lstStyle/>
          <a:p>
            <a:r>
              <a:rPr lang="ja-JP" altLang="en-US" sz="2000" dirty="0"/>
              <a:t>バグレポートの評価を利用してバグレポートの品質測定するもの．</a:t>
            </a:r>
            <a:endParaRPr lang="en-US" altLang="ja-JP" sz="2000" dirty="0"/>
          </a:p>
          <a:p>
            <a:endParaRPr kumimoji="1" lang="en-US" altLang="ja-JP" sz="2000" dirty="0"/>
          </a:p>
          <a:p>
            <a:r>
              <a:rPr kumimoji="1" lang="ja-JP" altLang="en-US" sz="2000" dirty="0"/>
              <a:t>バグレポートの品質を向上させるため報告者に助言する．</a:t>
            </a:r>
            <a:endParaRPr kumimoji="1" lang="en-US" altLang="ja-JP" sz="2000" dirty="0"/>
          </a:p>
          <a:p>
            <a:endParaRPr lang="en-US" altLang="ja-JP" sz="2000" dirty="0"/>
          </a:p>
          <a:p>
            <a:pPr marL="0" indent="0">
              <a:buNone/>
            </a:pPr>
            <a:r>
              <a:rPr kumimoji="1" lang="ja-JP" altLang="en-US" dirty="0"/>
              <a:t>　例：</a:t>
            </a:r>
            <a:endParaRPr kumimoji="1" lang="en-US" altLang="ja-JP" dirty="0"/>
          </a:p>
          <a:p>
            <a:pPr marL="0" indent="0">
              <a:buNone/>
            </a:pPr>
            <a:r>
              <a:rPr kumimoji="1" lang="ja-JP" altLang="en-US" dirty="0"/>
              <a:t>「</a:t>
            </a:r>
            <a:r>
              <a:rPr kumimoji="1" lang="ja-JP" altLang="en-US" b="1" dirty="0"/>
              <a:t>バグレポートにスクリーンショット</a:t>
            </a:r>
            <a:r>
              <a:rPr lang="ja-JP" altLang="en-US" b="1" dirty="0"/>
              <a:t>を付け加えることを考えましたか？</a:t>
            </a:r>
            <a:r>
              <a:rPr lang="ja-JP" altLang="en-US" dirty="0"/>
              <a:t>」</a:t>
            </a:r>
            <a:endParaRPr kumimoji="1" lang="ja-JP" altLang="en-US" dirty="0"/>
          </a:p>
        </p:txBody>
      </p:sp>
      <p:sp>
        <p:nvSpPr>
          <p:cNvPr id="4" name="スライド番号プレースホルダー 3">
            <a:extLst>
              <a:ext uri="{FF2B5EF4-FFF2-40B4-BE49-F238E27FC236}">
                <a16:creationId xmlns:a16="http://schemas.microsoft.com/office/drawing/2014/main" id="{75F1E671-1543-44E2-806F-EF5BCF4CE24F}"/>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082168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DA4C36-CB0F-45FA-A295-7C81740319EB}"/>
              </a:ext>
            </a:extLst>
          </p:cNvPr>
          <p:cNvSpPr>
            <a:spLocks noGrp="1"/>
          </p:cNvSpPr>
          <p:nvPr>
            <p:ph type="title"/>
          </p:nvPr>
        </p:nvSpPr>
        <p:spPr>
          <a:xfrm>
            <a:off x="1713190" y="512463"/>
            <a:ext cx="3664028" cy="743131"/>
          </a:xfrm>
        </p:spPr>
        <p:txBody>
          <a:bodyPr>
            <a:normAutofit/>
          </a:bodyPr>
          <a:lstStyle/>
          <a:p>
            <a:r>
              <a:rPr lang="ja-JP" altLang="en-US" dirty="0"/>
              <a:t>有効性への脅威</a:t>
            </a:r>
            <a:endParaRPr kumimoji="1" lang="ja-JP" altLang="en-US" dirty="0"/>
          </a:p>
        </p:txBody>
      </p:sp>
      <p:sp>
        <p:nvSpPr>
          <p:cNvPr id="3" name="コンテンツ プレースホルダー 2">
            <a:extLst>
              <a:ext uri="{FF2B5EF4-FFF2-40B4-BE49-F238E27FC236}">
                <a16:creationId xmlns:a16="http://schemas.microsoft.com/office/drawing/2014/main" id="{2D617F78-99A1-4FEB-9705-5670738EC02C}"/>
              </a:ext>
            </a:extLst>
          </p:cNvPr>
          <p:cNvSpPr>
            <a:spLocks noGrp="1"/>
          </p:cNvSpPr>
          <p:nvPr>
            <p:ph idx="1"/>
          </p:nvPr>
        </p:nvSpPr>
        <p:spPr>
          <a:xfrm>
            <a:off x="1276007" y="2024418"/>
            <a:ext cx="6591985" cy="3777622"/>
          </a:xfrm>
        </p:spPr>
        <p:txBody>
          <a:bodyPr>
            <a:normAutofit/>
          </a:bodyPr>
          <a:lstStyle/>
          <a:p>
            <a:r>
              <a:rPr kumimoji="1" lang="ja-JP" altLang="en-US" sz="2400" dirty="0"/>
              <a:t>調査自体が自己選択の原則に基づいたものである．</a:t>
            </a:r>
            <a:endParaRPr kumimoji="1" lang="en-US" altLang="ja-JP" sz="2400" dirty="0"/>
          </a:p>
          <a:p>
            <a:endParaRPr lang="en-US" altLang="ja-JP" sz="2400" dirty="0"/>
          </a:p>
          <a:p>
            <a:r>
              <a:rPr kumimoji="1" lang="ja-JP" altLang="en-US" sz="2400" dirty="0"/>
              <a:t>自発的に回答してもらったため，回答が</a:t>
            </a:r>
            <a:r>
              <a:rPr kumimoji="1" lang="ja-JP" altLang="en-US" sz="2400" dirty="0">
                <a:solidFill>
                  <a:srgbClr val="00B050"/>
                </a:solidFill>
              </a:rPr>
              <a:t>時間が余分にある人やバグレポートに関心がある人</a:t>
            </a:r>
            <a:r>
              <a:rPr kumimoji="1" lang="ja-JP" altLang="en-US" sz="2400" dirty="0"/>
              <a:t>に偏ってしまう．</a:t>
            </a:r>
            <a:endParaRPr kumimoji="1" lang="en-US" altLang="ja-JP" sz="2400" dirty="0"/>
          </a:p>
          <a:p>
            <a:endParaRPr lang="en-US" altLang="ja-JP" sz="2400" dirty="0"/>
          </a:p>
          <a:p>
            <a:endParaRPr kumimoji="1" lang="en-US" altLang="ja-JP" sz="2400" dirty="0"/>
          </a:p>
          <a:p>
            <a:endParaRPr lang="en-US" altLang="ja-JP" sz="2400" dirty="0"/>
          </a:p>
          <a:p>
            <a:endParaRPr kumimoji="1" lang="ja-JP" altLang="en-US" sz="2400" dirty="0"/>
          </a:p>
        </p:txBody>
      </p:sp>
      <p:sp>
        <p:nvSpPr>
          <p:cNvPr id="4" name="スライド番号プレースホルダー 3">
            <a:extLst>
              <a:ext uri="{FF2B5EF4-FFF2-40B4-BE49-F238E27FC236}">
                <a16:creationId xmlns:a16="http://schemas.microsoft.com/office/drawing/2014/main" id="{6EECC5D0-B56A-47F6-8D26-0655A9E410B3}"/>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594931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4168D4-903B-4FFF-A8A5-C5E4828B3B24}"/>
              </a:ext>
            </a:extLst>
          </p:cNvPr>
          <p:cNvSpPr>
            <a:spLocks noGrp="1"/>
          </p:cNvSpPr>
          <p:nvPr>
            <p:ph type="title"/>
          </p:nvPr>
        </p:nvSpPr>
        <p:spPr>
          <a:xfrm>
            <a:off x="1563063" y="512463"/>
            <a:ext cx="6589199" cy="1280890"/>
          </a:xfrm>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AF8AD1D9-53E7-4E7F-8977-2CE560476069}"/>
              </a:ext>
            </a:extLst>
          </p:cNvPr>
          <p:cNvSpPr>
            <a:spLocks noGrp="1"/>
          </p:cNvSpPr>
          <p:nvPr>
            <p:ph idx="1"/>
          </p:nvPr>
        </p:nvSpPr>
        <p:spPr>
          <a:xfrm>
            <a:off x="1276007" y="2024418"/>
            <a:ext cx="6591985" cy="3777622"/>
          </a:xfrm>
        </p:spPr>
        <p:txBody>
          <a:bodyPr>
            <a:normAutofit lnSpcReduction="10000"/>
          </a:bodyPr>
          <a:lstStyle/>
          <a:p>
            <a:r>
              <a:rPr lang="ja-JP" altLang="en-US" dirty="0"/>
              <a:t>開発者が遭遇する問題は</a:t>
            </a:r>
            <a:r>
              <a:rPr kumimoji="1" lang="ja-JP" altLang="en-US" dirty="0"/>
              <a:t>，</a:t>
            </a:r>
            <a:r>
              <a:rPr kumimoji="1" lang="ja-JP" altLang="en-US" dirty="0">
                <a:solidFill>
                  <a:srgbClr val="00B050"/>
                </a:solidFill>
              </a:rPr>
              <a:t>再現手順のエラー</a:t>
            </a:r>
            <a:r>
              <a:rPr kumimoji="1" lang="ja-JP" altLang="en-US" dirty="0"/>
              <a:t>，</a:t>
            </a:r>
            <a:r>
              <a:rPr kumimoji="1" lang="ja-JP" altLang="en-US" dirty="0">
                <a:solidFill>
                  <a:srgbClr val="00B050"/>
                </a:solidFill>
              </a:rPr>
              <a:t>不完全な情報</a:t>
            </a:r>
            <a:r>
              <a:rPr kumimoji="1" lang="ja-JP" altLang="en-US" dirty="0"/>
              <a:t>，</a:t>
            </a:r>
            <a:r>
              <a:rPr kumimoji="1" lang="ja-JP" altLang="en-US" dirty="0">
                <a:solidFill>
                  <a:srgbClr val="00B050"/>
                </a:solidFill>
              </a:rPr>
              <a:t>および誤った観察された動作</a:t>
            </a:r>
            <a:r>
              <a:rPr kumimoji="1" lang="ja-JP" altLang="en-US" dirty="0"/>
              <a:t>である．</a:t>
            </a:r>
            <a:endParaRPr kumimoji="1" lang="en-US" altLang="ja-JP" dirty="0"/>
          </a:p>
          <a:p>
            <a:endParaRPr lang="en-US" altLang="ja-JP" dirty="0"/>
          </a:p>
          <a:p>
            <a:r>
              <a:rPr lang="ja-JP" altLang="en-US" dirty="0"/>
              <a:t>よいとされるバグレポートには，適切なコードの例と観察された動作が含まれていた．</a:t>
            </a:r>
            <a:endParaRPr lang="en-US" altLang="ja-JP" dirty="0"/>
          </a:p>
          <a:p>
            <a:endParaRPr lang="en-US" altLang="ja-JP" dirty="0"/>
          </a:p>
          <a:p>
            <a:r>
              <a:rPr lang="ja-JP" altLang="en-US" dirty="0"/>
              <a:t>開発者が求めているものは，</a:t>
            </a:r>
            <a:r>
              <a:rPr lang="ja-JP" altLang="en-US" dirty="0">
                <a:solidFill>
                  <a:srgbClr val="C00000"/>
                </a:solidFill>
              </a:rPr>
              <a:t>再現手順</a:t>
            </a:r>
            <a:r>
              <a:rPr lang="ja-JP" altLang="en-US" dirty="0"/>
              <a:t>，</a:t>
            </a:r>
            <a:r>
              <a:rPr lang="ja-JP" altLang="en-US" dirty="0">
                <a:solidFill>
                  <a:srgbClr val="C00000"/>
                </a:solidFill>
              </a:rPr>
              <a:t>スタックトレース</a:t>
            </a:r>
            <a:r>
              <a:rPr lang="ja-JP" altLang="en-US" dirty="0"/>
              <a:t>，</a:t>
            </a:r>
            <a:r>
              <a:rPr lang="ja-JP" altLang="en-US" dirty="0">
                <a:solidFill>
                  <a:srgbClr val="C00000"/>
                </a:solidFill>
              </a:rPr>
              <a:t>テストケース</a:t>
            </a:r>
            <a:r>
              <a:rPr lang="ja-JP" altLang="en-US" dirty="0"/>
              <a:t>である．</a:t>
            </a:r>
            <a:endParaRPr lang="en-US" altLang="ja-JP" dirty="0"/>
          </a:p>
          <a:p>
            <a:endParaRPr lang="en-US" altLang="ja-JP" dirty="0"/>
          </a:p>
          <a:p>
            <a:r>
              <a:rPr kumimoji="1" lang="ja-JP" altLang="en-US" dirty="0"/>
              <a:t>報告者</a:t>
            </a:r>
            <a:r>
              <a:rPr lang="ja-JP" altLang="en-US" dirty="0"/>
              <a:t>が提供するための情報収集ツールと開発者が欲しいものを提案するツールが必要．</a:t>
            </a:r>
            <a:endParaRPr lang="en-US" altLang="ja-JP" dirty="0"/>
          </a:p>
        </p:txBody>
      </p:sp>
      <p:sp>
        <p:nvSpPr>
          <p:cNvPr id="4" name="スライド番号プレースホルダー 3">
            <a:extLst>
              <a:ext uri="{FF2B5EF4-FFF2-40B4-BE49-F238E27FC236}">
                <a16:creationId xmlns:a16="http://schemas.microsoft.com/office/drawing/2014/main" id="{97874D6B-AC4A-4F60-97E7-EE7AD57E5F0C}"/>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511850505"/>
      </p:ext>
    </p:extLst>
  </p:cSld>
  <p:clrMapOvr>
    <a:masterClrMapping/>
  </p:clrMapOvr>
</p:sld>
</file>

<file path=ppt/theme/theme1.xml><?xml version="1.0" encoding="utf-8"?>
<a:theme xmlns:a="http://schemas.openxmlformats.org/drawingml/2006/main" name="ウィスプ">
  <a:themeElements>
    <a:clrScheme name="ウィスプ">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1148</TotalTime>
  <Words>1198</Words>
  <Application>Microsoft Office PowerPoint</Application>
  <PresentationFormat>画面に合わせる (4:3)</PresentationFormat>
  <Paragraphs>169</Paragraphs>
  <Slides>21</Slides>
  <Notes>5</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21</vt:i4>
      </vt:variant>
    </vt:vector>
  </HeadingPairs>
  <TitlesOfParts>
    <vt:vector size="26" baseType="lpstr">
      <vt:lpstr>游ゴシック</vt:lpstr>
      <vt:lpstr>Arial</vt:lpstr>
      <vt:lpstr>Century Gothic</vt:lpstr>
      <vt:lpstr>Wingdings 3</vt:lpstr>
      <vt:lpstr>ウィスプ</vt:lpstr>
      <vt:lpstr>What Makes Good Bug Report</vt:lpstr>
      <vt:lpstr>背景</vt:lpstr>
      <vt:lpstr>目的</vt:lpstr>
      <vt:lpstr>参加者選定</vt:lpstr>
      <vt:lpstr>調査方法</vt:lpstr>
      <vt:lpstr>実施したアンケート</vt:lpstr>
      <vt:lpstr>質問　バグレポートの内容</vt:lpstr>
      <vt:lpstr>質問　バグレポートの問題点</vt:lpstr>
      <vt:lpstr>結果の前に</vt:lpstr>
      <vt:lpstr>結果　バグレポートの問題点　　</vt:lpstr>
      <vt:lpstr>結果　バグレポートの内容</vt:lpstr>
      <vt:lpstr>需要と供給の不一致</vt:lpstr>
      <vt:lpstr>PowerPoint プレゼンテーション</vt:lpstr>
      <vt:lpstr>PowerPoint プレゼンテーション</vt:lpstr>
      <vt:lpstr>PowerPoint プレゼンテーション</vt:lpstr>
      <vt:lpstr>需要と供給の不一致のまとめ</vt:lpstr>
      <vt:lpstr>バグレポートの評価</vt:lpstr>
      <vt:lpstr>バグレポートの評価の結果</vt:lpstr>
      <vt:lpstr>CUEZILLA</vt:lpstr>
      <vt:lpstr>有効性への脅威</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Good Bug Report</dc:title>
  <dc:creator>森岡　勇介</dc:creator>
  <cp:lastModifiedBy>森岡　勇介</cp:lastModifiedBy>
  <cp:revision>18</cp:revision>
  <dcterms:created xsi:type="dcterms:W3CDTF">2019-11-19T09:53:19Z</dcterms:created>
  <dcterms:modified xsi:type="dcterms:W3CDTF">2019-11-20T07:36:30Z</dcterms:modified>
</cp:coreProperties>
</file>