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9"/>
  </p:notesMasterIdLst>
  <p:handoutMasterIdLst>
    <p:handoutMasterId r:id="rId30"/>
  </p:handoutMasterIdLst>
  <p:sldIdLst>
    <p:sldId id="256" r:id="rId2"/>
    <p:sldId id="282" r:id="rId3"/>
    <p:sldId id="297" r:id="rId4"/>
    <p:sldId id="260" r:id="rId5"/>
    <p:sldId id="302" r:id="rId6"/>
    <p:sldId id="272" r:id="rId7"/>
    <p:sldId id="273" r:id="rId8"/>
    <p:sldId id="304" r:id="rId9"/>
    <p:sldId id="311" r:id="rId10"/>
    <p:sldId id="309" r:id="rId11"/>
    <p:sldId id="312" r:id="rId12"/>
    <p:sldId id="294" r:id="rId13"/>
    <p:sldId id="263" r:id="rId14"/>
    <p:sldId id="305" r:id="rId15"/>
    <p:sldId id="290" r:id="rId16"/>
    <p:sldId id="307" r:id="rId17"/>
    <p:sldId id="287" r:id="rId18"/>
    <p:sldId id="266" r:id="rId19"/>
    <p:sldId id="314" r:id="rId20"/>
    <p:sldId id="281" r:id="rId21"/>
    <p:sldId id="279" r:id="rId22"/>
    <p:sldId id="300" r:id="rId23"/>
    <p:sldId id="262" r:id="rId24"/>
    <p:sldId id="306" r:id="rId25"/>
    <p:sldId id="291" r:id="rId26"/>
    <p:sldId id="313" r:id="rId27"/>
    <p:sldId id="286" r:id="rId28"/>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8400"/>
    <a:srgbClr val="339933"/>
    <a:srgbClr val="0000FF"/>
    <a:srgbClr val="FF0000"/>
    <a:srgbClr val="00CC66"/>
    <a:srgbClr val="FF9900"/>
    <a:srgbClr val="6699FF"/>
    <a:srgbClr val="FF9393"/>
    <a:srgbClr val="CC0099"/>
    <a:srgbClr val="81C5F3"/>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67" autoAdjust="0"/>
    <p:restoredTop sz="97872" autoAdjust="0"/>
  </p:normalViewPr>
  <p:slideViewPr>
    <p:cSldViewPr>
      <p:cViewPr varScale="1">
        <p:scale>
          <a:sx n="72" d="100"/>
          <a:sy n="72" d="100"/>
        </p:scale>
        <p:origin x="-426" y="-102"/>
      </p:cViewPr>
      <p:guideLst>
        <p:guide orient="horz" pos="2160"/>
        <p:guide pos="2880"/>
      </p:guideLst>
    </p:cSldViewPr>
  </p:slideViewPr>
  <p:notesTextViewPr>
    <p:cViewPr>
      <p:scale>
        <a:sx n="100" d="100"/>
        <a:sy n="100" d="100"/>
      </p:scale>
      <p:origin x="0" y="0"/>
    </p:cViewPr>
  </p:notesTextViewPr>
  <p:gridSpacing cx="46085125" cy="4608512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___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defRPr/>
            </a:pPr>
            <a:r>
              <a:rPr lang="ja-JP"/>
              <a:t>地域別返信数の分布</a:t>
            </a:r>
            <a:endParaRPr lang="zh-CN"/>
          </a:p>
        </c:rich>
      </c:tx>
      <c:layout>
        <c:manualLayout>
          <c:xMode val="edge"/>
          <c:yMode val="edge"/>
          <c:x val="0.24819658572090275"/>
          <c:y val="1.9061600350803629E-3"/>
        </c:manualLayout>
      </c:layout>
    </c:title>
    <c:plotArea>
      <c:layout>
        <c:manualLayout>
          <c:layoutTarget val="inner"/>
          <c:xMode val="edge"/>
          <c:yMode val="edge"/>
          <c:x val="0.19217792628862568"/>
          <c:y val="0.11836990715143662"/>
          <c:w val="0.77941771984384256"/>
          <c:h val="0.66223675430401763"/>
        </c:manualLayout>
      </c:layout>
      <c:barChart>
        <c:barDir val="col"/>
        <c:grouping val="clustered"/>
        <c:ser>
          <c:idx val="0"/>
          <c:order val="0"/>
          <c:tx>
            <c:strRef>
              <c:f>Sheet1!$B$1</c:f>
              <c:strCache>
                <c:ptCount val="1"/>
                <c:pt idx="0">
                  <c:v>返信数（件）</c:v>
                </c:pt>
              </c:strCache>
            </c:strRef>
          </c:tx>
          <c:spPr>
            <a:solidFill>
              <a:srgbClr val="72BEF2"/>
            </a:solidFill>
            <a:ln>
              <a:solidFill>
                <a:schemeClr val="tx1"/>
              </a:solidFill>
            </a:ln>
          </c:spPr>
          <c:cat>
            <c:numRef>
              <c:f>Sheet1!$A$2:$A$9</c:f>
              <c:numCache>
                <c:formatCode>General</c:formatCode>
                <c:ptCount val="8"/>
                <c:pt idx="0">
                  <c:v>-9</c:v>
                </c:pt>
                <c:pt idx="1">
                  <c:v>-6</c:v>
                </c:pt>
                <c:pt idx="2">
                  <c:v>-3</c:v>
                </c:pt>
                <c:pt idx="3">
                  <c:v>0</c:v>
                </c:pt>
                <c:pt idx="4">
                  <c:v>3</c:v>
                </c:pt>
                <c:pt idx="5">
                  <c:v>6</c:v>
                </c:pt>
                <c:pt idx="6">
                  <c:v>9</c:v>
                </c:pt>
                <c:pt idx="7">
                  <c:v>12</c:v>
                </c:pt>
              </c:numCache>
            </c:numRef>
          </c:cat>
          <c:val>
            <c:numRef>
              <c:f>Sheet1!$B$2:$B$9</c:f>
              <c:numCache>
                <c:formatCode>General</c:formatCode>
                <c:ptCount val="8"/>
                <c:pt idx="0">
                  <c:v>4</c:v>
                </c:pt>
                <c:pt idx="1">
                  <c:v>10</c:v>
                </c:pt>
                <c:pt idx="2">
                  <c:v>73</c:v>
                </c:pt>
                <c:pt idx="3">
                  <c:v>6</c:v>
                </c:pt>
                <c:pt idx="4">
                  <c:v>16</c:v>
                </c:pt>
                <c:pt idx="5">
                  <c:v>45</c:v>
                </c:pt>
                <c:pt idx="6">
                  <c:v>28</c:v>
                </c:pt>
                <c:pt idx="7">
                  <c:v>1</c:v>
                </c:pt>
              </c:numCache>
            </c:numRef>
          </c:val>
        </c:ser>
        <c:gapWidth val="0"/>
        <c:axId val="195818240"/>
        <c:axId val="195820160"/>
      </c:barChart>
      <c:catAx>
        <c:axId val="195818240"/>
        <c:scaling>
          <c:orientation val="minMax"/>
        </c:scaling>
        <c:axPos val="b"/>
        <c:title>
          <c:tx>
            <c:rich>
              <a:bodyPr/>
              <a:lstStyle/>
              <a:p>
                <a:pPr>
                  <a:defRPr/>
                </a:pPr>
                <a:r>
                  <a:rPr lang="ja-JP"/>
                  <a:t>タイムゾーン（</a:t>
                </a:r>
                <a:r>
                  <a:rPr lang="en-US"/>
                  <a:t>UTC)</a:t>
                </a:r>
              </a:p>
            </c:rich>
          </c:tx>
          <c:layout/>
        </c:title>
        <c:numFmt formatCode="General" sourceLinked="1"/>
        <c:tickLblPos val="nextTo"/>
        <c:crossAx val="195820160"/>
        <c:crosses val="autoZero"/>
        <c:auto val="1"/>
        <c:lblAlgn val="ctr"/>
        <c:lblOffset val="100"/>
      </c:catAx>
      <c:valAx>
        <c:axId val="195820160"/>
        <c:scaling>
          <c:orientation val="minMax"/>
        </c:scaling>
        <c:axPos val="l"/>
        <c:title>
          <c:tx>
            <c:rich>
              <a:bodyPr rot="-5400000" vert="horz"/>
              <a:lstStyle/>
              <a:p>
                <a:pPr>
                  <a:defRPr/>
                </a:pPr>
                <a:r>
                  <a:rPr lang="ja-JP"/>
                  <a:t>返信数（件）</a:t>
                </a:r>
              </a:p>
            </c:rich>
          </c:tx>
          <c:layout/>
        </c:title>
        <c:numFmt formatCode="General" sourceLinked="1"/>
        <c:tickLblPos val="nextTo"/>
        <c:crossAx val="195818240"/>
        <c:crosses val="autoZero"/>
        <c:crossBetween val="between"/>
      </c:valAx>
    </c:plotArea>
    <c:plotVisOnly val="1"/>
  </c:chart>
  <c:txPr>
    <a:bodyPr/>
    <a:lstStyle/>
    <a:p>
      <a:pPr>
        <a:defRPr sz="1100">
          <a:latin typeface="+mn-lt"/>
        </a:defRPr>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defRPr/>
            </a:pPr>
            <a:r>
              <a:rPr lang="ja-JP" altLang="en-US" dirty="0" smtClean="0"/>
              <a:t>時刻別返信数の分布</a:t>
            </a:r>
            <a:endParaRPr lang="ja-JP" altLang="en-US" dirty="0"/>
          </a:p>
        </c:rich>
      </c:tx>
      <c:layout>
        <c:manualLayout>
          <c:xMode val="edge"/>
          <c:yMode val="edge"/>
          <c:x val="0.23143191560514398"/>
          <c:y val="0"/>
        </c:manualLayout>
      </c:layout>
    </c:title>
    <c:plotArea>
      <c:layout>
        <c:manualLayout>
          <c:layoutTarget val="inner"/>
          <c:xMode val="edge"/>
          <c:yMode val="edge"/>
          <c:x val="0.17424467211868788"/>
          <c:y val="0.11902346952393662"/>
          <c:w val="0.62320524123673771"/>
          <c:h val="0.69676307410726157"/>
        </c:manualLayout>
      </c:layout>
      <c:scatterChart>
        <c:scatterStyle val="lineMarker"/>
        <c:ser>
          <c:idx val="0"/>
          <c:order val="0"/>
          <c:tx>
            <c:strRef>
              <c:f>Sheet1!$B$1</c:f>
              <c:strCache>
                <c:ptCount val="1"/>
                <c:pt idx="0">
                  <c:v>UTC-3</c:v>
                </c:pt>
              </c:strCache>
            </c:strRef>
          </c:tx>
          <c:spPr>
            <a:ln w="28575">
              <a:noFill/>
            </a:ln>
          </c:spPr>
          <c:marker>
            <c:symbol val="circle"/>
            <c:size val="7"/>
            <c:spPr>
              <a:solidFill>
                <a:srgbClr val="FF0000"/>
              </a:solidFill>
            </c:spPr>
          </c:marker>
          <c:xVal>
            <c:numRef>
              <c:f>Sheet1!$A$2:$A$9</c:f>
              <c:numCache>
                <c:formatCode>General</c:formatCode>
                <c:ptCount val="8"/>
                <c:pt idx="0">
                  <c:v>0</c:v>
                </c:pt>
                <c:pt idx="1">
                  <c:v>3</c:v>
                </c:pt>
                <c:pt idx="2">
                  <c:v>6</c:v>
                </c:pt>
                <c:pt idx="3">
                  <c:v>9</c:v>
                </c:pt>
                <c:pt idx="4">
                  <c:v>12</c:v>
                </c:pt>
                <c:pt idx="5">
                  <c:v>15</c:v>
                </c:pt>
                <c:pt idx="6">
                  <c:v>18</c:v>
                </c:pt>
                <c:pt idx="7">
                  <c:v>21</c:v>
                </c:pt>
              </c:numCache>
            </c:numRef>
          </c:xVal>
          <c:yVal>
            <c:numRef>
              <c:f>Sheet1!$B$2:$B$9</c:f>
              <c:numCache>
                <c:formatCode>General</c:formatCode>
                <c:ptCount val="8"/>
                <c:pt idx="0">
                  <c:v>5</c:v>
                </c:pt>
                <c:pt idx="1">
                  <c:v>1</c:v>
                </c:pt>
                <c:pt idx="2">
                  <c:v>6</c:v>
                </c:pt>
                <c:pt idx="3">
                  <c:v>10</c:v>
                </c:pt>
                <c:pt idx="4">
                  <c:v>14</c:v>
                </c:pt>
                <c:pt idx="5">
                  <c:v>22</c:v>
                </c:pt>
                <c:pt idx="6">
                  <c:v>30</c:v>
                </c:pt>
                <c:pt idx="7">
                  <c:v>21</c:v>
                </c:pt>
              </c:numCache>
            </c:numRef>
          </c:yVal>
        </c:ser>
        <c:ser>
          <c:idx val="1"/>
          <c:order val="1"/>
          <c:tx>
            <c:strRef>
              <c:f>Sheet1!$C$1</c:f>
              <c:strCache>
                <c:ptCount val="1"/>
                <c:pt idx="0">
                  <c:v>UTC+6</c:v>
                </c:pt>
              </c:strCache>
            </c:strRef>
          </c:tx>
          <c:spPr>
            <a:ln w="28575">
              <a:noFill/>
            </a:ln>
          </c:spPr>
          <c:marker>
            <c:symbol val="triangle"/>
            <c:size val="7"/>
            <c:spPr>
              <a:solidFill>
                <a:srgbClr val="0000FF"/>
              </a:solidFill>
            </c:spPr>
          </c:marker>
          <c:xVal>
            <c:numRef>
              <c:f>Sheet1!$A$2:$A$9</c:f>
              <c:numCache>
                <c:formatCode>General</c:formatCode>
                <c:ptCount val="8"/>
                <c:pt idx="0">
                  <c:v>0</c:v>
                </c:pt>
                <c:pt idx="1">
                  <c:v>3</c:v>
                </c:pt>
                <c:pt idx="2">
                  <c:v>6</c:v>
                </c:pt>
                <c:pt idx="3">
                  <c:v>9</c:v>
                </c:pt>
                <c:pt idx="4">
                  <c:v>12</c:v>
                </c:pt>
                <c:pt idx="5">
                  <c:v>15</c:v>
                </c:pt>
                <c:pt idx="6">
                  <c:v>18</c:v>
                </c:pt>
                <c:pt idx="7">
                  <c:v>21</c:v>
                </c:pt>
              </c:numCache>
            </c:numRef>
          </c:xVal>
          <c:yVal>
            <c:numRef>
              <c:f>Sheet1!$C$2:$C$9</c:f>
              <c:numCache>
                <c:formatCode>General</c:formatCode>
                <c:ptCount val="8"/>
                <c:pt idx="0">
                  <c:v>8</c:v>
                </c:pt>
                <c:pt idx="1">
                  <c:v>19</c:v>
                </c:pt>
                <c:pt idx="2">
                  <c:v>28</c:v>
                </c:pt>
                <c:pt idx="3">
                  <c:v>23</c:v>
                </c:pt>
                <c:pt idx="4">
                  <c:v>10</c:v>
                </c:pt>
                <c:pt idx="5">
                  <c:v>3</c:v>
                </c:pt>
                <c:pt idx="6">
                  <c:v>0</c:v>
                </c:pt>
                <c:pt idx="7">
                  <c:v>2</c:v>
                </c:pt>
              </c:numCache>
            </c:numRef>
          </c:yVal>
        </c:ser>
        <c:axId val="196268032"/>
        <c:axId val="196270336"/>
      </c:scatterChart>
      <c:valAx>
        <c:axId val="196268032"/>
        <c:scaling>
          <c:orientation val="minMax"/>
          <c:max val="24"/>
          <c:min val="0"/>
        </c:scaling>
        <c:axPos val="b"/>
        <c:title>
          <c:tx>
            <c:rich>
              <a:bodyPr/>
              <a:lstStyle/>
              <a:p>
                <a:pPr>
                  <a:defRPr/>
                </a:pPr>
                <a:r>
                  <a:rPr lang="ja-JP" altLang="en-US" dirty="0" smtClean="0"/>
                  <a:t>時刻（時）</a:t>
                </a:r>
                <a:endParaRPr lang="ja-JP" altLang="en-US" dirty="0"/>
              </a:p>
            </c:rich>
          </c:tx>
          <c:layout/>
        </c:title>
        <c:numFmt formatCode="General" sourceLinked="1"/>
        <c:tickLblPos val="nextTo"/>
        <c:crossAx val="196270336"/>
        <c:crosses val="autoZero"/>
        <c:crossBetween val="midCat"/>
        <c:majorUnit val="6"/>
        <c:minorUnit val="3"/>
      </c:valAx>
      <c:valAx>
        <c:axId val="196270336"/>
        <c:scaling>
          <c:orientation val="minMax"/>
        </c:scaling>
        <c:axPos val="l"/>
        <c:title>
          <c:tx>
            <c:rich>
              <a:bodyPr rot="-5400000" vert="horz"/>
              <a:lstStyle/>
              <a:p>
                <a:pPr>
                  <a:defRPr/>
                </a:pPr>
                <a:r>
                  <a:rPr lang="ja-JP" altLang="en-US" dirty="0" smtClean="0"/>
                  <a:t>返信数（件）</a:t>
                </a:r>
                <a:endParaRPr lang="ja-JP" altLang="en-US" dirty="0"/>
              </a:p>
            </c:rich>
          </c:tx>
          <c:layout/>
        </c:title>
        <c:numFmt formatCode="General" sourceLinked="1"/>
        <c:tickLblPos val="nextTo"/>
        <c:crossAx val="196268032"/>
        <c:crosses val="autoZero"/>
        <c:crossBetween val="midCat"/>
      </c:valAx>
    </c:plotArea>
    <c:legend>
      <c:legendPos val="r"/>
      <c:layout>
        <c:manualLayout>
          <c:xMode val="edge"/>
          <c:yMode val="edge"/>
          <c:x val="0.7435831331894327"/>
          <c:y val="0.51056986520752656"/>
          <c:w val="0.24869496576085884"/>
          <c:h val="0.19224346956630492"/>
        </c:manualLayout>
      </c:layout>
      <c:spPr>
        <a:ln>
          <a:solidFill>
            <a:schemeClr val="tx1"/>
          </a:solidFill>
        </a:ln>
      </c:spPr>
    </c:legend>
    <c:plotVisOnly val="1"/>
  </c:chart>
  <c:txPr>
    <a:bodyPr/>
    <a:lstStyle/>
    <a:p>
      <a:pPr>
        <a:defRPr sz="1100"/>
      </a:pPr>
      <a:endParaRPr lang="ja-JP"/>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1E33425-59AA-4556-B4A2-8764BEEDF387}" type="datetimeFigureOut">
              <a:rPr kumimoji="1" lang="ja-JP" altLang="en-US" smtClean="0"/>
              <a:pPr/>
              <a:t>2009/9/9</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A52F821-7FA2-40D1-9A95-9B88DA117622}"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8CAF8E-A5D0-41BB-85DC-DEB6E9C2C65E}" type="datetimeFigureOut">
              <a:rPr kumimoji="1" lang="ja-JP" altLang="en-US" smtClean="0"/>
              <a:pPr/>
              <a:t>2009/9/9</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7728FC-DDC2-4BEC-B35A-0B04C71F13A6}"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＠はアニメーション</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0</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OSS</a:t>
            </a:r>
            <a:r>
              <a:rPr kumimoji="1" lang="ja-JP" altLang="en-US" dirty="0" smtClean="0"/>
              <a:t>は，世界中に点在する様々な習慣を持つ開発者により開発が進められている．このような開発環境では，</a:t>
            </a:r>
            <a:endParaRPr kumimoji="1" lang="en-US" altLang="ja-JP" dirty="0" smtClean="0"/>
          </a:p>
          <a:p>
            <a:r>
              <a:rPr kumimoji="1" lang="ja-JP" altLang="en-US" dirty="0" smtClean="0"/>
              <a:t>　・タイムゾーンが違うから，生活の時間帯（ライフサイクル）が異なる</a:t>
            </a:r>
            <a:endParaRPr kumimoji="1" lang="en-US" altLang="ja-JP" dirty="0" smtClean="0"/>
          </a:p>
          <a:p>
            <a:r>
              <a:rPr kumimoji="1" lang="ja-JP" altLang="en-US" dirty="0" smtClean="0"/>
              <a:t>　・生活時間帯（ライフスタイル）が違うから，活動の時間帯（開発従事時間帯）が異なる</a:t>
            </a:r>
            <a:endParaRPr kumimoji="1" lang="en-US" altLang="ja-JP" dirty="0" smtClean="0"/>
          </a:p>
          <a:p>
            <a:r>
              <a:rPr kumimoji="1" lang="ja-JP" altLang="en-US" dirty="0" smtClean="0"/>
              <a:t>場合があると考えられる．</a:t>
            </a:r>
            <a:endParaRPr kumimoji="1" lang="en-US" altLang="ja-JP" dirty="0" smtClean="0"/>
          </a:p>
          <a:p>
            <a:endParaRPr kumimoji="1" lang="en-US" altLang="ja-JP" dirty="0" smtClean="0"/>
          </a:p>
          <a:p>
            <a:r>
              <a:rPr kumimoji="1" lang="ja-JP" altLang="en-US" dirty="0" smtClean="0"/>
              <a:t>このように，生活の時間帯や活動の時間帯のズレにより，開発における意思決定や合意形成をはかることが難しいと</a:t>
            </a:r>
            <a:r>
              <a:rPr kumimoji="1" lang="ja-JP" altLang="en-US" dirty="0" smtClean="0"/>
              <a:t>考える．</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solidFill>
                  <a:schemeClr val="tx1"/>
                </a:solidFill>
              </a:rPr>
              <a:t>分散開発ではリアルタイムに議論する時間を確保することが容易ではない．</a:t>
            </a:r>
            <a:endParaRPr kumimoji="1" lang="en-US" altLang="ja-JP" dirty="0" smtClean="0">
              <a:solidFill>
                <a:schemeClr val="tx1"/>
              </a:solidFill>
            </a:endParaRPr>
          </a:p>
          <a:p>
            <a:r>
              <a:rPr kumimoji="1" lang="ja-JP" altLang="en-US" dirty="0" smtClean="0">
                <a:solidFill>
                  <a:schemeClr val="tx1"/>
                </a:solidFill>
              </a:rPr>
              <a:t>例えば，企業の分散開発では開発者間の時差の値が大きくなるほど，リアルタイムな情報交換が困難となるという報告がある．さらに，</a:t>
            </a:r>
            <a:r>
              <a:rPr kumimoji="1" lang="en-US" altLang="ja-JP" dirty="0" smtClean="0">
                <a:solidFill>
                  <a:schemeClr val="tx1"/>
                </a:solidFill>
              </a:rPr>
              <a:t>OSS</a:t>
            </a:r>
            <a:r>
              <a:rPr kumimoji="1" lang="ja-JP" altLang="en-US" dirty="0" smtClean="0">
                <a:solidFill>
                  <a:schemeClr val="tx1"/>
                </a:solidFill>
              </a:rPr>
              <a:t>開発でも開発者間の地域の違いが影響し，情報交換のタイムラグをもたらすという報告があります．</a:t>
            </a:r>
            <a:endParaRPr kumimoji="1" lang="en-US" altLang="ja-JP" dirty="0" smtClean="0">
              <a:solidFill>
                <a:schemeClr val="tx1"/>
              </a:solidFill>
            </a:endParaRPr>
          </a:p>
          <a:p>
            <a:endParaRPr kumimoji="1" lang="en-US" altLang="ja-JP" dirty="0" smtClean="0">
              <a:solidFill>
                <a:schemeClr val="tx1"/>
              </a:solidFill>
            </a:endParaRPr>
          </a:p>
          <a:p>
            <a:r>
              <a:rPr kumimoji="1" lang="ja-JP" altLang="en-US" dirty="0" smtClean="0">
                <a:solidFill>
                  <a:schemeClr val="tx1"/>
                </a:solidFill>
              </a:rPr>
              <a:t>リアルタイムに議論する時間を確保するためには，＠情報交換のタイムラグが発生している時刻を特定することで，リアルタイムな議論が実現可能となると考える．</a:t>
            </a:r>
            <a:endParaRPr kumimoji="1" lang="en-US" altLang="ja-JP" dirty="0" smtClean="0">
              <a:solidFill>
                <a:schemeClr val="tx1"/>
              </a:solidFill>
            </a:endParaRPr>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本研究では，</a:t>
            </a:r>
            <a:r>
              <a:rPr lang="en-US" altLang="ja-JP" dirty="0" smtClean="0"/>
              <a:t>OSS</a:t>
            </a:r>
            <a:r>
              <a:rPr lang="ja-JP" altLang="en-US" dirty="0" smtClean="0"/>
              <a:t>プロジェクト内における情報交換のタイムラグの実態把握および情報交換の効率化を支援すること</a:t>
            </a:r>
            <a:r>
              <a:rPr kumimoji="1" lang="ja-JP" altLang="en-US" dirty="0" smtClean="0"/>
              <a:t>を目的とする．</a:t>
            </a:r>
            <a:endParaRPr kumimoji="1" lang="en-US" altLang="ja-JP" dirty="0" smtClean="0"/>
          </a:p>
          <a:p>
            <a:endParaRPr kumimoji="1"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アプローチとしては，メッセージの送信日時，送信場所，返信時間を用いて</a:t>
            </a:r>
            <a:r>
              <a:rPr kumimoji="1" lang="ja-JP" altLang="en-US" dirty="0" smtClean="0"/>
              <a:t>，情報</a:t>
            </a:r>
            <a:r>
              <a:rPr kumimoji="1" lang="ja-JP" altLang="en-US" dirty="0" smtClean="0"/>
              <a:t>交換のタイムラグが発生しにくい時刻を特定する</a:t>
            </a:r>
            <a:r>
              <a:rPr kumimoji="1" lang="ja-JP" altLang="en-US" dirty="0" smtClean="0"/>
              <a:t>．その方法として，以下の</a:t>
            </a:r>
            <a:r>
              <a:rPr kumimoji="1" lang="en-US" altLang="ja-JP" dirty="0" smtClean="0"/>
              <a:t>3</a:t>
            </a:r>
            <a:r>
              <a:rPr kumimoji="1" lang="ja-JP" altLang="en-US" dirty="0" err="1" smtClean="0"/>
              <a:t>つの</a:t>
            </a:r>
            <a:r>
              <a:rPr kumimoji="1" lang="ja-JP" altLang="en-US" dirty="0" smtClean="0"/>
              <a:t>分析手法を提案する．</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分析手法の説明に入る前に，本研究で用いるデータについて説明する．</a:t>
            </a:r>
            <a:endParaRPr lang="en-US" altLang="ja-JP" dirty="0" smtClean="0"/>
          </a:p>
          <a:p>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この図は，情報交換におけるスレッドの様子を表したものである．＠</a:t>
            </a:r>
            <a:r>
              <a:rPr lang="en-US" altLang="ja-JP" dirty="0" smtClean="0"/>
              <a:t>mail</a:t>
            </a:r>
            <a:r>
              <a:rPr lang="en-US" altLang="ja-JP" baseline="0" dirty="0" smtClean="0"/>
              <a:t> A</a:t>
            </a:r>
            <a:r>
              <a:rPr lang="ja-JP" altLang="en-US" baseline="0" dirty="0" smtClean="0"/>
              <a:t>と</a:t>
            </a:r>
            <a:r>
              <a:rPr lang="en-US" altLang="ja-JP" baseline="0" dirty="0" smtClean="0"/>
              <a:t>mail B</a:t>
            </a:r>
            <a:r>
              <a:rPr lang="ja-JP" altLang="en-US" baseline="0" dirty="0" smtClean="0"/>
              <a:t>に関する詳しいデータはこのようになり，各メッセージの送信日時と送信場所を抽出することができる．送信場所は世界協定時（</a:t>
            </a:r>
            <a:r>
              <a:rPr lang="en-US" altLang="ja-JP" baseline="0" dirty="0" smtClean="0"/>
              <a:t>UTC</a:t>
            </a:r>
            <a:r>
              <a:rPr lang="ja-JP" altLang="en-US" baseline="0" dirty="0" smtClean="0"/>
              <a:t>）との時差から，該当する地域が特定できる．また，返信先とメッセージ</a:t>
            </a:r>
            <a:r>
              <a:rPr lang="en-US" altLang="ja-JP" baseline="0" dirty="0" smtClean="0"/>
              <a:t>ID</a:t>
            </a:r>
            <a:r>
              <a:rPr lang="ja-JP" altLang="en-US" baseline="0" dirty="0" smtClean="0"/>
              <a:t>が一致するかどうかで送信と返信の関係を抽出することができる．さらに，＠送信と返信の関係にあるメッセージの送信日時の差分から返信時間を求めることができる．</a:t>
            </a:r>
            <a:endParaRPr lang="en-US" altLang="ja-JP"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baseline="0" dirty="0" smtClean="0"/>
              <a:t>本研究では，</a:t>
            </a:r>
            <a:r>
              <a:rPr kumimoji="1" lang="ja-JP" altLang="en-US" dirty="0" smtClean="0"/>
              <a:t>メッセージの送信日時，送信場所，返信時間を用いて，提案する分析手法を行っていく．</a:t>
            </a:r>
            <a:endParaRPr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分析手法</a:t>
            </a:r>
            <a:r>
              <a:rPr kumimoji="1" lang="en-US" altLang="ja-JP" dirty="0" smtClean="0"/>
              <a:t>(1)</a:t>
            </a:r>
            <a:r>
              <a:rPr kumimoji="1" lang="ja-JP" altLang="en-US" dirty="0" smtClean="0"/>
              <a:t>の開発者の地理的分布と地域別の活動時間帯の把握では，情報交換の多い地域あるいは少ない地域を特定し，地域別の活動時間帯を把握することを目的とする．方法として，まず送信場所別にメッセージの返信数を求める．この方法により，＠情報交換を活発に行っている地域を確認することができると考える．次に，分析対象とする地域の現地時刻別の返信数を求め，地域毎の活動時間帯を把握する．</a:t>
            </a:r>
          </a:p>
          <a:p>
            <a:endParaRPr kumimoji="1"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5</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分析手法</a:t>
            </a:r>
            <a:r>
              <a:rPr kumimoji="1" lang="en-US" altLang="ja-JP" dirty="0" smtClean="0"/>
              <a:t>(2)</a:t>
            </a:r>
            <a:r>
              <a:rPr kumimoji="1" lang="ja-JP" altLang="en-US" dirty="0" smtClean="0"/>
              <a:t>の地域毎の情報交換所要時間の分布把握では，タイムゾーンの違いによる情報交換のタイムラグを確認することを目的とする．方法として，＠同一タイムゾーン内および＠異なるタイムゾーン間において返信時間の分布を分析する．この方法により，時差の有無の違いによる情報交換のタイムラグの実態を確認することができると考える．</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分析手法</a:t>
            </a:r>
            <a:r>
              <a:rPr kumimoji="1" lang="en-US" altLang="ja-JP" dirty="0" smtClean="0"/>
              <a:t>(3)</a:t>
            </a:r>
            <a:r>
              <a:rPr kumimoji="1" lang="ja-JP" altLang="en-US" dirty="0" smtClean="0"/>
              <a:t>の最適な送信タイミングの特定では，情報交換のタイムラグが発生しやすい時刻あるいは発生しにくい時刻を特定することを目的とする．方法として，送信者のメッセージ送信時刻と返信者のメッセージ送信時刻から各時刻の返信数を分析する．</a:t>
            </a:r>
            <a:endParaRPr kumimoji="1" lang="en-US" altLang="ja-JP" dirty="0" smtClean="0"/>
          </a:p>
          <a:p>
            <a:endParaRPr kumimoji="1" lang="en-US" altLang="ja-JP" dirty="0" smtClean="0"/>
          </a:p>
          <a:p>
            <a:r>
              <a:rPr kumimoji="1" lang="ja-JP" altLang="en-US" dirty="0" smtClean="0"/>
              <a:t>図の各行は送信時刻，各列は返信時刻を表す．地域</a:t>
            </a:r>
            <a:r>
              <a:rPr kumimoji="1" lang="en-US" altLang="ja-JP" dirty="0" smtClean="0"/>
              <a:t>A</a:t>
            </a:r>
            <a:r>
              <a:rPr kumimoji="1" lang="ja-JP" altLang="en-US" dirty="0" smtClean="0"/>
              <a:t>と地域</a:t>
            </a:r>
            <a:r>
              <a:rPr kumimoji="1" lang="en-US" altLang="ja-JP" dirty="0" smtClean="0"/>
              <a:t>B</a:t>
            </a:r>
            <a:r>
              <a:rPr kumimoji="1" lang="ja-JP" altLang="en-US" dirty="0" smtClean="0"/>
              <a:t>の時差が</a:t>
            </a:r>
            <a:r>
              <a:rPr kumimoji="1" lang="en-US" altLang="ja-JP" dirty="0" smtClean="0"/>
              <a:t>3</a:t>
            </a:r>
            <a:r>
              <a:rPr kumimoji="1" lang="ja-JP" altLang="en-US" dirty="0" smtClean="0"/>
              <a:t>時間のとき，対角線上にタイムラグ</a:t>
            </a:r>
            <a:r>
              <a:rPr kumimoji="1" lang="en-US" altLang="ja-JP" dirty="0" smtClean="0"/>
              <a:t>0</a:t>
            </a:r>
            <a:r>
              <a:rPr kumimoji="1" lang="ja-JP" altLang="en-US" dirty="0" smtClean="0"/>
              <a:t>となるように返信時刻を合わせる．＠左の図は各時刻におけるタイムラグの大きさを表し，右の図は各時刻におけるメッセージの返信数を表す．例えば，地域</a:t>
            </a:r>
            <a:r>
              <a:rPr kumimoji="1" lang="en-US" altLang="ja-JP" dirty="0" smtClean="0"/>
              <a:t>A</a:t>
            </a:r>
            <a:r>
              <a:rPr kumimoji="1" lang="ja-JP" altLang="en-US" dirty="0" smtClean="0"/>
              <a:t>の</a:t>
            </a:r>
            <a:r>
              <a:rPr kumimoji="1" lang="en-US" altLang="ja-JP" dirty="0" smtClean="0"/>
              <a:t>9</a:t>
            </a:r>
            <a:r>
              <a:rPr kumimoji="1" lang="ja-JP" altLang="en-US" dirty="0" smtClean="0"/>
              <a:t>時から</a:t>
            </a:r>
            <a:r>
              <a:rPr kumimoji="1" lang="en-US" altLang="ja-JP" dirty="0" smtClean="0"/>
              <a:t>12</a:t>
            </a:r>
            <a:r>
              <a:rPr kumimoji="1" lang="ja-JP" altLang="en-US" dirty="0" smtClean="0"/>
              <a:t>時に送信し，＠地域</a:t>
            </a:r>
            <a:r>
              <a:rPr kumimoji="1" lang="en-US" altLang="ja-JP" dirty="0" smtClean="0"/>
              <a:t>B</a:t>
            </a:r>
            <a:r>
              <a:rPr kumimoji="1" lang="ja-JP" altLang="en-US" dirty="0" smtClean="0"/>
              <a:t>の</a:t>
            </a:r>
            <a:r>
              <a:rPr kumimoji="1" lang="en-US" altLang="ja-JP" dirty="0" smtClean="0"/>
              <a:t>15</a:t>
            </a:r>
            <a:r>
              <a:rPr kumimoji="1" lang="ja-JP" altLang="en-US" dirty="0" smtClean="0"/>
              <a:t>時から</a:t>
            </a:r>
            <a:r>
              <a:rPr kumimoji="1" lang="en-US" altLang="ja-JP" dirty="0" smtClean="0"/>
              <a:t>18</a:t>
            </a:r>
            <a:r>
              <a:rPr kumimoji="1" lang="ja-JP" altLang="en-US" dirty="0" smtClean="0"/>
              <a:t>時に返信があった場合，タイムラグは</a:t>
            </a:r>
            <a:r>
              <a:rPr kumimoji="1" lang="en-US" altLang="ja-JP" dirty="0" smtClean="0"/>
              <a:t>+3</a:t>
            </a:r>
            <a:r>
              <a:rPr kumimoji="1" lang="ja-JP" altLang="en-US" dirty="0" smtClean="0"/>
              <a:t>時間であり，返信数は</a:t>
            </a:r>
            <a:r>
              <a:rPr kumimoji="1" lang="en-US" altLang="ja-JP" dirty="0" smtClean="0"/>
              <a:t>80</a:t>
            </a:r>
            <a:r>
              <a:rPr kumimoji="1" lang="ja-JP" altLang="en-US" dirty="0" smtClean="0"/>
              <a:t>件であることを示す．</a:t>
            </a:r>
          </a:p>
          <a:p>
            <a:endParaRPr kumimoji="1" lang="ja-JP" altLang="en-US"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各返信数がこのように配列された場合，返信数の多い時刻を俯瞰的に把握するために，返信数に合わせて</a:t>
            </a:r>
            <a:endParaRPr kumimoji="1" lang="en-US" altLang="ja-JP" dirty="0" smtClean="0"/>
          </a:p>
          <a:p>
            <a:endParaRPr kumimoji="1" lang="en-US" altLang="ja-JP" dirty="0" smtClean="0"/>
          </a:p>
          <a:p>
            <a:endParaRPr kumimoji="1" lang="en-US" altLang="ja-JP" dirty="0" smtClean="0"/>
          </a:p>
          <a:p>
            <a:endParaRPr kumimoji="1" lang="ja-JP" altLang="en-US"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8</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各セルをグレースケールで色付けする．本研究では，返信数の最小値を白で，最大値を黒で色付けする．</a:t>
            </a:r>
          </a:p>
          <a:p>
            <a:endParaRPr kumimoji="1" lang="en-US" altLang="ja-JP" dirty="0" smtClean="0"/>
          </a:p>
          <a:p>
            <a:r>
              <a:rPr kumimoji="1" lang="ja-JP" altLang="en-US" dirty="0" smtClean="0"/>
              <a:t>さらに，返信数の値を削除することで，</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9</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返信数の多い時刻を俯瞰的に把握することができる．</a:t>
            </a:r>
            <a:endParaRPr kumimoji="1" lang="en-US" altLang="ja-JP" dirty="0" smtClean="0"/>
          </a:p>
          <a:p>
            <a:endParaRPr kumimoji="1" lang="en-US" altLang="ja-JP" dirty="0" smtClean="0"/>
          </a:p>
          <a:p>
            <a:r>
              <a:rPr kumimoji="1" lang="ja-JP" altLang="en-US" dirty="0" smtClean="0"/>
              <a:t>ここで示した方法を用いることにより，情報交換のタイムラグの発生しやすい時刻や発生しにくい時刻を特定することができると考える．</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10</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例えば，地域</a:t>
            </a:r>
            <a:r>
              <a:rPr kumimoji="1" lang="en-US" altLang="ja-JP" dirty="0" smtClean="0"/>
              <a:t>A</a:t>
            </a:r>
            <a:r>
              <a:rPr kumimoji="1" lang="ja-JP" altLang="en-US" dirty="0" smtClean="0"/>
              <a:t>の</a:t>
            </a:r>
            <a:r>
              <a:rPr kumimoji="1" lang="en-US" altLang="ja-JP" dirty="0" smtClean="0"/>
              <a:t>21</a:t>
            </a:r>
            <a:r>
              <a:rPr kumimoji="1" lang="ja-JP" altLang="en-US" dirty="0" smtClean="0"/>
              <a:t>時から</a:t>
            </a:r>
            <a:r>
              <a:rPr kumimoji="1" lang="en-US" altLang="ja-JP" dirty="0" smtClean="0"/>
              <a:t>0</a:t>
            </a:r>
            <a:r>
              <a:rPr kumimoji="1" lang="ja-JP" altLang="en-US" dirty="0" smtClean="0"/>
              <a:t>時では，＠</a:t>
            </a:r>
            <a:r>
              <a:rPr kumimoji="1" lang="en-US" altLang="ja-JP" dirty="0" smtClean="0"/>
              <a:t>6</a:t>
            </a:r>
            <a:r>
              <a:rPr kumimoji="1" lang="ja-JP" altLang="en-US" dirty="0" smtClean="0"/>
              <a:t>時間後に返信される割合が多く，タイムラグの少ない情報交換タイミングとしては適切ではないといえる．</a:t>
            </a:r>
          </a:p>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11</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提案手法の有用性を確かめるために，ケーススタディを行った．</a:t>
            </a:r>
            <a:endParaRPr kumimoji="1" lang="en-US" altLang="ja-JP" dirty="0" smtClean="0"/>
          </a:p>
          <a:p>
            <a:endParaRPr kumimoji="1" lang="en-US" altLang="ja-JP" dirty="0" smtClean="0"/>
          </a:p>
          <a:p>
            <a:r>
              <a:rPr kumimoji="1" lang="ja-JP" altLang="en-US" dirty="0" smtClean="0"/>
              <a:t>分析対象プロジェクトは</a:t>
            </a:r>
            <a:r>
              <a:rPr kumimoji="1" lang="en-US" altLang="ja-JP" dirty="0" smtClean="0"/>
              <a:t>Python</a:t>
            </a:r>
            <a:r>
              <a:rPr kumimoji="1" lang="ja-JP" altLang="en-US" dirty="0" smtClean="0"/>
              <a:t>で，分析対象データは，主に開発に関する話題を取り扱う</a:t>
            </a:r>
            <a:r>
              <a:rPr kumimoji="1" lang="en-US" altLang="ja-JP" dirty="0" smtClean="0"/>
              <a:t>ML</a:t>
            </a:r>
            <a:r>
              <a:rPr kumimoji="1" lang="ja-JP" altLang="en-US" dirty="0" smtClean="0"/>
              <a:t>のアーカイブを用いた．本研究で取り扱うメール数は，</a:t>
            </a:r>
            <a:r>
              <a:rPr lang="en-US" altLang="ja-JP" dirty="0" smtClean="0"/>
              <a:t>51,830</a:t>
            </a:r>
            <a:r>
              <a:rPr lang="ja-JP" altLang="en-US" dirty="0" smtClean="0"/>
              <a:t>件存在していた．</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12</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分析手法</a:t>
            </a:r>
            <a:r>
              <a:rPr kumimoji="1" lang="en-US" altLang="ja-JP" dirty="0" smtClean="0"/>
              <a:t>(1)</a:t>
            </a:r>
            <a:r>
              <a:rPr kumimoji="1" lang="ja-JP" altLang="en-US" dirty="0" smtClean="0"/>
              <a:t>の結果について説明する．</a:t>
            </a:r>
            <a:endParaRPr kumimoji="1" lang="en-US" altLang="ja-JP" dirty="0" smtClean="0"/>
          </a:p>
          <a:p>
            <a:endParaRPr kumimoji="1" lang="ja-JP" altLang="en-US" dirty="0" smtClean="0"/>
          </a:p>
          <a:p>
            <a:r>
              <a:rPr kumimoji="1" lang="ja-JP" altLang="en-US" dirty="0" smtClean="0"/>
              <a:t>このグラフは各タイムゾーンにおける返信数の分布を表し，横軸は各タイムゾーンで，縦軸は返信数を表している．</a:t>
            </a:r>
          </a:p>
          <a:p>
            <a:endParaRPr kumimoji="1" lang="ja-JP" altLang="en-US" dirty="0" smtClean="0"/>
          </a:p>
          <a:p>
            <a:r>
              <a:rPr kumimoji="1" lang="ja-JP" altLang="en-US" dirty="0" smtClean="0"/>
              <a:t>グラフより，</a:t>
            </a:r>
            <a:r>
              <a:rPr kumimoji="1" lang="en-US" altLang="ja-JP" dirty="0" smtClean="0"/>
              <a:t>Python</a:t>
            </a:r>
            <a:r>
              <a:rPr kumimoji="1" lang="ja-JP" altLang="en-US" dirty="0" smtClean="0"/>
              <a:t>プロジェクトにおける情報交換の多い地域と少ない地域を確認することができた．＠特に，米大陸東部と中央ヨーロッパ地域の開発者からの返信が多いことが分かる</a:t>
            </a:r>
            <a:r>
              <a:rPr kumimoji="1" lang="ja-JP" altLang="en-US" dirty="0" smtClean="0"/>
              <a:t>．＠</a:t>
            </a:r>
            <a:r>
              <a:rPr kumimoji="1" lang="en-US" altLang="ja-JP" dirty="0" smtClean="0"/>
              <a:t>Python</a:t>
            </a:r>
            <a:r>
              <a:rPr kumimoji="1" lang="ja-JP" altLang="en-US" dirty="0" smtClean="0"/>
              <a:t>の利用は欧米中心であり，開発も欧米中心に行われているため，当該地域からのメールが多かったと考えられる．</a:t>
            </a:r>
          </a:p>
          <a:p>
            <a:endParaRPr kumimoji="1" lang="ja-JP" altLang="en-US" dirty="0" smtClean="0"/>
          </a:p>
          <a:p>
            <a:r>
              <a:rPr kumimoji="1" lang="ja-JP" altLang="en-US" dirty="0" smtClean="0"/>
              <a:t>米大陸東部と中央ヨーロッパ地域の中にはサマータイムを導入している国も多く，隣接するタイムゾーンからのメールも多いため，以降では各々の周辺地域の＠米大陸地域と欧・アフリカ地域の</a:t>
            </a:r>
            <a:r>
              <a:rPr kumimoji="1" lang="en-US" altLang="ja-JP" dirty="0" smtClean="0"/>
              <a:t>2</a:t>
            </a:r>
            <a:r>
              <a:rPr kumimoji="1" lang="ja-JP" altLang="en-US" dirty="0" err="1" smtClean="0"/>
              <a:t>つの</a:t>
            </a:r>
            <a:r>
              <a:rPr kumimoji="1" lang="ja-JP" altLang="en-US" dirty="0" smtClean="0"/>
              <a:t>地域を分析対象とする．</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13</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次に，先ほど示した</a:t>
            </a:r>
            <a:r>
              <a:rPr kumimoji="1" lang="en-US" altLang="ja-JP" dirty="0" smtClean="0"/>
              <a:t>2</a:t>
            </a:r>
            <a:r>
              <a:rPr kumimoji="1" lang="ja-JP" altLang="en-US" dirty="0" err="1" smtClean="0"/>
              <a:t>つの</a:t>
            </a:r>
            <a:r>
              <a:rPr kumimoji="1" lang="ja-JP" altLang="en-US" dirty="0" smtClean="0"/>
              <a:t>地域における活動時間帯の結果を説明する．</a:t>
            </a:r>
            <a:endParaRPr kumimoji="1" lang="en-US" altLang="ja-JP" dirty="0" smtClean="0"/>
          </a:p>
          <a:p>
            <a:endParaRPr kumimoji="1" lang="en-US" altLang="ja-JP" dirty="0" smtClean="0"/>
          </a:p>
          <a:p>
            <a:r>
              <a:rPr kumimoji="1" lang="ja-JP" altLang="en-US" dirty="0" smtClean="0"/>
              <a:t>グラフは地域別に各時刻の返信数の推移を表し，横軸は各地の標準時で，縦軸は返信数を表している．</a:t>
            </a:r>
            <a:endParaRPr kumimoji="1" lang="en-US" altLang="ja-JP" dirty="0" smtClean="0"/>
          </a:p>
          <a:p>
            <a:endParaRPr kumimoji="1" lang="en-US" altLang="ja-JP" dirty="0" smtClean="0"/>
          </a:p>
          <a:p>
            <a:r>
              <a:rPr kumimoji="1" lang="ja-JP" altLang="en-US" dirty="0" smtClean="0"/>
              <a:t>グラフより，地域別の活動時間帯を把握することができた．米からの返信数が最大となる時間帯は，＠米時刻の</a:t>
            </a:r>
            <a:r>
              <a:rPr kumimoji="1" lang="en-US" altLang="ja-JP" dirty="0" smtClean="0"/>
              <a:t>13</a:t>
            </a:r>
            <a:r>
              <a:rPr kumimoji="1" lang="ja-JP" altLang="en-US" dirty="0" smtClean="0"/>
              <a:t>時であり，欧では＠欧時刻の</a:t>
            </a:r>
            <a:r>
              <a:rPr kumimoji="1" lang="en-US" altLang="ja-JP" dirty="0" smtClean="0"/>
              <a:t>23</a:t>
            </a:r>
            <a:r>
              <a:rPr kumimoji="1" lang="ja-JP" altLang="en-US" dirty="0" smtClean="0"/>
              <a:t>時であることがわかる</a:t>
            </a:r>
            <a:r>
              <a:rPr kumimoji="1" lang="ja-JP" altLang="en-US" dirty="0" smtClean="0"/>
              <a:t>．＠米</a:t>
            </a:r>
            <a:r>
              <a:rPr kumimoji="1" lang="ja-JP" altLang="en-US" dirty="0" smtClean="0"/>
              <a:t>の開発者は昼の時間帯を中心に活動し，欧の開発者は夜の時間帯を中心に活動しているといえる．</a:t>
            </a:r>
            <a:endParaRPr kumimoji="1" lang="en-US" altLang="ja-JP" dirty="0" smtClean="0"/>
          </a:p>
          <a:p>
            <a:endParaRPr kumimoji="1" lang="en-US" altLang="ja-JP" dirty="0" smtClean="0"/>
          </a:p>
          <a:p>
            <a:r>
              <a:rPr kumimoji="1" lang="ja-JP" altLang="en-US" dirty="0" smtClean="0"/>
              <a:t>このように，各地域の返信数から活動時間帯を分析することで，地域別の開発に従事する時間帯の違いがわかった．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14</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分析手法（</a:t>
            </a:r>
            <a:r>
              <a:rPr kumimoji="1" lang="en-US" altLang="ja-JP" dirty="0" smtClean="0"/>
              <a:t>2</a:t>
            </a:r>
            <a:r>
              <a:rPr kumimoji="1" lang="ja-JP" altLang="en-US" dirty="0" smtClean="0"/>
              <a:t>）の結果と考察ついて説明する．</a:t>
            </a:r>
            <a:endParaRPr kumimoji="1" lang="en-US" altLang="ja-JP" dirty="0" smtClean="0"/>
          </a:p>
          <a:p>
            <a:endParaRPr kumimoji="1" lang="en-US" altLang="ja-JP" dirty="0" smtClean="0"/>
          </a:p>
          <a:p>
            <a:r>
              <a:rPr kumimoji="1" lang="ja-JP" altLang="en-US" dirty="0" smtClean="0"/>
              <a:t>表はタイムゾーンが同一地域間および異なる地域間における返信数と返信時間の最大値，最小値，中央値を表している．</a:t>
            </a:r>
            <a:endParaRPr kumimoji="1" lang="en-US" altLang="ja-JP" dirty="0" smtClean="0"/>
          </a:p>
          <a:p>
            <a:r>
              <a:rPr kumimoji="1" lang="ja-JP" altLang="en-US" dirty="0" smtClean="0"/>
              <a:t>本研究では，送信地域と返信地域の関係をこのように矢印で示す．</a:t>
            </a:r>
            <a:endParaRPr kumimoji="1" lang="en-US" altLang="ja-JP" dirty="0" smtClean="0"/>
          </a:p>
          <a:p>
            <a:endParaRPr kumimoji="1" lang="en-US" altLang="ja-JP" dirty="0" smtClean="0"/>
          </a:p>
          <a:p>
            <a:r>
              <a:rPr kumimoji="1" lang="ja-JP" altLang="en-US" dirty="0" smtClean="0"/>
              <a:t>表より，時差による情報交換のタイムラグを確認できた．タイムゾーンが同一地域間では</a:t>
            </a:r>
            <a:r>
              <a:rPr kumimoji="1" lang="en-US" altLang="ja-JP" dirty="0" smtClean="0"/>
              <a:t>1.5</a:t>
            </a:r>
            <a:r>
              <a:rPr kumimoji="1" lang="ja-JP" altLang="en-US" dirty="0" smtClean="0"/>
              <a:t>時間程度の返信が期待できるが，異なる地域間でも</a:t>
            </a:r>
            <a:r>
              <a:rPr kumimoji="1" lang="en-US" altLang="ja-JP" dirty="0" smtClean="0"/>
              <a:t>2</a:t>
            </a:r>
            <a:r>
              <a:rPr kumimoji="1" lang="ja-JP" altLang="en-US" dirty="0" smtClean="0"/>
              <a:t>時間未満の返信が多いことがわかる．米と欧では実際には</a:t>
            </a:r>
            <a:r>
              <a:rPr kumimoji="1" lang="en-US" altLang="ja-JP" dirty="0" smtClean="0"/>
              <a:t>6</a:t>
            </a:r>
            <a:r>
              <a:rPr kumimoji="1" lang="ja-JP" altLang="en-US" dirty="0" smtClean="0"/>
              <a:t>時間近い時差があることから，</a:t>
            </a:r>
            <a:r>
              <a:rPr kumimoji="1" lang="en-US" altLang="ja-JP" dirty="0" smtClean="0"/>
              <a:t>Python</a:t>
            </a:r>
            <a:r>
              <a:rPr kumimoji="1" lang="ja-JP" altLang="en-US" dirty="0" smtClean="0"/>
              <a:t>プロジェクトでは時差による情報交換のタイムラグが少ないことが分かる．</a:t>
            </a:r>
            <a:endParaRPr kumimoji="1" lang="en-US" altLang="ja-JP" dirty="0" smtClean="0"/>
          </a:p>
          <a:p>
            <a:endParaRPr kumimoji="1" lang="en-US" altLang="ja-JP" dirty="0" smtClean="0"/>
          </a:p>
          <a:p>
            <a:r>
              <a:rPr kumimoji="1" lang="ja-JP" altLang="en-US" dirty="0" smtClean="0"/>
              <a:t>これは，</a:t>
            </a:r>
            <a:r>
              <a:rPr kumimoji="1" lang="en-US" altLang="ja-JP" dirty="0" smtClean="0"/>
              <a:t>Python</a:t>
            </a:r>
            <a:r>
              <a:rPr kumimoji="1" lang="ja-JP" altLang="en-US" dirty="0" smtClean="0"/>
              <a:t>プロジェクトの規模が大きく，どの時間帯においても開発に従事する開発者が存在していたため，送信に対する素早い対応が可能であったと考えられる．</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15</a:t>
            </a:fld>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分析手法（</a:t>
            </a:r>
            <a:r>
              <a:rPr kumimoji="1" lang="en-US" altLang="ja-JP" dirty="0" smtClean="0"/>
              <a:t>3</a:t>
            </a:r>
            <a:r>
              <a:rPr kumimoji="1" lang="ja-JP" altLang="en-US" dirty="0" smtClean="0"/>
              <a:t>）の結果について説明する．</a:t>
            </a:r>
            <a:endParaRPr kumimoji="1" lang="en-US" altLang="ja-JP" dirty="0" smtClean="0"/>
          </a:p>
          <a:p>
            <a:endParaRPr kumimoji="1" lang="en-US" altLang="ja-JP" dirty="0" smtClean="0"/>
          </a:p>
          <a:p>
            <a:r>
              <a:rPr kumimoji="1" lang="ja-JP" altLang="en-US" dirty="0" smtClean="0"/>
              <a:t>図は，分析手法（</a:t>
            </a:r>
            <a:r>
              <a:rPr kumimoji="1" lang="en-US" altLang="ja-JP" dirty="0" smtClean="0"/>
              <a:t>1</a:t>
            </a:r>
            <a:r>
              <a:rPr kumimoji="1" lang="ja-JP" altLang="en-US" dirty="0" smtClean="0"/>
              <a:t>）で示した</a:t>
            </a:r>
            <a:r>
              <a:rPr kumimoji="1" lang="en-US" altLang="ja-JP" dirty="0" smtClean="0"/>
              <a:t>2</a:t>
            </a:r>
            <a:r>
              <a:rPr kumimoji="1" lang="ja-JP" altLang="en-US" dirty="0" err="1" smtClean="0"/>
              <a:t>つの</a:t>
            </a:r>
            <a:r>
              <a:rPr kumimoji="1" lang="ja-JP" altLang="en-US" dirty="0" smtClean="0"/>
              <a:t>地域間における各時刻の返信数の分布を示す．分析手法（</a:t>
            </a:r>
            <a:r>
              <a:rPr kumimoji="1" lang="en-US" altLang="ja-JP" dirty="0" smtClean="0"/>
              <a:t>2</a:t>
            </a:r>
            <a:r>
              <a:rPr kumimoji="1" lang="ja-JP" altLang="en-US" dirty="0" smtClean="0"/>
              <a:t>）と同様に，本手法でも＠同一タイムゾーン内と＠異なるタイムゾーン間とに分け，</a:t>
            </a:r>
            <a:r>
              <a:rPr kumimoji="1" lang="en-US" altLang="ja-JP" dirty="0" smtClean="0"/>
              <a:t>4</a:t>
            </a:r>
            <a:r>
              <a:rPr kumimoji="1" lang="ja-JP" altLang="en-US" dirty="0" smtClean="0"/>
              <a:t>通りの分析結果が得られた．</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16</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まず，同一タイムゾーン内の結果について説明する．</a:t>
            </a:r>
            <a:endParaRPr kumimoji="1" lang="en-US" altLang="ja-JP" dirty="0" smtClean="0"/>
          </a:p>
          <a:p>
            <a:endParaRPr kumimoji="1" lang="en-US" altLang="ja-JP" dirty="0" smtClean="0"/>
          </a:p>
          <a:p>
            <a:r>
              <a:rPr kumimoji="1" lang="ja-JP" altLang="en-US" dirty="0" smtClean="0"/>
              <a:t>図より，対角線付近のセルの色が濃くなっている時刻があることから，リアルタイム性の高い情報交換が行われている時刻を確認することができた．＠米間では</a:t>
            </a:r>
            <a:r>
              <a:rPr kumimoji="1" lang="en-US" altLang="ja-JP" dirty="0" smtClean="0"/>
              <a:t>10</a:t>
            </a:r>
            <a:r>
              <a:rPr kumimoji="1" lang="ja-JP" altLang="en-US" dirty="0" smtClean="0"/>
              <a:t>時～</a:t>
            </a:r>
            <a:r>
              <a:rPr kumimoji="1" lang="en-US" altLang="ja-JP" dirty="0" smtClean="0"/>
              <a:t>17</a:t>
            </a:r>
            <a:r>
              <a:rPr kumimoji="1" lang="ja-JP" altLang="en-US" dirty="0" smtClean="0"/>
              <a:t>時頃，＠欧間では</a:t>
            </a:r>
            <a:r>
              <a:rPr kumimoji="1" lang="en-US" altLang="ja-JP" dirty="0" smtClean="0"/>
              <a:t>16</a:t>
            </a:r>
            <a:r>
              <a:rPr kumimoji="1" lang="ja-JP" altLang="en-US" dirty="0" smtClean="0"/>
              <a:t>時～</a:t>
            </a:r>
            <a:r>
              <a:rPr kumimoji="1" lang="en-US" altLang="ja-JP" dirty="0" smtClean="0"/>
              <a:t>23</a:t>
            </a:r>
            <a:r>
              <a:rPr kumimoji="1" lang="ja-JP" altLang="en-US" dirty="0" smtClean="0"/>
              <a:t>時頃にリアルタイム性の高い情報交換が活発に行われていることがわかった．</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17</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次に，異なるタイムゾーン間の結果について説明する．</a:t>
            </a:r>
            <a:endParaRPr kumimoji="1" lang="en-US" altLang="ja-JP" dirty="0" smtClean="0"/>
          </a:p>
          <a:p>
            <a:endParaRPr kumimoji="1" lang="en-US" altLang="ja-JP" dirty="0" smtClean="0"/>
          </a:p>
          <a:p>
            <a:r>
              <a:rPr kumimoji="1" lang="ja-JP" altLang="en-US" dirty="0" smtClean="0"/>
              <a:t>図より，対角線付近と対角線から</a:t>
            </a:r>
            <a:r>
              <a:rPr kumimoji="1" lang="ja-JP" altLang="en-US" dirty="0" err="1" smtClean="0"/>
              <a:t>離れたの</a:t>
            </a:r>
            <a:r>
              <a:rPr kumimoji="1" lang="ja-JP" altLang="en-US" dirty="0" smtClean="0"/>
              <a:t>セルの色が濃くなっている時刻があることから，リアルタイム性の高い情報交換とリアル性の低い情報交換が行われている時刻を確認することができた．＠米→欧間では</a:t>
            </a:r>
            <a:r>
              <a:rPr kumimoji="1" lang="en-US" altLang="ja-JP" dirty="0" smtClean="0"/>
              <a:t>10</a:t>
            </a:r>
            <a:r>
              <a:rPr kumimoji="1" lang="ja-JP" altLang="en-US" dirty="0" smtClean="0"/>
              <a:t>時～</a:t>
            </a:r>
            <a:r>
              <a:rPr kumimoji="1" lang="en-US" altLang="ja-JP" dirty="0" smtClean="0"/>
              <a:t>17</a:t>
            </a:r>
            <a:r>
              <a:rPr kumimoji="1" lang="ja-JP" altLang="en-US" dirty="0" smtClean="0"/>
              <a:t>時頃，＠欧→米間では</a:t>
            </a:r>
            <a:r>
              <a:rPr kumimoji="1" lang="en-US" altLang="ja-JP" dirty="0" smtClean="0"/>
              <a:t>16</a:t>
            </a:r>
            <a:r>
              <a:rPr kumimoji="1" lang="ja-JP" altLang="en-US" dirty="0" smtClean="0"/>
              <a:t>時～</a:t>
            </a:r>
            <a:r>
              <a:rPr kumimoji="1" lang="en-US" altLang="ja-JP" dirty="0" smtClean="0"/>
              <a:t>23</a:t>
            </a:r>
            <a:r>
              <a:rPr kumimoji="1" lang="ja-JP" altLang="en-US" dirty="0" smtClean="0"/>
              <a:t>時頃にリアルタイム性の高い情報交換が活発に行われていることがわかった．また，＠米→欧間では</a:t>
            </a:r>
            <a:r>
              <a:rPr kumimoji="1" lang="en-US" altLang="ja-JP" dirty="0" smtClean="0"/>
              <a:t>18</a:t>
            </a:r>
            <a:r>
              <a:rPr kumimoji="1" lang="ja-JP" altLang="en-US" dirty="0" smtClean="0"/>
              <a:t>時～</a:t>
            </a:r>
            <a:r>
              <a:rPr kumimoji="1" lang="en-US" altLang="ja-JP" dirty="0" smtClean="0"/>
              <a:t>23</a:t>
            </a:r>
            <a:r>
              <a:rPr kumimoji="1" lang="ja-JP" altLang="en-US" dirty="0" smtClean="0"/>
              <a:t>時頃，＠欧→米間では</a:t>
            </a:r>
            <a:r>
              <a:rPr kumimoji="1" lang="en-US" altLang="ja-JP" dirty="0" smtClean="0"/>
              <a:t>7</a:t>
            </a:r>
            <a:r>
              <a:rPr kumimoji="1" lang="ja-JP" altLang="en-US" dirty="0" smtClean="0"/>
              <a:t>時～</a:t>
            </a:r>
            <a:r>
              <a:rPr kumimoji="1" lang="en-US" altLang="ja-JP" dirty="0" smtClean="0"/>
              <a:t>13</a:t>
            </a:r>
            <a:r>
              <a:rPr kumimoji="1" lang="ja-JP" altLang="en-US" dirty="0" smtClean="0"/>
              <a:t>時頃にリアルタイム性の低い情報交換が行われていることがわかった．</a:t>
            </a:r>
            <a:endParaRPr kumimoji="1" lang="en-US" altLang="ja-JP" dirty="0" smtClean="0"/>
          </a:p>
          <a:p>
            <a:endParaRPr kumimoji="1" lang="en-US" altLang="ja-JP" dirty="0" smtClean="0"/>
          </a:p>
          <a:p>
            <a:r>
              <a:rPr kumimoji="1" lang="ja-JP" altLang="en-US" dirty="0" smtClean="0"/>
              <a:t>この結果から，素早い返答を得るためには，＠米では</a:t>
            </a:r>
            <a:r>
              <a:rPr kumimoji="1" lang="en-US" altLang="ja-JP" dirty="0" smtClean="0"/>
              <a:t>10</a:t>
            </a:r>
            <a:r>
              <a:rPr kumimoji="1" lang="ja-JP" altLang="en-US" dirty="0" smtClean="0"/>
              <a:t>時～</a:t>
            </a:r>
            <a:r>
              <a:rPr kumimoji="1" lang="en-US" altLang="ja-JP" dirty="0" smtClean="0"/>
              <a:t>17</a:t>
            </a:r>
            <a:r>
              <a:rPr kumimoji="1" lang="ja-JP" altLang="en-US" dirty="0" smtClean="0"/>
              <a:t>時頃，＠欧では</a:t>
            </a:r>
            <a:r>
              <a:rPr kumimoji="1" lang="en-US" altLang="ja-JP" dirty="0" smtClean="0"/>
              <a:t>16</a:t>
            </a:r>
            <a:r>
              <a:rPr kumimoji="1" lang="ja-JP" altLang="en-US" dirty="0" smtClean="0"/>
              <a:t>時～</a:t>
            </a:r>
            <a:r>
              <a:rPr kumimoji="1" lang="en-US" altLang="ja-JP" dirty="0" smtClean="0"/>
              <a:t>23</a:t>
            </a:r>
            <a:r>
              <a:rPr kumimoji="1" lang="ja-JP" altLang="en-US" dirty="0" smtClean="0"/>
              <a:t>時頃にメールを送ることが望ましいといえる．</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18</a:t>
            </a:fld>
            <a:endParaRPr kumimoji="1"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まとめと今後の課題です．</a:t>
            </a:r>
            <a:endParaRPr kumimoji="1"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本研究</a:t>
            </a:r>
            <a:r>
              <a:rPr kumimoji="1" lang="ja-JP" altLang="en-US" dirty="0" smtClean="0"/>
              <a:t>では，</a:t>
            </a:r>
            <a:r>
              <a:rPr kumimoji="1" lang="en-US" altLang="ja-JP" sz="1200" dirty="0" smtClean="0"/>
              <a:t>OSS</a:t>
            </a:r>
            <a:r>
              <a:rPr lang="ja-JP" altLang="en-US" sz="1200" dirty="0" smtClean="0"/>
              <a:t>プロジェクト内で行われる情報交換の効率化を支援するために，タイムラグが発生しにくい時刻を特定する手法を提案した</a:t>
            </a:r>
            <a:r>
              <a:rPr lang="ja-JP" altLang="en-US" sz="1200" dirty="0" smtClean="0"/>
              <a:t>．提案手法の利用例としては，</a:t>
            </a:r>
            <a:r>
              <a:rPr kumimoji="1" lang="ja-JP" altLang="en-US" sz="1200" dirty="0" smtClean="0"/>
              <a:t>リアルタイム性</a:t>
            </a:r>
            <a:r>
              <a:rPr kumimoji="1" lang="ja-JP" altLang="en-US" sz="1200" dirty="0" smtClean="0"/>
              <a:t>の</a:t>
            </a:r>
            <a:r>
              <a:rPr kumimoji="1" lang="ja-JP" altLang="en-US" sz="1200" dirty="0" smtClean="0"/>
              <a:t>低い（</a:t>
            </a:r>
            <a:r>
              <a:rPr kumimoji="1" lang="en-US" altLang="ja-JP" sz="1200" dirty="0" smtClean="0"/>
              <a:t>ML</a:t>
            </a:r>
            <a:r>
              <a:rPr kumimoji="1" lang="ja-JP" altLang="en-US" sz="1200" dirty="0" smtClean="0"/>
              <a:t>）媒体</a:t>
            </a:r>
            <a:r>
              <a:rPr kumimoji="1" lang="ja-JP" altLang="en-US" sz="1200" dirty="0" smtClean="0"/>
              <a:t>からリアルタイム性の</a:t>
            </a:r>
            <a:r>
              <a:rPr kumimoji="1" lang="ja-JP" altLang="en-US" sz="1200" dirty="0" smtClean="0"/>
              <a:t>高い（</a:t>
            </a:r>
            <a:r>
              <a:rPr kumimoji="1" lang="en-US" altLang="ja-JP" sz="1200" dirty="0" smtClean="0"/>
              <a:t>IRC</a:t>
            </a:r>
            <a:r>
              <a:rPr kumimoji="1" lang="ja-JP" altLang="en-US" sz="1200" dirty="0" smtClean="0"/>
              <a:t>）媒体</a:t>
            </a:r>
            <a:r>
              <a:rPr kumimoji="1" lang="ja-JP" altLang="en-US" sz="1200" dirty="0" smtClean="0"/>
              <a:t>に移行するときに，どの時間帯に情報交換を実施すべきか理解する必要があると考えられる．このとき，提案手法を用いることにより適切な情報交換タイミングを提示できると考える．また，本研究では</a:t>
            </a:r>
            <a:r>
              <a:rPr kumimoji="1" lang="en-US" altLang="ja-JP" sz="1200" dirty="0" smtClean="0"/>
              <a:t>OSS</a:t>
            </a:r>
            <a:r>
              <a:rPr kumimoji="1" lang="ja-JP" altLang="en-US" sz="1200" dirty="0" smtClean="0"/>
              <a:t>プロジェクトを対象としているが，企業の分散開発で行われる情報交換においても，効率化を支援することができると考える．</a:t>
            </a:r>
            <a:endParaRPr kumimoji="1" lang="en-US" altLang="ja-JP" sz="1200"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今後は，時差のない地域間や個々の開発者を分析対象として，提案手法の有用性を確認していきたいと考えている．</a:t>
            </a:r>
            <a:endParaRPr kumimoji="1" lang="en-US" altLang="ja-JP" sz="1200"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19</a:t>
            </a:fld>
            <a:endParaRPr kumimoji="1"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20</a:t>
            </a:fld>
            <a:endParaRPr kumimoji="1"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21</a:t>
            </a:fld>
            <a:endParaRPr kumimoji="1"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22</a:t>
            </a:fld>
            <a:endParaRPr kumimoji="1"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23</a:t>
            </a:fld>
            <a:endParaRPr kumimoji="1"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24</a:t>
            </a:fld>
            <a:endParaRPr kumimoji="1"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25</a:t>
            </a:fld>
            <a:endParaRPr kumimoji="1"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次に，異なるタイムゾーン間の結果について説明する．</a:t>
            </a:r>
            <a:endParaRPr kumimoji="1" lang="en-US" altLang="ja-JP" dirty="0" smtClean="0"/>
          </a:p>
          <a:p>
            <a:endParaRPr kumimoji="1" lang="en-US" altLang="ja-JP" dirty="0" smtClean="0"/>
          </a:p>
          <a:p>
            <a:r>
              <a:rPr kumimoji="1" lang="ja-JP" altLang="en-US" dirty="0" smtClean="0"/>
              <a:t>図より，対角線付近のセルの色が濃くなっている時刻があることから，リアルタイム性の高い情報交換が行われている時刻を確認することができた．＠米間では</a:t>
            </a:r>
            <a:r>
              <a:rPr kumimoji="1" lang="en-US" altLang="ja-JP" dirty="0" smtClean="0"/>
              <a:t>10</a:t>
            </a:r>
            <a:r>
              <a:rPr kumimoji="1" lang="ja-JP" altLang="en-US" dirty="0" smtClean="0"/>
              <a:t>時～</a:t>
            </a:r>
            <a:r>
              <a:rPr kumimoji="1" lang="en-US" altLang="ja-JP" dirty="0" smtClean="0"/>
              <a:t>17</a:t>
            </a:r>
            <a:r>
              <a:rPr kumimoji="1" lang="ja-JP" altLang="en-US" dirty="0" smtClean="0"/>
              <a:t>時頃，＠欧間では</a:t>
            </a:r>
            <a:r>
              <a:rPr kumimoji="1" lang="en-US" altLang="ja-JP" dirty="0" smtClean="0"/>
              <a:t>16</a:t>
            </a:r>
            <a:r>
              <a:rPr kumimoji="1" lang="ja-JP" altLang="en-US" dirty="0" smtClean="0"/>
              <a:t>時～</a:t>
            </a:r>
            <a:r>
              <a:rPr kumimoji="1" lang="en-US" altLang="ja-JP" dirty="0" smtClean="0"/>
              <a:t>23</a:t>
            </a:r>
            <a:r>
              <a:rPr kumimoji="1" lang="ja-JP" altLang="en-US" dirty="0" smtClean="0"/>
              <a:t>時頃にリアルタイム性の高い情報交換が活発に行われていることがわかった．</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26</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1695450"/>
            <a:ext cx="6883400" cy="2222499"/>
          </a:xfrm>
        </p:spPr>
        <p:txBody>
          <a:bodyPr/>
          <a:lstStyle>
            <a:lvl1pPr>
              <a:defRPr sz="3600">
                <a:latin typeface="+mj-lt"/>
                <a:ea typeface="+mj-ea"/>
                <a:cs typeface="Times New Roman" pitchFamily="18" charset="0"/>
              </a:defRPr>
            </a:lvl1pPr>
          </a:lstStyle>
          <a:p>
            <a:r>
              <a:rPr lang="ja-JP" altLang="en-US" dirty="0" smtClean="0"/>
              <a:t>マスタ タイトルの書式設定</a:t>
            </a:r>
            <a:endParaRPr lang="ja-JP" altLang="en-US" dirty="0"/>
          </a:p>
        </p:txBody>
      </p:sp>
      <p:sp>
        <p:nvSpPr>
          <p:cNvPr id="3075" name="Rectangle 3"/>
          <p:cNvSpPr>
            <a:spLocks noGrp="1" noChangeArrowheads="1"/>
          </p:cNvSpPr>
          <p:nvPr>
            <p:ph type="subTitle" idx="1"/>
          </p:nvPr>
        </p:nvSpPr>
        <p:spPr>
          <a:xfrm>
            <a:off x="2168525" y="4540250"/>
            <a:ext cx="5648325" cy="1752600"/>
          </a:xfrm>
        </p:spPr>
        <p:txBody>
          <a:bodyPr/>
          <a:lstStyle>
            <a:lvl1pPr marL="0" indent="0" algn="ctr">
              <a:buFontTx/>
              <a:buNone/>
              <a:defRPr sz="2000">
                <a:latin typeface="+mn-lt"/>
                <a:ea typeface="+mn-ea"/>
                <a:cs typeface="Times New Roman" pitchFamily="18" charset="0"/>
              </a:defRPr>
            </a:lvl1pPr>
          </a:lstStyle>
          <a:p>
            <a:r>
              <a:rPr lang="ja-JP" altLang="en-US" dirty="0" smtClean="0"/>
              <a:t>マスタ サブタイトルの書式設定</a:t>
            </a:r>
            <a:endParaRPr lang="ja-JP" altLang="en-US" dirty="0"/>
          </a:p>
        </p:txBody>
      </p:sp>
      <p:sp>
        <p:nvSpPr>
          <p:cNvPr id="3076" name="Rectangle 4"/>
          <p:cNvSpPr>
            <a:spLocks noGrp="1" noChangeArrowheads="1"/>
          </p:cNvSpPr>
          <p:nvPr>
            <p:ph type="dt" sz="half" idx="2"/>
          </p:nvPr>
        </p:nvSpPr>
        <p:spPr>
          <a:xfrm>
            <a:off x="755650" y="6408738"/>
            <a:ext cx="1763713" cy="476250"/>
          </a:xfrm>
        </p:spPr>
        <p:txBody>
          <a:bodyPr/>
          <a:lstStyle>
            <a:lvl1pPr>
              <a:defRPr/>
            </a:lvl1pPr>
          </a:lstStyle>
          <a:p>
            <a:r>
              <a:rPr lang="en-US" altLang="ja-JP" smtClean="0"/>
              <a:t>2009/9/18</a:t>
            </a:r>
            <a:endParaRPr lang="en-US" altLang="ja-JP"/>
          </a:p>
        </p:txBody>
      </p:sp>
      <p:sp>
        <p:nvSpPr>
          <p:cNvPr id="3077" name="Rectangle 5"/>
          <p:cNvSpPr>
            <a:spLocks noGrp="1" noChangeArrowheads="1"/>
          </p:cNvSpPr>
          <p:nvPr>
            <p:ph type="ftr" sz="quarter" idx="3"/>
          </p:nvPr>
        </p:nvSpPr>
        <p:spPr>
          <a:xfrm>
            <a:off x="2803525" y="6408738"/>
            <a:ext cx="3889375" cy="476250"/>
          </a:xfrm>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3078" name="Rectangle 6"/>
          <p:cNvSpPr>
            <a:spLocks noGrp="1" noChangeArrowheads="1"/>
          </p:cNvSpPr>
          <p:nvPr>
            <p:ph type="sldNum" sz="quarter" idx="4"/>
          </p:nvPr>
        </p:nvSpPr>
        <p:spPr>
          <a:xfrm>
            <a:off x="6948488" y="6408738"/>
            <a:ext cx="2133600" cy="476250"/>
          </a:xfrm>
        </p:spPr>
        <p:txBody>
          <a:bodyPr/>
          <a:lstStyle>
            <a:lvl1pPr>
              <a:defRPr/>
            </a:lvl1pPr>
          </a:lstStyle>
          <a:p>
            <a:fld id="{63CE58A9-D097-4B19-8C0A-C6165E4DF986}" type="slidenum">
              <a:rPr lang="en-US" altLang="ja-JP"/>
              <a:pPr/>
              <a:t>&lt;#&gt;</a:t>
            </a:fld>
            <a:endParaRPr lang="en-US" altLang="ja-JP"/>
          </a:p>
        </p:txBody>
      </p:sp>
      <p:sp>
        <p:nvSpPr>
          <p:cNvPr id="3083" name="Line 11"/>
          <p:cNvSpPr>
            <a:spLocks noChangeShapeType="1"/>
          </p:cNvSpPr>
          <p:nvPr/>
        </p:nvSpPr>
        <p:spPr bwMode="auto">
          <a:xfrm flipV="1">
            <a:off x="1346200" y="0"/>
            <a:ext cx="0" cy="6858000"/>
          </a:xfrm>
          <a:prstGeom prst="line">
            <a:avLst/>
          </a:prstGeom>
          <a:noFill/>
          <a:ln w="9525">
            <a:solidFill>
              <a:srgbClr val="6699FF"/>
            </a:solidFill>
            <a:round/>
            <a:headEnd/>
            <a:tailEnd/>
          </a:ln>
          <a:effectLst/>
        </p:spPr>
        <p:txBody>
          <a:bodyPr/>
          <a:lstStyle/>
          <a:p>
            <a:endParaRPr lang="ja-JP" altLang="en-US"/>
          </a:p>
        </p:txBody>
      </p:sp>
      <p:sp>
        <p:nvSpPr>
          <p:cNvPr id="3084" name="Line 12"/>
          <p:cNvSpPr>
            <a:spLocks noChangeShapeType="1"/>
          </p:cNvSpPr>
          <p:nvPr/>
        </p:nvSpPr>
        <p:spPr bwMode="auto">
          <a:xfrm>
            <a:off x="0" y="1335088"/>
            <a:ext cx="9144000" cy="0"/>
          </a:xfrm>
          <a:prstGeom prst="line">
            <a:avLst/>
          </a:prstGeom>
          <a:noFill/>
          <a:ln w="9525">
            <a:solidFill>
              <a:srgbClr val="6699FF"/>
            </a:solidFill>
            <a:round/>
            <a:headEnd/>
            <a:tailEnd/>
          </a:ln>
          <a:effectLst/>
        </p:spPr>
        <p:txBody>
          <a:bodyPr/>
          <a:lstStyle/>
          <a:p>
            <a:endParaRPr lang="ja-JP" altLang="en-US"/>
          </a:p>
        </p:txBody>
      </p:sp>
      <p:sp>
        <p:nvSpPr>
          <p:cNvPr id="3085" name="Oval 13"/>
          <p:cNvSpPr>
            <a:spLocks noChangeArrowheads="1"/>
          </p:cNvSpPr>
          <p:nvPr/>
        </p:nvSpPr>
        <p:spPr bwMode="auto">
          <a:xfrm>
            <a:off x="8170863" y="126365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3086" name="Oval 14"/>
          <p:cNvSpPr>
            <a:spLocks noChangeArrowheads="1"/>
          </p:cNvSpPr>
          <p:nvPr/>
        </p:nvSpPr>
        <p:spPr bwMode="auto">
          <a:xfrm>
            <a:off x="8386763" y="104775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87" name="Oval 15"/>
          <p:cNvSpPr>
            <a:spLocks noChangeArrowheads="1"/>
          </p:cNvSpPr>
          <p:nvPr/>
        </p:nvSpPr>
        <p:spPr bwMode="auto">
          <a:xfrm>
            <a:off x="8675688" y="112077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3088" name="Oval 16"/>
          <p:cNvSpPr>
            <a:spLocks noChangeArrowheads="1"/>
          </p:cNvSpPr>
          <p:nvPr/>
        </p:nvSpPr>
        <p:spPr bwMode="auto">
          <a:xfrm>
            <a:off x="120332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3089" name="Oval 17"/>
          <p:cNvSpPr>
            <a:spLocks noChangeArrowheads="1"/>
          </p:cNvSpPr>
          <p:nvPr/>
        </p:nvSpPr>
        <p:spPr bwMode="auto">
          <a:xfrm>
            <a:off x="140970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0" name="Oval 18"/>
          <p:cNvSpPr>
            <a:spLocks noChangeArrowheads="1"/>
          </p:cNvSpPr>
          <p:nvPr/>
        </p:nvSpPr>
        <p:spPr bwMode="auto">
          <a:xfrm>
            <a:off x="127476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3091" name="Oval 19"/>
          <p:cNvSpPr>
            <a:spLocks noChangeArrowheads="1"/>
          </p:cNvSpPr>
          <p:nvPr/>
        </p:nvSpPr>
        <p:spPr bwMode="auto">
          <a:xfrm>
            <a:off x="105886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2" name="Oval 20"/>
          <p:cNvSpPr>
            <a:spLocks noChangeArrowheads="1"/>
          </p:cNvSpPr>
          <p:nvPr/>
        </p:nvSpPr>
        <p:spPr bwMode="auto">
          <a:xfrm>
            <a:off x="1058862" y="984250"/>
            <a:ext cx="863600" cy="863600"/>
          </a:xfrm>
          <a:prstGeom prst="ellipse">
            <a:avLst/>
          </a:prstGeom>
          <a:solidFill>
            <a:srgbClr val="99CCFF"/>
          </a:solidFill>
          <a:ln w="9525">
            <a:noFill/>
            <a:round/>
            <a:headEnd/>
            <a:tailEnd/>
          </a:ln>
          <a:effectLst/>
        </p:spPr>
        <p:txBody>
          <a:bodyPr wrap="none" anchor="ctr"/>
          <a:lstStyle/>
          <a:p>
            <a:endParaRPr lang="ja-JP" altLang="en-US"/>
          </a:p>
        </p:txBody>
      </p:sp>
      <p:sp>
        <p:nvSpPr>
          <p:cNvPr id="3093" name="Oval 21"/>
          <p:cNvSpPr>
            <a:spLocks noChangeArrowheads="1"/>
          </p:cNvSpPr>
          <p:nvPr/>
        </p:nvSpPr>
        <p:spPr bwMode="auto">
          <a:xfrm>
            <a:off x="1706562" y="1489075"/>
            <a:ext cx="287338" cy="287338"/>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3"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2" name="タイトル 1"/>
          <p:cNvSpPr>
            <a:spLocks noGrp="1"/>
          </p:cNvSpPr>
          <p:nvPr>
            <p:ph type="title"/>
          </p:nvPr>
        </p:nvSpPr>
        <p:spPr/>
        <p:txBody>
          <a:bodyPr/>
          <a:lstStyle>
            <a:lvl1pPr>
              <a:defRPr b="0"/>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A34FFC92-B155-4B7B-8074-C26DB6864491}" type="slidenum">
              <a:rPr lang="en-US" altLang="ja-JP"/>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4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3AA2C218-90B2-4E3E-8CB1-DE65B762AB2C}"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4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4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38150" y="1028700"/>
            <a:ext cx="4178300" cy="54228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コンテンツ プレースホルダ 3"/>
          <p:cNvSpPr>
            <a:spLocks noGrp="1"/>
          </p:cNvSpPr>
          <p:nvPr>
            <p:ph sz="half" idx="2"/>
          </p:nvPr>
        </p:nvSpPr>
        <p:spPr>
          <a:xfrm>
            <a:off x="4660900" y="1028700"/>
            <a:ext cx="4222751" cy="5422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日付プレースホルダ 4"/>
          <p:cNvSpPr>
            <a:spLocks noGrp="1"/>
          </p:cNvSpPr>
          <p:nvPr>
            <p:ph type="dt" sz="half" idx="10"/>
          </p:nvPr>
        </p:nvSpPr>
        <p:spPr/>
        <p:txBody>
          <a:bodyPr/>
          <a:lstStyle>
            <a:lvl1pPr>
              <a:defRPr/>
            </a:lvl1pPr>
          </a:lstStyle>
          <a:p>
            <a:r>
              <a:rPr lang="en-US" altLang="ja-JP" smtClean="0"/>
              <a:t>2009/9/18</a:t>
            </a:r>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C7FC0B26-EEB2-4051-BE46-A669373196A5}" type="slidenum">
              <a:rPr lang="en-US" altLang="ja-JP"/>
              <a:pPr/>
              <a:t>&lt;#&gt;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0"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r>
              <a:rPr lang="en-US" altLang="ja-JP" smtClean="0"/>
              <a:t>2009/9/18</a:t>
            </a:r>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8FC637E6-3831-4C7F-B035-3C4E0A870BF8}" type="slidenum">
              <a:rPr lang="en-US" altLang="ja-JP"/>
              <a:pPr/>
              <a:t>&lt;#&gt;</a:t>
            </a:fld>
            <a:endParaRPr lang="en-US" altLang="ja-JP"/>
          </a:p>
        </p:txBody>
      </p:sp>
      <p:sp>
        <p:nvSpPr>
          <p:cNvPr id="10"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11"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8"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9"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6"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r>
              <a:rPr lang="en-US" altLang="ja-JP" smtClean="0"/>
              <a:t>2009/9/18</a:t>
            </a:r>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3C03F5F3-CE1D-4F9B-86DD-DA01159B9948}" type="slidenum">
              <a:rPr lang="en-US" altLang="ja-JP"/>
              <a:pPr/>
              <a:t>&lt;#&gt;</a:t>
            </a:fld>
            <a:endParaRPr lang="en-US" altLang="ja-JP"/>
          </a:p>
        </p:txBody>
      </p:sp>
      <p:sp>
        <p:nvSpPr>
          <p:cNvPr id="6"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7"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8"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9"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2"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日付プレースホルダ 1"/>
          <p:cNvSpPr>
            <a:spLocks noGrp="1"/>
          </p:cNvSpPr>
          <p:nvPr>
            <p:ph type="dt" sz="half" idx="10"/>
          </p:nvPr>
        </p:nvSpPr>
        <p:spPr/>
        <p:txBody>
          <a:bodyPr/>
          <a:lstStyle>
            <a:lvl1pPr>
              <a:defRPr/>
            </a:lvl1pPr>
          </a:lstStyle>
          <a:p>
            <a:r>
              <a:rPr lang="en-US" altLang="ja-JP" smtClean="0"/>
              <a:t>2009/9/18</a:t>
            </a:r>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0EB48950-06BA-4AEF-91E4-0B3B3C06F49F}" type="slidenum">
              <a:rPr lang="en-US" altLang="ja-JP"/>
              <a:pPr/>
              <a:t>&lt;#&gt;</a:t>
            </a:fld>
            <a:endParaRPr lang="en-US" altLang="ja-JP"/>
          </a:p>
        </p:txBody>
      </p:sp>
      <p:sp>
        <p:nvSpPr>
          <p:cNvPr id="5"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6"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7"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8"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9"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2"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r>
              <a:rPr lang="en-US" altLang="ja-JP" smtClean="0"/>
              <a:t>2009/9/18</a:t>
            </a:r>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02F74383-2B72-4CA9-8CB4-54B3DC802AB1}" type="slidenum">
              <a:rPr lang="en-US" altLang="ja-JP"/>
              <a:pPr/>
              <a:t>&lt;#&gt;</a:t>
            </a:fld>
            <a:endParaRPr lang="en-US" altLang="ja-JP"/>
          </a:p>
        </p:txBody>
      </p:sp>
      <p:sp>
        <p:nvSpPr>
          <p:cNvPr id="8"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r>
              <a:rPr lang="en-US" altLang="ja-JP" smtClean="0"/>
              <a:t>2009/9/18</a:t>
            </a:r>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3AF17A4D-C178-4FE1-BE44-B4563DABAAC5}" type="slidenum">
              <a:rPr lang="en-US" altLang="ja-JP"/>
              <a:pPr/>
              <a:t>&lt;#&gt;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2EDE6E8F-B346-49D1-A059-B02E58C61AFA}"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縦書きタイトル 1"/>
          <p:cNvSpPr>
            <a:spLocks noGrp="1"/>
          </p:cNvSpPr>
          <p:nvPr>
            <p:ph type="title" orient="vert"/>
          </p:nvPr>
        </p:nvSpPr>
        <p:spPr>
          <a:xfrm>
            <a:off x="6859588" y="222250"/>
            <a:ext cx="1928812" cy="5942013"/>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073150" y="222250"/>
            <a:ext cx="5634038" cy="5942013"/>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ED31F5EC-BE68-450C-9A7E-5A48F331F3F0}"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8150" y="133350"/>
            <a:ext cx="8445500" cy="717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auto">
          <a:xfrm>
            <a:off x="438150" y="1028700"/>
            <a:ext cx="8445500" cy="542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sp>
        <p:nvSpPr>
          <p:cNvPr id="1035" name="Rectangle 11"/>
          <p:cNvSpPr>
            <a:spLocks noGrp="1" noChangeArrowheads="1"/>
          </p:cNvSpPr>
          <p:nvPr>
            <p:ph type="dt" sz="half" idx="2"/>
          </p:nvPr>
        </p:nvSpPr>
        <p:spPr bwMode="auto">
          <a:xfrm>
            <a:off x="438150" y="6540500"/>
            <a:ext cx="919163"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r>
              <a:rPr lang="en-US" altLang="ja-JP" smtClean="0"/>
              <a:t>2009/9/18</a:t>
            </a:r>
            <a:endParaRPr lang="en-US" altLang="ja-JP" dirty="0"/>
          </a:p>
        </p:txBody>
      </p:sp>
      <p:sp>
        <p:nvSpPr>
          <p:cNvPr id="1036" name="Rectangle 12"/>
          <p:cNvSpPr>
            <a:spLocks noGrp="1" noChangeArrowheads="1"/>
          </p:cNvSpPr>
          <p:nvPr>
            <p:ph type="ftr" sz="quarter" idx="3"/>
          </p:nvPr>
        </p:nvSpPr>
        <p:spPr bwMode="auto">
          <a:xfrm>
            <a:off x="1416050" y="6540500"/>
            <a:ext cx="67564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b="0">
                <a:latin typeface="+mn-lt"/>
                <a:ea typeface="ＭＳ Ｐゴシック" pitchFamily="50" charset="-128"/>
              </a:defRPr>
            </a:lvl1p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1037" name="Rectangle 13"/>
          <p:cNvSpPr>
            <a:spLocks noGrp="1" noChangeArrowheads="1"/>
          </p:cNvSpPr>
          <p:nvPr>
            <p:ph type="sldNum" sz="quarter" idx="4"/>
          </p:nvPr>
        </p:nvSpPr>
        <p:spPr bwMode="auto">
          <a:xfrm>
            <a:off x="8261350" y="6540500"/>
            <a:ext cx="6223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BD6DF968-50D1-4346-A5D6-444B4F59A262}" type="slidenum">
              <a:rPr lang="en-US" altLang="ja-JP" smtClean="0"/>
              <a:pPr/>
              <a:t>&lt;#&gt;</a:t>
            </a:fld>
            <a:endParaRPr lang="en-US" altLang="ja-JP"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rtl="0" eaLnBrk="1" fontAlgn="base" hangingPunct="1">
        <a:spcBef>
          <a:spcPct val="0"/>
        </a:spcBef>
        <a:spcAft>
          <a:spcPct val="0"/>
        </a:spcAft>
        <a:defRPr kumimoji="1" sz="3200">
          <a:solidFill>
            <a:schemeClr val="tx2"/>
          </a:solidFill>
          <a:latin typeface="+mn-lt"/>
          <a:ea typeface="+mj-ea"/>
          <a:cs typeface="Times New Roman" pitchFamily="18" charset="0"/>
        </a:defRPr>
      </a:lvl1pPr>
      <a:lvl2pPr algn="ctr" rtl="0" eaLnBrk="1" fontAlgn="base" hangingPunct="1">
        <a:spcBef>
          <a:spcPct val="0"/>
        </a:spcBef>
        <a:spcAft>
          <a:spcPct val="0"/>
        </a:spcAft>
        <a:defRPr kumimoji="1" sz="4400">
          <a:solidFill>
            <a:schemeClr val="tx2"/>
          </a:solidFill>
          <a:latin typeface="Arial" charset="0"/>
          <a:ea typeface="ＭＳ Ｐゴシック" charset="-128"/>
        </a:defRPr>
      </a:lvl2pPr>
      <a:lvl3pPr algn="ctr" rtl="0" eaLnBrk="1" fontAlgn="base" hangingPunct="1">
        <a:spcBef>
          <a:spcPct val="0"/>
        </a:spcBef>
        <a:spcAft>
          <a:spcPct val="0"/>
        </a:spcAft>
        <a:defRPr kumimoji="1" sz="4400">
          <a:solidFill>
            <a:schemeClr val="tx2"/>
          </a:solidFill>
          <a:latin typeface="Arial" charset="0"/>
          <a:ea typeface="ＭＳ Ｐゴシック" charset="-128"/>
        </a:defRPr>
      </a:lvl3pPr>
      <a:lvl4pPr algn="ctr" rtl="0" eaLnBrk="1" fontAlgn="base" hangingPunct="1">
        <a:spcBef>
          <a:spcPct val="0"/>
        </a:spcBef>
        <a:spcAft>
          <a:spcPct val="0"/>
        </a:spcAft>
        <a:defRPr kumimoji="1" sz="4400">
          <a:solidFill>
            <a:schemeClr val="tx2"/>
          </a:solidFill>
          <a:latin typeface="Arial" charset="0"/>
          <a:ea typeface="ＭＳ Ｐゴシック" charset="-128"/>
        </a:defRPr>
      </a:lvl4pPr>
      <a:lvl5pPr algn="ctr" rtl="0" eaLnBrk="1" fontAlgn="base" hangingPunct="1">
        <a:spcBef>
          <a:spcPct val="0"/>
        </a:spcBef>
        <a:spcAft>
          <a:spcPct val="0"/>
        </a:spcAft>
        <a:defRPr kumimoji="1" sz="4400">
          <a:solidFill>
            <a:schemeClr val="tx2"/>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2"/>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2"/>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2"/>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2"/>
          </a:solidFill>
          <a:latin typeface="Arial" charset="0"/>
          <a:ea typeface="ＭＳ Ｐゴシック" charset="-128"/>
        </a:defRPr>
      </a:lvl9pPr>
    </p:titleStyle>
    <p:bodyStyle>
      <a:lvl1pPr marL="342900" indent="-342900" algn="l" rtl="0" eaLnBrk="1" fontAlgn="base" hangingPunct="1">
        <a:spcBef>
          <a:spcPct val="20000"/>
        </a:spcBef>
        <a:spcAft>
          <a:spcPct val="0"/>
        </a:spcAft>
        <a:buClr>
          <a:srgbClr val="216BFF"/>
        </a:buClr>
        <a:buFont typeface="Wingdings" pitchFamily="2" charset="2"/>
        <a:buChar char="l"/>
        <a:defRPr kumimoji="1" sz="2800">
          <a:solidFill>
            <a:schemeClr val="tx1"/>
          </a:solidFill>
          <a:latin typeface="+mn-lt"/>
          <a:ea typeface="+mn-ea"/>
          <a:cs typeface="Times New Roman" pitchFamily="18" charset="0"/>
        </a:defRPr>
      </a:lvl1pPr>
      <a:lvl2pPr marL="742950" indent="-285750" algn="l" rtl="0" eaLnBrk="1" fontAlgn="base" hangingPunct="1">
        <a:spcBef>
          <a:spcPct val="20000"/>
        </a:spcBef>
        <a:spcAft>
          <a:spcPct val="0"/>
        </a:spcAft>
        <a:buClr>
          <a:srgbClr val="216BFF"/>
        </a:buClr>
        <a:buFont typeface="Times New Roman" pitchFamily="18" charset="0"/>
        <a:buChar char="◘"/>
        <a:defRPr kumimoji="1" sz="2400">
          <a:solidFill>
            <a:schemeClr val="tx1"/>
          </a:solidFill>
          <a:latin typeface="+mn-lt"/>
          <a:ea typeface="+mn-ea"/>
          <a:cs typeface="Times New Roman" pitchFamily="18" charset="0"/>
        </a:defRPr>
      </a:lvl2pPr>
      <a:lvl3pPr marL="1143000" indent="-228600" algn="l" rtl="0" eaLnBrk="1" fontAlgn="base" hangingPunct="1">
        <a:spcBef>
          <a:spcPct val="20000"/>
        </a:spcBef>
        <a:spcAft>
          <a:spcPct val="0"/>
        </a:spcAft>
        <a:buClr>
          <a:srgbClr val="216BFF"/>
        </a:buClr>
        <a:buChar char="•"/>
        <a:defRPr kumimoji="1" sz="2000">
          <a:solidFill>
            <a:schemeClr val="tx1"/>
          </a:solidFill>
          <a:latin typeface="+mn-lt"/>
          <a:ea typeface="+mn-ea"/>
          <a:cs typeface="Times New Roman" pitchFamily="18" charset="0"/>
        </a:defRPr>
      </a:lvl3pPr>
      <a:lvl4pPr marL="1600200" indent="-228600" algn="l" rtl="0" eaLnBrk="1" fontAlgn="base" hangingPunct="1">
        <a:spcBef>
          <a:spcPct val="20000"/>
        </a:spcBef>
        <a:spcAft>
          <a:spcPct val="0"/>
        </a:spcAft>
        <a:buClr>
          <a:srgbClr val="216BFF"/>
        </a:buClr>
        <a:buChar char="–"/>
        <a:defRPr kumimoji="1" sz="1800">
          <a:solidFill>
            <a:schemeClr val="tx1"/>
          </a:solidFill>
          <a:latin typeface="+mn-lt"/>
          <a:ea typeface="+mn-ea"/>
          <a:cs typeface="Times New Roman" pitchFamily="18" charset="0"/>
        </a:defRPr>
      </a:lvl4pPr>
      <a:lvl5pPr marL="2057400" indent="-228600" algn="l" rtl="0" eaLnBrk="1" fontAlgn="base" hangingPunct="1">
        <a:spcBef>
          <a:spcPct val="20000"/>
        </a:spcBef>
        <a:spcAft>
          <a:spcPct val="0"/>
        </a:spcAft>
        <a:buClr>
          <a:srgbClr val="216BFF"/>
        </a:buClr>
        <a:buChar char="»"/>
        <a:defRPr kumimoji="1" sz="1600">
          <a:solidFill>
            <a:schemeClr val="tx1"/>
          </a:solidFill>
          <a:latin typeface="+mn-lt"/>
          <a:ea typeface="+mn-ea"/>
          <a:cs typeface="Times New Roman" pitchFamily="18" charset="0"/>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lgn="ctr"/>
            <a:r>
              <a:rPr lang="en-US" altLang="ja-JP" dirty="0" smtClean="0"/>
              <a:t>OSS</a:t>
            </a:r>
            <a:r>
              <a:rPr lang="ja-JP" altLang="en-US" dirty="0" smtClean="0"/>
              <a:t>開発における</a:t>
            </a:r>
            <a:r>
              <a:rPr lang="en-US" altLang="ja-JP" dirty="0" smtClean="0"/>
              <a:t/>
            </a:r>
            <a:br>
              <a:rPr lang="en-US" altLang="ja-JP" dirty="0" smtClean="0"/>
            </a:br>
            <a:r>
              <a:rPr lang="ja-JP" altLang="en-US" dirty="0" smtClean="0"/>
              <a:t>情報交換の効率改善へ</a:t>
            </a:r>
            <a:r>
              <a:rPr lang="en-US" altLang="ja-JP" dirty="0" smtClean="0"/>
              <a:t/>
            </a:r>
            <a:br>
              <a:rPr lang="en-US" altLang="ja-JP" dirty="0" smtClean="0"/>
            </a:br>
            <a:r>
              <a:rPr lang="ja-JP" altLang="en-US" dirty="0" smtClean="0"/>
              <a:t>向けたタイムラグ分析手法の提案</a:t>
            </a:r>
            <a:endParaRPr lang="ja-JP" altLang="ja-JP" dirty="0"/>
          </a:p>
        </p:txBody>
      </p:sp>
      <p:sp>
        <p:nvSpPr>
          <p:cNvPr id="2051" name="Rectangle 3"/>
          <p:cNvSpPr>
            <a:spLocks noGrp="1" noChangeArrowheads="1"/>
          </p:cNvSpPr>
          <p:nvPr>
            <p:ph type="subTitle" idx="1"/>
          </p:nvPr>
        </p:nvSpPr>
        <p:spPr/>
        <p:txBody>
          <a:bodyPr/>
          <a:lstStyle/>
          <a:p>
            <a:r>
              <a:rPr lang="ja-JP" altLang="en-US" sz="2400" dirty="0" smtClean="0"/>
              <a:t>◎</a:t>
            </a:r>
            <a:r>
              <a:rPr lang="ja-JP" altLang="en-US" sz="2400" u="sng" dirty="0" smtClean="0"/>
              <a:t>小山貴和子</a:t>
            </a:r>
            <a:r>
              <a:rPr lang="ja-JP" altLang="en-US" sz="2400" dirty="0" smtClean="0"/>
              <a:t>，伊原彰紀，柗本真佑，</a:t>
            </a:r>
            <a:endParaRPr lang="en-US" altLang="ja-JP" sz="2400" dirty="0" smtClean="0"/>
          </a:p>
          <a:p>
            <a:r>
              <a:rPr lang="ja-JP" altLang="en-US" sz="2400" dirty="0" smtClean="0"/>
              <a:t>亀井靖高，大平雅雄，松本健一</a:t>
            </a:r>
            <a:endParaRPr lang="en-US" altLang="ja-JP" sz="2400" dirty="0" smtClean="0"/>
          </a:p>
          <a:p>
            <a:endParaRPr lang="en-US" altLang="ja-JP" dirty="0" smtClean="0"/>
          </a:p>
          <a:p>
            <a:r>
              <a:rPr lang="ja-JP" altLang="en-US" dirty="0" smtClean="0"/>
              <a:t>奈良先端科学技術大学院大学　情報科学研究科</a:t>
            </a:r>
            <a:endParaRPr lang="en-US" altLang="ja-JP" dirty="0" smtClean="0"/>
          </a:p>
          <a:p>
            <a:endParaRPr lang="ja-JP" altLang="ja-JP"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a:xfrm>
            <a:off x="438150" y="1028700"/>
            <a:ext cx="8445500" cy="5467350"/>
          </a:xfrm>
        </p:spPr>
        <p:txBody>
          <a:bodyPr>
            <a:noAutofit/>
          </a:bodyPr>
          <a:lstStyle/>
          <a:p>
            <a:r>
              <a:rPr kumimoji="1" lang="ja-JP" altLang="en-US" dirty="0" smtClean="0"/>
              <a:t>オープンソースソフトウェア（</a:t>
            </a:r>
            <a:r>
              <a:rPr kumimoji="1" lang="en-US" altLang="ja-JP" dirty="0" smtClean="0"/>
              <a:t>OSS</a:t>
            </a:r>
            <a:r>
              <a:rPr kumimoji="1" lang="ja-JP" altLang="en-US" dirty="0" smtClean="0"/>
              <a:t>）は，</a:t>
            </a:r>
            <a:r>
              <a:rPr lang="ja-JP" altLang="en-US" dirty="0" smtClean="0">
                <a:solidFill>
                  <a:srgbClr val="FF0000"/>
                </a:solidFill>
              </a:rPr>
              <a:t>世界中に点在</a:t>
            </a:r>
            <a:r>
              <a:rPr lang="ja-JP" altLang="en-US" dirty="0" smtClean="0"/>
              <a:t>する</a:t>
            </a:r>
            <a:r>
              <a:rPr lang="ja-JP" altLang="en-US" dirty="0" smtClean="0">
                <a:solidFill>
                  <a:srgbClr val="FF0000"/>
                </a:solidFill>
              </a:rPr>
              <a:t>様々な習慣</a:t>
            </a:r>
            <a:r>
              <a:rPr lang="ja-JP" altLang="en-US" dirty="0" smtClean="0"/>
              <a:t>を持つ開発者により開発が進められている</a:t>
            </a:r>
            <a:endParaRPr lang="en-US" altLang="ja-JP" dirty="0" smtClean="0"/>
          </a:p>
          <a:p>
            <a:pPr lvl="1"/>
            <a:r>
              <a:rPr lang="ja-JP" altLang="en-US" dirty="0" smtClean="0"/>
              <a:t>タイムゾーンの違いにより，食事や睡眠の時間帯が異なる</a:t>
            </a:r>
            <a:endParaRPr lang="en-US" altLang="ja-JP" dirty="0" smtClean="0"/>
          </a:p>
          <a:p>
            <a:pPr lvl="1"/>
            <a:r>
              <a:rPr lang="ja-JP" altLang="en-US" dirty="0" smtClean="0"/>
              <a:t>生活時間帯（昼型や夜型）の違いにより，活動の時間帯が異なる</a:t>
            </a:r>
            <a:endParaRPr lang="en-US" altLang="ja-JP" dirty="0" smtClean="0"/>
          </a:p>
          <a:p>
            <a:pPr lvl="1"/>
            <a:endParaRPr lang="en-US" altLang="ja-JP" dirty="0" smtClean="0"/>
          </a:p>
          <a:p>
            <a:r>
              <a:rPr lang="ja-JP" altLang="en-US" dirty="0" smtClean="0"/>
              <a:t>開発における意思決定や合意形成をはかることが困難である</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a:t>
            </a:fld>
            <a:endParaRPr lang="en-US" altLang="ja-JP"/>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現状の問題点</a:t>
            </a:r>
            <a:endParaRPr kumimoji="1" lang="ja-JP" altLang="en-US" dirty="0"/>
          </a:p>
        </p:txBody>
      </p:sp>
      <p:sp>
        <p:nvSpPr>
          <p:cNvPr id="3" name="コンテンツ プレースホルダ 2"/>
          <p:cNvSpPr>
            <a:spLocks noGrp="1"/>
          </p:cNvSpPr>
          <p:nvPr>
            <p:ph idx="1"/>
          </p:nvPr>
        </p:nvSpPr>
        <p:spPr>
          <a:xfrm>
            <a:off x="438150" y="1028700"/>
            <a:ext cx="8445500" cy="4800600"/>
          </a:xfrm>
        </p:spPr>
        <p:txBody>
          <a:bodyPr>
            <a:normAutofit/>
          </a:bodyPr>
          <a:lstStyle/>
          <a:p>
            <a:r>
              <a:rPr lang="ja-JP" altLang="en-US" dirty="0" smtClean="0"/>
              <a:t>分散開発ではリアルタイムに議論する時間を確保することが容易ではない</a:t>
            </a:r>
            <a:endParaRPr lang="en-US" altLang="ja-JP" dirty="0" smtClean="0"/>
          </a:p>
          <a:p>
            <a:pPr lvl="1"/>
            <a:r>
              <a:rPr lang="ja-JP" altLang="en-US" dirty="0" smtClean="0"/>
              <a:t>企業の分散開発では開発者間の時差の値が大きくなるほど，</a:t>
            </a:r>
            <a:r>
              <a:rPr lang="ja-JP" altLang="en-US" dirty="0" smtClean="0">
                <a:solidFill>
                  <a:srgbClr val="FF0000"/>
                </a:solidFill>
              </a:rPr>
              <a:t>リアルタイムな情報交換が困難</a:t>
            </a:r>
            <a:r>
              <a:rPr lang="ja-JP" altLang="en-US" dirty="0" smtClean="0"/>
              <a:t>となる</a:t>
            </a:r>
            <a:r>
              <a:rPr lang="en-US" altLang="ja-JP" sz="1200" dirty="0" smtClean="0"/>
              <a:t>[1]</a:t>
            </a:r>
          </a:p>
          <a:p>
            <a:pPr lvl="1"/>
            <a:r>
              <a:rPr lang="en-US" altLang="ja-JP" dirty="0" smtClean="0"/>
              <a:t>OSS</a:t>
            </a:r>
            <a:r>
              <a:rPr lang="ja-JP" altLang="en-US" dirty="0" smtClean="0"/>
              <a:t>開発では開発者間の地域の違いが影響し，</a:t>
            </a:r>
            <a:r>
              <a:rPr lang="ja-JP" altLang="en-US" dirty="0" smtClean="0">
                <a:solidFill>
                  <a:srgbClr val="FF0000"/>
                </a:solidFill>
              </a:rPr>
              <a:t>情報交換のタイムラグをもたらす</a:t>
            </a:r>
            <a:r>
              <a:rPr lang="en-US" altLang="ja-JP" sz="1500" dirty="0" smtClean="0"/>
              <a:t>[2]</a:t>
            </a:r>
          </a:p>
          <a:p>
            <a:pPr lvl="3"/>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a:t>
            </a:fld>
            <a:endParaRPr lang="en-US" altLang="ja-JP"/>
          </a:p>
        </p:txBody>
      </p:sp>
      <p:sp>
        <p:nvSpPr>
          <p:cNvPr id="7" name="テキスト ボックス 6"/>
          <p:cNvSpPr txBox="1"/>
          <p:nvPr/>
        </p:nvSpPr>
        <p:spPr>
          <a:xfrm>
            <a:off x="660400" y="5740400"/>
            <a:ext cx="8223250" cy="769441"/>
          </a:xfrm>
          <a:prstGeom prst="rect">
            <a:avLst/>
          </a:prstGeom>
          <a:noFill/>
        </p:spPr>
        <p:txBody>
          <a:bodyPr wrap="square" rtlCol="0">
            <a:spAutoFit/>
          </a:bodyPr>
          <a:lstStyle/>
          <a:p>
            <a:r>
              <a:rPr kumimoji="1" lang="en-US" altLang="ja-JP" sz="1100" dirty="0" smtClean="0"/>
              <a:t>[1]</a:t>
            </a:r>
            <a:r>
              <a:rPr lang="en-US" altLang="ja-JP" sz="1100" dirty="0" smtClean="0"/>
              <a:t> </a:t>
            </a:r>
            <a:r>
              <a:rPr lang="en-US" altLang="ja-JP" sz="1100" dirty="0" err="1" smtClean="0"/>
              <a:t>Suprateek</a:t>
            </a:r>
            <a:r>
              <a:rPr lang="en-US" altLang="ja-JP" sz="1100" dirty="0" smtClean="0"/>
              <a:t>, S., </a:t>
            </a:r>
            <a:r>
              <a:rPr lang="en-US" altLang="ja-JP" sz="1100" dirty="0" err="1" smtClean="0"/>
              <a:t>Sundeep</a:t>
            </a:r>
            <a:r>
              <a:rPr lang="en-US" altLang="ja-JP" sz="1100" dirty="0" smtClean="0"/>
              <a:t>, S.: Implications of space and time for distributed work: an interpretive study of US-Norwegian systems development teams, </a:t>
            </a:r>
            <a:r>
              <a:rPr lang="en-US" altLang="ja-JP" sz="1100" i="1" dirty="0" smtClean="0"/>
              <a:t>European Journal of Information Systems, v.13 n.1, p.3-20 (2004)</a:t>
            </a:r>
            <a:r>
              <a:rPr lang="en-US" altLang="ja-JP" sz="1100" dirty="0" smtClean="0"/>
              <a:t>.</a:t>
            </a:r>
            <a:endParaRPr lang="en-US" altLang="ja-JP" sz="1100" i="1" dirty="0" smtClean="0"/>
          </a:p>
          <a:p>
            <a:r>
              <a:rPr kumimoji="1" lang="en-US" altLang="ja-JP" sz="1100" dirty="0" smtClean="0"/>
              <a:t>[2]</a:t>
            </a:r>
            <a:r>
              <a:rPr lang="en-US" altLang="ja-JP" sz="1100" dirty="0" smtClean="0"/>
              <a:t> Nguyen, T., Wolf, T. and Damian, D.: Global software development and delay: does distance still matter?, </a:t>
            </a:r>
            <a:r>
              <a:rPr lang="en-US" altLang="ja-JP" sz="1100" i="1" dirty="0" smtClean="0"/>
              <a:t>Proceedings of the International Conference on Global Software Engineering, pp.45–54 (2008).</a:t>
            </a:r>
            <a:endParaRPr kumimoji="1" lang="ja-JP" altLang="en-US" sz="1100" dirty="0"/>
          </a:p>
        </p:txBody>
      </p:sp>
      <p:sp>
        <p:nvSpPr>
          <p:cNvPr id="8" name="テキスト ボックス 7"/>
          <p:cNvSpPr txBox="1"/>
          <p:nvPr/>
        </p:nvSpPr>
        <p:spPr>
          <a:xfrm>
            <a:off x="704850" y="4273550"/>
            <a:ext cx="7956550" cy="830997"/>
          </a:xfrm>
          <a:prstGeom prst="rect">
            <a:avLst/>
          </a:prstGeom>
          <a:noFill/>
          <a:ln>
            <a:solidFill>
              <a:schemeClr val="tx1"/>
            </a:solidFill>
          </a:ln>
        </p:spPr>
        <p:txBody>
          <a:bodyPr wrap="square" rtlCol="0">
            <a:spAutoFit/>
          </a:bodyPr>
          <a:lstStyle/>
          <a:p>
            <a:r>
              <a:rPr lang="ja-JP" altLang="en-US" sz="2400" dirty="0" smtClean="0"/>
              <a:t>情報交換のタイムラグが発生している時刻を特定することで，</a:t>
            </a:r>
            <a:r>
              <a:rPr lang="ja-JP" altLang="en-US" sz="2400" dirty="0" smtClean="0"/>
              <a:t>リアルタイムな議論が実現可能となる</a:t>
            </a:r>
            <a:endParaRPr kumimoji="1" lang="ja-JP"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en-US" altLang="ja-JP" dirty="0" smtClean="0"/>
              <a:t>OSS</a:t>
            </a:r>
            <a:r>
              <a:rPr lang="ja-JP" altLang="en-US" dirty="0" smtClean="0"/>
              <a:t>プロジェクト内における情報交換のタイムラグの実態把握および情報交換の効率化を支援する</a:t>
            </a:r>
            <a:endParaRPr lang="en-US" altLang="ja-JP" dirty="0" smtClean="0"/>
          </a:p>
          <a:p>
            <a:endParaRPr kumimoji="1" lang="en-US" altLang="ja-JP" dirty="0" smtClean="0"/>
          </a:p>
          <a:p>
            <a:r>
              <a:rPr lang="ja-JP" altLang="en-US" dirty="0" smtClean="0"/>
              <a:t>アプローチ</a:t>
            </a:r>
            <a:endParaRPr lang="en-US" altLang="ja-JP" dirty="0" smtClean="0"/>
          </a:p>
          <a:p>
            <a:pPr lvl="1"/>
            <a:r>
              <a:rPr lang="ja-JP" altLang="en-US" dirty="0" smtClean="0"/>
              <a:t>メッセージ</a:t>
            </a:r>
            <a:r>
              <a:rPr kumimoji="1" lang="ja-JP" altLang="en-US" dirty="0" smtClean="0"/>
              <a:t>の送信日時，送信場所，返信までに要した時間（返信時間）を用いて，情報交換のタイムラグが発生しにくい時刻を特定する</a:t>
            </a:r>
            <a:endParaRPr kumimoji="1" lang="en-US" altLang="ja-JP" dirty="0" smtClean="0"/>
          </a:p>
          <a:p>
            <a:pPr lvl="2"/>
            <a:r>
              <a:rPr kumimoji="1" lang="en-US" altLang="ja-JP" dirty="0" smtClean="0"/>
              <a:t>(1)</a:t>
            </a:r>
            <a:r>
              <a:rPr kumimoji="1" lang="ja-JP" altLang="en-US" dirty="0" smtClean="0"/>
              <a:t>開発者の地理的分布</a:t>
            </a:r>
            <a:r>
              <a:rPr lang="ja-JP" altLang="en-US" dirty="0" smtClean="0"/>
              <a:t>と地域別の活動時間帯の把握</a:t>
            </a:r>
            <a:endParaRPr kumimoji="1" lang="en-US" altLang="ja-JP" dirty="0" smtClean="0"/>
          </a:p>
          <a:p>
            <a:pPr lvl="2"/>
            <a:r>
              <a:rPr lang="en-US" altLang="ja-JP" dirty="0" smtClean="0"/>
              <a:t>(2)</a:t>
            </a:r>
            <a:r>
              <a:rPr lang="ja-JP" altLang="en-US" dirty="0" smtClean="0"/>
              <a:t>地域間毎の情報交換所要時間の分布把握</a:t>
            </a:r>
            <a:endParaRPr lang="en-US" altLang="ja-JP" dirty="0" smtClean="0"/>
          </a:p>
          <a:p>
            <a:pPr lvl="2"/>
            <a:r>
              <a:rPr lang="en-US" altLang="ja-JP" dirty="0" smtClean="0"/>
              <a:t>(3)</a:t>
            </a:r>
            <a:r>
              <a:rPr lang="ja-JP" altLang="en-US" dirty="0" smtClean="0"/>
              <a:t>最適な送信タイミングの特定</a:t>
            </a:r>
            <a:endParaRPr lang="en-US" altLang="ja-JP" dirty="0" smtClean="0"/>
          </a:p>
          <a:p>
            <a:pPr lvl="1"/>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a:t>
            </a:fld>
            <a:endParaRPr lang="en-US" altLang="ja-JP"/>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2200" dirty="0" smtClean="0"/>
              <a:t>分析準備</a:t>
            </a:r>
            <a:r>
              <a:rPr lang="en-US" altLang="ja-JP" dirty="0" smtClean="0"/>
              <a:t/>
            </a:r>
            <a:br>
              <a:rPr lang="en-US" altLang="ja-JP" dirty="0" smtClean="0"/>
            </a:br>
            <a:r>
              <a:rPr lang="ja-JP" altLang="en-US" dirty="0" smtClean="0"/>
              <a:t>送信と返信の関係抽出</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4</a:t>
            </a:fld>
            <a:endParaRPr lang="en-US" altLang="ja-JP"/>
          </a:p>
        </p:txBody>
      </p:sp>
      <p:grpSp>
        <p:nvGrpSpPr>
          <p:cNvPr id="15" name="グループ化 14"/>
          <p:cNvGrpSpPr/>
          <p:nvPr/>
        </p:nvGrpSpPr>
        <p:grpSpPr>
          <a:xfrm>
            <a:off x="1542565" y="2495550"/>
            <a:ext cx="2573784" cy="1866900"/>
            <a:chOff x="1751583" y="1606550"/>
            <a:chExt cx="2573784" cy="1866900"/>
          </a:xfrm>
        </p:grpSpPr>
        <p:sp>
          <p:nvSpPr>
            <p:cNvPr id="7" name="テキスト ボックス 6"/>
            <p:cNvSpPr txBox="1"/>
            <p:nvPr/>
          </p:nvSpPr>
          <p:spPr>
            <a:xfrm>
              <a:off x="1816100" y="1696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a:t>
              </a:r>
              <a:r>
                <a:rPr lang="en-US" altLang="ja-JP" sz="1400" b="1" dirty="0" smtClean="0">
                  <a:solidFill>
                    <a:schemeClr val="tx1"/>
                  </a:solidFill>
                  <a:latin typeface="+mn-ea"/>
                  <a:cs typeface="Times New Roman" pitchFamily="18" charset="0"/>
                </a:rPr>
                <a:t>m</a:t>
              </a:r>
              <a:r>
                <a:rPr kumimoji="1" lang="en-US" altLang="ja-JP" sz="1400" b="1" dirty="0" smtClean="0">
                  <a:solidFill>
                    <a:schemeClr val="tx1"/>
                  </a:solidFill>
                  <a:latin typeface="+mn-ea"/>
                  <a:cs typeface="Times New Roman" pitchFamily="18" charset="0"/>
                </a:rPr>
                <a:t>ail A </a:t>
              </a:r>
              <a:r>
                <a:rPr kumimoji="1" lang="en-US" altLang="ja-JP" sz="1400" dirty="0" smtClean="0">
                  <a:solidFill>
                    <a:schemeClr val="tx1"/>
                  </a:solidFill>
                  <a:latin typeface="+mn-ea"/>
                  <a:cs typeface="Times New Roman" pitchFamily="18" charset="0"/>
                </a:rPr>
                <a:t>: </a:t>
              </a:r>
              <a:r>
                <a:rPr lang="en-US" altLang="ja-JP" sz="1400" dirty="0" smtClean="0">
                  <a:solidFill>
                    <a:schemeClr val="tx1"/>
                  </a:solidFill>
                  <a:latin typeface="+mn-ea"/>
                  <a:cs typeface="Times New Roman" pitchFamily="18" charset="0"/>
                </a:rPr>
                <a:t>_________</a:t>
              </a:r>
              <a:endParaRPr kumimoji="1" lang="en-US" altLang="ja-JP" sz="1400" dirty="0" smtClean="0">
                <a:solidFill>
                  <a:schemeClr val="tx1"/>
                </a:solidFill>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solidFill>
                    <a:schemeClr val="tx1"/>
                  </a:solidFill>
                  <a:latin typeface="+mn-ea"/>
                  <a:cs typeface="Times New Roman" pitchFamily="18" charset="0"/>
                </a:rPr>
                <a:t>mail B </a:t>
              </a:r>
              <a:r>
                <a:rPr lang="en-US" altLang="ja-JP" sz="1400" dirty="0" smtClean="0">
                  <a:solidFill>
                    <a:schemeClr val="tx1"/>
                  </a:solidFill>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grpSp>
          <p:nvGrpSpPr>
            <p:cNvPr id="8" name="グループ化 28"/>
            <p:cNvGrpSpPr/>
            <p:nvPr/>
          </p:nvGrpSpPr>
          <p:grpSpPr>
            <a:xfrm>
              <a:off x="2069105" y="2006030"/>
              <a:ext cx="369295" cy="844011"/>
              <a:chOff x="2449088" y="2895600"/>
              <a:chExt cx="369295" cy="844011"/>
            </a:xfrm>
          </p:grpSpPr>
          <p:cxnSp>
            <p:nvCxnSpPr>
              <p:cNvPr id="9" name="直線コネクタ 8"/>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正方形/長方形 13"/>
            <p:cNvSpPr/>
            <p:nvPr/>
          </p:nvSpPr>
          <p:spPr>
            <a:xfrm>
              <a:off x="1751583" y="1606550"/>
              <a:ext cx="2529334" cy="18669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 name="グループ化 24"/>
          <p:cNvGrpSpPr/>
          <p:nvPr/>
        </p:nvGrpSpPr>
        <p:grpSpPr>
          <a:xfrm>
            <a:off x="1060450" y="2762250"/>
            <a:ext cx="444500" cy="311150"/>
            <a:chOff x="704850" y="1917700"/>
            <a:chExt cx="488950" cy="312738"/>
          </a:xfrm>
        </p:grpSpPr>
        <p:cxnSp>
          <p:nvCxnSpPr>
            <p:cNvPr id="26" name="直線矢印コネクタ 25"/>
            <p:cNvCxnSpPr/>
            <p:nvPr/>
          </p:nvCxnSpPr>
          <p:spPr>
            <a:xfrm>
              <a:off x="704850" y="1917700"/>
              <a:ext cx="488950" cy="1588"/>
            </a:xfrm>
            <a:prstGeom prst="straightConnector1">
              <a:avLst/>
            </a:prstGeom>
            <a:ln w="38100">
              <a:solidFill>
                <a:srgbClr val="339933"/>
              </a:solidFill>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a:off x="704850" y="2228850"/>
              <a:ext cx="488950" cy="1588"/>
            </a:xfrm>
            <a:prstGeom prst="straightConnector1">
              <a:avLst/>
            </a:prstGeom>
            <a:ln w="38100">
              <a:solidFill>
                <a:srgbClr val="339933"/>
              </a:solidFill>
              <a:tailEnd type="arrow"/>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rot="5400000" flipH="1" flipV="1">
              <a:off x="549275" y="2073275"/>
              <a:ext cx="311150" cy="0"/>
            </a:xfrm>
            <a:prstGeom prst="line">
              <a:avLst/>
            </a:prstGeom>
            <a:ln w="38100">
              <a:solidFill>
                <a:srgbClr val="339933"/>
              </a:solidFill>
            </a:ln>
          </p:spPr>
          <p:style>
            <a:lnRef idx="1">
              <a:schemeClr val="accent1"/>
            </a:lnRef>
            <a:fillRef idx="0">
              <a:schemeClr val="accent1"/>
            </a:fillRef>
            <a:effectRef idx="0">
              <a:schemeClr val="accent1"/>
            </a:effectRef>
            <a:fontRef idx="minor">
              <a:schemeClr val="tx1"/>
            </a:fontRef>
          </p:style>
        </p:cxnSp>
      </p:grpSp>
      <p:sp>
        <p:nvSpPr>
          <p:cNvPr id="29" name="テキスト ボックス 28"/>
          <p:cNvSpPr txBox="1"/>
          <p:nvPr/>
        </p:nvSpPr>
        <p:spPr>
          <a:xfrm>
            <a:off x="527050" y="3162300"/>
            <a:ext cx="1200150" cy="338554"/>
          </a:xfrm>
          <a:prstGeom prst="rect">
            <a:avLst/>
          </a:prstGeom>
          <a:noFill/>
        </p:spPr>
        <p:txBody>
          <a:bodyPr wrap="square" rtlCol="0">
            <a:spAutoFit/>
          </a:bodyPr>
          <a:lstStyle/>
          <a:p>
            <a:r>
              <a:rPr kumimoji="1" lang="ja-JP" altLang="en-US" sz="1600" dirty="0" smtClean="0"/>
              <a:t>返信時間</a:t>
            </a:r>
            <a:endParaRPr kumimoji="1" lang="ja-JP" altLang="en-US" sz="1600" dirty="0"/>
          </a:p>
        </p:txBody>
      </p:sp>
      <p:grpSp>
        <p:nvGrpSpPr>
          <p:cNvPr id="34" name="グループ化 33"/>
          <p:cNvGrpSpPr/>
          <p:nvPr/>
        </p:nvGrpSpPr>
        <p:grpSpPr>
          <a:xfrm rot="10800000">
            <a:off x="8083550" y="1873250"/>
            <a:ext cx="444500" cy="2000250"/>
            <a:chOff x="704850" y="1917700"/>
            <a:chExt cx="488950" cy="312738"/>
          </a:xfrm>
        </p:grpSpPr>
        <p:cxnSp>
          <p:nvCxnSpPr>
            <p:cNvPr id="35" name="直線矢印コネクタ 34"/>
            <p:cNvCxnSpPr/>
            <p:nvPr/>
          </p:nvCxnSpPr>
          <p:spPr>
            <a:xfrm>
              <a:off x="704850" y="1917700"/>
              <a:ext cx="488950" cy="1588"/>
            </a:xfrm>
            <a:prstGeom prst="straightConnector1">
              <a:avLst/>
            </a:prstGeom>
            <a:ln w="38100">
              <a:solidFill>
                <a:srgbClr val="339933"/>
              </a:solidFill>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a:off x="704850" y="2228850"/>
              <a:ext cx="488950" cy="1588"/>
            </a:xfrm>
            <a:prstGeom prst="straightConnector1">
              <a:avLst/>
            </a:prstGeom>
            <a:ln w="38100">
              <a:solidFill>
                <a:srgbClr val="339933"/>
              </a:solidFill>
              <a:tailEnd type="arrow"/>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rot="5400000" flipH="1" flipV="1">
              <a:off x="549275" y="2073275"/>
              <a:ext cx="311150" cy="0"/>
            </a:xfrm>
            <a:prstGeom prst="line">
              <a:avLst/>
            </a:prstGeom>
            <a:ln w="38100">
              <a:solidFill>
                <a:srgbClr val="339933"/>
              </a:solidFill>
            </a:ln>
          </p:spPr>
          <p:style>
            <a:lnRef idx="1">
              <a:schemeClr val="accent1"/>
            </a:lnRef>
            <a:fillRef idx="0">
              <a:schemeClr val="accent1"/>
            </a:fillRef>
            <a:effectRef idx="0">
              <a:schemeClr val="accent1"/>
            </a:effectRef>
            <a:fontRef idx="minor">
              <a:schemeClr val="tx1"/>
            </a:fontRef>
          </p:style>
        </p:cxnSp>
      </p:grpSp>
      <p:grpSp>
        <p:nvGrpSpPr>
          <p:cNvPr id="53" name="グループ化 52"/>
          <p:cNvGrpSpPr/>
          <p:nvPr/>
        </p:nvGrpSpPr>
        <p:grpSpPr>
          <a:xfrm>
            <a:off x="1542565" y="2495550"/>
            <a:ext cx="2573784" cy="1866900"/>
            <a:chOff x="1751583" y="1606550"/>
            <a:chExt cx="2573784" cy="1866900"/>
          </a:xfrm>
        </p:grpSpPr>
        <p:sp>
          <p:nvSpPr>
            <p:cNvPr id="54" name="テキスト ボックス 53"/>
            <p:cNvSpPr txBox="1"/>
            <p:nvPr/>
          </p:nvSpPr>
          <p:spPr>
            <a:xfrm>
              <a:off x="1816100" y="1696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a:t>
              </a:r>
              <a:r>
                <a:rPr lang="en-US" altLang="ja-JP" sz="1400" b="1" dirty="0" smtClean="0">
                  <a:solidFill>
                    <a:srgbClr val="FF0000"/>
                  </a:solidFill>
                  <a:latin typeface="+mn-ea"/>
                  <a:cs typeface="Times New Roman" pitchFamily="18" charset="0"/>
                </a:rPr>
                <a:t>m</a:t>
              </a:r>
              <a:r>
                <a:rPr kumimoji="1" lang="en-US" altLang="ja-JP" sz="1400" b="1" dirty="0" smtClean="0">
                  <a:solidFill>
                    <a:srgbClr val="FF0000"/>
                  </a:solidFill>
                  <a:latin typeface="+mn-ea"/>
                  <a:cs typeface="Times New Roman" pitchFamily="18" charset="0"/>
                </a:rPr>
                <a:t>ail A </a:t>
              </a:r>
              <a:r>
                <a:rPr kumimoji="1" lang="en-US" altLang="ja-JP" sz="1400" dirty="0" smtClean="0">
                  <a:solidFill>
                    <a:srgbClr val="FF0000"/>
                  </a:solidFill>
                  <a:latin typeface="+mn-ea"/>
                  <a:cs typeface="Times New Roman" pitchFamily="18" charset="0"/>
                </a:rPr>
                <a:t>: </a:t>
              </a:r>
              <a:r>
                <a:rPr lang="en-US" altLang="ja-JP" sz="1400" dirty="0" smtClean="0">
                  <a:solidFill>
                    <a:srgbClr val="FF0000"/>
                  </a:solidFill>
                  <a:latin typeface="+mn-ea"/>
                  <a:cs typeface="Times New Roman" pitchFamily="18" charset="0"/>
                </a:rPr>
                <a:t>_________</a:t>
              </a:r>
              <a:endParaRPr kumimoji="1" lang="en-US" altLang="ja-JP" sz="1400" dirty="0" smtClean="0">
                <a:solidFill>
                  <a:srgbClr val="FF0000"/>
                </a:solidFill>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solidFill>
                    <a:srgbClr val="0000FF"/>
                  </a:solidFill>
                  <a:latin typeface="+mn-ea"/>
                  <a:cs typeface="Times New Roman" pitchFamily="18" charset="0"/>
                </a:rPr>
                <a:t>mail B </a:t>
              </a:r>
              <a:r>
                <a:rPr lang="en-US" altLang="ja-JP" sz="1400" dirty="0" smtClean="0">
                  <a:solidFill>
                    <a:srgbClr val="0000FF"/>
                  </a:solidFill>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grpSp>
          <p:nvGrpSpPr>
            <p:cNvPr id="55" name="グループ化 28"/>
            <p:cNvGrpSpPr/>
            <p:nvPr/>
          </p:nvGrpSpPr>
          <p:grpSpPr>
            <a:xfrm>
              <a:off x="2069105" y="2006030"/>
              <a:ext cx="369295" cy="844011"/>
              <a:chOff x="2449088" y="2895600"/>
              <a:chExt cx="369295" cy="844011"/>
            </a:xfrm>
          </p:grpSpPr>
          <p:cxnSp>
            <p:nvCxnSpPr>
              <p:cNvPr id="57" name="直線コネクタ 56"/>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6" name="正方形/長方形 55"/>
            <p:cNvSpPr/>
            <p:nvPr/>
          </p:nvSpPr>
          <p:spPr>
            <a:xfrm>
              <a:off x="1751583" y="1606550"/>
              <a:ext cx="2529334" cy="18669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四角形吹き出し 22"/>
          <p:cNvSpPr/>
          <p:nvPr/>
        </p:nvSpPr>
        <p:spPr>
          <a:xfrm>
            <a:off x="4216400" y="1517650"/>
            <a:ext cx="3822700" cy="1778000"/>
          </a:xfrm>
          <a:prstGeom prst="wedgeRectCallout">
            <a:avLst>
              <a:gd name="adj1" fmla="val -91682"/>
              <a:gd name="adj2" fmla="val 19994"/>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400" dirty="0" smtClean="0">
                <a:solidFill>
                  <a:schemeClr val="tx1"/>
                </a:solidFill>
              </a:rPr>
              <a:t>From: kiwako-k@gmail.com (</a:t>
            </a:r>
            <a:r>
              <a:rPr lang="en-US" altLang="ja-JP" sz="1400" dirty="0" err="1" smtClean="0">
                <a:solidFill>
                  <a:schemeClr val="tx1"/>
                </a:solidFill>
              </a:rPr>
              <a:t>Kiwako</a:t>
            </a:r>
            <a:r>
              <a:rPr lang="en-US" altLang="ja-JP" sz="1400" dirty="0" smtClean="0">
                <a:solidFill>
                  <a:schemeClr val="tx1"/>
                </a:solidFill>
              </a:rPr>
              <a:t> Koyama)</a:t>
            </a:r>
          </a:p>
          <a:p>
            <a:r>
              <a:rPr lang="en-US" altLang="ja-JP" sz="1400" b="1" dirty="0" smtClean="0">
                <a:solidFill>
                  <a:schemeClr val="tx1"/>
                </a:solidFill>
              </a:rPr>
              <a:t>Date: </a:t>
            </a:r>
            <a:r>
              <a:rPr lang="en-US" altLang="ja-JP" sz="1400" b="1" u="sng" dirty="0" smtClean="0">
                <a:solidFill>
                  <a:schemeClr val="tx1"/>
                </a:solidFill>
              </a:rPr>
              <a:t>Wed, 29 Apr 2009 10:33:53</a:t>
            </a:r>
            <a:r>
              <a:rPr lang="en-US" altLang="ja-JP" sz="1400" b="1" dirty="0" smtClean="0">
                <a:solidFill>
                  <a:schemeClr val="tx1"/>
                </a:solidFill>
              </a:rPr>
              <a:t>   </a:t>
            </a:r>
            <a:r>
              <a:rPr lang="en-US" altLang="ja-JP" sz="1400" b="1" u="sng" dirty="0" smtClean="0">
                <a:solidFill>
                  <a:schemeClr val="tx1"/>
                </a:solidFill>
              </a:rPr>
              <a:t>UTC+9</a:t>
            </a:r>
          </a:p>
          <a:p>
            <a:r>
              <a:rPr lang="en-US" altLang="ja-JP" sz="1400" dirty="0" smtClean="0">
                <a:solidFill>
                  <a:schemeClr val="tx1"/>
                </a:solidFill>
              </a:rPr>
              <a:t>Subject: [Python-Dev]  PEP 383</a:t>
            </a:r>
          </a:p>
          <a:p>
            <a:r>
              <a:rPr lang="en-US" altLang="ja-JP" sz="1400" b="1" dirty="0" smtClean="0">
                <a:solidFill>
                  <a:schemeClr val="tx1"/>
                </a:solidFill>
              </a:rPr>
              <a:t>Message-ID: </a:t>
            </a:r>
            <a:r>
              <a:rPr lang="en-US" altLang="ja-JP" sz="1400" b="1" u="sng" dirty="0" smtClean="0">
                <a:solidFill>
                  <a:srgbClr val="FF0000"/>
                </a:solidFill>
              </a:rPr>
              <a:t>mail A</a:t>
            </a:r>
          </a:p>
          <a:p>
            <a:endParaRPr lang="en-US" altLang="ja-JP" sz="1400" dirty="0" smtClean="0">
              <a:solidFill>
                <a:schemeClr val="tx1"/>
              </a:solidFill>
            </a:endParaRPr>
          </a:p>
          <a:p>
            <a:r>
              <a:rPr lang="ja-JP" altLang="en-US" sz="1400" dirty="0" smtClean="0">
                <a:solidFill>
                  <a:schemeClr val="tx1"/>
                </a:solidFill>
              </a:rPr>
              <a:t>メール本文・・・・・・・・・・</a:t>
            </a:r>
            <a:endParaRPr lang="en-US" altLang="ja-JP" sz="1400" dirty="0" smtClean="0">
              <a:solidFill>
                <a:schemeClr val="tx1"/>
              </a:solidFill>
            </a:endParaRPr>
          </a:p>
          <a:p>
            <a:endParaRPr lang="en-US" altLang="ja-JP" sz="1400" dirty="0" smtClean="0">
              <a:solidFill>
                <a:schemeClr val="tx1"/>
              </a:solidFill>
            </a:endParaRPr>
          </a:p>
          <a:p>
            <a:endParaRPr lang="en-US" altLang="ja-JP" sz="1400" dirty="0" smtClean="0">
              <a:solidFill>
                <a:schemeClr val="tx1"/>
              </a:solidFill>
            </a:endParaRPr>
          </a:p>
        </p:txBody>
      </p:sp>
      <p:sp>
        <p:nvSpPr>
          <p:cNvPr id="24" name="四角形吹き出し 23"/>
          <p:cNvSpPr/>
          <p:nvPr/>
        </p:nvSpPr>
        <p:spPr>
          <a:xfrm>
            <a:off x="4216400" y="3517900"/>
            <a:ext cx="3822700" cy="1955800"/>
          </a:xfrm>
          <a:prstGeom prst="wedgeRectCallout">
            <a:avLst>
              <a:gd name="adj1" fmla="val -75321"/>
              <a:gd name="adj2" fmla="val -73647"/>
            </a:avLst>
          </a:prstGeom>
          <a:solidFill>
            <a:schemeClr val="bg1"/>
          </a:solidFill>
          <a:ln w="127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400" dirty="0" smtClean="0">
                <a:solidFill>
                  <a:schemeClr val="tx1"/>
                </a:solidFill>
              </a:rPr>
              <a:t>From: akinori@hotmail.com (</a:t>
            </a:r>
            <a:r>
              <a:rPr lang="en-US" altLang="ja-JP" sz="1400" dirty="0" err="1" smtClean="0">
                <a:solidFill>
                  <a:schemeClr val="tx1"/>
                </a:solidFill>
              </a:rPr>
              <a:t>Akinori</a:t>
            </a:r>
            <a:r>
              <a:rPr lang="en-US" altLang="ja-JP" sz="1400" dirty="0" smtClean="0">
                <a:solidFill>
                  <a:schemeClr val="tx1"/>
                </a:solidFill>
              </a:rPr>
              <a:t> Ihara)</a:t>
            </a:r>
          </a:p>
          <a:p>
            <a:r>
              <a:rPr lang="en-US" altLang="ja-JP" sz="1400" b="1" dirty="0" smtClean="0">
                <a:solidFill>
                  <a:schemeClr val="tx1"/>
                </a:solidFill>
              </a:rPr>
              <a:t>Date: </a:t>
            </a:r>
            <a:r>
              <a:rPr lang="en-US" altLang="ja-JP" sz="1400" b="1" u="sng" dirty="0" smtClean="0">
                <a:solidFill>
                  <a:schemeClr val="tx1"/>
                </a:solidFill>
              </a:rPr>
              <a:t>Tue, 28 Apr 2009 22:40:04</a:t>
            </a:r>
            <a:r>
              <a:rPr lang="en-US" altLang="ja-JP" sz="1400" b="1" dirty="0" smtClean="0">
                <a:solidFill>
                  <a:schemeClr val="tx1"/>
                </a:solidFill>
              </a:rPr>
              <a:t>   </a:t>
            </a:r>
            <a:r>
              <a:rPr lang="en-US" altLang="ja-JP" sz="1400" b="1" u="sng" dirty="0" smtClean="0">
                <a:solidFill>
                  <a:schemeClr val="tx1"/>
                </a:solidFill>
              </a:rPr>
              <a:t>UTC-4</a:t>
            </a:r>
          </a:p>
          <a:p>
            <a:r>
              <a:rPr lang="en-US" altLang="ja-JP" sz="1400" dirty="0" smtClean="0">
                <a:solidFill>
                  <a:schemeClr val="tx1"/>
                </a:solidFill>
              </a:rPr>
              <a:t>Subject: [Python-Dev] PEP 383</a:t>
            </a:r>
          </a:p>
          <a:p>
            <a:r>
              <a:rPr lang="en-US" altLang="ja-JP" sz="1400" b="1" dirty="0" smtClean="0">
                <a:solidFill>
                  <a:schemeClr val="tx1"/>
                </a:solidFill>
              </a:rPr>
              <a:t>Message-ID: </a:t>
            </a:r>
            <a:r>
              <a:rPr lang="en-US" altLang="ja-JP" sz="1400" b="1" u="sng" dirty="0" smtClean="0">
                <a:solidFill>
                  <a:srgbClr val="0000FF"/>
                </a:solidFill>
              </a:rPr>
              <a:t>mail B</a:t>
            </a:r>
          </a:p>
          <a:p>
            <a:r>
              <a:rPr lang="en-US" altLang="ja-JP" sz="1400" b="1" dirty="0" smtClean="0">
                <a:solidFill>
                  <a:schemeClr val="tx1"/>
                </a:solidFill>
              </a:rPr>
              <a:t>In-Reply-To: </a:t>
            </a:r>
            <a:r>
              <a:rPr lang="en-US" altLang="ja-JP" sz="1400" b="1" dirty="0" smtClean="0">
                <a:solidFill>
                  <a:srgbClr val="FF0000"/>
                </a:solidFill>
              </a:rPr>
              <a:t>mail A</a:t>
            </a:r>
          </a:p>
          <a:p>
            <a:endParaRPr lang="en-US" altLang="ja-JP" sz="1400" dirty="0" smtClean="0">
              <a:solidFill>
                <a:schemeClr val="tx1"/>
              </a:solidFill>
            </a:endParaRPr>
          </a:p>
          <a:p>
            <a:r>
              <a:rPr lang="ja-JP" altLang="en-US" sz="1400" dirty="0" smtClean="0">
                <a:solidFill>
                  <a:schemeClr val="tx1"/>
                </a:solidFill>
              </a:rPr>
              <a:t>メール本文・・・・・・・・・・</a:t>
            </a:r>
            <a:endParaRPr lang="en-US" altLang="ja-JP" sz="1400" dirty="0" smtClean="0">
              <a:solidFill>
                <a:schemeClr val="tx1"/>
              </a:solidFill>
            </a:endParaRPr>
          </a:p>
          <a:p>
            <a:endParaRPr lang="en-US" altLang="ja-JP" sz="1400" dirty="0" smtClean="0">
              <a:solidFill>
                <a:schemeClr val="tx1"/>
              </a:solidFill>
            </a:endParaRPr>
          </a:p>
          <a:p>
            <a:endParaRPr lang="en-US" altLang="ja-JP" sz="1400" dirty="0">
              <a:solidFill>
                <a:schemeClr val="tx1"/>
              </a:solidFill>
            </a:endParaRPr>
          </a:p>
        </p:txBody>
      </p:sp>
      <p:sp>
        <p:nvSpPr>
          <p:cNvPr id="48" name="テキスト ボックス 47"/>
          <p:cNvSpPr txBox="1"/>
          <p:nvPr/>
        </p:nvSpPr>
        <p:spPr>
          <a:xfrm>
            <a:off x="7905750" y="4006850"/>
            <a:ext cx="1066800" cy="338554"/>
          </a:xfrm>
          <a:prstGeom prst="rect">
            <a:avLst/>
          </a:prstGeom>
          <a:solidFill>
            <a:schemeClr val="bg1"/>
          </a:solidFill>
        </p:spPr>
        <p:txBody>
          <a:bodyPr wrap="square" rtlCol="0">
            <a:spAutoFit/>
          </a:bodyPr>
          <a:lstStyle/>
          <a:p>
            <a:r>
              <a:rPr kumimoji="1" lang="ja-JP" altLang="en-US" sz="1600" dirty="0" smtClean="0"/>
              <a:t>返信時間</a:t>
            </a:r>
            <a:endParaRPr kumimoji="1" lang="ja-JP"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par>
                                <p:cTn id="9" presetID="9"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dissolve">
                                      <p:cBhvr>
                                        <p:cTn id="11" dur="500"/>
                                        <p:tgtEl>
                                          <p:spTgt spid="23"/>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dissolv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dissolve">
                                      <p:cBhvr>
                                        <p:cTn id="22" dur="500"/>
                                        <p:tgtEl>
                                          <p:spTgt spid="48"/>
                                        </p:tgtEl>
                                      </p:cBhvr>
                                    </p:animEffect>
                                  </p:childTnLst>
                                </p:cTn>
                              </p:par>
                              <p:par>
                                <p:cTn id="23" presetID="9"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dissolve">
                                      <p:cBhvr>
                                        <p:cTn id="25" dur="500"/>
                                        <p:tgtEl>
                                          <p:spTgt spid="2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dissolve">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3" grpId="0" animBg="1"/>
      <p:bldP spid="24" grpId="0" animBg="1"/>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9250" y="133350"/>
            <a:ext cx="8705850" cy="717550"/>
          </a:xfrm>
        </p:spPr>
        <p:txBody>
          <a:bodyPr>
            <a:normAutofit fontScale="90000"/>
          </a:bodyPr>
          <a:lstStyle/>
          <a:p>
            <a:r>
              <a:rPr lang="ja-JP" altLang="en-US" sz="2200" dirty="0" smtClean="0"/>
              <a:t>分析手順</a:t>
            </a:r>
            <a:r>
              <a:rPr kumimoji="1" lang="en-US" altLang="ja-JP" dirty="0" smtClean="0"/>
              <a:t/>
            </a:r>
            <a:br>
              <a:rPr kumimoji="1" lang="en-US" altLang="ja-JP" dirty="0" smtClean="0"/>
            </a:br>
            <a:r>
              <a:rPr kumimoji="1" lang="en-US" altLang="ja-JP" dirty="0" smtClean="0"/>
              <a:t>(1)</a:t>
            </a:r>
            <a:r>
              <a:rPr lang="ja-JP" altLang="en-US" dirty="0" smtClean="0"/>
              <a:t>開発者の地理的分布と地域別の活動時間帯の把握</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5</a:t>
            </a:fld>
            <a:endParaRPr lang="en-US" altLang="ja-JP"/>
          </a:p>
        </p:txBody>
      </p:sp>
      <p:sp>
        <p:nvSpPr>
          <p:cNvPr id="72" name="コンテンツ プレースホルダ 71"/>
          <p:cNvSpPr>
            <a:spLocks noGrp="1"/>
          </p:cNvSpPr>
          <p:nvPr>
            <p:ph idx="1"/>
          </p:nvPr>
        </p:nvSpPr>
        <p:spPr>
          <a:xfrm>
            <a:off x="438150" y="1028700"/>
            <a:ext cx="8445500" cy="2755900"/>
          </a:xfrm>
        </p:spPr>
        <p:txBody>
          <a:bodyPr/>
          <a:lstStyle/>
          <a:p>
            <a:r>
              <a:rPr kumimoji="1" lang="ja-JP" altLang="en-US" dirty="0" smtClean="0"/>
              <a:t>目的</a:t>
            </a:r>
            <a:endParaRPr kumimoji="1" lang="en-US" altLang="ja-JP" dirty="0" smtClean="0"/>
          </a:p>
          <a:p>
            <a:pPr lvl="1"/>
            <a:r>
              <a:rPr kumimoji="1" lang="ja-JP" altLang="en-US" dirty="0" smtClean="0"/>
              <a:t>情報交換の多い地域／少ない地域を特定する</a:t>
            </a:r>
            <a:endParaRPr kumimoji="1" lang="en-US" altLang="ja-JP" dirty="0" smtClean="0"/>
          </a:p>
          <a:p>
            <a:pPr lvl="1"/>
            <a:r>
              <a:rPr lang="ja-JP" altLang="en-US" dirty="0" smtClean="0"/>
              <a:t>地域別の活動時間帯を把握する</a:t>
            </a:r>
            <a:endParaRPr kumimoji="1" lang="en-US" altLang="ja-JP" dirty="0" smtClean="0"/>
          </a:p>
          <a:p>
            <a:r>
              <a:rPr kumimoji="1" lang="ja-JP" altLang="en-US" dirty="0" smtClean="0"/>
              <a:t>方法</a:t>
            </a:r>
            <a:endParaRPr kumimoji="1" lang="en-US" altLang="ja-JP" dirty="0" smtClean="0"/>
          </a:p>
          <a:p>
            <a:pPr lvl="1"/>
            <a:r>
              <a:rPr kumimoji="1" lang="ja-JP" altLang="en-US" dirty="0" smtClean="0"/>
              <a:t>送信場所</a:t>
            </a:r>
            <a:r>
              <a:rPr lang="ja-JP" altLang="en-US" dirty="0" smtClean="0"/>
              <a:t>別にメッセージの返信数を求める</a:t>
            </a:r>
            <a:endParaRPr kumimoji="1" lang="en-US" altLang="ja-JP" dirty="0" smtClean="0"/>
          </a:p>
          <a:p>
            <a:pPr lvl="1"/>
            <a:r>
              <a:rPr lang="ja-JP" altLang="en-US" dirty="0" smtClean="0"/>
              <a:t>分析対象とする地域の現地時刻別の返信数を求める</a:t>
            </a:r>
            <a:endParaRPr kumimoji="1" lang="ja-JP" altLang="en-US" dirty="0"/>
          </a:p>
        </p:txBody>
      </p:sp>
      <p:graphicFrame>
        <p:nvGraphicFramePr>
          <p:cNvPr id="10" name="グラフ 9"/>
          <p:cNvGraphicFramePr/>
          <p:nvPr/>
        </p:nvGraphicFramePr>
        <p:xfrm>
          <a:off x="1504950" y="3873500"/>
          <a:ext cx="3022600" cy="26225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グラフ 12"/>
          <p:cNvGraphicFramePr/>
          <p:nvPr/>
        </p:nvGraphicFramePr>
        <p:xfrm>
          <a:off x="4616450" y="3873500"/>
          <a:ext cx="3289300" cy="2622550"/>
        </p:xfrm>
        <a:graphic>
          <a:graphicData uri="http://schemas.openxmlformats.org/drawingml/2006/chart">
            <c:chart xmlns:c="http://schemas.openxmlformats.org/drawingml/2006/chart" xmlns:r="http://schemas.openxmlformats.org/officeDocument/2006/relationships" r:id="rId4"/>
          </a:graphicData>
        </a:graphic>
      </p:graphicFrame>
      <p:sp>
        <p:nvSpPr>
          <p:cNvPr id="11" name="円/楕円 10"/>
          <p:cNvSpPr/>
          <p:nvPr/>
        </p:nvSpPr>
        <p:spPr>
          <a:xfrm>
            <a:off x="2501900" y="4140200"/>
            <a:ext cx="616857" cy="2098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3451225" y="4718050"/>
            <a:ext cx="493486" cy="1525847"/>
          </a:xfrm>
          <a:prstGeom prst="ellipse">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2200" dirty="0" smtClean="0"/>
              <a:t>分析手順</a:t>
            </a:r>
            <a:r>
              <a:rPr kumimoji="1" lang="en-US" altLang="ja-JP" dirty="0" smtClean="0"/>
              <a:t/>
            </a:r>
            <a:br>
              <a:rPr kumimoji="1" lang="en-US" altLang="ja-JP" dirty="0" smtClean="0"/>
            </a:br>
            <a:r>
              <a:rPr kumimoji="1" lang="en-US" altLang="ja-JP" dirty="0" smtClean="0"/>
              <a:t>(2)</a:t>
            </a:r>
            <a:r>
              <a:rPr lang="ja-JP" altLang="en-US" dirty="0" smtClean="0"/>
              <a:t>地域間毎の情報交換所要時間の分布把握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目的</a:t>
            </a:r>
            <a:endParaRPr lang="en-US" altLang="ja-JP" dirty="0" smtClean="0"/>
          </a:p>
          <a:p>
            <a:pPr lvl="1"/>
            <a:r>
              <a:rPr lang="ja-JP" altLang="en-US" dirty="0" smtClean="0"/>
              <a:t>タイムゾーンの違い（時差）による情報交換のタイムラグを確認する</a:t>
            </a:r>
            <a:endParaRPr lang="en-US" altLang="ja-JP" dirty="0" smtClean="0"/>
          </a:p>
          <a:p>
            <a:r>
              <a:rPr lang="ja-JP" altLang="en-US" dirty="0" smtClean="0"/>
              <a:t>方法</a:t>
            </a:r>
            <a:endParaRPr lang="en-US" altLang="ja-JP" dirty="0" smtClean="0"/>
          </a:p>
          <a:p>
            <a:pPr lvl="1"/>
            <a:r>
              <a:rPr lang="ja-JP" altLang="en-US" dirty="0" smtClean="0">
                <a:solidFill>
                  <a:srgbClr val="339933"/>
                </a:solidFill>
              </a:rPr>
              <a:t>同一タイムゾーン内</a:t>
            </a:r>
            <a:r>
              <a:rPr lang="ja-JP" altLang="en-US" dirty="0" smtClean="0"/>
              <a:t>および</a:t>
            </a:r>
            <a:r>
              <a:rPr lang="ja-JP" altLang="en-US" dirty="0" smtClean="0">
                <a:solidFill>
                  <a:srgbClr val="DE8400"/>
                </a:solidFill>
              </a:rPr>
              <a:t>異なるタイムゾーン間</a:t>
            </a:r>
            <a:r>
              <a:rPr lang="ja-JP" altLang="en-US" dirty="0" smtClean="0"/>
              <a:t>において返信時間の分布を分析する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6</a:t>
            </a:fld>
            <a:endParaRPr lang="en-US" altLang="ja-JP"/>
          </a:p>
        </p:txBody>
      </p:sp>
      <p:grpSp>
        <p:nvGrpSpPr>
          <p:cNvPr id="9" name="グループ化 8"/>
          <p:cNvGrpSpPr>
            <a:grpSpLocks noChangeAspect="1"/>
          </p:cNvGrpSpPr>
          <p:nvPr/>
        </p:nvGrpSpPr>
        <p:grpSpPr>
          <a:xfrm>
            <a:off x="615950" y="3701165"/>
            <a:ext cx="4089400" cy="2794885"/>
            <a:chOff x="1168401" y="2228850"/>
            <a:chExt cx="6072693" cy="4125783"/>
          </a:xfrm>
        </p:grpSpPr>
        <p:pic>
          <p:nvPicPr>
            <p:cNvPr id="1026" name="Picture 2"/>
            <p:cNvPicPr>
              <a:picLocks noChangeAspect="1" noChangeArrowheads="1"/>
            </p:cNvPicPr>
            <p:nvPr/>
          </p:nvPicPr>
          <p:blipFill>
            <a:blip r:embed="rId3" cstate="print"/>
            <a:srcRect/>
            <a:stretch>
              <a:fillRect/>
            </a:stretch>
          </p:blipFill>
          <p:spPr bwMode="auto">
            <a:xfrm>
              <a:off x="1207136" y="2228850"/>
              <a:ext cx="6033958" cy="4125783"/>
            </a:xfrm>
            <a:prstGeom prst="rect">
              <a:avLst/>
            </a:prstGeom>
            <a:noFill/>
            <a:ln w="9525">
              <a:noFill/>
              <a:miter lim="800000"/>
              <a:headEnd/>
              <a:tailEnd/>
            </a:ln>
          </p:spPr>
        </p:pic>
        <p:sp>
          <p:nvSpPr>
            <p:cNvPr id="8" name="テキスト ボックス 7"/>
            <p:cNvSpPr txBox="1"/>
            <p:nvPr/>
          </p:nvSpPr>
          <p:spPr>
            <a:xfrm>
              <a:off x="1168401" y="6035473"/>
              <a:ext cx="2178572" cy="318036"/>
            </a:xfrm>
            <a:prstGeom prst="rect">
              <a:avLst/>
            </a:prstGeom>
            <a:noFill/>
          </p:spPr>
          <p:txBody>
            <a:bodyPr wrap="none" rtlCol="0">
              <a:spAutoFit/>
            </a:bodyPr>
            <a:lstStyle/>
            <a:p>
              <a:r>
                <a:rPr lang="ja-JP" altLang="en-US" sz="800" dirty="0" smtClean="0"/>
                <a:t>出典：</a:t>
              </a:r>
              <a:r>
                <a:rPr lang="en-US" altLang="ja-JP" sz="800" dirty="0" smtClean="0"/>
                <a:t>http://www.freemap.jp/</a:t>
              </a:r>
              <a:endParaRPr kumimoji="1" lang="ja-JP" altLang="en-US" sz="800" dirty="0"/>
            </a:p>
          </p:txBody>
        </p:sp>
      </p:grpSp>
      <p:sp>
        <p:nvSpPr>
          <p:cNvPr id="14" name="二等辺三角形 13"/>
          <p:cNvSpPr/>
          <p:nvPr/>
        </p:nvSpPr>
        <p:spPr>
          <a:xfrm>
            <a:off x="1060450" y="4234565"/>
            <a:ext cx="128016" cy="110358"/>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二等辺三角形 14"/>
          <p:cNvSpPr/>
          <p:nvPr/>
        </p:nvSpPr>
        <p:spPr>
          <a:xfrm>
            <a:off x="1149350" y="4456815"/>
            <a:ext cx="128016" cy="105400"/>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二等辺三角形 15"/>
          <p:cNvSpPr/>
          <p:nvPr/>
        </p:nvSpPr>
        <p:spPr>
          <a:xfrm>
            <a:off x="1110234" y="5151515"/>
            <a:ext cx="128016" cy="105400"/>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二等辺三角形 16"/>
          <p:cNvSpPr/>
          <p:nvPr/>
        </p:nvSpPr>
        <p:spPr>
          <a:xfrm>
            <a:off x="1016000" y="4723515"/>
            <a:ext cx="128016" cy="110358"/>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二等辺三角形 18"/>
          <p:cNvSpPr/>
          <p:nvPr/>
        </p:nvSpPr>
        <p:spPr>
          <a:xfrm>
            <a:off x="971550" y="4945765"/>
            <a:ext cx="128016" cy="105400"/>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二等辺三角形 19"/>
          <p:cNvSpPr/>
          <p:nvPr/>
        </p:nvSpPr>
        <p:spPr>
          <a:xfrm>
            <a:off x="1104900" y="4856865"/>
            <a:ext cx="128016" cy="110358"/>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二等辺三角形 20"/>
          <p:cNvSpPr/>
          <p:nvPr/>
        </p:nvSpPr>
        <p:spPr>
          <a:xfrm>
            <a:off x="971550" y="4545715"/>
            <a:ext cx="128016" cy="105400"/>
          </a:xfrm>
          <a:prstGeom prst="triangl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3949700" y="441236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3994150" y="463461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3994150" y="485686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4216400" y="512356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4171950" y="450126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4216400" y="4901315"/>
            <a:ext cx="88900"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9" name="曲線コネクタ 28"/>
          <p:cNvCxnSpPr>
            <a:stCxn id="21" idx="1"/>
            <a:endCxn id="19" idx="1"/>
          </p:cNvCxnSpPr>
          <p:nvPr/>
        </p:nvCxnSpPr>
        <p:spPr>
          <a:xfrm rot="10800000" flipV="1">
            <a:off x="1003554" y="4598415"/>
            <a:ext cx="1588" cy="400050"/>
          </a:xfrm>
          <a:prstGeom prst="curvedConnector3">
            <a:avLst>
              <a:gd name="adj1" fmla="val 33205552"/>
            </a:avLst>
          </a:prstGeom>
          <a:ln w="38100">
            <a:solidFill>
              <a:srgbClr val="339933"/>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曲線コネクタ 41"/>
          <p:cNvCxnSpPr>
            <a:stCxn id="26" idx="6"/>
            <a:endCxn id="27" idx="6"/>
          </p:cNvCxnSpPr>
          <p:nvPr/>
        </p:nvCxnSpPr>
        <p:spPr>
          <a:xfrm>
            <a:off x="4260850" y="4545715"/>
            <a:ext cx="44450" cy="400050"/>
          </a:xfrm>
          <a:prstGeom prst="curvedConnector3">
            <a:avLst>
              <a:gd name="adj1" fmla="val 1136248"/>
            </a:avLst>
          </a:prstGeom>
          <a:ln w="38100">
            <a:solidFill>
              <a:srgbClr val="339933"/>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曲線コネクタ 48"/>
          <p:cNvCxnSpPr>
            <a:stCxn id="23" idx="2"/>
            <a:endCxn id="25" idx="2"/>
          </p:cNvCxnSpPr>
          <p:nvPr/>
        </p:nvCxnSpPr>
        <p:spPr>
          <a:xfrm rot="10800000" flipH="1" flipV="1">
            <a:off x="3994150" y="4679065"/>
            <a:ext cx="222250" cy="488950"/>
          </a:xfrm>
          <a:prstGeom prst="curvedConnector3">
            <a:avLst>
              <a:gd name="adj1" fmla="val -139702"/>
            </a:avLst>
          </a:prstGeom>
          <a:ln w="38100">
            <a:solidFill>
              <a:srgbClr val="339933"/>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4" name="曲線コネクタ 53"/>
          <p:cNvCxnSpPr>
            <a:stCxn id="15" idx="5"/>
            <a:endCxn id="16" idx="5"/>
          </p:cNvCxnSpPr>
          <p:nvPr/>
        </p:nvCxnSpPr>
        <p:spPr>
          <a:xfrm flipH="1">
            <a:off x="1206246" y="4509515"/>
            <a:ext cx="39116" cy="694700"/>
          </a:xfrm>
          <a:prstGeom prst="curvedConnector3">
            <a:avLst>
              <a:gd name="adj1" fmla="val -840687"/>
            </a:avLst>
          </a:prstGeom>
          <a:ln w="38100">
            <a:solidFill>
              <a:srgbClr val="339933"/>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直線矢印コネクタ 66"/>
          <p:cNvCxnSpPr>
            <a:stCxn id="17" idx="5"/>
            <a:endCxn id="24" idx="2"/>
          </p:cNvCxnSpPr>
          <p:nvPr/>
        </p:nvCxnSpPr>
        <p:spPr>
          <a:xfrm>
            <a:off x="1112012" y="4778694"/>
            <a:ext cx="2882138" cy="122621"/>
          </a:xfrm>
          <a:prstGeom prst="straightConnector1">
            <a:avLst/>
          </a:prstGeom>
          <a:ln w="38100">
            <a:solidFill>
              <a:srgbClr val="DE8400"/>
            </a:solidFill>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28" name="表 27"/>
          <p:cNvGraphicFramePr>
            <a:graphicFrameLocks noGrp="1"/>
          </p:cNvGraphicFramePr>
          <p:nvPr/>
        </p:nvGraphicFramePr>
        <p:xfrm>
          <a:off x="4838700" y="4006850"/>
          <a:ext cx="3945573" cy="1854200"/>
        </p:xfrm>
        <a:graphic>
          <a:graphicData uri="http://schemas.openxmlformats.org/drawingml/2006/table">
            <a:tbl>
              <a:tblPr firstRow="1" bandRow="1">
                <a:tableStyleId>{5C22544A-7EE6-4342-B048-85BDC9FD1C3A}</a:tableStyleId>
              </a:tblPr>
              <a:tblGrid>
                <a:gridCol w="2316480"/>
                <a:gridCol w="1629093"/>
              </a:tblGrid>
              <a:tr h="370840">
                <a:tc>
                  <a:txBody>
                    <a:bodyPr/>
                    <a:lstStyle/>
                    <a:p>
                      <a:pPr algn="ctr"/>
                      <a:r>
                        <a:rPr kumimoji="1" lang="ja-JP" altLang="en-US" dirty="0" smtClean="0">
                          <a:solidFill>
                            <a:schemeClr val="tx1"/>
                          </a:solidFill>
                          <a:latin typeface="+mn-lt"/>
                          <a:ea typeface="+mn-ea"/>
                        </a:rPr>
                        <a:t>送信地域→返信地域</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返信時間（時）</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370840">
                <a:tc>
                  <a:txBody>
                    <a:bodyPr/>
                    <a:lstStyle/>
                    <a:p>
                      <a:pPr algn="ctr"/>
                      <a:r>
                        <a:rPr kumimoji="1" lang="ja-JP" altLang="en-US" dirty="0" smtClean="0">
                          <a:solidFill>
                            <a:srgbClr val="FF0000"/>
                          </a:solidFill>
                          <a:latin typeface="+mn-lt"/>
                          <a:ea typeface="+mn-ea"/>
                        </a:rPr>
                        <a:t>●</a:t>
                      </a:r>
                      <a:r>
                        <a:rPr kumimoji="1" lang="ja-JP" altLang="en-US" dirty="0" smtClean="0">
                          <a:solidFill>
                            <a:schemeClr val="tx1"/>
                          </a:solidFill>
                          <a:latin typeface="+mn-lt"/>
                          <a:ea typeface="+mn-ea"/>
                        </a:rPr>
                        <a:t>→</a:t>
                      </a:r>
                      <a:r>
                        <a:rPr kumimoji="1" lang="ja-JP" altLang="en-US" dirty="0" smtClean="0">
                          <a:solidFill>
                            <a:srgbClr val="FF0000"/>
                          </a:solidFill>
                          <a:latin typeface="+mn-lt"/>
                          <a:ea typeface="+mn-ea"/>
                        </a:rPr>
                        <a:t>●</a:t>
                      </a:r>
                      <a:endParaRPr kumimoji="1" lang="ja-JP" altLang="en-US" dirty="0">
                        <a:solidFill>
                          <a:srgbClr val="FF00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en-US" altLang="ja-JP" dirty="0" smtClean="0">
                          <a:solidFill>
                            <a:srgbClr val="339933"/>
                          </a:solidFill>
                          <a:latin typeface="+mn-lt"/>
                          <a:ea typeface="+mn-ea"/>
                        </a:rPr>
                        <a:t>1.5</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a:t>
                      </a:r>
                      <a:r>
                        <a:rPr kumimoji="1" lang="ja-JP" altLang="en-US" dirty="0" smtClean="0">
                          <a:solidFill>
                            <a:schemeClr val="tx1"/>
                          </a:solidFill>
                          <a:latin typeface="+mn-lt"/>
                          <a:ea typeface="+mn-ea"/>
                        </a:rPr>
                        <a:t>→</a:t>
                      </a:r>
                      <a:r>
                        <a:rPr kumimoji="1" lang="ja-JP" altLang="en-US" dirty="0" smtClean="0">
                          <a:solidFill>
                            <a:srgbClr val="0000FF"/>
                          </a:solidFill>
                          <a:latin typeface="+mn-lt"/>
                          <a:ea typeface="+mn-ea"/>
                        </a:rPr>
                        <a:t>▲</a:t>
                      </a:r>
                      <a:endParaRPr kumimoji="1" lang="en-US" altLang="ja-JP" dirty="0" smtClean="0">
                        <a:solidFill>
                          <a:srgbClr val="0000FF"/>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en-US" altLang="ja-JP" dirty="0" smtClean="0">
                          <a:solidFill>
                            <a:srgbClr val="339933"/>
                          </a:solidFill>
                          <a:latin typeface="+mn-lt"/>
                          <a:ea typeface="+mn-ea"/>
                        </a:rPr>
                        <a:t>2.0</a:t>
                      </a:r>
                      <a:r>
                        <a:rPr kumimoji="1" lang="en-US" altLang="ja-JP" baseline="0" dirty="0" smtClean="0">
                          <a:solidFill>
                            <a:srgbClr val="339933"/>
                          </a:solidFill>
                          <a:latin typeface="+mn-lt"/>
                          <a:ea typeface="+mn-ea"/>
                        </a:rPr>
                        <a:t> </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FF0000"/>
                          </a:solidFill>
                          <a:latin typeface="+mn-lt"/>
                          <a:ea typeface="+mn-ea"/>
                        </a:rPr>
                        <a:t>●</a:t>
                      </a:r>
                      <a:r>
                        <a:rPr kumimoji="1" lang="ja-JP" altLang="en-US" dirty="0" smtClean="0">
                          <a:solidFill>
                            <a:schemeClr val="tx1"/>
                          </a:solidFill>
                          <a:latin typeface="+mn-lt"/>
                          <a:ea typeface="+mn-ea"/>
                        </a:rPr>
                        <a:t>→</a:t>
                      </a:r>
                      <a:r>
                        <a:rPr kumimoji="1" lang="ja-JP" altLang="en-US" dirty="0" smtClean="0">
                          <a:solidFill>
                            <a:srgbClr val="0000FF"/>
                          </a:solidFill>
                          <a:latin typeface="+mn-lt"/>
                          <a:ea typeface="+mn-ea"/>
                        </a:rPr>
                        <a:t>▲</a:t>
                      </a:r>
                      <a:endParaRPr kumimoji="1" lang="ja-JP" altLang="en-US" dirty="0">
                        <a:solidFill>
                          <a:srgbClr val="0000FF"/>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en-US" altLang="ja-JP" dirty="0" smtClean="0">
                          <a:solidFill>
                            <a:srgbClr val="DE8400"/>
                          </a:solidFill>
                          <a:latin typeface="+mn-lt"/>
                          <a:ea typeface="+mn-ea"/>
                        </a:rPr>
                        <a:t>5.3</a:t>
                      </a:r>
                      <a:endParaRPr kumimoji="1" lang="ja-JP" altLang="en-US" dirty="0">
                        <a:solidFill>
                          <a:srgbClr val="DE84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a:t>
                      </a:r>
                      <a:r>
                        <a:rPr kumimoji="1" lang="ja-JP" altLang="en-US" dirty="0" smtClean="0">
                          <a:solidFill>
                            <a:schemeClr val="tx1"/>
                          </a:solidFill>
                          <a:latin typeface="+mn-lt"/>
                          <a:ea typeface="+mn-ea"/>
                        </a:rPr>
                        <a:t>→</a:t>
                      </a:r>
                      <a:r>
                        <a:rPr kumimoji="1" lang="ja-JP" altLang="en-US" dirty="0" smtClean="0">
                          <a:solidFill>
                            <a:srgbClr val="FF0000"/>
                          </a:solidFill>
                          <a:latin typeface="+mn-lt"/>
                          <a:ea typeface="+mn-ea"/>
                        </a:rPr>
                        <a:t>●</a:t>
                      </a:r>
                      <a:endParaRPr kumimoji="1" lang="ja-JP" altLang="en-US" dirty="0">
                        <a:solidFill>
                          <a:srgbClr val="FF00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ctr"/>
                      <a:r>
                        <a:rPr kumimoji="1" lang="en-US" altLang="ja-JP" dirty="0" smtClean="0">
                          <a:solidFill>
                            <a:srgbClr val="DE8400"/>
                          </a:solidFill>
                          <a:latin typeface="+mn-lt"/>
                          <a:ea typeface="+mn-ea"/>
                        </a:rPr>
                        <a:t>9.6</a:t>
                      </a:r>
                      <a:endParaRPr kumimoji="1" lang="ja-JP" altLang="en-US" dirty="0">
                        <a:solidFill>
                          <a:srgbClr val="DE84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ssolve">
                                      <p:cBhvr>
                                        <p:cTn id="7" dur="500"/>
                                        <p:tgtEl>
                                          <p:spTgt spid="54"/>
                                        </p:tgtEl>
                                      </p:cBhvr>
                                    </p:animEffect>
                                  </p:childTnLst>
                                </p:cTn>
                              </p:par>
                              <p:par>
                                <p:cTn id="8" presetID="9"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dissolve">
                                      <p:cBhvr>
                                        <p:cTn id="10" dur="500"/>
                                        <p:tgtEl>
                                          <p:spTgt spid="29"/>
                                        </p:tgtEl>
                                      </p:cBhvr>
                                    </p:animEffect>
                                  </p:childTnLst>
                                </p:cTn>
                              </p:par>
                              <p:par>
                                <p:cTn id="11" presetID="9"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dissolve">
                                      <p:cBhvr>
                                        <p:cTn id="13" dur="500"/>
                                        <p:tgtEl>
                                          <p:spTgt spid="49"/>
                                        </p:tgtEl>
                                      </p:cBhvr>
                                    </p:animEffect>
                                  </p:childTnLst>
                                </p:cTn>
                              </p:par>
                              <p:par>
                                <p:cTn id="14" presetID="9" presetClass="entr" presetSubtype="0"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dissolve">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54"/>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9"/>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4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2"/>
                                        </p:tgtEl>
                                        <p:attrNameLst>
                                          <p:attrName>style.visibility</p:attrName>
                                        </p:attrNameLst>
                                      </p:cBhvr>
                                      <p:to>
                                        <p:strVal val="hidden"/>
                                      </p:to>
                                    </p:set>
                                  </p:childTnLst>
                                </p:cTn>
                              </p:par>
                              <p:par>
                                <p:cTn id="27" presetID="9"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dissolve">
                                      <p:cBhvr>
                                        <p:cTn id="2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2200" dirty="0" smtClean="0"/>
              <a:t>分析手順</a:t>
            </a:r>
            <a:r>
              <a:rPr lang="en-US" altLang="ja-JP" dirty="0" smtClean="0"/>
              <a:t/>
            </a:r>
            <a:br>
              <a:rPr lang="en-US" altLang="ja-JP" dirty="0" smtClean="0"/>
            </a:br>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800350"/>
          </a:xfrm>
        </p:spPr>
        <p:txBody>
          <a:bodyPr>
            <a:normAutofit lnSpcReduction="10000"/>
          </a:bodyPr>
          <a:lstStyle/>
          <a:p>
            <a:r>
              <a:rPr kumimoji="1" lang="ja-JP" altLang="en-US" dirty="0" smtClean="0"/>
              <a:t>目的</a:t>
            </a:r>
            <a:endParaRPr kumimoji="1" lang="en-US" altLang="ja-JP" dirty="0" smtClean="0"/>
          </a:p>
          <a:p>
            <a:pPr lvl="1"/>
            <a:r>
              <a:rPr kumimoji="1" lang="ja-JP" altLang="en-US" dirty="0" smtClean="0"/>
              <a:t>情報交換のタイムラグが発生しやすい／発生しにくい送信時刻を特定する</a:t>
            </a:r>
            <a:endParaRPr kumimoji="1" lang="en-US" altLang="ja-JP" dirty="0" smtClean="0"/>
          </a:p>
          <a:p>
            <a:r>
              <a:rPr lang="ja-JP" altLang="en-US" dirty="0" smtClean="0"/>
              <a:t>方法</a:t>
            </a:r>
            <a:endParaRPr lang="en-US" altLang="ja-JP" dirty="0" smtClean="0"/>
          </a:p>
          <a:p>
            <a:pPr lvl="1"/>
            <a:r>
              <a:rPr kumimoji="1" lang="ja-JP" altLang="en-US" dirty="0" smtClean="0"/>
              <a:t>送信者の</a:t>
            </a:r>
            <a:r>
              <a:rPr lang="ja-JP" altLang="en-US" dirty="0" smtClean="0"/>
              <a:t>メッセージ</a:t>
            </a:r>
            <a:r>
              <a:rPr kumimoji="1" lang="ja-JP" altLang="en-US" dirty="0" smtClean="0"/>
              <a:t>送信時刻（送信時刻）と返信者の</a:t>
            </a:r>
            <a:r>
              <a:rPr lang="ja-JP" altLang="en-US" dirty="0" smtClean="0"/>
              <a:t>メッセージ</a:t>
            </a:r>
            <a:r>
              <a:rPr kumimoji="1" lang="ja-JP" altLang="en-US" dirty="0" smtClean="0"/>
              <a:t>送信時刻（返信時刻）から各時刻の返信数を分析する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7</a:t>
            </a:fld>
            <a:endParaRPr lang="en-US" altLang="ja-JP"/>
          </a:p>
        </p:txBody>
      </p:sp>
      <p:graphicFrame>
        <p:nvGraphicFramePr>
          <p:cNvPr id="10" name="表 9"/>
          <p:cNvGraphicFramePr>
            <a:graphicFrameLocks noGrp="1"/>
          </p:cNvGraphicFramePr>
          <p:nvPr/>
        </p:nvGraphicFramePr>
        <p:xfrm>
          <a:off x="927100" y="3787973"/>
          <a:ext cx="3439197" cy="2461260"/>
        </p:xfrm>
        <a:graphic>
          <a:graphicData uri="http://schemas.openxmlformats.org/drawingml/2006/table">
            <a:tbl>
              <a:tblPr/>
              <a:tblGrid>
                <a:gridCol w="317137"/>
                <a:gridCol w="327407"/>
                <a:gridCol w="175397"/>
                <a:gridCol w="327407"/>
                <a:gridCol w="327407"/>
                <a:gridCol w="327407"/>
                <a:gridCol w="327407"/>
                <a:gridCol w="327407"/>
                <a:gridCol w="327407"/>
                <a:gridCol w="327407"/>
                <a:gridCol w="327407"/>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11" name="表 10"/>
          <p:cNvGraphicFramePr>
            <a:graphicFrameLocks noGrp="1"/>
          </p:cNvGraphicFramePr>
          <p:nvPr/>
        </p:nvGraphicFramePr>
        <p:xfrm>
          <a:off x="1610398" y="4010223"/>
          <a:ext cx="2933703" cy="222885"/>
        </p:xfrm>
        <a:graphic>
          <a:graphicData uri="http://schemas.openxmlformats.org/drawingml/2006/table">
            <a:tbl>
              <a:tblPr/>
              <a:tblGrid>
                <a:gridCol w="325967"/>
                <a:gridCol w="325967"/>
                <a:gridCol w="325967"/>
                <a:gridCol w="325967"/>
                <a:gridCol w="325967"/>
                <a:gridCol w="325967"/>
                <a:gridCol w="325967"/>
                <a:gridCol w="325967"/>
                <a:gridCol w="325967"/>
              </a:tblGrid>
              <a:tr h="171450">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bl>
          </a:graphicData>
        </a:graphic>
      </p:graphicFrame>
      <p:graphicFrame>
        <p:nvGraphicFramePr>
          <p:cNvPr id="12" name="表 11"/>
          <p:cNvGraphicFramePr>
            <a:graphicFrameLocks noGrp="1"/>
          </p:cNvGraphicFramePr>
          <p:nvPr/>
        </p:nvGraphicFramePr>
        <p:xfrm>
          <a:off x="1254798" y="4360108"/>
          <a:ext cx="266700" cy="2005965"/>
        </p:xfrm>
        <a:graphic>
          <a:graphicData uri="http://schemas.openxmlformats.org/drawingml/2006/table">
            <a:tbl>
              <a:tblPr/>
              <a:tblGrid>
                <a:gridCol w="266700"/>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13" name="テキスト ボックス 12"/>
          <p:cNvSpPr txBox="1"/>
          <p:nvPr/>
        </p:nvSpPr>
        <p:spPr>
          <a:xfrm>
            <a:off x="2038350" y="6232723"/>
            <a:ext cx="1200150" cy="307777"/>
          </a:xfrm>
          <a:prstGeom prst="rect">
            <a:avLst/>
          </a:prstGeom>
          <a:noFill/>
        </p:spPr>
        <p:txBody>
          <a:bodyPr wrap="square" rtlCol="0">
            <a:spAutoFit/>
          </a:bodyPr>
          <a:lstStyle/>
          <a:p>
            <a:pPr algn="ctr"/>
            <a:r>
              <a:rPr kumimoji="1" lang="en-US" altLang="ja-JP" sz="1400" dirty="0" smtClean="0"/>
              <a:t>(a)</a:t>
            </a:r>
            <a:r>
              <a:rPr kumimoji="1" lang="ja-JP" altLang="en-US" sz="1400" dirty="0" smtClean="0"/>
              <a:t>タイムラグ</a:t>
            </a:r>
            <a:endParaRPr kumimoji="1" lang="ja-JP" altLang="en-US" sz="1400" dirty="0"/>
          </a:p>
        </p:txBody>
      </p:sp>
      <p:sp>
        <p:nvSpPr>
          <p:cNvPr id="14" name="テキスト ボックス 13"/>
          <p:cNvSpPr txBox="1"/>
          <p:nvPr/>
        </p:nvSpPr>
        <p:spPr>
          <a:xfrm>
            <a:off x="5888949" y="6232723"/>
            <a:ext cx="1200150" cy="307777"/>
          </a:xfrm>
          <a:prstGeom prst="rect">
            <a:avLst/>
          </a:prstGeom>
          <a:noFill/>
        </p:spPr>
        <p:txBody>
          <a:bodyPr wrap="square" rtlCol="0">
            <a:spAutoFit/>
          </a:bodyPr>
          <a:lstStyle/>
          <a:p>
            <a:pPr algn="ctr"/>
            <a:r>
              <a:rPr kumimoji="1" lang="en-US" altLang="ja-JP" sz="1400" dirty="0" smtClean="0"/>
              <a:t>(b)</a:t>
            </a:r>
            <a:r>
              <a:rPr lang="ja-JP" altLang="en-US" sz="1400" dirty="0" smtClean="0"/>
              <a:t>返信数</a:t>
            </a:r>
            <a:endParaRPr kumimoji="1" lang="ja-JP" altLang="en-US" sz="1400" dirty="0"/>
          </a:p>
        </p:txBody>
      </p:sp>
      <p:graphicFrame>
        <p:nvGraphicFramePr>
          <p:cNvPr id="21" name="表 20"/>
          <p:cNvGraphicFramePr>
            <a:graphicFrameLocks noGrp="1"/>
          </p:cNvGraphicFramePr>
          <p:nvPr/>
        </p:nvGraphicFramePr>
        <p:xfrm>
          <a:off x="4777699" y="3784600"/>
          <a:ext cx="3439197" cy="2461260"/>
        </p:xfrm>
        <a:graphic>
          <a:graphicData uri="http://schemas.openxmlformats.org/drawingml/2006/table">
            <a:tbl>
              <a:tblPr/>
              <a:tblGrid>
                <a:gridCol w="317137"/>
                <a:gridCol w="327407"/>
                <a:gridCol w="175397"/>
                <a:gridCol w="327407"/>
                <a:gridCol w="327407"/>
                <a:gridCol w="327407"/>
                <a:gridCol w="327407"/>
                <a:gridCol w="327407"/>
                <a:gridCol w="327407"/>
                <a:gridCol w="327407"/>
                <a:gridCol w="327407"/>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80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24</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22" name="表 21"/>
          <p:cNvGraphicFramePr>
            <a:graphicFrameLocks noGrp="1"/>
          </p:cNvGraphicFramePr>
          <p:nvPr/>
        </p:nvGraphicFramePr>
        <p:xfrm>
          <a:off x="5460997" y="4006850"/>
          <a:ext cx="2933703" cy="222885"/>
        </p:xfrm>
        <a:graphic>
          <a:graphicData uri="http://schemas.openxmlformats.org/drawingml/2006/table">
            <a:tbl>
              <a:tblPr/>
              <a:tblGrid>
                <a:gridCol w="325967"/>
                <a:gridCol w="325967"/>
                <a:gridCol w="325967"/>
                <a:gridCol w="325967"/>
                <a:gridCol w="325967"/>
                <a:gridCol w="325967"/>
                <a:gridCol w="325967"/>
                <a:gridCol w="325967"/>
                <a:gridCol w="325967"/>
              </a:tblGrid>
              <a:tr h="171450">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bl>
          </a:graphicData>
        </a:graphic>
      </p:graphicFrame>
      <p:graphicFrame>
        <p:nvGraphicFramePr>
          <p:cNvPr id="23" name="表 22"/>
          <p:cNvGraphicFramePr>
            <a:graphicFrameLocks noGrp="1"/>
          </p:cNvGraphicFramePr>
          <p:nvPr/>
        </p:nvGraphicFramePr>
        <p:xfrm>
          <a:off x="5105397" y="4356735"/>
          <a:ext cx="266700" cy="2005965"/>
        </p:xfrm>
        <a:graphic>
          <a:graphicData uri="http://schemas.openxmlformats.org/drawingml/2006/table">
            <a:tbl>
              <a:tblPr/>
              <a:tblGrid>
                <a:gridCol w="266700"/>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graphicFrame>
        <p:nvGraphicFramePr>
          <p:cNvPr id="27" name="表 26"/>
          <p:cNvGraphicFramePr>
            <a:graphicFrameLocks noGrp="1"/>
          </p:cNvGraphicFramePr>
          <p:nvPr/>
        </p:nvGraphicFramePr>
        <p:xfrm>
          <a:off x="1752600" y="4470400"/>
          <a:ext cx="2619256" cy="1783080"/>
        </p:xfrm>
        <a:graphic>
          <a:graphicData uri="http://schemas.openxmlformats.org/drawingml/2006/table">
            <a:tbl>
              <a:tblPr/>
              <a:tblGrid>
                <a:gridCol w="327407"/>
                <a:gridCol w="327407"/>
                <a:gridCol w="327407"/>
                <a:gridCol w="332229"/>
                <a:gridCol w="322585"/>
                <a:gridCol w="327407"/>
                <a:gridCol w="327407"/>
                <a:gridCol w="327407"/>
              </a:tblGrid>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sp>
        <p:nvSpPr>
          <p:cNvPr id="25" name="角丸四角形 24"/>
          <p:cNvSpPr/>
          <p:nvPr/>
        </p:nvSpPr>
        <p:spPr>
          <a:xfrm>
            <a:off x="2952750" y="3997325"/>
            <a:ext cx="577850" cy="231140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a:off x="6794500" y="3997325"/>
            <a:ext cx="577850" cy="231140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215900" y="3775730"/>
            <a:ext cx="1466850" cy="523220"/>
          </a:xfrm>
          <a:prstGeom prst="rect">
            <a:avLst/>
          </a:prstGeom>
          <a:solidFill>
            <a:schemeClr val="bg1"/>
          </a:solidFill>
          <a:ln>
            <a:noFill/>
          </a:ln>
        </p:spPr>
        <p:txBody>
          <a:bodyPr wrap="square" rtlCol="0">
            <a:spAutoFit/>
          </a:bodyPr>
          <a:lstStyle/>
          <a:p>
            <a:r>
              <a:rPr kumimoji="1" lang="ja-JP" altLang="en-US" sz="1400" dirty="0" smtClean="0"/>
              <a:t>地域</a:t>
            </a:r>
            <a:r>
              <a:rPr kumimoji="1" lang="en-US" altLang="ja-JP" sz="1400" dirty="0" smtClean="0"/>
              <a:t>A</a:t>
            </a:r>
            <a:r>
              <a:rPr kumimoji="1" lang="ja-JP" altLang="en-US" sz="1400" dirty="0" smtClean="0"/>
              <a:t>と地域</a:t>
            </a:r>
            <a:r>
              <a:rPr kumimoji="1" lang="en-US" altLang="ja-JP" sz="1400" dirty="0" smtClean="0"/>
              <a:t>B</a:t>
            </a:r>
            <a:r>
              <a:rPr kumimoji="1" lang="ja-JP" altLang="en-US" sz="1400" dirty="0" smtClean="0"/>
              <a:t>の時差は</a:t>
            </a:r>
            <a:r>
              <a:rPr kumimoji="1" lang="en-US" altLang="ja-JP" sz="1400" dirty="0" smtClean="0"/>
              <a:t>3</a:t>
            </a:r>
            <a:r>
              <a:rPr kumimoji="1" lang="ja-JP" altLang="en-US" sz="1400" dirty="0" smtClean="0"/>
              <a:t>時間</a:t>
            </a:r>
            <a:endParaRPr kumimoji="1" lang="ja-JP"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dissolve">
                                      <p:cBhvr>
                                        <p:cTn id="11" dur="500"/>
                                        <p:tgtEl>
                                          <p:spTgt spid="25"/>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dissolve">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2200" dirty="0" smtClean="0"/>
              <a:t>分析手順</a:t>
            </a:r>
            <a:r>
              <a:rPr lang="en-US" altLang="ja-JP" dirty="0" smtClean="0"/>
              <a:t/>
            </a:r>
            <a:br>
              <a:rPr lang="en-US" altLang="ja-JP" dirty="0" smtClean="0"/>
            </a:br>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800350"/>
          </a:xfrm>
        </p:spPr>
        <p:txBody>
          <a:bodyPr>
            <a:normAutofit lnSpcReduction="10000"/>
          </a:bodyPr>
          <a:lstStyle/>
          <a:p>
            <a:r>
              <a:rPr kumimoji="1" lang="ja-JP" altLang="en-US" dirty="0" smtClean="0"/>
              <a:t>目的</a:t>
            </a:r>
            <a:endParaRPr kumimoji="1" lang="en-US" altLang="ja-JP" dirty="0" smtClean="0"/>
          </a:p>
          <a:p>
            <a:pPr lvl="1"/>
            <a:r>
              <a:rPr kumimoji="1" lang="ja-JP" altLang="en-US" dirty="0" smtClean="0"/>
              <a:t>情報交換のタイムラグが発生しやすい／発生しにくい送信時刻を特定する</a:t>
            </a:r>
            <a:endParaRPr kumimoji="1" lang="en-US" altLang="ja-JP" dirty="0" smtClean="0"/>
          </a:p>
          <a:p>
            <a:r>
              <a:rPr lang="ja-JP" altLang="en-US" dirty="0" smtClean="0"/>
              <a:t>方法</a:t>
            </a:r>
            <a:endParaRPr lang="en-US" altLang="ja-JP" dirty="0" smtClean="0"/>
          </a:p>
          <a:p>
            <a:pPr lvl="1"/>
            <a:r>
              <a:rPr kumimoji="1" lang="ja-JP" altLang="en-US" dirty="0" smtClean="0"/>
              <a:t>送信者の</a:t>
            </a:r>
            <a:r>
              <a:rPr lang="ja-JP" altLang="en-US" dirty="0" smtClean="0"/>
              <a:t>メッセージ</a:t>
            </a:r>
            <a:r>
              <a:rPr kumimoji="1" lang="ja-JP" altLang="en-US" dirty="0" smtClean="0"/>
              <a:t>送信時刻（送信時刻）と返信者の</a:t>
            </a:r>
            <a:r>
              <a:rPr lang="ja-JP" altLang="en-US" dirty="0" smtClean="0"/>
              <a:t>メッセージ</a:t>
            </a:r>
            <a:r>
              <a:rPr kumimoji="1" lang="ja-JP" altLang="en-US" dirty="0" smtClean="0"/>
              <a:t>送信時刻（返信時刻）から各時刻の返信数を分析する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8</a:t>
            </a:fld>
            <a:endParaRPr lang="en-US" altLang="ja-JP"/>
          </a:p>
        </p:txBody>
      </p:sp>
      <p:graphicFrame>
        <p:nvGraphicFramePr>
          <p:cNvPr id="10" name="表 9"/>
          <p:cNvGraphicFramePr>
            <a:graphicFrameLocks noGrp="1"/>
          </p:cNvGraphicFramePr>
          <p:nvPr/>
        </p:nvGraphicFramePr>
        <p:xfrm>
          <a:off x="927100" y="3787973"/>
          <a:ext cx="3439197" cy="2461260"/>
        </p:xfrm>
        <a:graphic>
          <a:graphicData uri="http://schemas.openxmlformats.org/drawingml/2006/table">
            <a:tbl>
              <a:tblPr/>
              <a:tblGrid>
                <a:gridCol w="317137"/>
                <a:gridCol w="327407"/>
                <a:gridCol w="175397"/>
                <a:gridCol w="327407"/>
                <a:gridCol w="327407"/>
                <a:gridCol w="327407"/>
                <a:gridCol w="327407"/>
                <a:gridCol w="327407"/>
                <a:gridCol w="327407"/>
                <a:gridCol w="327407"/>
                <a:gridCol w="327407"/>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11" name="表 10"/>
          <p:cNvGraphicFramePr>
            <a:graphicFrameLocks noGrp="1"/>
          </p:cNvGraphicFramePr>
          <p:nvPr/>
        </p:nvGraphicFramePr>
        <p:xfrm>
          <a:off x="1610398" y="4010223"/>
          <a:ext cx="2933703" cy="222885"/>
        </p:xfrm>
        <a:graphic>
          <a:graphicData uri="http://schemas.openxmlformats.org/drawingml/2006/table">
            <a:tbl>
              <a:tblPr/>
              <a:tblGrid>
                <a:gridCol w="325967"/>
                <a:gridCol w="325967"/>
                <a:gridCol w="325967"/>
                <a:gridCol w="325967"/>
                <a:gridCol w="325967"/>
                <a:gridCol w="325967"/>
                <a:gridCol w="325967"/>
                <a:gridCol w="325967"/>
                <a:gridCol w="325967"/>
              </a:tblGrid>
              <a:tr h="171450">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bl>
          </a:graphicData>
        </a:graphic>
      </p:graphicFrame>
      <p:graphicFrame>
        <p:nvGraphicFramePr>
          <p:cNvPr id="12" name="表 11"/>
          <p:cNvGraphicFramePr>
            <a:graphicFrameLocks noGrp="1"/>
          </p:cNvGraphicFramePr>
          <p:nvPr/>
        </p:nvGraphicFramePr>
        <p:xfrm>
          <a:off x="1254798" y="4360108"/>
          <a:ext cx="266700" cy="2005965"/>
        </p:xfrm>
        <a:graphic>
          <a:graphicData uri="http://schemas.openxmlformats.org/drawingml/2006/table">
            <a:tbl>
              <a:tblPr/>
              <a:tblGrid>
                <a:gridCol w="266700"/>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13" name="テキスト ボックス 12"/>
          <p:cNvSpPr txBox="1"/>
          <p:nvPr/>
        </p:nvSpPr>
        <p:spPr>
          <a:xfrm>
            <a:off x="2038350" y="6232723"/>
            <a:ext cx="1200150" cy="307777"/>
          </a:xfrm>
          <a:prstGeom prst="rect">
            <a:avLst/>
          </a:prstGeom>
          <a:noFill/>
        </p:spPr>
        <p:txBody>
          <a:bodyPr wrap="square" rtlCol="0">
            <a:spAutoFit/>
          </a:bodyPr>
          <a:lstStyle/>
          <a:p>
            <a:pPr algn="ctr"/>
            <a:r>
              <a:rPr kumimoji="1" lang="en-US" altLang="ja-JP" sz="1400" dirty="0" smtClean="0"/>
              <a:t>(a)</a:t>
            </a:r>
            <a:r>
              <a:rPr kumimoji="1" lang="ja-JP" altLang="en-US" sz="1400" dirty="0" smtClean="0"/>
              <a:t>タイムラグ</a:t>
            </a:r>
            <a:endParaRPr kumimoji="1" lang="ja-JP" altLang="en-US" sz="1400" dirty="0"/>
          </a:p>
        </p:txBody>
      </p:sp>
      <p:sp>
        <p:nvSpPr>
          <p:cNvPr id="14" name="テキスト ボックス 13"/>
          <p:cNvSpPr txBox="1"/>
          <p:nvPr/>
        </p:nvSpPr>
        <p:spPr>
          <a:xfrm>
            <a:off x="5888949" y="6232723"/>
            <a:ext cx="1200150" cy="307777"/>
          </a:xfrm>
          <a:prstGeom prst="rect">
            <a:avLst/>
          </a:prstGeom>
          <a:noFill/>
        </p:spPr>
        <p:txBody>
          <a:bodyPr wrap="square" rtlCol="0">
            <a:spAutoFit/>
          </a:bodyPr>
          <a:lstStyle/>
          <a:p>
            <a:pPr algn="ctr"/>
            <a:r>
              <a:rPr kumimoji="1" lang="en-US" altLang="ja-JP" sz="1400" dirty="0" smtClean="0"/>
              <a:t>(b)</a:t>
            </a:r>
            <a:r>
              <a:rPr lang="ja-JP" altLang="en-US" sz="1400" dirty="0" smtClean="0"/>
              <a:t>返信数</a:t>
            </a:r>
            <a:endParaRPr kumimoji="1" lang="ja-JP" altLang="en-US" sz="1400" dirty="0"/>
          </a:p>
        </p:txBody>
      </p:sp>
      <p:sp>
        <p:nvSpPr>
          <p:cNvPr id="26" name="テキスト ボックス 25"/>
          <p:cNvSpPr txBox="1"/>
          <p:nvPr/>
        </p:nvSpPr>
        <p:spPr>
          <a:xfrm>
            <a:off x="215900" y="3775730"/>
            <a:ext cx="1466850" cy="523220"/>
          </a:xfrm>
          <a:prstGeom prst="rect">
            <a:avLst/>
          </a:prstGeom>
          <a:solidFill>
            <a:schemeClr val="bg1"/>
          </a:solidFill>
          <a:ln>
            <a:noFill/>
          </a:ln>
        </p:spPr>
        <p:txBody>
          <a:bodyPr wrap="square" rtlCol="0">
            <a:spAutoFit/>
          </a:bodyPr>
          <a:lstStyle/>
          <a:p>
            <a:r>
              <a:rPr kumimoji="1" lang="ja-JP" altLang="en-US" sz="1400" dirty="0" smtClean="0"/>
              <a:t>地域</a:t>
            </a:r>
            <a:r>
              <a:rPr kumimoji="1" lang="en-US" altLang="ja-JP" sz="1400" dirty="0" smtClean="0"/>
              <a:t>A</a:t>
            </a:r>
            <a:r>
              <a:rPr kumimoji="1" lang="ja-JP" altLang="en-US" sz="1400" dirty="0" smtClean="0"/>
              <a:t>と地域</a:t>
            </a:r>
            <a:r>
              <a:rPr kumimoji="1" lang="en-US" altLang="ja-JP" sz="1400" dirty="0" smtClean="0"/>
              <a:t>B</a:t>
            </a:r>
            <a:r>
              <a:rPr kumimoji="1" lang="ja-JP" altLang="en-US" sz="1400" dirty="0" smtClean="0"/>
              <a:t>の時差は</a:t>
            </a:r>
            <a:r>
              <a:rPr kumimoji="1" lang="en-US" altLang="ja-JP" sz="1400" dirty="0" smtClean="0"/>
              <a:t>3</a:t>
            </a:r>
            <a:r>
              <a:rPr kumimoji="1" lang="ja-JP" altLang="en-US" sz="1400" dirty="0" smtClean="0"/>
              <a:t>時間</a:t>
            </a:r>
            <a:endParaRPr kumimoji="1" lang="ja-JP" altLang="en-US" sz="1400" dirty="0"/>
          </a:p>
        </p:txBody>
      </p:sp>
      <p:graphicFrame>
        <p:nvGraphicFramePr>
          <p:cNvPr id="27" name="表 26"/>
          <p:cNvGraphicFramePr>
            <a:graphicFrameLocks noGrp="1"/>
          </p:cNvGraphicFramePr>
          <p:nvPr/>
        </p:nvGraphicFramePr>
        <p:xfrm>
          <a:off x="1746483" y="4465623"/>
          <a:ext cx="2619256" cy="1783080"/>
        </p:xfrm>
        <a:graphic>
          <a:graphicData uri="http://schemas.openxmlformats.org/drawingml/2006/table">
            <a:tbl>
              <a:tblPr/>
              <a:tblGrid>
                <a:gridCol w="327407"/>
                <a:gridCol w="327407"/>
                <a:gridCol w="327407"/>
                <a:gridCol w="327407"/>
                <a:gridCol w="327407"/>
                <a:gridCol w="327407"/>
                <a:gridCol w="327407"/>
                <a:gridCol w="327407"/>
              </a:tblGrid>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35" name="表 34"/>
          <p:cNvGraphicFramePr>
            <a:graphicFrameLocks noGrp="1"/>
          </p:cNvGraphicFramePr>
          <p:nvPr/>
        </p:nvGraphicFramePr>
        <p:xfrm>
          <a:off x="4798077" y="3794760"/>
          <a:ext cx="3425287" cy="2461260"/>
        </p:xfrm>
        <a:graphic>
          <a:graphicData uri="http://schemas.openxmlformats.org/drawingml/2006/table">
            <a:tbl>
              <a:tblPr/>
              <a:tblGrid>
                <a:gridCol w="315853"/>
                <a:gridCol w="326083"/>
                <a:gridCol w="174687"/>
                <a:gridCol w="326083"/>
                <a:gridCol w="326083"/>
                <a:gridCol w="326083"/>
                <a:gridCol w="326083"/>
                <a:gridCol w="326083"/>
                <a:gridCol w="326083"/>
                <a:gridCol w="326083"/>
                <a:gridCol w="326083"/>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7</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17</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9</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7</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5</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3</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2</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2</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0</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9</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13</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9</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8</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4</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1</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2</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2</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61</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80</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24</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12</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2</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mn-lt"/>
                          <a:ea typeface="+mn-ea"/>
                          <a:cs typeface="Times New Roman" pitchFamily="18" charset="0"/>
                        </a:rPr>
                        <a:t>1</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8</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5</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6</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57</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35</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17</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0</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mn-lt"/>
                          <a:ea typeface="+mn-ea"/>
                          <a:cs typeface="Times New Roman" pitchFamily="18" charset="0"/>
                        </a:rPr>
                        <a:t>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13</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11</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3</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4</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54</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57</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1</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mn-lt"/>
                          <a:ea typeface="+mn-ea"/>
                          <a:cs typeface="Times New Roman" pitchFamily="18" charset="0"/>
                        </a:rPr>
                        <a:t>4</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39</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11</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3</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1</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30</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12</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chemeClr val="tx1"/>
                          </a:solidFill>
                          <a:latin typeface="+mn-lt"/>
                          <a:ea typeface="+mn-ea"/>
                          <a:cs typeface="Times New Roman" pitchFamily="18" charset="0"/>
                        </a:rPr>
                        <a:t>4</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a:solidFill>
                            <a:schemeClr val="tx1"/>
                          </a:solidFill>
                          <a:latin typeface="+mn-lt"/>
                          <a:ea typeface="+mn-ea"/>
                          <a:cs typeface="Times New Roman" pitchFamily="18" charset="0"/>
                        </a:rPr>
                        <a:t>42</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7</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3</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7</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2</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2</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r>
                        <a:rPr lang="en-US" altLang="ja-JP" sz="1400" b="0" i="0" u="none" strike="noStrike" dirty="0">
                          <a:solidFill>
                            <a:schemeClr val="tx1"/>
                          </a:solidFill>
                          <a:latin typeface="+mn-lt"/>
                          <a:ea typeface="+mn-ea"/>
                          <a:cs typeface="Times New Roman" pitchFamily="18" charset="0"/>
                        </a:rPr>
                        <a:t>6</a:t>
                      </a: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bl>
          </a:graphicData>
        </a:graphic>
      </p:graphicFrame>
      <p:graphicFrame>
        <p:nvGraphicFramePr>
          <p:cNvPr id="36" name="表 35"/>
          <p:cNvGraphicFramePr>
            <a:graphicFrameLocks noGrp="1"/>
          </p:cNvGraphicFramePr>
          <p:nvPr/>
        </p:nvGraphicFramePr>
        <p:xfrm>
          <a:off x="5467459" y="4001135"/>
          <a:ext cx="2927241" cy="222885"/>
        </p:xfrm>
        <a:graphic>
          <a:graphicData uri="http://schemas.openxmlformats.org/drawingml/2006/table">
            <a:tbl>
              <a:tblPr/>
              <a:tblGrid>
                <a:gridCol w="325249"/>
                <a:gridCol w="325249"/>
                <a:gridCol w="325249"/>
                <a:gridCol w="325249"/>
                <a:gridCol w="325249"/>
                <a:gridCol w="325249"/>
                <a:gridCol w="325249"/>
                <a:gridCol w="325249"/>
                <a:gridCol w="325249"/>
              </a:tblGrid>
              <a:tr h="171450">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bl>
          </a:graphicData>
        </a:graphic>
      </p:graphicFrame>
      <p:graphicFrame>
        <p:nvGraphicFramePr>
          <p:cNvPr id="37" name="表 36"/>
          <p:cNvGraphicFramePr>
            <a:graphicFrameLocks noGrp="1"/>
          </p:cNvGraphicFramePr>
          <p:nvPr/>
        </p:nvGraphicFramePr>
        <p:xfrm>
          <a:off x="5111860" y="4356735"/>
          <a:ext cx="270207" cy="2005965"/>
        </p:xfrm>
        <a:graphic>
          <a:graphicData uri="http://schemas.openxmlformats.org/drawingml/2006/table">
            <a:tbl>
              <a:tblPr/>
              <a:tblGrid>
                <a:gridCol w="270207"/>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2200" dirty="0" smtClean="0"/>
              <a:t>分析手順</a:t>
            </a:r>
            <a:r>
              <a:rPr lang="en-US" altLang="ja-JP" dirty="0" smtClean="0"/>
              <a:t/>
            </a:r>
            <a:br>
              <a:rPr lang="en-US" altLang="ja-JP" dirty="0" smtClean="0"/>
            </a:br>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800350"/>
          </a:xfrm>
        </p:spPr>
        <p:txBody>
          <a:bodyPr>
            <a:normAutofit lnSpcReduction="10000"/>
          </a:bodyPr>
          <a:lstStyle/>
          <a:p>
            <a:r>
              <a:rPr kumimoji="1" lang="ja-JP" altLang="en-US" dirty="0" smtClean="0"/>
              <a:t>目的</a:t>
            </a:r>
            <a:endParaRPr kumimoji="1" lang="en-US" altLang="ja-JP" dirty="0" smtClean="0"/>
          </a:p>
          <a:p>
            <a:pPr lvl="1"/>
            <a:r>
              <a:rPr kumimoji="1" lang="ja-JP" altLang="en-US" dirty="0" smtClean="0"/>
              <a:t>情報交換のタイムラグが発生しやすい／発生しにくい送信時刻を特定する</a:t>
            </a:r>
            <a:endParaRPr kumimoji="1" lang="en-US" altLang="ja-JP" dirty="0" smtClean="0"/>
          </a:p>
          <a:p>
            <a:r>
              <a:rPr lang="ja-JP" altLang="en-US" dirty="0" smtClean="0"/>
              <a:t>方法</a:t>
            </a:r>
            <a:endParaRPr lang="en-US" altLang="ja-JP" dirty="0" smtClean="0"/>
          </a:p>
          <a:p>
            <a:pPr lvl="1"/>
            <a:r>
              <a:rPr kumimoji="1" lang="ja-JP" altLang="en-US" dirty="0" smtClean="0"/>
              <a:t>送信者の</a:t>
            </a:r>
            <a:r>
              <a:rPr lang="ja-JP" altLang="en-US" dirty="0" smtClean="0"/>
              <a:t>メッセージ</a:t>
            </a:r>
            <a:r>
              <a:rPr kumimoji="1" lang="ja-JP" altLang="en-US" dirty="0" smtClean="0"/>
              <a:t>送信時刻（送信時刻）と返信者の</a:t>
            </a:r>
            <a:r>
              <a:rPr lang="ja-JP" altLang="en-US" dirty="0" smtClean="0"/>
              <a:t>メッセージ</a:t>
            </a:r>
            <a:r>
              <a:rPr kumimoji="1" lang="ja-JP" altLang="en-US" dirty="0" smtClean="0"/>
              <a:t>送信時刻（返信時刻）から各時刻の返信数を分析する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9</a:t>
            </a:fld>
            <a:endParaRPr lang="en-US" altLang="ja-JP"/>
          </a:p>
        </p:txBody>
      </p:sp>
      <p:graphicFrame>
        <p:nvGraphicFramePr>
          <p:cNvPr id="10" name="表 9"/>
          <p:cNvGraphicFramePr>
            <a:graphicFrameLocks noGrp="1"/>
          </p:cNvGraphicFramePr>
          <p:nvPr/>
        </p:nvGraphicFramePr>
        <p:xfrm>
          <a:off x="927100" y="3787973"/>
          <a:ext cx="3439197" cy="2461260"/>
        </p:xfrm>
        <a:graphic>
          <a:graphicData uri="http://schemas.openxmlformats.org/drawingml/2006/table">
            <a:tbl>
              <a:tblPr/>
              <a:tblGrid>
                <a:gridCol w="317137"/>
                <a:gridCol w="327407"/>
                <a:gridCol w="175397"/>
                <a:gridCol w="327407"/>
                <a:gridCol w="327407"/>
                <a:gridCol w="327407"/>
                <a:gridCol w="327407"/>
                <a:gridCol w="327407"/>
                <a:gridCol w="327407"/>
                <a:gridCol w="327407"/>
                <a:gridCol w="327407"/>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11" name="表 10"/>
          <p:cNvGraphicFramePr>
            <a:graphicFrameLocks noGrp="1"/>
          </p:cNvGraphicFramePr>
          <p:nvPr/>
        </p:nvGraphicFramePr>
        <p:xfrm>
          <a:off x="1610398" y="4010223"/>
          <a:ext cx="2933703" cy="222885"/>
        </p:xfrm>
        <a:graphic>
          <a:graphicData uri="http://schemas.openxmlformats.org/drawingml/2006/table">
            <a:tbl>
              <a:tblPr/>
              <a:tblGrid>
                <a:gridCol w="325967"/>
                <a:gridCol w="325967"/>
                <a:gridCol w="325967"/>
                <a:gridCol w="325967"/>
                <a:gridCol w="325967"/>
                <a:gridCol w="325967"/>
                <a:gridCol w="325967"/>
                <a:gridCol w="325967"/>
                <a:gridCol w="325967"/>
              </a:tblGrid>
              <a:tr h="171450">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bl>
          </a:graphicData>
        </a:graphic>
      </p:graphicFrame>
      <p:graphicFrame>
        <p:nvGraphicFramePr>
          <p:cNvPr id="12" name="表 11"/>
          <p:cNvGraphicFramePr>
            <a:graphicFrameLocks noGrp="1"/>
          </p:cNvGraphicFramePr>
          <p:nvPr/>
        </p:nvGraphicFramePr>
        <p:xfrm>
          <a:off x="1254798" y="4360108"/>
          <a:ext cx="266700" cy="2005965"/>
        </p:xfrm>
        <a:graphic>
          <a:graphicData uri="http://schemas.openxmlformats.org/drawingml/2006/table">
            <a:tbl>
              <a:tblPr/>
              <a:tblGrid>
                <a:gridCol w="266700"/>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13" name="テキスト ボックス 12"/>
          <p:cNvSpPr txBox="1"/>
          <p:nvPr/>
        </p:nvSpPr>
        <p:spPr>
          <a:xfrm>
            <a:off x="2038350" y="6232723"/>
            <a:ext cx="1200150" cy="307777"/>
          </a:xfrm>
          <a:prstGeom prst="rect">
            <a:avLst/>
          </a:prstGeom>
          <a:noFill/>
        </p:spPr>
        <p:txBody>
          <a:bodyPr wrap="square" rtlCol="0">
            <a:spAutoFit/>
          </a:bodyPr>
          <a:lstStyle/>
          <a:p>
            <a:pPr algn="ctr"/>
            <a:r>
              <a:rPr kumimoji="1" lang="en-US" altLang="ja-JP" sz="1400" dirty="0" smtClean="0"/>
              <a:t>(a)</a:t>
            </a:r>
            <a:r>
              <a:rPr kumimoji="1" lang="ja-JP" altLang="en-US" sz="1400" dirty="0" smtClean="0"/>
              <a:t>タイムラグ</a:t>
            </a:r>
            <a:endParaRPr kumimoji="1" lang="ja-JP" altLang="en-US" sz="1400" dirty="0"/>
          </a:p>
        </p:txBody>
      </p:sp>
      <p:sp>
        <p:nvSpPr>
          <p:cNvPr id="14" name="テキスト ボックス 13"/>
          <p:cNvSpPr txBox="1"/>
          <p:nvPr/>
        </p:nvSpPr>
        <p:spPr>
          <a:xfrm>
            <a:off x="5888949" y="6232723"/>
            <a:ext cx="1200150" cy="307777"/>
          </a:xfrm>
          <a:prstGeom prst="rect">
            <a:avLst/>
          </a:prstGeom>
          <a:noFill/>
        </p:spPr>
        <p:txBody>
          <a:bodyPr wrap="square" rtlCol="0">
            <a:spAutoFit/>
          </a:bodyPr>
          <a:lstStyle/>
          <a:p>
            <a:pPr algn="ctr"/>
            <a:r>
              <a:rPr kumimoji="1" lang="en-US" altLang="ja-JP" sz="1400" dirty="0" smtClean="0"/>
              <a:t>(b)</a:t>
            </a:r>
            <a:r>
              <a:rPr lang="ja-JP" altLang="en-US" sz="1400" dirty="0" smtClean="0"/>
              <a:t>返信数</a:t>
            </a:r>
            <a:endParaRPr kumimoji="1" lang="ja-JP" altLang="en-US" sz="1400" dirty="0"/>
          </a:p>
        </p:txBody>
      </p:sp>
      <p:sp>
        <p:nvSpPr>
          <p:cNvPr id="26" name="テキスト ボックス 25"/>
          <p:cNvSpPr txBox="1"/>
          <p:nvPr/>
        </p:nvSpPr>
        <p:spPr>
          <a:xfrm>
            <a:off x="215900" y="3775730"/>
            <a:ext cx="1466850" cy="523220"/>
          </a:xfrm>
          <a:prstGeom prst="rect">
            <a:avLst/>
          </a:prstGeom>
          <a:solidFill>
            <a:schemeClr val="bg1"/>
          </a:solidFill>
          <a:ln>
            <a:noFill/>
          </a:ln>
        </p:spPr>
        <p:txBody>
          <a:bodyPr wrap="square" rtlCol="0">
            <a:spAutoFit/>
          </a:bodyPr>
          <a:lstStyle/>
          <a:p>
            <a:r>
              <a:rPr kumimoji="1" lang="ja-JP" altLang="en-US" sz="1400" dirty="0" smtClean="0"/>
              <a:t>地域</a:t>
            </a:r>
            <a:r>
              <a:rPr kumimoji="1" lang="en-US" altLang="ja-JP" sz="1400" dirty="0" smtClean="0"/>
              <a:t>A</a:t>
            </a:r>
            <a:r>
              <a:rPr kumimoji="1" lang="ja-JP" altLang="en-US" sz="1400" dirty="0" smtClean="0"/>
              <a:t>と地域</a:t>
            </a:r>
            <a:r>
              <a:rPr kumimoji="1" lang="en-US" altLang="ja-JP" sz="1400" dirty="0" smtClean="0"/>
              <a:t>B</a:t>
            </a:r>
            <a:r>
              <a:rPr kumimoji="1" lang="ja-JP" altLang="en-US" sz="1400" dirty="0" smtClean="0"/>
              <a:t>の時差は</a:t>
            </a:r>
            <a:r>
              <a:rPr kumimoji="1" lang="en-US" altLang="ja-JP" sz="1400" dirty="0" smtClean="0"/>
              <a:t>3</a:t>
            </a:r>
            <a:r>
              <a:rPr kumimoji="1" lang="ja-JP" altLang="en-US" sz="1400" dirty="0" smtClean="0"/>
              <a:t>時間</a:t>
            </a:r>
            <a:endParaRPr kumimoji="1" lang="ja-JP" altLang="en-US" sz="1400" dirty="0"/>
          </a:p>
        </p:txBody>
      </p:sp>
      <p:graphicFrame>
        <p:nvGraphicFramePr>
          <p:cNvPr id="27" name="表 26"/>
          <p:cNvGraphicFramePr>
            <a:graphicFrameLocks noGrp="1"/>
          </p:cNvGraphicFramePr>
          <p:nvPr/>
        </p:nvGraphicFramePr>
        <p:xfrm>
          <a:off x="1746483" y="4465623"/>
          <a:ext cx="2619256" cy="1783080"/>
        </p:xfrm>
        <a:graphic>
          <a:graphicData uri="http://schemas.openxmlformats.org/drawingml/2006/table">
            <a:tbl>
              <a:tblPr/>
              <a:tblGrid>
                <a:gridCol w="327407"/>
                <a:gridCol w="327407"/>
                <a:gridCol w="327407"/>
                <a:gridCol w="327407"/>
                <a:gridCol w="327407"/>
                <a:gridCol w="327407"/>
                <a:gridCol w="327407"/>
                <a:gridCol w="327407"/>
              </a:tblGrid>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35" name="表 34"/>
          <p:cNvGraphicFramePr>
            <a:graphicFrameLocks noGrp="1"/>
          </p:cNvGraphicFramePr>
          <p:nvPr/>
        </p:nvGraphicFramePr>
        <p:xfrm>
          <a:off x="4798077" y="3794760"/>
          <a:ext cx="3425287" cy="2461260"/>
        </p:xfrm>
        <a:graphic>
          <a:graphicData uri="http://schemas.openxmlformats.org/drawingml/2006/table">
            <a:tbl>
              <a:tblPr/>
              <a:tblGrid>
                <a:gridCol w="315853"/>
                <a:gridCol w="326083"/>
                <a:gridCol w="174687"/>
                <a:gridCol w="326083"/>
                <a:gridCol w="326083"/>
                <a:gridCol w="326083"/>
                <a:gridCol w="326083"/>
                <a:gridCol w="326083"/>
                <a:gridCol w="326083"/>
                <a:gridCol w="326083"/>
                <a:gridCol w="326083"/>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7</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E9E9E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17</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C9C9C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16</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CCCCCC"/>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9F9F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0F0F0"/>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6F6F6"/>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9F9F9"/>
                    </a:solidFill>
                  </a:tcPr>
                </a:tc>
                <a:tc>
                  <a:txBody>
                    <a:bodyPr/>
                    <a:lstStyle/>
                    <a:p>
                      <a:pPr algn="r"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solidFill>
                      <a:srgbClr val="E3E3E3"/>
                    </a:solidFill>
                  </a:tcPr>
                </a:tc>
                <a:tc>
                  <a:txBody>
                    <a:bodyPr/>
                    <a:lstStyle/>
                    <a:p>
                      <a:pPr algn="r" fontAlgn="ctr"/>
                      <a:r>
                        <a:rPr lang="en-US" altLang="ja-JP" sz="1400" b="0" i="0" u="none" strike="noStrike">
                          <a:solidFill>
                            <a:srgbClr val="000000"/>
                          </a:solidFill>
                          <a:latin typeface="+mn-lt"/>
                          <a:ea typeface="+mn-ea"/>
                          <a:cs typeface="Times New Roman" pitchFamily="18" charset="0"/>
                        </a:rPr>
                        <a:t>7</a:t>
                      </a:r>
                    </a:p>
                  </a:txBody>
                  <a:tcPr marL="9525" marR="9525" marT="9525" marB="0" anchor="ctr">
                    <a:lnL>
                      <a:noFill/>
                    </a:lnL>
                    <a:lnR>
                      <a:noFill/>
                    </a:lnR>
                    <a:lnT>
                      <a:noFill/>
                    </a:lnT>
                    <a:lnB>
                      <a:noFill/>
                    </a:lnB>
                    <a:solidFill>
                      <a:srgbClr val="E9E9E9"/>
                    </a:solidFill>
                  </a:tcPr>
                </a:tc>
                <a:tc>
                  <a:txBody>
                    <a:bodyPr/>
                    <a:lstStyle/>
                    <a:p>
                      <a:pPr algn="r" fontAlgn="ctr"/>
                      <a:r>
                        <a:rPr lang="en-US" altLang="ja-JP" sz="1400" b="0" i="0" u="none" strike="noStrike">
                          <a:solidFill>
                            <a:srgbClr val="000000"/>
                          </a:solidFill>
                          <a:latin typeface="+mn-lt"/>
                          <a:ea typeface="+mn-ea"/>
                          <a:cs typeface="Times New Roman" pitchFamily="18" charset="0"/>
                        </a:rPr>
                        <a:t>5</a:t>
                      </a:r>
                    </a:p>
                  </a:txBody>
                  <a:tcPr marL="9525" marR="9525" marT="9525" marB="0" anchor="ctr">
                    <a:lnL>
                      <a:noFill/>
                    </a:lnL>
                    <a:lnR>
                      <a:noFill/>
                    </a:lnR>
                    <a:lnT>
                      <a:noFill/>
                    </a:lnT>
                    <a:lnB>
                      <a:noFill/>
                    </a:lnB>
                    <a:solidFill>
                      <a:srgbClr val="F0F0F0"/>
                    </a:solidFill>
                  </a:tcPr>
                </a:tc>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c>
                  <a:txBody>
                    <a:bodyPr/>
                    <a:lstStyle/>
                    <a:p>
                      <a:pPr algn="r" fontAlgn="ctr"/>
                      <a:r>
                        <a:rPr lang="en-US" altLang="ja-JP" sz="1400" b="0" i="0" u="none" strike="noStrike">
                          <a:solidFill>
                            <a:srgbClr val="000000"/>
                          </a:solidFill>
                          <a:latin typeface="+mn-lt"/>
                          <a:ea typeface="+mn-ea"/>
                          <a:cs typeface="Times New Roman" pitchFamily="18" charset="0"/>
                        </a:rPr>
                        <a:t>9</a:t>
                      </a:r>
                    </a:p>
                  </a:txBody>
                  <a:tcPr marL="9525" marR="9525" marT="9525" marB="0" anchor="ctr">
                    <a:lnL>
                      <a:noFill/>
                    </a:lnL>
                    <a:lnR>
                      <a:noFill/>
                    </a:lnR>
                    <a:lnT>
                      <a:noFill/>
                    </a:lnT>
                    <a:lnB>
                      <a:noFill/>
                    </a:lnB>
                    <a:solidFill>
                      <a:srgbClr val="E3E3E3"/>
                    </a:solidFill>
                  </a:tcPr>
                </a:tc>
                <a:tc>
                  <a:txBody>
                    <a:bodyPr/>
                    <a:lstStyle/>
                    <a:p>
                      <a:pPr algn="r" fontAlgn="ctr"/>
                      <a:r>
                        <a:rPr lang="en-US" altLang="ja-JP" sz="1400" b="0" i="0" u="none" strike="noStrike">
                          <a:solidFill>
                            <a:srgbClr val="000000"/>
                          </a:solidFill>
                          <a:latin typeface="+mn-lt"/>
                          <a:ea typeface="+mn-ea"/>
                          <a:cs typeface="Times New Roman" pitchFamily="18" charset="0"/>
                        </a:rPr>
                        <a:t>13</a:t>
                      </a:r>
                    </a:p>
                  </a:txBody>
                  <a:tcPr marL="9525" marR="9525" marT="9525" marB="0" anchor="ctr">
                    <a:lnL>
                      <a:noFill/>
                    </a:lnL>
                    <a:lnR>
                      <a:noFill/>
                    </a:lnR>
                    <a:lnT>
                      <a:noFill/>
                    </a:lnT>
                    <a:lnB>
                      <a:noFill/>
                    </a:lnB>
                    <a:solidFill>
                      <a:srgbClr val="D6D6D6"/>
                    </a:solidFill>
                  </a:tcPr>
                </a:tc>
                <a:tc>
                  <a:txBody>
                    <a:bodyPr/>
                    <a:lstStyle/>
                    <a:p>
                      <a:pPr algn="r" fontAlgn="ctr"/>
                      <a:r>
                        <a:rPr lang="en-US" altLang="ja-JP" sz="1400" b="0" i="0" u="none" strike="noStrike">
                          <a:solidFill>
                            <a:srgbClr val="000000"/>
                          </a:solidFill>
                          <a:latin typeface="+mn-lt"/>
                          <a:ea typeface="+mn-ea"/>
                          <a:cs typeface="Times New Roman" pitchFamily="18" charset="0"/>
                        </a:rPr>
                        <a:t>9</a:t>
                      </a:r>
                    </a:p>
                  </a:txBody>
                  <a:tcPr marL="9525" marR="9525" marT="9525" marB="0" anchor="ctr">
                    <a:lnL>
                      <a:noFill/>
                    </a:lnL>
                    <a:lnR>
                      <a:noFill/>
                    </a:lnR>
                    <a:lnT>
                      <a:noFill/>
                    </a:lnT>
                    <a:lnB>
                      <a:noFill/>
                    </a:lnB>
                    <a:solidFill>
                      <a:srgbClr val="E3E3E3"/>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8</a:t>
                      </a:r>
                    </a:p>
                  </a:txBody>
                  <a:tcPr marL="9525" marR="9525" marT="9525" marB="0" anchor="ctr">
                    <a:lnL>
                      <a:noFill/>
                    </a:lnL>
                    <a:lnR>
                      <a:noFill/>
                    </a:lnR>
                    <a:lnT>
                      <a:noFill/>
                    </a:lnT>
                    <a:lnB>
                      <a:noFill/>
                    </a:lnB>
                    <a:solidFill>
                      <a:srgbClr val="E6E6E6"/>
                    </a:solidFill>
                  </a:tcPr>
                </a:tc>
                <a:tc>
                  <a:txBody>
                    <a:bodyPr/>
                    <a:lstStyle/>
                    <a:p>
                      <a:pPr algn="r" fontAlgn="ctr"/>
                      <a:r>
                        <a:rPr lang="en-US" altLang="ja-JP" sz="1400" b="0" i="0" u="none" strike="noStrike">
                          <a:solidFill>
                            <a:srgbClr val="000000"/>
                          </a:solidFill>
                          <a:latin typeface="+mn-lt"/>
                          <a:ea typeface="+mn-ea"/>
                          <a:cs typeface="Times New Roman" pitchFamily="18" charset="0"/>
                        </a:rPr>
                        <a:t>4</a:t>
                      </a:r>
                    </a:p>
                  </a:txBody>
                  <a:tcPr marL="9525" marR="9525" marT="9525" marB="0" anchor="ctr">
                    <a:lnL>
                      <a:noFill/>
                    </a:lnL>
                    <a:lnR>
                      <a:noFill/>
                    </a:lnR>
                    <a:lnT>
                      <a:noFill/>
                    </a:lnT>
                    <a:lnB>
                      <a:noFill/>
                    </a:lnB>
                    <a:solidFill>
                      <a:srgbClr val="F3F3F3"/>
                    </a:solidFill>
                  </a:tcPr>
                </a:tc>
                <a:tc>
                  <a:txBody>
                    <a:bodyPr/>
                    <a:lstStyle/>
                    <a:p>
                      <a:pPr algn="r" fontAlgn="ctr"/>
                      <a:r>
                        <a:rPr lang="en-US" altLang="ja-JP" sz="1400" b="0" i="0" u="none" strike="noStrike">
                          <a:solidFill>
                            <a:srgbClr val="000000"/>
                          </a:solidFill>
                          <a:latin typeface="+mn-lt"/>
                          <a:ea typeface="+mn-ea"/>
                          <a:cs typeface="Times New Roman" pitchFamily="18" charset="0"/>
                        </a:rPr>
                        <a:t>1</a:t>
                      </a:r>
                    </a:p>
                  </a:txBody>
                  <a:tcPr marL="9525" marR="9525" marT="9525" marB="0" anchor="ctr">
                    <a:lnL>
                      <a:noFill/>
                    </a:lnL>
                    <a:lnR>
                      <a:noFill/>
                    </a:lnR>
                    <a:lnT>
                      <a:noFill/>
                    </a:lnT>
                    <a:lnB>
                      <a:noFill/>
                    </a:lnB>
                    <a:solidFill>
                      <a:srgbClr val="FCFCFC"/>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dirty="0">
                          <a:solidFill>
                            <a:srgbClr val="FFFFFF"/>
                          </a:solidFill>
                          <a:latin typeface="+mn-lt"/>
                          <a:ea typeface="+mn-ea"/>
                          <a:cs typeface="Times New Roman" pitchFamily="18" charset="0"/>
                        </a:rPr>
                        <a:t>61</a:t>
                      </a:r>
                    </a:p>
                  </a:txBody>
                  <a:tcPr marL="9525" marR="9525" marT="9525" marB="0" anchor="ctr">
                    <a:lnL>
                      <a:noFill/>
                    </a:lnL>
                    <a:lnR>
                      <a:noFill/>
                    </a:lnR>
                    <a:lnT>
                      <a:noFill/>
                    </a:lnT>
                    <a:lnB>
                      <a:noFill/>
                    </a:lnB>
                    <a:solidFill>
                      <a:srgbClr val="3D3D3D"/>
                    </a:solidFill>
                  </a:tcPr>
                </a:tc>
                <a:tc>
                  <a:txBody>
                    <a:bodyPr/>
                    <a:lstStyle/>
                    <a:p>
                      <a:pPr algn="r" fontAlgn="ctr"/>
                      <a:r>
                        <a:rPr lang="en-US" altLang="ja-JP" sz="1400" b="0" i="0" u="none" strike="noStrike">
                          <a:solidFill>
                            <a:srgbClr val="FFFFFF"/>
                          </a:solidFill>
                          <a:latin typeface="+mn-lt"/>
                          <a:ea typeface="+mn-ea"/>
                          <a:cs typeface="Times New Roman" pitchFamily="18" charset="0"/>
                        </a:rPr>
                        <a:t>80</a:t>
                      </a:r>
                    </a:p>
                  </a:txBody>
                  <a:tcPr marL="9525" marR="9525" marT="9525" marB="0" anchor="ctr">
                    <a:lnL>
                      <a:noFill/>
                    </a:lnL>
                    <a:lnR>
                      <a:noFill/>
                    </a:lnR>
                    <a:lnT>
                      <a:noFill/>
                    </a:lnT>
                    <a:lnB>
                      <a:noFill/>
                    </a:lnB>
                    <a:solidFill>
                      <a:srgbClr val="000000"/>
                    </a:solidFill>
                  </a:tcPr>
                </a:tc>
                <a:tc>
                  <a:txBody>
                    <a:bodyPr/>
                    <a:lstStyle/>
                    <a:p>
                      <a:pPr algn="r" fontAlgn="ctr"/>
                      <a:r>
                        <a:rPr lang="en-US" altLang="ja-JP" sz="1400" b="0" i="0" u="none" strike="noStrike">
                          <a:solidFill>
                            <a:srgbClr val="000000"/>
                          </a:solidFill>
                          <a:latin typeface="+mn-lt"/>
                          <a:ea typeface="+mn-ea"/>
                          <a:cs typeface="Times New Roman" pitchFamily="18" charset="0"/>
                        </a:rPr>
                        <a:t>24</a:t>
                      </a:r>
                    </a:p>
                  </a:txBody>
                  <a:tcPr marL="9525" marR="9525" marT="9525" marB="0" anchor="ctr">
                    <a:lnL>
                      <a:noFill/>
                    </a:lnL>
                    <a:lnR>
                      <a:noFill/>
                    </a:lnR>
                    <a:lnT>
                      <a:noFill/>
                    </a:lnT>
                    <a:lnB>
                      <a:noFill/>
                    </a:lnB>
                    <a:solidFill>
                      <a:srgbClr val="B3B3B3"/>
                    </a:solidFill>
                  </a:tcPr>
                </a:tc>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solidFill>
                      <a:srgbClr val="D9D9D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CFCFC"/>
                    </a:solidFill>
                  </a:tcPr>
                </a:tc>
                <a:tc>
                  <a:txBody>
                    <a:bodyPr/>
                    <a:lstStyle/>
                    <a:p>
                      <a:pPr algn="r" fontAlgn="ctr"/>
                      <a:r>
                        <a:rPr lang="en-US" altLang="ja-JP" sz="1400" b="0" i="0" u="none" strike="noStrike">
                          <a:solidFill>
                            <a:srgbClr val="000000"/>
                          </a:solidFill>
                          <a:latin typeface="+mn-lt"/>
                          <a:ea typeface="+mn-ea"/>
                          <a:cs typeface="Times New Roman" pitchFamily="18" charset="0"/>
                        </a:rPr>
                        <a:t>8</a:t>
                      </a:r>
                    </a:p>
                  </a:txBody>
                  <a:tcPr marL="9525" marR="9525" marT="9525" marB="0" anchor="ctr">
                    <a:lnL>
                      <a:noFill/>
                    </a:lnL>
                    <a:lnR>
                      <a:noFill/>
                    </a:lnR>
                    <a:lnT>
                      <a:noFill/>
                    </a:lnT>
                    <a:lnB>
                      <a:noFill/>
                    </a:lnB>
                    <a:solidFill>
                      <a:srgbClr val="E6E6E6"/>
                    </a:solidFill>
                  </a:tcPr>
                </a:tc>
                <a:tc>
                  <a:txBody>
                    <a:bodyPr/>
                    <a:lstStyle/>
                    <a:p>
                      <a:pPr algn="r" fontAlgn="ctr"/>
                      <a:r>
                        <a:rPr lang="en-US" altLang="ja-JP" sz="1400" b="0" i="0" u="none" strike="noStrike">
                          <a:solidFill>
                            <a:srgbClr val="000000"/>
                          </a:solidFill>
                          <a:latin typeface="+mn-lt"/>
                          <a:ea typeface="+mn-ea"/>
                          <a:cs typeface="Times New Roman" pitchFamily="18" charset="0"/>
                        </a:rPr>
                        <a:t>5</a:t>
                      </a:r>
                    </a:p>
                  </a:txBody>
                  <a:tcPr marL="9525" marR="9525" marT="9525" marB="0" anchor="ctr">
                    <a:lnL>
                      <a:noFill/>
                    </a:lnL>
                    <a:lnR>
                      <a:noFill/>
                    </a:lnR>
                    <a:lnT>
                      <a:noFill/>
                    </a:lnT>
                    <a:lnB>
                      <a:noFill/>
                    </a:lnB>
                    <a:solidFill>
                      <a:srgbClr val="F0F0F0"/>
                    </a:solidFill>
                  </a:tcPr>
                </a:tc>
                <a:tc>
                  <a:txBody>
                    <a:bodyPr/>
                    <a:lstStyle/>
                    <a:p>
                      <a:pPr algn="r" fontAlgn="ctr"/>
                      <a:r>
                        <a:rPr lang="en-US" altLang="ja-JP" sz="1400" b="0" i="0" u="none" strike="noStrike">
                          <a:solidFill>
                            <a:srgbClr val="000000"/>
                          </a:solidFill>
                          <a:latin typeface="+mn-lt"/>
                          <a:ea typeface="+mn-ea"/>
                          <a:cs typeface="Times New Roman" pitchFamily="18" charset="0"/>
                        </a:rPr>
                        <a:t>6</a:t>
                      </a:r>
                    </a:p>
                  </a:txBody>
                  <a:tcPr marL="9525" marR="9525" marT="9525" marB="0" anchor="ctr">
                    <a:lnL>
                      <a:noFill/>
                    </a:lnL>
                    <a:lnR>
                      <a:noFill/>
                    </a:lnR>
                    <a:lnT>
                      <a:noFill/>
                    </a:lnT>
                    <a:lnB>
                      <a:noFill/>
                    </a:lnB>
                    <a:solidFill>
                      <a:srgbClr val="ECECEC"/>
                    </a:solidFill>
                  </a:tcPr>
                </a:tc>
                <a:tc>
                  <a:txBody>
                    <a:bodyPr/>
                    <a:lstStyle/>
                    <a:p>
                      <a:pPr algn="r" fontAlgn="ctr"/>
                      <a:r>
                        <a:rPr lang="en-US" altLang="ja-JP" sz="1400" b="0" i="0" u="none" strike="noStrike">
                          <a:solidFill>
                            <a:srgbClr val="FFFFFF"/>
                          </a:solidFill>
                          <a:latin typeface="+mn-lt"/>
                          <a:ea typeface="+mn-ea"/>
                          <a:cs typeface="Times New Roman" pitchFamily="18" charset="0"/>
                        </a:rPr>
                        <a:t>57</a:t>
                      </a:r>
                    </a:p>
                  </a:txBody>
                  <a:tcPr marL="9525" marR="9525" marT="9525" marB="0" anchor="ctr">
                    <a:lnL>
                      <a:noFill/>
                    </a:lnL>
                    <a:lnR>
                      <a:noFill/>
                    </a:lnR>
                    <a:lnT>
                      <a:noFill/>
                    </a:lnT>
                    <a:lnB>
                      <a:noFill/>
                    </a:lnB>
                    <a:solidFill>
                      <a:srgbClr val="4A4A4A"/>
                    </a:solidFill>
                  </a:tcPr>
                </a:tc>
                <a:tc>
                  <a:txBody>
                    <a:bodyPr/>
                    <a:lstStyle/>
                    <a:p>
                      <a:pPr algn="r" fontAlgn="ctr"/>
                      <a:r>
                        <a:rPr lang="en-US" altLang="ja-JP" sz="1400" b="0" i="0" u="none" strike="noStrike">
                          <a:solidFill>
                            <a:srgbClr val="FFFFFF"/>
                          </a:solidFill>
                          <a:latin typeface="+mn-lt"/>
                          <a:ea typeface="+mn-ea"/>
                          <a:cs typeface="Times New Roman" pitchFamily="18" charset="0"/>
                        </a:rPr>
                        <a:t>35</a:t>
                      </a:r>
                    </a:p>
                  </a:txBody>
                  <a:tcPr marL="9525" marR="9525" marT="9525" marB="0" anchor="ctr">
                    <a:lnL>
                      <a:noFill/>
                    </a:lnL>
                    <a:lnR>
                      <a:noFill/>
                    </a:lnR>
                    <a:lnT>
                      <a:noFill/>
                    </a:lnT>
                    <a:lnB>
                      <a:noFill/>
                    </a:lnB>
                    <a:solidFill>
                      <a:srgbClr val="909090"/>
                    </a:solidFill>
                  </a:tcPr>
                </a:tc>
                <a:tc>
                  <a:txBody>
                    <a:bodyPr/>
                    <a:lstStyle/>
                    <a:p>
                      <a:pPr algn="r" fontAlgn="ctr"/>
                      <a:r>
                        <a:rPr lang="en-US" altLang="ja-JP" sz="1400" b="0" i="0" u="none" strike="noStrike">
                          <a:solidFill>
                            <a:srgbClr val="000000"/>
                          </a:solidFill>
                          <a:latin typeface="+mn-lt"/>
                          <a:ea typeface="+mn-ea"/>
                          <a:cs typeface="Times New Roman" pitchFamily="18" charset="0"/>
                        </a:rPr>
                        <a:t>17</a:t>
                      </a:r>
                    </a:p>
                  </a:txBody>
                  <a:tcPr marL="9525" marR="9525" marT="9525" marB="0" anchor="ctr">
                    <a:lnL>
                      <a:noFill/>
                    </a:lnL>
                    <a:lnR>
                      <a:noFill/>
                    </a:lnR>
                    <a:lnT>
                      <a:noFill/>
                    </a:lnT>
                    <a:lnB>
                      <a:noFill/>
                    </a:lnB>
                    <a:solidFill>
                      <a:srgbClr val="C9C9C9"/>
                    </a:solidFill>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ECECEC"/>
                    </a:solidFill>
                  </a:tcPr>
                </a:tc>
                <a:tc>
                  <a:txBody>
                    <a:bodyPr/>
                    <a:lstStyle/>
                    <a:p>
                      <a:pPr algn="r" fontAlgn="ctr"/>
                      <a:r>
                        <a:rPr lang="en-US" altLang="ja-JP" sz="1400" b="0" i="0" u="none" strike="noStrike">
                          <a:solidFill>
                            <a:srgbClr val="000000"/>
                          </a:solidFill>
                          <a:latin typeface="+mn-lt"/>
                          <a:ea typeface="+mn-ea"/>
                          <a:cs typeface="Times New Roman" pitchFamily="18" charset="0"/>
                        </a:rPr>
                        <a:t>13</a:t>
                      </a:r>
                    </a:p>
                  </a:txBody>
                  <a:tcPr marL="9525" marR="9525" marT="9525" marB="0" anchor="ctr">
                    <a:lnL>
                      <a:noFill/>
                    </a:lnL>
                    <a:lnR>
                      <a:noFill/>
                    </a:lnR>
                    <a:lnT>
                      <a:noFill/>
                    </a:lnT>
                    <a:lnB>
                      <a:noFill/>
                    </a:lnB>
                    <a:solidFill>
                      <a:srgbClr val="D6D6D6"/>
                    </a:solidFill>
                  </a:tcPr>
                </a:tc>
                <a:tc>
                  <a:txBody>
                    <a:bodyPr/>
                    <a:lstStyle/>
                    <a:p>
                      <a:pPr algn="r" fontAlgn="ctr"/>
                      <a:r>
                        <a:rPr lang="en-US" altLang="ja-JP" sz="1400" b="0" i="0" u="none" strike="noStrike">
                          <a:solidFill>
                            <a:srgbClr val="000000"/>
                          </a:solidFill>
                          <a:latin typeface="+mn-lt"/>
                          <a:ea typeface="+mn-ea"/>
                          <a:cs typeface="Times New Roman" pitchFamily="18" charset="0"/>
                        </a:rPr>
                        <a:t>11</a:t>
                      </a:r>
                    </a:p>
                  </a:txBody>
                  <a:tcPr marL="9525" marR="9525" marT="9525" marB="0" anchor="ctr">
                    <a:lnL>
                      <a:noFill/>
                    </a:lnL>
                    <a:lnR>
                      <a:noFill/>
                    </a:lnR>
                    <a:lnT>
                      <a:noFill/>
                    </a:lnT>
                    <a:lnB>
                      <a:noFill/>
                    </a:lnB>
                    <a:solidFill>
                      <a:srgbClr val="DCDCDC"/>
                    </a:solidFill>
                  </a:tcPr>
                </a:tc>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a:solidFill>
                            <a:srgbClr val="000000"/>
                          </a:solidFill>
                          <a:latin typeface="+mn-lt"/>
                          <a:ea typeface="+mn-ea"/>
                          <a:cs typeface="Times New Roman" pitchFamily="18" charset="0"/>
                        </a:rPr>
                        <a:t>4</a:t>
                      </a:r>
                    </a:p>
                  </a:txBody>
                  <a:tcPr marL="9525" marR="9525" marT="9525" marB="0" anchor="ctr">
                    <a:lnL>
                      <a:noFill/>
                    </a:lnL>
                    <a:lnR>
                      <a:noFill/>
                    </a:lnR>
                    <a:lnT>
                      <a:noFill/>
                    </a:lnT>
                    <a:lnB>
                      <a:noFill/>
                    </a:lnB>
                    <a:solidFill>
                      <a:srgbClr val="F3F3F3"/>
                    </a:solidFill>
                  </a:tcPr>
                </a:tc>
                <a:tc>
                  <a:txBody>
                    <a:bodyPr/>
                    <a:lstStyle/>
                    <a:p>
                      <a:pPr algn="r" fontAlgn="ctr"/>
                      <a:r>
                        <a:rPr lang="en-US" altLang="ja-JP" sz="1400" b="0" i="0" u="none" strike="noStrike">
                          <a:solidFill>
                            <a:srgbClr val="FFFFFF"/>
                          </a:solidFill>
                          <a:latin typeface="+mn-lt"/>
                          <a:ea typeface="+mn-ea"/>
                          <a:cs typeface="Times New Roman" pitchFamily="18" charset="0"/>
                        </a:rPr>
                        <a:t>54</a:t>
                      </a:r>
                    </a:p>
                  </a:txBody>
                  <a:tcPr marL="9525" marR="9525" marT="9525" marB="0" anchor="ctr">
                    <a:lnL>
                      <a:noFill/>
                    </a:lnL>
                    <a:lnR>
                      <a:noFill/>
                    </a:lnR>
                    <a:lnT>
                      <a:noFill/>
                    </a:lnT>
                    <a:lnB>
                      <a:noFill/>
                    </a:lnB>
                    <a:solidFill>
                      <a:srgbClr val="535353"/>
                    </a:solidFill>
                  </a:tcPr>
                </a:tc>
                <a:tc>
                  <a:txBody>
                    <a:bodyPr/>
                    <a:lstStyle/>
                    <a:p>
                      <a:pPr algn="r" fontAlgn="ctr"/>
                      <a:r>
                        <a:rPr lang="en-US" altLang="ja-JP" sz="1400" b="0" i="0" u="none" strike="noStrike">
                          <a:solidFill>
                            <a:srgbClr val="FFFFFF"/>
                          </a:solidFill>
                          <a:latin typeface="+mn-lt"/>
                          <a:ea typeface="+mn-ea"/>
                          <a:cs typeface="Times New Roman" pitchFamily="18" charset="0"/>
                        </a:rPr>
                        <a:t>57</a:t>
                      </a:r>
                    </a:p>
                  </a:txBody>
                  <a:tcPr marL="9525" marR="9525" marT="9525" marB="0" anchor="ctr">
                    <a:lnL>
                      <a:noFill/>
                    </a:lnL>
                    <a:lnR>
                      <a:noFill/>
                    </a:lnR>
                    <a:lnT>
                      <a:noFill/>
                    </a:lnT>
                    <a:lnB>
                      <a:noFill/>
                    </a:lnB>
                    <a:solidFill>
                      <a:srgbClr val="4A4A4A"/>
                    </a:solidFill>
                  </a:tcPr>
                </a:tc>
                <a:tc>
                  <a:txBody>
                    <a:bodyPr/>
                    <a:lstStyle/>
                    <a:p>
                      <a:pPr algn="r" fontAlgn="ctr"/>
                      <a:r>
                        <a:rPr lang="en-US" altLang="ja-JP" sz="1400" b="0" i="0" u="none" strike="noStrike">
                          <a:solidFill>
                            <a:srgbClr val="000000"/>
                          </a:solidFill>
                          <a:latin typeface="+mn-lt"/>
                          <a:ea typeface="+mn-ea"/>
                          <a:cs typeface="Times New Roman" pitchFamily="18" charset="0"/>
                        </a:rPr>
                        <a:t>1</a:t>
                      </a:r>
                    </a:p>
                  </a:txBody>
                  <a:tcPr marL="9525" marR="9525" marT="9525" marB="0" anchor="ctr">
                    <a:lnL>
                      <a:noFill/>
                    </a:lnL>
                    <a:lnR>
                      <a:noFill/>
                    </a:lnR>
                    <a:lnT>
                      <a:noFill/>
                    </a:lnT>
                    <a:lnB>
                      <a:noFill/>
                    </a:lnB>
                    <a:solidFill>
                      <a:srgbClr val="FCFCFC"/>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4</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3F3F3"/>
                    </a:solidFill>
                  </a:tcPr>
                </a:tc>
                <a:tc>
                  <a:txBody>
                    <a:bodyPr/>
                    <a:lstStyle/>
                    <a:p>
                      <a:pPr algn="r" fontAlgn="ctr"/>
                      <a:r>
                        <a:rPr lang="en-US" altLang="ja-JP" sz="1400" b="0" i="0" u="none" strike="noStrike">
                          <a:solidFill>
                            <a:srgbClr val="FFFFFF"/>
                          </a:solidFill>
                          <a:latin typeface="+mn-lt"/>
                          <a:ea typeface="+mn-ea"/>
                          <a:cs typeface="Times New Roman" pitchFamily="18" charset="0"/>
                        </a:rPr>
                        <a:t>39</a:t>
                      </a:r>
                    </a:p>
                  </a:txBody>
                  <a:tcPr marL="9525" marR="9525" marT="9525" marB="0" anchor="ctr">
                    <a:lnL>
                      <a:noFill/>
                    </a:lnL>
                    <a:lnR>
                      <a:noFill/>
                    </a:lnR>
                    <a:lnT>
                      <a:noFill/>
                    </a:lnT>
                    <a:lnB>
                      <a:noFill/>
                    </a:lnB>
                    <a:solidFill>
                      <a:srgbClr val="838383"/>
                    </a:solidFill>
                  </a:tcPr>
                </a:tc>
                <a:tc>
                  <a:txBody>
                    <a:bodyPr/>
                    <a:lstStyle/>
                    <a:p>
                      <a:pPr algn="r" fontAlgn="ctr"/>
                      <a:r>
                        <a:rPr lang="en-US" altLang="ja-JP" sz="1400" b="0" i="0" u="none" strike="noStrike">
                          <a:solidFill>
                            <a:srgbClr val="000000"/>
                          </a:solidFill>
                          <a:latin typeface="+mn-lt"/>
                          <a:ea typeface="+mn-ea"/>
                          <a:cs typeface="Times New Roman" pitchFamily="18" charset="0"/>
                        </a:rPr>
                        <a:t>11</a:t>
                      </a:r>
                    </a:p>
                  </a:txBody>
                  <a:tcPr marL="9525" marR="9525" marT="9525" marB="0" anchor="ctr">
                    <a:lnL>
                      <a:noFill/>
                    </a:lnL>
                    <a:lnR>
                      <a:noFill/>
                    </a:lnR>
                    <a:lnT>
                      <a:noFill/>
                    </a:lnT>
                    <a:lnB>
                      <a:noFill/>
                    </a:lnB>
                    <a:solidFill>
                      <a:srgbClr val="DCDCDC"/>
                    </a:solidFill>
                  </a:tcPr>
                </a:tc>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a:solidFill>
                            <a:srgbClr val="000000"/>
                          </a:solidFill>
                          <a:latin typeface="+mn-lt"/>
                          <a:ea typeface="+mn-ea"/>
                          <a:cs typeface="Times New Roman" pitchFamily="18" charset="0"/>
                        </a:rPr>
                        <a:t>0</a:t>
                      </a:r>
                    </a:p>
                  </a:txBody>
                  <a:tcPr marL="9525" marR="9525" marT="9525" marB="0" anchor="ctr">
                    <a:lnL>
                      <a:noFill/>
                    </a:lnL>
                    <a:lnR>
                      <a:noFill/>
                    </a:lnR>
                    <a:lnT>
                      <a:noFill/>
                    </a:lnT>
                    <a:lnB>
                      <a:noFill/>
                    </a:lnB>
                    <a:solidFill>
                      <a:srgbClr val="FFFFFF"/>
                    </a:solidFill>
                  </a:tcPr>
                </a:tc>
                <a:tc>
                  <a:txBody>
                    <a:bodyPr/>
                    <a:lstStyle/>
                    <a:p>
                      <a:pPr algn="r" fontAlgn="ctr"/>
                      <a:r>
                        <a:rPr lang="en-US" altLang="ja-JP" sz="1400" b="0" i="0" u="none" strike="noStrike">
                          <a:solidFill>
                            <a:srgbClr val="000000"/>
                          </a:solidFill>
                          <a:latin typeface="+mn-lt"/>
                          <a:ea typeface="+mn-ea"/>
                          <a:cs typeface="Times New Roman" pitchFamily="18" charset="0"/>
                        </a:rPr>
                        <a:t>1</a:t>
                      </a:r>
                    </a:p>
                  </a:txBody>
                  <a:tcPr marL="9525" marR="9525" marT="9525" marB="0" anchor="ctr">
                    <a:lnL>
                      <a:noFill/>
                    </a:lnL>
                    <a:lnR>
                      <a:noFill/>
                    </a:lnR>
                    <a:lnT>
                      <a:noFill/>
                    </a:lnT>
                    <a:lnB>
                      <a:noFill/>
                    </a:lnB>
                    <a:solidFill>
                      <a:srgbClr val="FCFCFC"/>
                    </a:solidFill>
                  </a:tcPr>
                </a:tc>
                <a:tc>
                  <a:txBody>
                    <a:bodyPr/>
                    <a:lstStyle/>
                    <a:p>
                      <a:pPr algn="r" fontAlgn="ctr"/>
                      <a:r>
                        <a:rPr lang="en-US" altLang="ja-JP" sz="1400" b="0" i="0" u="none" strike="noStrike">
                          <a:solidFill>
                            <a:srgbClr val="FFFFFF"/>
                          </a:solidFill>
                          <a:latin typeface="+mn-lt"/>
                          <a:ea typeface="+mn-ea"/>
                          <a:cs typeface="Times New Roman" pitchFamily="18" charset="0"/>
                        </a:rPr>
                        <a:t>30</a:t>
                      </a:r>
                    </a:p>
                  </a:txBody>
                  <a:tcPr marL="9525" marR="9525" marT="9525" marB="0" anchor="ctr">
                    <a:lnL>
                      <a:noFill/>
                    </a:lnL>
                    <a:lnR>
                      <a:noFill/>
                    </a:lnR>
                    <a:lnT>
                      <a:noFill/>
                    </a:lnT>
                    <a:lnB>
                      <a:noFill/>
                    </a:lnB>
                    <a:solidFill>
                      <a:srgbClr val="A0A0A0"/>
                    </a:solidFill>
                  </a:tcPr>
                </a:tc>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solidFill>
                      <a:srgbClr val="D9D9D9"/>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a:solidFill>
                            <a:srgbClr val="000000"/>
                          </a:solidFill>
                          <a:latin typeface="+mn-lt"/>
                          <a:ea typeface="+mn-ea"/>
                          <a:cs typeface="Times New Roman" pitchFamily="18" charset="0"/>
                        </a:rPr>
                        <a:t>4</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3F3F3"/>
                    </a:solidFill>
                  </a:tcPr>
                </a:tc>
                <a:tc>
                  <a:txBody>
                    <a:bodyPr/>
                    <a:lstStyle/>
                    <a:p>
                      <a:pPr algn="r" fontAlgn="ctr"/>
                      <a:r>
                        <a:rPr lang="en-US" altLang="ja-JP" sz="1400" b="0" i="0" u="none" strike="noStrike">
                          <a:solidFill>
                            <a:srgbClr val="FFFFFF"/>
                          </a:solidFill>
                          <a:latin typeface="+mn-lt"/>
                          <a:ea typeface="+mn-ea"/>
                          <a:cs typeface="Times New Roman" pitchFamily="18" charset="0"/>
                        </a:rPr>
                        <a:t>42</a:t>
                      </a:r>
                    </a:p>
                  </a:txBody>
                  <a:tcPr marL="9525" marR="9525" marT="9525" marB="0" anchor="ctr">
                    <a:lnL>
                      <a:noFill/>
                    </a:lnL>
                    <a:lnR>
                      <a:noFill/>
                    </a:lnR>
                    <a:lnT>
                      <a:noFill/>
                    </a:lnT>
                    <a:lnB>
                      <a:noFill/>
                    </a:lnB>
                    <a:solidFill>
                      <a:srgbClr val="7A7A7A"/>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7</a:t>
                      </a:r>
                    </a:p>
                  </a:txBody>
                  <a:tcPr marL="9525" marR="9525" marT="9525" marB="0" anchor="ctr">
                    <a:lnL>
                      <a:noFill/>
                    </a:lnL>
                    <a:lnR>
                      <a:noFill/>
                    </a:lnR>
                    <a:lnT>
                      <a:noFill/>
                    </a:lnT>
                    <a:lnB>
                      <a:noFill/>
                    </a:lnB>
                    <a:solidFill>
                      <a:srgbClr val="E9E9E9"/>
                    </a:solidFill>
                  </a:tcPr>
                </a:tc>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solidFill>
                      <a:srgbClr val="F6F6F6"/>
                    </a:solidFill>
                  </a:tcPr>
                </a:tc>
                <a:tc>
                  <a:txBody>
                    <a:bodyPr/>
                    <a:lstStyle/>
                    <a:p>
                      <a:pPr algn="r" fontAlgn="ctr"/>
                      <a:r>
                        <a:rPr lang="en-US" altLang="ja-JP" sz="1400" b="0" i="0" u="none" strike="noStrike">
                          <a:solidFill>
                            <a:srgbClr val="000000"/>
                          </a:solidFill>
                          <a:latin typeface="+mn-lt"/>
                          <a:ea typeface="+mn-ea"/>
                          <a:cs typeface="Times New Roman" pitchFamily="18" charset="0"/>
                        </a:rPr>
                        <a:t>7</a:t>
                      </a:r>
                    </a:p>
                  </a:txBody>
                  <a:tcPr marL="9525" marR="9525" marT="9525" marB="0" anchor="ctr">
                    <a:lnL>
                      <a:noFill/>
                    </a:lnL>
                    <a:lnR>
                      <a:noFill/>
                    </a:lnR>
                    <a:lnT>
                      <a:noFill/>
                    </a:lnT>
                    <a:lnB>
                      <a:noFill/>
                    </a:lnB>
                    <a:solidFill>
                      <a:srgbClr val="E9E9E9"/>
                    </a:solidFill>
                  </a:tcPr>
                </a:tc>
                <a:tc>
                  <a:txBody>
                    <a:bodyPr/>
                    <a:lstStyle/>
                    <a:p>
                      <a:pPr algn="r" fontAlgn="ctr"/>
                      <a:r>
                        <a:rPr lang="en-US" altLang="ja-JP" sz="1400" b="0" i="0" u="none" strike="noStrike">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a:noFill/>
                    </a:lnT>
                    <a:lnB>
                      <a:noFill/>
                    </a:lnB>
                    <a:solidFill>
                      <a:srgbClr val="F9F9F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solidFill>
                      <a:srgbClr val="ECECEC"/>
                    </a:solidFill>
                  </a:tcPr>
                </a:tc>
              </a:tr>
            </a:tbl>
          </a:graphicData>
        </a:graphic>
      </p:graphicFrame>
      <p:graphicFrame>
        <p:nvGraphicFramePr>
          <p:cNvPr id="36" name="表 35"/>
          <p:cNvGraphicFramePr>
            <a:graphicFrameLocks noGrp="1"/>
          </p:cNvGraphicFramePr>
          <p:nvPr/>
        </p:nvGraphicFramePr>
        <p:xfrm>
          <a:off x="5467459" y="4001135"/>
          <a:ext cx="2927241" cy="222885"/>
        </p:xfrm>
        <a:graphic>
          <a:graphicData uri="http://schemas.openxmlformats.org/drawingml/2006/table">
            <a:tbl>
              <a:tblPr/>
              <a:tblGrid>
                <a:gridCol w="325249"/>
                <a:gridCol w="325249"/>
                <a:gridCol w="325249"/>
                <a:gridCol w="325249"/>
                <a:gridCol w="325249"/>
                <a:gridCol w="325249"/>
                <a:gridCol w="325249"/>
                <a:gridCol w="325249"/>
                <a:gridCol w="325249"/>
              </a:tblGrid>
              <a:tr h="171450">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bl>
          </a:graphicData>
        </a:graphic>
      </p:graphicFrame>
      <p:graphicFrame>
        <p:nvGraphicFramePr>
          <p:cNvPr id="37" name="表 36"/>
          <p:cNvGraphicFramePr>
            <a:graphicFrameLocks noGrp="1"/>
          </p:cNvGraphicFramePr>
          <p:nvPr/>
        </p:nvGraphicFramePr>
        <p:xfrm>
          <a:off x="5111860" y="4356735"/>
          <a:ext cx="270207" cy="2005965"/>
        </p:xfrm>
        <a:graphic>
          <a:graphicData uri="http://schemas.openxmlformats.org/drawingml/2006/table">
            <a:tbl>
              <a:tblPr/>
              <a:tblGrid>
                <a:gridCol w="270207"/>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2200" dirty="0" smtClean="0"/>
              <a:t>分析手順</a:t>
            </a:r>
            <a:r>
              <a:rPr lang="en-US" altLang="ja-JP" dirty="0" smtClean="0"/>
              <a:t/>
            </a:r>
            <a:br>
              <a:rPr lang="en-US" altLang="ja-JP" dirty="0" smtClean="0"/>
            </a:br>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800350"/>
          </a:xfrm>
        </p:spPr>
        <p:txBody>
          <a:bodyPr>
            <a:normAutofit lnSpcReduction="10000"/>
          </a:bodyPr>
          <a:lstStyle/>
          <a:p>
            <a:r>
              <a:rPr kumimoji="1" lang="ja-JP" altLang="en-US" dirty="0" smtClean="0"/>
              <a:t>目的</a:t>
            </a:r>
            <a:endParaRPr kumimoji="1" lang="en-US" altLang="ja-JP" dirty="0" smtClean="0"/>
          </a:p>
          <a:p>
            <a:pPr lvl="1"/>
            <a:r>
              <a:rPr kumimoji="1" lang="ja-JP" altLang="en-US" dirty="0" smtClean="0"/>
              <a:t>情報交換のタイムラグが発生しやすい／発生しにくい送信時刻を特定する</a:t>
            </a:r>
            <a:endParaRPr kumimoji="1" lang="en-US" altLang="ja-JP" dirty="0" smtClean="0"/>
          </a:p>
          <a:p>
            <a:r>
              <a:rPr lang="ja-JP" altLang="en-US" dirty="0" smtClean="0"/>
              <a:t>方法</a:t>
            </a:r>
            <a:endParaRPr lang="en-US" altLang="ja-JP" dirty="0" smtClean="0"/>
          </a:p>
          <a:p>
            <a:pPr lvl="1"/>
            <a:r>
              <a:rPr kumimoji="1" lang="ja-JP" altLang="en-US" dirty="0" smtClean="0"/>
              <a:t>送信者の</a:t>
            </a:r>
            <a:r>
              <a:rPr lang="ja-JP" altLang="en-US" dirty="0" smtClean="0"/>
              <a:t>メッセージ</a:t>
            </a:r>
            <a:r>
              <a:rPr kumimoji="1" lang="ja-JP" altLang="en-US" dirty="0" smtClean="0"/>
              <a:t>送信時刻（送信時刻）と返信者の</a:t>
            </a:r>
            <a:r>
              <a:rPr lang="ja-JP" altLang="en-US" dirty="0" smtClean="0"/>
              <a:t>メッセージ</a:t>
            </a:r>
            <a:r>
              <a:rPr kumimoji="1" lang="ja-JP" altLang="en-US" dirty="0" smtClean="0"/>
              <a:t>送信時刻（返信時刻）から各時刻の返信数を分析する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10</a:t>
            </a:fld>
            <a:endParaRPr lang="en-US" altLang="ja-JP"/>
          </a:p>
        </p:txBody>
      </p:sp>
      <p:graphicFrame>
        <p:nvGraphicFramePr>
          <p:cNvPr id="10" name="表 9"/>
          <p:cNvGraphicFramePr>
            <a:graphicFrameLocks noGrp="1"/>
          </p:cNvGraphicFramePr>
          <p:nvPr/>
        </p:nvGraphicFramePr>
        <p:xfrm>
          <a:off x="927100" y="3787973"/>
          <a:ext cx="3439197" cy="2461260"/>
        </p:xfrm>
        <a:graphic>
          <a:graphicData uri="http://schemas.openxmlformats.org/drawingml/2006/table">
            <a:tbl>
              <a:tblPr/>
              <a:tblGrid>
                <a:gridCol w="317137"/>
                <a:gridCol w="327407"/>
                <a:gridCol w="175397"/>
                <a:gridCol w="327407"/>
                <a:gridCol w="327407"/>
                <a:gridCol w="327407"/>
                <a:gridCol w="327407"/>
                <a:gridCol w="327407"/>
                <a:gridCol w="327407"/>
                <a:gridCol w="327407"/>
                <a:gridCol w="327407"/>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0</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11" name="表 10"/>
          <p:cNvGraphicFramePr>
            <a:graphicFrameLocks noGrp="1"/>
          </p:cNvGraphicFramePr>
          <p:nvPr/>
        </p:nvGraphicFramePr>
        <p:xfrm>
          <a:off x="1610398" y="4010223"/>
          <a:ext cx="2933703" cy="222885"/>
        </p:xfrm>
        <a:graphic>
          <a:graphicData uri="http://schemas.openxmlformats.org/drawingml/2006/table">
            <a:tbl>
              <a:tblPr/>
              <a:tblGrid>
                <a:gridCol w="325967"/>
                <a:gridCol w="325967"/>
                <a:gridCol w="325967"/>
                <a:gridCol w="325967"/>
                <a:gridCol w="325967"/>
                <a:gridCol w="325967"/>
                <a:gridCol w="325967"/>
                <a:gridCol w="325967"/>
                <a:gridCol w="325967"/>
              </a:tblGrid>
              <a:tr h="171450">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bl>
          </a:graphicData>
        </a:graphic>
      </p:graphicFrame>
      <p:graphicFrame>
        <p:nvGraphicFramePr>
          <p:cNvPr id="12" name="表 11"/>
          <p:cNvGraphicFramePr>
            <a:graphicFrameLocks noGrp="1"/>
          </p:cNvGraphicFramePr>
          <p:nvPr/>
        </p:nvGraphicFramePr>
        <p:xfrm>
          <a:off x="1254798" y="4360108"/>
          <a:ext cx="266700" cy="2005965"/>
        </p:xfrm>
        <a:graphic>
          <a:graphicData uri="http://schemas.openxmlformats.org/drawingml/2006/table">
            <a:tbl>
              <a:tblPr/>
              <a:tblGrid>
                <a:gridCol w="266700"/>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13" name="テキスト ボックス 12"/>
          <p:cNvSpPr txBox="1"/>
          <p:nvPr/>
        </p:nvSpPr>
        <p:spPr>
          <a:xfrm>
            <a:off x="2038350" y="6232723"/>
            <a:ext cx="1200150" cy="307777"/>
          </a:xfrm>
          <a:prstGeom prst="rect">
            <a:avLst/>
          </a:prstGeom>
          <a:noFill/>
        </p:spPr>
        <p:txBody>
          <a:bodyPr wrap="square" rtlCol="0">
            <a:spAutoFit/>
          </a:bodyPr>
          <a:lstStyle/>
          <a:p>
            <a:pPr algn="ctr"/>
            <a:r>
              <a:rPr kumimoji="1" lang="en-US" altLang="ja-JP" sz="1400" dirty="0" smtClean="0"/>
              <a:t>(a)</a:t>
            </a:r>
            <a:r>
              <a:rPr kumimoji="1" lang="ja-JP" altLang="en-US" sz="1400" dirty="0" smtClean="0"/>
              <a:t>タイムラグ</a:t>
            </a:r>
            <a:endParaRPr kumimoji="1" lang="ja-JP" altLang="en-US" sz="1400" dirty="0"/>
          </a:p>
        </p:txBody>
      </p:sp>
      <p:sp>
        <p:nvSpPr>
          <p:cNvPr id="14" name="テキスト ボックス 13"/>
          <p:cNvSpPr txBox="1"/>
          <p:nvPr/>
        </p:nvSpPr>
        <p:spPr>
          <a:xfrm>
            <a:off x="5888949" y="6232723"/>
            <a:ext cx="1200150" cy="307777"/>
          </a:xfrm>
          <a:prstGeom prst="rect">
            <a:avLst/>
          </a:prstGeom>
          <a:noFill/>
        </p:spPr>
        <p:txBody>
          <a:bodyPr wrap="square" rtlCol="0">
            <a:spAutoFit/>
          </a:bodyPr>
          <a:lstStyle/>
          <a:p>
            <a:pPr algn="ctr"/>
            <a:r>
              <a:rPr kumimoji="1" lang="en-US" altLang="ja-JP" sz="1400" dirty="0" smtClean="0"/>
              <a:t>(b)</a:t>
            </a:r>
            <a:r>
              <a:rPr lang="ja-JP" altLang="en-US" sz="1400" dirty="0" smtClean="0"/>
              <a:t>返信数</a:t>
            </a:r>
            <a:endParaRPr kumimoji="1" lang="ja-JP" altLang="en-US" sz="1400" dirty="0"/>
          </a:p>
        </p:txBody>
      </p:sp>
      <p:sp>
        <p:nvSpPr>
          <p:cNvPr id="26" name="テキスト ボックス 25"/>
          <p:cNvSpPr txBox="1"/>
          <p:nvPr/>
        </p:nvSpPr>
        <p:spPr>
          <a:xfrm>
            <a:off x="215900" y="3775730"/>
            <a:ext cx="1466850" cy="523220"/>
          </a:xfrm>
          <a:prstGeom prst="rect">
            <a:avLst/>
          </a:prstGeom>
          <a:solidFill>
            <a:schemeClr val="bg1"/>
          </a:solidFill>
          <a:ln>
            <a:noFill/>
          </a:ln>
        </p:spPr>
        <p:txBody>
          <a:bodyPr wrap="square" rtlCol="0">
            <a:spAutoFit/>
          </a:bodyPr>
          <a:lstStyle/>
          <a:p>
            <a:r>
              <a:rPr kumimoji="1" lang="ja-JP" altLang="en-US" sz="1400" dirty="0" smtClean="0"/>
              <a:t>地域</a:t>
            </a:r>
            <a:r>
              <a:rPr kumimoji="1" lang="en-US" altLang="ja-JP" sz="1400" dirty="0" smtClean="0"/>
              <a:t>A</a:t>
            </a:r>
            <a:r>
              <a:rPr kumimoji="1" lang="ja-JP" altLang="en-US" sz="1400" dirty="0" smtClean="0"/>
              <a:t>と地域</a:t>
            </a:r>
            <a:r>
              <a:rPr kumimoji="1" lang="en-US" altLang="ja-JP" sz="1400" dirty="0" smtClean="0"/>
              <a:t>B</a:t>
            </a:r>
            <a:r>
              <a:rPr kumimoji="1" lang="ja-JP" altLang="en-US" sz="1400" dirty="0" smtClean="0"/>
              <a:t>の時差は</a:t>
            </a:r>
            <a:r>
              <a:rPr kumimoji="1" lang="en-US" altLang="ja-JP" sz="1400" dirty="0" smtClean="0"/>
              <a:t>3</a:t>
            </a:r>
            <a:r>
              <a:rPr kumimoji="1" lang="ja-JP" altLang="en-US" sz="1400" dirty="0" smtClean="0"/>
              <a:t>時間</a:t>
            </a:r>
            <a:endParaRPr kumimoji="1" lang="ja-JP" altLang="en-US" sz="1400" dirty="0"/>
          </a:p>
        </p:txBody>
      </p:sp>
      <p:graphicFrame>
        <p:nvGraphicFramePr>
          <p:cNvPr id="27" name="表 26"/>
          <p:cNvGraphicFramePr>
            <a:graphicFrameLocks noGrp="1"/>
          </p:cNvGraphicFramePr>
          <p:nvPr/>
        </p:nvGraphicFramePr>
        <p:xfrm>
          <a:off x="1746483" y="4465623"/>
          <a:ext cx="2619256" cy="1783080"/>
        </p:xfrm>
        <a:graphic>
          <a:graphicData uri="http://schemas.openxmlformats.org/drawingml/2006/table">
            <a:tbl>
              <a:tblPr/>
              <a:tblGrid>
                <a:gridCol w="327407"/>
                <a:gridCol w="327407"/>
                <a:gridCol w="327407"/>
                <a:gridCol w="327407"/>
                <a:gridCol w="327407"/>
                <a:gridCol w="327407"/>
                <a:gridCol w="327407"/>
                <a:gridCol w="327407"/>
              </a:tblGrid>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35" name="表 34"/>
          <p:cNvGraphicFramePr>
            <a:graphicFrameLocks noGrp="1"/>
          </p:cNvGraphicFramePr>
          <p:nvPr/>
        </p:nvGraphicFramePr>
        <p:xfrm>
          <a:off x="4798077" y="3794760"/>
          <a:ext cx="3425287" cy="2461260"/>
        </p:xfrm>
        <a:graphic>
          <a:graphicData uri="http://schemas.openxmlformats.org/drawingml/2006/table">
            <a:tbl>
              <a:tblPr/>
              <a:tblGrid>
                <a:gridCol w="315853"/>
                <a:gridCol w="326083"/>
                <a:gridCol w="174687"/>
                <a:gridCol w="326083"/>
                <a:gridCol w="326083"/>
                <a:gridCol w="326083"/>
                <a:gridCol w="326083"/>
                <a:gridCol w="326083"/>
                <a:gridCol w="326083"/>
                <a:gridCol w="326083"/>
                <a:gridCol w="326083"/>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E9E9E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C9C9C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CCCCCC"/>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9F9F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0F0F0"/>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6F6F6"/>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9F9F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E3E3E3"/>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E9E9E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0F0F0"/>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6F6F6"/>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9F9F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9F9F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FFFFF"/>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FFFFF"/>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E3E3E3"/>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D6D6D6"/>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E3E3E3"/>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E6E6E6"/>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3F3F3"/>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CFCFC"/>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9F9F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9F9F9"/>
                    </a:solid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a:noFill/>
                    </a:lnL>
                    <a:lnR>
                      <a:noFill/>
                    </a:lnR>
                    <a:lnT>
                      <a:noFill/>
                    </a:lnT>
                    <a:lnB>
                      <a:noFill/>
                    </a:lnB>
                    <a:solidFill>
                      <a:srgbClr val="3D3D3D"/>
                    </a:solid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a:noFill/>
                    </a:lnL>
                    <a:lnR>
                      <a:noFill/>
                    </a:lnR>
                    <a:lnT>
                      <a:noFill/>
                    </a:lnT>
                    <a:lnB>
                      <a:noFill/>
                    </a:lnB>
                    <a:solidFill>
                      <a:srgbClr val="000000"/>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B3B3B3"/>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D9D9D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9F9F9"/>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CFCFC"/>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E6E6E6"/>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0F0F0"/>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ECECEC"/>
                    </a:solid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a:noFill/>
                    </a:lnL>
                    <a:lnR>
                      <a:noFill/>
                    </a:lnR>
                    <a:lnT>
                      <a:noFill/>
                    </a:lnT>
                    <a:lnB>
                      <a:noFill/>
                    </a:lnB>
                    <a:solidFill>
                      <a:srgbClr val="4A4A4A"/>
                    </a:solid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a:noFill/>
                    </a:lnL>
                    <a:lnR>
                      <a:noFill/>
                    </a:lnR>
                    <a:lnT>
                      <a:noFill/>
                    </a:lnT>
                    <a:lnB>
                      <a:noFill/>
                    </a:lnB>
                    <a:solidFill>
                      <a:srgbClr val="909090"/>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C9C9C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FFFFF"/>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ECECEC"/>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D6D6D6"/>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DCDCDC"/>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6F6F6"/>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3F3F3"/>
                    </a:solid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a:noFill/>
                    </a:lnL>
                    <a:lnR>
                      <a:noFill/>
                    </a:lnR>
                    <a:lnT>
                      <a:noFill/>
                    </a:lnT>
                    <a:lnB>
                      <a:noFill/>
                    </a:lnB>
                    <a:solidFill>
                      <a:srgbClr val="535353"/>
                    </a:solid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a:noFill/>
                    </a:lnL>
                    <a:lnR>
                      <a:noFill/>
                    </a:lnR>
                    <a:lnT>
                      <a:noFill/>
                    </a:lnT>
                    <a:lnB>
                      <a:noFill/>
                    </a:lnB>
                    <a:solidFill>
                      <a:srgbClr val="4A4A4A"/>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CFCFC"/>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3F3F3"/>
                    </a:solid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a:noFill/>
                    </a:lnL>
                    <a:lnR>
                      <a:noFill/>
                    </a:lnR>
                    <a:lnT>
                      <a:noFill/>
                    </a:lnT>
                    <a:lnB>
                      <a:noFill/>
                    </a:lnB>
                    <a:solidFill>
                      <a:srgbClr val="838383"/>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DCDCDC"/>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6F6F6"/>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FFFFF"/>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CFCFC"/>
                    </a:solid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a:noFill/>
                    </a:lnL>
                    <a:lnR>
                      <a:noFill/>
                    </a:lnR>
                    <a:lnT>
                      <a:noFill/>
                    </a:lnT>
                    <a:lnB>
                      <a:noFill/>
                    </a:lnB>
                    <a:solidFill>
                      <a:srgbClr val="A0A0A0"/>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D9D9D9"/>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solidFill>
                      <a:srgbClr val="F3F3F3"/>
                    </a:solid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a:noFill/>
                    </a:lnL>
                    <a:lnR>
                      <a:noFill/>
                    </a:lnR>
                    <a:lnT>
                      <a:noFill/>
                    </a:lnT>
                    <a:lnB>
                      <a:noFill/>
                    </a:lnB>
                    <a:solidFill>
                      <a:srgbClr val="7A7A7A"/>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E9E9E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6F6F6"/>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E9E9E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9F9F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F9F9F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solidFill>
                      <a:srgbClr val="ECECEC"/>
                    </a:solidFill>
                  </a:tcPr>
                </a:tc>
              </a:tr>
            </a:tbl>
          </a:graphicData>
        </a:graphic>
      </p:graphicFrame>
      <p:graphicFrame>
        <p:nvGraphicFramePr>
          <p:cNvPr id="36" name="表 35"/>
          <p:cNvGraphicFramePr>
            <a:graphicFrameLocks noGrp="1"/>
          </p:cNvGraphicFramePr>
          <p:nvPr/>
        </p:nvGraphicFramePr>
        <p:xfrm>
          <a:off x="5467459" y="4001135"/>
          <a:ext cx="2927241" cy="222885"/>
        </p:xfrm>
        <a:graphic>
          <a:graphicData uri="http://schemas.openxmlformats.org/drawingml/2006/table">
            <a:tbl>
              <a:tblPr/>
              <a:tblGrid>
                <a:gridCol w="325249"/>
                <a:gridCol w="325249"/>
                <a:gridCol w="325249"/>
                <a:gridCol w="325249"/>
                <a:gridCol w="325249"/>
                <a:gridCol w="325249"/>
                <a:gridCol w="325249"/>
                <a:gridCol w="325249"/>
                <a:gridCol w="325249"/>
              </a:tblGrid>
              <a:tr h="171450">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bl>
          </a:graphicData>
        </a:graphic>
      </p:graphicFrame>
      <p:graphicFrame>
        <p:nvGraphicFramePr>
          <p:cNvPr id="37" name="表 36"/>
          <p:cNvGraphicFramePr>
            <a:graphicFrameLocks noGrp="1"/>
          </p:cNvGraphicFramePr>
          <p:nvPr/>
        </p:nvGraphicFramePr>
        <p:xfrm>
          <a:off x="5111860" y="4356735"/>
          <a:ext cx="270207" cy="2005965"/>
        </p:xfrm>
        <a:graphic>
          <a:graphicData uri="http://schemas.openxmlformats.org/drawingml/2006/table">
            <a:tbl>
              <a:tblPr/>
              <a:tblGrid>
                <a:gridCol w="270207"/>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2200" dirty="0" smtClean="0"/>
              <a:t>分析手順</a:t>
            </a:r>
            <a:r>
              <a:rPr lang="en-US" altLang="ja-JP" dirty="0" smtClean="0"/>
              <a:t/>
            </a:r>
            <a:br>
              <a:rPr lang="en-US" altLang="ja-JP" dirty="0" smtClean="0"/>
            </a:br>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800350"/>
          </a:xfrm>
        </p:spPr>
        <p:txBody>
          <a:bodyPr>
            <a:normAutofit lnSpcReduction="10000"/>
          </a:bodyPr>
          <a:lstStyle/>
          <a:p>
            <a:r>
              <a:rPr kumimoji="1" lang="ja-JP" altLang="en-US" dirty="0" smtClean="0"/>
              <a:t>目的</a:t>
            </a:r>
            <a:endParaRPr kumimoji="1" lang="en-US" altLang="ja-JP" dirty="0" smtClean="0"/>
          </a:p>
          <a:p>
            <a:pPr lvl="1"/>
            <a:r>
              <a:rPr kumimoji="1" lang="ja-JP" altLang="en-US" dirty="0" smtClean="0"/>
              <a:t>情報交換のタイムラグが発生しやすい／発生しにくい送信時刻を特定する</a:t>
            </a:r>
            <a:endParaRPr kumimoji="1" lang="en-US" altLang="ja-JP" dirty="0" smtClean="0"/>
          </a:p>
          <a:p>
            <a:r>
              <a:rPr lang="ja-JP" altLang="en-US" dirty="0" smtClean="0"/>
              <a:t>方法</a:t>
            </a:r>
            <a:endParaRPr lang="en-US" altLang="ja-JP" dirty="0" smtClean="0"/>
          </a:p>
          <a:p>
            <a:pPr lvl="1"/>
            <a:r>
              <a:rPr kumimoji="1" lang="ja-JP" altLang="en-US" dirty="0" smtClean="0"/>
              <a:t>送信者の</a:t>
            </a:r>
            <a:r>
              <a:rPr lang="ja-JP" altLang="en-US" dirty="0" smtClean="0"/>
              <a:t>メッセージ</a:t>
            </a:r>
            <a:r>
              <a:rPr kumimoji="1" lang="ja-JP" altLang="en-US" dirty="0" smtClean="0"/>
              <a:t>送信時刻（送信時刻）と返信者の</a:t>
            </a:r>
            <a:r>
              <a:rPr lang="ja-JP" altLang="en-US" dirty="0" smtClean="0"/>
              <a:t>メッセージ</a:t>
            </a:r>
            <a:r>
              <a:rPr kumimoji="1" lang="ja-JP" altLang="en-US" dirty="0" smtClean="0"/>
              <a:t>送信時刻（返信時刻）から各時刻の返信数を分析する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11</a:t>
            </a:fld>
            <a:endParaRPr lang="en-US" altLang="ja-JP" dirty="0"/>
          </a:p>
        </p:txBody>
      </p:sp>
      <p:graphicFrame>
        <p:nvGraphicFramePr>
          <p:cNvPr id="10" name="表 9"/>
          <p:cNvGraphicFramePr>
            <a:graphicFrameLocks noGrp="1"/>
          </p:cNvGraphicFramePr>
          <p:nvPr/>
        </p:nvGraphicFramePr>
        <p:xfrm>
          <a:off x="927100" y="3787973"/>
          <a:ext cx="3439197" cy="2461260"/>
        </p:xfrm>
        <a:graphic>
          <a:graphicData uri="http://schemas.openxmlformats.org/drawingml/2006/table">
            <a:tbl>
              <a:tblPr/>
              <a:tblGrid>
                <a:gridCol w="317137"/>
                <a:gridCol w="327407"/>
                <a:gridCol w="175397"/>
                <a:gridCol w="327407"/>
                <a:gridCol w="327407"/>
                <a:gridCol w="327407"/>
                <a:gridCol w="327407"/>
                <a:gridCol w="327407"/>
                <a:gridCol w="327407"/>
                <a:gridCol w="327407"/>
                <a:gridCol w="327407"/>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11" name="表 10"/>
          <p:cNvGraphicFramePr>
            <a:graphicFrameLocks noGrp="1"/>
          </p:cNvGraphicFramePr>
          <p:nvPr/>
        </p:nvGraphicFramePr>
        <p:xfrm>
          <a:off x="1610398" y="4010223"/>
          <a:ext cx="2933703" cy="222885"/>
        </p:xfrm>
        <a:graphic>
          <a:graphicData uri="http://schemas.openxmlformats.org/drawingml/2006/table">
            <a:tbl>
              <a:tblPr/>
              <a:tblGrid>
                <a:gridCol w="325967"/>
                <a:gridCol w="325967"/>
                <a:gridCol w="325967"/>
                <a:gridCol w="325967"/>
                <a:gridCol w="325967"/>
                <a:gridCol w="325967"/>
                <a:gridCol w="325967"/>
                <a:gridCol w="325967"/>
                <a:gridCol w="325967"/>
              </a:tblGrid>
              <a:tr h="171450">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bl>
          </a:graphicData>
        </a:graphic>
      </p:graphicFrame>
      <p:graphicFrame>
        <p:nvGraphicFramePr>
          <p:cNvPr id="12" name="表 11"/>
          <p:cNvGraphicFramePr>
            <a:graphicFrameLocks noGrp="1"/>
          </p:cNvGraphicFramePr>
          <p:nvPr/>
        </p:nvGraphicFramePr>
        <p:xfrm>
          <a:off x="1254798" y="4360108"/>
          <a:ext cx="266700" cy="2005965"/>
        </p:xfrm>
        <a:graphic>
          <a:graphicData uri="http://schemas.openxmlformats.org/drawingml/2006/table">
            <a:tbl>
              <a:tblPr/>
              <a:tblGrid>
                <a:gridCol w="266700"/>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13" name="テキスト ボックス 12"/>
          <p:cNvSpPr txBox="1"/>
          <p:nvPr/>
        </p:nvSpPr>
        <p:spPr>
          <a:xfrm>
            <a:off x="2038350" y="6232723"/>
            <a:ext cx="1200150" cy="307777"/>
          </a:xfrm>
          <a:prstGeom prst="rect">
            <a:avLst/>
          </a:prstGeom>
          <a:noFill/>
        </p:spPr>
        <p:txBody>
          <a:bodyPr wrap="square" rtlCol="0">
            <a:spAutoFit/>
          </a:bodyPr>
          <a:lstStyle/>
          <a:p>
            <a:pPr algn="ctr"/>
            <a:r>
              <a:rPr kumimoji="1" lang="en-US" altLang="ja-JP" sz="1400" dirty="0" smtClean="0"/>
              <a:t>(a)</a:t>
            </a:r>
            <a:r>
              <a:rPr kumimoji="1" lang="ja-JP" altLang="en-US" sz="1400" dirty="0" smtClean="0"/>
              <a:t>タイムラグ</a:t>
            </a:r>
            <a:endParaRPr kumimoji="1" lang="ja-JP" altLang="en-US" sz="1400" dirty="0"/>
          </a:p>
        </p:txBody>
      </p:sp>
      <p:sp>
        <p:nvSpPr>
          <p:cNvPr id="14" name="テキスト ボックス 13"/>
          <p:cNvSpPr txBox="1"/>
          <p:nvPr/>
        </p:nvSpPr>
        <p:spPr>
          <a:xfrm>
            <a:off x="5888949" y="6232723"/>
            <a:ext cx="1200150" cy="307777"/>
          </a:xfrm>
          <a:prstGeom prst="rect">
            <a:avLst/>
          </a:prstGeom>
          <a:noFill/>
        </p:spPr>
        <p:txBody>
          <a:bodyPr wrap="square" rtlCol="0">
            <a:spAutoFit/>
          </a:bodyPr>
          <a:lstStyle/>
          <a:p>
            <a:pPr algn="ctr"/>
            <a:r>
              <a:rPr kumimoji="1" lang="en-US" altLang="ja-JP" sz="1400" dirty="0" smtClean="0"/>
              <a:t>(b)</a:t>
            </a:r>
            <a:r>
              <a:rPr lang="ja-JP" altLang="en-US" sz="1400" dirty="0" smtClean="0"/>
              <a:t>返信数</a:t>
            </a:r>
            <a:endParaRPr kumimoji="1" lang="ja-JP" altLang="en-US" sz="1400" dirty="0"/>
          </a:p>
        </p:txBody>
      </p:sp>
      <p:graphicFrame>
        <p:nvGraphicFramePr>
          <p:cNvPr id="26" name="表 25"/>
          <p:cNvGraphicFramePr>
            <a:graphicFrameLocks noGrp="1"/>
          </p:cNvGraphicFramePr>
          <p:nvPr/>
        </p:nvGraphicFramePr>
        <p:xfrm>
          <a:off x="4798077" y="3794760"/>
          <a:ext cx="3425287" cy="2461260"/>
        </p:xfrm>
        <a:graphic>
          <a:graphicData uri="http://schemas.openxmlformats.org/drawingml/2006/table">
            <a:tbl>
              <a:tblPr/>
              <a:tblGrid>
                <a:gridCol w="315853"/>
                <a:gridCol w="326083"/>
                <a:gridCol w="174687"/>
                <a:gridCol w="326083"/>
                <a:gridCol w="326083"/>
                <a:gridCol w="326083"/>
                <a:gridCol w="326083"/>
                <a:gridCol w="326083"/>
                <a:gridCol w="326083"/>
                <a:gridCol w="326083"/>
                <a:gridCol w="326083"/>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a:noFill/>
                    </a:lnR>
                    <a:lnT w="9525" cap="flat" cmpd="sng" algn="ctr">
                      <a:solidFill>
                        <a:schemeClr val="accent3">
                          <a:lumMod val="75000"/>
                        </a:schemeClr>
                      </a:solidFill>
                      <a:prstDash val="solid"/>
                      <a:round/>
                      <a:headEnd type="none" w="med" len="med"/>
                      <a:tailEnd type="none" w="med" len="med"/>
                    </a:lnT>
                    <a:lnB>
                      <a:noFill/>
                    </a:lnB>
                    <a:solidFill>
                      <a:srgbClr val="F3F3F3"/>
                    </a:solid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7A7A7A"/>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E9E9E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F6F6F6"/>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E9E9E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F9F9F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F9F9F9"/>
                    </a:solid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ECECEC"/>
                    </a:solidFill>
                  </a:tcPr>
                </a:tc>
              </a:tr>
            </a:tbl>
          </a:graphicData>
        </a:graphic>
      </p:graphicFrame>
      <p:graphicFrame>
        <p:nvGraphicFramePr>
          <p:cNvPr id="27" name="表 26"/>
          <p:cNvGraphicFramePr>
            <a:graphicFrameLocks noGrp="1"/>
          </p:cNvGraphicFramePr>
          <p:nvPr/>
        </p:nvGraphicFramePr>
        <p:xfrm>
          <a:off x="5467459" y="4001135"/>
          <a:ext cx="2927241" cy="222885"/>
        </p:xfrm>
        <a:graphic>
          <a:graphicData uri="http://schemas.openxmlformats.org/drawingml/2006/table">
            <a:tbl>
              <a:tblPr/>
              <a:tblGrid>
                <a:gridCol w="325249"/>
                <a:gridCol w="325249"/>
                <a:gridCol w="325249"/>
                <a:gridCol w="325249"/>
                <a:gridCol w="325249"/>
                <a:gridCol w="325249"/>
                <a:gridCol w="325249"/>
                <a:gridCol w="325249"/>
                <a:gridCol w="325249"/>
              </a:tblGrid>
              <a:tr h="171450">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bl>
          </a:graphicData>
        </a:graphic>
      </p:graphicFrame>
      <p:graphicFrame>
        <p:nvGraphicFramePr>
          <p:cNvPr id="28" name="表 27"/>
          <p:cNvGraphicFramePr>
            <a:graphicFrameLocks noGrp="1"/>
          </p:cNvGraphicFramePr>
          <p:nvPr/>
        </p:nvGraphicFramePr>
        <p:xfrm>
          <a:off x="5111860" y="4356735"/>
          <a:ext cx="270207" cy="2005965"/>
        </p:xfrm>
        <a:graphic>
          <a:graphicData uri="http://schemas.openxmlformats.org/drawingml/2006/table">
            <a:tbl>
              <a:tblPr/>
              <a:tblGrid>
                <a:gridCol w="270207"/>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19" name="テキスト ボックス 18"/>
          <p:cNvSpPr txBox="1"/>
          <p:nvPr/>
        </p:nvSpPr>
        <p:spPr>
          <a:xfrm>
            <a:off x="215900" y="3775730"/>
            <a:ext cx="1466850" cy="523220"/>
          </a:xfrm>
          <a:prstGeom prst="rect">
            <a:avLst/>
          </a:prstGeom>
          <a:solidFill>
            <a:schemeClr val="bg1"/>
          </a:solidFill>
          <a:ln>
            <a:noFill/>
          </a:ln>
        </p:spPr>
        <p:txBody>
          <a:bodyPr wrap="square" rtlCol="0">
            <a:spAutoFit/>
          </a:bodyPr>
          <a:lstStyle/>
          <a:p>
            <a:r>
              <a:rPr kumimoji="1" lang="ja-JP" altLang="en-US" sz="1400" dirty="0" smtClean="0"/>
              <a:t>地域</a:t>
            </a:r>
            <a:r>
              <a:rPr kumimoji="1" lang="en-US" altLang="ja-JP" sz="1400" dirty="0" smtClean="0"/>
              <a:t>A</a:t>
            </a:r>
            <a:r>
              <a:rPr kumimoji="1" lang="ja-JP" altLang="en-US" sz="1400" dirty="0" smtClean="0"/>
              <a:t>と地域</a:t>
            </a:r>
            <a:r>
              <a:rPr kumimoji="1" lang="en-US" altLang="ja-JP" sz="1400" dirty="0" smtClean="0"/>
              <a:t>B</a:t>
            </a:r>
            <a:r>
              <a:rPr kumimoji="1" lang="ja-JP" altLang="en-US" sz="1400" dirty="0" smtClean="0"/>
              <a:t>の時差は</a:t>
            </a:r>
            <a:r>
              <a:rPr kumimoji="1" lang="en-US" altLang="ja-JP" sz="1400" dirty="0" smtClean="0"/>
              <a:t>3</a:t>
            </a:r>
            <a:r>
              <a:rPr kumimoji="1" lang="ja-JP" altLang="en-US" sz="1400" dirty="0" smtClean="0"/>
              <a:t>時間</a:t>
            </a:r>
            <a:endParaRPr kumimoji="1" lang="ja-JP" altLang="en-US" sz="1400" dirty="0"/>
          </a:p>
        </p:txBody>
      </p:sp>
      <p:sp>
        <p:nvSpPr>
          <p:cNvPr id="20" name="角丸四角形 19"/>
          <p:cNvSpPr/>
          <p:nvPr/>
        </p:nvSpPr>
        <p:spPr>
          <a:xfrm>
            <a:off x="1965325" y="3997325"/>
            <a:ext cx="577850" cy="231140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角丸四角形 20"/>
          <p:cNvSpPr/>
          <p:nvPr/>
        </p:nvSpPr>
        <p:spPr>
          <a:xfrm>
            <a:off x="5816600" y="3997325"/>
            <a:ext cx="577850" cy="231140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分析対象プロジェクト</a:t>
            </a:r>
            <a:endParaRPr kumimoji="1" lang="en-US" altLang="ja-JP" dirty="0" smtClean="0"/>
          </a:p>
          <a:p>
            <a:pPr lvl="1"/>
            <a:r>
              <a:rPr kumimoji="1" lang="en-US" altLang="ja-JP" dirty="0" smtClean="0"/>
              <a:t>Python</a:t>
            </a:r>
          </a:p>
          <a:p>
            <a:endParaRPr lang="en-US" altLang="ja-JP" dirty="0" smtClean="0"/>
          </a:p>
          <a:p>
            <a:r>
              <a:rPr lang="ja-JP" altLang="en-US" dirty="0" smtClean="0"/>
              <a:t>分析対象データ</a:t>
            </a:r>
            <a:endParaRPr lang="en-US" altLang="ja-JP" dirty="0" smtClean="0"/>
          </a:p>
          <a:p>
            <a:pPr lvl="1"/>
            <a:r>
              <a:rPr lang="ja-JP" altLang="en-US" dirty="0" smtClean="0"/>
              <a:t>分析データ：開発に関する議論を行うメーリングリスト（</a:t>
            </a:r>
            <a:r>
              <a:rPr lang="en-US" altLang="ja-JP" dirty="0" smtClean="0"/>
              <a:t>ML</a:t>
            </a:r>
            <a:r>
              <a:rPr lang="ja-JP" altLang="en-US" dirty="0" smtClean="0"/>
              <a:t>）</a:t>
            </a:r>
            <a:endParaRPr lang="en-US" altLang="ja-JP" dirty="0" smtClean="0"/>
          </a:p>
          <a:p>
            <a:pPr lvl="1"/>
            <a:r>
              <a:rPr lang="ja-JP" altLang="en-US" dirty="0" smtClean="0"/>
              <a:t>分析期間：１</a:t>
            </a:r>
            <a:r>
              <a:rPr lang="en-US" altLang="ja-JP" dirty="0" smtClean="0"/>
              <a:t>999</a:t>
            </a:r>
            <a:r>
              <a:rPr lang="ja-JP" altLang="en-US" dirty="0" smtClean="0"/>
              <a:t>年</a:t>
            </a:r>
            <a:r>
              <a:rPr lang="en-US" altLang="ja-JP" dirty="0" smtClean="0"/>
              <a:t>4</a:t>
            </a:r>
            <a:r>
              <a:rPr lang="ja-JP" altLang="en-US" dirty="0" smtClean="0"/>
              <a:t>月～</a:t>
            </a:r>
            <a:r>
              <a:rPr lang="en-US" altLang="ja-JP" dirty="0" smtClean="0"/>
              <a:t>2009</a:t>
            </a:r>
            <a:r>
              <a:rPr lang="ja-JP" altLang="en-US" dirty="0" smtClean="0"/>
              <a:t>年</a:t>
            </a:r>
            <a:r>
              <a:rPr lang="en-US" altLang="ja-JP" dirty="0" smtClean="0"/>
              <a:t>4</a:t>
            </a:r>
            <a:r>
              <a:rPr lang="ja-JP" altLang="en-US" dirty="0" smtClean="0"/>
              <a:t>月</a:t>
            </a:r>
            <a:endParaRPr lang="en-US" altLang="ja-JP" dirty="0" smtClean="0"/>
          </a:p>
          <a:p>
            <a:pPr lvl="1"/>
            <a:r>
              <a:rPr lang="ja-JP" altLang="en-US" dirty="0" smtClean="0"/>
              <a:t>全メール数：</a:t>
            </a:r>
            <a:r>
              <a:rPr lang="en-US" altLang="ja-JP" dirty="0" smtClean="0"/>
              <a:t>89,301</a:t>
            </a:r>
            <a:r>
              <a:rPr lang="ja-JP" altLang="en-US" dirty="0" smtClean="0"/>
              <a:t>件</a:t>
            </a:r>
            <a:endParaRPr lang="en-US" altLang="ja-JP" dirty="0" smtClean="0"/>
          </a:p>
          <a:p>
            <a:pPr lvl="1"/>
            <a:r>
              <a:rPr lang="ja-JP" altLang="en-US" dirty="0" smtClean="0"/>
              <a:t>分析対象の送信・返信の数：</a:t>
            </a:r>
            <a:r>
              <a:rPr lang="en-US" altLang="ja-JP" dirty="0" smtClean="0"/>
              <a:t>51,830</a:t>
            </a:r>
            <a:r>
              <a:rPr lang="ja-JP" altLang="en-US" dirty="0" smtClean="0"/>
              <a:t>件</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12</a:t>
            </a:fld>
            <a:endParaRPr lang="en-US" altLang="ja-JP"/>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9250" y="133350"/>
            <a:ext cx="8794750" cy="717550"/>
          </a:xfrm>
        </p:spPr>
        <p:txBody>
          <a:bodyPr>
            <a:normAutofit fontScale="90000"/>
          </a:bodyPr>
          <a:lstStyle/>
          <a:p>
            <a:r>
              <a:rPr lang="en-US" altLang="ja-JP" dirty="0" smtClean="0"/>
              <a:t>(1)</a:t>
            </a:r>
            <a:r>
              <a:rPr lang="ja-JP" altLang="en-US" dirty="0" smtClean="0"/>
              <a:t>開発者の地理的分布と地域別の活動時間帯の把握</a:t>
            </a:r>
            <a:r>
              <a:rPr lang="ja-JP" altLang="en-US" sz="2700" dirty="0" smtClean="0"/>
              <a:t>～情報交換の多い／少ない地域の特定～</a:t>
            </a:r>
            <a:endParaRPr kumimoji="1" lang="ja-JP" altLang="en-US" sz="2700" dirty="0"/>
          </a:p>
        </p:txBody>
      </p:sp>
      <p:sp>
        <p:nvSpPr>
          <p:cNvPr id="3" name="コンテンツ プレースホルダ 2"/>
          <p:cNvSpPr>
            <a:spLocks noGrp="1"/>
          </p:cNvSpPr>
          <p:nvPr>
            <p:ph idx="1"/>
          </p:nvPr>
        </p:nvSpPr>
        <p:spPr>
          <a:xfrm>
            <a:off x="438150" y="1028700"/>
            <a:ext cx="4133850" cy="5422900"/>
          </a:xfrm>
        </p:spPr>
        <p:txBody>
          <a:bodyPr/>
          <a:lstStyle/>
          <a:p>
            <a:r>
              <a:rPr lang="ja-JP" altLang="en-US" dirty="0" smtClean="0"/>
              <a:t>結果</a:t>
            </a:r>
            <a:endParaRPr lang="en-US" altLang="ja-JP" dirty="0" smtClean="0"/>
          </a:p>
          <a:p>
            <a:pPr lvl="1"/>
            <a:r>
              <a:rPr lang="ja-JP" altLang="en-US" dirty="0" smtClean="0"/>
              <a:t>情報交換の多い地域／少ない地域を確認できた</a:t>
            </a:r>
            <a:endParaRPr kumimoji="1" lang="en-US" altLang="ja-JP" dirty="0" smtClean="0">
              <a:solidFill>
                <a:srgbClr val="FF0000"/>
              </a:solidFill>
            </a:endParaRPr>
          </a:p>
          <a:p>
            <a:pPr lvl="2"/>
            <a:r>
              <a:rPr kumimoji="1" lang="ja-JP" altLang="en-US" dirty="0" smtClean="0">
                <a:solidFill>
                  <a:srgbClr val="FF0000"/>
                </a:solidFill>
              </a:rPr>
              <a:t>米大陸東部</a:t>
            </a:r>
            <a:r>
              <a:rPr kumimoji="1" lang="ja-JP" altLang="en-US" dirty="0" smtClean="0"/>
              <a:t>および</a:t>
            </a:r>
            <a:r>
              <a:rPr kumimoji="1" lang="ja-JP" altLang="en-US" dirty="0" smtClean="0">
                <a:solidFill>
                  <a:srgbClr val="0000FF"/>
                </a:solidFill>
              </a:rPr>
              <a:t>中央ヨーロッパ地域</a:t>
            </a:r>
            <a:r>
              <a:rPr kumimoji="1" lang="ja-JP" altLang="en-US" dirty="0" smtClean="0"/>
              <a:t>の開発者からの返信が多い</a:t>
            </a:r>
            <a:endParaRPr kumimoji="1" lang="en-US" altLang="ja-JP" dirty="0" smtClean="0"/>
          </a:p>
          <a:p>
            <a:pPr lvl="3"/>
            <a:endParaRPr lang="en-US" altLang="ja-JP" dirty="0" smtClean="0"/>
          </a:p>
          <a:p>
            <a:endParaRPr kumimoji="1"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13</a:t>
            </a:fld>
            <a:endParaRPr lang="en-US" altLang="ja-JP"/>
          </a:p>
        </p:txBody>
      </p:sp>
      <p:pic>
        <p:nvPicPr>
          <p:cNvPr id="1029" name="Picture 5"/>
          <p:cNvPicPr>
            <a:picLocks noChangeAspect="1" noChangeArrowheads="1"/>
          </p:cNvPicPr>
          <p:nvPr/>
        </p:nvPicPr>
        <p:blipFill>
          <a:blip r:embed="rId3" cstate="print"/>
          <a:srcRect/>
          <a:stretch>
            <a:fillRect/>
          </a:stretch>
        </p:blipFill>
        <p:spPr bwMode="auto">
          <a:xfrm>
            <a:off x="4483100" y="1428750"/>
            <a:ext cx="4845050" cy="4845050"/>
          </a:xfrm>
          <a:prstGeom prst="rect">
            <a:avLst/>
          </a:prstGeom>
          <a:noFill/>
          <a:ln w="9525">
            <a:noFill/>
            <a:miter lim="800000"/>
            <a:headEnd/>
            <a:tailEnd/>
          </a:ln>
          <a:effectLst/>
        </p:spPr>
      </p:pic>
      <p:cxnSp>
        <p:nvCxnSpPr>
          <p:cNvPr id="23" name="直線矢印コネクタ 22"/>
          <p:cNvCxnSpPr/>
          <p:nvPr/>
        </p:nvCxnSpPr>
        <p:spPr>
          <a:xfrm rot="16200000" flipH="1">
            <a:off x="5847392" y="1886909"/>
            <a:ext cx="382946" cy="3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p:nvPr/>
        </p:nvCxnSpPr>
        <p:spPr>
          <a:xfrm rot="16200000" flipH="1">
            <a:off x="6914192" y="2198059"/>
            <a:ext cx="382946" cy="30"/>
          </a:xfrm>
          <a:prstGeom prst="straightConnector1">
            <a:avLst/>
          </a:prstGeom>
          <a:ln w="508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6" name="正方形/長方形 25"/>
          <p:cNvSpPr/>
          <p:nvPr/>
        </p:nvSpPr>
        <p:spPr>
          <a:xfrm>
            <a:off x="5594350" y="2095500"/>
            <a:ext cx="894062" cy="337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6794500" y="2406650"/>
            <a:ext cx="622300" cy="3071415"/>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6216650" y="2095500"/>
            <a:ext cx="266700" cy="337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7150100" y="2406650"/>
            <a:ext cx="266700" cy="3071415"/>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5372100" y="1339850"/>
            <a:ext cx="133350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FF0000"/>
                </a:solidFill>
              </a:rPr>
              <a:t>米大陸地域</a:t>
            </a:r>
            <a:endParaRPr kumimoji="1" lang="ja-JP" altLang="en-US" dirty="0">
              <a:solidFill>
                <a:srgbClr val="FF0000"/>
              </a:solidFill>
            </a:endParaRPr>
          </a:p>
        </p:txBody>
      </p:sp>
      <p:sp>
        <p:nvSpPr>
          <p:cNvPr id="24" name="テキスト ボックス 23"/>
          <p:cNvSpPr txBox="1"/>
          <p:nvPr/>
        </p:nvSpPr>
        <p:spPr>
          <a:xfrm>
            <a:off x="6394450" y="1651000"/>
            <a:ext cx="182245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0000FF"/>
                </a:solidFill>
              </a:rPr>
              <a:t>欧・アフリカ地域</a:t>
            </a:r>
            <a:endParaRPr kumimoji="1" lang="ja-JP" altLang="en-US" dirty="0">
              <a:solidFill>
                <a:srgbClr val="0000FF"/>
              </a:solidFill>
            </a:endParaRPr>
          </a:p>
        </p:txBody>
      </p:sp>
      <p:sp>
        <p:nvSpPr>
          <p:cNvPr id="19" name="テキスト ボックス 18"/>
          <p:cNvSpPr txBox="1"/>
          <p:nvPr/>
        </p:nvSpPr>
        <p:spPr>
          <a:xfrm>
            <a:off x="5665720" y="1753548"/>
            <a:ext cx="133350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FF0000"/>
                </a:solidFill>
              </a:rPr>
              <a:t>米大陸東部</a:t>
            </a:r>
            <a:endParaRPr kumimoji="1" lang="ja-JP" altLang="en-US" dirty="0">
              <a:solidFill>
                <a:srgbClr val="FF0000"/>
              </a:solidFill>
            </a:endParaRPr>
          </a:p>
        </p:txBody>
      </p:sp>
      <p:sp>
        <p:nvSpPr>
          <p:cNvPr id="27" name="テキスト ボックス 26"/>
          <p:cNvSpPr txBox="1"/>
          <p:nvPr/>
        </p:nvSpPr>
        <p:spPr>
          <a:xfrm>
            <a:off x="6692328" y="2081768"/>
            <a:ext cx="213360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0000FF"/>
                </a:solidFill>
              </a:rPr>
              <a:t>中央ヨーロッパ地域</a:t>
            </a:r>
            <a:endParaRPr kumimoji="1" lang="ja-JP" altLang="en-US" dirty="0">
              <a:solidFill>
                <a:srgbClr val="0000FF"/>
              </a:solidFill>
            </a:endParaRPr>
          </a:p>
        </p:txBody>
      </p:sp>
      <p:sp>
        <p:nvSpPr>
          <p:cNvPr id="18" name="テキスト ボックス 17"/>
          <p:cNvSpPr txBox="1"/>
          <p:nvPr/>
        </p:nvSpPr>
        <p:spPr>
          <a:xfrm>
            <a:off x="482600" y="3740150"/>
            <a:ext cx="3911600" cy="1015663"/>
          </a:xfrm>
          <a:prstGeom prst="rect">
            <a:avLst/>
          </a:prstGeom>
          <a:noFill/>
          <a:ln w="12700">
            <a:solidFill>
              <a:schemeClr val="tx1"/>
            </a:solidFill>
          </a:ln>
        </p:spPr>
        <p:txBody>
          <a:bodyPr wrap="square" rtlCol="0">
            <a:spAutoFit/>
          </a:bodyPr>
          <a:lstStyle/>
          <a:p>
            <a:pPr marL="0" lvl="1"/>
            <a:r>
              <a:rPr lang="en-US" altLang="ja-JP" sz="2000" dirty="0" smtClean="0"/>
              <a:t>Python</a:t>
            </a:r>
            <a:r>
              <a:rPr lang="ja-JP" altLang="en-US" sz="2000" dirty="0" smtClean="0"/>
              <a:t>の利用は欧米中心であり，開発も欧米中心に行われているため，欧米からのメールが多かった</a:t>
            </a:r>
            <a:endParaRPr lang="en-US" altLang="ja-JP"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par>
                                <p:cTn id="8" presetID="9" presetClass="entr" presetSubtype="0" fill="hold" grpId="1"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dissolve">
                                      <p:cBhvr>
                                        <p:cTn id="13" dur="500"/>
                                        <p:tgtEl>
                                          <p:spTgt spid="19"/>
                                        </p:tgtEl>
                                      </p:cBhvr>
                                    </p:animEffect>
                                  </p:childTnLst>
                                </p:cTn>
                              </p:par>
                              <p:par>
                                <p:cTn id="14" presetID="9" presetClass="entr" presetSubtype="0" fill="hold" grpId="1"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dissolv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dissolv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hidden"/>
                                      </p:to>
                                    </p:set>
                                  </p:childTnLst>
                                </p:cTn>
                              </p:par>
                              <p:par>
                                <p:cTn id="26" presetID="1" presetClass="exit"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hidden"/>
                                      </p:to>
                                    </p:set>
                                  </p:childTnLst>
                                </p:cTn>
                              </p:par>
                              <p:par>
                                <p:cTn id="28" presetID="9"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dissolve">
                                      <p:cBhvr>
                                        <p:cTn id="30" dur="500"/>
                                        <p:tgtEl>
                                          <p:spTgt spid="3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dissolve">
                                      <p:cBhvr>
                                        <p:cTn id="33" dur="500"/>
                                        <p:tgtEl>
                                          <p:spTgt spid="26"/>
                                        </p:tgtEl>
                                      </p:cBhvr>
                                    </p:animEffect>
                                  </p:childTnLst>
                                </p:cTn>
                              </p:par>
                              <p:par>
                                <p:cTn id="34" presetID="9" presetClass="entr" presetSubtype="0"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dissolve">
                                      <p:cBhvr>
                                        <p:cTn id="36" dur="500"/>
                                        <p:tgtEl>
                                          <p:spTgt spid="23"/>
                                        </p:tgtEl>
                                      </p:cBhvr>
                                    </p:animEffect>
                                  </p:childTnLst>
                                </p:cTn>
                              </p:par>
                              <p:par>
                                <p:cTn id="37" presetID="9"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dissolve">
                                      <p:cBhvr>
                                        <p:cTn id="39" dur="500"/>
                                        <p:tgtEl>
                                          <p:spTgt spid="25"/>
                                        </p:tgtEl>
                                      </p:cBhvr>
                                    </p:animEffect>
                                  </p:childTnLst>
                                </p:cTn>
                              </p:par>
                              <p:par>
                                <p:cTn id="40" presetID="9"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dissolve">
                                      <p:cBhvr>
                                        <p:cTn id="42" dur="500"/>
                                        <p:tgtEl>
                                          <p:spTgt spid="22"/>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dissolve">
                                      <p:cBhvr>
                                        <p:cTn id="45" dur="500"/>
                                        <p:tgtEl>
                                          <p:spTgt spid="24"/>
                                        </p:tgtEl>
                                      </p:cBhvr>
                                    </p:animEffect>
                                  </p:childTnLst>
                                </p:cTn>
                              </p:par>
                              <p:par>
                                <p:cTn id="46" presetID="1" presetClass="exit" presetSubtype="0" fill="hold" nodeType="withEffect">
                                  <p:stCondLst>
                                    <p:cond delay="0"/>
                                  </p:stCondLst>
                                  <p:childTnLst>
                                    <p:set>
                                      <p:cBhvr>
                                        <p:cTn id="47" dur="1" fill="hold">
                                          <p:stCondLst>
                                            <p:cond delay="0"/>
                                          </p:stCondLst>
                                        </p:cTn>
                                        <p:tgtEl>
                                          <p:spTgt spid="19"/>
                                        </p:tgtEl>
                                        <p:attrNameLst>
                                          <p:attrName>style.visibility</p:attrName>
                                        </p:attrNameLst>
                                      </p:cBhvr>
                                      <p:to>
                                        <p:strVal val="hidden"/>
                                      </p:to>
                                    </p:set>
                                  </p:childTnLst>
                                </p:cTn>
                              </p:par>
                              <p:par>
                                <p:cTn id="48" presetID="1" presetClass="exit"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1" grpId="0" animBg="1"/>
      <p:bldP spid="20" grpId="0" animBg="1"/>
      <p:bldP spid="20" grpId="1" animBg="1"/>
      <p:bldP spid="21" grpId="0" animBg="1"/>
      <p:bldP spid="21" grpId="1" animBg="1"/>
      <p:bldP spid="24" grpId="0"/>
      <p:bldP spid="19" grpId="0"/>
      <p:bldP spid="27" grpId="0"/>
      <p:bldP spid="27" grpId="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9250" y="133350"/>
            <a:ext cx="8794750" cy="717550"/>
          </a:xfrm>
        </p:spPr>
        <p:txBody>
          <a:bodyPr>
            <a:normAutofit fontScale="90000"/>
          </a:bodyPr>
          <a:lstStyle/>
          <a:p>
            <a:r>
              <a:rPr lang="en-US" altLang="ja-JP" dirty="0" smtClean="0"/>
              <a:t>(1)</a:t>
            </a:r>
            <a:r>
              <a:rPr lang="ja-JP" altLang="en-US" dirty="0" smtClean="0"/>
              <a:t>開発者の地理的分布と地域別の活動時間帯の把握</a:t>
            </a:r>
            <a:r>
              <a:rPr lang="ja-JP" altLang="en-US" sz="2700" dirty="0" smtClean="0"/>
              <a:t>～地域別の活動時間帯の把握～</a:t>
            </a:r>
            <a:endParaRPr kumimoji="1" lang="ja-JP" altLang="en-US" sz="2700" dirty="0"/>
          </a:p>
        </p:txBody>
      </p:sp>
      <p:sp>
        <p:nvSpPr>
          <p:cNvPr id="3" name="コンテンツ プレースホルダ 2"/>
          <p:cNvSpPr>
            <a:spLocks noGrp="1"/>
          </p:cNvSpPr>
          <p:nvPr>
            <p:ph idx="1"/>
          </p:nvPr>
        </p:nvSpPr>
        <p:spPr>
          <a:xfrm>
            <a:off x="438150" y="1028700"/>
            <a:ext cx="4133850" cy="5422900"/>
          </a:xfrm>
        </p:spPr>
        <p:txBody>
          <a:bodyPr>
            <a:normAutofit/>
          </a:bodyPr>
          <a:lstStyle/>
          <a:p>
            <a:r>
              <a:rPr kumimoji="1" lang="ja-JP" altLang="en-US" dirty="0" smtClean="0"/>
              <a:t>結果</a:t>
            </a:r>
            <a:endParaRPr kumimoji="1" lang="en-US" altLang="ja-JP" dirty="0" smtClean="0"/>
          </a:p>
          <a:p>
            <a:pPr lvl="1"/>
            <a:r>
              <a:rPr lang="ja-JP" altLang="en-US" dirty="0" smtClean="0"/>
              <a:t>地域別の活動時間帯を把握することができた</a:t>
            </a:r>
            <a:endParaRPr lang="en-US" altLang="ja-JP" dirty="0" smtClean="0">
              <a:solidFill>
                <a:srgbClr val="FF0000"/>
              </a:solidFill>
            </a:endParaRPr>
          </a:p>
          <a:p>
            <a:pPr lvl="2"/>
            <a:r>
              <a:rPr lang="ja-JP" altLang="en-US" dirty="0" smtClean="0">
                <a:solidFill>
                  <a:srgbClr val="FF0000"/>
                </a:solidFill>
              </a:rPr>
              <a:t>米大陸地域</a:t>
            </a:r>
            <a:r>
              <a:rPr lang="ja-JP" altLang="en-US" dirty="0" smtClean="0"/>
              <a:t>からの返信数が最大となる時間帯は，</a:t>
            </a:r>
            <a:r>
              <a:rPr lang="ja-JP" altLang="en-US" dirty="0" smtClean="0">
                <a:solidFill>
                  <a:srgbClr val="FF0000"/>
                </a:solidFill>
              </a:rPr>
              <a:t>米時刻</a:t>
            </a:r>
            <a:r>
              <a:rPr lang="en-US" altLang="ja-JP" dirty="0" smtClean="0">
                <a:solidFill>
                  <a:srgbClr val="FF0000"/>
                </a:solidFill>
              </a:rPr>
              <a:t>13</a:t>
            </a:r>
            <a:r>
              <a:rPr lang="ja-JP" altLang="en-US" dirty="0" smtClean="0">
                <a:solidFill>
                  <a:srgbClr val="FF0000"/>
                </a:solidFill>
              </a:rPr>
              <a:t>時</a:t>
            </a:r>
            <a:r>
              <a:rPr lang="ja-JP" altLang="en-US" dirty="0" smtClean="0"/>
              <a:t>である</a:t>
            </a:r>
            <a:endParaRPr lang="en-US" altLang="ja-JP" dirty="0" smtClean="0"/>
          </a:p>
          <a:p>
            <a:pPr lvl="2"/>
            <a:r>
              <a:rPr lang="ja-JP" altLang="en-US" dirty="0" smtClean="0">
                <a:solidFill>
                  <a:srgbClr val="0000FF"/>
                </a:solidFill>
              </a:rPr>
              <a:t>欧・アフリカ地域</a:t>
            </a:r>
            <a:r>
              <a:rPr lang="ja-JP" altLang="en-US" dirty="0" smtClean="0"/>
              <a:t>からの返信数が最大となる時間帯は，</a:t>
            </a:r>
            <a:r>
              <a:rPr lang="ja-JP" altLang="en-US" dirty="0" smtClean="0">
                <a:solidFill>
                  <a:srgbClr val="0000FF"/>
                </a:solidFill>
              </a:rPr>
              <a:t>欧時刻</a:t>
            </a:r>
            <a:r>
              <a:rPr lang="en-US" altLang="ja-JP" dirty="0" smtClean="0">
                <a:solidFill>
                  <a:srgbClr val="0000FF"/>
                </a:solidFill>
              </a:rPr>
              <a:t>23</a:t>
            </a:r>
            <a:r>
              <a:rPr lang="ja-JP" altLang="en-US" dirty="0" smtClean="0">
                <a:solidFill>
                  <a:srgbClr val="0000FF"/>
                </a:solidFill>
              </a:rPr>
              <a:t>時</a:t>
            </a:r>
            <a:r>
              <a:rPr lang="ja-JP" altLang="en-US" dirty="0" smtClean="0"/>
              <a:t>である</a:t>
            </a:r>
            <a:endParaRPr lang="en-US" altLang="ja-JP" dirty="0" smtClean="0"/>
          </a:p>
          <a:p>
            <a:pPr lvl="3"/>
            <a:endParaRPr kumimoji="1"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14</a:t>
            </a:fld>
            <a:endParaRPr lang="en-US" altLang="ja-JP"/>
          </a:p>
        </p:txBody>
      </p:sp>
      <p:grpSp>
        <p:nvGrpSpPr>
          <p:cNvPr id="144" name="グループ化 143"/>
          <p:cNvGrpSpPr/>
          <p:nvPr/>
        </p:nvGrpSpPr>
        <p:grpSpPr>
          <a:xfrm>
            <a:off x="4572000" y="1250950"/>
            <a:ext cx="4489450" cy="4845050"/>
            <a:chOff x="4572000" y="1250950"/>
            <a:chExt cx="4489450" cy="4845050"/>
          </a:xfrm>
        </p:grpSpPr>
        <p:sp>
          <p:nvSpPr>
            <p:cNvPr id="69" name="テキスト ボックス 68"/>
            <p:cNvSpPr txBox="1"/>
            <p:nvPr/>
          </p:nvSpPr>
          <p:spPr>
            <a:xfrm>
              <a:off x="6483350" y="5842084"/>
              <a:ext cx="2400300" cy="253916"/>
            </a:xfrm>
            <a:prstGeom prst="rect">
              <a:avLst/>
            </a:prstGeom>
            <a:noFill/>
          </p:spPr>
          <p:txBody>
            <a:bodyPr wrap="square" rtlCol="0">
              <a:spAutoFit/>
            </a:bodyPr>
            <a:lstStyle/>
            <a:p>
              <a:r>
                <a:rPr kumimoji="1" lang="ja-JP" altLang="en-US" sz="1050" dirty="0" smtClean="0"/>
                <a:t>（米：米大陸地域</a:t>
              </a:r>
              <a:r>
                <a:rPr lang="ja-JP" altLang="en-US" sz="1050" dirty="0" smtClean="0"/>
                <a:t>，欧：欧・アフリカ地域）</a:t>
              </a:r>
              <a:endParaRPr kumimoji="1" lang="ja-JP" altLang="en-US" sz="1050" dirty="0"/>
            </a:p>
          </p:txBody>
        </p:sp>
        <p:grpSp>
          <p:nvGrpSpPr>
            <p:cNvPr id="77" name="グループ化 38"/>
            <p:cNvGrpSpPr/>
            <p:nvPr/>
          </p:nvGrpSpPr>
          <p:grpSpPr>
            <a:xfrm>
              <a:off x="5272182" y="5384800"/>
              <a:ext cx="3089860" cy="622301"/>
              <a:chOff x="621192" y="6260413"/>
              <a:chExt cx="4613427" cy="558971"/>
            </a:xfrm>
          </p:grpSpPr>
          <p:grpSp>
            <p:nvGrpSpPr>
              <p:cNvPr id="78" name="グループ化 78"/>
              <p:cNvGrpSpPr/>
              <p:nvPr/>
            </p:nvGrpSpPr>
            <p:grpSpPr>
              <a:xfrm>
                <a:off x="843747" y="6260413"/>
                <a:ext cx="4359010" cy="138198"/>
                <a:chOff x="2407480" y="4141365"/>
                <a:chExt cx="4148223" cy="145144"/>
              </a:xfrm>
            </p:grpSpPr>
            <p:cxnSp>
              <p:nvCxnSpPr>
                <p:cNvPr id="91" name="直線コネクタ 90"/>
                <p:cNvCxnSpPr/>
                <p:nvPr/>
              </p:nvCxnSpPr>
              <p:spPr>
                <a:xfrm>
                  <a:off x="2408274" y="4141365"/>
                  <a:ext cx="4145841"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rot="5400000">
                  <a:off x="2336504"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rot="5400000">
                  <a:off x="3060313"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rot="5400000">
                  <a:off x="378332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rot="5400000">
                  <a:off x="4499992" y="4213151"/>
                  <a:ext cx="141952"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rot="5400000">
                  <a:off x="5576689"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rot="5400000">
                  <a:off x="594173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rot="5400000">
                  <a:off x="6298266"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rot="5400000">
                  <a:off x="2702515" y="4213945"/>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rot="5400000">
                  <a:off x="6483139"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rot="5400000">
                  <a:off x="4143227"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rot="5400000">
                  <a:off x="521894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rot="5400000">
                  <a:off x="341887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rot="5400000">
                  <a:off x="4860924"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79" name="テキスト ボックス 78"/>
              <p:cNvSpPr txBox="1"/>
              <p:nvPr/>
            </p:nvSpPr>
            <p:spPr>
              <a:xfrm>
                <a:off x="621192" y="6399827"/>
                <a:ext cx="456309"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a:t>
                </a:r>
                <a:endParaRPr kumimoji="1" lang="ja-JP" altLang="en-US" sz="1200" dirty="0">
                  <a:solidFill>
                    <a:srgbClr val="0000FF"/>
                  </a:solidFill>
                  <a:latin typeface="ＭＳ ゴシック" pitchFamily="49" charset="-128"/>
                  <a:ea typeface="ＭＳ ゴシック" pitchFamily="49" charset="-128"/>
                </a:endParaRPr>
              </a:p>
            </p:txBody>
          </p:sp>
          <p:sp>
            <p:nvSpPr>
              <p:cNvPr id="80" name="テキスト ボックス 79"/>
              <p:cNvSpPr txBox="1"/>
              <p:nvPr/>
            </p:nvSpPr>
            <p:spPr>
              <a:xfrm>
                <a:off x="1377862" y="6399827"/>
                <a:ext cx="456309"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6</a:t>
                </a:r>
                <a:endParaRPr kumimoji="1" lang="ja-JP" altLang="en-US" sz="1200" dirty="0">
                  <a:solidFill>
                    <a:srgbClr val="0000FF"/>
                  </a:solidFill>
                  <a:latin typeface="ＭＳ ゴシック" pitchFamily="49" charset="-128"/>
                  <a:ea typeface="ＭＳ ゴシック" pitchFamily="49" charset="-128"/>
                </a:endParaRPr>
              </a:p>
            </p:txBody>
          </p:sp>
          <p:sp>
            <p:nvSpPr>
              <p:cNvPr id="81" name="テキスト ボックス 80"/>
              <p:cNvSpPr txBox="1"/>
              <p:nvPr/>
            </p:nvSpPr>
            <p:spPr>
              <a:xfrm>
                <a:off x="2079399" y="6399818"/>
                <a:ext cx="530773"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10</a:t>
                </a:r>
                <a:endParaRPr kumimoji="1" lang="ja-JP" altLang="en-US" sz="1200" dirty="0">
                  <a:solidFill>
                    <a:srgbClr val="0000FF"/>
                  </a:solidFill>
                  <a:latin typeface="ＭＳ ゴシック" pitchFamily="49" charset="-128"/>
                  <a:ea typeface="ＭＳ ゴシック" pitchFamily="49" charset="-128"/>
                </a:endParaRPr>
              </a:p>
            </p:txBody>
          </p:sp>
          <p:sp>
            <p:nvSpPr>
              <p:cNvPr id="82" name="テキスト ボックス 81"/>
              <p:cNvSpPr txBox="1"/>
              <p:nvPr/>
            </p:nvSpPr>
            <p:spPr>
              <a:xfrm>
                <a:off x="2836186" y="6399818"/>
                <a:ext cx="528431"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14</a:t>
                </a:r>
                <a:endParaRPr kumimoji="1" lang="ja-JP" altLang="en-US" sz="1200" dirty="0">
                  <a:solidFill>
                    <a:srgbClr val="0000FF"/>
                  </a:solidFill>
                  <a:latin typeface="ＭＳ ゴシック" pitchFamily="49" charset="-128"/>
                  <a:ea typeface="ＭＳ ゴシック" pitchFamily="49" charset="-128"/>
                </a:endParaRPr>
              </a:p>
            </p:txBody>
          </p:sp>
          <p:sp>
            <p:nvSpPr>
              <p:cNvPr id="83" name="テキスト ボックス 82"/>
              <p:cNvSpPr txBox="1"/>
              <p:nvPr/>
            </p:nvSpPr>
            <p:spPr>
              <a:xfrm>
                <a:off x="3592537" y="6399818"/>
                <a:ext cx="526526"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18</a:t>
                </a:r>
                <a:endParaRPr kumimoji="1" lang="ja-JP" altLang="en-US" sz="1200" dirty="0">
                  <a:solidFill>
                    <a:srgbClr val="0000FF"/>
                  </a:solidFill>
                  <a:latin typeface="ＭＳ ゴシック" pitchFamily="49" charset="-128"/>
                  <a:ea typeface="ＭＳ ゴシック" pitchFamily="49" charset="-128"/>
                </a:endParaRPr>
              </a:p>
            </p:txBody>
          </p:sp>
          <p:sp>
            <p:nvSpPr>
              <p:cNvPr id="84" name="テキスト ボックス 83"/>
              <p:cNvSpPr txBox="1"/>
              <p:nvPr/>
            </p:nvSpPr>
            <p:spPr>
              <a:xfrm>
                <a:off x="4336314" y="6399818"/>
                <a:ext cx="605780"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22</a:t>
                </a:r>
                <a:endParaRPr kumimoji="1" lang="ja-JP" altLang="en-US" sz="1200" dirty="0">
                  <a:solidFill>
                    <a:srgbClr val="0000FF"/>
                  </a:solidFill>
                  <a:latin typeface="ＭＳ ゴシック" pitchFamily="49" charset="-128"/>
                  <a:ea typeface="ＭＳ ゴシック" pitchFamily="49" charset="-128"/>
                </a:endParaRPr>
              </a:p>
            </p:txBody>
          </p:sp>
          <p:sp>
            <p:nvSpPr>
              <p:cNvPr id="85" name="テキスト ボックス 84"/>
              <p:cNvSpPr txBox="1"/>
              <p:nvPr/>
            </p:nvSpPr>
            <p:spPr>
              <a:xfrm>
                <a:off x="1001885"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4</a:t>
                </a:r>
                <a:endParaRPr kumimoji="1" lang="ja-JP" altLang="en-US" sz="1200" dirty="0">
                  <a:solidFill>
                    <a:srgbClr val="0000FF"/>
                  </a:solidFill>
                  <a:latin typeface="ＭＳ ゴシック" pitchFamily="49" charset="-128"/>
                  <a:ea typeface="ＭＳ ゴシック" pitchFamily="49" charset="-128"/>
                </a:endParaRPr>
              </a:p>
            </p:txBody>
          </p:sp>
          <p:sp>
            <p:nvSpPr>
              <p:cNvPr id="86" name="テキスト ボックス 85"/>
              <p:cNvSpPr txBox="1"/>
              <p:nvPr/>
            </p:nvSpPr>
            <p:spPr>
              <a:xfrm>
                <a:off x="1754640"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8</a:t>
                </a:r>
                <a:endParaRPr kumimoji="1" lang="ja-JP" altLang="en-US" sz="1200" dirty="0">
                  <a:solidFill>
                    <a:srgbClr val="0000FF"/>
                  </a:solidFill>
                  <a:latin typeface="ＭＳ ゴシック" pitchFamily="49" charset="-128"/>
                  <a:ea typeface="ＭＳ ゴシック" pitchFamily="49" charset="-128"/>
                </a:endParaRPr>
              </a:p>
            </p:txBody>
          </p:sp>
          <p:sp>
            <p:nvSpPr>
              <p:cNvPr id="87" name="テキスト ボックス 86"/>
              <p:cNvSpPr txBox="1"/>
              <p:nvPr/>
            </p:nvSpPr>
            <p:spPr>
              <a:xfrm>
                <a:off x="2473000" y="6399818"/>
                <a:ext cx="548688"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12</a:t>
                </a:r>
                <a:endParaRPr kumimoji="1" lang="ja-JP" altLang="en-US" sz="1200" dirty="0">
                  <a:solidFill>
                    <a:srgbClr val="0000FF"/>
                  </a:solidFill>
                  <a:latin typeface="ＭＳ ゴシック" pitchFamily="49" charset="-128"/>
                  <a:ea typeface="ＭＳ ゴシック" pitchFamily="49" charset="-128"/>
                </a:endParaRPr>
              </a:p>
            </p:txBody>
          </p:sp>
          <p:sp>
            <p:nvSpPr>
              <p:cNvPr id="88" name="テキスト ボックス 87"/>
              <p:cNvSpPr txBox="1"/>
              <p:nvPr/>
            </p:nvSpPr>
            <p:spPr>
              <a:xfrm>
                <a:off x="3210382" y="6399818"/>
                <a:ext cx="565751"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16</a:t>
                </a:r>
                <a:endParaRPr kumimoji="1" lang="ja-JP" altLang="en-US" sz="1200" dirty="0">
                  <a:solidFill>
                    <a:srgbClr val="0000FF"/>
                  </a:solidFill>
                  <a:latin typeface="ＭＳ ゴシック" pitchFamily="49" charset="-128"/>
                  <a:ea typeface="ＭＳ ゴシック" pitchFamily="49" charset="-128"/>
                </a:endParaRPr>
              </a:p>
            </p:txBody>
          </p:sp>
          <p:sp>
            <p:nvSpPr>
              <p:cNvPr id="89" name="テキスト ボックス 88"/>
              <p:cNvSpPr txBox="1"/>
              <p:nvPr/>
            </p:nvSpPr>
            <p:spPr>
              <a:xfrm>
                <a:off x="3967137" y="6399818"/>
                <a:ext cx="563442"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20</a:t>
                </a:r>
                <a:endParaRPr kumimoji="1" lang="ja-JP" altLang="en-US" sz="1200" dirty="0">
                  <a:solidFill>
                    <a:srgbClr val="0000FF"/>
                  </a:solidFill>
                  <a:latin typeface="ＭＳ ゴシック" pitchFamily="49" charset="-128"/>
                  <a:ea typeface="ＭＳ ゴシック" pitchFamily="49" charset="-128"/>
                </a:endParaRPr>
              </a:p>
            </p:txBody>
          </p:sp>
          <p:sp>
            <p:nvSpPr>
              <p:cNvPr id="90" name="テキスト ボックス 89"/>
              <p:cNvSpPr txBox="1"/>
              <p:nvPr/>
            </p:nvSpPr>
            <p:spPr>
              <a:xfrm>
                <a:off x="4778310"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0</a:t>
                </a:r>
              </a:p>
            </p:txBody>
          </p:sp>
        </p:grpSp>
        <p:pic>
          <p:nvPicPr>
            <p:cNvPr id="70" name="Picture 3"/>
            <p:cNvPicPr>
              <a:picLocks noChangeAspect="1" noChangeArrowheads="1"/>
            </p:cNvPicPr>
            <p:nvPr/>
          </p:nvPicPr>
          <p:blipFill>
            <a:blip r:embed="rId3" cstate="print"/>
            <a:srcRect/>
            <a:stretch>
              <a:fillRect/>
            </a:stretch>
          </p:blipFill>
          <p:spPr bwMode="auto">
            <a:xfrm>
              <a:off x="4572000" y="1250950"/>
              <a:ext cx="4267200" cy="4222750"/>
            </a:xfrm>
            <a:prstGeom prst="rect">
              <a:avLst/>
            </a:prstGeom>
            <a:noFill/>
            <a:ln w="9525">
              <a:noFill/>
              <a:miter lim="800000"/>
              <a:headEnd/>
              <a:tailEnd/>
            </a:ln>
            <a:effectLst/>
          </p:spPr>
        </p:pic>
        <p:sp>
          <p:nvSpPr>
            <p:cNvPr id="73" name="テキスト ボックス 72"/>
            <p:cNvSpPr txBox="1"/>
            <p:nvPr/>
          </p:nvSpPr>
          <p:spPr>
            <a:xfrm>
              <a:off x="8329919" y="4703355"/>
              <a:ext cx="598181" cy="276999"/>
            </a:xfrm>
            <a:prstGeom prst="rect">
              <a:avLst/>
            </a:prstGeom>
            <a:noFill/>
          </p:spPr>
          <p:txBody>
            <a:bodyPr wrap="square" rtlCol="0">
              <a:spAutoFit/>
            </a:bodyPr>
            <a:lstStyle/>
            <a:p>
              <a:r>
                <a:rPr kumimoji="1" lang="en-US" altLang="ja-JP" sz="1200" dirty="0" smtClean="0">
                  <a:latin typeface="ＭＳ ゴシック" pitchFamily="49" charset="-128"/>
                  <a:ea typeface="ＭＳ ゴシック" pitchFamily="49" charset="-128"/>
                </a:rPr>
                <a:t>UTC+0</a:t>
              </a:r>
            </a:p>
          </p:txBody>
        </p:sp>
        <p:sp>
          <p:nvSpPr>
            <p:cNvPr id="74" name="テキスト ボックス 73"/>
            <p:cNvSpPr txBox="1"/>
            <p:nvPr/>
          </p:nvSpPr>
          <p:spPr>
            <a:xfrm>
              <a:off x="8345515" y="5552301"/>
              <a:ext cx="671485" cy="276999"/>
            </a:xfrm>
            <a:prstGeom prst="rect">
              <a:avLst/>
            </a:prstGeom>
            <a:noFill/>
          </p:spPr>
          <p:txBody>
            <a:bodyPr wrap="square" rtlCol="0">
              <a:spAutoFit/>
            </a:bodyPr>
            <a:lstStyle/>
            <a:p>
              <a:r>
                <a:rPr kumimoji="1" lang="ja-JP" altLang="en-US" sz="1200" dirty="0" smtClean="0">
                  <a:solidFill>
                    <a:srgbClr val="0000FF"/>
                  </a:solidFill>
                  <a:latin typeface="ＭＳ ゴシック" pitchFamily="49" charset="-128"/>
                  <a:ea typeface="ＭＳ ゴシック" pitchFamily="49" charset="-128"/>
                </a:rPr>
                <a:t>欧時刻</a:t>
              </a:r>
              <a:endParaRPr kumimoji="1" lang="en-US" altLang="ja-JP" sz="1200" dirty="0" smtClean="0">
                <a:solidFill>
                  <a:srgbClr val="0000FF"/>
                </a:solidFill>
                <a:latin typeface="ＭＳ ゴシック" pitchFamily="49" charset="-128"/>
                <a:ea typeface="ＭＳ ゴシック" pitchFamily="49" charset="-128"/>
              </a:endParaRPr>
            </a:p>
          </p:txBody>
        </p:sp>
        <p:sp>
          <p:nvSpPr>
            <p:cNvPr id="75" name="テキスト ボックス 74"/>
            <p:cNvSpPr txBox="1"/>
            <p:nvPr/>
          </p:nvSpPr>
          <p:spPr>
            <a:xfrm>
              <a:off x="8345240" y="5107802"/>
              <a:ext cx="716210" cy="276998"/>
            </a:xfrm>
            <a:prstGeom prst="rect">
              <a:avLst/>
            </a:prstGeom>
            <a:noFill/>
          </p:spPr>
          <p:txBody>
            <a:bodyPr wrap="square" rtlCol="0">
              <a:spAutoFit/>
            </a:bodyPr>
            <a:lstStyle/>
            <a:p>
              <a:r>
                <a:rPr lang="ja-JP" altLang="en-US" sz="1200" dirty="0" smtClean="0">
                  <a:solidFill>
                    <a:srgbClr val="FF0000"/>
                  </a:solidFill>
                  <a:latin typeface="ＭＳ ゴシック" pitchFamily="49" charset="-128"/>
                  <a:ea typeface="ＭＳ ゴシック" pitchFamily="49" charset="-128"/>
                </a:rPr>
                <a:t>米時刻</a:t>
              </a:r>
              <a:endParaRPr kumimoji="1" lang="en-US" altLang="ja-JP" sz="1200" dirty="0" smtClean="0">
                <a:solidFill>
                  <a:srgbClr val="FF0000"/>
                </a:solidFill>
                <a:latin typeface="ＭＳ ゴシック" pitchFamily="49" charset="-128"/>
                <a:ea typeface="ＭＳ ゴシック" pitchFamily="49" charset="-128"/>
              </a:endParaRPr>
            </a:p>
          </p:txBody>
        </p:sp>
        <p:grpSp>
          <p:nvGrpSpPr>
            <p:cNvPr id="76" name="グループ化 10"/>
            <p:cNvGrpSpPr/>
            <p:nvPr/>
          </p:nvGrpSpPr>
          <p:grpSpPr>
            <a:xfrm>
              <a:off x="5227864" y="4948759"/>
              <a:ext cx="3187392" cy="622281"/>
              <a:chOff x="248973" y="5204397"/>
              <a:chExt cx="4528914" cy="558955"/>
            </a:xfrm>
            <a:noFill/>
          </p:grpSpPr>
          <p:grpSp>
            <p:nvGrpSpPr>
              <p:cNvPr id="105" name="グループ化 48"/>
              <p:cNvGrpSpPr/>
              <p:nvPr/>
            </p:nvGrpSpPr>
            <p:grpSpPr>
              <a:xfrm>
                <a:off x="526048" y="5204397"/>
                <a:ext cx="4148223" cy="138180"/>
                <a:chOff x="2407480" y="4141371"/>
                <a:chExt cx="4148223" cy="145125"/>
              </a:xfrm>
              <a:grpFill/>
            </p:grpSpPr>
            <p:cxnSp>
              <p:nvCxnSpPr>
                <p:cNvPr id="118" name="直線コネクタ 117"/>
                <p:cNvCxnSpPr/>
                <p:nvPr/>
              </p:nvCxnSpPr>
              <p:spPr>
                <a:xfrm>
                  <a:off x="2408274" y="4141381"/>
                  <a:ext cx="4145841"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rot="5400000">
                  <a:off x="2336504"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rot="5400000">
                  <a:off x="3060314" y="421314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p:cNvCxnSpPr/>
                <p:nvPr/>
              </p:nvCxnSpPr>
              <p:spPr>
                <a:xfrm rot="5400000">
                  <a:off x="378332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p:nvCxnSpPr>
              <p:spPr>
                <a:xfrm rot="5400000">
                  <a:off x="4499992" y="4213151"/>
                  <a:ext cx="141952"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p:cNvCxnSpPr/>
                <p:nvPr/>
              </p:nvCxnSpPr>
              <p:spPr>
                <a:xfrm rot="5400000">
                  <a:off x="5576689"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rot="5400000">
                  <a:off x="594173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p:cNvCxnSpPr/>
                <p:nvPr/>
              </p:nvCxnSpPr>
              <p:spPr>
                <a:xfrm rot="5400000">
                  <a:off x="6298266"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rot="5400000">
                  <a:off x="2702515" y="4213932"/>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rot="5400000">
                  <a:off x="6483139"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rot="5400000">
                  <a:off x="4143227"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9" name="直線コネクタ 35"/>
                <p:cNvCxnSpPr/>
                <p:nvPr/>
              </p:nvCxnSpPr>
              <p:spPr>
                <a:xfrm rot="5400000">
                  <a:off x="5218941"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rot="5400000">
                  <a:off x="3418872" y="421234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1" name="直線コネクタ 130"/>
                <p:cNvCxnSpPr/>
                <p:nvPr/>
              </p:nvCxnSpPr>
              <p:spPr>
                <a:xfrm rot="5400000">
                  <a:off x="4860924"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6" name="テキスト ボックス 105"/>
              <p:cNvSpPr txBox="1"/>
              <p:nvPr/>
            </p:nvSpPr>
            <p:spPr>
              <a:xfrm>
                <a:off x="248973" y="5343795"/>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20</a:t>
                </a:r>
                <a:endParaRPr kumimoji="1" lang="ja-JP" altLang="en-US" sz="1200" dirty="0">
                  <a:solidFill>
                    <a:srgbClr val="FF0000"/>
                  </a:solidFill>
                  <a:latin typeface="ＭＳ ゴシック" pitchFamily="49" charset="-128"/>
                  <a:ea typeface="ＭＳ ゴシック" pitchFamily="49" charset="-128"/>
                </a:endParaRPr>
              </a:p>
            </p:txBody>
          </p:sp>
          <p:sp>
            <p:nvSpPr>
              <p:cNvPr id="107" name="テキスト ボックス 106"/>
              <p:cNvSpPr txBox="1"/>
              <p:nvPr/>
            </p:nvSpPr>
            <p:spPr>
              <a:xfrm>
                <a:off x="1034323"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0</a:t>
                </a:r>
                <a:endParaRPr kumimoji="1" lang="ja-JP" altLang="en-US" sz="1200" dirty="0">
                  <a:solidFill>
                    <a:srgbClr val="FF0000"/>
                  </a:solidFill>
                  <a:latin typeface="ＭＳ ゴシック" pitchFamily="49" charset="-128"/>
                  <a:ea typeface="ＭＳ ゴシック" pitchFamily="49" charset="-128"/>
                </a:endParaRPr>
              </a:p>
            </p:txBody>
          </p:sp>
          <p:sp>
            <p:nvSpPr>
              <p:cNvPr id="108" name="テキスト ボックス 107"/>
              <p:cNvSpPr txBox="1"/>
              <p:nvPr/>
            </p:nvSpPr>
            <p:spPr>
              <a:xfrm>
                <a:off x="1755749" y="5343786"/>
                <a:ext cx="434243" cy="419557"/>
              </a:xfrm>
              <a:prstGeom prst="rect">
                <a:avLst/>
              </a:prstGeom>
              <a:grpFill/>
              <a:ln>
                <a:noFill/>
              </a:ln>
            </p:spPr>
            <p:txBody>
              <a:bodyPr wrap="square" rtlCol="0">
                <a:spAutoFit/>
              </a:bodyPr>
              <a:lstStyle/>
              <a:p>
                <a:pPr algn="ctr"/>
                <a:r>
                  <a:rPr kumimoji="1" lang="en-US" altLang="ja-JP" sz="1200" dirty="0" smtClean="0">
                    <a:solidFill>
                      <a:srgbClr val="FF0000"/>
                    </a:solidFill>
                    <a:latin typeface="ＭＳ ゴシック" pitchFamily="49" charset="-128"/>
                    <a:ea typeface="ＭＳ ゴシック" pitchFamily="49" charset="-128"/>
                  </a:rPr>
                  <a:t>4</a:t>
                </a:r>
                <a:endParaRPr kumimoji="1" lang="ja-JP" altLang="en-US" sz="1200" dirty="0">
                  <a:solidFill>
                    <a:srgbClr val="FF0000"/>
                  </a:solidFill>
                  <a:latin typeface="ＭＳ ゴシック" pitchFamily="49" charset="-128"/>
                  <a:ea typeface="ＭＳ ゴシック" pitchFamily="49" charset="-128"/>
                </a:endParaRPr>
              </a:p>
            </p:txBody>
          </p:sp>
          <p:sp>
            <p:nvSpPr>
              <p:cNvPr id="109" name="テキスト ボックス 108"/>
              <p:cNvSpPr txBox="1"/>
              <p:nvPr/>
            </p:nvSpPr>
            <p:spPr>
              <a:xfrm>
                <a:off x="2471482"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8</a:t>
                </a:r>
                <a:endParaRPr kumimoji="1" lang="ja-JP" altLang="en-US" sz="1200" dirty="0">
                  <a:solidFill>
                    <a:srgbClr val="FF0000"/>
                  </a:solidFill>
                  <a:latin typeface="ＭＳ ゴシック" pitchFamily="49" charset="-128"/>
                  <a:ea typeface="ＭＳ ゴシック" pitchFamily="49" charset="-128"/>
                </a:endParaRPr>
              </a:p>
            </p:txBody>
          </p:sp>
          <p:sp>
            <p:nvSpPr>
              <p:cNvPr id="110" name="テキスト ボックス 109"/>
              <p:cNvSpPr txBox="1"/>
              <p:nvPr/>
            </p:nvSpPr>
            <p:spPr>
              <a:xfrm>
                <a:off x="3186091" y="5343789"/>
                <a:ext cx="501057"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12</a:t>
                </a:r>
                <a:endParaRPr kumimoji="1" lang="ja-JP" altLang="en-US" sz="1200" dirty="0">
                  <a:solidFill>
                    <a:srgbClr val="FF0000"/>
                  </a:solidFill>
                  <a:latin typeface="ＭＳ ゴシック" pitchFamily="49" charset="-128"/>
                  <a:ea typeface="ＭＳ ゴシック" pitchFamily="49" charset="-128"/>
                </a:endParaRPr>
              </a:p>
            </p:txBody>
          </p:sp>
          <p:sp>
            <p:nvSpPr>
              <p:cNvPr id="111" name="テキスト ボックス 110"/>
              <p:cNvSpPr txBox="1"/>
              <p:nvPr/>
            </p:nvSpPr>
            <p:spPr>
              <a:xfrm>
                <a:off x="3915003" y="5343789"/>
                <a:ext cx="511205"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16</a:t>
                </a:r>
                <a:endParaRPr kumimoji="1" lang="ja-JP" altLang="en-US" sz="1200" dirty="0">
                  <a:solidFill>
                    <a:srgbClr val="FF0000"/>
                  </a:solidFill>
                  <a:latin typeface="ＭＳ ゴシック" pitchFamily="49" charset="-128"/>
                  <a:ea typeface="ＭＳ ゴシック" pitchFamily="49" charset="-128"/>
                </a:endParaRPr>
              </a:p>
            </p:txBody>
          </p:sp>
          <p:sp>
            <p:nvSpPr>
              <p:cNvPr id="112" name="テキスト ボックス 111"/>
              <p:cNvSpPr txBox="1"/>
              <p:nvPr/>
            </p:nvSpPr>
            <p:spPr>
              <a:xfrm>
                <a:off x="640589" y="5343789"/>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22</a:t>
                </a:r>
                <a:endParaRPr kumimoji="1" lang="ja-JP" altLang="en-US" sz="1200" dirty="0">
                  <a:solidFill>
                    <a:srgbClr val="FF0000"/>
                  </a:solidFill>
                  <a:latin typeface="ＭＳ ゴシック" pitchFamily="49" charset="-128"/>
                  <a:ea typeface="ＭＳ ゴシック" pitchFamily="49" charset="-128"/>
                </a:endParaRPr>
              </a:p>
            </p:txBody>
          </p:sp>
          <p:sp>
            <p:nvSpPr>
              <p:cNvPr id="113" name="テキスト ボックス 112"/>
              <p:cNvSpPr txBox="1"/>
              <p:nvPr/>
            </p:nvSpPr>
            <p:spPr>
              <a:xfrm>
                <a:off x="1392881"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a:t>
                </a:r>
                <a:endParaRPr kumimoji="1" lang="ja-JP" altLang="en-US" sz="1200" dirty="0">
                  <a:solidFill>
                    <a:srgbClr val="FF0000"/>
                  </a:solidFill>
                  <a:latin typeface="ＭＳ ゴシック" pitchFamily="49" charset="-128"/>
                  <a:ea typeface="ＭＳ ゴシック" pitchFamily="49" charset="-128"/>
                </a:endParaRPr>
              </a:p>
            </p:txBody>
          </p:sp>
          <p:sp>
            <p:nvSpPr>
              <p:cNvPr id="114" name="テキスト ボックス 113"/>
              <p:cNvSpPr txBox="1"/>
              <p:nvPr/>
            </p:nvSpPr>
            <p:spPr>
              <a:xfrm>
                <a:off x="2115649"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6</a:t>
                </a:r>
                <a:endParaRPr kumimoji="1" lang="ja-JP" altLang="en-US" sz="1200" dirty="0">
                  <a:solidFill>
                    <a:srgbClr val="FF0000"/>
                  </a:solidFill>
                  <a:latin typeface="ＭＳ ゴシック" pitchFamily="49" charset="-128"/>
                  <a:ea typeface="ＭＳ ゴシック" pitchFamily="49" charset="-128"/>
                </a:endParaRPr>
              </a:p>
            </p:txBody>
          </p:sp>
          <p:sp>
            <p:nvSpPr>
              <p:cNvPr id="115" name="テキスト ボックス 114"/>
              <p:cNvSpPr txBox="1"/>
              <p:nvPr/>
            </p:nvSpPr>
            <p:spPr>
              <a:xfrm>
                <a:off x="2794476" y="5343789"/>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10</a:t>
                </a:r>
                <a:endParaRPr kumimoji="1" lang="ja-JP" altLang="en-US" sz="1200" dirty="0">
                  <a:solidFill>
                    <a:srgbClr val="FF0000"/>
                  </a:solidFill>
                  <a:latin typeface="ＭＳ ゴシック" pitchFamily="49" charset="-128"/>
                  <a:ea typeface="ＭＳ ゴシック" pitchFamily="49" charset="-128"/>
                </a:endParaRPr>
              </a:p>
            </p:txBody>
          </p:sp>
          <p:sp>
            <p:nvSpPr>
              <p:cNvPr id="116" name="テキスト ボックス 115"/>
              <p:cNvSpPr txBox="1"/>
              <p:nvPr/>
            </p:nvSpPr>
            <p:spPr>
              <a:xfrm>
                <a:off x="3512438" y="5336648"/>
                <a:ext cx="58742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14</a:t>
                </a:r>
                <a:endParaRPr kumimoji="1" lang="ja-JP" altLang="en-US" sz="1200" dirty="0">
                  <a:solidFill>
                    <a:srgbClr val="FF0000"/>
                  </a:solidFill>
                  <a:latin typeface="ＭＳ ゴシック" pitchFamily="49" charset="-128"/>
                  <a:ea typeface="ＭＳ ゴシック" pitchFamily="49" charset="-128"/>
                </a:endParaRPr>
              </a:p>
            </p:txBody>
          </p:sp>
          <p:sp>
            <p:nvSpPr>
              <p:cNvPr id="117" name="テキスト ボックス 116"/>
              <p:cNvSpPr txBox="1"/>
              <p:nvPr/>
            </p:nvSpPr>
            <p:spPr>
              <a:xfrm>
                <a:off x="4230400" y="5336648"/>
                <a:ext cx="547487"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18</a:t>
                </a:r>
                <a:endParaRPr kumimoji="1" lang="ja-JP" altLang="en-US" sz="1200" dirty="0">
                  <a:solidFill>
                    <a:srgbClr val="FF0000"/>
                  </a:solidFill>
                  <a:latin typeface="ＭＳ ゴシック" pitchFamily="49" charset="-128"/>
                  <a:ea typeface="ＭＳ ゴシック" pitchFamily="49" charset="-128"/>
                </a:endParaRPr>
              </a:p>
            </p:txBody>
          </p:sp>
        </p:grpSp>
      </p:grpSp>
      <p:cxnSp>
        <p:nvCxnSpPr>
          <p:cNvPr id="133" name="直線コネクタ 132"/>
          <p:cNvCxnSpPr/>
          <p:nvPr/>
        </p:nvCxnSpPr>
        <p:spPr>
          <a:xfrm rot="5400000">
            <a:off x="6071055" y="3584575"/>
            <a:ext cx="2978150"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直線コネクタ 135"/>
          <p:cNvCxnSpPr/>
          <p:nvPr/>
        </p:nvCxnSpPr>
        <p:spPr>
          <a:xfrm rot="5400000">
            <a:off x="6794500" y="4262664"/>
            <a:ext cx="257810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72" name="テキスト ボックス 71"/>
          <p:cNvSpPr txBox="1"/>
          <p:nvPr/>
        </p:nvSpPr>
        <p:spPr>
          <a:xfrm>
            <a:off x="615950" y="4526340"/>
            <a:ext cx="4044950" cy="1323439"/>
          </a:xfrm>
          <a:prstGeom prst="rect">
            <a:avLst/>
          </a:prstGeom>
          <a:noFill/>
          <a:ln w="12700">
            <a:solidFill>
              <a:schemeClr val="tx1"/>
            </a:solidFill>
          </a:ln>
        </p:spPr>
        <p:txBody>
          <a:bodyPr wrap="square" rtlCol="0">
            <a:spAutoFit/>
          </a:bodyPr>
          <a:lstStyle/>
          <a:p>
            <a:pPr>
              <a:buClr>
                <a:srgbClr val="6699FF"/>
              </a:buClr>
              <a:buFont typeface="Arial" pitchFamily="34" charset="0"/>
              <a:buChar char="•"/>
            </a:pPr>
            <a:r>
              <a:rPr lang="ja-JP" altLang="en-US" sz="2000" dirty="0" smtClean="0">
                <a:solidFill>
                  <a:srgbClr val="FF0000"/>
                </a:solidFill>
              </a:rPr>
              <a:t>　米大陸地域</a:t>
            </a:r>
            <a:r>
              <a:rPr lang="ja-JP" altLang="en-US" sz="2000" dirty="0" smtClean="0"/>
              <a:t>の開発者は</a:t>
            </a:r>
            <a:endParaRPr lang="en-US" altLang="ja-JP" sz="2000" dirty="0" smtClean="0"/>
          </a:p>
          <a:p>
            <a:pPr>
              <a:buClr>
                <a:srgbClr val="6699FF"/>
              </a:buClr>
            </a:pPr>
            <a:r>
              <a:rPr lang="en-US" altLang="ja-JP" sz="2000" dirty="0" smtClean="0">
                <a:solidFill>
                  <a:srgbClr val="FF0000"/>
                </a:solidFill>
              </a:rPr>
              <a:t>   </a:t>
            </a:r>
            <a:r>
              <a:rPr lang="ja-JP" altLang="en-US" sz="2000" dirty="0" smtClean="0">
                <a:solidFill>
                  <a:srgbClr val="FF0000"/>
                </a:solidFill>
              </a:rPr>
              <a:t>昼</a:t>
            </a:r>
            <a:r>
              <a:rPr lang="ja-JP" altLang="en-US" sz="2000" dirty="0" smtClean="0"/>
              <a:t>の時間帯を中心に活動している</a:t>
            </a:r>
            <a:endParaRPr lang="en-US" altLang="ja-JP" sz="2000" dirty="0" smtClean="0"/>
          </a:p>
          <a:p>
            <a:pPr>
              <a:buClr>
                <a:srgbClr val="6699FF"/>
              </a:buClr>
              <a:buFont typeface="Arial" pitchFamily="34" charset="0"/>
              <a:buChar char="•"/>
            </a:pPr>
            <a:r>
              <a:rPr lang="ja-JP" altLang="en-US" sz="2000" dirty="0" smtClean="0">
                <a:solidFill>
                  <a:srgbClr val="0000FF"/>
                </a:solidFill>
              </a:rPr>
              <a:t>　欧・アフリカ地域</a:t>
            </a:r>
            <a:r>
              <a:rPr lang="ja-JP" altLang="en-US" sz="2000" dirty="0" smtClean="0"/>
              <a:t>の開発者は</a:t>
            </a:r>
            <a:endParaRPr lang="en-US" altLang="ja-JP" sz="2000" dirty="0" smtClean="0"/>
          </a:p>
          <a:p>
            <a:pPr>
              <a:buClr>
                <a:srgbClr val="6699FF"/>
              </a:buClr>
            </a:pPr>
            <a:r>
              <a:rPr lang="en-US" altLang="ja-JP" sz="2000" dirty="0" smtClean="0">
                <a:solidFill>
                  <a:srgbClr val="0000FF"/>
                </a:solidFill>
              </a:rPr>
              <a:t>   </a:t>
            </a:r>
            <a:r>
              <a:rPr lang="ja-JP" altLang="en-US" sz="2000" dirty="0" smtClean="0">
                <a:solidFill>
                  <a:srgbClr val="0000FF"/>
                </a:solidFill>
              </a:rPr>
              <a:t>夜</a:t>
            </a:r>
            <a:r>
              <a:rPr lang="ja-JP" altLang="en-US" sz="2000" dirty="0" smtClean="0"/>
              <a:t>の時間帯を中心に活動している</a:t>
            </a:r>
            <a:endParaRPr lang="en-US" altLang="ja-JP"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strips(downLeft)">
                                      <p:cBhvr>
                                        <p:cTn id="7" dur="500"/>
                                        <p:tgtEl>
                                          <p:spTgt spid="13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36"/>
                                        </p:tgtEl>
                                        <p:attrNameLst>
                                          <p:attrName>style.visibility</p:attrName>
                                        </p:attrNameLst>
                                      </p:cBhvr>
                                      <p:to>
                                        <p:strVal val="visible"/>
                                      </p:to>
                                    </p:set>
                                    <p:animEffect transition="in" filter="strips(downLeft)">
                                      <p:cBhvr>
                                        <p:cTn id="12" dur="500"/>
                                        <p:tgtEl>
                                          <p:spTgt spid="13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dissolve">
                                      <p:cBhvr>
                                        <p:cTn id="1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(2)</a:t>
            </a:r>
            <a:r>
              <a:rPr lang="ja-JP" altLang="en-US" dirty="0" smtClean="0"/>
              <a:t>地域間毎の情報交換所要時間の分布把握</a:t>
            </a:r>
            <a:endParaRPr kumimoji="1" lang="ja-JP" altLang="en-US" dirty="0"/>
          </a:p>
        </p:txBody>
      </p:sp>
      <p:sp>
        <p:nvSpPr>
          <p:cNvPr id="3" name="コンテンツ プレースホルダ 2"/>
          <p:cNvSpPr>
            <a:spLocks noGrp="1"/>
          </p:cNvSpPr>
          <p:nvPr>
            <p:ph idx="1"/>
          </p:nvPr>
        </p:nvSpPr>
        <p:spPr>
          <a:xfrm>
            <a:off x="438150" y="1028700"/>
            <a:ext cx="8445500" cy="3111500"/>
          </a:xfrm>
        </p:spPr>
        <p:txBody>
          <a:bodyPr>
            <a:normAutofit/>
          </a:bodyPr>
          <a:lstStyle/>
          <a:p>
            <a:r>
              <a:rPr lang="ja-JP" altLang="en-US" dirty="0" smtClean="0"/>
              <a:t>結果</a:t>
            </a:r>
            <a:endParaRPr lang="en-US" altLang="ja-JP" dirty="0" smtClean="0"/>
          </a:p>
          <a:p>
            <a:pPr lvl="1"/>
            <a:r>
              <a:rPr lang="ja-JP" altLang="en-US" dirty="0" smtClean="0"/>
              <a:t>時差による情報交換のタイムラグを確認できた</a:t>
            </a:r>
            <a:endParaRPr lang="en-US" altLang="ja-JP" dirty="0" smtClean="0"/>
          </a:p>
          <a:p>
            <a:pPr lvl="2"/>
            <a:r>
              <a:rPr lang="ja-JP" altLang="en-US" dirty="0" smtClean="0"/>
              <a:t>タイムゾーンが</a:t>
            </a:r>
            <a:r>
              <a:rPr lang="ja-JP" altLang="en-US" dirty="0" smtClean="0">
                <a:solidFill>
                  <a:srgbClr val="339933"/>
                </a:solidFill>
              </a:rPr>
              <a:t>同一地域間</a:t>
            </a:r>
            <a:r>
              <a:rPr lang="ja-JP" altLang="en-US" dirty="0" smtClean="0"/>
              <a:t>では</a:t>
            </a:r>
            <a:r>
              <a:rPr lang="en-US" altLang="ja-JP" dirty="0" smtClean="0">
                <a:solidFill>
                  <a:srgbClr val="339933"/>
                </a:solidFill>
              </a:rPr>
              <a:t>1.5</a:t>
            </a:r>
            <a:r>
              <a:rPr lang="ja-JP" altLang="en-US" dirty="0" smtClean="0">
                <a:solidFill>
                  <a:srgbClr val="339933"/>
                </a:solidFill>
              </a:rPr>
              <a:t>時間程度</a:t>
            </a:r>
            <a:r>
              <a:rPr lang="ja-JP" altLang="en-US" dirty="0" smtClean="0"/>
              <a:t>，</a:t>
            </a:r>
            <a:endParaRPr lang="en-US" altLang="ja-JP" dirty="0" smtClean="0"/>
          </a:p>
          <a:p>
            <a:pPr lvl="2">
              <a:buNone/>
            </a:pPr>
            <a:r>
              <a:rPr lang="en-US" altLang="ja-JP" dirty="0" smtClean="0">
                <a:solidFill>
                  <a:srgbClr val="FF9900"/>
                </a:solidFill>
              </a:rPr>
              <a:t>	</a:t>
            </a:r>
            <a:r>
              <a:rPr lang="ja-JP" altLang="en-US" dirty="0" smtClean="0">
                <a:solidFill>
                  <a:srgbClr val="DE8400"/>
                </a:solidFill>
              </a:rPr>
              <a:t>異なる地域間</a:t>
            </a:r>
            <a:r>
              <a:rPr lang="ja-JP" altLang="en-US" dirty="0" smtClean="0"/>
              <a:t>では</a:t>
            </a:r>
            <a:r>
              <a:rPr lang="en-US" altLang="ja-JP" dirty="0" smtClean="0">
                <a:solidFill>
                  <a:srgbClr val="DE8400"/>
                </a:solidFill>
              </a:rPr>
              <a:t>2</a:t>
            </a:r>
            <a:r>
              <a:rPr lang="ja-JP" altLang="en-US" dirty="0" smtClean="0">
                <a:solidFill>
                  <a:srgbClr val="DE8400"/>
                </a:solidFill>
              </a:rPr>
              <a:t>時間未満</a:t>
            </a:r>
            <a:r>
              <a:rPr lang="ja-JP" altLang="en-US" dirty="0" smtClean="0"/>
              <a:t>の返信が多い</a:t>
            </a:r>
            <a:endParaRPr lang="en-US" altLang="ja-JP" dirty="0" smtClean="0"/>
          </a:p>
          <a:p>
            <a:r>
              <a:rPr kumimoji="1" lang="ja-JP" altLang="en-US" dirty="0" smtClean="0"/>
              <a:t>考察</a:t>
            </a:r>
            <a:endParaRPr kumimoji="1" lang="en-US" altLang="ja-JP" dirty="0" smtClean="0"/>
          </a:p>
          <a:p>
            <a:pPr lvl="1"/>
            <a:r>
              <a:rPr lang="ja-JP" altLang="en-US" dirty="0" smtClean="0"/>
              <a:t>どの時間帯においても開発に従事する開発者が存在し，送信に対する素早い対応が可能であった</a:t>
            </a:r>
            <a:endParaRPr kumimoji="1"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15</a:t>
            </a:fld>
            <a:endParaRPr lang="en-US" altLang="ja-JP"/>
          </a:p>
        </p:txBody>
      </p:sp>
      <p:sp>
        <p:nvSpPr>
          <p:cNvPr id="8" name="テキスト ボックス 7"/>
          <p:cNvSpPr txBox="1"/>
          <p:nvPr/>
        </p:nvSpPr>
        <p:spPr>
          <a:xfrm>
            <a:off x="4883150" y="6201946"/>
            <a:ext cx="3556000" cy="338554"/>
          </a:xfrm>
          <a:prstGeom prst="rect">
            <a:avLst/>
          </a:prstGeom>
          <a:noFill/>
        </p:spPr>
        <p:txBody>
          <a:bodyPr wrap="square" rtlCol="0">
            <a:spAutoFit/>
          </a:bodyPr>
          <a:lstStyle/>
          <a:p>
            <a:r>
              <a:rPr kumimoji="1" lang="ja-JP" altLang="en-US" sz="1600" dirty="0" smtClean="0"/>
              <a:t>（米：米大陸地域</a:t>
            </a:r>
            <a:r>
              <a:rPr lang="ja-JP" altLang="en-US" sz="1600" dirty="0" smtClean="0"/>
              <a:t>，欧：欧・アフリカ地域）</a:t>
            </a:r>
            <a:endParaRPr kumimoji="1" lang="ja-JP" altLang="en-US" sz="1600" dirty="0"/>
          </a:p>
        </p:txBody>
      </p:sp>
      <p:graphicFrame>
        <p:nvGraphicFramePr>
          <p:cNvPr id="9" name="コンテンツ プレースホルダ 6"/>
          <p:cNvGraphicFramePr>
            <a:graphicFrameLocks/>
          </p:cNvGraphicFramePr>
          <p:nvPr/>
        </p:nvGraphicFramePr>
        <p:xfrm>
          <a:off x="882650" y="4095750"/>
          <a:ext cx="7450138" cy="2123440"/>
        </p:xfrm>
        <a:graphic>
          <a:graphicData uri="http://schemas.openxmlformats.org/drawingml/2006/table">
            <a:tbl>
              <a:tblPr firstRow="1" bandRow="1">
                <a:tableStyleId>{5C22544A-7EE6-4342-B048-85BDC9FD1C3A}</a:tableStyleId>
              </a:tblPr>
              <a:tblGrid>
                <a:gridCol w="2316480"/>
                <a:gridCol w="936943"/>
                <a:gridCol w="1398905"/>
                <a:gridCol w="1398905"/>
                <a:gridCol w="1398905"/>
              </a:tblGrid>
              <a:tr h="370840">
                <a:tc>
                  <a:txBody>
                    <a:bodyPr/>
                    <a:lstStyle/>
                    <a:p>
                      <a:pPr algn="ctr"/>
                      <a:r>
                        <a:rPr kumimoji="1" lang="ja-JP" altLang="en-US" dirty="0" smtClean="0">
                          <a:solidFill>
                            <a:schemeClr val="tx1"/>
                          </a:solidFill>
                          <a:latin typeface="+mn-lt"/>
                          <a:ea typeface="+mn-ea"/>
                        </a:rPr>
                        <a:t>送信地域→返信地域</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返信数</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返信時間</a:t>
                      </a:r>
                      <a:endParaRPr kumimoji="1" lang="en-US" altLang="ja-JP" dirty="0" smtClean="0">
                        <a:solidFill>
                          <a:schemeClr val="tx1"/>
                        </a:solidFill>
                        <a:latin typeface="+mn-lt"/>
                        <a:ea typeface="+mn-ea"/>
                      </a:endParaRPr>
                    </a:p>
                    <a:p>
                      <a:pPr algn="ctr"/>
                      <a:r>
                        <a:rPr kumimoji="1" lang="ja-JP" altLang="en-US" dirty="0" smtClean="0">
                          <a:solidFill>
                            <a:schemeClr val="tx1"/>
                          </a:solidFill>
                          <a:latin typeface="+mn-lt"/>
                          <a:ea typeface="+mn-ea"/>
                        </a:rPr>
                        <a:t>最大値（時）</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返信時間</a:t>
                      </a:r>
                      <a:endParaRPr kumimoji="1" lang="en-US" altLang="ja-JP" dirty="0" smtClean="0">
                        <a:solidFill>
                          <a:schemeClr val="tx1"/>
                        </a:solidFill>
                        <a:latin typeface="+mn-lt"/>
                        <a:ea typeface="+mn-ea"/>
                      </a:endParaRPr>
                    </a:p>
                    <a:p>
                      <a:pPr algn="ctr"/>
                      <a:r>
                        <a:rPr kumimoji="1" lang="ja-JP" altLang="en-US" dirty="0" smtClean="0">
                          <a:solidFill>
                            <a:schemeClr val="tx1"/>
                          </a:solidFill>
                          <a:latin typeface="+mn-lt"/>
                          <a:ea typeface="+mn-ea"/>
                        </a:rPr>
                        <a:t>中央値（時）</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返信時間</a:t>
                      </a:r>
                      <a:endParaRPr kumimoji="1" lang="en-US" altLang="ja-JP" dirty="0" smtClean="0">
                        <a:solidFill>
                          <a:schemeClr val="tx1"/>
                        </a:solidFill>
                        <a:latin typeface="+mn-lt"/>
                        <a:ea typeface="+mn-ea"/>
                      </a:endParaRPr>
                    </a:p>
                    <a:p>
                      <a:pPr algn="ctr"/>
                      <a:r>
                        <a:rPr kumimoji="1" lang="ja-JP" altLang="en-US" dirty="0" smtClean="0">
                          <a:solidFill>
                            <a:schemeClr val="tx1"/>
                          </a:solidFill>
                          <a:latin typeface="+mn-lt"/>
                          <a:ea typeface="+mn-ea"/>
                        </a:rPr>
                        <a:t>最小値（時）</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370840">
                <a:tc>
                  <a:txBody>
                    <a:bodyPr/>
                    <a:lstStyle/>
                    <a:p>
                      <a:pPr algn="ctr"/>
                      <a:r>
                        <a:rPr kumimoji="1" lang="ja-JP" altLang="en-US" dirty="0" smtClean="0">
                          <a:solidFill>
                            <a:srgbClr val="FF0000"/>
                          </a:solidFill>
                          <a:latin typeface="+mn-lt"/>
                          <a:ea typeface="+mn-ea"/>
                        </a:rPr>
                        <a:t>米</a:t>
                      </a:r>
                      <a:r>
                        <a:rPr kumimoji="1" lang="ja-JP" altLang="en-US" dirty="0" smtClean="0">
                          <a:solidFill>
                            <a:schemeClr val="tx1"/>
                          </a:solidFill>
                          <a:latin typeface="+mn-lt"/>
                          <a:ea typeface="+mn-ea"/>
                        </a:rPr>
                        <a:t>→</a:t>
                      </a:r>
                      <a:r>
                        <a:rPr kumimoji="1" lang="ja-JP" altLang="en-US" dirty="0" smtClean="0">
                          <a:solidFill>
                            <a:srgbClr val="FF0000"/>
                          </a:solidFill>
                          <a:latin typeface="+mn-lt"/>
                          <a:ea typeface="+mn-ea"/>
                        </a:rPr>
                        <a:t>米</a:t>
                      </a:r>
                      <a:endParaRPr kumimoji="1" lang="ja-JP" altLang="en-US" dirty="0">
                        <a:solidFill>
                          <a:srgbClr val="FF00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18,901</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11.55</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339933"/>
                          </a:solidFill>
                          <a:latin typeface="+mn-lt"/>
                          <a:ea typeface="+mn-ea"/>
                        </a:rPr>
                        <a:t>1.24</a:t>
                      </a: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欧</a:t>
                      </a:r>
                      <a:r>
                        <a:rPr kumimoji="1" lang="ja-JP" altLang="en-US" dirty="0" smtClean="0">
                          <a:solidFill>
                            <a:schemeClr val="tx1"/>
                          </a:solidFill>
                          <a:latin typeface="+mn-lt"/>
                          <a:ea typeface="+mn-ea"/>
                        </a:rPr>
                        <a:t>→</a:t>
                      </a:r>
                      <a:r>
                        <a:rPr kumimoji="1" lang="ja-JP" altLang="en-US" dirty="0" smtClean="0">
                          <a:solidFill>
                            <a:srgbClr val="0000FF"/>
                          </a:solidFill>
                          <a:latin typeface="+mn-lt"/>
                          <a:ea typeface="+mn-ea"/>
                        </a:rPr>
                        <a:t>欧</a:t>
                      </a:r>
                      <a:endParaRPr kumimoji="1" lang="ja-JP" altLang="en-US" dirty="0">
                        <a:solidFill>
                          <a:srgbClr val="0000FF"/>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9,426</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14.69</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339933"/>
                          </a:solidFill>
                          <a:latin typeface="+mn-lt"/>
                          <a:ea typeface="+mn-ea"/>
                        </a:rPr>
                        <a:t>1.59</a:t>
                      </a:r>
                      <a:endParaRPr kumimoji="1" lang="ja-JP" altLang="en-US" dirty="0">
                        <a:solidFill>
                          <a:srgbClr val="339933"/>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FF0000"/>
                          </a:solidFill>
                          <a:latin typeface="+mn-lt"/>
                          <a:ea typeface="+mn-ea"/>
                        </a:rPr>
                        <a:t>米</a:t>
                      </a:r>
                      <a:r>
                        <a:rPr kumimoji="1" lang="ja-JP" altLang="en-US" dirty="0" smtClean="0">
                          <a:solidFill>
                            <a:schemeClr val="tx1"/>
                          </a:solidFill>
                          <a:latin typeface="+mn-lt"/>
                          <a:ea typeface="+mn-ea"/>
                        </a:rPr>
                        <a:t>→</a:t>
                      </a:r>
                      <a:r>
                        <a:rPr kumimoji="1" lang="ja-JP" altLang="en-US" dirty="0" smtClean="0">
                          <a:solidFill>
                            <a:srgbClr val="0000FF"/>
                          </a:solidFill>
                          <a:latin typeface="+mn-lt"/>
                          <a:ea typeface="+mn-ea"/>
                        </a:rPr>
                        <a:t>欧</a:t>
                      </a:r>
                      <a:endParaRPr kumimoji="1" lang="en-US" altLang="ja-JP" dirty="0" smtClean="0">
                        <a:solidFill>
                          <a:srgbClr val="0000FF"/>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6,942</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16.34</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DE8400"/>
                          </a:solidFill>
                          <a:latin typeface="+mn-lt"/>
                          <a:ea typeface="+mn-ea"/>
                        </a:rPr>
                        <a:t>2.07</a:t>
                      </a:r>
                      <a:endParaRPr kumimoji="1" lang="ja-JP" altLang="en-US" dirty="0">
                        <a:solidFill>
                          <a:srgbClr val="DE84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欧</a:t>
                      </a:r>
                      <a:r>
                        <a:rPr kumimoji="1" lang="ja-JP" altLang="en-US" dirty="0" smtClean="0">
                          <a:solidFill>
                            <a:schemeClr val="tx1"/>
                          </a:solidFill>
                          <a:latin typeface="+mn-lt"/>
                          <a:ea typeface="+mn-ea"/>
                        </a:rPr>
                        <a:t>→</a:t>
                      </a:r>
                      <a:r>
                        <a:rPr kumimoji="1" lang="ja-JP" altLang="en-US" dirty="0" smtClean="0">
                          <a:solidFill>
                            <a:srgbClr val="FF0000"/>
                          </a:solidFill>
                          <a:latin typeface="+mn-lt"/>
                          <a:ea typeface="+mn-ea"/>
                        </a:rPr>
                        <a:t>米</a:t>
                      </a:r>
                      <a:endParaRPr kumimoji="1" lang="ja-JP" altLang="en-US" dirty="0">
                        <a:solidFill>
                          <a:srgbClr val="FF00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7,215</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13.91</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DE8400"/>
                          </a:solidFill>
                          <a:latin typeface="+mn-lt"/>
                          <a:ea typeface="+mn-ea"/>
                        </a:rPr>
                        <a:t>1.80</a:t>
                      </a:r>
                      <a:endParaRPr kumimoji="1" lang="ja-JP" altLang="en-US" dirty="0">
                        <a:solidFill>
                          <a:srgbClr val="DE84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
          <p:cNvSpPr>
            <a:spLocks noGrp="1"/>
          </p:cNvSpPr>
          <p:nvPr>
            <p:ph type="title"/>
          </p:nvPr>
        </p:nvSpPr>
        <p:spPr/>
        <p:txBody>
          <a:bodyPr/>
          <a:lstStyle/>
          <a:p>
            <a:r>
              <a:rPr lang="en-US" altLang="ja-JP" dirty="0" smtClean="0"/>
              <a:t>(3)</a:t>
            </a:r>
            <a:r>
              <a:rPr lang="ja-JP" altLang="en-US" dirty="0" smtClean="0"/>
              <a:t>最適な送信タイミングの特定</a:t>
            </a:r>
            <a:r>
              <a:rPr lang="ja-JP" altLang="en-US" sz="2400" dirty="0" smtClean="0"/>
              <a:t>～概要～</a:t>
            </a:r>
            <a:endParaRPr kumimoji="1" lang="ja-JP" altLang="en-US" sz="2400" dirty="0"/>
          </a:p>
        </p:txBody>
      </p:sp>
      <p:pic>
        <p:nvPicPr>
          <p:cNvPr id="10" name="Picture 2"/>
          <p:cNvPicPr>
            <a:picLocks noChangeAspect="1" noChangeArrowheads="1"/>
          </p:cNvPicPr>
          <p:nvPr/>
        </p:nvPicPr>
        <p:blipFill>
          <a:blip r:embed="rId3" cstate="print"/>
          <a:srcRect/>
          <a:stretch>
            <a:fillRect/>
          </a:stretch>
        </p:blipFill>
        <p:spPr bwMode="auto">
          <a:xfrm>
            <a:off x="828000" y="959083"/>
            <a:ext cx="3744000" cy="2880000"/>
          </a:xfrm>
          <a:prstGeom prst="rect">
            <a:avLst/>
          </a:prstGeom>
          <a:noFill/>
          <a:ln w="9525">
            <a:noFill/>
            <a:miter lim="800000"/>
            <a:headEnd/>
            <a:tailEnd/>
          </a:ln>
        </p:spPr>
      </p:pic>
      <p:pic>
        <p:nvPicPr>
          <p:cNvPr id="14" name="Picture 3"/>
          <p:cNvPicPr>
            <a:picLocks noChangeAspect="1" noChangeArrowheads="1"/>
          </p:cNvPicPr>
          <p:nvPr/>
        </p:nvPicPr>
        <p:blipFill>
          <a:blip r:embed="rId4" cstate="print"/>
          <a:srcRect/>
          <a:stretch>
            <a:fillRect/>
          </a:stretch>
        </p:blipFill>
        <p:spPr bwMode="auto">
          <a:xfrm>
            <a:off x="4577810" y="958887"/>
            <a:ext cx="3747273" cy="2880000"/>
          </a:xfrm>
          <a:prstGeom prst="rect">
            <a:avLst/>
          </a:prstGeom>
          <a:noFill/>
          <a:ln w="9525">
            <a:noFill/>
            <a:miter lim="800000"/>
            <a:headEnd/>
            <a:tailEnd/>
          </a:ln>
        </p:spPr>
      </p:pic>
      <p:pic>
        <p:nvPicPr>
          <p:cNvPr id="15" name="Picture 4"/>
          <p:cNvPicPr>
            <a:picLocks noChangeAspect="1" noChangeArrowheads="1"/>
          </p:cNvPicPr>
          <p:nvPr/>
        </p:nvPicPr>
        <p:blipFill>
          <a:blip r:embed="rId5" cstate="print"/>
          <a:srcRect/>
          <a:stretch>
            <a:fillRect/>
          </a:stretch>
        </p:blipFill>
        <p:spPr bwMode="auto">
          <a:xfrm>
            <a:off x="817616" y="3735127"/>
            <a:ext cx="3754384" cy="2880000"/>
          </a:xfrm>
          <a:prstGeom prst="rect">
            <a:avLst/>
          </a:prstGeom>
          <a:noFill/>
          <a:ln w="9525">
            <a:noFill/>
            <a:miter lim="800000"/>
            <a:headEnd/>
            <a:tailEnd/>
          </a:ln>
        </p:spPr>
      </p:pic>
      <p:pic>
        <p:nvPicPr>
          <p:cNvPr id="16" name="Picture 5"/>
          <p:cNvPicPr>
            <a:picLocks noChangeAspect="1" noChangeArrowheads="1"/>
          </p:cNvPicPr>
          <p:nvPr/>
        </p:nvPicPr>
        <p:blipFill>
          <a:blip r:embed="rId6" cstate="print"/>
          <a:srcRect/>
          <a:stretch>
            <a:fillRect/>
          </a:stretch>
        </p:blipFill>
        <p:spPr bwMode="auto">
          <a:xfrm>
            <a:off x="4577619" y="3740150"/>
            <a:ext cx="3763636" cy="2880000"/>
          </a:xfrm>
          <a:prstGeom prst="rect">
            <a:avLst/>
          </a:prstGeom>
          <a:noFill/>
          <a:ln w="9525">
            <a:noFill/>
            <a:miter lim="800000"/>
            <a:headEnd/>
            <a:tailEnd/>
          </a:ln>
        </p:spPr>
      </p:pic>
      <p:sp>
        <p:nvSpPr>
          <p:cNvPr id="4" name="日付プレースホルダ 3"/>
          <p:cNvSpPr>
            <a:spLocks noGrp="1"/>
          </p:cNvSpPr>
          <p:nvPr>
            <p:ph type="dt" sz="half" idx="10"/>
          </p:nvPr>
        </p:nvSpPr>
        <p:spPr/>
        <p:txBody>
          <a:bodyPr/>
          <a:lstStyle/>
          <a:p>
            <a:r>
              <a:rPr lang="en-US" altLang="ja-JP" dirty="0" smtClean="0"/>
              <a:t>2009/9/18</a:t>
            </a:r>
            <a:endParaRPr lang="en-US" altLang="ja-JP" dirty="0"/>
          </a:p>
        </p:txBody>
      </p:sp>
      <p:sp>
        <p:nvSpPr>
          <p:cNvPr id="5" name="フッター プレースホルダ 4"/>
          <p:cNvSpPr>
            <a:spLocks noGrp="1"/>
          </p:cNvSpPr>
          <p:nvPr>
            <p:ph type="ftr" sz="quarter" idx="11"/>
          </p:nvPr>
        </p:nvSpPr>
        <p:spPr/>
        <p:txBody>
          <a:bodyPr/>
          <a:lstStyle/>
          <a:p>
            <a:r>
              <a:rPr lang="en-US" altLang="ja-JP" dirty="0" smtClean="0"/>
              <a:t>OSS</a:t>
            </a:r>
            <a:r>
              <a:rPr lang="ja-JP" altLang="en-US" dirty="0"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a:xfrm>
            <a:off x="7905750" y="6540500"/>
            <a:ext cx="622300" cy="311150"/>
          </a:xfrm>
        </p:spPr>
        <p:txBody>
          <a:bodyPr/>
          <a:lstStyle/>
          <a:p>
            <a:fld id="{A34FFC92-B155-4B7B-8074-C26DB6864491}" type="slidenum">
              <a:rPr lang="en-US" altLang="ja-JP" smtClean="0"/>
              <a:pPr/>
              <a:t>16</a:t>
            </a:fld>
            <a:endParaRPr lang="en-US" altLang="ja-JP" dirty="0"/>
          </a:p>
        </p:txBody>
      </p:sp>
      <p:sp>
        <p:nvSpPr>
          <p:cNvPr id="11" name="正方形/長方形 10"/>
          <p:cNvSpPr/>
          <p:nvPr/>
        </p:nvSpPr>
        <p:spPr>
          <a:xfrm>
            <a:off x="615950" y="984250"/>
            <a:ext cx="7867650" cy="2755900"/>
          </a:xfrm>
          <a:prstGeom prst="rect">
            <a:avLst/>
          </a:prstGeom>
          <a:no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615950" y="3784600"/>
            <a:ext cx="7867650" cy="2755900"/>
          </a:xfrm>
          <a:prstGeom prst="rect">
            <a:avLst/>
          </a:prstGeom>
          <a:noFill/>
          <a:ln>
            <a:solidFill>
              <a:srgbClr val="DE8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3"/>
          <p:cNvPicPr>
            <a:picLocks noChangeAspect="1" noChangeArrowheads="1"/>
          </p:cNvPicPr>
          <p:nvPr/>
        </p:nvPicPr>
        <p:blipFill>
          <a:blip r:embed="rId3" cstate="print"/>
          <a:srcRect/>
          <a:stretch>
            <a:fillRect/>
          </a:stretch>
        </p:blipFill>
        <p:spPr bwMode="auto">
          <a:xfrm>
            <a:off x="4671786" y="3217636"/>
            <a:ext cx="4262524" cy="3276000"/>
          </a:xfrm>
          <a:prstGeom prst="rect">
            <a:avLst/>
          </a:prstGeom>
          <a:noFill/>
          <a:ln w="9525">
            <a:noFill/>
            <a:miter lim="800000"/>
            <a:headEnd/>
            <a:tailEnd/>
          </a:ln>
        </p:spPr>
      </p:pic>
      <p:pic>
        <p:nvPicPr>
          <p:cNvPr id="23" name="Picture 2"/>
          <p:cNvPicPr>
            <a:picLocks noChangeAspect="1" noChangeArrowheads="1"/>
          </p:cNvPicPr>
          <p:nvPr/>
        </p:nvPicPr>
        <p:blipFill>
          <a:blip r:embed="rId4" cstate="print"/>
          <a:srcRect/>
          <a:stretch>
            <a:fillRect/>
          </a:stretch>
        </p:blipFill>
        <p:spPr bwMode="auto">
          <a:xfrm>
            <a:off x="482600" y="3206750"/>
            <a:ext cx="4258799" cy="3276000"/>
          </a:xfrm>
          <a:prstGeom prst="rect">
            <a:avLst/>
          </a:prstGeom>
          <a:noFill/>
          <a:ln w="9525">
            <a:noFill/>
            <a:miter lim="800000"/>
            <a:headEnd/>
            <a:tailEnd/>
          </a:ln>
        </p:spPr>
      </p:pic>
      <p:pic>
        <p:nvPicPr>
          <p:cNvPr id="27" name="Picture 3"/>
          <p:cNvPicPr>
            <a:picLocks noChangeAspect="1" noChangeArrowheads="1"/>
          </p:cNvPicPr>
          <p:nvPr/>
        </p:nvPicPr>
        <p:blipFill>
          <a:blip r:embed="rId5" cstate="print"/>
          <a:srcRect/>
          <a:stretch>
            <a:fillRect/>
          </a:stretch>
        </p:blipFill>
        <p:spPr bwMode="auto">
          <a:xfrm>
            <a:off x="4669289" y="3216488"/>
            <a:ext cx="4262524" cy="3276000"/>
          </a:xfrm>
          <a:prstGeom prst="rect">
            <a:avLst/>
          </a:prstGeom>
          <a:noFill/>
          <a:ln w="9525">
            <a:noFill/>
            <a:miter lim="800000"/>
            <a:headEnd/>
            <a:tailEnd/>
          </a:ln>
        </p:spPr>
      </p:pic>
      <p:cxnSp>
        <p:nvCxnSpPr>
          <p:cNvPr id="15" name="直線コネクタ 14"/>
          <p:cNvCxnSpPr/>
          <p:nvPr/>
        </p:nvCxnSpPr>
        <p:spPr>
          <a:xfrm rot="5400000">
            <a:off x="6679181" y="4566669"/>
            <a:ext cx="1725161"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7407159" y="5011169"/>
            <a:ext cx="2614161"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rot="10800000">
            <a:off x="5194304" y="5437639"/>
            <a:ext cx="2355847"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rot="10800000">
            <a:off x="5194304" y="6309861"/>
            <a:ext cx="3511546"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pic>
        <p:nvPicPr>
          <p:cNvPr id="25" name="Picture 2"/>
          <p:cNvPicPr>
            <a:picLocks noChangeAspect="1" noChangeArrowheads="1"/>
          </p:cNvPicPr>
          <p:nvPr/>
        </p:nvPicPr>
        <p:blipFill>
          <a:blip r:embed="rId6" cstate="print"/>
          <a:srcRect/>
          <a:stretch>
            <a:fillRect/>
          </a:stretch>
        </p:blipFill>
        <p:spPr bwMode="auto">
          <a:xfrm>
            <a:off x="482600" y="3209164"/>
            <a:ext cx="4258799" cy="3276000"/>
          </a:xfrm>
          <a:prstGeom prst="rect">
            <a:avLst/>
          </a:prstGeom>
          <a:noFill/>
          <a:ln w="9525">
            <a:noFill/>
            <a:miter lim="800000"/>
            <a:headEnd/>
            <a:tailEnd/>
          </a:ln>
        </p:spPr>
      </p:pic>
      <p:cxnSp>
        <p:nvCxnSpPr>
          <p:cNvPr id="14" name="直線コネクタ 13"/>
          <p:cNvCxnSpPr/>
          <p:nvPr/>
        </p:nvCxnSpPr>
        <p:spPr>
          <a:xfrm rot="5400000">
            <a:off x="1917584" y="4258469"/>
            <a:ext cx="1075189"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rot="5400000">
            <a:off x="2646814" y="4701717"/>
            <a:ext cx="1966694"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rot="10800000" flipV="1">
            <a:off x="1007612" y="4793559"/>
            <a:ext cx="1430788" cy="1"/>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rot="10800000">
            <a:off x="999228" y="5657392"/>
            <a:ext cx="2639323"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38" name="円/楕円 37"/>
          <p:cNvSpPr/>
          <p:nvPr/>
        </p:nvSpPr>
        <p:spPr>
          <a:xfrm rot="2157930">
            <a:off x="2325721" y="4778703"/>
            <a:ext cx="1441137" cy="840909"/>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 2"/>
          <p:cNvSpPr>
            <a:spLocks noGrp="1"/>
          </p:cNvSpPr>
          <p:nvPr>
            <p:ph idx="1"/>
          </p:nvPr>
        </p:nvSpPr>
        <p:spPr>
          <a:xfrm>
            <a:off x="438150" y="1028700"/>
            <a:ext cx="8445500" cy="2266950"/>
          </a:xfrm>
        </p:spPr>
        <p:txBody>
          <a:bodyPr>
            <a:normAutofit/>
          </a:bodyPr>
          <a:lstStyle/>
          <a:p>
            <a:r>
              <a:rPr kumimoji="1" lang="ja-JP" altLang="en-US" dirty="0" smtClean="0"/>
              <a:t>結果</a:t>
            </a:r>
            <a:endParaRPr kumimoji="1" lang="en-US" altLang="ja-JP" dirty="0" smtClean="0"/>
          </a:p>
          <a:p>
            <a:pPr lvl="1"/>
            <a:r>
              <a:rPr lang="ja-JP" altLang="en-US" dirty="0" smtClean="0"/>
              <a:t>リアルタイム性の高い情報交換が行われている時刻を確認できた</a:t>
            </a:r>
            <a:endParaRPr lang="en-US" altLang="ja-JP" dirty="0" smtClean="0"/>
          </a:p>
          <a:p>
            <a:pPr lvl="2"/>
            <a:r>
              <a:rPr lang="ja-JP" altLang="en-US" dirty="0" smtClean="0">
                <a:solidFill>
                  <a:srgbClr val="FF0000"/>
                </a:solidFill>
              </a:rPr>
              <a:t>米</a:t>
            </a:r>
            <a:r>
              <a:rPr lang="ja-JP" altLang="en-US" dirty="0" smtClean="0"/>
              <a:t>→</a:t>
            </a:r>
            <a:r>
              <a:rPr lang="ja-JP" altLang="en-US" dirty="0" smtClean="0">
                <a:solidFill>
                  <a:srgbClr val="FF0000"/>
                </a:solidFill>
              </a:rPr>
              <a:t>米</a:t>
            </a:r>
            <a:r>
              <a:rPr lang="ja-JP" altLang="en-US" dirty="0" smtClean="0"/>
              <a:t>では</a:t>
            </a:r>
            <a:r>
              <a:rPr lang="en-US" altLang="ja-JP" dirty="0" smtClean="0"/>
              <a:t>10</a:t>
            </a:r>
            <a:r>
              <a:rPr lang="ja-JP" altLang="en-US" dirty="0" smtClean="0"/>
              <a:t>時から</a:t>
            </a:r>
            <a:r>
              <a:rPr lang="en-US" altLang="ja-JP" dirty="0" smtClean="0"/>
              <a:t>17</a:t>
            </a:r>
            <a:r>
              <a:rPr lang="ja-JP" altLang="en-US" dirty="0" smtClean="0"/>
              <a:t>時頃，</a:t>
            </a:r>
            <a:r>
              <a:rPr kumimoji="1" lang="ja-JP" altLang="en-US" dirty="0" smtClean="0">
                <a:solidFill>
                  <a:srgbClr val="0000FF"/>
                </a:solidFill>
              </a:rPr>
              <a:t>欧</a:t>
            </a:r>
            <a:r>
              <a:rPr kumimoji="1" lang="ja-JP" altLang="en-US" dirty="0" smtClean="0"/>
              <a:t>→</a:t>
            </a:r>
            <a:r>
              <a:rPr kumimoji="1" lang="ja-JP" altLang="en-US" dirty="0" smtClean="0">
                <a:solidFill>
                  <a:srgbClr val="0000FF"/>
                </a:solidFill>
              </a:rPr>
              <a:t>欧</a:t>
            </a:r>
            <a:r>
              <a:rPr kumimoji="1" lang="ja-JP" altLang="en-US" dirty="0" smtClean="0"/>
              <a:t>では</a:t>
            </a:r>
            <a:r>
              <a:rPr kumimoji="1" lang="en-US" altLang="ja-JP" dirty="0" smtClean="0"/>
              <a:t>16</a:t>
            </a:r>
            <a:r>
              <a:rPr kumimoji="1" lang="ja-JP" altLang="en-US" dirty="0" smtClean="0"/>
              <a:t>時から</a:t>
            </a:r>
            <a:r>
              <a:rPr kumimoji="1" lang="en-US" altLang="ja-JP" dirty="0" smtClean="0"/>
              <a:t>23</a:t>
            </a:r>
            <a:r>
              <a:rPr kumimoji="1" lang="ja-JP" altLang="en-US" dirty="0" smtClean="0"/>
              <a:t>時頃にリアルタイム性の高い情報交換が活発に行われている</a:t>
            </a:r>
            <a:endParaRPr kumimoji="1" lang="en-US" altLang="ja-JP" dirty="0" smtClean="0"/>
          </a:p>
        </p:txBody>
      </p:sp>
      <p:sp>
        <p:nvSpPr>
          <p:cNvPr id="2" name="タイトル 1"/>
          <p:cNvSpPr>
            <a:spLocks noGrp="1"/>
          </p:cNvSpPr>
          <p:nvPr>
            <p:ph type="title"/>
          </p:nvPr>
        </p:nvSpPr>
        <p:spPr/>
        <p:txBody>
          <a:bodyPr>
            <a:normAutofit fontScale="90000"/>
          </a:bodyPr>
          <a:lstStyle/>
          <a:p>
            <a:r>
              <a:rPr lang="en-US" altLang="ja-JP" dirty="0" smtClean="0"/>
              <a:t>(3)</a:t>
            </a:r>
            <a:r>
              <a:rPr lang="ja-JP" altLang="en-US" dirty="0" smtClean="0"/>
              <a:t>最適な送信タイミングの特定</a:t>
            </a:r>
            <a:r>
              <a:rPr lang="ja-JP" altLang="en-US" sz="2400" dirty="0" smtClean="0"/>
              <a:t>～同一タイムゾーン内～</a:t>
            </a:r>
            <a:endParaRPr kumimoji="1" lang="ja-JP" altLang="en-US" sz="2400"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17</a:t>
            </a:fld>
            <a:endParaRPr lang="en-US" altLang="ja-JP"/>
          </a:p>
        </p:txBody>
      </p:sp>
      <p:sp>
        <p:nvSpPr>
          <p:cNvPr id="9" name="テキスト ボックス 8"/>
          <p:cNvSpPr txBox="1"/>
          <p:nvPr/>
        </p:nvSpPr>
        <p:spPr>
          <a:xfrm>
            <a:off x="971550" y="6307951"/>
            <a:ext cx="333375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a</a:t>
            </a:r>
            <a:r>
              <a:rPr lang="ja-JP" altLang="en-US" sz="1200" dirty="0" smtClean="0">
                <a:latin typeface="+mn-lt"/>
                <a:ea typeface="+mn-ea"/>
                <a:cs typeface="Times New Roman" pitchFamily="18" charset="0"/>
              </a:rPr>
              <a:t>）</a:t>
            </a:r>
            <a:r>
              <a:rPr lang="ja-JP" altLang="en-US" sz="1200" dirty="0" smtClean="0">
                <a:solidFill>
                  <a:srgbClr val="FF0000"/>
                </a:solidFill>
                <a:latin typeface="+mn-lt"/>
                <a:ea typeface="+mn-ea"/>
                <a:cs typeface="Times New Roman" pitchFamily="18" charset="0"/>
              </a:rPr>
              <a:t>米</a:t>
            </a:r>
            <a:r>
              <a:rPr lang="ja-JP" altLang="en-US" sz="1200" dirty="0" smtClean="0">
                <a:latin typeface="+mn-lt"/>
                <a:ea typeface="+mn-ea"/>
                <a:cs typeface="Times New Roman" pitchFamily="18" charset="0"/>
              </a:rPr>
              <a:t>→</a:t>
            </a:r>
            <a:r>
              <a:rPr lang="ja-JP" altLang="en-US" sz="1200" dirty="0" smtClean="0">
                <a:solidFill>
                  <a:srgbClr val="FF0000"/>
                </a:solidFill>
                <a:latin typeface="+mn-lt"/>
                <a:ea typeface="+mn-ea"/>
                <a:cs typeface="Times New Roman" pitchFamily="18" charset="0"/>
              </a:rPr>
              <a:t>米</a:t>
            </a:r>
            <a:r>
              <a:rPr lang="ja-JP" altLang="en-US" sz="1200" dirty="0" smtClean="0">
                <a:latin typeface="+mn-lt"/>
                <a:ea typeface="+mn-ea"/>
                <a:cs typeface="Times New Roman" pitchFamily="18" charset="0"/>
              </a:rPr>
              <a:t>（最大値：</a:t>
            </a:r>
            <a:r>
              <a:rPr lang="en-US" altLang="ja-JP" sz="1200" dirty="0" smtClean="0">
                <a:latin typeface="+mn-lt"/>
                <a:ea typeface="+mn-ea"/>
                <a:cs typeface="Times New Roman" pitchFamily="18" charset="0"/>
              </a:rPr>
              <a:t>357</a:t>
            </a:r>
            <a:r>
              <a:rPr lang="ja-JP" altLang="en-US" sz="1200" dirty="0" smtClean="0">
                <a:latin typeface="+mn-lt"/>
                <a:ea typeface="+mn-ea"/>
                <a:cs typeface="Times New Roman" pitchFamily="18" charset="0"/>
              </a:rPr>
              <a:t>件，最小値：</a:t>
            </a:r>
            <a:r>
              <a:rPr lang="en-US" altLang="ja-JP" sz="1200" dirty="0" smtClean="0">
                <a:latin typeface="+mn-lt"/>
                <a:ea typeface="+mn-ea"/>
                <a:cs typeface="Times New Roman" pitchFamily="18" charset="0"/>
              </a:rPr>
              <a:t>0</a:t>
            </a:r>
            <a:r>
              <a:rPr lang="ja-JP" altLang="en-US" sz="1200" dirty="0" smtClean="0">
                <a:latin typeface="+mn-lt"/>
                <a:ea typeface="+mn-ea"/>
                <a:cs typeface="Times New Roman" pitchFamily="18" charset="0"/>
              </a:rPr>
              <a:t>件）</a:t>
            </a:r>
            <a:endParaRPr kumimoji="1" lang="ja-JP" altLang="en-US" sz="1200" dirty="0">
              <a:latin typeface="+mn-lt"/>
              <a:ea typeface="+mn-ea"/>
              <a:cs typeface="Times New Roman" pitchFamily="18" charset="0"/>
            </a:endParaRPr>
          </a:p>
        </p:txBody>
      </p:sp>
      <p:sp>
        <p:nvSpPr>
          <p:cNvPr id="13" name="テキスト ボックス 12"/>
          <p:cNvSpPr txBox="1"/>
          <p:nvPr/>
        </p:nvSpPr>
        <p:spPr>
          <a:xfrm>
            <a:off x="5149850" y="6307951"/>
            <a:ext cx="333375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b</a:t>
            </a:r>
            <a:r>
              <a:rPr lang="ja-JP" altLang="en-US" sz="1200" dirty="0" smtClean="0">
                <a:latin typeface="+mn-lt"/>
                <a:ea typeface="+mn-ea"/>
                <a:cs typeface="Times New Roman" pitchFamily="18" charset="0"/>
              </a:rPr>
              <a:t>）</a:t>
            </a:r>
            <a:r>
              <a:rPr lang="ja-JP" altLang="en-US" sz="1200" dirty="0" smtClean="0">
                <a:solidFill>
                  <a:srgbClr val="0000FF"/>
                </a:solidFill>
                <a:latin typeface="+mn-lt"/>
                <a:ea typeface="+mn-ea"/>
                <a:cs typeface="Times New Roman" pitchFamily="18" charset="0"/>
              </a:rPr>
              <a:t>欧</a:t>
            </a:r>
            <a:r>
              <a:rPr lang="ja-JP" altLang="en-US" sz="1200" dirty="0" smtClean="0">
                <a:latin typeface="+mn-lt"/>
                <a:ea typeface="+mn-ea"/>
                <a:cs typeface="Times New Roman" pitchFamily="18" charset="0"/>
              </a:rPr>
              <a:t>→</a:t>
            </a:r>
            <a:r>
              <a:rPr lang="ja-JP" altLang="en-US" sz="1200" dirty="0" smtClean="0">
                <a:solidFill>
                  <a:srgbClr val="0000FF"/>
                </a:solidFill>
                <a:latin typeface="+mn-lt"/>
                <a:ea typeface="+mn-ea"/>
                <a:cs typeface="Times New Roman" pitchFamily="18" charset="0"/>
              </a:rPr>
              <a:t>欧</a:t>
            </a:r>
            <a:r>
              <a:rPr lang="ja-JP" altLang="en-US" sz="1200" dirty="0" smtClean="0">
                <a:latin typeface="+mn-lt"/>
                <a:ea typeface="+mn-ea"/>
                <a:cs typeface="Times New Roman" pitchFamily="18" charset="0"/>
              </a:rPr>
              <a:t>（最大値：</a:t>
            </a:r>
            <a:r>
              <a:rPr lang="en-US" altLang="ja-JP" sz="1200" dirty="0" smtClean="0">
                <a:latin typeface="+mn-lt"/>
                <a:ea typeface="+mn-ea"/>
                <a:cs typeface="Times New Roman" pitchFamily="18" charset="0"/>
              </a:rPr>
              <a:t>180</a:t>
            </a:r>
            <a:r>
              <a:rPr lang="ja-JP" altLang="en-US" sz="1200" dirty="0" smtClean="0">
                <a:latin typeface="+mn-lt"/>
                <a:ea typeface="+mn-ea"/>
                <a:cs typeface="Times New Roman" pitchFamily="18" charset="0"/>
              </a:rPr>
              <a:t>件，最小値：</a:t>
            </a:r>
            <a:r>
              <a:rPr lang="en-US" altLang="ja-JP" sz="1200" dirty="0" smtClean="0">
                <a:latin typeface="+mn-lt"/>
                <a:ea typeface="+mn-ea"/>
                <a:cs typeface="Times New Roman" pitchFamily="18" charset="0"/>
              </a:rPr>
              <a:t>0</a:t>
            </a:r>
            <a:r>
              <a:rPr lang="ja-JP" altLang="en-US" sz="1200" dirty="0" smtClean="0">
                <a:latin typeface="+mn-lt"/>
                <a:ea typeface="+mn-ea"/>
                <a:cs typeface="Times New Roman" pitchFamily="18" charset="0"/>
              </a:rPr>
              <a:t>件）</a:t>
            </a:r>
            <a:endParaRPr kumimoji="1" lang="ja-JP" altLang="en-US" sz="1200" dirty="0">
              <a:latin typeface="+mn-lt"/>
              <a:ea typeface="+mn-ea"/>
              <a:cs typeface="Times New Roman" pitchFamily="18" charset="0"/>
            </a:endParaRPr>
          </a:p>
        </p:txBody>
      </p:sp>
      <p:sp>
        <p:nvSpPr>
          <p:cNvPr id="39" name="円/楕円 38"/>
          <p:cNvSpPr/>
          <p:nvPr/>
        </p:nvSpPr>
        <p:spPr>
          <a:xfrm rot="2157930">
            <a:off x="7393021" y="5416688"/>
            <a:ext cx="1441137" cy="840909"/>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8" presetClass="entr" presetSubtype="1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trips(downLeft)">
                                      <p:cBhvr>
                                        <p:cTn id="11" dur="500"/>
                                        <p:tgtEl>
                                          <p:spTgt spid="14"/>
                                        </p:tgtEl>
                                      </p:cBhvr>
                                    </p:animEffect>
                                  </p:childTnLst>
                                </p:cTn>
                              </p:par>
                              <p:par>
                                <p:cTn id="12" presetID="18" presetClass="entr" presetSubtype="12" fill="hold"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strips(downLeft)">
                                      <p:cBhvr>
                                        <p:cTn id="14" dur="500"/>
                                        <p:tgtEl>
                                          <p:spTgt spid="19"/>
                                        </p:tgtEl>
                                      </p:cBhvr>
                                    </p:animEffect>
                                  </p:childTnLst>
                                </p:cTn>
                              </p:par>
                              <p:par>
                                <p:cTn id="15" presetID="18" presetClass="entr" presetSubtype="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strips(downRight)">
                                      <p:cBhvr>
                                        <p:cTn id="17" dur="500"/>
                                        <p:tgtEl>
                                          <p:spTgt spid="21"/>
                                        </p:tgtEl>
                                      </p:cBhvr>
                                    </p:animEffect>
                                  </p:childTnLst>
                                </p:cTn>
                              </p:par>
                              <p:par>
                                <p:cTn id="18" presetID="18" presetClass="entr" presetSubtype="6"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strips(downRight)">
                                      <p:cBhvr>
                                        <p:cTn id="20" dur="500"/>
                                        <p:tgtEl>
                                          <p:spTgt spid="26"/>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dissolve">
                                      <p:cBhvr>
                                        <p:cTn id="23" dur="500"/>
                                        <p:tgtEl>
                                          <p:spTgt spid="38"/>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0"/>
                                  </p:stCondLst>
                                  <p:childTnLst>
                                    <p:set>
                                      <p:cBhvr>
                                        <p:cTn id="27" dur="1" fill="hold">
                                          <p:stCondLst>
                                            <p:cond delay="0"/>
                                          </p:stCondLst>
                                        </p:cTn>
                                        <p:tgtEl>
                                          <p:spTgt spid="24"/>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childTnLst>
                                </p:cTn>
                              </p:par>
                              <p:par>
                                <p:cTn id="30" presetID="18" presetClass="entr" presetSubtype="12"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strips(downLeft)">
                                      <p:cBhvr>
                                        <p:cTn id="32" dur="500"/>
                                        <p:tgtEl>
                                          <p:spTgt spid="15"/>
                                        </p:tgtEl>
                                      </p:cBhvr>
                                    </p:animEffect>
                                  </p:childTnLst>
                                </p:cTn>
                              </p:par>
                              <p:par>
                                <p:cTn id="33" presetID="18" presetClass="entr" presetSubtype="12"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strips(downLeft)">
                                      <p:cBhvr>
                                        <p:cTn id="35" dur="500"/>
                                        <p:tgtEl>
                                          <p:spTgt spid="29"/>
                                        </p:tgtEl>
                                      </p:cBhvr>
                                    </p:animEffect>
                                  </p:childTnLst>
                                </p:cTn>
                              </p:par>
                              <p:par>
                                <p:cTn id="36" presetID="18" presetClass="entr" presetSubtype="6" fill="hold"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strips(downRight)">
                                      <p:cBhvr>
                                        <p:cTn id="38" dur="500"/>
                                        <p:tgtEl>
                                          <p:spTgt spid="33"/>
                                        </p:tgtEl>
                                      </p:cBhvr>
                                    </p:animEffect>
                                  </p:childTnLst>
                                </p:cTn>
                              </p:par>
                              <p:par>
                                <p:cTn id="39" presetID="18" presetClass="entr" presetSubtype="6"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strips(downRight)">
                                      <p:cBhvr>
                                        <p:cTn id="41" dur="500"/>
                                        <p:tgtEl>
                                          <p:spTgt spid="35"/>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dissolve">
                                      <p:cBhvr>
                                        <p:cTn id="4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グループ化 43"/>
          <p:cNvGrpSpPr/>
          <p:nvPr/>
        </p:nvGrpSpPr>
        <p:grpSpPr>
          <a:xfrm>
            <a:off x="4646964" y="3220050"/>
            <a:ext cx="4281136" cy="3276000"/>
            <a:chOff x="5127838" y="139700"/>
            <a:chExt cx="4281136" cy="3276000"/>
          </a:xfrm>
        </p:grpSpPr>
        <p:pic>
          <p:nvPicPr>
            <p:cNvPr id="42" name="Picture 5"/>
            <p:cNvPicPr>
              <a:picLocks noChangeAspect="1" noChangeArrowheads="1"/>
            </p:cNvPicPr>
            <p:nvPr/>
          </p:nvPicPr>
          <p:blipFill>
            <a:blip r:embed="rId3" cstate="print"/>
            <a:srcRect/>
            <a:stretch>
              <a:fillRect/>
            </a:stretch>
          </p:blipFill>
          <p:spPr bwMode="auto">
            <a:xfrm>
              <a:off x="5127838" y="139700"/>
              <a:ext cx="4281136" cy="3276000"/>
            </a:xfrm>
            <a:prstGeom prst="rect">
              <a:avLst/>
            </a:prstGeom>
            <a:noFill/>
            <a:ln w="9525">
              <a:noFill/>
              <a:miter lim="800000"/>
              <a:headEnd/>
              <a:tailEnd/>
            </a:ln>
          </p:spPr>
        </p:pic>
        <p:cxnSp>
          <p:nvCxnSpPr>
            <p:cNvPr id="43" name="直線コネクタ 42"/>
            <p:cNvCxnSpPr/>
            <p:nvPr/>
          </p:nvCxnSpPr>
          <p:spPr>
            <a:xfrm rot="10800000">
              <a:off x="5666787" y="632127"/>
              <a:ext cx="3519937" cy="2605772"/>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grpSp>
      <p:grpSp>
        <p:nvGrpSpPr>
          <p:cNvPr id="45" name="グループ化 44"/>
          <p:cNvGrpSpPr/>
          <p:nvPr/>
        </p:nvGrpSpPr>
        <p:grpSpPr>
          <a:xfrm>
            <a:off x="438150" y="3220050"/>
            <a:ext cx="4270611" cy="3276000"/>
            <a:chOff x="482597" y="184150"/>
            <a:chExt cx="4270611" cy="3276000"/>
          </a:xfrm>
        </p:grpSpPr>
        <p:pic>
          <p:nvPicPr>
            <p:cNvPr id="41" name="Picture 4"/>
            <p:cNvPicPr>
              <a:picLocks noChangeAspect="1" noChangeArrowheads="1"/>
            </p:cNvPicPr>
            <p:nvPr/>
          </p:nvPicPr>
          <p:blipFill>
            <a:blip r:embed="rId4" cstate="print"/>
            <a:srcRect/>
            <a:stretch>
              <a:fillRect/>
            </a:stretch>
          </p:blipFill>
          <p:spPr bwMode="auto">
            <a:xfrm>
              <a:off x="482597" y="184150"/>
              <a:ext cx="4270611" cy="3276000"/>
            </a:xfrm>
            <a:prstGeom prst="rect">
              <a:avLst/>
            </a:prstGeom>
            <a:noFill/>
            <a:ln w="9525">
              <a:noFill/>
              <a:miter lim="800000"/>
              <a:headEnd/>
              <a:tailEnd/>
            </a:ln>
          </p:spPr>
        </p:pic>
        <p:cxnSp>
          <p:nvCxnSpPr>
            <p:cNvPr id="38" name="直線コネクタ 37"/>
            <p:cNvCxnSpPr/>
            <p:nvPr/>
          </p:nvCxnSpPr>
          <p:spPr>
            <a:xfrm rot="10800000">
              <a:off x="1016000" y="683990"/>
              <a:ext cx="3511550" cy="2597379"/>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grpSp>
      <p:sp>
        <p:nvSpPr>
          <p:cNvPr id="2" name="タイトル 1"/>
          <p:cNvSpPr>
            <a:spLocks noGrp="1"/>
          </p:cNvSpPr>
          <p:nvPr>
            <p:ph type="title"/>
          </p:nvPr>
        </p:nvSpPr>
        <p:spPr/>
        <p:txBody>
          <a:bodyPr>
            <a:normAutofit fontScale="90000"/>
          </a:bodyPr>
          <a:lstStyle/>
          <a:p>
            <a:r>
              <a:rPr lang="en-US" altLang="ja-JP" dirty="0" smtClean="0"/>
              <a:t>(3)</a:t>
            </a:r>
            <a:r>
              <a:rPr lang="ja-JP" altLang="en-US" dirty="0" smtClean="0"/>
              <a:t>最適な送信タイミングの特定</a:t>
            </a:r>
            <a:r>
              <a:rPr lang="ja-JP" altLang="en-US" sz="2700" dirty="0" smtClean="0"/>
              <a:t>～異なるタイムゾーン間～</a:t>
            </a:r>
            <a:endParaRPr kumimoji="1" lang="ja-JP" altLang="en-US" sz="2700"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dirty="0" smtClean="0"/>
              <a:t>OSS</a:t>
            </a:r>
            <a:r>
              <a:rPr lang="ja-JP" altLang="en-US" dirty="0"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18</a:t>
            </a:fld>
            <a:endParaRPr lang="en-US" altLang="ja-JP"/>
          </a:p>
        </p:txBody>
      </p:sp>
      <p:sp>
        <p:nvSpPr>
          <p:cNvPr id="3" name="コンテンツ プレースホルダ 2"/>
          <p:cNvSpPr>
            <a:spLocks noGrp="1"/>
          </p:cNvSpPr>
          <p:nvPr>
            <p:ph idx="1"/>
          </p:nvPr>
        </p:nvSpPr>
        <p:spPr>
          <a:xfrm>
            <a:off x="438150" y="1028700"/>
            <a:ext cx="8578850" cy="2266950"/>
          </a:xfrm>
        </p:spPr>
        <p:txBody>
          <a:bodyPr>
            <a:normAutofit fontScale="92500" lnSpcReduction="20000"/>
          </a:bodyPr>
          <a:lstStyle/>
          <a:p>
            <a:r>
              <a:rPr kumimoji="1" lang="ja-JP" altLang="en-US" dirty="0" smtClean="0"/>
              <a:t>結果</a:t>
            </a:r>
            <a:endParaRPr kumimoji="1" lang="en-US" altLang="ja-JP" dirty="0" smtClean="0"/>
          </a:p>
          <a:p>
            <a:pPr lvl="1"/>
            <a:r>
              <a:rPr lang="ja-JP" altLang="en-US" dirty="0" smtClean="0"/>
              <a:t>リアルタイム性の高い／低い情報交換が行われている時刻を確認できた</a:t>
            </a:r>
            <a:endParaRPr lang="en-US" altLang="ja-JP" dirty="0" smtClean="0"/>
          </a:p>
          <a:p>
            <a:pPr lvl="2"/>
            <a:r>
              <a:rPr lang="ja-JP" altLang="en-US" dirty="0" smtClean="0">
                <a:solidFill>
                  <a:srgbClr val="FF0000"/>
                </a:solidFill>
              </a:rPr>
              <a:t>米</a:t>
            </a:r>
            <a:r>
              <a:rPr lang="ja-JP" altLang="en-US" dirty="0" smtClean="0"/>
              <a:t>→</a:t>
            </a:r>
            <a:r>
              <a:rPr lang="ja-JP" altLang="en-US" dirty="0" smtClean="0">
                <a:solidFill>
                  <a:srgbClr val="0000FF"/>
                </a:solidFill>
              </a:rPr>
              <a:t>欧</a:t>
            </a:r>
            <a:r>
              <a:rPr lang="ja-JP" altLang="en-US" dirty="0" smtClean="0"/>
              <a:t>では送信時刻</a:t>
            </a:r>
            <a:r>
              <a:rPr lang="en-US" altLang="ja-JP" dirty="0" smtClean="0"/>
              <a:t>10</a:t>
            </a:r>
            <a:r>
              <a:rPr lang="ja-JP" altLang="en-US" dirty="0" smtClean="0"/>
              <a:t>時から</a:t>
            </a:r>
            <a:r>
              <a:rPr lang="en-US" altLang="ja-JP" dirty="0" smtClean="0"/>
              <a:t>17</a:t>
            </a:r>
            <a:r>
              <a:rPr lang="ja-JP" altLang="en-US" dirty="0" smtClean="0"/>
              <a:t>時頃，</a:t>
            </a:r>
            <a:r>
              <a:rPr lang="ja-JP" altLang="en-US" dirty="0" smtClean="0">
                <a:solidFill>
                  <a:srgbClr val="0000FF"/>
                </a:solidFill>
              </a:rPr>
              <a:t>欧</a:t>
            </a:r>
            <a:r>
              <a:rPr lang="ja-JP" altLang="en-US" dirty="0" smtClean="0"/>
              <a:t>→</a:t>
            </a:r>
            <a:r>
              <a:rPr lang="ja-JP" altLang="en-US" dirty="0" smtClean="0">
                <a:solidFill>
                  <a:srgbClr val="FF0000"/>
                </a:solidFill>
              </a:rPr>
              <a:t>米</a:t>
            </a:r>
            <a:r>
              <a:rPr lang="ja-JP" altLang="en-US" dirty="0" smtClean="0"/>
              <a:t>では送信時刻</a:t>
            </a:r>
            <a:r>
              <a:rPr lang="en-US" altLang="ja-JP" dirty="0" smtClean="0"/>
              <a:t>16</a:t>
            </a:r>
            <a:r>
              <a:rPr lang="ja-JP" altLang="en-US" dirty="0" smtClean="0"/>
              <a:t>時から</a:t>
            </a:r>
            <a:r>
              <a:rPr lang="en-US" altLang="ja-JP" dirty="0" smtClean="0"/>
              <a:t>23</a:t>
            </a:r>
            <a:r>
              <a:rPr lang="ja-JP" altLang="en-US" dirty="0" smtClean="0"/>
              <a:t>時頃にリアルタイム性の高い情報交換が行われている</a:t>
            </a:r>
            <a:endParaRPr lang="en-US" altLang="ja-JP" dirty="0" smtClean="0">
              <a:solidFill>
                <a:srgbClr val="FF0000"/>
              </a:solidFill>
            </a:endParaRPr>
          </a:p>
          <a:p>
            <a:pPr lvl="2"/>
            <a:r>
              <a:rPr lang="ja-JP" altLang="en-US" dirty="0" smtClean="0">
                <a:solidFill>
                  <a:srgbClr val="FF0000"/>
                </a:solidFill>
              </a:rPr>
              <a:t>米</a:t>
            </a:r>
            <a:r>
              <a:rPr lang="ja-JP" altLang="en-US" dirty="0" smtClean="0"/>
              <a:t>→</a:t>
            </a:r>
            <a:r>
              <a:rPr lang="ja-JP" altLang="en-US" dirty="0" smtClean="0">
                <a:solidFill>
                  <a:srgbClr val="0000FF"/>
                </a:solidFill>
              </a:rPr>
              <a:t>欧</a:t>
            </a:r>
            <a:r>
              <a:rPr lang="ja-JP" altLang="en-US" dirty="0" smtClean="0"/>
              <a:t>では送信時刻</a:t>
            </a:r>
            <a:r>
              <a:rPr lang="en-US" altLang="ja-JP" dirty="0" smtClean="0"/>
              <a:t>18</a:t>
            </a:r>
            <a:r>
              <a:rPr lang="ja-JP" altLang="en-US" dirty="0" smtClean="0"/>
              <a:t>時から</a:t>
            </a:r>
            <a:r>
              <a:rPr lang="en-US" altLang="ja-JP" dirty="0" smtClean="0"/>
              <a:t>23</a:t>
            </a:r>
            <a:r>
              <a:rPr lang="ja-JP" altLang="en-US" dirty="0" smtClean="0"/>
              <a:t>時頃，</a:t>
            </a:r>
            <a:r>
              <a:rPr lang="ja-JP" altLang="en-US" dirty="0" smtClean="0">
                <a:solidFill>
                  <a:srgbClr val="0000FF"/>
                </a:solidFill>
              </a:rPr>
              <a:t>欧</a:t>
            </a:r>
            <a:r>
              <a:rPr lang="ja-JP" altLang="en-US" dirty="0" smtClean="0"/>
              <a:t>→</a:t>
            </a:r>
            <a:r>
              <a:rPr lang="ja-JP" altLang="en-US" dirty="0" smtClean="0">
                <a:solidFill>
                  <a:srgbClr val="FF0000"/>
                </a:solidFill>
              </a:rPr>
              <a:t>米</a:t>
            </a:r>
            <a:r>
              <a:rPr lang="ja-JP" altLang="en-US" dirty="0" smtClean="0"/>
              <a:t>では送信時刻７時から</a:t>
            </a:r>
            <a:r>
              <a:rPr lang="en-US" altLang="ja-JP" dirty="0" smtClean="0"/>
              <a:t>13</a:t>
            </a:r>
            <a:r>
              <a:rPr lang="ja-JP" altLang="en-US" dirty="0" smtClean="0"/>
              <a:t>時頃にリアルタイム性の低い情報交換が行われている</a:t>
            </a:r>
            <a:endParaRPr kumimoji="1" lang="en-US" altLang="ja-JP" dirty="0" smtClean="0"/>
          </a:p>
        </p:txBody>
      </p:sp>
      <p:grpSp>
        <p:nvGrpSpPr>
          <p:cNvPr id="48" name="グループ化 47"/>
          <p:cNvGrpSpPr/>
          <p:nvPr/>
        </p:nvGrpSpPr>
        <p:grpSpPr>
          <a:xfrm>
            <a:off x="438150" y="3223528"/>
            <a:ext cx="4270610" cy="3276000"/>
            <a:chOff x="482600" y="3223528"/>
            <a:chExt cx="4270610" cy="3276000"/>
          </a:xfrm>
        </p:grpSpPr>
        <p:pic>
          <p:nvPicPr>
            <p:cNvPr id="67" name="Picture 2"/>
            <p:cNvPicPr>
              <a:picLocks noChangeAspect="1" noChangeArrowheads="1"/>
            </p:cNvPicPr>
            <p:nvPr/>
          </p:nvPicPr>
          <p:blipFill>
            <a:blip r:embed="rId5" cstate="print"/>
            <a:srcRect/>
            <a:stretch>
              <a:fillRect/>
            </a:stretch>
          </p:blipFill>
          <p:spPr bwMode="auto">
            <a:xfrm>
              <a:off x="482600" y="3223528"/>
              <a:ext cx="4270610" cy="3276000"/>
            </a:xfrm>
            <a:prstGeom prst="rect">
              <a:avLst/>
            </a:prstGeom>
            <a:noFill/>
            <a:ln w="9525">
              <a:noFill/>
              <a:miter lim="800000"/>
              <a:headEnd/>
              <a:tailEnd/>
            </a:ln>
          </p:spPr>
        </p:pic>
        <p:cxnSp>
          <p:nvCxnSpPr>
            <p:cNvPr id="56" name="直線コネクタ 55"/>
            <p:cNvCxnSpPr/>
            <p:nvPr/>
          </p:nvCxnSpPr>
          <p:spPr>
            <a:xfrm rot="10800000">
              <a:off x="1016000" y="3720872"/>
              <a:ext cx="3511550" cy="2597379"/>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grpSp>
      <p:cxnSp>
        <p:nvCxnSpPr>
          <p:cNvPr id="52" name="直線コネクタ 51"/>
          <p:cNvCxnSpPr/>
          <p:nvPr/>
        </p:nvCxnSpPr>
        <p:spPr>
          <a:xfrm rot="10800000">
            <a:off x="965670" y="5668278"/>
            <a:ext cx="3511546"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rot="10800000">
            <a:off x="963162" y="4798561"/>
            <a:ext cx="3511546"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39" name="円/楕円 38"/>
          <p:cNvSpPr/>
          <p:nvPr/>
        </p:nvSpPr>
        <p:spPr>
          <a:xfrm rot="2157930">
            <a:off x="2251624" y="4662761"/>
            <a:ext cx="1823627" cy="828085"/>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smtClean="0"/>
          </a:p>
        </p:txBody>
      </p:sp>
      <p:grpSp>
        <p:nvGrpSpPr>
          <p:cNvPr id="59" name="グループ化 58"/>
          <p:cNvGrpSpPr/>
          <p:nvPr/>
        </p:nvGrpSpPr>
        <p:grpSpPr>
          <a:xfrm>
            <a:off x="4646965" y="3220050"/>
            <a:ext cx="4281135" cy="3276000"/>
            <a:chOff x="4646965" y="3220050"/>
            <a:chExt cx="4281135" cy="3276000"/>
          </a:xfrm>
        </p:grpSpPr>
        <p:pic>
          <p:nvPicPr>
            <p:cNvPr id="68" name="Picture 3"/>
            <p:cNvPicPr>
              <a:picLocks noChangeAspect="1" noChangeArrowheads="1"/>
            </p:cNvPicPr>
            <p:nvPr/>
          </p:nvPicPr>
          <p:blipFill>
            <a:blip r:embed="rId6" cstate="print"/>
            <a:srcRect/>
            <a:stretch>
              <a:fillRect/>
            </a:stretch>
          </p:blipFill>
          <p:spPr bwMode="auto">
            <a:xfrm>
              <a:off x="4646965" y="3220050"/>
              <a:ext cx="4281135" cy="3276000"/>
            </a:xfrm>
            <a:prstGeom prst="rect">
              <a:avLst/>
            </a:prstGeom>
            <a:noFill/>
            <a:ln w="9525">
              <a:noFill/>
              <a:miter lim="800000"/>
              <a:headEnd/>
              <a:tailEnd/>
            </a:ln>
          </p:spPr>
        </p:pic>
        <p:cxnSp>
          <p:nvCxnSpPr>
            <p:cNvPr id="61" name="直線コネクタ 60"/>
            <p:cNvCxnSpPr/>
            <p:nvPr/>
          </p:nvCxnSpPr>
          <p:spPr>
            <a:xfrm rot="10800000">
              <a:off x="5177524" y="3704089"/>
              <a:ext cx="3519937" cy="2605772"/>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grpSp>
      <p:cxnSp>
        <p:nvCxnSpPr>
          <p:cNvPr id="46" name="直線コネクタ 45"/>
          <p:cNvCxnSpPr/>
          <p:nvPr/>
        </p:nvCxnSpPr>
        <p:spPr>
          <a:xfrm rot="10800000">
            <a:off x="5175017" y="5440143"/>
            <a:ext cx="3511546"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rot="10800000">
            <a:off x="5175017" y="6309860"/>
            <a:ext cx="3511546"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40" name="円/楕円 39"/>
          <p:cNvSpPr/>
          <p:nvPr/>
        </p:nvSpPr>
        <p:spPr>
          <a:xfrm rot="2157930">
            <a:off x="7297922" y="5382786"/>
            <a:ext cx="1568840" cy="840909"/>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テキスト ボックス 83"/>
          <p:cNvSpPr txBox="1"/>
          <p:nvPr/>
        </p:nvSpPr>
        <p:spPr>
          <a:xfrm>
            <a:off x="349250" y="2929755"/>
            <a:ext cx="1111250" cy="276999"/>
          </a:xfrm>
          <a:prstGeom prst="rect">
            <a:avLst/>
          </a:prstGeom>
          <a:noFill/>
          <a:ln>
            <a:noFill/>
          </a:ln>
        </p:spPr>
        <p:txBody>
          <a:bodyPr wrap="square" rtlCol="0">
            <a:spAutoFit/>
          </a:bodyPr>
          <a:lstStyle/>
          <a:p>
            <a:r>
              <a:rPr kumimoji="1" lang="ja-JP" altLang="en-US" sz="1200" dirty="0" smtClean="0"/>
              <a:t>時差は</a:t>
            </a:r>
            <a:r>
              <a:rPr lang="en-US" altLang="ja-JP" sz="1200" dirty="0" smtClean="0"/>
              <a:t>6</a:t>
            </a:r>
            <a:r>
              <a:rPr kumimoji="1" lang="ja-JP" altLang="en-US" sz="1200" dirty="0" smtClean="0"/>
              <a:t>時間</a:t>
            </a:r>
            <a:endParaRPr kumimoji="1" lang="ja-JP" altLang="en-US" sz="1200" dirty="0"/>
          </a:p>
        </p:txBody>
      </p:sp>
      <p:grpSp>
        <p:nvGrpSpPr>
          <p:cNvPr id="58" name="グループ化 57"/>
          <p:cNvGrpSpPr/>
          <p:nvPr/>
        </p:nvGrpSpPr>
        <p:grpSpPr>
          <a:xfrm>
            <a:off x="432873" y="3220050"/>
            <a:ext cx="4270611" cy="3276000"/>
            <a:chOff x="488209" y="3220050"/>
            <a:chExt cx="4270611" cy="3276000"/>
          </a:xfrm>
        </p:grpSpPr>
        <p:pic>
          <p:nvPicPr>
            <p:cNvPr id="50" name="Picture 4"/>
            <p:cNvPicPr>
              <a:picLocks noChangeAspect="1" noChangeArrowheads="1"/>
            </p:cNvPicPr>
            <p:nvPr/>
          </p:nvPicPr>
          <p:blipFill>
            <a:blip r:embed="rId7" cstate="print"/>
            <a:srcRect/>
            <a:stretch>
              <a:fillRect/>
            </a:stretch>
          </p:blipFill>
          <p:spPr bwMode="auto">
            <a:xfrm>
              <a:off x="488209" y="3220050"/>
              <a:ext cx="4270611" cy="3276000"/>
            </a:xfrm>
            <a:prstGeom prst="rect">
              <a:avLst/>
            </a:prstGeom>
            <a:noFill/>
            <a:ln w="9525">
              <a:noFill/>
              <a:miter lim="800000"/>
              <a:headEnd/>
              <a:tailEnd/>
            </a:ln>
          </p:spPr>
        </p:pic>
        <p:cxnSp>
          <p:nvCxnSpPr>
            <p:cNvPr id="53" name="直線コネクタ 52"/>
            <p:cNvCxnSpPr/>
            <p:nvPr/>
          </p:nvCxnSpPr>
          <p:spPr>
            <a:xfrm rot="10800000">
              <a:off x="1016000" y="3720872"/>
              <a:ext cx="3511550" cy="2597379"/>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grpSp>
      <p:cxnSp>
        <p:nvCxnSpPr>
          <p:cNvPr id="54" name="直線コネクタ 53"/>
          <p:cNvCxnSpPr/>
          <p:nvPr/>
        </p:nvCxnSpPr>
        <p:spPr>
          <a:xfrm rot="10800000">
            <a:off x="954784" y="6318249"/>
            <a:ext cx="3511546"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rot="10800000">
            <a:off x="954784" y="5669152"/>
            <a:ext cx="3511546"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57" name="円/楕円 56"/>
          <p:cNvSpPr/>
          <p:nvPr/>
        </p:nvSpPr>
        <p:spPr>
          <a:xfrm>
            <a:off x="871764" y="5473700"/>
            <a:ext cx="1422400" cy="889000"/>
          </a:xfrm>
          <a:prstGeom prst="ellipse">
            <a:avLst/>
          </a:prstGeom>
          <a:noFill/>
          <a:ln w="508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838200" y="6307951"/>
            <a:ext cx="351536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c</a:t>
            </a:r>
            <a:r>
              <a:rPr lang="ja-JP" altLang="en-US" sz="1200" dirty="0" smtClean="0">
                <a:latin typeface="+mn-lt"/>
                <a:ea typeface="+mn-ea"/>
                <a:cs typeface="Times New Roman" pitchFamily="18" charset="0"/>
              </a:rPr>
              <a:t>）</a:t>
            </a:r>
            <a:r>
              <a:rPr lang="ja-JP" altLang="en-US" sz="1200" dirty="0" smtClean="0">
                <a:solidFill>
                  <a:srgbClr val="FF0000"/>
                </a:solidFill>
                <a:latin typeface="+mn-lt"/>
                <a:ea typeface="+mn-ea"/>
                <a:cs typeface="Times New Roman" pitchFamily="18" charset="0"/>
              </a:rPr>
              <a:t>米</a:t>
            </a:r>
            <a:r>
              <a:rPr lang="ja-JP" altLang="en-US" sz="1200" dirty="0" smtClean="0">
                <a:latin typeface="+mn-lt"/>
                <a:ea typeface="+mn-ea"/>
                <a:cs typeface="Times New Roman" pitchFamily="18" charset="0"/>
              </a:rPr>
              <a:t>→</a:t>
            </a:r>
            <a:r>
              <a:rPr lang="ja-JP" altLang="en-US" sz="1200" dirty="0" smtClean="0">
                <a:solidFill>
                  <a:srgbClr val="0000FF"/>
                </a:solidFill>
                <a:latin typeface="+mn-lt"/>
                <a:ea typeface="+mn-ea"/>
                <a:cs typeface="Times New Roman" pitchFamily="18" charset="0"/>
              </a:rPr>
              <a:t>欧</a:t>
            </a:r>
            <a:r>
              <a:rPr lang="ja-JP" altLang="en-US" sz="1200" dirty="0" smtClean="0">
                <a:latin typeface="+mn-lt"/>
                <a:ea typeface="+mn-ea"/>
                <a:cs typeface="Times New Roman" pitchFamily="18" charset="0"/>
              </a:rPr>
              <a:t>（最大値：</a:t>
            </a:r>
            <a:r>
              <a:rPr lang="en-US" altLang="ja-JP" sz="1200" dirty="0" smtClean="0">
                <a:latin typeface="+mn-lt"/>
                <a:ea typeface="+mn-ea"/>
                <a:cs typeface="Times New Roman" pitchFamily="18" charset="0"/>
              </a:rPr>
              <a:t>94</a:t>
            </a:r>
            <a:r>
              <a:rPr lang="ja-JP" altLang="en-US" sz="1200" dirty="0" smtClean="0">
                <a:latin typeface="+mn-lt"/>
                <a:ea typeface="+mn-ea"/>
                <a:cs typeface="Times New Roman" pitchFamily="18" charset="0"/>
              </a:rPr>
              <a:t>件，最小値：</a:t>
            </a:r>
            <a:r>
              <a:rPr lang="en-US" altLang="ja-JP" sz="1200" dirty="0" smtClean="0">
                <a:latin typeface="+mn-lt"/>
                <a:ea typeface="+mn-ea"/>
                <a:cs typeface="Times New Roman" pitchFamily="18" charset="0"/>
              </a:rPr>
              <a:t>0</a:t>
            </a:r>
            <a:r>
              <a:rPr lang="ja-JP" altLang="en-US" sz="1200" dirty="0" smtClean="0">
                <a:latin typeface="+mn-lt"/>
                <a:ea typeface="+mn-ea"/>
                <a:cs typeface="Times New Roman" pitchFamily="18" charset="0"/>
              </a:rPr>
              <a:t>件）</a:t>
            </a:r>
            <a:endParaRPr kumimoji="1" lang="ja-JP" altLang="en-US" sz="1200" dirty="0">
              <a:latin typeface="+mn-lt"/>
              <a:ea typeface="+mn-ea"/>
              <a:cs typeface="Times New Roman" pitchFamily="18" charset="0"/>
            </a:endParaRPr>
          </a:p>
        </p:txBody>
      </p:sp>
      <p:grpSp>
        <p:nvGrpSpPr>
          <p:cNvPr id="88" name="グループ化 87"/>
          <p:cNvGrpSpPr/>
          <p:nvPr/>
        </p:nvGrpSpPr>
        <p:grpSpPr>
          <a:xfrm>
            <a:off x="4646968" y="3220050"/>
            <a:ext cx="4281132" cy="3276000"/>
            <a:chOff x="4646968" y="3220050"/>
            <a:chExt cx="4281132" cy="3276000"/>
          </a:xfrm>
        </p:grpSpPr>
        <p:pic>
          <p:nvPicPr>
            <p:cNvPr id="70" name="Picture 5"/>
            <p:cNvPicPr>
              <a:picLocks noChangeAspect="1" noChangeArrowheads="1"/>
            </p:cNvPicPr>
            <p:nvPr/>
          </p:nvPicPr>
          <p:blipFill>
            <a:blip r:embed="rId8" cstate="print"/>
            <a:srcRect/>
            <a:stretch>
              <a:fillRect/>
            </a:stretch>
          </p:blipFill>
          <p:spPr bwMode="auto">
            <a:xfrm>
              <a:off x="4646968" y="3220050"/>
              <a:ext cx="4281132" cy="3276000"/>
            </a:xfrm>
            <a:prstGeom prst="rect">
              <a:avLst/>
            </a:prstGeom>
            <a:noFill/>
            <a:ln w="9525">
              <a:noFill/>
              <a:miter lim="800000"/>
              <a:headEnd/>
              <a:tailEnd/>
            </a:ln>
          </p:spPr>
        </p:pic>
        <p:cxnSp>
          <p:nvCxnSpPr>
            <p:cNvPr id="71" name="直線コネクタ 70"/>
            <p:cNvCxnSpPr/>
            <p:nvPr/>
          </p:nvCxnSpPr>
          <p:spPr>
            <a:xfrm rot="10800000">
              <a:off x="5177524" y="3704089"/>
              <a:ext cx="3519937" cy="2605772"/>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grpSp>
      <p:cxnSp>
        <p:nvCxnSpPr>
          <p:cNvPr id="72" name="直線コネクタ 71"/>
          <p:cNvCxnSpPr/>
          <p:nvPr/>
        </p:nvCxnSpPr>
        <p:spPr>
          <a:xfrm rot="10800000">
            <a:off x="5175017" y="4459739"/>
            <a:ext cx="3511546"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rot="10800000">
            <a:off x="5175017" y="5234671"/>
            <a:ext cx="3511546"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87" name="円/楕円 86"/>
          <p:cNvSpPr/>
          <p:nvPr/>
        </p:nvSpPr>
        <p:spPr>
          <a:xfrm>
            <a:off x="6883400" y="4370839"/>
            <a:ext cx="1244600" cy="933450"/>
          </a:xfrm>
          <a:prstGeom prst="ellipse">
            <a:avLst/>
          </a:prstGeom>
          <a:noFill/>
          <a:ln w="508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テキスト ボックス 89"/>
          <p:cNvSpPr txBox="1"/>
          <p:nvPr/>
        </p:nvSpPr>
        <p:spPr>
          <a:xfrm>
            <a:off x="704850" y="3876814"/>
            <a:ext cx="3822700" cy="707886"/>
          </a:xfrm>
          <a:prstGeom prst="rect">
            <a:avLst/>
          </a:prstGeom>
          <a:solidFill>
            <a:schemeClr val="bg1"/>
          </a:solidFill>
          <a:ln w="38100">
            <a:solidFill>
              <a:srgbClr val="FF0000"/>
            </a:solidFill>
          </a:ln>
        </p:spPr>
        <p:txBody>
          <a:bodyPr wrap="square" rtlCol="0">
            <a:spAutoFit/>
          </a:bodyPr>
          <a:lstStyle/>
          <a:p>
            <a:r>
              <a:rPr lang="ja-JP" altLang="en-US" sz="2000" dirty="0" smtClean="0">
                <a:solidFill>
                  <a:srgbClr val="FF0000"/>
                </a:solidFill>
              </a:rPr>
              <a:t>米大陸地域</a:t>
            </a:r>
            <a:r>
              <a:rPr lang="ja-JP" altLang="en-US" sz="2000" dirty="0" smtClean="0"/>
              <a:t>は</a:t>
            </a:r>
            <a:r>
              <a:rPr lang="en-US" altLang="ja-JP" sz="2000" dirty="0" smtClean="0"/>
              <a:t>10</a:t>
            </a:r>
            <a:r>
              <a:rPr lang="ja-JP" altLang="en-US" sz="2000" dirty="0" smtClean="0"/>
              <a:t>時から</a:t>
            </a:r>
            <a:r>
              <a:rPr lang="en-US" altLang="ja-JP" sz="2000" dirty="0" smtClean="0"/>
              <a:t>17</a:t>
            </a:r>
            <a:r>
              <a:rPr lang="ja-JP" altLang="en-US" sz="2000" dirty="0" smtClean="0"/>
              <a:t>時頃にメールを送ることが望ましい</a:t>
            </a:r>
            <a:endParaRPr kumimoji="1" lang="ja-JP" altLang="en-US" sz="2000" dirty="0"/>
          </a:p>
        </p:txBody>
      </p:sp>
      <p:sp>
        <p:nvSpPr>
          <p:cNvPr id="11" name="テキスト ボックス 10"/>
          <p:cNvSpPr txBox="1"/>
          <p:nvPr/>
        </p:nvSpPr>
        <p:spPr>
          <a:xfrm>
            <a:off x="5057140" y="6307951"/>
            <a:ext cx="351536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d</a:t>
            </a:r>
            <a:r>
              <a:rPr lang="ja-JP" altLang="en-US" sz="1200" dirty="0" smtClean="0">
                <a:latin typeface="+mn-lt"/>
                <a:ea typeface="+mn-ea"/>
                <a:cs typeface="Times New Roman" pitchFamily="18" charset="0"/>
              </a:rPr>
              <a:t>）</a:t>
            </a:r>
            <a:r>
              <a:rPr lang="ja-JP" altLang="en-US" sz="1200" dirty="0" smtClean="0">
                <a:solidFill>
                  <a:srgbClr val="0000FF"/>
                </a:solidFill>
                <a:latin typeface="+mn-lt"/>
                <a:ea typeface="+mn-ea"/>
                <a:cs typeface="Times New Roman" pitchFamily="18" charset="0"/>
              </a:rPr>
              <a:t>欧</a:t>
            </a:r>
            <a:r>
              <a:rPr lang="ja-JP" altLang="en-US" sz="1200" dirty="0" smtClean="0">
                <a:latin typeface="+mn-lt"/>
                <a:ea typeface="+mn-ea"/>
                <a:cs typeface="Times New Roman" pitchFamily="18" charset="0"/>
              </a:rPr>
              <a:t>→</a:t>
            </a:r>
            <a:r>
              <a:rPr lang="ja-JP" altLang="en-US" sz="1200" dirty="0" smtClean="0">
                <a:solidFill>
                  <a:srgbClr val="FF0000"/>
                </a:solidFill>
                <a:latin typeface="+mn-lt"/>
                <a:ea typeface="+mn-ea"/>
                <a:cs typeface="Times New Roman" pitchFamily="18" charset="0"/>
              </a:rPr>
              <a:t>米</a:t>
            </a:r>
            <a:r>
              <a:rPr lang="ja-JP" altLang="en-US" sz="1200" dirty="0" smtClean="0">
                <a:latin typeface="+mn-lt"/>
                <a:ea typeface="+mn-ea"/>
                <a:cs typeface="Times New Roman" pitchFamily="18" charset="0"/>
              </a:rPr>
              <a:t>（最大値：</a:t>
            </a:r>
            <a:r>
              <a:rPr lang="en-US" altLang="ja-JP" sz="1200" dirty="0" smtClean="0">
                <a:latin typeface="+mn-lt"/>
                <a:ea typeface="+mn-ea"/>
                <a:cs typeface="Times New Roman" pitchFamily="18" charset="0"/>
              </a:rPr>
              <a:t>108</a:t>
            </a:r>
            <a:r>
              <a:rPr lang="ja-JP" altLang="en-US" sz="1200" dirty="0" smtClean="0">
                <a:latin typeface="+mn-lt"/>
                <a:ea typeface="+mn-ea"/>
                <a:cs typeface="Times New Roman" pitchFamily="18" charset="0"/>
              </a:rPr>
              <a:t>件，最小値：</a:t>
            </a:r>
            <a:r>
              <a:rPr lang="en-US" altLang="ja-JP" sz="1200" dirty="0" smtClean="0">
                <a:latin typeface="+mn-lt"/>
                <a:ea typeface="+mn-ea"/>
                <a:cs typeface="Times New Roman" pitchFamily="18" charset="0"/>
              </a:rPr>
              <a:t>0</a:t>
            </a:r>
            <a:r>
              <a:rPr lang="ja-JP" altLang="en-US" sz="1200" dirty="0" smtClean="0">
                <a:latin typeface="+mn-lt"/>
                <a:ea typeface="+mn-ea"/>
                <a:cs typeface="Times New Roman" pitchFamily="18" charset="0"/>
              </a:rPr>
              <a:t>件）</a:t>
            </a:r>
            <a:endParaRPr kumimoji="1" lang="ja-JP" altLang="en-US" sz="1200" dirty="0">
              <a:latin typeface="+mn-lt"/>
              <a:ea typeface="+mn-ea"/>
              <a:cs typeface="Times New Roman" pitchFamily="18" charset="0"/>
            </a:endParaRPr>
          </a:p>
        </p:txBody>
      </p:sp>
      <p:sp>
        <p:nvSpPr>
          <p:cNvPr id="89" name="テキスト ボックス 88"/>
          <p:cNvSpPr txBox="1"/>
          <p:nvPr/>
        </p:nvSpPr>
        <p:spPr>
          <a:xfrm>
            <a:off x="4883150" y="4365764"/>
            <a:ext cx="4222750" cy="707886"/>
          </a:xfrm>
          <a:prstGeom prst="rect">
            <a:avLst/>
          </a:prstGeom>
          <a:solidFill>
            <a:schemeClr val="bg1"/>
          </a:solidFill>
          <a:ln w="38100">
            <a:solidFill>
              <a:srgbClr val="0000FF"/>
            </a:solidFill>
          </a:ln>
        </p:spPr>
        <p:txBody>
          <a:bodyPr wrap="square" rtlCol="0">
            <a:spAutoFit/>
          </a:bodyPr>
          <a:lstStyle/>
          <a:p>
            <a:r>
              <a:rPr lang="ja-JP" altLang="en-US" sz="2000" dirty="0" smtClean="0">
                <a:solidFill>
                  <a:srgbClr val="0000FF"/>
                </a:solidFill>
              </a:rPr>
              <a:t>欧・アフリカ地域</a:t>
            </a:r>
            <a:r>
              <a:rPr lang="ja-JP" altLang="en-US" sz="2000" dirty="0" smtClean="0"/>
              <a:t>は</a:t>
            </a:r>
            <a:r>
              <a:rPr lang="en-US" altLang="ja-JP" sz="2000" dirty="0" smtClean="0"/>
              <a:t>16</a:t>
            </a:r>
            <a:r>
              <a:rPr lang="ja-JP" altLang="en-US" sz="2000" dirty="0" smtClean="0"/>
              <a:t>時から</a:t>
            </a:r>
            <a:r>
              <a:rPr lang="en-US" altLang="ja-JP" sz="2000" dirty="0" smtClean="0"/>
              <a:t>23</a:t>
            </a:r>
            <a:r>
              <a:rPr lang="ja-JP" altLang="en-US" sz="2000" dirty="0" smtClean="0"/>
              <a:t>時頃にメールを送ることが望ましい</a:t>
            </a:r>
            <a:endParaRPr kumimoji="1" lang="ja-JP"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8" presetClass="entr" presetSubtype="6"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strips(downRight)">
                                      <p:cBhvr>
                                        <p:cTn id="11" dur="500"/>
                                        <p:tgtEl>
                                          <p:spTgt spid="51"/>
                                        </p:tgtEl>
                                      </p:cBhvr>
                                    </p:animEffect>
                                  </p:childTnLst>
                                </p:cTn>
                              </p:par>
                              <p:par>
                                <p:cTn id="12" presetID="18" presetClass="entr" presetSubtype="6" fill="hold" nodeType="with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strips(downRight)">
                                      <p:cBhvr>
                                        <p:cTn id="14" dur="500"/>
                                        <p:tgtEl>
                                          <p:spTgt spid="52"/>
                                        </p:tgtEl>
                                      </p:cBhvr>
                                    </p:animEffect>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dissolve">
                                      <p:cBhvr>
                                        <p:cTn id="18" dur="500"/>
                                        <p:tgtEl>
                                          <p:spTgt spid="3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44"/>
                                        </p:tgtEl>
                                        <p:attrNameLst>
                                          <p:attrName>style.visibility</p:attrName>
                                        </p:attrNameLst>
                                      </p:cBhvr>
                                      <p:to>
                                        <p:strVal val="hidden"/>
                                      </p:to>
                                    </p:set>
                                  </p:childTnLst>
                                </p:cTn>
                              </p:par>
                              <p:par>
                                <p:cTn id="23" presetID="18" presetClass="entr" presetSubtype="6"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strips(downRight)">
                                      <p:cBhvr>
                                        <p:cTn id="25" dur="500"/>
                                        <p:tgtEl>
                                          <p:spTgt spid="47"/>
                                        </p:tgtEl>
                                      </p:cBhvr>
                                    </p:animEffect>
                                  </p:childTnLst>
                                </p:cTn>
                              </p:par>
                              <p:par>
                                <p:cTn id="26" presetID="18" presetClass="entr" presetSubtype="6" fill="hold"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strips(downRight)">
                                      <p:cBhvr>
                                        <p:cTn id="28" dur="500"/>
                                        <p:tgtEl>
                                          <p:spTgt spid="46"/>
                                        </p:tgtEl>
                                      </p:cBhvr>
                                    </p:animEffect>
                                  </p:childTnLst>
                                </p:cTn>
                              </p:par>
                              <p:par>
                                <p:cTn id="29" presetID="1" presetClass="entr" presetSubtype="0" fill="hold" nodeType="with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childTnLst>
                          </p:cTn>
                        </p:par>
                        <p:par>
                          <p:cTn id="31" fill="hold">
                            <p:stCondLst>
                              <p:cond delay="500"/>
                            </p:stCondLst>
                            <p:childTnLst>
                              <p:par>
                                <p:cTn id="32" presetID="9" presetClass="entr" presetSubtype="0"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dissolve">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par>
                                <p:cTn id="39" presetID="18" presetClass="entr" presetSubtype="6"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strips(downRight)">
                                      <p:cBhvr>
                                        <p:cTn id="41" dur="500"/>
                                        <p:tgtEl>
                                          <p:spTgt spid="55"/>
                                        </p:tgtEl>
                                      </p:cBhvr>
                                    </p:animEffect>
                                  </p:childTnLst>
                                </p:cTn>
                              </p:par>
                              <p:par>
                                <p:cTn id="42" presetID="18" presetClass="entr" presetSubtype="6" fill="hold" nodeType="with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strips(downRight)">
                                      <p:cBhvr>
                                        <p:cTn id="44" dur="500"/>
                                        <p:tgtEl>
                                          <p:spTgt spid="54"/>
                                        </p:tgtEl>
                                      </p:cBhvr>
                                    </p:animEffect>
                                  </p:childTnLst>
                                </p:cTn>
                              </p:par>
                            </p:childTnLst>
                          </p:cTn>
                        </p:par>
                        <p:par>
                          <p:cTn id="45" fill="hold">
                            <p:stCondLst>
                              <p:cond delay="500"/>
                            </p:stCondLst>
                            <p:childTnLst>
                              <p:par>
                                <p:cTn id="46" presetID="9" presetClass="entr" presetSubtype="0" fill="hold" grpId="0" nodeType="after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dissolve">
                                      <p:cBhvr>
                                        <p:cTn id="48" dur="500"/>
                                        <p:tgtEl>
                                          <p:spTgt spid="57"/>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8"/>
                                        </p:tgtEl>
                                        <p:attrNameLst>
                                          <p:attrName>style.visibility</p:attrName>
                                        </p:attrNameLst>
                                      </p:cBhvr>
                                      <p:to>
                                        <p:strVal val="visible"/>
                                      </p:to>
                                    </p:set>
                                  </p:childTnLst>
                                </p:cTn>
                              </p:par>
                              <p:par>
                                <p:cTn id="53" presetID="18" presetClass="entr" presetSubtype="6" fill="hold" nodeType="withEffect">
                                  <p:stCondLst>
                                    <p:cond delay="0"/>
                                  </p:stCondLst>
                                  <p:childTnLst>
                                    <p:set>
                                      <p:cBhvr>
                                        <p:cTn id="54" dur="1" fill="hold">
                                          <p:stCondLst>
                                            <p:cond delay="0"/>
                                          </p:stCondLst>
                                        </p:cTn>
                                        <p:tgtEl>
                                          <p:spTgt spid="72"/>
                                        </p:tgtEl>
                                        <p:attrNameLst>
                                          <p:attrName>style.visibility</p:attrName>
                                        </p:attrNameLst>
                                      </p:cBhvr>
                                      <p:to>
                                        <p:strVal val="visible"/>
                                      </p:to>
                                    </p:set>
                                    <p:animEffect transition="in" filter="strips(downRight)">
                                      <p:cBhvr>
                                        <p:cTn id="55" dur="500"/>
                                        <p:tgtEl>
                                          <p:spTgt spid="72"/>
                                        </p:tgtEl>
                                      </p:cBhvr>
                                    </p:animEffect>
                                  </p:childTnLst>
                                </p:cTn>
                              </p:par>
                              <p:par>
                                <p:cTn id="56" presetID="18" presetClass="entr" presetSubtype="6" fill="hold" nodeType="withEffect">
                                  <p:stCondLst>
                                    <p:cond delay="0"/>
                                  </p:stCondLst>
                                  <p:childTnLst>
                                    <p:set>
                                      <p:cBhvr>
                                        <p:cTn id="57" dur="1" fill="hold">
                                          <p:stCondLst>
                                            <p:cond delay="0"/>
                                          </p:stCondLst>
                                        </p:cTn>
                                        <p:tgtEl>
                                          <p:spTgt spid="78"/>
                                        </p:tgtEl>
                                        <p:attrNameLst>
                                          <p:attrName>style.visibility</p:attrName>
                                        </p:attrNameLst>
                                      </p:cBhvr>
                                      <p:to>
                                        <p:strVal val="visible"/>
                                      </p:to>
                                    </p:set>
                                    <p:animEffect transition="in" filter="strips(downRight)">
                                      <p:cBhvr>
                                        <p:cTn id="58" dur="500"/>
                                        <p:tgtEl>
                                          <p:spTgt spid="78"/>
                                        </p:tgtEl>
                                      </p:cBhvr>
                                    </p:animEffect>
                                  </p:childTnLst>
                                </p:cTn>
                              </p:par>
                            </p:childTnLst>
                          </p:cTn>
                        </p:par>
                        <p:par>
                          <p:cTn id="59" fill="hold">
                            <p:stCondLst>
                              <p:cond delay="500"/>
                            </p:stCondLst>
                            <p:childTnLst>
                              <p:par>
                                <p:cTn id="60" presetID="5" presetClass="entr" presetSubtype="10" fill="hold" grpId="0" nodeType="afterEffect">
                                  <p:stCondLst>
                                    <p:cond delay="0"/>
                                  </p:stCondLst>
                                  <p:childTnLst>
                                    <p:set>
                                      <p:cBhvr>
                                        <p:cTn id="61" dur="1" fill="hold">
                                          <p:stCondLst>
                                            <p:cond delay="0"/>
                                          </p:stCondLst>
                                        </p:cTn>
                                        <p:tgtEl>
                                          <p:spTgt spid="87"/>
                                        </p:tgtEl>
                                        <p:attrNameLst>
                                          <p:attrName>style.visibility</p:attrName>
                                        </p:attrNameLst>
                                      </p:cBhvr>
                                      <p:to>
                                        <p:strVal val="visible"/>
                                      </p:to>
                                    </p:set>
                                    <p:animEffect transition="in" filter="checkerboard(across)">
                                      <p:cBhvr>
                                        <p:cTn id="62" dur="500"/>
                                        <p:tgtEl>
                                          <p:spTgt spid="87"/>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dissolve">
                                      <p:cBhvr>
                                        <p:cTn id="67" dur="500"/>
                                        <p:tgtEl>
                                          <p:spTgt spid="90"/>
                                        </p:tgtEl>
                                      </p:cBhvr>
                                    </p:animEffect>
                                  </p:childTnLst>
                                </p:cTn>
                              </p:par>
                              <p:par>
                                <p:cTn id="68" presetID="1" presetClass="exit" presetSubtype="0" fill="hold" nodeType="withEffect">
                                  <p:stCondLst>
                                    <p:cond delay="0"/>
                                  </p:stCondLst>
                                  <p:childTnLst>
                                    <p:set>
                                      <p:cBhvr>
                                        <p:cTn id="69" dur="1" fill="hold">
                                          <p:stCondLst>
                                            <p:cond delay="0"/>
                                          </p:stCondLst>
                                        </p:cTn>
                                        <p:tgtEl>
                                          <p:spTgt spid="54"/>
                                        </p:tgtEl>
                                        <p:attrNameLst>
                                          <p:attrName>style.visibility</p:attrName>
                                        </p:attrNameLst>
                                      </p:cBhvr>
                                      <p:to>
                                        <p:strVal val="hidden"/>
                                      </p:to>
                                    </p:set>
                                  </p:childTnLst>
                                </p:cTn>
                              </p:par>
                              <p:par>
                                <p:cTn id="70" presetID="1" presetClass="exit" presetSubtype="0" fill="hold" nodeType="withEffect">
                                  <p:stCondLst>
                                    <p:cond delay="0"/>
                                  </p:stCondLst>
                                  <p:childTnLst>
                                    <p:set>
                                      <p:cBhvr>
                                        <p:cTn id="71" dur="1" fill="hold">
                                          <p:stCondLst>
                                            <p:cond delay="0"/>
                                          </p:stCondLst>
                                        </p:cTn>
                                        <p:tgtEl>
                                          <p:spTgt spid="55"/>
                                        </p:tgtEl>
                                        <p:attrNameLst>
                                          <p:attrName>style.visibility</p:attrName>
                                        </p:attrNameLst>
                                      </p:cBhvr>
                                      <p:to>
                                        <p:strVal val="hidden"/>
                                      </p:to>
                                    </p:set>
                                  </p:childTnLst>
                                </p:cTn>
                              </p:par>
                              <p:par>
                                <p:cTn id="72" presetID="1" presetClass="exit" presetSubtype="0" fill="hold" nodeType="withEffect">
                                  <p:stCondLst>
                                    <p:cond delay="0"/>
                                  </p:stCondLst>
                                  <p:childTnLst>
                                    <p:set>
                                      <p:cBhvr>
                                        <p:cTn id="73" dur="1" fill="hold">
                                          <p:stCondLst>
                                            <p:cond delay="0"/>
                                          </p:stCondLst>
                                        </p:cTn>
                                        <p:tgtEl>
                                          <p:spTgt spid="57"/>
                                        </p:tgtEl>
                                        <p:attrNameLst>
                                          <p:attrName>style.visibility</p:attrName>
                                        </p:attrNameLst>
                                      </p:cBhvr>
                                      <p:to>
                                        <p:strVal val="hidden"/>
                                      </p:to>
                                    </p:set>
                                  </p:childTnLst>
                                </p:cTn>
                              </p:par>
                              <p:par>
                                <p:cTn id="74" presetID="1" presetClass="exit" presetSubtype="0" fill="hold" nodeType="withEffect">
                                  <p:stCondLst>
                                    <p:cond delay="0"/>
                                  </p:stCondLst>
                                  <p:childTnLst>
                                    <p:set>
                                      <p:cBhvr>
                                        <p:cTn id="75" dur="1" fill="hold">
                                          <p:stCondLst>
                                            <p:cond delay="0"/>
                                          </p:stCondLst>
                                        </p:cTn>
                                        <p:tgtEl>
                                          <p:spTgt spid="58"/>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nodeType="clickEffect">
                                  <p:stCondLst>
                                    <p:cond delay="0"/>
                                  </p:stCondLst>
                                  <p:childTnLst>
                                    <p:set>
                                      <p:cBhvr>
                                        <p:cTn id="79" dur="1" fill="hold">
                                          <p:stCondLst>
                                            <p:cond delay="0"/>
                                          </p:stCondLst>
                                        </p:cTn>
                                        <p:tgtEl>
                                          <p:spTgt spid="89"/>
                                        </p:tgtEl>
                                        <p:attrNameLst>
                                          <p:attrName>style.visibility</p:attrName>
                                        </p:attrNameLst>
                                      </p:cBhvr>
                                      <p:to>
                                        <p:strVal val="visible"/>
                                      </p:to>
                                    </p:set>
                                    <p:animEffect transition="in" filter="dissolve">
                                      <p:cBhvr>
                                        <p:cTn id="80" dur="500"/>
                                        <p:tgtEl>
                                          <p:spTgt spid="89"/>
                                        </p:tgtEl>
                                      </p:cBhvr>
                                    </p:animEffect>
                                  </p:childTnLst>
                                </p:cTn>
                              </p:par>
                              <p:par>
                                <p:cTn id="81" presetID="1" presetClass="exit" presetSubtype="0" fill="hold" nodeType="withEffect">
                                  <p:stCondLst>
                                    <p:cond delay="0"/>
                                  </p:stCondLst>
                                  <p:childTnLst>
                                    <p:set>
                                      <p:cBhvr>
                                        <p:cTn id="82" dur="1" fill="hold">
                                          <p:stCondLst>
                                            <p:cond delay="0"/>
                                          </p:stCondLst>
                                        </p:cTn>
                                        <p:tgtEl>
                                          <p:spTgt spid="72"/>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78"/>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87"/>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57" grpId="0" animBg="1"/>
      <p:bldP spid="87" grpId="0" animBg="1"/>
      <p:bldP spid="87" grpId="1" animBg="1"/>
      <p:bldP spid="9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まとめと今後の課題</a:t>
            </a:r>
            <a:endParaRPr kumimoji="1" lang="ja-JP" altLang="en-US" dirty="0"/>
          </a:p>
        </p:txBody>
      </p:sp>
      <p:sp>
        <p:nvSpPr>
          <p:cNvPr id="3" name="コンテンツ プレースホルダ 2"/>
          <p:cNvSpPr>
            <a:spLocks noGrp="1"/>
          </p:cNvSpPr>
          <p:nvPr>
            <p:ph idx="1"/>
          </p:nvPr>
        </p:nvSpPr>
        <p:spPr/>
        <p:txBody>
          <a:bodyPr/>
          <a:lstStyle/>
          <a:p>
            <a:pPr marL="342900" lvl="1" indent="-342900">
              <a:buFont typeface="Wingdings" pitchFamily="2" charset="2"/>
              <a:buChar char="l"/>
            </a:pPr>
            <a:r>
              <a:rPr kumimoji="1" lang="en-US" altLang="ja-JP" sz="2800" dirty="0" smtClean="0"/>
              <a:t>OSS</a:t>
            </a:r>
            <a:r>
              <a:rPr lang="ja-JP" altLang="en-US" sz="2800" dirty="0" smtClean="0"/>
              <a:t>プロジェクト内で行われる情報交換の効率化を支援するために，タイムラグが発生しにくい時刻を特定する手法を提案した</a:t>
            </a:r>
            <a:endParaRPr lang="en-US" altLang="ja-JP" sz="2800" dirty="0" smtClean="0"/>
          </a:p>
          <a:p>
            <a:pPr lvl="1"/>
            <a:r>
              <a:rPr lang="ja-JP" altLang="en-US" dirty="0" smtClean="0"/>
              <a:t>リアルタイム性の低い媒体（</a:t>
            </a:r>
            <a:r>
              <a:rPr lang="en-US" altLang="ja-JP" dirty="0" smtClean="0"/>
              <a:t>ML</a:t>
            </a:r>
            <a:r>
              <a:rPr lang="ja-JP" altLang="en-US" dirty="0" smtClean="0"/>
              <a:t>など）から高い媒体（</a:t>
            </a:r>
            <a:r>
              <a:rPr lang="en-US" altLang="ja-JP" dirty="0" smtClean="0"/>
              <a:t>IRC</a:t>
            </a:r>
            <a:r>
              <a:rPr lang="ja-JP" altLang="en-US" dirty="0" smtClean="0"/>
              <a:t>や</a:t>
            </a:r>
            <a:r>
              <a:rPr lang="en-US" altLang="ja-JP" dirty="0" smtClean="0"/>
              <a:t>BBS</a:t>
            </a:r>
            <a:r>
              <a:rPr lang="ja-JP" altLang="en-US" dirty="0" smtClean="0"/>
              <a:t>など）へ移行するときに利用可能である</a:t>
            </a:r>
            <a:endParaRPr lang="en-US" altLang="ja-JP" dirty="0" smtClean="0"/>
          </a:p>
          <a:p>
            <a:pPr lvl="1"/>
            <a:r>
              <a:rPr kumimoji="1" lang="ja-JP" altLang="en-US" dirty="0" smtClean="0"/>
              <a:t>企業の分散開発で行われる情報交換においても，</a:t>
            </a:r>
            <a:r>
              <a:rPr lang="ja-JP" altLang="en-US" dirty="0" smtClean="0"/>
              <a:t>効率化を支援することが可能である</a:t>
            </a:r>
            <a:endParaRPr kumimoji="1" lang="en-US" altLang="ja-JP" dirty="0" smtClean="0"/>
          </a:p>
          <a:p>
            <a:endParaRPr kumimoji="1" lang="en-US" altLang="ja-JP" dirty="0" smtClean="0"/>
          </a:p>
          <a:p>
            <a:r>
              <a:rPr lang="ja-JP" altLang="en-US" dirty="0" smtClean="0"/>
              <a:t>時差のない地域間や個々の開発者を分析対象として，提案手法の有用性を確認していきたい</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19</a:t>
            </a:fld>
            <a:endParaRPr lang="en-US" altLang="ja-JP"/>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20</a:t>
            </a:fld>
            <a:endParaRPr lang="en-US" altLang="ja-JP"/>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送信と返信関係の抽出</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21</a:t>
            </a:fld>
            <a:endParaRPr lang="en-US" altLang="ja-JP"/>
          </a:p>
        </p:txBody>
      </p:sp>
      <p:grpSp>
        <p:nvGrpSpPr>
          <p:cNvPr id="7" name="グループ化 6"/>
          <p:cNvGrpSpPr/>
          <p:nvPr/>
        </p:nvGrpSpPr>
        <p:grpSpPr>
          <a:xfrm>
            <a:off x="1816100" y="1695450"/>
            <a:ext cx="2509267" cy="1688530"/>
            <a:chOff x="2196083" y="2585020"/>
            <a:chExt cx="2509267" cy="1688530"/>
          </a:xfrm>
        </p:grpSpPr>
        <p:sp>
          <p:nvSpPr>
            <p:cNvPr id="8" name="テキスト ボックス 7"/>
            <p:cNvSpPr txBox="1"/>
            <p:nvPr/>
          </p:nvSpPr>
          <p:spPr>
            <a:xfrm>
              <a:off x="2196083" y="2585020"/>
              <a:ext cx="2509267" cy="1688530"/>
            </a:xfrm>
            <a:prstGeom prst="rect">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wrap="square" lIns="0" tIns="0" rIns="0" bIns="72000" rtlCol="0">
              <a:spAutoFit/>
            </a:bodyPr>
            <a:lstStyle/>
            <a:p>
              <a:pPr>
                <a:lnSpc>
                  <a:spcPct val="150000"/>
                </a:lnSpc>
              </a:pPr>
              <a:r>
                <a:rPr lang="en-US" altLang="ja-JP" sz="1400" b="1" dirty="0" smtClean="0">
                  <a:latin typeface="+mn-ea"/>
                  <a:cs typeface="Times New Roman" pitchFamily="18" charset="0"/>
                </a:rPr>
                <a:t>  m</a:t>
              </a:r>
              <a:r>
                <a:rPr kumimoji="1" lang="en-US" altLang="ja-JP" sz="1400" b="1" dirty="0" smtClean="0">
                  <a:latin typeface="+mn-ea"/>
                  <a:cs typeface="Times New Roman" pitchFamily="18" charset="0"/>
                </a:rPr>
                <a:t>ail A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_________</a:t>
              </a:r>
              <a:endParaRPr kumimoji="1" lang="en-US" altLang="ja-JP" sz="1400" dirty="0" smtClean="0">
                <a:cs typeface="Times New Roman" pitchFamily="18" charset="0"/>
              </a:endParaRPr>
            </a:p>
            <a:p>
              <a:pPr>
                <a:lnSpc>
                  <a:spcPct val="150000"/>
                </a:lnSpc>
              </a:pPr>
              <a:r>
                <a:rPr lang="en-US" altLang="ja-JP" sz="1400" dirty="0" smtClean="0">
                  <a:latin typeface="+mn-ea"/>
                  <a:cs typeface="Times New Roman" pitchFamily="18" charset="0"/>
                </a:rPr>
                <a:t>        </a:t>
              </a:r>
              <a:r>
                <a:rPr lang="en-US" altLang="ja-JP" sz="1400" b="1" dirty="0" smtClean="0">
                  <a:latin typeface="+mn-ea"/>
                  <a:cs typeface="Times New Roman" pitchFamily="18" charset="0"/>
                </a:rPr>
                <a:t>mail B </a:t>
              </a:r>
              <a:r>
                <a:rPr lang="en-US" altLang="ja-JP" sz="1400" dirty="0" smtClean="0">
                  <a:latin typeface="+mn-ea"/>
                  <a:cs typeface="Times New Roman" pitchFamily="18" charset="0"/>
                </a:rPr>
                <a:t>: Re:_________</a:t>
              </a:r>
            </a:p>
            <a:p>
              <a:pPr>
                <a:lnSpc>
                  <a:spcPct val="150000"/>
                </a:lnSpc>
              </a:pPr>
              <a:r>
                <a:rPr kumimoji="1" lang="en-US" altLang="ja-JP" sz="1400" dirty="0" smtClean="0">
                  <a:latin typeface="+mn-ea"/>
                  <a:cs typeface="Times New Roman" pitchFamily="18" charset="0"/>
                </a:rPr>
                <a:t>      </a:t>
              </a:r>
              <a:r>
                <a:rPr lang="ja-JP" altLang="en-US" sz="1400" dirty="0" smtClean="0">
                  <a:latin typeface="+mn-ea"/>
                  <a:cs typeface="Times New Roman" pitchFamily="18" charset="0"/>
                </a:rPr>
                <a:t>        </a:t>
              </a:r>
              <a:r>
                <a:rPr lang="en-US" altLang="ja-JP" sz="1400" b="1" dirty="0" smtClean="0">
                  <a:latin typeface="+mn-ea"/>
                  <a:cs typeface="Times New Roman" pitchFamily="18" charset="0"/>
                </a:rPr>
                <a:t>mail </a:t>
              </a:r>
              <a:r>
                <a:rPr kumimoji="1" lang="en-US" altLang="ja-JP" sz="1400" b="1" dirty="0" smtClean="0">
                  <a:latin typeface="+mn-ea"/>
                  <a:cs typeface="Times New Roman" pitchFamily="18" charset="0"/>
                </a:rPr>
                <a:t>C </a:t>
              </a:r>
              <a:r>
                <a:rPr kumimoji="1" lang="en-US" altLang="ja-JP" sz="1400" dirty="0" smtClean="0">
                  <a:latin typeface="+mn-ea"/>
                  <a:cs typeface="Times New Roman" pitchFamily="18" charset="0"/>
                </a:rPr>
                <a:t>: </a:t>
              </a:r>
              <a:r>
                <a:rPr kumimoji="1" lang="en-US" altLang="ja-JP" sz="1400" dirty="0" err="1" smtClean="0">
                  <a:latin typeface="+mn-ea"/>
                  <a:cs typeface="Times New Roman" pitchFamily="18" charset="0"/>
                </a:rPr>
                <a:t>Re:Re</a:t>
              </a:r>
              <a:r>
                <a:rPr kumimoji="1" lang="en-US" altLang="ja-JP" sz="1400" dirty="0" smtClean="0">
                  <a:latin typeface="+mn-ea"/>
                  <a:cs typeface="Times New Roman" pitchFamily="18" charset="0"/>
                </a:rPr>
                <a:t>:</a:t>
              </a:r>
              <a:r>
                <a:rPr lang="en-US" altLang="ja-JP" sz="1400" dirty="0" smtClean="0">
                  <a:latin typeface="+mn-ea"/>
                  <a:cs typeface="Times New Roman" pitchFamily="18" charset="0"/>
                </a:rPr>
                <a:t>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D </a:t>
              </a:r>
              <a:r>
                <a:rPr kumimoji="1" lang="en-US" altLang="ja-JP" sz="1400" dirty="0" smtClean="0">
                  <a:latin typeface="+mn-ea"/>
                  <a:cs typeface="Times New Roman" pitchFamily="18" charset="0"/>
                </a:rPr>
                <a:t>: </a:t>
              </a:r>
              <a:r>
                <a:rPr lang="en-US" altLang="ja-JP" sz="1400" dirty="0" smtClean="0">
                  <a:latin typeface="+mn-ea"/>
                  <a:cs typeface="Times New Roman" pitchFamily="18" charset="0"/>
                </a:rPr>
                <a:t>Re:_________</a:t>
              </a:r>
            </a:p>
            <a:p>
              <a:pPr>
                <a:lnSpc>
                  <a:spcPct val="150000"/>
                </a:lnSpc>
              </a:pPr>
              <a:r>
                <a:rPr kumimoji="1" lang="en-US" altLang="ja-JP" sz="1400" dirty="0" smtClean="0">
                  <a:latin typeface="+mn-ea"/>
                  <a:cs typeface="Times New Roman" pitchFamily="18" charset="0"/>
                </a:rPr>
                <a:t>  </a:t>
              </a:r>
              <a:r>
                <a:rPr kumimoji="1" lang="en-US" altLang="ja-JP" sz="1400" b="1" dirty="0" smtClean="0">
                  <a:latin typeface="+mn-ea"/>
                  <a:cs typeface="Times New Roman" pitchFamily="18" charset="0"/>
                </a:rPr>
                <a:t>mail E </a:t>
              </a:r>
              <a:r>
                <a:rPr lang="en-US" altLang="ja-JP" sz="1400" dirty="0" smtClean="0">
                  <a:latin typeface="+mn-ea"/>
                  <a:cs typeface="Times New Roman" pitchFamily="18" charset="0"/>
                </a:rPr>
                <a:t>: _________</a:t>
              </a:r>
              <a:endParaRPr kumimoji="1" lang="ja-JP" altLang="en-US" sz="1400" dirty="0">
                <a:latin typeface="+mn-ea"/>
                <a:cs typeface="Times New Roman" pitchFamily="18" charset="0"/>
              </a:endParaRPr>
            </a:p>
          </p:txBody>
        </p:sp>
        <p:cxnSp>
          <p:nvCxnSpPr>
            <p:cNvPr id="9" name="直線コネクタ 8"/>
            <p:cNvCxnSpPr/>
            <p:nvPr/>
          </p:nvCxnSpPr>
          <p:spPr>
            <a:xfrm rot="5400000">
              <a:off x="2604961" y="3314480"/>
              <a:ext cx="214226" cy="1588"/>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rot="5400000" flipH="1" flipV="1">
              <a:off x="2028494" y="3316194"/>
              <a:ext cx="842787" cy="1599"/>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2712868" y="3421955"/>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2453311" y="3738386"/>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2455692" y="3106133"/>
              <a:ext cx="105515" cy="1225"/>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正方形/長方形 13"/>
          <p:cNvSpPr/>
          <p:nvPr/>
        </p:nvSpPr>
        <p:spPr>
          <a:xfrm>
            <a:off x="1751583" y="1384300"/>
            <a:ext cx="2489200" cy="2000250"/>
          </a:xfrm>
          <a:prstGeom prst="rect">
            <a:avLst/>
          </a:prstGeom>
          <a:noFill/>
          <a:ln w="12700">
            <a:solidFill>
              <a:srgbClr val="66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5" name="表 14"/>
          <p:cNvGraphicFramePr>
            <a:graphicFrameLocks noGrp="1"/>
          </p:cNvGraphicFramePr>
          <p:nvPr/>
        </p:nvGraphicFramePr>
        <p:xfrm>
          <a:off x="4242798" y="1384300"/>
          <a:ext cx="3210832" cy="2000250"/>
        </p:xfrm>
        <a:graphic>
          <a:graphicData uri="http://schemas.openxmlformats.org/drawingml/2006/table">
            <a:tbl>
              <a:tblPr firstRow="1" bandRow="1">
                <a:tableStyleId>{5940675A-B579-460E-94D1-54222C63F5DA}</a:tableStyleId>
              </a:tblPr>
              <a:tblGrid>
                <a:gridCol w="655955"/>
                <a:gridCol w="1660843"/>
                <a:gridCol w="894034"/>
              </a:tblGrid>
              <a:tr h="333375">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A0D3F6"/>
                    </a:solidFill>
                  </a:tcPr>
                </a:tc>
              </a:tr>
              <a:tr h="333375">
                <a:tc>
                  <a:txBody>
                    <a:bodyPr/>
                    <a:lstStyle/>
                    <a:p>
                      <a:pPr algn="ctr"/>
                      <a:r>
                        <a:rPr kumimoji="1" lang="en-US" altLang="ja-JP" sz="1200" dirty="0" smtClean="0">
                          <a:latin typeface="+mn-lt"/>
                          <a:ea typeface="+mn-ea"/>
                        </a:rPr>
                        <a:t>mail A</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smtClean="0">
                          <a:latin typeface="+mn-lt"/>
                          <a:ea typeface="+mn-ea"/>
                        </a:rPr>
                        <a:t>2009/04/29  10:33:53</a:t>
                      </a:r>
                      <a:endParaRPr kumimoji="1" lang="ja-JP" altLang="en-US" sz="1200" dirty="0" smtClean="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333375">
                <a:tc>
                  <a:txBody>
                    <a:bodyPr/>
                    <a:lstStyle/>
                    <a:p>
                      <a:pPr algn="ctr"/>
                      <a:r>
                        <a:rPr kumimoji="1" lang="en-US" altLang="ja-JP" sz="1200" dirty="0" smtClean="0">
                          <a:latin typeface="+mn-lt"/>
                          <a:ea typeface="+mn-ea"/>
                        </a:rPr>
                        <a:t>mail E</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08:09:27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7</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sp>
        <p:nvSpPr>
          <p:cNvPr id="16" name="下矢印 15"/>
          <p:cNvSpPr/>
          <p:nvPr/>
        </p:nvSpPr>
        <p:spPr>
          <a:xfrm>
            <a:off x="4276407" y="3606800"/>
            <a:ext cx="569504" cy="577850"/>
          </a:xfrm>
          <a:prstGeom prst="downArrow">
            <a:avLst/>
          </a:prstGeom>
          <a:solidFill>
            <a:srgbClr val="6699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cs typeface="Times New Roman" pitchFamily="18" charset="0"/>
            </a:endParaRPr>
          </a:p>
        </p:txBody>
      </p:sp>
      <p:graphicFrame>
        <p:nvGraphicFramePr>
          <p:cNvPr id="17" name="表 16"/>
          <p:cNvGraphicFramePr>
            <a:graphicFrameLocks noGrp="1"/>
          </p:cNvGraphicFramePr>
          <p:nvPr/>
        </p:nvGraphicFramePr>
        <p:xfrm>
          <a:off x="838200" y="4413250"/>
          <a:ext cx="6320156" cy="1371600"/>
        </p:xfrm>
        <a:graphic>
          <a:graphicData uri="http://schemas.openxmlformats.org/drawingml/2006/table">
            <a:tbl>
              <a:tblPr firstRow="1" bandRow="1">
                <a:tableStyleId>{5940675A-B579-460E-94D1-54222C63F5DA}</a:tableStyleId>
              </a:tblPr>
              <a:tblGrid>
                <a:gridCol w="648017"/>
                <a:gridCol w="1660843"/>
                <a:gridCol w="835343"/>
                <a:gridCol w="655955"/>
                <a:gridCol w="1660843"/>
                <a:gridCol w="859155"/>
              </a:tblGrid>
              <a:tr h="238760">
                <a:tc gridSpan="3">
                  <a:txBody>
                    <a:bodyPr/>
                    <a:lstStyle/>
                    <a:p>
                      <a:pPr algn="ctr"/>
                      <a:r>
                        <a:rPr kumimoji="1" lang="ja-JP" altLang="en-US" sz="1200" b="1" dirty="0" smtClean="0">
                          <a:latin typeface="+mn-lt"/>
                          <a:ea typeface="+mn-ea"/>
                        </a:rPr>
                        <a:t>送信情報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c gridSpan="3">
                  <a:txBody>
                    <a:bodyPr/>
                    <a:lstStyle/>
                    <a:p>
                      <a:pPr algn="ctr"/>
                      <a:r>
                        <a:rPr kumimoji="1" lang="ja-JP" altLang="en-US" sz="1200" b="1" dirty="0" smtClean="0">
                          <a:latin typeface="+mn-lt"/>
                          <a:ea typeface="+mn-ea"/>
                        </a:rPr>
                        <a:t>返信情報</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hMerge="1">
                  <a:txBody>
                    <a:bodyPr/>
                    <a:lstStyle/>
                    <a:p>
                      <a:endParaRPr kumimoji="1" lang="ja-JP" altLang="en-US" sz="1200" dirty="0">
                        <a:latin typeface="Century" pitchFamily="18" charset="0"/>
                        <a:ea typeface="ＭＳ 明朝" pitchFamily="17" charset="-128"/>
                      </a:endParaRPr>
                    </a:p>
                  </a:txBody>
                  <a:tcPr/>
                </a:tc>
                <a:tc hMerge="1">
                  <a:txBody>
                    <a:bodyPr/>
                    <a:lstStyle/>
                    <a:p>
                      <a:endParaRPr kumimoji="1" lang="ja-JP" altLang="en-US" sz="1200" dirty="0">
                        <a:latin typeface="Century" pitchFamily="18" charset="0"/>
                        <a:ea typeface="ＭＳ 明朝" pitchFamily="17" charset="-128"/>
                      </a:endParaRPr>
                    </a:p>
                  </a:txBody>
                  <a:tcPr/>
                </a:tc>
              </a:tr>
              <a:tr h="238760">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en-US" altLang="ja-JP" sz="1200" b="1" dirty="0" smtClean="0">
                          <a:latin typeface="+mn-lt"/>
                          <a:ea typeface="+mn-ea"/>
                        </a:rPr>
                        <a:t>ID</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送信日時</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c>
                  <a:txBody>
                    <a:bodyPr/>
                    <a:lstStyle/>
                    <a:p>
                      <a:pPr algn="ctr"/>
                      <a:r>
                        <a:rPr kumimoji="1" lang="ja-JP" altLang="en-US" sz="1200" b="1" dirty="0" smtClean="0">
                          <a:latin typeface="+mn-lt"/>
                          <a:ea typeface="+mn-ea"/>
                        </a:rPr>
                        <a:t>送信場所</a:t>
                      </a:r>
                      <a:endParaRPr kumimoji="1" lang="ja-JP" altLang="en-US" sz="1200" b="1"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B2DCF8"/>
                    </a:solidFill>
                  </a:tcPr>
                </a:tc>
              </a:tr>
              <a:tr h="23876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38760">
                <a:tc>
                  <a:txBody>
                    <a:bodyPr/>
                    <a:lstStyle/>
                    <a:p>
                      <a:pPr algn="ctr"/>
                      <a:r>
                        <a:rPr kumimoji="1" lang="en-US" altLang="ja-JP" sz="1200" dirty="0" smtClean="0">
                          <a:latin typeface="+mn-lt"/>
                          <a:ea typeface="+mn-ea"/>
                        </a:rPr>
                        <a:t>mail B</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2009/04/28</a:t>
                      </a:r>
                      <a:r>
                        <a:rPr kumimoji="1" lang="en-US" altLang="ja-JP" sz="1200" baseline="0" dirty="0" smtClean="0">
                          <a:latin typeface="+mn-lt"/>
                          <a:ea typeface="+mn-ea"/>
                        </a:rPr>
                        <a:t>  22:40:04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C</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09:12:30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r h="238760">
                <a:tc>
                  <a:txBody>
                    <a:bodyPr/>
                    <a:lstStyle/>
                    <a:p>
                      <a:pPr algn="ctr"/>
                      <a:r>
                        <a:rPr kumimoji="1" lang="en-US" altLang="ja-JP" sz="1200" dirty="0" smtClean="0">
                          <a:latin typeface="+mn-lt"/>
                          <a:ea typeface="+mn-ea"/>
                        </a:rPr>
                        <a:t>mail A</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  10:33:53</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ctr"/>
                      <a:r>
                        <a:rPr kumimoji="1" lang="en-US" altLang="ja-JP" sz="1200" dirty="0" smtClean="0">
                          <a:latin typeface="+mn-lt"/>
                          <a:ea typeface="+mn-ea"/>
                        </a:rPr>
                        <a:t>mail D</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2009/04/29</a:t>
                      </a:r>
                      <a:r>
                        <a:rPr kumimoji="1" lang="en-US" altLang="ja-JP" sz="1200" baseline="0" dirty="0" smtClean="0">
                          <a:latin typeface="+mn-lt"/>
                          <a:ea typeface="+mn-ea"/>
                        </a:rPr>
                        <a:t>  02:26:59</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c>
                  <a:txBody>
                    <a:bodyPr/>
                    <a:lstStyle/>
                    <a:p>
                      <a:pPr algn="l"/>
                      <a:r>
                        <a:rPr kumimoji="1" lang="en-US" altLang="ja-JP" sz="1200" dirty="0" smtClean="0">
                          <a:latin typeface="+mn-lt"/>
                          <a:ea typeface="+mn-ea"/>
                        </a:rPr>
                        <a:t>UTC</a:t>
                      </a:r>
                      <a:r>
                        <a:rPr kumimoji="1" lang="ja-JP" altLang="en-US" sz="1200" dirty="0" smtClean="0">
                          <a:latin typeface="+mn-lt"/>
                          <a:ea typeface="+mn-ea"/>
                        </a:rPr>
                        <a:t>－</a:t>
                      </a:r>
                      <a:r>
                        <a:rPr kumimoji="1" lang="en-US" altLang="ja-JP" sz="1200" dirty="0" smtClean="0">
                          <a:latin typeface="+mn-lt"/>
                          <a:ea typeface="+mn-ea"/>
                        </a:rPr>
                        <a:t>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tcPr>
                </a:tc>
              </a:tr>
            </a:tbl>
          </a:graphicData>
        </a:graphic>
      </p:graphicFrame>
      <p:graphicFrame>
        <p:nvGraphicFramePr>
          <p:cNvPr id="18" name="表 17"/>
          <p:cNvGraphicFramePr>
            <a:graphicFrameLocks noGrp="1"/>
          </p:cNvGraphicFramePr>
          <p:nvPr/>
        </p:nvGraphicFramePr>
        <p:xfrm>
          <a:off x="7158037" y="4406900"/>
          <a:ext cx="1140143" cy="1377950"/>
        </p:xfrm>
        <a:graphic>
          <a:graphicData uri="http://schemas.openxmlformats.org/drawingml/2006/table">
            <a:tbl>
              <a:tblPr firstRow="1" bandRow="1">
                <a:tableStyleId>{5C22544A-7EE6-4342-B048-85BDC9FD1C3A}</a:tableStyleId>
              </a:tblPr>
              <a:tblGrid>
                <a:gridCol w="1140143"/>
              </a:tblGrid>
              <a:tr h="554990">
                <a:tc>
                  <a:txBody>
                    <a:bodyPr/>
                    <a:lstStyle/>
                    <a:p>
                      <a:pPr algn="ctr"/>
                      <a:r>
                        <a:rPr kumimoji="1" lang="ja-JP" altLang="en-US" sz="1200" b="1" dirty="0" smtClean="0">
                          <a:solidFill>
                            <a:sysClr val="windowText" lastClr="000000"/>
                          </a:solidFill>
                          <a:latin typeface="+mn-lt"/>
                          <a:ea typeface="+mn-ea"/>
                        </a:rPr>
                        <a:t>返信時間（時）</a:t>
                      </a:r>
                      <a:endParaRPr kumimoji="1" lang="ja-JP" altLang="en-US" sz="1200" b="1" dirty="0">
                        <a:solidFill>
                          <a:sysClr val="windowText" lastClr="000000"/>
                        </a:solidFill>
                        <a:latin typeface="+mn-lt"/>
                        <a:ea typeface="+mn-ea"/>
                      </a:endParaRPr>
                    </a:p>
                  </a:txBody>
                  <a:tcPr anchor="ct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222250">
                <a:tc>
                  <a:txBody>
                    <a:bodyPr/>
                    <a:lstStyle/>
                    <a:p>
                      <a:pPr algn="ctr"/>
                      <a:r>
                        <a:rPr kumimoji="1" lang="en-US" altLang="ja-JP" sz="1200" dirty="0" smtClean="0">
                          <a:latin typeface="+mn-lt"/>
                          <a:ea typeface="+mn-ea"/>
                        </a:rPr>
                        <a:t>1.10</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214630">
                <a:tc>
                  <a:txBody>
                    <a:bodyPr/>
                    <a:lstStyle/>
                    <a:p>
                      <a:pPr algn="ctr"/>
                      <a:r>
                        <a:rPr kumimoji="1" lang="en-US" altLang="ja-JP" sz="1200" dirty="0" smtClean="0">
                          <a:latin typeface="+mn-lt"/>
                          <a:ea typeface="+mn-ea"/>
                        </a:rPr>
                        <a:t>3.54</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207011">
                <a:tc>
                  <a:txBody>
                    <a:bodyPr/>
                    <a:lstStyle/>
                    <a:p>
                      <a:pPr algn="ctr"/>
                      <a:r>
                        <a:rPr kumimoji="1" lang="en-US" altLang="ja-JP" sz="1200" dirty="0" smtClean="0">
                          <a:latin typeface="+mn-lt"/>
                          <a:ea typeface="+mn-ea"/>
                        </a:rPr>
                        <a:t>10.88</a:t>
                      </a:r>
                      <a:endParaRPr kumimoji="1" lang="ja-JP" altLang="en-US" sz="1200" dirty="0">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9250" y="133350"/>
            <a:ext cx="8794750" cy="717550"/>
          </a:xfrm>
        </p:spPr>
        <p:txBody>
          <a:bodyPr>
            <a:normAutofit fontScale="90000"/>
          </a:bodyPr>
          <a:lstStyle/>
          <a:p>
            <a:r>
              <a:rPr lang="en-US" altLang="ja-JP" dirty="0" smtClean="0"/>
              <a:t>(1)</a:t>
            </a:r>
            <a:r>
              <a:rPr lang="ja-JP" altLang="en-US" dirty="0" smtClean="0"/>
              <a:t>開発者の地理的分布と地域別の活動時間帯の把握</a:t>
            </a:r>
            <a:r>
              <a:rPr lang="ja-JP" altLang="en-US" sz="2700" dirty="0" smtClean="0"/>
              <a:t>～情報交換の多い／少ない地域の特定～</a:t>
            </a:r>
            <a:endParaRPr kumimoji="1" lang="ja-JP" altLang="en-US" sz="2700" dirty="0"/>
          </a:p>
        </p:txBody>
      </p:sp>
      <p:sp>
        <p:nvSpPr>
          <p:cNvPr id="3" name="コンテンツ プレースホルダ 2"/>
          <p:cNvSpPr>
            <a:spLocks noGrp="1"/>
          </p:cNvSpPr>
          <p:nvPr>
            <p:ph idx="1"/>
          </p:nvPr>
        </p:nvSpPr>
        <p:spPr>
          <a:xfrm>
            <a:off x="438150" y="1028700"/>
            <a:ext cx="4133850" cy="5422900"/>
          </a:xfrm>
        </p:spPr>
        <p:txBody>
          <a:bodyPr/>
          <a:lstStyle/>
          <a:p>
            <a:r>
              <a:rPr lang="ja-JP" altLang="en-US" dirty="0" smtClean="0"/>
              <a:t>結果</a:t>
            </a:r>
            <a:endParaRPr lang="en-US" altLang="ja-JP" dirty="0" smtClean="0"/>
          </a:p>
          <a:p>
            <a:pPr lvl="1"/>
            <a:r>
              <a:rPr lang="ja-JP" altLang="en-US" dirty="0" smtClean="0"/>
              <a:t>情報交換の多い地域／少ない地域を確認できた</a:t>
            </a:r>
            <a:endParaRPr kumimoji="1" lang="en-US" altLang="ja-JP" dirty="0" smtClean="0">
              <a:solidFill>
                <a:srgbClr val="FF0000"/>
              </a:solidFill>
            </a:endParaRPr>
          </a:p>
          <a:p>
            <a:pPr lvl="2"/>
            <a:r>
              <a:rPr kumimoji="1" lang="ja-JP" altLang="en-US" dirty="0" smtClean="0">
                <a:solidFill>
                  <a:srgbClr val="FF0000"/>
                </a:solidFill>
              </a:rPr>
              <a:t>米大陸東部</a:t>
            </a:r>
            <a:r>
              <a:rPr kumimoji="1" lang="ja-JP" altLang="en-US" dirty="0" smtClean="0"/>
              <a:t>および</a:t>
            </a:r>
            <a:r>
              <a:rPr kumimoji="1" lang="ja-JP" altLang="en-US" dirty="0" smtClean="0">
                <a:solidFill>
                  <a:srgbClr val="0000FF"/>
                </a:solidFill>
              </a:rPr>
              <a:t>中央ヨーロッパ地域</a:t>
            </a:r>
            <a:r>
              <a:rPr kumimoji="1" lang="ja-JP" altLang="en-US" dirty="0" smtClean="0"/>
              <a:t>の開発者からの返信が多い</a:t>
            </a:r>
            <a:endParaRPr kumimoji="1" lang="en-US" altLang="ja-JP" dirty="0" smtClean="0"/>
          </a:p>
          <a:p>
            <a:r>
              <a:rPr lang="ja-JP" altLang="en-US" dirty="0" smtClean="0"/>
              <a:t>解釈</a:t>
            </a:r>
            <a:endParaRPr lang="en-US" altLang="ja-JP" dirty="0" smtClean="0"/>
          </a:p>
          <a:p>
            <a:pPr lvl="1"/>
            <a:r>
              <a:rPr lang="en-US" altLang="ja-JP" dirty="0" smtClean="0"/>
              <a:t>Python</a:t>
            </a:r>
            <a:r>
              <a:rPr lang="ja-JP" altLang="en-US" dirty="0" smtClean="0"/>
              <a:t>の利用は欧米中心であり，開発も欧米中心に行われているため，当該地域からのメールが多かった</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22</a:t>
            </a:fld>
            <a:endParaRPr lang="en-US" altLang="ja-JP"/>
          </a:p>
        </p:txBody>
      </p:sp>
      <p:pic>
        <p:nvPicPr>
          <p:cNvPr id="1029" name="Picture 5"/>
          <p:cNvPicPr>
            <a:picLocks noChangeAspect="1" noChangeArrowheads="1"/>
          </p:cNvPicPr>
          <p:nvPr/>
        </p:nvPicPr>
        <p:blipFill>
          <a:blip r:embed="rId3" cstate="print"/>
          <a:srcRect/>
          <a:stretch>
            <a:fillRect/>
          </a:stretch>
        </p:blipFill>
        <p:spPr bwMode="auto">
          <a:xfrm>
            <a:off x="4483100" y="1428750"/>
            <a:ext cx="4845050" cy="4845050"/>
          </a:xfrm>
          <a:prstGeom prst="rect">
            <a:avLst/>
          </a:prstGeom>
          <a:noFill/>
          <a:ln w="9525">
            <a:noFill/>
            <a:miter lim="800000"/>
            <a:headEnd/>
            <a:tailEnd/>
          </a:ln>
          <a:effectLst/>
        </p:spPr>
      </p:pic>
      <p:cxnSp>
        <p:nvCxnSpPr>
          <p:cNvPr id="23" name="直線矢印コネクタ 22"/>
          <p:cNvCxnSpPr/>
          <p:nvPr/>
        </p:nvCxnSpPr>
        <p:spPr>
          <a:xfrm rot="16200000" flipH="1">
            <a:off x="5847392" y="1886909"/>
            <a:ext cx="382946" cy="3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p:nvPr/>
        </p:nvCxnSpPr>
        <p:spPr>
          <a:xfrm rot="16200000" flipH="1">
            <a:off x="6914192" y="2198059"/>
            <a:ext cx="382946" cy="30"/>
          </a:xfrm>
          <a:prstGeom prst="straightConnector1">
            <a:avLst/>
          </a:prstGeom>
          <a:ln w="508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6" name="正方形/長方形 25"/>
          <p:cNvSpPr/>
          <p:nvPr/>
        </p:nvSpPr>
        <p:spPr>
          <a:xfrm>
            <a:off x="5594350" y="2095500"/>
            <a:ext cx="894062" cy="337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6794500" y="2406650"/>
            <a:ext cx="622300" cy="3071415"/>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6216650" y="2095500"/>
            <a:ext cx="266700" cy="3378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7150100" y="2406650"/>
            <a:ext cx="266700" cy="3071415"/>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5372100" y="1339850"/>
            <a:ext cx="133350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FF0000"/>
                </a:solidFill>
              </a:rPr>
              <a:t>米大陸地域</a:t>
            </a:r>
            <a:endParaRPr kumimoji="1" lang="ja-JP" altLang="en-US" dirty="0">
              <a:solidFill>
                <a:srgbClr val="FF0000"/>
              </a:solidFill>
            </a:endParaRPr>
          </a:p>
        </p:txBody>
      </p:sp>
      <p:sp>
        <p:nvSpPr>
          <p:cNvPr id="24" name="テキスト ボックス 23"/>
          <p:cNvSpPr txBox="1"/>
          <p:nvPr/>
        </p:nvSpPr>
        <p:spPr>
          <a:xfrm>
            <a:off x="6394450" y="1651000"/>
            <a:ext cx="182245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0000FF"/>
                </a:solidFill>
              </a:rPr>
              <a:t>欧・アフリカ地域</a:t>
            </a:r>
            <a:endParaRPr kumimoji="1" lang="ja-JP" altLang="en-US" dirty="0">
              <a:solidFill>
                <a:srgbClr val="0000FF"/>
              </a:solidFill>
            </a:endParaRPr>
          </a:p>
        </p:txBody>
      </p:sp>
      <p:sp>
        <p:nvSpPr>
          <p:cNvPr id="19" name="テキスト ボックス 18"/>
          <p:cNvSpPr txBox="1"/>
          <p:nvPr/>
        </p:nvSpPr>
        <p:spPr>
          <a:xfrm>
            <a:off x="5665720" y="1753548"/>
            <a:ext cx="133350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FF0000"/>
                </a:solidFill>
              </a:rPr>
              <a:t>米大陸東部</a:t>
            </a:r>
            <a:endParaRPr kumimoji="1" lang="ja-JP" altLang="en-US" dirty="0">
              <a:solidFill>
                <a:srgbClr val="FF0000"/>
              </a:solidFill>
            </a:endParaRPr>
          </a:p>
        </p:txBody>
      </p:sp>
      <p:sp>
        <p:nvSpPr>
          <p:cNvPr id="27" name="テキスト ボックス 26"/>
          <p:cNvSpPr txBox="1"/>
          <p:nvPr/>
        </p:nvSpPr>
        <p:spPr>
          <a:xfrm>
            <a:off x="6692328" y="2081768"/>
            <a:ext cx="2133600"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dirty="0" smtClean="0">
                <a:solidFill>
                  <a:srgbClr val="0000FF"/>
                </a:solidFill>
              </a:rPr>
              <a:t>中央ヨーロッパ地域</a:t>
            </a:r>
            <a:endParaRPr kumimoji="1" lang="ja-JP" altLang="en-US" dirty="0">
              <a:solidFill>
                <a:srgbClr val="0000FF"/>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9"/>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1" grpId="0" animBg="1"/>
      <p:bldP spid="20" grpId="0" animBg="1"/>
      <p:bldP spid="21" grpId="0" animBg="1"/>
      <p:bldP spid="24"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49250" y="133350"/>
            <a:ext cx="8794750" cy="717550"/>
          </a:xfrm>
        </p:spPr>
        <p:txBody>
          <a:bodyPr>
            <a:normAutofit fontScale="90000"/>
          </a:bodyPr>
          <a:lstStyle/>
          <a:p>
            <a:r>
              <a:rPr lang="en-US" altLang="ja-JP" dirty="0" smtClean="0"/>
              <a:t>(1)</a:t>
            </a:r>
            <a:r>
              <a:rPr lang="ja-JP" altLang="en-US" dirty="0" smtClean="0"/>
              <a:t>開発者の地理的分布と地域別の活動時間帯の把握</a:t>
            </a:r>
            <a:r>
              <a:rPr lang="ja-JP" altLang="en-US" sz="2700" dirty="0" smtClean="0"/>
              <a:t>～地域別の活動時間帯の把握～</a:t>
            </a:r>
            <a:endParaRPr kumimoji="1" lang="ja-JP" altLang="en-US" sz="2700" dirty="0"/>
          </a:p>
        </p:txBody>
      </p:sp>
      <p:sp>
        <p:nvSpPr>
          <p:cNvPr id="3" name="コンテンツ プレースホルダ 2"/>
          <p:cNvSpPr>
            <a:spLocks noGrp="1"/>
          </p:cNvSpPr>
          <p:nvPr>
            <p:ph idx="1"/>
          </p:nvPr>
        </p:nvSpPr>
        <p:spPr>
          <a:xfrm>
            <a:off x="438150" y="1028700"/>
            <a:ext cx="4133850" cy="5422900"/>
          </a:xfrm>
        </p:spPr>
        <p:txBody>
          <a:bodyPr>
            <a:normAutofit fontScale="92500" lnSpcReduction="10000"/>
          </a:bodyPr>
          <a:lstStyle/>
          <a:p>
            <a:r>
              <a:rPr kumimoji="1" lang="ja-JP" altLang="en-US" dirty="0" smtClean="0"/>
              <a:t>結果</a:t>
            </a:r>
            <a:endParaRPr kumimoji="1" lang="en-US" altLang="ja-JP" dirty="0" smtClean="0"/>
          </a:p>
          <a:p>
            <a:pPr lvl="1"/>
            <a:r>
              <a:rPr lang="ja-JP" altLang="en-US" dirty="0" smtClean="0"/>
              <a:t>地域別の活動時間帯を把握することができた</a:t>
            </a:r>
            <a:endParaRPr lang="en-US" altLang="ja-JP" dirty="0" smtClean="0">
              <a:solidFill>
                <a:srgbClr val="FF0000"/>
              </a:solidFill>
            </a:endParaRPr>
          </a:p>
          <a:p>
            <a:pPr lvl="2"/>
            <a:r>
              <a:rPr lang="ja-JP" altLang="en-US" dirty="0" smtClean="0">
                <a:solidFill>
                  <a:srgbClr val="FF0000"/>
                </a:solidFill>
              </a:rPr>
              <a:t>米大陸地域</a:t>
            </a:r>
            <a:r>
              <a:rPr lang="ja-JP" altLang="en-US" dirty="0" smtClean="0"/>
              <a:t>からの返信数が最大となる時間帯は，</a:t>
            </a:r>
            <a:r>
              <a:rPr lang="ja-JP" altLang="en-US" dirty="0" smtClean="0">
                <a:solidFill>
                  <a:srgbClr val="FF0000"/>
                </a:solidFill>
              </a:rPr>
              <a:t>米時刻</a:t>
            </a:r>
            <a:r>
              <a:rPr lang="en-US" altLang="ja-JP" dirty="0" smtClean="0">
                <a:solidFill>
                  <a:srgbClr val="FF0000"/>
                </a:solidFill>
              </a:rPr>
              <a:t>13</a:t>
            </a:r>
            <a:r>
              <a:rPr lang="ja-JP" altLang="en-US" dirty="0" smtClean="0">
                <a:solidFill>
                  <a:srgbClr val="FF0000"/>
                </a:solidFill>
              </a:rPr>
              <a:t>時</a:t>
            </a:r>
            <a:r>
              <a:rPr lang="ja-JP" altLang="en-US" dirty="0" smtClean="0"/>
              <a:t>である</a:t>
            </a:r>
            <a:endParaRPr lang="en-US" altLang="ja-JP" dirty="0" smtClean="0"/>
          </a:p>
          <a:p>
            <a:pPr lvl="2"/>
            <a:r>
              <a:rPr lang="ja-JP" altLang="en-US" dirty="0" smtClean="0">
                <a:solidFill>
                  <a:srgbClr val="0000FF"/>
                </a:solidFill>
              </a:rPr>
              <a:t>欧・アフリカ地域</a:t>
            </a:r>
            <a:r>
              <a:rPr lang="ja-JP" altLang="en-US" dirty="0" smtClean="0"/>
              <a:t>からの返信数が最大となる時間帯は，</a:t>
            </a:r>
            <a:r>
              <a:rPr lang="ja-JP" altLang="en-US" dirty="0" smtClean="0">
                <a:solidFill>
                  <a:srgbClr val="0000FF"/>
                </a:solidFill>
              </a:rPr>
              <a:t>欧時刻</a:t>
            </a:r>
            <a:r>
              <a:rPr lang="en-US" altLang="ja-JP" dirty="0" smtClean="0">
                <a:solidFill>
                  <a:srgbClr val="0000FF"/>
                </a:solidFill>
              </a:rPr>
              <a:t>23</a:t>
            </a:r>
            <a:r>
              <a:rPr lang="ja-JP" altLang="en-US" dirty="0" smtClean="0">
                <a:solidFill>
                  <a:srgbClr val="0000FF"/>
                </a:solidFill>
              </a:rPr>
              <a:t>時</a:t>
            </a:r>
            <a:r>
              <a:rPr lang="ja-JP" altLang="en-US" dirty="0" smtClean="0"/>
              <a:t>である</a:t>
            </a:r>
            <a:endParaRPr kumimoji="1" lang="en-US" altLang="ja-JP" dirty="0" smtClean="0"/>
          </a:p>
          <a:p>
            <a:r>
              <a:rPr lang="ja-JP" altLang="en-US" dirty="0" smtClean="0"/>
              <a:t>解釈</a:t>
            </a:r>
            <a:endParaRPr lang="en-US" altLang="ja-JP" dirty="0" smtClean="0"/>
          </a:p>
          <a:p>
            <a:pPr lvl="1"/>
            <a:r>
              <a:rPr kumimoji="1" lang="ja-JP" altLang="en-US" dirty="0" smtClean="0">
                <a:solidFill>
                  <a:srgbClr val="FF0000"/>
                </a:solidFill>
              </a:rPr>
              <a:t>米大陸地域</a:t>
            </a:r>
            <a:r>
              <a:rPr kumimoji="1" lang="ja-JP" altLang="en-US" dirty="0" smtClean="0"/>
              <a:t>の開発者は</a:t>
            </a:r>
            <a:r>
              <a:rPr kumimoji="1" lang="ja-JP" altLang="en-US" dirty="0" smtClean="0">
                <a:solidFill>
                  <a:srgbClr val="FF0000"/>
                </a:solidFill>
              </a:rPr>
              <a:t>昼</a:t>
            </a:r>
            <a:r>
              <a:rPr lang="ja-JP" altLang="en-US" dirty="0" smtClean="0"/>
              <a:t>の時間帯を中心に活動している</a:t>
            </a:r>
            <a:endParaRPr lang="en-US" altLang="ja-JP" dirty="0" smtClean="0"/>
          </a:p>
          <a:p>
            <a:pPr lvl="1"/>
            <a:r>
              <a:rPr lang="ja-JP" altLang="en-US" dirty="0" smtClean="0">
                <a:solidFill>
                  <a:srgbClr val="0000FF"/>
                </a:solidFill>
              </a:rPr>
              <a:t>欧・アフリカ地域</a:t>
            </a:r>
            <a:r>
              <a:rPr lang="ja-JP" altLang="en-US" dirty="0" smtClean="0"/>
              <a:t>の開発者は</a:t>
            </a:r>
            <a:r>
              <a:rPr lang="ja-JP" altLang="en-US" dirty="0" smtClean="0">
                <a:solidFill>
                  <a:srgbClr val="0000FF"/>
                </a:solidFill>
              </a:rPr>
              <a:t>夜</a:t>
            </a:r>
            <a:r>
              <a:rPr lang="ja-JP" altLang="en-US" dirty="0" smtClean="0"/>
              <a:t>の時間帯を中心に活動している</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23</a:t>
            </a:fld>
            <a:endParaRPr lang="en-US" altLang="ja-JP"/>
          </a:p>
        </p:txBody>
      </p:sp>
      <p:sp>
        <p:nvSpPr>
          <p:cNvPr id="69" name="テキスト ボックス 68"/>
          <p:cNvSpPr txBox="1"/>
          <p:nvPr/>
        </p:nvSpPr>
        <p:spPr>
          <a:xfrm>
            <a:off x="6483350" y="5738493"/>
            <a:ext cx="2400300" cy="253916"/>
          </a:xfrm>
          <a:prstGeom prst="rect">
            <a:avLst/>
          </a:prstGeom>
          <a:noFill/>
        </p:spPr>
        <p:txBody>
          <a:bodyPr wrap="square" rtlCol="0">
            <a:spAutoFit/>
          </a:bodyPr>
          <a:lstStyle/>
          <a:p>
            <a:r>
              <a:rPr kumimoji="1" lang="ja-JP" altLang="en-US" sz="1050" dirty="0" smtClean="0"/>
              <a:t>（米：米大陸地域</a:t>
            </a:r>
            <a:r>
              <a:rPr lang="ja-JP" altLang="en-US" sz="1050" dirty="0" smtClean="0"/>
              <a:t>，欧：欧・アフリカ地域）</a:t>
            </a:r>
            <a:endParaRPr kumimoji="1" lang="ja-JP" altLang="en-US" sz="1050" dirty="0"/>
          </a:p>
        </p:txBody>
      </p:sp>
      <p:pic>
        <p:nvPicPr>
          <p:cNvPr id="70" name="Picture 3"/>
          <p:cNvPicPr>
            <a:picLocks noChangeAspect="1" noChangeArrowheads="1"/>
          </p:cNvPicPr>
          <p:nvPr/>
        </p:nvPicPr>
        <p:blipFill>
          <a:blip r:embed="rId3" cstate="print"/>
          <a:srcRect/>
          <a:stretch>
            <a:fillRect/>
          </a:stretch>
        </p:blipFill>
        <p:spPr bwMode="auto">
          <a:xfrm>
            <a:off x="4572000" y="1250950"/>
            <a:ext cx="4267200" cy="4222750"/>
          </a:xfrm>
          <a:prstGeom prst="rect">
            <a:avLst/>
          </a:prstGeom>
          <a:noFill/>
          <a:ln w="9525">
            <a:noFill/>
            <a:miter lim="800000"/>
            <a:headEnd/>
            <a:tailEnd/>
          </a:ln>
          <a:effectLst/>
        </p:spPr>
      </p:pic>
      <p:grpSp>
        <p:nvGrpSpPr>
          <p:cNvPr id="7" name="グループ化 70"/>
          <p:cNvGrpSpPr/>
          <p:nvPr/>
        </p:nvGrpSpPr>
        <p:grpSpPr>
          <a:xfrm>
            <a:off x="5238750" y="4703355"/>
            <a:ext cx="3673787" cy="984905"/>
            <a:chOff x="4565812" y="5302980"/>
            <a:chExt cx="4487659" cy="1192255"/>
          </a:xfrm>
        </p:grpSpPr>
        <p:sp>
          <p:nvSpPr>
            <p:cNvPr id="73" name="テキスト ボックス 72"/>
            <p:cNvSpPr txBox="1"/>
            <p:nvPr/>
          </p:nvSpPr>
          <p:spPr>
            <a:xfrm>
              <a:off x="8268467" y="5302980"/>
              <a:ext cx="716864" cy="335315"/>
            </a:xfrm>
            <a:prstGeom prst="rect">
              <a:avLst/>
            </a:prstGeom>
            <a:noFill/>
          </p:spPr>
          <p:txBody>
            <a:bodyPr wrap="square" rtlCol="0">
              <a:spAutoFit/>
            </a:bodyPr>
            <a:lstStyle/>
            <a:p>
              <a:r>
                <a:rPr kumimoji="1" lang="en-US" altLang="ja-JP" sz="1200" dirty="0" smtClean="0">
                  <a:latin typeface="ＭＳ ゴシック" pitchFamily="49" charset="-128"/>
                  <a:ea typeface="ＭＳ ゴシック" pitchFamily="49" charset="-128"/>
                </a:rPr>
                <a:t>UTC+0</a:t>
              </a:r>
            </a:p>
          </p:txBody>
        </p:sp>
        <p:sp>
          <p:nvSpPr>
            <p:cNvPr id="74" name="テキスト ボックス 73"/>
            <p:cNvSpPr txBox="1"/>
            <p:nvPr/>
          </p:nvSpPr>
          <p:spPr>
            <a:xfrm>
              <a:off x="8184411" y="6159920"/>
              <a:ext cx="804712" cy="335315"/>
            </a:xfrm>
            <a:prstGeom prst="rect">
              <a:avLst/>
            </a:prstGeom>
            <a:noFill/>
          </p:spPr>
          <p:txBody>
            <a:bodyPr wrap="square" rtlCol="0">
              <a:spAutoFit/>
            </a:bodyPr>
            <a:lstStyle/>
            <a:p>
              <a:r>
                <a:rPr kumimoji="1" lang="ja-JP" altLang="en-US" sz="1200" dirty="0" smtClean="0">
                  <a:solidFill>
                    <a:srgbClr val="0000FF"/>
                  </a:solidFill>
                  <a:latin typeface="ＭＳ ゴシック" pitchFamily="49" charset="-128"/>
                  <a:ea typeface="ＭＳ ゴシック" pitchFamily="49" charset="-128"/>
                </a:rPr>
                <a:t>欧時刻</a:t>
              </a:r>
              <a:endParaRPr kumimoji="1" lang="en-US" altLang="ja-JP" sz="1200" dirty="0" smtClean="0">
                <a:solidFill>
                  <a:srgbClr val="0000FF"/>
                </a:solidFill>
                <a:latin typeface="ＭＳ ゴシック" pitchFamily="49" charset="-128"/>
                <a:ea typeface="ＭＳ ゴシック" pitchFamily="49" charset="-128"/>
              </a:endParaRPr>
            </a:p>
          </p:txBody>
        </p:sp>
        <p:sp>
          <p:nvSpPr>
            <p:cNvPr id="75" name="テキスト ボックス 74"/>
            <p:cNvSpPr txBox="1"/>
            <p:nvPr/>
          </p:nvSpPr>
          <p:spPr>
            <a:xfrm>
              <a:off x="8195160" y="5738753"/>
              <a:ext cx="858311" cy="335314"/>
            </a:xfrm>
            <a:prstGeom prst="rect">
              <a:avLst/>
            </a:prstGeom>
            <a:noFill/>
          </p:spPr>
          <p:txBody>
            <a:bodyPr wrap="square" rtlCol="0">
              <a:spAutoFit/>
            </a:bodyPr>
            <a:lstStyle/>
            <a:p>
              <a:r>
                <a:rPr lang="ja-JP" altLang="en-US" sz="1200" dirty="0" smtClean="0">
                  <a:solidFill>
                    <a:srgbClr val="FF0000"/>
                  </a:solidFill>
                  <a:latin typeface="ＭＳ ゴシック" pitchFamily="49" charset="-128"/>
                  <a:ea typeface="ＭＳ ゴシック" pitchFamily="49" charset="-128"/>
                </a:rPr>
                <a:t>米時刻</a:t>
              </a:r>
              <a:endParaRPr kumimoji="1" lang="en-US" altLang="ja-JP" sz="1200" dirty="0" smtClean="0">
                <a:solidFill>
                  <a:srgbClr val="FF0000"/>
                </a:solidFill>
                <a:latin typeface="ＭＳ ゴシック" pitchFamily="49" charset="-128"/>
                <a:ea typeface="ＭＳ ゴシック" pitchFamily="49" charset="-128"/>
              </a:endParaRPr>
            </a:p>
          </p:txBody>
        </p:sp>
        <p:grpSp>
          <p:nvGrpSpPr>
            <p:cNvPr id="8" name="グループ化 10"/>
            <p:cNvGrpSpPr/>
            <p:nvPr/>
          </p:nvGrpSpPr>
          <p:grpSpPr>
            <a:xfrm>
              <a:off x="4565812" y="5627734"/>
              <a:ext cx="3767582" cy="446723"/>
              <a:chOff x="248973" y="5204397"/>
              <a:chExt cx="4528914" cy="558955"/>
            </a:xfrm>
            <a:noFill/>
          </p:grpSpPr>
          <p:grpSp>
            <p:nvGrpSpPr>
              <p:cNvPr id="9" name="グループ化 48"/>
              <p:cNvGrpSpPr/>
              <p:nvPr/>
            </p:nvGrpSpPr>
            <p:grpSpPr>
              <a:xfrm>
                <a:off x="526048" y="5204397"/>
                <a:ext cx="4148223" cy="138180"/>
                <a:chOff x="2407480" y="4141371"/>
                <a:chExt cx="4148223" cy="145125"/>
              </a:xfrm>
              <a:grpFill/>
            </p:grpSpPr>
            <p:cxnSp>
              <p:nvCxnSpPr>
                <p:cNvPr id="118" name="直線コネクタ 117"/>
                <p:cNvCxnSpPr/>
                <p:nvPr/>
              </p:nvCxnSpPr>
              <p:spPr>
                <a:xfrm>
                  <a:off x="2408274" y="4141381"/>
                  <a:ext cx="4145841"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rot="5400000">
                  <a:off x="2336504"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rot="5400000">
                  <a:off x="3060314" y="421314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p:cNvCxnSpPr/>
                <p:nvPr/>
              </p:nvCxnSpPr>
              <p:spPr>
                <a:xfrm rot="5400000">
                  <a:off x="378332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p:nvCxnSpPr>
              <p:spPr>
                <a:xfrm rot="5400000">
                  <a:off x="4499992" y="4213151"/>
                  <a:ext cx="141952"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p:cNvCxnSpPr/>
                <p:nvPr/>
              </p:nvCxnSpPr>
              <p:spPr>
                <a:xfrm rot="5400000">
                  <a:off x="5576689"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rot="5400000">
                  <a:off x="5941737"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p:cNvCxnSpPr/>
                <p:nvPr/>
              </p:nvCxnSpPr>
              <p:spPr>
                <a:xfrm rot="5400000">
                  <a:off x="6298266" y="4213151"/>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rot="5400000">
                  <a:off x="2702515" y="4213932"/>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rot="5400000">
                  <a:off x="6483139"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rot="5400000">
                  <a:off x="4143227"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9" name="直線コネクタ 35"/>
                <p:cNvCxnSpPr/>
                <p:nvPr/>
              </p:nvCxnSpPr>
              <p:spPr>
                <a:xfrm rot="5400000">
                  <a:off x="5218941"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rot="5400000">
                  <a:off x="3418872" y="421234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1" name="直線コネクタ 130"/>
                <p:cNvCxnSpPr/>
                <p:nvPr/>
              </p:nvCxnSpPr>
              <p:spPr>
                <a:xfrm rot="5400000">
                  <a:off x="4860924" y="4212357"/>
                  <a:ext cx="143540" cy="1588"/>
                </a:xfrm>
                <a:prstGeom prst="line">
                  <a:avLst/>
                </a:prstGeom>
                <a:grpFill/>
                <a:ln w="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6" name="テキスト ボックス 105"/>
              <p:cNvSpPr txBox="1"/>
              <p:nvPr/>
            </p:nvSpPr>
            <p:spPr>
              <a:xfrm>
                <a:off x="248973" y="5343795"/>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20</a:t>
                </a:r>
                <a:endParaRPr kumimoji="1" lang="ja-JP" altLang="en-US" sz="1200" dirty="0">
                  <a:solidFill>
                    <a:srgbClr val="FF0000"/>
                  </a:solidFill>
                  <a:latin typeface="ＭＳ ゴシック" pitchFamily="49" charset="-128"/>
                  <a:ea typeface="ＭＳ ゴシック" pitchFamily="49" charset="-128"/>
                </a:endParaRPr>
              </a:p>
            </p:txBody>
          </p:sp>
          <p:sp>
            <p:nvSpPr>
              <p:cNvPr id="107" name="テキスト ボックス 106"/>
              <p:cNvSpPr txBox="1"/>
              <p:nvPr/>
            </p:nvSpPr>
            <p:spPr>
              <a:xfrm>
                <a:off x="1034323"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0</a:t>
                </a:r>
                <a:endParaRPr kumimoji="1" lang="ja-JP" altLang="en-US" sz="1200" dirty="0">
                  <a:solidFill>
                    <a:srgbClr val="FF0000"/>
                  </a:solidFill>
                  <a:latin typeface="ＭＳ ゴシック" pitchFamily="49" charset="-128"/>
                  <a:ea typeface="ＭＳ ゴシック" pitchFamily="49" charset="-128"/>
                </a:endParaRPr>
              </a:p>
            </p:txBody>
          </p:sp>
          <p:sp>
            <p:nvSpPr>
              <p:cNvPr id="108" name="テキスト ボックス 107"/>
              <p:cNvSpPr txBox="1"/>
              <p:nvPr/>
            </p:nvSpPr>
            <p:spPr>
              <a:xfrm>
                <a:off x="1755749" y="5343786"/>
                <a:ext cx="434243" cy="419557"/>
              </a:xfrm>
              <a:prstGeom prst="rect">
                <a:avLst/>
              </a:prstGeom>
              <a:grpFill/>
              <a:ln>
                <a:noFill/>
              </a:ln>
            </p:spPr>
            <p:txBody>
              <a:bodyPr wrap="square" rtlCol="0">
                <a:spAutoFit/>
              </a:bodyPr>
              <a:lstStyle/>
              <a:p>
                <a:pPr algn="ctr"/>
                <a:r>
                  <a:rPr kumimoji="1" lang="en-US" altLang="ja-JP" sz="1200" dirty="0" smtClean="0">
                    <a:solidFill>
                      <a:srgbClr val="FF0000"/>
                    </a:solidFill>
                    <a:latin typeface="ＭＳ ゴシック" pitchFamily="49" charset="-128"/>
                    <a:ea typeface="ＭＳ ゴシック" pitchFamily="49" charset="-128"/>
                  </a:rPr>
                  <a:t>4</a:t>
                </a:r>
                <a:endParaRPr kumimoji="1" lang="ja-JP" altLang="en-US" sz="1200" dirty="0">
                  <a:solidFill>
                    <a:srgbClr val="FF0000"/>
                  </a:solidFill>
                  <a:latin typeface="ＭＳ ゴシック" pitchFamily="49" charset="-128"/>
                  <a:ea typeface="ＭＳ ゴシック" pitchFamily="49" charset="-128"/>
                </a:endParaRPr>
              </a:p>
            </p:txBody>
          </p:sp>
          <p:sp>
            <p:nvSpPr>
              <p:cNvPr id="109" name="テキスト ボックス 108"/>
              <p:cNvSpPr txBox="1"/>
              <p:nvPr/>
            </p:nvSpPr>
            <p:spPr>
              <a:xfrm>
                <a:off x="2471482"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8</a:t>
                </a:r>
                <a:endParaRPr kumimoji="1" lang="ja-JP" altLang="en-US" sz="1200" dirty="0">
                  <a:solidFill>
                    <a:srgbClr val="FF0000"/>
                  </a:solidFill>
                  <a:latin typeface="ＭＳ ゴシック" pitchFamily="49" charset="-128"/>
                  <a:ea typeface="ＭＳ ゴシック" pitchFamily="49" charset="-128"/>
                </a:endParaRPr>
              </a:p>
            </p:txBody>
          </p:sp>
          <p:sp>
            <p:nvSpPr>
              <p:cNvPr id="110" name="テキスト ボックス 109"/>
              <p:cNvSpPr txBox="1"/>
              <p:nvPr/>
            </p:nvSpPr>
            <p:spPr>
              <a:xfrm>
                <a:off x="3186091" y="5343789"/>
                <a:ext cx="501057"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12</a:t>
                </a:r>
                <a:endParaRPr kumimoji="1" lang="ja-JP" altLang="en-US" sz="1200" dirty="0">
                  <a:solidFill>
                    <a:srgbClr val="FF0000"/>
                  </a:solidFill>
                  <a:latin typeface="ＭＳ ゴシック" pitchFamily="49" charset="-128"/>
                  <a:ea typeface="ＭＳ ゴシック" pitchFamily="49" charset="-128"/>
                </a:endParaRPr>
              </a:p>
            </p:txBody>
          </p:sp>
          <p:sp>
            <p:nvSpPr>
              <p:cNvPr id="111" name="テキスト ボックス 110"/>
              <p:cNvSpPr txBox="1"/>
              <p:nvPr/>
            </p:nvSpPr>
            <p:spPr>
              <a:xfrm>
                <a:off x="3915003" y="5343789"/>
                <a:ext cx="511205"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16</a:t>
                </a:r>
                <a:endParaRPr kumimoji="1" lang="ja-JP" altLang="en-US" sz="1200" dirty="0">
                  <a:solidFill>
                    <a:srgbClr val="FF0000"/>
                  </a:solidFill>
                  <a:latin typeface="ＭＳ ゴシック" pitchFamily="49" charset="-128"/>
                  <a:ea typeface="ＭＳ ゴシック" pitchFamily="49" charset="-128"/>
                </a:endParaRPr>
              </a:p>
            </p:txBody>
          </p:sp>
          <p:sp>
            <p:nvSpPr>
              <p:cNvPr id="112" name="テキスト ボックス 111"/>
              <p:cNvSpPr txBox="1"/>
              <p:nvPr/>
            </p:nvSpPr>
            <p:spPr>
              <a:xfrm>
                <a:off x="640589" y="5343789"/>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22</a:t>
                </a:r>
                <a:endParaRPr kumimoji="1" lang="ja-JP" altLang="en-US" sz="1200" dirty="0">
                  <a:solidFill>
                    <a:srgbClr val="FF0000"/>
                  </a:solidFill>
                  <a:latin typeface="ＭＳ ゴシック" pitchFamily="49" charset="-128"/>
                  <a:ea typeface="ＭＳ ゴシック" pitchFamily="49" charset="-128"/>
                </a:endParaRPr>
              </a:p>
            </p:txBody>
          </p:sp>
          <p:sp>
            <p:nvSpPr>
              <p:cNvPr id="113" name="テキスト ボックス 112"/>
              <p:cNvSpPr txBox="1"/>
              <p:nvPr/>
            </p:nvSpPr>
            <p:spPr>
              <a:xfrm>
                <a:off x="1392881"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2</a:t>
                </a:r>
                <a:endParaRPr kumimoji="1" lang="ja-JP" altLang="en-US" sz="1200" dirty="0">
                  <a:solidFill>
                    <a:srgbClr val="FF0000"/>
                  </a:solidFill>
                  <a:latin typeface="ＭＳ ゴシック" pitchFamily="49" charset="-128"/>
                  <a:ea typeface="ＭＳ ゴシック" pitchFamily="49" charset="-128"/>
                </a:endParaRPr>
              </a:p>
            </p:txBody>
          </p:sp>
          <p:sp>
            <p:nvSpPr>
              <p:cNvPr id="114" name="テキスト ボックス 113"/>
              <p:cNvSpPr txBox="1"/>
              <p:nvPr/>
            </p:nvSpPr>
            <p:spPr>
              <a:xfrm>
                <a:off x="2115649" y="5343795"/>
                <a:ext cx="434243" cy="419557"/>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6</a:t>
                </a:r>
                <a:endParaRPr kumimoji="1" lang="ja-JP" altLang="en-US" sz="1200" dirty="0">
                  <a:solidFill>
                    <a:srgbClr val="FF0000"/>
                  </a:solidFill>
                  <a:latin typeface="ＭＳ ゴシック" pitchFamily="49" charset="-128"/>
                  <a:ea typeface="ＭＳ ゴシック" pitchFamily="49" charset="-128"/>
                </a:endParaRPr>
              </a:p>
            </p:txBody>
          </p:sp>
          <p:sp>
            <p:nvSpPr>
              <p:cNvPr id="115" name="テキスト ボックス 114"/>
              <p:cNvSpPr txBox="1"/>
              <p:nvPr/>
            </p:nvSpPr>
            <p:spPr>
              <a:xfrm>
                <a:off x="2794476" y="5343789"/>
                <a:ext cx="52215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10</a:t>
                </a:r>
                <a:endParaRPr kumimoji="1" lang="ja-JP" altLang="en-US" sz="1200" dirty="0">
                  <a:solidFill>
                    <a:srgbClr val="FF0000"/>
                  </a:solidFill>
                  <a:latin typeface="ＭＳ ゴシック" pitchFamily="49" charset="-128"/>
                  <a:ea typeface="ＭＳ ゴシック" pitchFamily="49" charset="-128"/>
                </a:endParaRPr>
              </a:p>
            </p:txBody>
          </p:sp>
          <p:sp>
            <p:nvSpPr>
              <p:cNvPr id="116" name="テキスト ボックス 115"/>
              <p:cNvSpPr txBox="1"/>
              <p:nvPr/>
            </p:nvSpPr>
            <p:spPr>
              <a:xfrm>
                <a:off x="3512438" y="5336648"/>
                <a:ext cx="587424"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14</a:t>
                </a:r>
                <a:endParaRPr kumimoji="1" lang="ja-JP" altLang="en-US" sz="1200" dirty="0">
                  <a:solidFill>
                    <a:srgbClr val="FF0000"/>
                  </a:solidFill>
                  <a:latin typeface="ＭＳ ゴシック" pitchFamily="49" charset="-128"/>
                  <a:ea typeface="ＭＳ ゴシック" pitchFamily="49" charset="-128"/>
                </a:endParaRPr>
              </a:p>
            </p:txBody>
          </p:sp>
          <p:sp>
            <p:nvSpPr>
              <p:cNvPr id="117" name="テキスト ボックス 116"/>
              <p:cNvSpPr txBox="1"/>
              <p:nvPr/>
            </p:nvSpPr>
            <p:spPr>
              <a:xfrm>
                <a:off x="4230400" y="5336648"/>
                <a:ext cx="547487" cy="419556"/>
              </a:xfrm>
              <a:prstGeom prst="rect">
                <a:avLst/>
              </a:prstGeom>
              <a:grpFill/>
              <a:ln>
                <a:noFill/>
              </a:ln>
            </p:spPr>
            <p:txBody>
              <a:bodyPr wrap="square" rtlCol="0">
                <a:spAutoFit/>
              </a:bodyPr>
              <a:lstStyle/>
              <a:p>
                <a:pPr algn="ctr"/>
                <a:r>
                  <a:rPr lang="en-US" altLang="ja-JP" sz="1200" dirty="0" smtClean="0">
                    <a:solidFill>
                      <a:srgbClr val="FF0000"/>
                    </a:solidFill>
                    <a:latin typeface="ＭＳ ゴシック" pitchFamily="49" charset="-128"/>
                    <a:ea typeface="ＭＳ ゴシック" pitchFamily="49" charset="-128"/>
                  </a:rPr>
                  <a:t>18</a:t>
                </a:r>
                <a:endParaRPr kumimoji="1" lang="ja-JP" altLang="en-US" sz="1200" dirty="0">
                  <a:solidFill>
                    <a:srgbClr val="FF0000"/>
                  </a:solidFill>
                  <a:latin typeface="ＭＳ ゴシック" pitchFamily="49" charset="-128"/>
                  <a:ea typeface="ＭＳ ゴシック" pitchFamily="49" charset="-128"/>
                </a:endParaRPr>
              </a:p>
            </p:txBody>
          </p:sp>
        </p:grpSp>
        <p:grpSp>
          <p:nvGrpSpPr>
            <p:cNvPr id="10" name="グループ化 38"/>
            <p:cNvGrpSpPr/>
            <p:nvPr/>
          </p:nvGrpSpPr>
          <p:grpSpPr>
            <a:xfrm>
              <a:off x="4620119" y="6047966"/>
              <a:ext cx="3652297" cy="446738"/>
              <a:chOff x="621192" y="6260413"/>
              <a:chExt cx="4613427" cy="558971"/>
            </a:xfrm>
          </p:grpSpPr>
          <p:grpSp>
            <p:nvGrpSpPr>
              <p:cNvPr id="11" name="グループ化 78"/>
              <p:cNvGrpSpPr/>
              <p:nvPr/>
            </p:nvGrpSpPr>
            <p:grpSpPr>
              <a:xfrm>
                <a:off x="843747" y="6260413"/>
                <a:ext cx="4359010" cy="138198"/>
                <a:chOff x="2407480" y="4141365"/>
                <a:chExt cx="4148223" cy="145144"/>
              </a:xfrm>
            </p:grpSpPr>
            <p:cxnSp>
              <p:nvCxnSpPr>
                <p:cNvPr id="91" name="直線コネクタ 90"/>
                <p:cNvCxnSpPr/>
                <p:nvPr/>
              </p:nvCxnSpPr>
              <p:spPr>
                <a:xfrm>
                  <a:off x="2408274" y="4141365"/>
                  <a:ext cx="4145841"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rot="5400000">
                  <a:off x="2336504"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rot="5400000">
                  <a:off x="3060313"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p:nvPr/>
              </p:nvCxnSpPr>
              <p:spPr>
                <a:xfrm rot="5400000">
                  <a:off x="378332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rot="5400000">
                  <a:off x="4499992" y="4213151"/>
                  <a:ext cx="141952"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rot="5400000">
                  <a:off x="5576689"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rot="5400000">
                  <a:off x="5941737"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rot="5400000">
                  <a:off x="6298266" y="4213151"/>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rot="5400000">
                  <a:off x="2702515" y="4213945"/>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rot="5400000">
                  <a:off x="6483139"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rot="5400000">
                  <a:off x="4143227"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rot="5400000">
                  <a:off x="521894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rot="5400000">
                  <a:off x="3418871"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rot="5400000">
                  <a:off x="4860924" y="4212357"/>
                  <a:ext cx="143540" cy="1588"/>
                </a:xfrm>
                <a:prstGeom prst="line">
                  <a:avLst/>
                </a:prstGeom>
                <a:ln w="0">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79" name="テキスト ボックス 78"/>
              <p:cNvSpPr txBox="1"/>
              <p:nvPr/>
            </p:nvSpPr>
            <p:spPr>
              <a:xfrm>
                <a:off x="621192" y="6399827"/>
                <a:ext cx="456309"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a:t>
                </a:r>
                <a:endParaRPr kumimoji="1" lang="ja-JP" altLang="en-US" sz="1200" dirty="0">
                  <a:solidFill>
                    <a:srgbClr val="0000FF"/>
                  </a:solidFill>
                  <a:latin typeface="ＭＳ ゴシック" pitchFamily="49" charset="-128"/>
                  <a:ea typeface="ＭＳ ゴシック" pitchFamily="49" charset="-128"/>
                </a:endParaRPr>
              </a:p>
            </p:txBody>
          </p:sp>
          <p:sp>
            <p:nvSpPr>
              <p:cNvPr id="80" name="テキスト ボックス 79"/>
              <p:cNvSpPr txBox="1"/>
              <p:nvPr/>
            </p:nvSpPr>
            <p:spPr>
              <a:xfrm>
                <a:off x="1377862" y="6399827"/>
                <a:ext cx="456309"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6</a:t>
                </a:r>
                <a:endParaRPr kumimoji="1" lang="ja-JP" altLang="en-US" sz="1200" dirty="0">
                  <a:solidFill>
                    <a:srgbClr val="0000FF"/>
                  </a:solidFill>
                  <a:latin typeface="ＭＳ ゴシック" pitchFamily="49" charset="-128"/>
                  <a:ea typeface="ＭＳ ゴシック" pitchFamily="49" charset="-128"/>
                </a:endParaRPr>
              </a:p>
            </p:txBody>
          </p:sp>
          <p:sp>
            <p:nvSpPr>
              <p:cNvPr id="81" name="テキスト ボックス 80"/>
              <p:cNvSpPr txBox="1"/>
              <p:nvPr/>
            </p:nvSpPr>
            <p:spPr>
              <a:xfrm>
                <a:off x="2079399" y="6399818"/>
                <a:ext cx="530773"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10</a:t>
                </a:r>
                <a:endParaRPr kumimoji="1" lang="ja-JP" altLang="en-US" sz="1200" dirty="0">
                  <a:solidFill>
                    <a:srgbClr val="0000FF"/>
                  </a:solidFill>
                  <a:latin typeface="ＭＳ ゴシック" pitchFamily="49" charset="-128"/>
                  <a:ea typeface="ＭＳ ゴシック" pitchFamily="49" charset="-128"/>
                </a:endParaRPr>
              </a:p>
            </p:txBody>
          </p:sp>
          <p:sp>
            <p:nvSpPr>
              <p:cNvPr id="82" name="テキスト ボックス 81"/>
              <p:cNvSpPr txBox="1"/>
              <p:nvPr/>
            </p:nvSpPr>
            <p:spPr>
              <a:xfrm>
                <a:off x="2836186" y="6399818"/>
                <a:ext cx="528431"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14</a:t>
                </a:r>
                <a:endParaRPr kumimoji="1" lang="ja-JP" altLang="en-US" sz="1200" dirty="0">
                  <a:solidFill>
                    <a:srgbClr val="0000FF"/>
                  </a:solidFill>
                  <a:latin typeface="ＭＳ ゴシック" pitchFamily="49" charset="-128"/>
                  <a:ea typeface="ＭＳ ゴシック" pitchFamily="49" charset="-128"/>
                </a:endParaRPr>
              </a:p>
            </p:txBody>
          </p:sp>
          <p:sp>
            <p:nvSpPr>
              <p:cNvPr id="83" name="テキスト ボックス 82"/>
              <p:cNvSpPr txBox="1"/>
              <p:nvPr/>
            </p:nvSpPr>
            <p:spPr>
              <a:xfrm>
                <a:off x="3592537" y="6399818"/>
                <a:ext cx="526526"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18</a:t>
                </a:r>
                <a:endParaRPr kumimoji="1" lang="ja-JP" altLang="en-US" sz="1200" dirty="0">
                  <a:solidFill>
                    <a:srgbClr val="0000FF"/>
                  </a:solidFill>
                  <a:latin typeface="ＭＳ ゴシック" pitchFamily="49" charset="-128"/>
                  <a:ea typeface="ＭＳ ゴシック" pitchFamily="49" charset="-128"/>
                </a:endParaRPr>
              </a:p>
            </p:txBody>
          </p:sp>
          <p:sp>
            <p:nvSpPr>
              <p:cNvPr id="84" name="テキスト ボックス 83"/>
              <p:cNvSpPr txBox="1"/>
              <p:nvPr/>
            </p:nvSpPr>
            <p:spPr>
              <a:xfrm>
                <a:off x="4336314" y="6399818"/>
                <a:ext cx="605780"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22</a:t>
                </a:r>
                <a:endParaRPr kumimoji="1" lang="ja-JP" altLang="en-US" sz="1200" dirty="0">
                  <a:solidFill>
                    <a:srgbClr val="0000FF"/>
                  </a:solidFill>
                  <a:latin typeface="ＭＳ ゴシック" pitchFamily="49" charset="-128"/>
                  <a:ea typeface="ＭＳ ゴシック" pitchFamily="49" charset="-128"/>
                </a:endParaRPr>
              </a:p>
            </p:txBody>
          </p:sp>
          <p:sp>
            <p:nvSpPr>
              <p:cNvPr id="85" name="テキスト ボックス 84"/>
              <p:cNvSpPr txBox="1"/>
              <p:nvPr/>
            </p:nvSpPr>
            <p:spPr>
              <a:xfrm>
                <a:off x="1001885"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4</a:t>
                </a:r>
                <a:endParaRPr kumimoji="1" lang="ja-JP" altLang="en-US" sz="1200" dirty="0">
                  <a:solidFill>
                    <a:srgbClr val="0000FF"/>
                  </a:solidFill>
                  <a:latin typeface="ＭＳ ゴシック" pitchFamily="49" charset="-128"/>
                  <a:ea typeface="ＭＳ ゴシック" pitchFamily="49" charset="-128"/>
                </a:endParaRPr>
              </a:p>
            </p:txBody>
          </p:sp>
          <p:sp>
            <p:nvSpPr>
              <p:cNvPr id="86" name="テキスト ボックス 85"/>
              <p:cNvSpPr txBox="1"/>
              <p:nvPr/>
            </p:nvSpPr>
            <p:spPr>
              <a:xfrm>
                <a:off x="1754640"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8</a:t>
                </a:r>
                <a:endParaRPr kumimoji="1" lang="ja-JP" altLang="en-US" sz="1200" dirty="0">
                  <a:solidFill>
                    <a:srgbClr val="0000FF"/>
                  </a:solidFill>
                  <a:latin typeface="ＭＳ ゴシック" pitchFamily="49" charset="-128"/>
                  <a:ea typeface="ＭＳ ゴシック" pitchFamily="49" charset="-128"/>
                </a:endParaRPr>
              </a:p>
            </p:txBody>
          </p:sp>
          <p:sp>
            <p:nvSpPr>
              <p:cNvPr id="87" name="テキスト ボックス 86"/>
              <p:cNvSpPr txBox="1"/>
              <p:nvPr/>
            </p:nvSpPr>
            <p:spPr>
              <a:xfrm>
                <a:off x="2473000" y="6399818"/>
                <a:ext cx="548688"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12</a:t>
                </a:r>
                <a:endParaRPr kumimoji="1" lang="ja-JP" altLang="en-US" sz="1200" dirty="0">
                  <a:solidFill>
                    <a:srgbClr val="0000FF"/>
                  </a:solidFill>
                  <a:latin typeface="ＭＳ ゴシック" pitchFamily="49" charset="-128"/>
                  <a:ea typeface="ＭＳ ゴシック" pitchFamily="49" charset="-128"/>
                </a:endParaRPr>
              </a:p>
            </p:txBody>
          </p:sp>
          <p:sp>
            <p:nvSpPr>
              <p:cNvPr id="88" name="テキスト ボックス 87"/>
              <p:cNvSpPr txBox="1"/>
              <p:nvPr/>
            </p:nvSpPr>
            <p:spPr>
              <a:xfrm>
                <a:off x="3210382" y="6399818"/>
                <a:ext cx="565751"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16</a:t>
                </a:r>
                <a:endParaRPr kumimoji="1" lang="ja-JP" altLang="en-US" sz="1200" dirty="0">
                  <a:solidFill>
                    <a:srgbClr val="0000FF"/>
                  </a:solidFill>
                  <a:latin typeface="ＭＳ ゴシック" pitchFamily="49" charset="-128"/>
                  <a:ea typeface="ＭＳ ゴシック" pitchFamily="49" charset="-128"/>
                </a:endParaRPr>
              </a:p>
            </p:txBody>
          </p:sp>
          <p:sp>
            <p:nvSpPr>
              <p:cNvPr id="89" name="テキスト ボックス 88"/>
              <p:cNvSpPr txBox="1"/>
              <p:nvPr/>
            </p:nvSpPr>
            <p:spPr>
              <a:xfrm>
                <a:off x="3967137" y="6399818"/>
                <a:ext cx="563442" cy="419557"/>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20</a:t>
                </a:r>
                <a:endParaRPr kumimoji="1" lang="ja-JP" altLang="en-US" sz="1200" dirty="0">
                  <a:solidFill>
                    <a:srgbClr val="0000FF"/>
                  </a:solidFill>
                  <a:latin typeface="ＭＳ ゴシック" pitchFamily="49" charset="-128"/>
                  <a:ea typeface="ＭＳ ゴシック" pitchFamily="49" charset="-128"/>
                </a:endParaRPr>
              </a:p>
            </p:txBody>
          </p:sp>
          <p:sp>
            <p:nvSpPr>
              <p:cNvPr id="90" name="テキスト ボックス 89"/>
              <p:cNvSpPr txBox="1"/>
              <p:nvPr/>
            </p:nvSpPr>
            <p:spPr>
              <a:xfrm>
                <a:off x="4778310" y="6399820"/>
                <a:ext cx="456309" cy="419556"/>
              </a:xfrm>
              <a:prstGeom prst="rect">
                <a:avLst/>
              </a:prstGeom>
              <a:noFill/>
              <a:ln>
                <a:noFill/>
              </a:ln>
            </p:spPr>
            <p:txBody>
              <a:bodyPr wrap="square" rtlCol="0">
                <a:spAutoFit/>
              </a:bodyPr>
              <a:lstStyle/>
              <a:p>
                <a:pPr algn="ctr"/>
                <a:r>
                  <a:rPr lang="en-US" altLang="ja-JP" sz="1200" dirty="0" smtClean="0">
                    <a:solidFill>
                      <a:srgbClr val="0000FF"/>
                    </a:solidFill>
                    <a:latin typeface="ＭＳ ゴシック" pitchFamily="49" charset="-128"/>
                    <a:ea typeface="ＭＳ ゴシック" pitchFamily="49" charset="-128"/>
                  </a:rPr>
                  <a:t>0</a:t>
                </a:r>
              </a:p>
            </p:txBody>
          </p:sp>
        </p:grpSp>
      </p:grpSp>
      <p:cxnSp>
        <p:nvCxnSpPr>
          <p:cNvPr id="133" name="直線コネクタ 132"/>
          <p:cNvCxnSpPr/>
          <p:nvPr/>
        </p:nvCxnSpPr>
        <p:spPr>
          <a:xfrm rot="5400000">
            <a:off x="5861050" y="3473450"/>
            <a:ext cx="3289300"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直線コネクタ 135"/>
          <p:cNvCxnSpPr/>
          <p:nvPr/>
        </p:nvCxnSpPr>
        <p:spPr>
          <a:xfrm rot="5400000">
            <a:off x="6572250" y="4051300"/>
            <a:ext cx="2844800"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(2)</a:t>
            </a:r>
            <a:r>
              <a:rPr lang="ja-JP" altLang="en-US" dirty="0" smtClean="0"/>
              <a:t>地域間毎の情報交換所要時間の分布把握</a:t>
            </a:r>
            <a:endParaRPr kumimoji="1" lang="ja-JP" altLang="en-US" dirty="0"/>
          </a:p>
        </p:txBody>
      </p:sp>
      <p:sp>
        <p:nvSpPr>
          <p:cNvPr id="3" name="コンテンツ プレースホルダ 2"/>
          <p:cNvSpPr>
            <a:spLocks noGrp="1"/>
          </p:cNvSpPr>
          <p:nvPr>
            <p:ph idx="1"/>
          </p:nvPr>
        </p:nvSpPr>
        <p:spPr>
          <a:xfrm>
            <a:off x="438150" y="1028700"/>
            <a:ext cx="8445500" cy="3111500"/>
          </a:xfrm>
        </p:spPr>
        <p:txBody>
          <a:bodyPr>
            <a:normAutofit/>
          </a:bodyPr>
          <a:lstStyle/>
          <a:p>
            <a:r>
              <a:rPr lang="ja-JP" altLang="en-US" dirty="0" smtClean="0"/>
              <a:t>結果</a:t>
            </a:r>
            <a:endParaRPr lang="en-US" altLang="ja-JP" dirty="0" smtClean="0"/>
          </a:p>
          <a:p>
            <a:pPr lvl="1"/>
            <a:r>
              <a:rPr lang="ja-JP" altLang="en-US" dirty="0" smtClean="0"/>
              <a:t>時差による情報交換のタイムラグを確認できた</a:t>
            </a:r>
            <a:endParaRPr lang="en-US" altLang="ja-JP" dirty="0" smtClean="0"/>
          </a:p>
          <a:p>
            <a:pPr lvl="2"/>
            <a:r>
              <a:rPr lang="ja-JP" altLang="en-US" dirty="0" smtClean="0"/>
              <a:t>タイムゾーンが</a:t>
            </a:r>
            <a:r>
              <a:rPr lang="ja-JP" altLang="en-US" dirty="0" smtClean="0">
                <a:solidFill>
                  <a:srgbClr val="00CC66"/>
                </a:solidFill>
              </a:rPr>
              <a:t>同一地域間</a:t>
            </a:r>
            <a:r>
              <a:rPr lang="ja-JP" altLang="en-US" dirty="0" smtClean="0"/>
              <a:t>では</a:t>
            </a:r>
            <a:r>
              <a:rPr lang="en-US" altLang="ja-JP" dirty="0" smtClean="0">
                <a:solidFill>
                  <a:srgbClr val="00CC66"/>
                </a:solidFill>
              </a:rPr>
              <a:t>1.5</a:t>
            </a:r>
            <a:r>
              <a:rPr lang="ja-JP" altLang="en-US" dirty="0" smtClean="0">
                <a:solidFill>
                  <a:srgbClr val="00CC66"/>
                </a:solidFill>
              </a:rPr>
              <a:t>時間程度</a:t>
            </a:r>
            <a:r>
              <a:rPr lang="ja-JP" altLang="en-US" dirty="0" smtClean="0"/>
              <a:t>，</a:t>
            </a:r>
            <a:endParaRPr lang="en-US" altLang="ja-JP" dirty="0" smtClean="0"/>
          </a:p>
          <a:p>
            <a:pPr lvl="2">
              <a:buNone/>
            </a:pPr>
            <a:r>
              <a:rPr lang="en-US" altLang="ja-JP" dirty="0" smtClean="0">
                <a:solidFill>
                  <a:srgbClr val="FF9900"/>
                </a:solidFill>
              </a:rPr>
              <a:t>	</a:t>
            </a:r>
            <a:r>
              <a:rPr lang="ja-JP" altLang="en-US" dirty="0" smtClean="0">
                <a:solidFill>
                  <a:srgbClr val="FF9900"/>
                </a:solidFill>
              </a:rPr>
              <a:t>異なる地域間</a:t>
            </a:r>
            <a:r>
              <a:rPr lang="ja-JP" altLang="en-US" dirty="0" smtClean="0"/>
              <a:t>では</a:t>
            </a:r>
            <a:r>
              <a:rPr lang="en-US" altLang="ja-JP" dirty="0" smtClean="0">
                <a:solidFill>
                  <a:srgbClr val="FF9900"/>
                </a:solidFill>
              </a:rPr>
              <a:t>2</a:t>
            </a:r>
            <a:r>
              <a:rPr lang="ja-JP" altLang="en-US" dirty="0" smtClean="0">
                <a:solidFill>
                  <a:srgbClr val="FF9900"/>
                </a:solidFill>
              </a:rPr>
              <a:t>時間未満</a:t>
            </a:r>
            <a:r>
              <a:rPr lang="ja-JP" altLang="en-US" dirty="0" smtClean="0"/>
              <a:t>の返信が多い</a:t>
            </a:r>
            <a:endParaRPr lang="en-US" altLang="ja-JP" dirty="0" smtClean="0"/>
          </a:p>
          <a:p>
            <a:endParaRPr kumimoji="1" lang="en-US" altLang="ja-JP" dirty="0" smtClean="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24</a:t>
            </a:fld>
            <a:endParaRPr lang="en-US" altLang="ja-JP"/>
          </a:p>
        </p:txBody>
      </p:sp>
      <p:graphicFrame>
        <p:nvGraphicFramePr>
          <p:cNvPr id="7" name="コンテンツ プレースホルダ 6"/>
          <p:cNvGraphicFramePr>
            <a:graphicFrameLocks/>
          </p:cNvGraphicFramePr>
          <p:nvPr/>
        </p:nvGraphicFramePr>
        <p:xfrm>
          <a:off x="882650" y="4184650"/>
          <a:ext cx="7450138" cy="1854200"/>
        </p:xfrm>
        <a:graphic>
          <a:graphicData uri="http://schemas.openxmlformats.org/drawingml/2006/table">
            <a:tbl>
              <a:tblPr firstRow="1" bandRow="1">
                <a:tableStyleId>{5C22544A-7EE6-4342-B048-85BDC9FD1C3A}</a:tableStyleId>
              </a:tblPr>
              <a:tblGrid>
                <a:gridCol w="2316480"/>
                <a:gridCol w="936943"/>
                <a:gridCol w="1398905"/>
                <a:gridCol w="1398905"/>
                <a:gridCol w="1398905"/>
              </a:tblGrid>
              <a:tr h="370840">
                <a:tc>
                  <a:txBody>
                    <a:bodyPr/>
                    <a:lstStyle/>
                    <a:p>
                      <a:pPr algn="ctr"/>
                      <a:r>
                        <a:rPr kumimoji="1" lang="ja-JP" altLang="en-US" dirty="0" smtClean="0">
                          <a:solidFill>
                            <a:schemeClr val="tx1"/>
                          </a:solidFill>
                          <a:latin typeface="+mn-lt"/>
                          <a:ea typeface="+mn-ea"/>
                        </a:rPr>
                        <a:t>送信地域→返信地域</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返信数</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最大値（時）</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中央値（時）</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c>
                  <a:txBody>
                    <a:bodyPr/>
                    <a:lstStyle/>
                    <a:p>
                      <a:pPr algn="ctr"/>
                      <a:r>
                        <a:rPr kumimoji="1" lang="ja-JP" altLang="en-US" dirty="0" smtClean="0">
                          <a:solidFill>
                            <a:schemeClr val="tx1"/>
                          </a:solidFill>
                          <a:latin typeface="+mn-lt"/>
                          <a:ea typeface="+mn-ea"/>
                        </a:rPr>
                        <a:t>最小値（時）</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solidFill>
                      <a:srgbClr val="81C5F3"/>
                    </a:solidFill>
                  </a:tcPr>
                </a:tc>
              </a:tr>
              <a:tr h="370840">
                <a:tc>
                  <a:txBody>
                    <a:bodyPr/>
                    <a:lstStyle/>
                    <a:p>
                      <a:pPr algn="ctr"/>
                      <a:r>
                        <a:rPr kumimoji="1" lang="ja-JP" altLang="en-US" dirty="0" smtClean="0">
                          <a:solidFill>
                            <a:srgbClr val="FF0000"/>
                          </a:solidFill>
                          <a:latin typeface="+mn-lt"/>
                          <a:ea typeface="+mn-ea"/>
                        </a:rPr>
                        <a:t>米</a:t>
                      </a:r>
                      <a:r>
                        <a:rPr kumimoji="1" lang="ja-JP" altLang="en-US" dirty="0" smtClean="0">
                          <a:solidFill>
                            <a:schemeClr val="tx1"/>
                          </a:solidFill>
                          <a:latin typeface="+mn-lt"/>
                          <a:ea typeface="+mn-ea"/>
                        </a:rPr>
                        <a:t>→</a:t>
                      </a:r>
                      <a:r>
                        <a:rPr kumimoji="1" lang="ja-JP" altLang="en-US" dirty="0" smtClean="0">
                          <a:solidFill>
                            <a:srgbClr val="FF0000"/>
                          </a:solidFill>
                          <a:latin typeface="+mn-lt"/>
                          <a:ea typeface="+mn-ea"/>
                        </a:rPr>
                        <a:t>米</a:t>
                      </a:r>
                      <a:endParaRPr kumimoji="1" lang="ja-JP" altLang="en-US" dirty="0">
                        <a:solidFill>
                          <a:srgbClr val="FF00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18,901</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11.55</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00CC66"/>
                          </a:solidFill>
                          <a:latin typeface="+mn-lt"/>
                          <a:ea typeface="+mn-ea"/>
                        </a:rPr>
                        <a:t>1.24</a:t>
                      </a: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欧</a:t>
                      </a:r>
                      <a:r>
                        <a:rPr kumimoji="1" lang="ja-JP" altLang="en-US" dirty="0" smtClean="0">
                          <a:solidFill>
                            <a:schemeClr val="tx1"/>
                          </a:solidFill>
                          <a:latin typeface="+mn-lt"/>
                          <a:ea typeface="+mn-ea"/>
                        </a:rPr>
                        <a:t>→</a:t>
                      </a:r>
                      <a:r>
                        <a:rPr kumimoji="1" lang="ja-JP" altLang="en-US" dirty="0" smtClean="0">
                          <a:solidFill>
                            <a:srgbClr val="0000FF"/>
                          </a:solidFill>
                          <a:latin typeface="+mn-lt"/>
                          <a:ea typeface="+mn-ea"/>
                        </a:rPr>
                        <a:t>欧</a:t>
                      </a:r>
                      <a:endParaRPr kumimoji="1" lang="ja-JP" altLang="en-US" dirty="0">
                        <a:solidFill>
                          <a:srgbClr val="0000FF"/>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9,426</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14.69</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00CC66"/>
                          </a:solidFill>
                          <a:latin typeface="+mn-lt"/>
                          <a:ea typeface="+mn-ea"/>
                        </a:rPr>
                        <a:t>1.59</a:t>
                      </a:r>
                      <a:endParaRPr kumimoji="1" lang="ja-JP" altLang="en-US" dirty="0">
                        <a:solidFill>
                          <a:srgbClr val="00CC66"/>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FF0000"/>
                          </a:solidFill>
                          <a:latin typeface="+mn-lt"/>
                          <a:ea typeface="+mn-ea"/>
                        </a:rPr>
                        <a:t>米</a:t>
                      </a:r>
                      <a:r>
                        <a:rPr kumimoji="1" lang="ja-JP" altLang="en-US" dirty="0" smtClean="0">
                          <a:solidFill>
                            <a:schemeClr val="tx1"/>
                          </a:solidFill>
                          <a:latin typeface="+mn-lt"/>
                          <a:ea typeface="+mn-ea"/>
                        </a:rPr>
                        <a:t>→</a:t>
                      </a:r>
                      <a:r>
                        <a:rPr kumimoji="1" lang="ja-JP" altLang="en-US" dirty="0" smtClean="0">
                          <a:solidFill>
                            <a:srgbClr val="0000FF"/>
                          </a:solidFill>
                          <a:latin typeface="+mn-lt"/>
                          <a:ea typeface="+mn-ea"/>
                        </a:rPr>
                        <a:t>欧</a:t>
                      </a:r>
                      <a:endParaRPr kumimoji="1" lang="en-US" altLang="ja-JP" dirty="0" smtClean="0">
                        <a:solidFill>
                          <a:srgbClr val="0000FF"/>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6,942</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16.34</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FF9900"/>
                          </a:solidFill>
                          <a:latin typeface="+mn-lt"/>
                          <a:ea typeface="+mn-ea"/>
                        </a:rPr>
                        <a:t>2.07</a:t>
                      </a:r>
                      <a:endParaRPr kumimoji="1" lang="ja-JP" altLang="en-US" dirty="0">
                        <a:solidFill>
                          <a:srgbClr val="FF99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r h="370840">
                <a:tc>
                  <a:txBody>
                    <a:bodyPr/>
                    <a:lstStyle/>
                    <a:p>
                      <a:pPr algn="ctr"/>
                      <a:r>
                        <a:rPr kumimoji="1" lang="ja-JP" altLang="en-US" dirty="0" smtClean="0">
                          <a:solidFill>
                            <a:srgbClr val="0000FF"/>
                          </a:solidFill>
                          <a:latin typeface="+mn-lt"/>
                          <a:ea typeface="+mn-ea"/>
                        </a:rPr>
                        <a:t>欧</a:t>
                      </a:r>
                      <a:r>
                        <a:rPr kumimoji="1" lang="ja-JP" altLang="en-US" dirty="0" smtClean="0">
                          <a:solidFill>
                            <a:schemeClr val="tx1"/>
                          </a:solidFill>
                          <a:latin typeface="+mn-lt"/>
                          <a:ea typeface="+mn-ea"/>
                        </a:rPr>
                        <a:t>→</a:t>
                      </a:r>
                      <a:r>
                        <a:rPr kumimoji="1" lang="ja-JP" altLang="en-US" dirty="0" smtClean="0">
                          <a:solidFill>
                            <a:srgbClr val="FF0000"/>
                          </a:solidFill>
                          <a:latin typeface="+mn-lt"/>
                          <a:ea typeface="+mn-ea"/>
                        </a:rPr>
                        <a:t>米</a:t>
                      </a:r>
                      <a:endParaRPr kumimoji="1" lang="ja-JP" altLang="en-US" dirty="0">
                        <a:solidFill>
                          <a:srgbClr val="FF00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7,215</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13.91</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rgbClr val="FF9900"/>
                          </a:solidFill>
                          <a:latin typeface="+mn-lt"/>
                          <a:ea typeface="+mn-ea"/>
                        </a:rPr>
                        <a:t>1.80</a:t>
                      </a:r>
                      <a:endParaRPr kumimoji="1" lang="ja-JP" altLang="en-US" dirty="0">
                        <a:solidFill>
                          <a:srgbClr val="FF9900"/>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c>
                  <a:txBody>
                    <a:bodyPr/>
                    <a:lstStyle/>
                    <a:p>
                      <a:pPr algn="r"/>
                      <a:r>
                        <a:rPr kumimoji="1" lang="en-US" altLang="ja-JP" dirty="0" smtClean="0">
                          <a:solidFill>
                            <a:schemeClr val="tx1"/>
                          </a:solidFill>
                          <a:latin typeface="+mn-lt"/>
                          <a:ea typeface="+mn-ea"/>
                        </a:rPr>
                        <a:t>0.00</a:t>
                      </a:r>
                      <a:endParaRPr kumimoji="1" lang="ja-JP" altLang="en-US" dirty="0">
                        <a:solidFill>
                          <a:schemeClr val="tx1"/>
                        </a:solidFill>
                        <a:latin typeface="+mn-lt"/>
                        <a:ea typeface="+mn-ea"/>
                      </a:endParaRPr>
                    </a:p>
                  </a:txBody>
                  <a:tcPr>
                    <a:lnL w="12700" cap="flat" cmpd="sng" algn="ctr">
                      <a:solidFill>
                        <a:srgbClr val="6699FF"/>
                      </a:solidFill>
                      <a:prstDash val="solid"/>
                      <a:round/>
                      <a:headEnd type="none" w="med" len="med"/>
                      <a:tailEnd type="none" w="med" len="med"/>
                    </a:lnL>
                    <a:lnR w="12700" cap="flat" cmpd="sng" algn="ctr">
                      <a:solidFill>
                        <a:srgbClr val="6699FF"/>
                      </a:solidFill>
                      <a:prstDash val="solid"/>
                      <a:round/>
                      <a:headEnd type="none" w="med" len="med"/>
                      <a:tailEnd type="none" w="med" len="med"/>
                    </a:lnR>
                    <a:lnT w="12700" cap="flat" cmpd="sng" algn="ctr">
                      <a:solidFill>
                        <a:srgbClr val="6699FF"/>
                      </a:solidFill>
                      <a:prstDash val="solid"/>
                      <a:round/>
                      <a:headEnd type="none" w="med" len="med"/>
                      <a:tailEnd type="none" w="med" len="med"/>
                    </a:lnT>
                    <a:lnB w="12700" cap="flat" cmpd="sng" algn="ctr">
                      <a:solidFill>
                        <a:srgbClr val="6699FF"/>
                      </a:solidFill>
                      <a:prstDash val="solid"/>
                      <a:round/>
                      <a:headEnd type="none" w="med" len="med"/>
                      <a:tailEnd type="none" w="med" len="med"/>
                    </a:lnB>
                    <a:noFill/>
                  </a:tcPr>
                </a:tc>
              </a:tr>
            </a:tbl>
          </a:graphicData>
        </a:graphic>
      </p:graphicFrame>
      <p:sp>
        <p:nvSpPr>
          <p:cNvPr id="8" name="テキスト ボックス 7"/>
          <p:cNvSpPr txBox="1"/>
          <p:nvPr/>
        </p:nvSpPr>
        <p:spPr>
          <a:xfrm>
            <a:off x="4883150" y="6007100"/>
            <a:ext cx="3556000" cy="338554"/>
          </a:xfrm>
          <a:prstGeom prst="rect">
            <a:avLst/>
          </a:prstGeom>
          <a:noFill/>
        </p:spPr>
        <p:txBody>
          <a:bodyPr wrap="square" rtlCol="0">
            <a:spAutoFit/>
          </a:bodyPr>
          <a:lstStyle/>
          <a:p>
            <a:r>
              <a:rPr kumimoji="1" lang="ja-JP" altLang="en-US" sz="1600" dirty="0" smtClean="0"/>
              <a:t>（米：米大陸地域</a:t>
            </a:r>
            <a:r>
              <a:rPr lang="ja-JP" altLang="en-US" sz="1600" dirty="0" smtClean="0"/>
              <a:t>，欧：欧・アフリカ地域）</a:t>
            </a:r>
            <a:endParaRPr kumimoji="1" lang="ja-JP" altLang="en-US" sz="16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2200" dirty="0" smtClean="0"/>
              <a:t>分析手順</a:t>
            </a:r>
            <a:r>
              <a:rPr lang="en-US" altLang="ja-JP" dirty="0" smtClean="0"/>
              <a:t/>
            </a:r>
            <a:br>
              <a:rPr lang="en-US" altLang="ja-JP" dirty="0" smtClean="0"/>
            </a:br>
            <a:r>
              <a:rPr lang="en-US" altLang="ja-JP" dirty="0" smtClean="0"/>
              <a:t>(3)</a:t>
            </a:r>
            <a:r>
              <a:rPr lang="ja-JP" altLang="en-US" dirty="0" smtClean="0"/>
              <a:t>最適な送信タイミングの特定</a:t>
            </a:r>
            <a:endParaRPr kumimoji="1" lang="ja-JP" altLang="en-US" dirty="0"/>
          </a:p>
        </p:txBody>
      </p:sp>
      <p:sp>
        <p:nvSpPr>
          <p:cNvPr id="3" name="コンテンツ プレースホルダ 2"/>
          <p:cNvSpPr>
            <a:spLocks noGrp="1"/>
          </p:cNvSpPr>
          <p:nvPr>
            <p:ph idx="1"/>
          </p:nvPr>
        </p:nvSpPr>
        <p:spPr>
          <a:xfrm>
            <a:off x="438150" y="1028700"/>
            <a:ext cx="8445500" cy="2667000"/>
          </a:xfrm>
        </p:spPr>
        <p:txBody>
          <a:bodyPr/>
          <a:lstStyle/>
          <a:p>
            <a:r>
              <a:rPr kumimoji="1" lang="ja-JP" altLang="en-US" dirty="0" smtClean="0"/>
              <a:t>目的</a:t>
            </a:r>
            <a:endParaRPr kumimoji="1" lang="en-US" altLang="ja-JP" dirty="0" smtClean="0"/>
          </a:p>
          <a:p>
            <a:pPr lvl="1"/>
            <a:r>
              <a:rPr kumimoji="1" lang="ja-JP" altLang="en-US" dirty="0" smtClean="0"/>
              <a:t>情報交換のタイムラグが発生しやすい／発生しにくい送信時刻を特定する</a:t>
            </a:r>
            <a:endParaRPr kumimoji="1" lang="en-US" altLang="ja-JP" dirty="0" smtClean="0"/>
          </a:p>
          <a:p>
            <a:r>
              <a:rPr lang="ja-JP" altLang="en-US" dirty="0" smtClean="0"/>
              <a:t>方法</a:t>
            </a:r>
            <a:endParaRPr lang="en-US" altLang="ja-JP" dirty="0" smtClean="0"/>
          </a:p>
          <a:p>
            <a:pPr lvl="1"/>
            <a:r>
              <a:rPr kumimoji="1" lang="ja-JP" altLang="en-US" dirty="0" smtClean="0"/>
              <a:t>送信者のメール送信時刻（送信時刻）と返信者のメール送信時刻（返信時刻）から各時刻の返信数を分析する</a:t>
            </a:r>
            <a:endParaRPr kumimoji="1" lang="ja-JP" altLang="en-US"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25</a:t>
            </a:fld>
            <a:endParaRPr lang="en-US" altLang="ja-JP" dirty="0"/>
          </a:p>
        </p:txBody>
      </p:sp>
      <p:graphicFrame>
        <p:nvGraphicFramePr>
          <p:cNvPr id="10" name="表 9"/>
          <p:cNvGraphicFramePr>
            <a:graphicFrameLocks noGrp="1"/>
          </p:cNvGraphicFramePr>
          <p:nvPr/>
        </p:nvGraphicFramePr>
        <p:xfrm>
          <a:off x="927100" y="3787973"/>
          <a:ext cx="3439197" cy="2461260"/>
        </p:xfrm>
        <a:graphic>
          <a:graphicData uri="http://schemas.openxmlformats.org/drawingml/2006/table">
            <a:tbl>
              <a:tblPr/>
              <a:tblGrid>
                <a:gridCol w="317137"/>
                <a:gridCol w="327407"/>
                <a:gridCol w="175397"/>
                <a:gridCol w="327407"/>
                <a:gridCol w="327407"/>
                <a:gridCol w="327407"/>
                <a:gridCol w="327407"/>
                <a:gridCol w="327407"/>
                <a:gridCol w="327407"/>
                <a:gridCol w="327407"/>
                <a:gridCol w="327407"/>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317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317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+3</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+6</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+9</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+12</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+15</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+18</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smtClean="0">
                          <a:solidFill>
                            <a:schemeClr val="tx1"/>
                          </a:solidFill>
                          <a:latin typeface="+mn-lt"/>
                          <a:ea typeface="+mn-ea"/>
                          <a:cs typeface="Times New Roman" pitchFamily="18" charset="0"/>
                        </a:rPr>
                        <a:t>+21</a:t>
                      </a:r>
                      <a:endParaRPr lang="en-US" altLang="ja-JP" sz="1400" b="0" i="0" u="none" strike="noStrike" dirty="0">
                        <a:solidFill>
                          <a:schemeClr val="tx1"/>
                        </a:solidFill>
                        <a:latin typeface="+mn-lt"/>
                        <a:ea typeface="+mn-ea"/>
                        <a:cs typeface="Times New Roman" pitchFamily="18" charset="0"/>
                      </a:endParaRP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algn="r" fontAlgn="ctr"/>
                      <a:r>
                        <a:rPr lang="en-US" altLang="ja-JP" sz="1400" b="0" i="0" u="none" strike="noStrike" dirty="0">
                          <a:solidFill>
                            <a:schemeClr val="tx1"/>
                          </a:solidFill>
                          <a:latin typeface="+mn-lt"/>
                          <a:ea typeface="+mn-ea"/>
                          <a:cs typeface="Times New Roman" pitchFamily="18" charset="0"/>
                        </a:rPr>
                        <a:t>0</a:t>
                      </a:r>
                    </a:p>
                  </a:txBody>
                  <a:tcPr marL="9525" marR="9525" marT="9525" marB="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graphicFrame>
        <p:nvGraphicFramePr>
          <p:cNvPr id="11" name="表 10"/>
          <p:cNvGraphicFramePr>
            <a:graphicFrameLocks noGrp="1"/>
          </p:cNvGraphicFramePr>
          <p:nvPr/>
        </p:nvGraphicFramePr>
        <p:xfrm>
          <a:off x="1610398" y="4010223"/>
          <a:ext cx="2933703" cy="222885"/>
        </p:xfrm>
        <a:graphic>
          <a:graphicData uri="http://schemas.openxmlformats.org/drawingml/2006/table">
            <a:tbl>
              <a:tblPr/>
              <a:tblGrid>
                <a:gridCol w="325967"/>
                <a:gridCol w="325967"/>
                <a:gridCol w="325967"/>
                <a:gridCol w="325967"/>
                <a:gridCol w="325967"/>
                <a:gridCol w="325967"/>
                <a:gridCol w="325967"/>
                <a:gridCol w="325967"/>
                <a:gridCol w="325967"/>
              </a:tblGrid>
              <a:tr h="171450">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3</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bl>
          </a:graphicData>
        </a:graphic>
      </p:graphicFrame>
      <p:graphicFrame>
        <p:nvGraphicFramePr>
          <p:cNvPr id="12" name="表 11"/>
          <p:cNvGraphicFramePr>
            <a:graphicFrameLocks noGrp="1"/>
          </p:cNvGraphicFramePr>
          <p:nvPr/>
        </p:nvGraphicFramePr>
        <p:xfrm>
          <a:off x="1254798" y="4360108"/>
          <a:ext cx="266700" cy="2005965"/>
        </p:xfrm>
        <a:graphic>
          <a:graphicData uri="http://schemas.openxmlformats.org/drawingml/2006/table">
            <a:tbl>
              <a:tblPr/>
              <a:tblGrid>
                <a:gridCol w="266700"/>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13" name="テキスト ボックス 12"/>
          <p:cNvSpPr txBox="1"/>
          <p:nvPr/>
        </p:nvSpPr>
        <p:spPr>
          <a:xfrm>
            <a:off x="2038350" y="6232723"/>
            <a:ext cx="1200150" cy="307777"/>
          </a:xfrm>
          <a:prstGeom prst="rect">
            <a:avLst/>
          </a:prstGeom>
          <a:noFill/>
        </p:spPr>
        <p:txBody>
          <a:bodyPr wrap="square" rtlCol="0">
            <a:spAutoFit/>
          </a:bodyPr>
          <a:lstStyle/>
          <a:p>
            <a:pPr algn="ctr"/>
            <a:r>
              <a:rPr kumimoji="1" lang="en-US" altLang="ja-JP" sz="1400" dirty="0" smtClean="0"/>
              <a:t>(a)</a:t>
            </a:r>
            <a:r>
              <a:rPr kumimoji="1" lang="ja-JP" altLang="en-US" sz="1400" dirty="0" smtClean="0"/>
              <a:t>タイムラグ</a:t>
            </a:r>
            <a:endParaRPr kumimoji="1" lang="ja-JP" altLang="en-US" sz="1400" dirty="0"/>
          </a:p>
        </p:txBody>
      </p:sp>
      <p:sp>
        <p:nvSpPr>
          <p:cNvPr id="14" name="テキスト ボックス 13"/>
          <p:cNvSpPr txBox="1"/>
          <p:nvPr/>
        </p:nvSpPr>
        <p:spPr>
          <a:xfrm>
            <a:off x="5888949" y="6232723"/>
            <a:ext cx="1200150" cy="307777"/>
          </a:xfrm>
          <a:prstGeom prst="rect">
            <a:avLst/>
          </a:prstGeom>
          <a:noFill/>
        </p:spPr>
        <p:txBody>
          <a:bodyPr wrap="square" rtlCol="0">
            <a:spAutoFit/>
          </a:bodyPr>
          <a:lstStyle/>
          <a:p>
            <a:pPr algn="ctr"/>
            <a:r>
              <a:rPr kumimoji="1" lang="en-US" altLang="ja-JP" sz="1400" dirty="0" smtClean="0"/>
              <a:t>(b)</a:t>
            </a:r>
            <a:r>
              <a:rPr lang="ja-JP" altLang="en-US" sz="1400" dirty="0" smtClean="0"/>
              <a:t>返信数</a:t>
            </a:r>
            <a:endParaRPr kumimoji="1" lang="ja-JP" altLang="en-US" sz="1400" dirty="0"/>
          </a:p>
        </p:txBody>
      </p:sp>
      <p:graphicFrame>
        <p:nvGraphicFramePr>
          <p:cNvPr id="26" name="表 25"/>
          <p:cNvGraphicFramePr>
            <a:graphicFrameLocks noGrp="1"/>
          </p:cNvGraphicFramePr>
          <p:nvPr/>
        </p:nvGraphicFramePr>
        <p:xfrm>
          <a:off x="4798077" y="3794760"/>
          <a:ext cx="3425287" cy="2461260"/>
        </p:xfrm>
        <a:graphic>
          <a:graphicData uri="http://schemas.openxmlformats.org/drawingml/2006/table">
            <a:tbl>
              <a:tblPr/>
              <a:tblGrid>
                <a:gridCol w="315853"/>
                <a:gridCol w="326083"/>
                <a:gridCol w="174687"/>
                <a:gridCol w="326083"/>
                <a:gridCol w="326083"/>
                <a:gridCol w="326083"/>
                <a:gridCol w="326083"/>
                <a:gridCol w="326083"/>
                <a:gridCol w="326083"/>
                <a:gridCol w="326083"/>
                <a:gridCol w="326083"/>
              </a:tblGrid>
              <a:tr h="23241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gridSpan="2">
                  <a:txBody>
                    <a:bodyPr/>
                    <a:lstStyle/>
                    <a:p>
                      <a:pPr algn="ctr"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hMerge="1">
                  <a:txBody>
                    <a:bodyPr/>
                    <a:lstStyle/>
                    <a:p>
                      <a:endParaRPr kumimoji="1" lang="ja-JP" altLang="en-US"/>
                    </a:p>
                  </a:txBody>
                  <a:tcPr/>
                </a:tc>
                <a:tc grid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r>
                        <a:rPr lang="en-US" sz="1400" b="0" i="0" u="none" strike="noStrike" dirty="0" smtClean="0">
                          <a:solidFill>
                            <a:srgbClr val="000000"/>
                          </a:solidFill>
                          <a:latin typeface="+mn-lt"/>
                          <a:ea typeface="+mn-ea"/>
                          <a:cs typeface="Times New Roman" pitchFamily="18" charset="0"/>
                        </a:rPr>
                        <a:t>B</a:t>
                      </a:r>
                      <a:r>
                        <a:rPr lang="ja-JP" altLang="en-US" sz="1400" b="0" i="0" u="none" strike="noStrike" dirty="0">
                          <a:solidFill>
                            <a:srgbClr val="000000"/>
                          </a:solidFill>
                          <a:latin typeface="+mn-lt"/>
                          <a:ea typeface="+mn-ea"/>
                          <a:cs typeface="Times New Roman" pitchFamily="18" charset="0"/>
                        </a:rPr>
                        <a:t>の返信時刻</a:t>
                      </a:r>
                    </a:p>
                  </a:txBody>
                  <a:tcPr marL="9525" marR="9525" marT="9525" marB="0" anchor="ctr">
                    <a:lnL>
                      <a:noFill/>
                    </a:lnL>
                    <a:lnR>
                      <a:noFill/>
                    </a:lnR>
                    <a:lnT>
                      <a:noFill/>
                    </a:lnT>
                    <a:lnB>
                      <a:noFill/>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71450">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r>
              <a:tr h="114300">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l" fontAlgn="ctr"/>
                      <a:endParaRPr lang="ja-JP" altLang="en-US" sz="1400" b="0" i="0" u="none" strike="noStrike" kern="0" baseline="0" dirty="0">
                        <a:solidFill>
                          <a:srgbClr val="000000"/>
                        </a:solidFill>
                        <a:latin typeface="+mn-lt"/>
                        <a:ea typeface="+mn-ea"/>
                        <a:cs typeface="Times New Roman" pitchFamily="18" charset="0"/>
                      </a:endParaRPr>
                    </a:p>
                  </a:txBody>
                  <a:tcPr marL="9525" marR="9525" marT="952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c>
                  <a:txBody>
                    <a:bodyPr/>
                    <a:lstStyle/>
                    <a:p>
                      <a:pPr algn="ctr" fontAlgn="ctr"/>
                      <a:r>
                        <a:rPr lang="ja-JP" altLang="en-US" sz="1400" b="0" i="0" u="none" strike="noStrike" kern="0" baseline="0" dirty="0">
                          <a:solidFill>
                            <a:srgbClr val="000000"/>
                          </a:solidFill>
                          <a:latin typeface="+mn-lt"/>
                          <a:ea typeface="+mn-ea"/>
                          <a:cs typeface="Times New Roman"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9525" cap="flat" cmpd="sng" algn="ctr">
                      <a:solidFill>
                        <a:schemeClr val="tx1"/>
                      </a:solidFill>
                      <a:prstDash val="solid"/>
                      <a:round/>
                      <a:headEnd type="none" w="med" len="med"/>
                      <a:tailEnd type="none" w="med" len="med"/>
                    </a:lnB>
                  </a:tcPr>
                </a:tc>
              </a:tr>
              <a:tr h="171450">
                <a:tc rowSpan="8">
                  <a:txBody>
                    <a:bodyPr/>
                    <a:lstStyle/>
                    <a:p>
                      <a:pPr algn="ctr" fontAlgn="ctr"/>
                      <a:r>
                        <a:rPr lang="ja-JP" altLang="en-US" sz="1400" b="0" i="0" u="none" strike="noStrike" dirty="0" smtClean="0">
                          <a:solidFill>
                            <a:srgbClr val="000000"/>
                          </a:solidFill>
                          <a:latin typeface="+mn-lt"/>
                          <a:ea typeface="+mn-ea"/>
                          <a:cs typeface="Times New Roman" pitchFamily="18" charset="0"/>
                        </a:rPr>
                        <a:t>地域</a:t>
                      </a:r>
                      <a:endParaRPr lang="en-US" altLang="ja-JP" sz="1400" b="0" i="0" u="none" strike="noStrike" dirty="0" smtClean="0">
                        <a:solidFill>
                          <a:srgbClr val="000000"/>
                        </a:solidFill>
                        <a:latin typeface="+mn-lt"/>
                        <a:ea typeface="+mn-ea"/>
                        <a:cs typeface="Times New Roman" pitchFamily="18" charset="0"/>
                      </a:endParaRPr>
                    </a:p>
                    <a:p>
                      <a:pPr algn="ctr" fontAlgn="ctr"/>
                      <a:r>
                        <a:rPr lang="en-US" sz="1400" b="0" i="0" u="none" strike="noStrike" dirty="0" smtClean="0">
                          <a:solidFill>
                            <a:srgbClr val="000000"/>
                          </a:solidFill>
                          <a:latin typeface="+mn-lt"/>
                          <a:ea typeface="+mn-ea"/>
                          <a:cs typeface="Times New Roman" pitchFamily="18" charset="0"/>
                        </a:rPr>
                        <a:t>A</a:t>
                      </a:r>
                    </a:p>
                    <a:p>
                      <a:pPr algn="ctr" fontAlgn="ctr"/>
                      <a:r>
                        <a:rPr lang="ja-JP" altLang="en-US" sz="1400" b="0" i="0" u="none" strike="noStrike" dirty="0" smtClean="0">
                          <a:solidFill>
                            <a:srgbClr val="000000"/>
                          </a:solidFill>
                          <a:latin typeface="+mn-lt"/>
                          <a:ea typeface="+mn-ea"/>
                          <a:cs typeface="Times New Roman" pitchFamily="18" charset="0"/>
                        </a:rPr>
                        <a:t>の</a:t>
                      </a:r>
                      <a:r>
                        <a:rPr lang="ja-JP" altLang="en-US" sz="1400" b="0" i="0" u="none" strike="noStrike" dirty="0">
                          <a:solidFill>
                            <a:srgbClr val="000000"/>
                          </a:solidFill>
                          <a:latin typeface="+mn-lt"/>
                          <a:ea typeface="+mn-ea"/>
                          <a:cs typeface="Times New Roman" pitchFamily="18" charset="0"/>
                        </a:rPr>
                        <a:t>送信時刻</a:t>
                      </a:r>
                    </a:p>
                  </a:txBody>
                  <a:tcPr marL="9525" marR="9525" marT="9525" marB="0" anchor="ctr">
                    <a:lnL>
                      <a:noFill/>
                    </a:lnL>
                    <a:lnR>
                      <a:noFill/>
                    </a:lnR>
                    <a:lnT>
                      <a:noFill/>
                    </a:lnT>
                    <a:lnB>
                      <a:noFill/>
                    </a:lnB>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dirty="0">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FFFFFF"/>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c>
                  <a:txBody>
                    <a:bodyPr/>
                    <a:lstStyle/>
                    <a:p>
                      <a:pPr algn="r" fontAlgn="ct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w="9525" cap="flat" cmpd="sng" algn="ctr">
                      <a:solidFill>
                        <a:schemeClr val="accent3">
                          <a:lumMod val="75000"/>
                        </a:schemeClr>
                      </a:solidFill>
                      <a:prstDash val="solid"/>
                      <a:round/>
                      <a:headEnd type="none" w="med" len="med"/>
                      <a:tailEnd type="none" w="med" len="med"/>
                    </a:lnL>
                    <a:lnR w="9525" cap="flat" cmpd="sng" algn="ctr">
                      <a:solidFill>
                        <a:schemeClr val="accent3">
                          <a:lumMod val="75000"/>
                        </a:schemeClr>
                      </a:solidFill>
                      <a:prstDash val="solid"/>
                      <a:round/>
                      <a:headEnd type="none" w="med" len="med"/>
                      <a:tailEnd type="none" w="med" len="med"/>
                    </a:lnR>
                    <a:lnT w="9525" cap="flat" cmpd="sng" algn="ctr">
                      <a:solidFill>
                        <a:schemeClr val="accent3">
                          <a:lumMod val="75000"/>
                        </a:schemeClr>
                      </a:solidFill>
                      <a:prstDash val="solid"/>
                      <a:round/>
                      <a:headEnd type="none" w="med" len="med"/>
                      <a:tailEnd type="none" w="med" len="med"/>
                    </a:lnT>
                    <a:lnB w="9525" cap="flat" cmpd="sng" algn="ctr">
                      <a:solidFill>
                        <a:schemeClr val="accent3">
                          <a:lumMod val="75000"/>
                        </a:schemeClr>
                      </a:solidFill>
                      <a:prstDash val="solid"/>
                      <a:round/>
                      <a:headEnd type="none" w="med" len="med"/>
                      <a:tailEnd type="none" w="med" len="med"/>
                    </a:lnB>
                    <a:noFill/>
                  </a:tcPr>
                </a:tc>
              </a:tr>
              <a:tr h="171450">
                <a:tc vMerge="1">
                  <a:txBody>
                    <a:bodyPr/>
                    <a:lstStyle/>
                    <a:p>
                      <a:endParaRPr kumimoji="1" lang="ja-JP" altLang="en-US"/>
                    </a:p>
                  </a:txBody>
                  <a:tcPr/>
                </a:tc>
                <a:tc>
                  <a:txBody>
                    <a:bodyPr/>
                    <a:lstStyle/>
                    <a:p>
                      <a:pPr algn="l" fontAlgn="ctr"/>
                      <a:endParaRPr lang="ja-JP" altLang="en-US" sz="1400" b="0" i="0" u="none" strike="noStrike">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fontAlgn="ctr"/>
                      <a:r>
                        <a:rPr lang="ja-JP" altLang="en-US" sz="1400" b="0" i="0" u="none" strike="noStrike">
                          <a:solidFill>
                            <a:srgbClr val="000000"/>
                          </a:solidFill>
                          <a:latin typeface="+mn-lt"/>
                          <a:ea typeface="+mn-ea"/>
                          <a:cs typeface="Times New Roman" pitchFamily="18" charset="0"/>
                        </a:rPr>
                        <a:t>　</a:t>
                      </a:r>
                    </a:p>
                  </a:txBody>
                  <a:tcPr marL="9525" marR="9525" marT="9525" marB="0" anchor="ctr">
                    <a:lnL>
                      <a:noFill/>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altLang="ja-JP" sz="1400" b="0" i="0" u="none" strike="noStrike" dirty="0">
                          <a:solidFill>
                            <a:srgbClr val="000000"/>
                          </a:solidFill>
                          <a:latin typeface="+mn-lt"/>
                          <a:ea typeface="+mn-ea"/>
                          <a:cs typeface="Times New Roman" pitchFamily="18" charset="0"/>
                        </a:rPr>
                        <a:t>4</a:t>
                      </a:r>
                    </a:p>
                  </a:txBody>
                  <a:tcPr marL="9525" marR="9525" marT="9525" marB="0" anchor="ctr">
                    <a:lnL w="9525" cap="flat" cmpd="sng" algn="ctr">
                      <a:solidFill>
                        <a:schemeClr val="tx1"/>
                      </a:solidFill>
                      <a:prstDash val="solid"/>
                      <a:round/>
                      <a:headEnd type="none" w="med" len="med"/>
                      <a:tailEnd type="none" w="med" len="med"/>
                    </a:lnL>
                    <a:lnR>
                      <a:noFill/>
                    </a:lnR>
                    <a:lnT w="9525" cap="flat" cmpd="sng" algn="ctr">
                      <a:solidFill>
                        <a:schemeClr val="accent3">
                          <a:lumMod val="75000"/>
                        </a:schemeClr>
                      </a:solidFill>
                      <a:prstDash val="solid"/>
                      <a:round/>
                      <a:headEnd type="none" w="med" len="med"/>
                      <a:tailEnd type="none" w="med" len="med"/>
                    </a:lnT>
                    <a:lnB>
                      <a:noFill/>
                    </a:lnB>
                    <a:solidFill>
                      <a:srgbClr val="F3F3F3"/>
                    </a:solidFill>
                  </a:tcPr>
                </a:tc>
                <a:tc>
                  <a:txBody>
                    <a:bodyPr/>
                    <a:lstStyle/>
                    <a:p>
                      <a:pPr algn="r" fontAlgn="ctr"/>
                      <a:r>
                        <a:rPr lang="en-US" altLang="ja-JP" sz="1400" b="0" i="0" u="none" strike="noStrike" dirty="0">
                          <a:solidFill>
                            <a:srgbClr val="FFFFFF"/>
                          </a:solidFill>
                          <a:latin typeface="+mn-lt"/>
                          <a:ea typeface="+mn-ea"/>
                          <a:cs typeface="Times New Roman" pitchFamily="18" charset="0"/>
                        </a:rPr>
                        <a:t>42</a:t>
                      </a: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7A7A7A"/>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7</a:t>
                      </a: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E9E9E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F6F6F6"/>
                    </a:solidFill>
                  </a:tcPr>
                </a:tc>
                <a:tc>
                  <a:txBody>
                    <a:bodyPr/>
                    <a:lstStyle/>
                    <a:p>
                      <a:pPr algn="r" fontAlgn="ctr"/>
                      <a:r>
                        <a:rPr lang="en-US" altLang="ja-JP" sz="1400" b="0" i="0" u="none" strike="noStrike">
                          <a:solidFill>
                            <a:srgbClr val="000000"/>
                          </a:solidFill>
                          <a:latin typeface="+mn-lt"/>
                          <a:ea typeface="+mn-ea"/>
                          <a:cs typeface="Times New Roman" pitchFamily="18" charset="0"/>
                        </a:rPr>
                        <a:t>7</a:t>
                      </a: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E9E9E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F9F9F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2</a:t>
                      </a: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F9F9F9"/>
                    </a:solidFill>
                  </a:tcPr>
                </a:tc>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w="9525" cap="flat" cmpd="sng" algn="ctr">
                      <a:solidFill>
                        <a:schemeClr val="accent3">
                          <a:lumMod val="75000"/>
                        </a:schemeClr>
                      </a:solidFill>
                      <a:prstDash val="solid"/>
                      <a:round/>
                      <a:headEnd type="none" w="med" len="med"/>
                      <a:tailEnd type="none" w="med" len="med"/>
                    </a:lnT>
                    <a:lnB>
                      <a:noFill/>
                    </a:lnB>
                    <a:solidFill>
                      <a:srgbClr val="ECECEC"/>
                    </a:solidFill>
                  </a:tcPr>
                </a:tc>
              </a:tr>
            </a:tbl>
          </a:graphicData>
        </a:graphic>
      </p:graphicFrame>
      <p:graphicFrame>
        <p:nvGraphicFramePr>
          <p:cNvPr id="27" name="表 26"/>
          <p:cNvGraphicFramePr>
            <a:graphicFrameLocks noGrp="1"/>
          </p:cNvGraphicFramePr>
          <p:nvPr/>
        </p:nvGraphicFramePr>
        <p:xfrm>
          <a:off x="5467459" y="4001135"/>
          <a:ext cx="2927241" cy="222885"/>
        </p:xfrm>
        <a:graphic>
          <a:graphicData uri="http://schemas.openxmlformats.org/drawingml/2006/table">
            <a:tbl>
              <a:tblPr/>
              <a:tblGrid>
                <a:gridCol w="325249"/>
                <a:gridCol w="325249"/>
                <a:gridCol w="325249"/>
                <a:gridCol w="325249"/>
                <a:gridCol w="325249"/>
                <a:gridCol w="325249"/>
                <a:gridCol w="325249"/>
                <a:gridCol w="325249"/>
                <a:gridCol w="325249"/>
              </a:tblGrid>
              <a:tr h="171450">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9</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12</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15</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18</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21</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smtClean="0">
                          <a:solidFill>
                            <a:srgbClr val="000000"/>
                          </a:solidFill>
                          <a:latin typeface="+mn-lt"/>
                          <a:ea typeface="+mn-ea"/>
                          <a:cs typeface="Times New Roman" pitchFamily="18" charset="0"/>
                        </a:rPr>
                        <a:t>0</a:t>
                      </a:r>
                      <a:endParaRPr lang="en-US" altLang="ja-JP" sz="1400" b="0" i="0" u="none" strike="noStrike" dirty="0">
                        <a:solidFill>
                          <a:srgbClr val="000000"/>
                        </a:solidFill>
                        <a:latin typeface="+mn-lt"/>
                        <a:ea typeface="+mn-ea"/>
                        <a:cs typeface="Times New Roman" pitchFamily="18" charset="0"/>
                      </a:endParaRPr>
                    </a:p>
                  </a:txBody>
                  <a:tcPr marL="9525" marR="9525" marT="9525" marB="0" anchor="ctr">
                    <a:lnL>
                      <a:noFill/>
                    </a:lnL>
                    <a:lnR>
                      <a:noFill/>
                    </a:lnR>
                    <a:lnT>
                      <a:noFill/>
                    </a:lnT>
                    <a:lnB>
                      <a:noFill/>
                    </a:lnB>
                  </a:tcPr>
                </a:tc>
                <a:tc>
                  <a:txBody>
                    <a:bodyPr/>
                    <a:lstStyle/>
                    <a:p>
                      <a:pPr algn="ctr" rtl="0" fontAlgn="ctr"/>
                      <a:r>
                        <a:rPr lang="en-US" altLang="ja-JP" sz="1400" b="0" i="0" u="none" strike="noStrike" dirty="0">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bl>
          </a:graphicData>
        </a:graphic>
      </p:graphicFrame>
      <p:graphicFrame>
        <p:nvGraphicFramePr>
          <p:cNvPr id="28" name="表 27"/>
          <p:cNvGraphicFramePr>
            <a:graphicFrameLocks noGrp="1"/>
          </p:cNvGraphicFramePr>
          <p:nvPr/>
        </p:nvGraphicFramePr>
        <p:xfrm>
          <a:off x="5111860" y="4356735"/>
          <a:ext cx="270207" cy="2005965"/>
        </p:xfrm>
        <a:graphic>
          <a:graphicData uri="http://schemas.openxmlformats.org/drawingml/2006/table">
            <a:tbl>
              <a:tblPr/>
              <a:tblGrid>
                <a:gridCol w="270207"/>
              </a:tblGrid>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3</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6</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9</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12</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15</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a:solidFill>
                            <a:srgbClr val="000000"/>
                          </a:solidFill>
                          <a:latin typeface="+mn-lt"/>
                          <a:ea typeface="+mn-ea"/>
                          <a:cs typeface="Times New Roman" pitchFamily="18" charset="0"/>
                        </a:rPr>
                        <a:t>18</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21</a:t>
                      </a:r>
                    </a:p>
                  </a:txBody>
                  <a:tcPr marL="9525" marR="9525" marT="9525" marB="0" anchor="ctr">
                    <a:lnL>
                      <a:noFill/>
                    </a:lnL>
                    <a:lnR>
                      <a:noFill/>
                    </a:lnR>
                    <a:lnT>
                      <a:noFill/>
                    </a:lnT>
                    <a:lnB>
                      <a:noFill/>
                    </a:lnB>
                  </a:tcPr>
                </a:tc>
              </a:tr>
              <a:tr h="171450">
                <a:tc>
                  <a:txBody>
                    <a:bodyPr/>
                    <a:lstStyle/>
                    <a:p>
                      <a:pPr algn="r" fontAlgn="ctr"/>
                      <a:r>
                        <a:rPr lang="en-US" altLang="ja-JP" sz="1400" b="0" i="0" u="none" strike="noStrike" dirty="0">
                          <a:solidFill>
                            <a:srgbClr val="000000"/>
                          </a:solidFill>
                          <a:latin typeface="+mn-lt"/>
                          <a:ea typeface="+mn-ea"/>
                          <a:cs typeface="Times New Roman" pitchFamily="18" charset="0"/>
                        </a:rPr>
                        <a:t>0</a:t>
                      </a:r>
                    </a:p>
                  </a:txBody>
                  <a:tcPr marL="9525" marR="9525" marT="9525" marB="0" anchor="ctr">
                    <a:lnL>
                      <a:noFill/>
                    </a:lnL>
                    <a:lnR>
                      <a:noFill/>
                    </a:lnR>
                    <a:lnT>
                      <a:noFill/>
                    </a:lnT>
                    <a:lnB>
                      <a:noFill/>
                    </a:lnB>
                  </a:tcPr>
                </a:tc>
              </a:tr>
            </a:tbl>
          </a:graphicData>
        </a:graphic>
      </p:graphicFrame>
      <p:sp>
        <p:nvSpPr>
          <p:cNvPr id="19" name="テキスト ボックス 18"/>
          <p:cNvSpPr txBox="1"/>
          <p:nvPr/>
        </p:nvSpPr>
        <p:spPr>
          <a:xfrm>
            <a:off x="215900" y="3775730"/>
            <a:ext cx="1466850" cy="523220"/>
          </a:xfrm>
          <a:prstGeom prst="rect">
            <a:avLst/>
          </a:prstGeom>
          <a:solidFill>
            <a:schemeClr val="bg1"/>
          </a:solidFill>
          <a:ln>
            <a:noFill/>
          </a:ln>
        </p:spPr>
        <p:txBody>
          <a:bodyPr wrap="square" rtlCol="0">
            <a:spAutoFit/>
          </a:bodyPr>
          <a:lstStyle/>
          <a:p>
            <a:r>
              <a:rPr kumimoji="1" lang="ja-JP" altLang="en-US" sz="1400" dirty="0" smtClean="0"/>
              <a:t>地域</a:t>
            </a:r>
            <a:r>
              <a:rPr kumimoji="1" lang="en-US" altLang="ja-JP" sz="1400" dirty="0" smtClean="0"/>
              <a:t>A</a:t>
            </a:r>
            <a:r>
              <a:rPr kumimoji="1" lang="ja-JP" altLang="en-US" sz="1400" dirty="0" smtClean="0"/>
              <a:t>と地域</a:t>
            </a:r>
            <a:r>
              <a:rPr kumimoji="1" lang="en-US" altLang="ja-JP" sz="1400" dirty="0" smtClean="0"/>
              <a:t>B</a:t>
            </a:r>
            <a:r>
              <a:rPr kumimoji="1" lang="ja-JP" altLang="en-US" sz="1400" dirty="0" smtClean="0"/>
              <a:t>の時差は</a:t>
            </a:r>
            <a:r>
              <a:rPr kumimoji="1" lang="en-US" altLang="ja-JP" sz="1400" dirty="0" smtClean="0"/>
              <a:t>3</a:t>
            </a:r>
            <a:r>
              <a:rPr kumimoji="1" lang="ja-JP" altLang="en-US" sz="1400" dirty="0" smtClean="0"/>
              <a:t>時間</a:t>
            </a:r>
            <a:endParaRPr kumimoji="1" lang="ja-JP" altLang="en-US" sz="1400" dirty="0"/>
          </a:p>
        </p:txBody>
      </p:sp>
      <p:sp>
        <p:nvSpPr>
          <p:cNvPr id="20" name="角丸四角形 19"/>
          <p:cNvSpPr/>
          <p:nvPr/>
        </p:nvSpPr>
        <p:spPr>
          <a:xfrm>
            <a:off x="1965325" y="3997325"/>
            <a:ext cx="577850" cy="231140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角丸四角形 20"/>
          <p:cNvSpPr/>
          <p:nvPr/>
        </p:nvSpPr>
        <p:spPr>
          <a:xfrm>
            <a:off x="5816600" y="3997325"/>
            <a:ext cx="577850" cy="231140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(3)</a:t>
            </a:r>
            <a:r>
              <a:rPr lang="ja-JP" altLang="en-US" dirty="0" smtClean="0"/>
              <a:t>最適な送信タイミングの特定</a:t>
            </a:r>
            <a:r>
              <a:rPr lang="ja-JP" altLang="en-US" sz="2700" dirty="0" smtClean="0"/>
              <a:t>～異なるタイムゾーン間～</a:t>
            </a:r>
            <a:endParaRPr kumimoji="1" lang="ja-JP" altLang="en-US" sz="2700" dirty="0"/>
          </a:p>
        </p:txBody>
      </p:sp>
      <p:sp>
        <p:nvSpPr>
          <p:cNvPr id="4" name="日付プレースホルダ 3"/>
          <p:cNvSpPr>
            <a:spLocks noGrp="1"/>
          </p:cNvSpPr>
          <p:nvPr>
            <p:ph type="dt" sz="half" idx="10"/>
          </p:nvPr>
        </p:nvSpPr>
        <p:spPr/>
        <p:txBody>
          <a:bodyPr/>
          <a:lstStyle/>
          <a:p>
            <a:r>
              <a:rPr lang="en-US" altLang="ja-JP" smtClean="0"/>
              <a:t>2009/9/18</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開発における情報交換の効率改善へ向けたタイムラグ分析手法の提案</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26</a:t>
            </a:fld>
            <a:endParaRPr lang="en-US" altLang="ja-JP"/>
          </a:p>
        </p:txBody>
      </p:sp>
      <p:sp>
        <p:nvSpPr>
          <p:cNvPr id="3" name="コンテンツ プレースホルダ 2"/>
          <p:cNvSpPr>
            <a:spLocks noGrp="1"/>
          </p:cNvSpPr>
          <p:nvPr>
            <p:ph idx="1"/>
          </p:nvPr>
        </p:nvSpPr>
        <p:spPr>
          <a:xfrm>
            <a:off x="438150" y="1028700"/>
            <a:ext cx="8578850" cy="2266950"/>
          </a:xfrm>
        </p:spPr>
        <p:txBody>
          <a:bodyPr>
            <a:normAutofit fontScale="92500" lnSpcReduction="20000"/>
          </a:bodyPr>
          <a:lstStyle/>
          <a:p>
            <a:r>
              <a:rPr kumimoji="1" lang="ja-JP" altLang="en-US" dirty="0" smtClean="0"/>
              <a:t>結果</a:t>
            </a:r>
            <a:endParaRPr kumimoji="1" lang="en-US" altLang="ja-JP" dirty="0" smtClean="0"/>
          </a:p>
          <a:p>
            <a:pPr lvl="1"/>
            <a:r>
              <a:rPr lang="ja-JP" altLang="en-US" dirty="0" smtClean="0"/>
              <a:t>リアルタイム性の高い／低い情報交換が行われている時刻を確認できた</a:t>
            </a:r>
            <a:endParaRPr lang="en-US" altLang="ja-JP" dirty="0" smtClean="0"/>
          </a:p>
          <a:p>
            <a:pPr lvl="2"/>
            <a:r>
              <a:rPr lang="ja-JP" altLang="en-US" dirty="0" smtClean="0">
                <a:solidFill>
                  <a:srgbClr val="FF0000"/>
                </a:solidFill>
              </a:rPr>
              <a:t>米</a:t>
            </a:r>
            <a:r>
              <a:rPr lang="ja-JP" altLang="en-US" dirty="0" smtClean="0"/>
              <a:t>→</a:t>
            </a:r>
            <a:r>
              <a:rPr lang="ja-JP" altLang="en-US" dirty="0" smtClean="0">
                <a:solidFill>
                  <a:srgbClr val="0000FF"/>
                </a:solidFill>
              </a:rPr>
              <a:t>欧</a:t>
            </a:r>
            <a:r>
              <a:rPr lang="ja-JP" altLang="en-US" dirty="0" smtClean="0"/>
              <a:t>では送信時刻</a:t>
            </a:r>
            <a:r>
              <a:rPr lang="en-US" altLang="ja-JP" dirty="0" smtClean="0"/>
              <a:t>10</a:t>
            </a:r>
            <a:r>
              <a:rPr lang="ja-JP" altLang="en-US" dirty="0" smtClean="0"/>
              <a:t>時から</a:t>
            </a:r>
            <a:r>
              <a:rPr lang="en-US" altLang="ja-JP" dirty="0" smtClean="0"/>
              <a:t>17</a:t>
            </a:r>
            <a:r>
              <a:rPr lang="ja-JP" altLang="en-US" dirty="0" smtClean="0"/>
              <a:t>時頃，</a:t>
            </a:r>
            <a:r>
              <a:rPr lang="ja-JP" altLang="en-US" dirty="0" smtClean="0">
                <a:solidFill>
                  <a:srgbClr val="0000FF"/>
                </a:solidFill>
              </a:rPr>
              <a:t>欧</a:t>
            </a:r>
            <a:r>
              <a:rPr lang="ja-JP" altLang="en-US" dirty="0" smtClean="0"/>
              <a:t>→</a:t>
            </a:r>
            <a:r>
              <a:rPr lang="ja-JP" altLang="en-US" dirty="0" smtClean="0">
                <a:solidFill>
                  <a:srgbClr val="FF0000"/>
                </a:solidFill>
              </a:rPr>
              <a:t>米</a:t>
            </a:r>
            <a:r>
              <a:rPr lang="ja-JP" altLang="en-US" dirty="0" smtClean="0"/>
              <a:t>では送信時刻</a:t>
            </a:r>
            <a:r>
              <a:rPr lang="en-US" altLang="ja-JP" dirty="0" smtClean="0"/>
              <a:t>16</a:t>
            </a:r>
            <a:r>
              <a:rPr lang="ja-JP" altLang="en-US" dirty="0" smtClean="0"/>
              <a:t>時から</a:t>
            </a:r>
            <a:r>
              <a:rPr lang="en-US" altLang="ja-JP" dirty="0" smtClean="0"/>
              <a:t>23</a:t>
            </a:r>
            <a:r>
              <a:rPr lang="ja-JP" altLang="en-US" dirty="0" smtClean="0"/>
              <a:t>時頃にリアルタイム性の高い情報交換が行われている</a:t>
            </a:r>
            <a:endParaRPr lang="en-US" altLang="ja-JP" dirty="0" smtClean="0">
              <a:solidFill>
                <a:srgbClr val="FF0000"/>
              </a:solidFill>
            </a:endParaRPr>
          </a:p>
          <a:p>
            <a:pPr lvl="2"/>
            <a:r>
              <a:rPr lang="ja-JP" altLang="en-US" dirty="0" smtClean="0">
                <a:solidFill>
                  <a:srgbClr val="FF0000"/>
                </a:solidFill>
              </a:rPr>
              <a:t>米</a:t>
            </a:r>
            <a:r>
              <a:rPr lang="ja-JP" altLang="en-US" dirty="0" smtClean="0"/>
              <a:t>→</a:t>
            </a:r>
            <a:r>
              <a:rPr lang="ja-JP" altLang="en-US" dirty="0" smtClean="0">
                <a:solidFill>
                  <a:srgbClr val="0000FF"/>
                </a:solidFill>
              </a:rPr>
              <a:t>欧</a:t>
            </a:r>
            <a:r>
              <a:rPr lang="ja-JP" altLang="en-US" dirty="0" smtClean="0"/>
              <a:t>では送信時刻</a:t>
            </a:r>
            <a:r>
              <a:rPr lang="en-US" altLang="ja-JP" dirty="0" smtClean="0"/>
              <a:t>18</a:t>
            </a:r>
            <a:r>
              <a:rPr lang="ja-JP" altLang="en-US" dirty="0" smtClean="0"/>
              <a:t>時から</a:t>
            </a:r>
            <a:r>
              <a:rPr lang="en-US" altLang="ja-JP" dirty="0" smtClean="0"/>
              <a:t>23</a:t>
            </a:r>
            <a:r>
              <a:rPr lang="ja-JP" altLang="en-US" dirty="0" smtClean="0"/>
              <a:t>時頃，</a:t>
            </a:r>
            <a:r>
              <a:rPr lang="ja-JP" altLang="en-US" dirty="0" smtClean="0">
                <a:solidFill>
                  <a:srgbClr val="0000FF"/>
                </a:solidFill>
              </a:rPr>
              <a:t>欧</a:t>
            </a:r>
            <a:r>
              <a:rPr lang="ja-JP" altLang="en-US" dirty="0" smtClean="0"/>
              <a:t>→</a:t>
            </a:r>
            <a:r>
              <a:rPr lang="ja-JP" altLang="en-US" dirty="0" smtClean="0">
                <a:solidFill>
                  <a:srgbClr val="FF0000"/>
                </a:solidFill>
              </a:rPr>
              <a:t>米</a:t>
            </a:r>
            <a:r>
              <a:rPr lang="ja-JP" altLang="en-US" dirty="0" smtClean="0"/>
              <a:t>では送信時刻７時から</a:t>
            </a:r>
            <a:r>
              <a:rPr lang="en-US" altLang="ja-JP" dirty="0" smtClean="0"/>
              <a:t>13</a:t>
            </a:r>
            <a:r>
              <a:rPr lang="ja-JP" altLang="en-US" dirty="0" smtClean="0"/>
              <a:t>時頃にリアルタイム性の低い情報交換が行われている</a:t>
            </a:r>
            <a:endParaRPr kumimoji="1" lang="en-US" altLang="ja-JP" dirty="0" smtClean="0"/>
          </a:p>
        </p:txBody>
      </p:sp>
      <p:grpSp>
        <p:nvGrpSpPr>
          <p:cNvPr id="70" name="グループ化 69"/>
          <p:cNvGrpSpPr/>
          <p:nvPr/>
        </p:nvGrpSpPr>
        <p:grpSpPr>
          <a:xfrm>
            <a:off x="482600" y="3223528"/>
            <a:ext cx="4270610" cy="3276000"/>
            <a:chOff x="482600" y="3223528"/>
            <a:chExt cx="4270610" cy="3276000"/>
          </a:xfrm>
        </p:grpSpPr>
        <p:pic>
          <p:nvPicPr>
            <p:cNvPr id="67" name="Picture 2"/>
            <p:cNvPicPr>
              <a:picLocks noChangeAspect="1" noChangeArrowheads="1"/>
            </p:cNvPicPr>
            <p:nvPr/>
          </p:nvPicPr>
          <p:blipFill>
            <a:blip r:embed="rId3" cstate="print"/>
            <a:srcRect/>
            <a:stretch>
              <a:fillRect/>
            </a:stretch>
          </p:blipFill>
          <p:spPr bwMode="auto">
            <a:xfrm>
              <a:off x="482600" y="3223528"/>
              <a:ext cx="4270610" cy="3276000"/>
            </a:xfrm>
            <a:prstGeom prst="rect">
              <a:avLst/>
            </a:prstGeom>
            <a:noFill/>
            <a:ln w="9525">
              <a:noFill/>
              <a:miter lim="800000"/>
              <a:headEnd/>
              <a:tailEnd/>
            </a:ln>
          </p:spPr>
        </p:pic>
        <p:cxnSp>
          <p:nvCxnSpPr>
            <p:cNvPr id="56" name="直線コネクタ 55"/>
            <p:cNvCxnSpPr/>
            <p:nvPr/>
          </p:nvCxnSpPr>
          <p:spPr>
            <a:xfrm rot="10800000">
              <a:off x="1016000" y="3720872"/>
              <a:ext cx="3511550" cy="2597379"/>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rot="10800000">
              <a:off x="1010120" y="5668278"/>
              <a:ext cx="3511546"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rot="10800000">
              <a:off x="1007612" y="4798561"/>
              <a:ext cx="3511546"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39" name="円/楕円 38"/>
            <p:cNvSpPr/>
            <p:nvPr/>
          </p:nvSpPr>
          <p:spPr>
            <a:xfrm rot="2157930">
              <a:off x="2296074" y="4662761"/>
              <a:ext cx="1823627" cy="828085"/>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smtClean="0"/>
            </a:p>
          </p:txBody>
        </p:sp>
      </p:grpSp>
      <p:grpSp>
        <p:nvGrpSpPr>
          <p:cNvPr id="71" name="グループ化 70"/>
          <p:cNvGrpSpPr/>
          <p:nvPr/>
        </p:nvGrpSpPr>
        <p:grpSpPr>
          <a:xfrm>
            <a:off x="4646965" y="3220050"/>
            <a:ext cx="4281135" cy="3276000"/>
            <a:chOff x="4646965" y="3220050"/>
            <a:chExt cx="4281135" cy="3276000"/>
          </a:xfrm>
        </p:grpSpPr>
        <p:pic>
          <p:nvPicPr>
            <p:cNvPr id="68" name="Picture 3"/>
            <p:cNvPicPr>
              <a:picLocks noChangeAspect="1" noChangeArrowheads="1"/>
            </p:cNvPicPr>
            <p:nvPr/>
          </p:nvPicPr>
          <p:blipFill>
            <a:blip r:embed="rId4" cstate="print"/>
            <a:srcRect/>
            <a:stretch>
              <a:fillRect/>
            </a:stretch>
          </p:blipFill>
          <p:spPr bwMode="auto">
            <a:xfrm>
              <a:off x="4646965" y="3220050"/>
              <a:ext cx="4281135" cy="3276000"/>
            </a:xfrm>
            <a:prstGeom prst="rect">
              <a:avLst/>
            </a:prstGeom>
            <a:noFill/>
            <a:ln w="9525">
              <a:noFill/>
              <a:miter lim="800000"/>
              <a:headEnd/>
              <a:tailEnd/>
            </a:ln>
          </p:spPr>
        </p:pic>
        <p:cxnSp>
          <p:nvCxnSpPr>
            <p:cNvPr id="61" name="直線コネクタ 60"/>
            <p:cNvCxnSpPr/>
            <p:nvPr/>
          </p:nvCxnSpPr>
          <p:spPr>
            <a:xfrm rot="10800000">
              <a:off x="5177524" y="3704089"/>
              <a:ext cx="3519937" cy="2605772"/>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rot="10800000">
              <a:off x="5175017" y="5440143"/>
              <a:ext cx="3511546"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rot="10800000">
              <a:off x="5175017" y="6309860"/>
              <a:ext cx="3511546"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0" name="円/楕円 39"/>
          <p:cNvSpPr/>
          <p:nvPr/>
        </p:nvSpPr>
        <p:spPr>
          <a:xfrm rot="2157930">
            <a:off x="7297922" y="5382786"/>
            <a:ext cx="1568840" cy="840909"/>
          </a:xfrm>
          <a:prstGeom prst="ellipse">
            <a:avLst/>
          </a:prstGeom>
          <a:noFill/>
          <a:ln w="50800">
            <a:solidFill>
              <a:srgbClr val="00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2" name="グループ化 71"/>
          <p:cNvGrpSpPr/>
          <p:nvPr/>
        </p:nvGrpSpPr>
        <p:grpSpPr>
          <a:xfrm>
            <a:off x="488209" y="3220050"/>
            <a:ext cx="4270611" cy="3276000"/>
            <a:chOff x="488209" y="3220050"/>
            <a:chExt cx="4270611" cy="3276000"/>
          </a:xfrm>
        </p:grpSpPr>
        <p:pic>
          <p:nvPicPr>
            <p:cNvPr id="73" name="Picture 4"/>
            <p:cNvPicPr>
              <a:picLocks noChangeAspect="1" noChangeArrowheads="1"/>
            </p:cNvPicPr>
            <p:nvPr/>
          </p:nvPicPr>
          <p:blipFill>
            <a:blip r:embed="rId5" cstate="print"/>
            <a:srcRect/>
            <a:stretch>
              <a:fillRect/>
            </a:stretch>
          </p:blipFill>
          <p:spPr bwMode="auto">
            <a:xfrm>
              <a:off x="488209" y="3220050"/>
              <a:ext cx="4270611" cy="3276000"/>
            </a:xfrm>
            <a:prstGeom prst="rect">
              <a:avLst/>
            </a:prstGeom>
            <a:noFill/>
            <a:ln w="9525">
              <a:noFill/>
              <a:miter lim="800000"/>
              <a:headEnd/>
              <a:tailEnd/>
            </a:ln>
          </p:spPr>
        </p:pic>
        <p:cxnSp>
          <p:nvCxnSpPr>
            <p:cNvPr id="74" name="直線コネクタ 73"/>
            <p:cNvCxnSpPr/>
            <p:nvPr/>
          </p:nvCxnSpPr>
          <p:spPr>
            <a:xfrm rot="10800000">
              <a:off x="1016000" y="3720872"/>
              <a:ext cx="3511550" cy="2597379"/>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rot="10800000">
              <a:off x="1010120" y="6318249"/>
              <a:ext cx="3511546"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rot="10800000">
              <a:off x="1010120" y="5669152"/>
              <a:ext cx="3511546" cy="0"/>
            </a:xfrm>
            <a:prstGeom prst="line">
              <a:avLst/>
            </a:prstGeom>
            <a:ln w="38100">
              <a:solidFill>
                <a:srgbClr val="FF0000">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77" name="円/楕円 76"/>
            <p:cNvSpPr/>
            <p:nvPr/>
          </p:nvSpPr>
          <p:spPr>
            <a:xfrm>
              <a:off x="927100" y="5473700"/>
              <a:ext cx="1422400" cy="889000"/>
            </a:xfrm>
            <a:prstGeom prst="ellipse">
              <a:avLst/>
            </a:prstGeom>
            <a:noFill/>
            <a:ln w="508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8" name="グループ化 77"/>
          <p:cNvGrpSpPr/>
          <p:nvPr/>
        </p:nvGrpSpPr>
        <p:grpSpPr>
          <a:xfrm>
            <a:off x="4646968" y="3220050"/>
            <a:ext cx="4281132" cy="3276000"/>
            <a:chOff x="4646968" y="3220050"/>
            <a:chExt cx="4281132" cy="3276000"/>
          </a:xfrm>
        </p:grpSpPr>
        <p:pic>
          <p:nvPicPr>
            <p:cNvPr id="79" name="Picture 5"/>
            <p:cNvPicPr>
              <a:picLocks noChangeAspect="1" noChangeArrowheads="1"/>
            </p:cNvPicPr>
            <p:nvPr/>
          </p:nvPicPr>
          <p:blipFill>
            <a:blip r:embed="rId6" cstate="print"/>
            <a:srcRect/>
            <a:stretch>
              <a:fillRect/>
            </a:stretch>
          </p:blipFill>
          <p:spPr bwMode="auto">
            <a:xfrm>
              <a:off x="4646968" y="3220050"/>
              <a:ext cx="4281132" cy="3276000"/>
            </a:xfrm>
            <a:prstGeom prst="rect">
              <a:avLst/>
            </a:prstGeom>
            <a:noFill/>
            <a:ln w="9525">
              <a:noFill/>
              <a:miter lim="800000"/>
              <a:headEnd/>
              <a:tailEnd/>
            </a:ln>
          </p:spPr>
        </p:pic>
        <p:cxnSp>
          <p:nvCxnSpPr>
            <p:cNvPr id="80" name="直線コネクタ 79"/>
            <p:cNvCxnSpPr/>
            <p:nvPr/>
          </p:nvCxnSpPr>
          <p:spPr>
            <a:xfrm rot="10800000">
              <a:off x="5177524" y="3704089"/>
              <a:ext cx="3519937" cy="2605772"/>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rot="10800000">
              <a:off x="5175017" y="4459739"/>
              <a:ext cx="3511546"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rot="10800000">
              <a:off x="5175017" y="5234671"/>
              <a:ext cx="3511546" cy="0"/>
            </a:xfrm>
            <a:prstGeom prst="line">
              <a:avLst/>
            </a:prstGeom>
            <a:ln w="38100">
              <a:solidFill>
                <a:srgbClr val="0000FF">
                  <a:alpha val="50000"/>
                </a:srgbClr>
              </a:solidFill>
              <a:prstDash val="sysDot"/>
            </a:ln>
          </p:spPr>
          <p:style>
            <a:lnRef idx="1">
              <a:schemeClr val="accent1"/>
            </a:lnRef>
            <a:fillRef idx="0">
              <a:schemeClr val="accent1"/>
            </a:fillRef>
            <a:effectRef idx="0">
              <a:schemeClr val="accent1"/>
            </a:effectRef>
            <a:fontRef idx="minor">
              <a:schemeClr val="tx1"/>
            </a:fontRef>
          </p:style>
        </p:cxnSp>
        <p:sp>
          <p:nvSpPr>
            <p:cNvPr id="83" name="円/楕円 82"/>
            <p:cNvSpPr/>
            <p:nvPr/>
          </p:nvSpPr>
          <p:spPr>
            <a:xfrm>
              <a:off x="6883400" y="4370839"/>
              <a:ext cx="1244600" cy="933450"/>
            </a:xfrm>
            <a:prstGeom prst="ellipse">
              <a:avLst/>
            </a:prstGeom>
            <a:noFill/>
            <a:ln w="5080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ボックス 8"/>
          <p:cNvSpPr txBox="1"/>
          <p:nvPr/>
        </p:nvSpPr>
        <p:spPr>
          <a:xfrm>
            <a:off x="878840" y="6307951"/>
            <a:ext cx="351536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c</a:t>
            </a:r>
            <a:r>
              <a:rPr lang="ja-JP" altLang="en-US" sz="1200" dirty="0" smtClean="0">
                <a:latin typeface="+mn-lt"/>
                <a:ea typeface="+mn-ea"/>
                <a:cs typeface="Times New Roman" pitchFamily="18" charset="0"/>
              </a:rPr>
              <a:t>）</a:t>
            </a:r>
            <a:r>
              <a:rPr lang="ja-JP" altLang="en-US" sz="1200" dirty="0" smtClean="0">
                <a:solidFill>
                  <a:srgbClr val="FF0000"/>
                </a:solidFill>
                <a:latin typeface="+mn-lt"/>
                <a:ea typeface="+mn-ea"/>
                <a:cs typeface="Times New Roman" pitchFamily="18" charset="0"/>
              </a:rPr>
              <a:t>米</a:t>
            </a:r>
            <a:r>
              <a:rPr lang="ja-JP" altLang="en-US" sz="1200" dirty="0" smtClean="0">
                <a:latin typeface="+mn-lt"/>
                <a:ea typeface="+mn-ea"/>
                <a:cs typeface="Times New Roman" pitchFamily="18" charset="0"/>
              </a:rPr>
              <a:t>→</a:t>
            </a:r>
            <a:r>
              <a:rPr lang="ja-JP" altLang="en-US" sz="1200" dirty="0" smtClean="0">
                <a:solidFill>
                  <a:srgbClr val="0000FF"/>
                </a:solidFill>
                <a:latin typeface="+mn-lt"/>
                <a:ea typeface="+mn-ea"/>
                <a:cs typeface="Times New Roman" pitchFamily="18" charset="0"/>
              </a:rPr>
              <a:t>欧</a:t>
            </a:r>
            <a:r>
              <a:rPr lang="ja-JP" altLang="en-US" sz="1200" dirty="0" smtClean="0">
                <a:latin typeface="+mn-lt"/>
                <a:ea typeface="+mn-ea"/>
                <a:cs typeface="Times New Roman" pitchFamily="18" charset="0"/>
              </a:rPr>
              <a:t>（最大値：</a:t>
            </a:r>
            <a:r>
              <a:rPr lang="en-US" altLang="ja-JP" sz="1200" dirty="0" smtClean="0">
                <a:latin typeface="+mn-lt"/>
                <a:ea typeface="+mn-ea"/>
                <a:cs typeface="Times New Roman" pitchFamily="18" charset="0"/>
              </a:rPr>
              <a:t>94</a:t>
            </a:r>
            <a:r>
              <a:rPr lang="ja-JP" altLang="en-US" sz="1200" dirty="0" smtClean="0">
                <a:latin typeface="+mn-lt"/>
                <a:ea typeface="+mn-ea"/>
                <a:cs typeface="Times New Roman" pitchFamily="18" charset="0"/>
              </a:rPr>
              <a:t>件，最小値：</a:t>
            </a:r>
            <a:r>
              <a:rPr lang="en-US" altLang="ja-JP" sz="1200" dirty="0" smtClean="0">
                <a:latin typeface="+mn-lt"/>
                <a:ea typeface="+mn-ea"/>
                <a:cs typeface="Times New Roman" pitchFamily="18" charset="0"/>
              </a:rPr>
              <a:t>0</a:t>
            </a:r>
            <a:r>
              <a:rPr lang="ja-JP" altLang="en-US" sz="1200" dirty="0" smtClean="0">
                <a:latin typeface="+mn-lt"/>
                <a:ea typeface="+mn-ea"/>
                <a:cs typeface="Times New Roman" pitchFamily="18" charset="0"/>
              </a:rPr>
              <a:t>件）</a:t>
            </a:r>
            <a:endParaRPr kumimoji="1" lang="ja-JP" altLang="en-US" sz="1200" dirty="0">
              <a:latin typeface="+mn-lt"/>
              <a:ea typeface="+mn-ea"/>
              <a:cs typeface="Times New Roman" pitchFamily="18" charset="0"/>
            </a:endParaRPr>
          </a:p>
        </p:txBody>
      </p:sp>
      <p:sp>
        <p:nvSpPr>
          <p:cNvPr id="11" name="テキスト ボックス 10"/>
          <p:cNvSpPr txBox="1"/>
          <p:nvPr/>
        </p:nvSpPr>
        <p:spPr>
          <a:xfrm>
            <a:off x="5057140" y="6307951"/>
            <a:ext cx="3515360" cy="276999"/>
          </a:xfrm>
          <a:prstGeom prst="rect">
            <a:avLst/>
          </a:prstGeom>
          <a:noFill/>
        </p:spPr>
        <p:txBody>
          <a:bodyPr wrap="square" rtlCol="0">
            <a:spAutoFit/>
          </a:bodyPr>
          <a:lstStyle/>
          <a:p>
            <a:pPr algn="ctr"/>
            <a:r>
              <a:rPr lang="ja-JP" altLang="en-US" sz="1200" dirty="0" smtClean="0">
                <a:latin typeface="+mn-lt"/>
                <a:ea typeface="+mn-ea"/>
                <a:cs typeface="Times New Roman" pitchFamily="18" charset="0"/>
              </a:rPr>
              <a:t>（</a:t>
            </a:r>
            <a:r>
              <a:rPr lang="en-US" altLang="ja-JP" sz="1200" dirty="0" smtClean="0">
                <a:latin typeface="+mn-lt"/>
                <a:ea typeface="+mn-ea"/>
                <a:cs typeface="Times New Roman" pitchFamily="18" charset="0"/>
              </a:rPr>
              <a:t>d</a:t>
            </a:r>
            <a:r>
              <a:rPr lang="ja-JP" altLang="en-US" sz="1200" dirty="0" smtClean="0">
                <a:latin typeface="+mn-lt"/>
                <a:ea typeface="+mn-ea"/>
                <a:cs typeface="Times New Roman" pitchFamily="18" charset="0"/>
              </a:rPr>
              <a:t>）</a:t>
            </a:r>
            <a:r>
              <a:rPr lang="ja-JP" altLang="en-US" sz="1200" dirty="0" smtClean="0">
                <a:solidFill>
                  <a:srgbClr val="0000FF"/>
                </a:solidFill>
                <a:latin typeface="+mn-lt"/>
                <a:ea typeface="+mn-ea"/>
                <a:cs typeface="Times New Roman" pitchFamily="18" charset="0"/>
              </a:rPr>
              <a:t>欧</a:t>
            </a:r>
            <a:r>
              <a:rPr lang="ja-JP" altLang="en-US" sz="1200" dirty="0" smtClean="0">
                <a:latin typeface="+mn-lt"/>
                <a:ea typeface="+mn-ea"/>
                <a:cs typeface="Times New Roman" pitchFamily="18" charset="0"/>
              </a:rPr>
              <a:t>→</a:t>
            </a:r>
            <a:r>
              <a:rPr lang="ja-JP" altLang="en-US" sz="1200" dirty="0" smtClean="0">
                <a:solidFill>
                  <a:srgbClr val="FF0000"/>
                </a:solidFill>
                <a:latin typeface="+mn-lt"/>
                <a:ea typeface="+mn-ea"/>
                <a:cs typeface="Times New Roman" pitchFamily="18" charset="0"/>
              </a:rPr>
              <a:t>米</a:t>
            </a:r>
            <a:r>
              <a:rPr lang="ja-JP" altLang="en-US" sz="1200" dirty="0" smtClean="0">
                <a:latin typeface="+mn-lt"/>
                <a:ea typeface="+mn-ea"/>
                <a:cs typeface="Times New Roman" pitchFamily="18" charset="0"/>
              </a:rPr>
              <a:t>（最大値：</a:t>
            </a:r>
            <a:r>
              <a:rPr lang="en-US" altLang="ja-JP" sz="1200" dirty="0" smtClean="0">
                <a:latin typeface="+mn-lt"/>
                <a:ea typeface="+mn-ea"/>
                <a:cs typeface="Times New Roman" pitchFamily="18" charset="0"/>
              </a:rPr>
              <a:t>108</a:t>
            </a:r>
            <a:r>
              <a:rPr lang="ja-JP" altLang="en-US" sz="1200" dirty="0" smtClean="0">
                <a:latin typeface="+mn-lt"/>
                <a:ea typeface="+mn-ea"/>
                <a:cs typeface="Times New Roman" pitchFamily="18" charset="0"/>
              </a:rPr>
              <a:t>件，最小値：</a:t>
            </a:r>
            <a:r>
              <a:rPr lang="en-US" altLang="ja-JP" sz="1200" dirty="0" smtClean="0">
                <a:latin typeface="+mn-lt"/>
                <a:ea typeface="+mn-ea"/>
                <a:cs typeface="Times New Roman" pitchFamily="18" charset="0"/>
              </a:rPr>
              <a:t>0</a:t>
            </a:r>
            <a:r>
              <a:rPr lang="ja-JP" altLang="en-US" sz="1200" dirty="0" smtClean="0">
                <a:latin typeface="+mn-lt"/>
                <a:ea typeface="+mn-ea"/>
                <a:cs typeface="Times New Roman" pitchFamily="18" charset="0"/>
              </a:rPr>
              <a:t>件）</a:t>
            </a:r>
            <a:endParaRPr kumimoji="1" lang="ja-JP" altLang="en-US" sz="1200" dirty="0">
              <a:latin typeface="+mn-lt"/>
              <a:ea typeface="+mn-ea"/>
              <a:cs typeface="Times New Roman" pitchFamily="18" charset="0"/>
            </a:endParaRPr>
          </a:p>
        </p:txBody>
      </p:sp>
      <p:sp>
        <p:nvSpPr>
          <p:cNvPr id="84" name="テキスト ボックス 83"/>
          <p:cNvSpPr txBox="1"/>
          <p:nvPr/>
        </p:nvSpPr>
        <p:spPr>
          <a:xfrm>
            <a:off x="393700" y="3196451"/>
            <a:ext cx="1111250" cy="276999"/>
          </a:xfrm>
          <a:prstGeom prst="rect">
            <a:avLst/>
          </a:prstGeom>
          <a:noFill/>
          <a:ln>
            <a:noFill/>
          </a:ln>
        </p:spPr>
        <p:txBody>
          <a:bodyPr wrap="square" rtlCol="0">
            <a:spAutoFit/>
          </a:bodyPr>
          <a:lstStyle/>
          <a:p>
            <a:r>
              <a:rPr kumimoji="1" lang="ja-JP" altLang="en-US" sz="1200" dirty="0" smtClean="0"/>
              <a:t>時差は</a:t>
            </a:r>
            <a:r>
              <a:rPr lang="en-US" altLang="ja-JP" sz="1200" dirty="0" smtClean="0"/>
              <a:t>6</a:t>
            </a:r>
            <a:r>
              <a:rPr kumimoji="1" lang="ja-JP" altLang="en-US" sz="1200" dirty="0" smtClean="0"/>
              <a:t>時間</a:t>
            </a:r>
            <a:endParaRPr kumimoji="1" lang="ja-JP" altLang="en-US" sz="1200" dirty="0"/>
          </a:p>
        </p:txBody>
      </p:sp>
      <p:sp>
        <p:nvSpPr>
          <p:cNvPr id="85" name="テキスト ボックス 84"/>
          <p:cNvSpPr txBox="1"/>
          <p:nvPr/>
        </p:nvSpPr>
        <p:spPr>
          <a:xfrm>
            <a:off x="4883150" y="4365764"/>
            <a:ext cx="4222750" cy="707886"/>
          </a:xfrm>
          <a:prstGeom prst="rect">
            <a:avLst/>
          </a:prstGeom>
          <a:solidFill>
            <a:schemeClr val="bg1"/>
          </a:solidFill>
          <a:ln w="38100">
            <a:solidFill>
              <a:srgbClr val="0000FF"/>
            </a:solidFill>
          </a:ln>
        </p:spPr>
        <p:txBody>
          <a:bodyPr wrap="square" rtlCol="0">
            <a:spAutoFit/>
          </a:bodyPr>
          <a:lstStyle/>
          <a:p>
            <a:r>
              <a:rPr lang="ja-JP" altLang="en-US" sz="2000" dirty="0" smtClean="0">
                <a:solidFill>
                  <a:srgbClr val="0000FF"/>
                </a:solidFill>
              </a:rPr>
              <a:t>欧・アフリカ地域</a:t>
            </a:r>
            <a:r>
              <a:rPr lang="ja-JP" altLang="en-US" sz="2000" dirty="0" smtClean="0"/>
              <a:t>は</a:t>
            </a:r>
            <a:r>
              <a:rPr lang="en-US" altLang="ja-JP" sz="2000" dirty="0" smtClean="0"/>
              <a:t>16</a:t>
            </a:r>
            <a:r>
              <a:rPr lang="ja-JP" altLang="en-US" sz="2000" dirty="0" smtClean="0"/>
              <a:t>時から</a:t>
            </a:r>
            <a:r>
              <a:rPr lang="en-US" altLang="ja-JP" sz="2000" dirty="0" smtClean="0"/>
              <a:t>23</a:t>
            </a:r>
            <a:r>
              <a:rPr lang="ja-JP" altLang="en-US" sz="2000" dirty="0" smtClean="0"/>
              <a:t>時頃にメールを送ることが望ましい</a:t>
            </a:r>
            <a:endParaRPr kumimoji="1" lang="ja-JP" altLang="en-US" sz="2000" dirty="0"/>
          </a:p>
        </p:txBody>
      </p:sp>
      <p:sp>
        <p:nvSpPr>
          <p:cNvPr id="86" name="テキスト ボックス 85"/>
          <p:cNvSpPr txBox="1"/>
          <p:nvPr/>
        </p:nvSpPr>
        <p:spPr>
          <a:xfrm>
            <a:off x="749300" y="3876814"/>
            <a:ext cx="3822700" cy="707886"/>
          </a:xfrm>
          <a:prstGeom prst="rect">
            <a:avLst/>
          </a:prstGeom>
          <a:solidFill>
            <a:schemeClr val="bg1"/>
          </a:solidFill>
          <a:ln w="38100">
            <a:solidFill>
              <a:srgbClr val="FF0000"/>
            </a:solidFill>
          </a:ln>
        </p:spPr>
        <p:txBody>
          <a:bodyPr wrap="square" rtlCol="0">
            <a:spAutoFit/>
          </a:bodyPr>
          <a:lstStyle/>
          <a:p>
            <a:r>
              <a:rPr lang="ja-JP" altLang="en-US" sz="2000" dirty="0" smtClean="0">
                <a:solidFill>
                  <a:srgbClr val="FF0000"/>
                </a:solidFill>
              </a:rPr>
              <a:t>米大陸地域</a:t>
            </a:r>
            <a:r>
              <a:rPr lang="ja-JP" altLang="en-US" sz="2000" dirty="0" smtClean="0"/>
              <a:t>は</a:t>
            </a:r>
            <a:r>
              <a:rPr lang="en-US" altLang="ja-JP" sz="2000" dirty="0" smtClean="0"/>
              <a:t>10</a:t>
            </a:r>
            <a:r>
              <a:rPr lang="ja-JP" altLang="en-US" sz="2000" dirty="0" smtClean="0"/>
              <a:t>時から</a:t>
            </a:r>
            <a:r>
              <a:rPr lang="en-US" altLang="ja-JP" sz="2000" dirty="0" smtClean="0"/>
              <a:t>17</a:t>
            </a:r>
            <a:r>
              <a:rPr lang="ja-JP" altLang="en-US" sz="2000" dirty="0" smtClean="0"/>
              <a:t>時頃にメールを送ることが望ましい</a:t>
            </a:r>
            <a:endParaRPr kumimoji="1" lang="ja-JP" alt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72"/>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78"/>
                                        </p:tgtEl>
                                        <p:attrNameLst>
                                          <p:attrName>style.visibility</p:attrName>
                                        </p:attrNameLst>
                                      </p:cBhvr>
                                      <p:to>
                                        <p:strVal val="hidden"/>
                                      </p:to>
                                    </p:set>
                                  </p:childTnLst>
                                </p:cTn>
                              </p:par>
                              <p:par>
                                <p:cTn id="15" presetID="9" presetClass="entr" presetSubtype="0" fill="hold" grpId="0"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dissolve">
                                      <p:cBhvr>
                                        <p:cTn id="17" dur="500"/>
                                        <p:tgtEl>
                                          <p:spTgt spid="86"/>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dissolve">
                                      <p:cBhvr>
                                        <p:cTn id="2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Lst>
  </p:timing>
</p:sld>
</file>

<file path=ppt/theme/theme1.xml><?xml version="1.0" encoding="utf-8"?>
<a:theme xmlns:a="http://schemas.openxmlformats.org/drawingml/2006/main" name="simple_bubble-2">
  <a:themeElements>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bbl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bbl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bbl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bbl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bbl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bbl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bbl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bbl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bbl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bbl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bbl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bbl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simple_bubble-2</Template>
  <TotalTime>13820</TotalTime>
  <Words>5510</Words>
  <Application>Microsoft Office PowerPoint</Application>
  <PresentationFormat>画面に合わせる (4:3)</PresentationFormat>
  <Paragraphs>1247</Paragraphs>
  <Slides>27</Slides>
  <Notes>27</Notes>
  <HiddenSlides>6</HiddenSlides>
  <MMClips>0</MMClips>
  <ScaleCrop>false</ScaleCrop>
  <HeadingPairs>
    <vt:vector size="4" baseType="variant">
      <vt:variant>
        <vt:lpstr>テーマ</vt:lpstr>
      </vt:variant>
      <vt:variant>
        <vt:i4>1</vt:i4>
      </vt:variant>
      <vt:variant>
        <vt:lpstr>スライド タイトル</vt:lpstr>
      </vt:variant>
      <vt:variant>
        <vt:i4>27</vt:i4>
      </vt:variant>
    </vt:vector>
  </HeadingPairs>
  <TitlesOfParts>
    <vt:vector size="28" baseType="lpstr">
      <vt:lpstr>simple_bubble-2</vt:lpstr>
      <vt:lpstr>OSS開発における 情報交換の効率改善へ 向けたタイムラグ分析手法の提案</vt:lpstr>
      <vt:lpstr>背景</vt:lpstr>
      <vt:lpstr>現状の問題点</vt:lpstr>
      <vt:lpstr>目的とアプローチ</vt:lpstr>
      <vt:lpstr>分析準備 送信と返信の関係抽出</vt:lpstr>
      <vt:lpstr>分析手順 (1)開発者の地理的分布と地域別の活動時間帯の把握</vt:lpstr>
      <vt:lpstr>分析手順 (2)地域間毎の情報交換所要時間の分布把握</vt:lpstr>
      <vt:lpstr>分析手順 (3)最適な送信タイミングの特定</vt:lpstr>
      <vt:lpstr>分析手順 (3)最適な送信タイミングの特定</vt:lpstr>
      <vt:lpstr>分析手順 (3)最適な送信タイミングの特定</vt:lpstr>
      <vt:lpstr>分析手順 (3)最適な送信タイミングの特定</vt:lpstr>
      <vt:lpstr>分析手順 (3)最適な送信タイミングの特定</vt:lpstr>
      <vt:lpstr>ケーススタディ</vt:lpstr>
      <vt:lpstr>(1)開発者の地理的分布と地域別の活動時間帯の把握～情報交換の多い／少ない地域の特定～</vt:lpstr>
      <vt:lpstr>(1)開発者の地理的分布と地域別の活動時間帯の把握～地域別の活動時間帯の把握～</vt:lpstr>
      <vt:lpstr>(2)地域間毎の情報交換所要時間の分布把握</vt:lpstr>
      <vt:lpstr>(3)最適な送信タイミングの特定～概要～</vt:lpstr>
      <vt:lpstr>(3)最適な送信タイミングの特定～同一タイムゾーン内～</vt:lpstr>
      <vt:lpstr>(3)最適な送信タイミングの特定～異なるタイムゾーン間～</vt:lpstr>
      <vt:lpstr>まとめと今後の課題</vt:lpstr>
      <vt:lpstr>スライド 20</vt:lpstr>
      <vt:lpstr>送信と返信関係の抽出</vt:lpstr>
      <vt:lpstr>(1)開発者の地理的分布と地域別の活動時間帯の把握～情報交換の多い／少ない地域の特定～</vt:lpstr>
      <vt:lpstr>(1)開発者の地理的分布と地域別の活動時間帯の把握～地域別の活動時間帯の把握～</vt:lpstr>
      <vt:lpstr>(2)地域間毎の情報交換所要時間の分布把握</vt:lpstr>
      <vt:lpstr>分析手順 (3)最適な送信タイミングの特定</vt:lpstr>
      <vt:lpstr>(3)最適な送信タイミングの特定～異なるタイムゾーン間～</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kiwako-k</dc:creator>
  <cp:lastModifiedBy>kenjiro</cp:lastModifiedBy>
  <cp:revision>425</cp:revision>
  <dcterms:created xsi:type="dcterms:W3CDTF">2009-08-18T10:41:33Z</dcterms:created>
  <dcterms:modified xsi:type="dcterms:W3CDTF">2009-09-09T03:03:25Z</dcterms:modified>
</cp:coreProperties>
</file>