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1" r:id="rId3"/>
    <p:sldId id="257" r:id="rId4"/>
    <p:sldId id="279" r:id="rId5"/>
    <p:sldId id="262" r:id="rId6"/>
    <p:sldId id="263" r:id="rId7"/>
    <p:sldId id="278" r:id="rId8"/>
    <p:sldId id="269" r:id="rId9"/>
    <p:sldId id="273" r:id="rId10"/>
    <p:sldId id="275" r:id="rId11"/>
    <p:sldId id="270" r:id="rId12"/>
    <p:sldId id="272" r:id="rId13"/>
    <p:sldId id="276" r:id="rId1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febook-a4" initials="l" lastIdx="1" clrIdx="0">
    <p:extLst>
      <p:ext uri="{19B8F6BF-5375-455C-9EA6-DF929625EA0E}">
        <p15:presenceInfo xmlns:p15="http://schemas.microsoft.com/office/powerpoint/2012/main" userId="lifebook-a4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2" autoAdjust="0"/>
    <p:restoredTop sz="94634" autoAdjust="0"/>
  </p:normalViewPr>
  <p:slideViewPr>
    <p:cSldViewPr>
      <p:cViewPr varScale="1">
        <p:scale>
          <a:sx n="121" d="100"/>
          <a:sy n="121" d="100"/>
        </p:scale>
        <p:origin x="1068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C4E3EB-A7CD-4867-B30D-C9A3A77B8814}" type="datetimeFigureOut">
              <a:rPr kumimoji="1" lang="ja-JP" altLang="en-US" smtClean="0"/>
              <a:t>2015/1/16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2D8866-251B-4EB6-8923-141A9279A3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7550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2D8866-251B-4EB6-8923-141A9279A39E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5525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BE5A0-2F17-4E00-8E7A-1EF1DD9A9F19}" type="datetime1">
              <a:rPr kumimoji="1" lang="ja-JP" altLang="en-US" smtClean="0"/>
              <a:t>2015/1/16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5784-5AD7-471B-AF0C-419B22E9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660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/>
          <a:lstStyle>
            <a:lvl1pPr>
              <a:defRPr sz="2800"/>
            </a:lvl1pPr>
            <a:lvl2pPr>
              <a:spcBef>
                <a:spcPts val="0"/>
              </a:spcBef>
              <a:defRPr sz="2600"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 sz="2200"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19E5A-7BBF-49BA-89BA-C91D35F3D42B}" type="datetime1">
              <a:rPr kumimoji="1" lang="ja-JP" altLang="en-US" smtClean="0"/>
              <a:t>2015/1/16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5784-5AD7-471B-AF0C-419B22E9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7112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F6F0-85A5-4F88-99C5-0107A5F593AE}" type="datetime1">
              <a:rPr kumimoji="1" lang="ja-JP" altLang="en-US" smtClean="0"/>
              <a:t>2015/1/16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5784-5AD7-471B-AF0C-419B22E9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2552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E02BF-21B3-494F-AF96-BD79C796216C}" type="datetime1">
              <a:rPr kumimoji="1" lang="ja-JP" altLang="en-US" smtClean="0"/>
              <a:t>2015/1/16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5784-5AD7-471B-AF0C-419B22E9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1197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81A36-3A47-4C66-ADF1-4775DBC9F2EE}" type="datetime1">
              <a:rPr kumimoji="1" lang="ja-JP" altLang="en-US" smtClean="0"/>
              <a:t>2015/1/16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5784-5AD7-471B-AF0C-419B22E9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0662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5A697-7006-4699-AFB7-E83B8F49C0A6}" type="datetime1">
              <a:rPr kumimoji="1" lang="ja-JP" altLang="en-US" smtClean="0"/>
              <a:t>2015/1/16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5784-5AD7-471B-AF0C-419B22E9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1069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68A79-59D0-4334-B02D-6EA08D0C9568}" type="datetime1">
              <a:rPr kumimoji="1" lang="ja-JP" altLang="en-US" smtClean="0"/>
              <a:t>2015/1/16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5784-5AD7-471B-AF0C-419B22E9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792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6C918-7692-4368-98F9-B4922DA97838}" type="datetime1">
              <a:rPr kumimoji="1" lang="ja-JP" altLang="en-US" smtClean="0"/>
              <a:t>2015/1/16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5784-5AD7-471B-AF0C-419B22E9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3179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EC6EA-1912-4A08-AFDB-3599ECFD15A8}" type="datetime1">
              <a:rPr kumimoji="1" lang="ja-JP" altLang="en-US" smtClean="0"/>
              <a:t>2015/1/16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5784-5AD7-471B-AF0C-419B22E9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8187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5BF1B-D892-4B51-B283-B690B0C7C62D}" type="datetime1">
              <a:rPr kumimoji="1" lang="ja-JP" altLang="en-US" smtClean="0"/>
              <a:t>2015/1/16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5784-5AD7-471B-AF0C-419B22E9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4378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9E755-6874-47CF-AE39-3980C2E19CED}" type="datetime1">
              <a:rPr kumimoji="1" lang="ja-JP" altLang="en-US" smtClean="0"/>
              <a:t>2015/1/16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5784-5AD7-471B-AF0C-419B22E9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4803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5907F-D099-4F60-929C-C1DA4F2EE51B}" type="datetime1">
              <a:rPr kumimoji="1" lang="ja-JP" altLang="en-US" smtClean="0"/>
              <a:t>2015/1/16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705784-5AD7-471B-AF0C-419B22E9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1109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smtClean="0"/>
              <a:t>研究の説明と進捗報告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ja-JP" altLang="en-US" smtClean="0"/>
              <a:t>２０１５・１・１６</a:t>
            </a:r>
            <a:endParaRPr kumimoji="1" lang="en-US" altLang="ja-JP" smtClean="0"/>
          </a:p>
          <a:p>
            <a:r>
              <a:rPr lang="ja-JP" altLang="en-US"/>
              <a:t>松尾大典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5784-5AD7-471B-AF0C-419B22E9255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897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背景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/>
          </a:bodyPr>
          <a:lstStyle/>
          <a:p>
            <a:r>
              <a:rPr kumimoji="1" lang="ja-JP" altLang="en-US" smtClean="0"/>
              <a:t>ソフトウェア開発において</a:t>
            </a:r>
            <a:r>
              <a:rPr lang="ja-JP" altLang="en-US" smtClean="0"/>
              <a:t>リーン開発が注目</a:t>
            </a:r>
            <a:r>
              <a:rPr lang="en-US" altLang="ja-JP" smtClean="0"/>
              <a:t/>
            </a:r>
            <a:br>
              <a:rPr lang="en-US" altLang="ja-JP" smtClean="0"/>
            </a:br>
            <a:r>
              <a:rPr lang="ja-JP" altLang="en-US" smtClean="0"/>
              <a:t>されている</a:t>
            </a:r>
            <a:endParaRPr lang="en-US" altLang="ja-JP" smtClean="0"/>
          </a:p>
          <a:p>
            <a:pPr lvl="1"/>
            <a:r>
              <a:rPr kumimoji="1" lang="ja-JP" altLang="en-US"/>
              <a:t>リーン</a:t>
            </a:r>
            <a:r>
              <a:rPr kumimoji="1" lang="ja-JP" altLang="en-US" smtClean="0"/>
              <a:t>開発　（</a:t>
            </a:r>
            <a:r>
              <a:rPr lang="en-US" altLang="ja-JP" smtClean="0"/>
              <a:t>Lean=“</a:t>
            </a:r>
            <a:r>
              <a:rPr lang="ja-JP" altLang="en-US" smtClean="0"/>
              <a:t>贅肉が無い</a:t>
            </a:r>
            <a:r>
              <a:rPr lang="en-US" altLang="ja-JP" smtClean="0"/>
              <a:t>”</a:t>
            </a:r>
            <a:r>
              <a:rPr lang="ja-JP" altLang="en-US"/>
              <a:t>の意</a:t>
            </a:r>
            <a:r>
              <a:rPr kumimoji="1" lang="ja-JP" altLang="en-US" smtClean="0"/>
              <a:t>）</a:t>
            </a:r>
            <a:endParaRPr kumimoji="1" lang="en-US" altLang="ja-JP" smtClean="0"/>
          </a:p>
          <a:p>
            <a:pPr lvl="2">
              <a:spcBef>
                <a:spcPts val="0"/>
              </a:spcBef>
            </a:pPr>
            <a:r>
              <a:rPr lang="ja-JP" altLang="en-US" smtClean="0"/>
              <a:t>実装</a:t>
            </a:r>
            <a:r>
              <a:rPr lang="ja-JP" altLang="en-US" dirty="0" smtClean="0"/>
              <a:t>の小規模化</a:t>
            </a:r>
            <a:endParaRPr lang="en-US" altLang="ja-JP" dirty="0" smtClean="0"/>
          </a:p>
          <a:p>
            <a:pPr lvl="2">
              <a:spcBef>
                <a:spcPts val="0"/>
              </a:spcBef>
            </a:pPr>
            <a:r>
              <a:rPr lang="ja-JP" altLang="en-US" smtClean="0"/>
              <a:t>開発の短サイクル化</a:t>
            </a:r>
            <a:endParaRPr lang="en-US" altLang="ja-JP" smtClean="0"/>
          </a:p>
          <a:p>
            <a:pPr marL="457200" lvl="1" indent="0">
              <a:buNone/>
            </a:pPr>
            <a:r>
              <a:rPr lang="en-US" altLang="ja-JP" smtClean="0"/>
              <a:t>	</a:t>
            </a:r>
            <a:r>
              <a:rPr lang="ja-JP" altLang="en-US" smtClean="0"/>
              <a:t>開発すべき部分のみ開発する</a:t>
            </a:r>
            <a:r>
              <a:rPr lang="en-US" altLang="ja-JP" smtClean="0"/>
              <a:t>	</a:t>
            </a:r>
            <a:endParaRPr lang="en-US" altLang="ja-JP" dirty="0" smtClean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5784-5AD7-471B-AF0C-419B22E92557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8" name="グループ化 7"/>
          <p:cNvGrpSpPr/>
          <p:nvPr/>
        </p:nvGrpSpPr>
        <p:grpSpPr>
          <a:xfrm>
            <a:off x="411688" y="4653136"/>
            <a:ext cx="7904728" cy="1384995"/>
            <a:chOff x="457200" y="4132237"/>
            <a:chExt cx="7904728" cy="1384995"/>
          </a:xfrm>
        </p:grpSpPr>
        <p:sp>
          <p:nvSpPr>
            <p:cNvPr id="6" name="テキスト ボックス 5"/>
            <p:cNvSpPr txBox="1"/>
            <p:nvPr/>
          </p:nvSpPr>
          <p:spPr>
            <a:xfrm>
              <a:off x="457200" y="4132237"/>
              <a:ext cx="7904728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/>
                <a:t>　</a:t>
              </a:r>
              <a:r>
                <a:rPr lang="ja-JP" altLang="en-US" sz="2800" smtClean="0"/>
                <a:t>　大規模</a:t>
              </a:r>
              <a:r>
                <a:rPr lang="ja-JP" altLang="en-US" sz="2800"/>
                <a:t>ソフトウェア開発</a:t>
              </a:r>
              <a:r>
                <a:rPr lang="ja-JP" altLang="en-US" sz="2800" smtClean="0"/>
                <a:t>では困難</a:t>
              </a:r>
              <a:endParaRPr lang="en-US" altLang="ja-JP" sz="2800"/>
            </a:p>
            <a:p>
              <a:pPr marL="971550" lvl="1" indent="-514350">
                <a:buFont typeface="Arial" panose="020B0604020202020204" pitchFamily="34" charset="0"/>
                <a:buChar char="•"/>
              </a:pPr>
              <a:r>
                <a:rPr lang="ja-JP" altLang="en-US" sz="2800"/>
                <a:t>実装</a:t>
              </a:r>
              <a:r>
                <a:rPr lang="ja-JP" altLang="en-US" sz="2800" smtClean="0"/>
                <a:t>部分と非実装部分間の依存関係が邪魔</a:t>
              </a:r>
              <a:endParaRPr lang="en-US" altLang="ja-JP" sz="2800"/>
            </a:p>
            <a:p>
              <a:pPr marL="971550" lvl="1" indent="-514350">
                <a:buFont typeface="Arial" panose="020B0604020202020204" pitchFamily="34" charset="0"/>
                <a:buChar char="•"/>
              </a:pPr>
              <a:r>
                <a:rPr lang="ja-JP" altLang="en-US" sz="2800" smtClean="0"/>
                <a:t>少数の変更でも，影響</a:t>
              </a:r>
              <a:r>
                <a:rPr lang="ja-JP" altLang="en-US" sz="2800" smtClean="0"/>
                <a:t>波及分析が大変</a:t>
              </a:r>
              <a:endParaRPr lang="en-US" altLang="ja-JP" sz="2800" smtClean="0"/>
            </a:p>
          </p:txBody>
        </p:sp>
        <p:sp>
          <p:nvSpPr>
            <p:cNvPr id="4" name="正方形/長方形 3"/>
            <p:cNvSpPr/>
            <p:nvPr/>
          </p:nvSpPr>
          <p:spPr>
            <a:xfrm>
              <a:off x="755576" y="4149080"/>
              <a:ext cx="5328592" cy="432048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2442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開発</a:t>
            </a:r>
            <a:r>
              <a:rPr lang="ja-JP" altLang="en-US" smtClean="0"/>
              <a:t>領域の分界</a:t>
            </a:r>
            <a:endParaRPr lang="en-US" altLang="ja-JP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r>
              <a:rPr kumimoji="1" lang="ja-JP" altLang="en-US" sz="3000" smtClean="0"/>
              <a:t>領域を分界して実装領域を小規模化</a:t>
            </a:r>
            <a:endParaRPr kumimoji="1" lang="en-US" altLang="ja-JP" sz="2600" smtClean="0"/>
          </a:p>
          <a:p>
            <a:pPr lvl="1">
              <a:spcBef>
                <a:spcPts val="0"/>
              </a:spcBef>
            </a:pPr>
            <a:r>
              <a:rPr lang="ja-JP" altLang="en-US"/>
              <a:t>協調</a:t>
            </a:r>
            <a:r>
              <a:rPr lang="ja-JP" altLang="en-US" smtClean="0"/>
              <a:t>領域</a:t>
            </a:r>
            <a:endParaRPr lang="en-US" altLang="ja-JP" smtClean="0"/>
          </a:p>
          <a:p>
            <a:pPr lvl="2">
              <a:spcBef>
                <a:spcPts val="0"/>
              </a:spcBef>
            </a:pPr>
            <a:r>
              <a:rPr lang="ja-JP" altLang="en-US" sz="2600" smtClean="0"/>
              <a:t>開発を共有する領域（価値が低い）</a:t>
            </a:r>
            <a:endParaRPr lang="en-US" altLang="ja-JP" sz="2600" smtClean="0"/>
          </a:p>
          <a:p>
            <a:pPr lvl="1">
              <a:spcBef>
                <a:spcPts val="600"/>
              </a:spcBef>
            </a:pPr>
            <a:r>
              <a:rPr kumimoji="1" lang="ja-JP" altLang="en-US" smtClean="0"/>
              <a:t>競争領域</a:t>
            </a:r>
            <a:endParaRPr kumimoji="1" lang="en-US" altLang="ja-JP" smtClean="0"/>
          </a:p>
          <a:p>
            <a:pPr lvl="2">
              <a:spcBef>
                <a:spcPts val="0"/>
              </a:spcBef>
            </a:pPr>
            <a:r>
              <a:rPr lang="ja-JP" altLang="en-US" sz="2600" smtClean="0"/>
              <a:t>独自に開発する領域（価値</a:t>
            </a:r>
            <a:r>
              <a:rPr lang="ja-JP" altLang="en-US" sz="2600"/>
              <a:t>が</a:t>
            </a:r>
            <a:r>
              <a:rPr lang="ja-JP" altLang="en-US" sz="2600" smtClean="0"/>
              <a:t>高い）</a:t>
            </a:r>
            <a:endParaRPr lang="en-US" altLang="ja-JP" sz="2600" smtClean="0"/>
          </a:p>
          <a:p>
            <a:pPr marL="0" indent="0">
              <a:spcBef>
                <a:spcPts val="0"/>
              </a:spcBef>
              <a:buNone/>
            </a:pPr>
            <a:endParaRPr lang="en-US" altLang="ja-JP" sz="3400" smtClean="0"/>
          </a:p>
          <a:p>
            <a:endParaRPr lang="en-US" altLang="ja-JP"/>
          </a:p>
          <a:p>
            <a:pPr lvl="1"/>
            <a:endParaRPr lang="en-US" altLang="ja-JP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5784-5AD7-471B-AF0C-419B22E92557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278990" y="3862789"/>
            <a:ext cx="36134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600"/>
              <a:t>リーン</a:t>
            </a:r>
            <a:r>
              <a:rPr lang="ja-JP" altLang="en-US" sz="3600" smtClean="0"/>
              <a:t>開発を</a:t>
            </a:r>
            <a:r>
              <a:rPr lang="ja-JP" altLang="en-US" sz="3600"/>
              <a:t>実現</a:t>
            </a:r>
            <a:endParaRPr kumimoji="1" lang="ja-JP" altLang="en-US" sz="3600"/>
          </a:p>
        </p:txBody>
      </p:sp>
      <p:sp>
        <p:nvSpPr>
          <p:cNvPr id="10" name="曲折矢印 9"/>
          <p:cNvSpPr/>
          <p:nvPr/>
        </p:nvSpPr>
        <p:spPr>
          <a:xfrm flipV="1">
            <a:off x="3419872" y="3789040"/>
            <a:ext cx="1728192" cy="843869"/>
          </a:xfrm>
          <a:prstGeom prst="bentArrow">
            <a:avLst>
              <a:gd name="adj1" fmla="val 55825"/>
              <a:gd name="adj2" fmla="val 50000"/>
              <a:gd name="adj3" fmla="val 39946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43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開発</a:t>
            </a:r>
            <a:r>
              <a:rPr lang="ja-JP" altLang="en-US" smtClean="0"/>
              <a:t>領域の分界</a:t>
            </a:r>
            <a:endParaRPr lang="en-US" altLang="ja-JP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r>
              <a:rPr kumimoji="1" lang="ja-JP" altLang="en-US" sz="3000" smtClean="0"/>
              <a:t>領域を分界して実装領域を小規模化</a:t>
            </a:r>
            <a:endParaRPr kumimoji="1" lang="en-US" altLang="ja-JP" sz="2600" smtClean="0"/>
          </a:p>
          <a:p>
            <a:pPr lvl="1">
              <a:spcBef>
                <a:spcPts val="0"/>
              </a:spcBef>
            </a:pPr>
            <a:r>
              <a:rPr lang="ja-JP" altLang="en-US"/>
              <a:t>協調</a:t>
            </a:r>
            <a:r>
              <a:rPr lang="ja-JP" altLang="en-US" smtClean="0"/>
              <a:t>領域</a:t>
            </a:r>
            <a:endParaRPr lang="en-US" altLang="ja-JP" smtClean="0"/>
          </a:p>
          <a:p>
            <a:pPr lvl="2">
              <a:spcBef>
                <a:spcPts val="0"/>
              </a:spcBef>
            </a:pPr>
            <a:r>
              <a:rPr lang="ja-JP" altLang="en-US" sz="2600" smtClean="0"/>
              <a:t>開発を共有する領域（価値が低い）</a:t>
            </a:r>
            <a:endParaRPr lang="en-US" altLang="ja-JP" sz="2600" smtClean="0"/>
          </a:p>
          <a:p>
            <a:pPr lvl="1">
              <a:spcBef>
                <a:spcPts val="600"/>
              </a:spcBef>
            </a:pPr>
            <a:r>
              <a:rPr kumimoji="1" lang="ja-JP" altLang="en-US" smtClean="0"/>
              <a:t>競争領域</a:t>
            </a:r>
            <a:endParaRPr kumimoji="1" lang="en-US" altLang="ja-JP" smtClean="0"/>
          </a:p>
          <a:p>
            <a:pPr lvl="2">
              <a:spcBef>
                <a:spcPts val="0"/>
              </a:spcBef>
            </a:pPr>
            <a:r>
              <a:rPr lang="ja-JP" altLang="en-US" sz="2600" smtClean="0"/>
              <a:t>独自に開発する領域（価値</a:t>
            </a:r>
            <a:r>
              <a:rPr lang="ja-JP" altLang="en-US" sz="2600"/>
              <a:t>が</a:t>
            </a:r>
            <a:r>
              <a:rPr lang="ja-JP" altLang="en-US" sz="2600" smtClean="0"/>
              <a:t>高い）</a:t>
            </a:r>
            <a:endParaRPr lang="en-US" altLang="ja-JP" sz="2600" smtClean="0"/>
          </a:p>
          <a:p>
            <a:pPr marL="0" indent="0">
              <a:spcBef>
                <a:spcPts val="0"/>
              </a:spcBef>
              <a:buNone/>
            </a:pPr>
            <a:endParaRPr lang="en-US" altLang="ja-JP" sz="3400" smtClean="0"/>
          </a:p>
          <a:p>
            <a:endParaRPr lang="en-US" altLang="ja-JP"/>
          </a:p>
          <a:p>
            <a:pPr lvl="1">
              <a:spcBef>
                <a:spcPts val="600"/>
              </a:spcBef>
            </a:pPr>
            <a:endParaRPr lang="en-US" altLang="ja-JP" sz="2400" smtClean="0"/>
          </a:p>
          <a:p>
            <a:pPr lvl="1"/>
            <a:r>
              <a:rPr lang="ja-JP" altLang="en-US" sz="2400" smtClean="0"/>
              <a:t>問題</a:t>
            </a:r>
            <a:endParaRPr lang="en-US" altLang="ja-JP" smtClean="0"/>
          </a:p>
          <a:p>
            <a:pPr lvl="2">
              <a:spcBef>
                <a:spcPts val="0"/>
              </a:spcBef>
            </a:pPr>
            <a:r>
              <a:rPr lang="ja-JP" altLang="en-US" smtClean="0"/>
              <a:t>価値の</a:t>
            </a:r>
            <a:r>
              <a:rPr lang="ja-JP" altLang="en-US"/>
              <a:t>分析が</a:t>
            </a:r>
            <a:r>
              <a:rPr lang="ja-JP" altLang="en-US" smtClean="0"/>
              <a:t>不十分</a:t>
            </a:r>
            <a:endParaRPr lang="en-US" altLang="ja-JP" smtClean="0"/>
          </a:p>
          <a:p>
            <a:pPr lvl="2">
              <a:spcBef>
                <a:spcPts val="0"/>
              </a:spcBef>
            </a:pPr>
            <a:r>
              <a:rPr lang="ja-JP" altLang="en-US" smtClean="0"/>
              <a:t>領域間での依存関係の問題</a:t>
            </a:r>
            <a:endParaRPr lang="en-US" altLang="ja-JP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5784-5AD7-471B-AF0C-419B22E92557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278990" y="3862789"/>
            <a:ext cx="36134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600"/>
              <a:t>リーン</a:t>
            </a:r>
            <a:r>
              <a:rPr lang="ja-JP" altLang="en-US" sz="3600" smtClean="0"/>
              <a:t>開発を</a:t>
            </a:r>
            <a:r>
              <a:rPr lang="ja-JP" altLang="en-US" sz="3600"/>
              <a:t>実現</a:t>
            </a:r>
            <a:endParaRPr kumimoji="1" lang="ja-JP" altLang="en-US" sz="3600"/>
          </a:p>
        </p:txBody>
      </p:sp>
      <p:sp>
        <p:nvSpPr>
          <p:cNvPr id="10" name="曲折矢印 9"/>
          <p:cNvSpPr/>
          <p:nvPr/>
        </p:nvSpPr>
        <p:spPr>
          <a:xfrm flipV="1">
            <a:off x="3419872" y="3789040"/>
            <a:ext cx="1728192" cy="843869"/>
          </a:xfrm>
          <a:prstGeom prst="bentArrow">
            <a:avLst>
              <a:gd name="adj1" fmla="val 55825"/>
              <a:gd name="adj2" fmla="val 50000"/>
              <a:gd name="adj3" fmla="val 39946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12732" y="4203085"/>
            <a:ext cx="5702202" cy="95410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2800" smtClean="0"/>
              <a:t>しかし</a:t>
            </a:r>
            <a:r>
              <a:rPr lang="ja-JP" altLang="en-US" sz="2800" smtClean="0"/>
              <a:t>，大規模ソフトウェア開発での</a:t>
            </a:r>
            <a:r>
              <a:rPr lang="en-US" altLang="ja-JP" sz="2800" smtClean="0"/>
              <a:t/>
            </a:r>
            <a:br>
              <a:rPr lang="en-US" altLang="ja-JP" sz="2800" smtClean="0"/>
            </a:br>
            <a:r>
              <a:rPr lang="ja-JP" altLang="en-US" sz="2800" smtClean="0"/>
              <a:t>適切</a:t>
            </a:r>
            <a:r>
              <a:rPr lang="ja-JP" altLang="en-US" sz="2800" smtClean="0"/>
              <a:t>な</a:t>
            </a:r>
            <a:r>
              <a:rPr kumimoji="1" lang="ja-JP" altLang="en-US" sz="2800" smtClean="0"/>
              <a:t>分界手法は確立されていない</a:t>
            </a:r>
            <a:endParaRPr kumimoji="1" lang="ja-JP" altLang="en-US" sz="2800"/>
          </a:p>
        </p:txBody>
      </p:sp>
    </p:spTree>
    <p:extLst>
      <p:ext uri="{BB962C8B-B14F-4D97-AF65-F5344CB8AC3E}">
        <p14:creationId xmlns:p14="http://schemas.microsoft.com/office/powerpoint/2010/main" val="317087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mtClean="0"/>
              <a:t>課題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marL="914400" lvl="1" indent="-514350">
              <a:spcBef>
                <a:spcPts val="600"/>
              </a:spcBef>
              <a:buFont typeface="+mj-lt"/>
              <a:buAutoNum type="arabicPeriod"/>
            </a:pPr>
            <a:endParaRPr lang="en-US" altLang="ja-JP" smtClean="0"/>
          </a:p>
          <a:p>
            <a:pPr marL="914400" lvl="1" indent="-514350">
              <a:spcBef>
                <a:spcPts val="600"/>
              </a:spcBef>
              <a:buFont typeface="+mj-lt"/>
              <a:buAutoNum type="arabicPeriod"/>
            </a:pPr>
            <a:r>
              <a:rPr lang="ja-JP" altLang="en-US" smtClean="0"/>
              <a:t>利用者</a:t>
            </a:r>
            <a:r>
              <a:rPr lang="ja-JP" altLang="en-US" dirty="0"/>
              <a:t>が感じる</a:t>
            </a:r>
            <a:r>
              <a:rPr lang="ja-JP" altLang="en-US" smtClean="0"/>
              <a:t>価値</a:t>
            </a:r>
            <a:r>
              <a:rPr lang="ja-JP" altLang="en-US" smtClean="0"/>
              <a:t>からの分界</a:t>
            </a:r>
            <a:endParaRPr lang="en-US" altLang="ja-JP" dirty="0" smtClean="0"/>
          </a:p>
          <a:p>
            <a:pPr marL="1257300" lvl="2" indent="-457200">
              <a:spcBef>
                <a:spcPts val="0"/>
              </a:spcBef>
            </a:pPr>
            <a:r>
              <a:rPr lang="ja-JP" altLang="en-US" dirty="0" smtClean="0"/>
              <a:t>内部構造からだけの分界では不十分</a:t>
            </a:r>
            <a:endParaRPr lang="en-US" altLang="ja-JP" dirty="0"/>
          </a:p>
          <a:p>
            <a:pPr marL="914400" lvl="1" indent="-514350">
              <a:spcBef>
                <a:spcPts val="1200"/>
              </a:spcBef>
              <a:buFont typeface="+mj-lt"/>
              <a:buAutoNum type="arabicPeriod"/>
            </a:pPr>
            <a:r>
              <a:rPr lang="ja-JP" altLang="en-US" dirty="0"/>
              <a:t>適切な</a:t>
            </a:r>
            <a:r>
              <a:rPr lang="ja-JP" altLang="en-US" dirty="0" smtClean="0"/>
              <a:t>分界</a:t>
            </a:r>
            <a:endParaRPr lang="en-US" altLang="ja-JP" dirty="0" smtClean="0"/>
          </a:p>
          <a:p>
            <a:pPr marL="1257300" lvl="2" indent="-457200">
              <a:spcBef>
                <a:spcPts val="0"/>
              </a:spcBef>
            </a:pPr>
            <a:r>
              <a:rPr lang="ja-JP" altLang="en-US" dirty="0" smtClean="0"/>
              <a:t>不十分な分界はリーン開発を妨げる</a:t>
            </a:r>
            <a:endParaRPr lang="en-US" altLang="ja-JP" dirty="0"/>
          </a:p>
          <a:p>
            <a:pPr marL="914400" lvl="1" indent="-514350">
              <a:spcBef>
                <a:spcPts val="1200"/>
              </a:spcBef>
              <a:buFont typeface="+mj-lt"/>
              <a:buAutoNum type="arabicPeriod"/>
            </a:pPr>
            <a:r>
              <a:rPr lang="ja-JP" altLang="en-US"/>
              <a:t>コード</a:t>
            </a:r>
            <a:r>
              <a:rPr lang="ja-JP" altLang="en-US" smtClean="0"/>
              <a:t>や</a:t>
            </a:r>
            <a:r>
              <a:rPr lang="ja-JP" altLang="en-US" dirty="0"/>
              <a:t>アーキテクチャの依存</a:t>
            </a:r>
            <a:r>
              <a:rPr lang="ja-JP" altLang="en-US" dirty="0" smtClean="0"/>
              <a:t>関係の解明</a:t>
            </a:r>
            <a:endParaRPr lang="en-US" altLang="ja-JP" dirty="0" smtClean="0"/>
          </a:p>
          <a:p>
            <a:pPr marL="1257300" lvl="2" indent="-457200"/>
            <a:r>
              <a:rPr lang="ja-JP" altLang="en-US" dirty="0" smtClean="0"/>
              <a:t>領域間での影響波及がリーン開発を妨げる</a:t>
            </a:r>
            <a:endParaRPr lang="ja-JP" altLang="en-US" dirty="0"/>
          </a:p>
          <a:p>
            <a:pPr lvl="1"/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5784-5AD7-471B-AF0C-419B22E92557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723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mtClean="0"/>
              <a:t>課題</a:t>
            </a:r>
            <a:r>
              <a:rPr lang="ja-JP" altLang="en-US"/>
              <a:t>の</a:t>
            </a:r>
            <a:r>
              <a:rPr lang="ja-JP" altLang="en-US" smtClean="0"/>
              <a:t>解決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marL="971550" lvl="1" indent="-514350">
              <a:buFont typeface="+mj-lt"/>
              <a:buAutoNum type="arabicPeriod"/>
            </a:pPr>
            <a:endParaRPr kumimoji="1" lang="en-US" altLang="ja-JP" smtClean="0"/>
          </a:p>
          <a:p>
            <a:pPr marL="971550" lvl="1" indent="-514350">
              <a:buFont typeface="+mj-lt"/>
              <a:buAutoNum type="arabicPeriod"/>
            </a:pPr>
            <a:r>
              <a:rPr kumimoji="1" lang="ja-JP" altLang="en-US" smtClean="0"/>
              <a:t>経済学的</a:t>
            </a:r>
            <a:r>
              <a:rPr kumimoji="1" lang="ja-JP" altLang="en-US" dirty="0" smtClean="0"/>
              <a:t>なアプローチから</a:t>
            </a:r>
            <a:r>
              <a:rPr kumimoji="1" lang="ja-JP" altLang="en-US" smtClean="0"/>
              <a:t>の</a:t>
            </a:r>
            <a:r>
              <a:rPr kumimoji="1" lang="ja-JP" altLang="en-US" smtClean="0"/>
              <a:t>分析</a:t>
            </a:r>
            <a:endParaRPr kumimoji="1" lang="en-US" altLang="ja-JP" dirty="0" smtClean="0"/>
          </a:p>
          <a:p>
            <a:pPr lvl="2"/>
            <a:r>
              <a:rPr kumimoji="1" lang="ja-JP" altLang="en-US" smtClean="0"/>
              <a:t>利用者視点の価値</a:t>
            </a:r>
            <a:endParaRPr kumimoji="1" lang="en-US" altLang="ja-JP" smtClean="0"/>
          </a:p>
          <a:p>
            <a:pPr lvl="2"/>
            <a:r>
              <a:rPr kumimoji="1" lang="ja-JP" altLang="en-US" smtClean="0"/>
              <a:t>コンテンツの豊富さによる価値</a:t>
            </a:r>
            <a:endParaRPr kumimoji="1" lang="en-US" altLang="ja-JP" dirty="0" smtClean="0"/>
          </a:p>
          <a:p>
            <a:pPr marL="971550" lvl="1" indent="-514350">
              <a:buFont typeface="+mj-lt"/>
              <a:buAutoNum type="arabicPeriod"/>
            </a:pPr>
            <a:r>
              <a:rPr kumimoji="1" lang="ja-JP" altLang="en-US" smtClean="0"/>
              <a:t>コミュニケーション，開発活動の依存関係</a:t>
            </a:r>
            <a:r>
              <a:rPr lang="ja-JP" altLang="en-US" dirty="0"/>
              <a:t>を</a:t>
            </a:r>
            <a:r>
              <a:rPr kumimoji="1" lang="ja-JP" altLang="en-US" smtClean="0"/>
              <a:t>解明</a:t>
            </a:r>
            <a:endParaRPr kumimoji="1" lang="en-US" altLang="ja-JP" dirty="0" smtClean="0"/>
          </a:p>
          <a:p>
            <a:pPr lvl="2"/>
            <a:r>
              <a:rPr kumimoji="1" lang="ja-JP" altLang="en-US" smtClean="0"/>
              <a:t>開発プロセスの分析</a:t>
            </a:r>
            <a:endParaRPr kumimoji="1" lang="en-US" altLang="ja-JP" smtClean="0"/>
          </a:p>
          <a:p>
            <a:pPr lvl="2"/>
            <a:endParaRPr kumimoji="1" lang="en-US" altLang="ja-JP" dirty="0" smtClean="0"/>
          </a:p>
          <a:p>
            <a:pPr marL="971550" lvl="1" indent="-514350">
              <a:buFont typeface="+mj-lt"/>
              <a:buAutoNum type="arabicPeriod"/>
            </a:pPr>
            <a:r>
              <a:rPr lang="ja-JP" altLang="en-US" smtClean="0"/>
              <a:t>プロダクトの分析</a:t>
            </a:r>
            <a:endParaRPr kumimoji="1" lang="en-US" altLang="ja-JP" smtClean="0"/>
          </a:p>
          <a:p>
            <a:pPr lvl="2"/>
            <a:r>
              <a:rPr lang="ja-JP" altLang="en-US"/>
              <a:t>コード</a:t>
            </a:r>
            <a:r>
              <a:rPr lang="ja-JP" altLang="en-US" smtClean="0"/>
              <a:t>の変更</a:t>
            </a:r>
            <a:r>
              <a:rPr lang="ja-JP" altLang="en-US"/>
              <a:t>波及分析</a:t>
            </a:r>
            <a:endParaRPr lang="en-US" altLang="ja-JP"/>
          </a:p>
          <a:p>
            <a:pPr lvl="2"/>
            <a:r>
              <a:rPr kumimoji="1" lang="ja-JP" altLang="en-US" smtClean="0"/>
              <a:t>不具合修正履歴の解析</a:t>
            </a:r>
            <a:endParaRPr kumimoji="1" lang="en-US" altLang="ja-JP" smtClean="0"/>
          </a:p>
          <a:p>
            <a:pPr lvl="2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5784-5AD7-471B-AF0C-419B22E92557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661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mtClean="0"/>
              <a:t>課題</a:t>
            </a:r>
            <a:r>
              <a:rPr lang="ja-JP" altLang="en-US"/>
              <a:t>の</a:t>
            </a:r>
            <a:r>
              <a:rPr lang="ja-JP" altLang="en-US" smtClean="0"/>
              <a:t>解決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marL="971550" lvl="1" indent="-514350">
              <a:buFont typeface="+mj-lt"/>
              <a:buAutoNum type="arabicPeriod"/>
            </a:pPr>
            <a:endParaRPr kumimoji="1" lang="en-US" altLang="ja-JP" smtClean="0"/>
          </a:p>
          <a:p>
            <a:pPr marL="971550" lvl="1" indent="-514350">
              <a:buFont typeface="+mj-lt"/>
              <a:buAutoNum type="arabicPeriod"/>
            </a:pPr>
            <a:r>
              <a:rPr kumimoji="1" lang="ja-JP" altLang="en-US" smtClean="0"/>
              <a:t>経済学的</a:t>
            </a:r>
            <a:r>
              <a:rPr kumimoji="1" lang="ja-JP" altLang="en-US" dirty="0" smtClean="0"/>
              <a:t>なアプローチから</a:t>
            </a:r>
            <a:r>
              <a:rPr kumimoji="1" lang="ja-JP" altLang="en-US" smtClean="0"/>
              <a:t>の</a:t>
            </a:r>
            <a:r>
              <a:rPr kumimoji="1" lang="ja-JP" altLang="en-US" smtClean="0"/>
              <a:t>分析</a:t>
            </a:r>
            <a:endParaRPr kumimoji="1" lang="en-US" altLang="ja-JP" dirty="0" smtClean="0"/>
          </a:p>
          <a:p>
            <a:pPr lvl="2"/>
            <a:r>
              <a:rPr kumimoji="1" lang="ja-JP" altLang="en-US" smtClean="0"/>
              <a:t>利用者視点の価値</a:t>
            </a:r>
            <a:endParaRPr kumimoji="1" lang="en-US" altLang="ja-JP" smtClean="0"/>
          </a:p>
          <a:p>
            <a:pPr lvl="2"/>
            <a:r>
              <a:rPr kumimoji="1" lang="ja-JP" altLang="en-US" smtClean="0"/>
              <a:t>コンテンツの豊富さによる価値</a:t>
            </a:r>
            <a:endParaRPr kumimoji="1" lang="en-US" altLang="ja-JP" dirty="0" smtClean="0"/>
          </a:p>
          <a:p>
            <a:pPr marL="971550" lvl="1" indent="-514350">
              <a:buFont typeface="+mj-lt"/>
              <a:buAutoNum type="arabicPeriod"/>
            </a:pPr>
            <a:r>
              <a:rPr kumimoji="1" lang="ja-JP" altLang="en-US" smtClean="0"/>
              <a:t>コミュニケーション，開発活動の依存関係</a:t>
            </a:r>
            <a:r>
              <a:rPr lang="ja-JP" altLang="en-US" dirty="0"/>
              <a:t>を</a:t>
            </a:r>
            <a:r>
              <a:rPr kumimoji="1" lang="ja-JP" altLang="en-US" smtClean="0"/>
              <a:t>解明</a:t>
            </a:r>
            <a:endParaRPr kumimoji="1" lang="en-US" altLang="ja-JP" dirty="0" smtClean="0"/>
          </a:p>
          <a:p>
            <a:pPr lvl="2"/>
            <a:r>
              <a:rPr kumimoji="1" lang="ja-JP" altLang="en-US" smtClean="0"/>
              <a:t>開発プロセスの分析</a:t>
            </a:r>
            <a:endParaRPr kumimoji="1" lang="en-US" altLang="ja-JP" smtClean="0"/>
          </a:p>
          <a:p>
            <a:pPr marL="914400" lvl="2" indent="0">
              <a:buNone/>
            </a:pPr>
            <a:r>
              <a:rPr lang="ja-JP" altLang="en-US">
                <a:solidFill>
                  <a:srgbClr val="FF0000"/>
                </a:solidFill>
              </a:rPr>
              <a:t>人の関係も加味した分界手法</a:t>
            </a:r>
            <a:r>
              <a:rPr lang="ja-JP" altLang="en-US">
                <a:solidFill>
                  <a:srgbClr val="FF0000"/>
                </a:solidFill>
              </a:rPr>
              <a:t>を</a:t>
            </a:r>
            <a:r>
              <a:rPr lang="ja-JP" altLang="en-US" smtClean="0">
                <a:solidFill>
                  <a:srgbClr val="FF0000"/>
                </a:solidFill>
              </a:rPr>
              <a:t>考える</a:t>
            </a:r>
            <a:endParaRPr kumimoji="1" lang="en-US" altLang="ja-JP" dirty="0" smtClean="0"/>
          </a:p>
          <a:p>
            <a:pPr marL="971550" lvl="1" indent="-514350">
              <a:buFont typeface="+mj-lt"/>
              <a:buAutoNum type="arabicPeriod"/>
            </a:pPr>
            <a:r>
              <a:rPr lang="ja-JP" altLang="en-US" smtClean="0"/>
              <a:t>プロダクトの分析</a:t>
            </a:r>
            <a:endParaRPr kumimoji="1" lang="en-US" altLang="ja-JP" smtClean="0"/>
          </a:p>
          <a:p>
            <a:pPr lvl="2"/>
            <a:r>
              <a:rPr lang="ja-JP" altLang="en-US"/>
              <a:t>コード</a:t>
            </a:r>
            <a:r>
              <a:rPr lang="ja-JP" altLang="en-US" smtClean="0"/>
              <a:t>の変更</a:t>
            </a:r>
            <a:r>
              <a:rPr lang="ja-JP" altLang="en-US"/>
              <a:t>波及分析</a:t>
            </a:r>
            <a:endParaRPr lang="en-US" altLang="ja-JP"/>
          </a:p>
          <a:p>
            <a:pPr lvl="2"/>
            <a:r>
              <a:rPr kumimoji="1" lang="ja-JP" altLang="en-US" smtClean="0"/>
              <a:t>不具合修正履歴の解析</a:t>
            </a:r>
            <a:endParaRPr kumimoji="1" lang="en-US" altLang="ja-JP" smtClean="0"/>
          </a:p>
          <a:p>
            <a:pPr lvl="2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5784-5AD7-471B-AF0C-419B22E92557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899592" y="3140968"/>
            <a:ext cx="6984776" cy="7920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759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正方形/長方形 78"/>
          <p:cNvSpPr/>
          <p:nvPr/>
        </p:nvSpPr>
        <p:spPr>
          <a:xfrm>
            <a:off x="179512" y="1917834"/>
            <a:ext cx="8784975" cy="2035747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1" name="正方形/長方形 80"/>
          <p:cNvSpPr/>
          <p:nvPr/>
        </p:nvSpPr>
        <p:spPr>
          <a:xfrm>
            <a:off x="179512" y="4426628"/>
            <a:ext cx="8784975" cy="2035747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開発プロセスの分析</a:t>
            </a:r>
            <a:endParaRPr kumimoji="1" lang="ja-JP" altLang="en-US"/>
          </a:p>
        </p:txBody>
      </p:sp>
      <p:pic>
        <p:nvPicPr>
          <p:cNvPr id="6" name="Picture 43" descr="F:\Documents and Settings\masao\My Documents\My Pictures\Microsoft クリップ オーガナイザ\j043262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5080860" y="4665949"/>
            <a:ext cx="1159568" cy="1147025"/>
          </a:xfrm>
          <a:prstGeom prst="rect">
            <a:avLst/>
          </a:prstGeom>
          <a:noFill/>
        </p:spPr>
      </p:pic>
      <p:pic>
        <p:nvPicPr>
          <p:cNvPr id="7" name="Picture 43" descr="F:\Documents and Settings\masao\My Documents\My Pictures\Microsoft クリップ オーガナイザ\j043262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6984982" y="5089976"/>
            <a:ext cx="1159568" cy="1147025"/>
          </a:xfrm>
          <a:prstGeom prst="rect">
            <a:avLst/>
          </a:prstGeom>
          <a:noFill/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064" y="2660843"/>
            <a:ext cx="792088" cy="908441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956" y="2147856"/>
            <a:ext cx="792088" cy="908441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533" y="2660843"/>
            <a:ext cx="792088" cy="908441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88" y="2176378"/>
            <a:ext cx="792088" cy="908441"/>
          </a:xfrm>
          <a:prstGeom prst="rect">
            <a:avLst/>
          </a:prstGeom>
        </p:spPr>
      </p:pic>
      <p:cxnSp>
        <p:nvCxnSpPr>
          <p:cNvPr id="14" name="直線矢印コネクタ 13"/>
          <p:cNvCxnSpPr/>
          <p:nvPr/>
        </p:nvCxnSpPr>
        <p:spPr>
          <a:xfrm flipV="1">
            <a:off x="1764182" y="3579915"/>
            <a:ext cx="1075965" cy="1080066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/>
          <p:cNvCxnSpPr>
            <a:stCxn id="7" idx="0"/>
          </p:cNvCxnSpPr>
          <p:nvPr/>
        </p:nvCxnSpPr>
        <p:spPr>
          <a:xfrm flipV="1">
            <a:off x="7564766" y="3081234"/>
            <a:ext cx="0" cy="2008742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>
            <a:endCxn id="10" idx="2"/>
          </p:cNvCxnSpPr>
          <p:nvPr/>
        </p:nvCxnSpPr>
        <p:spPr>
          <a:xfrm flipV="1">
            <a:off x="3731862" y="3056297"/>
            <a:ext cx="840138" cy="1956879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/>
          <p:cNvCxnSpPr>
            <a:endCxn id="9" idx="2"/>
          </p:cNvCxnSpPr>
          <p:nvPr/>
        </p:nvCxnSpPr>
        <p:spPr>
          <a:xfrm flipH="1" flipV="1">
            <a:off x="3015108" y="3569284"/>
            <a:ext cx="529716" cy="1443892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/>
          <p:cNvCxnSpPr/>
          <p:nvPr/>
        </p:nvCxnSpPr>
        <p:spPr>
          <a:xfrm flipH="1" flipV="1">
            <a:off x="4699913" y="3056298"/>
            <a:ext cx="776991" cy="1603683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/>
          <p:cNvCxnSpPr/>
          <p:nvPr/>
        </p:nvCxnSpPr>
        <p:spPr>
          <a:xfrm flipH="1">
            <a:off x="3411152" y="2660843"/>
            <a:ext cx="764804" cy="264101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Picture 30" descr="F:\Documents and Settings\masao\My Documents\My Pictures\Microsoft クリップ オーガナイザ\j043394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1091381" y="4534287"/>
            <a:ext cx="1378537" cy="1402965"/>
          </a:xfrm>
          <a:prstGeom prst="rect">
            <a:avLst/>
          </a:prstGeom>
          <a:noFill/>
        </p:spPr>
      </p:pic>
      <p:pic>
        <p:nvPicPr>
          <p:cNvPr id="57" name="Picture 30" descr="F:\Documents and Settings\masao\My Documents\My Pictures\Microsoft クリップ オーガナイザ\j043394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7034114" y="4947353"/>
            <a:ext cx="1396634" cy="1421383"/>
          </a:xfrm>
          <a:prstGeom prst="rect">
            <a:avLst/>
          </a:prstGeom>
          <a:noFill/>
        </p:spPr>
      </p:pic>
      <p:pic>
        <p:nvPicPr>
          <p:cNvPr id="58" name="Picture 30" descr="F:\Documents and Settings\masao\My Documents\My Pictures\Microsoft クリップ オーガナイザ\j043394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3154063" y="4947353"/>
            <a:ext cx="1378537" cy="1402965"/>
          </a:xfrm>
          <a:prstGeom prst="rect">
            <a:avLst/>
          </a:prstGeom>
          <a:noFill/>
        </p:spPr>
      </p:pic>
      <p:pic>
        <p:nvPicPr>
          <p:cNvPr id="59" name="Picture 30" descr="F:\Documents and Settings\masao\My Documents\My Pictures\Microsoft クリップ オーガナイザ\j043394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5132969" y="4534287"/>
            <a:ext cx="1378537" cy="1402965"/>
          </a:xfrm>
          <a:prstGeom prst="rect">
            <a:avLst/>
          </a:prstGeom>
          <a:noFill/>
        </p:spPr>
      </p:pic>
      <p:sp>
        <p:nvSpPr>
          <p:cNvPr id="78" name="テキスト ボックス 77"/>
          <p:cNvSpPr txBox="1"/>
          <p:nvPr/>
        </p:nvSpPr>
        <p:spPr>
          <a:xfrm>
            <a:off x="101029" y="3643769"/>
            <a:ext cx="962794" cy="400110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 smtClean="0">
                <a:solidFill>
                  <a:srgbClr val="434343"/>
                </a:solidFill>
                <a:latin typeface="ヒラギノ角ゴ ProN W3"/>
              </a:rPr>
              <a:t>コード</a:t>
            </a:r>
            <a:endParaRPr lang="ja-JP" altLang="en-US" sz="2000" dirty="0">
              <a:solidFill>
                <a:srgbClr val="434343"/>
              </a:solidFill>
              <a:latin typeface="ヒラギノ角ゴ ProN W3"/>
            </a:endParaRPr>
          </a:p>
        </p:txBody>
      </p:sp>
      <p:sp>
        <p:nvSpPr>
          <p:cNvPr id="76" name="テキスト ボックス 75"/>
          <p:cNvSpPr txBox="1"/>
          <p:nvPr/>
        </p:nvSpPr>
        <p:spPr>
          <a:xfrm>
            <a:off x="96858" y="6177891"/>
            <a:ext cx="962794" cy="40011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>
                <a:latin typeface="ヒラギノ角ゴ ProN W3"/>
              </a:rPr>
              <a:t>開発者</a:t>
            </a:r>
            <a:endParaRPr kumimoji="1" lang="ja-JP" altLang="en-US" sz="2000" dirty="0">
              <a:latin typeface="ヒラギノ角ゴ ProN W3"/>
            </a:endParaRPr>
          </a:p>
        </p:txBody>
      </p:sp>
      <p:cxnSp>
        <p:nvCxnSpPr>
          <p:cNvPr id="88" name="直線矢印コネクタ 87"/>
          <p:cNvCxnSpPr/>
          <p:nvPr/>
        </p:nvCxnSpPr>
        <p:spPr>
          <a:xfrm flipH="1">
            <a:off x="2451417" y="5319581"/>
            <a:ext cx="882723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線矢印コネクタ 89"/>
          <p:cNvCxnSpPr/>
          <p:nvPr/>
        </p:nvCxnSpPr>
        <p:spPr>
          <a:xfrm>
            <a:off x="2436611" y="5847643"/>
            <a:ext cx="843355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線矢印コネクタ 115"/>
          <p:cNvCxnSpPr/>
          <p:nvPr/>
        </p:nvCxnSpPr>
        <p:spPr>
          <a:xfrm flipH="1">
            <a:off x="4283968" y="5319581"/>
            <a:ext cx="1016650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5784-5AD7-471B-AF0C-419B22E92557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892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正方形/長方形 78"/>
          <p:cNvSpPr/>
          <p:nvPr/>
        </p:nvSpPr>
        <p:spPr>
          <a:xfrm>
            <a:off x="179512" y="1917834"/>
            <a:ext cx="8784975" cy="2035747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1" name="正方形/長方形 80"/>
          <p:cNvSpPr/>
          <p:nvPr/>
        </p:nvSpPr>
        <p:spPr>
          <a:xfrm>
            <a:off x="179512" y="4426628"/>
            <a:ext cx="8784975" cy="2035747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開発</a:t>
            </a:r>
            <a:r>
              <a:rPr lang="ja-JP" altLang="en-US" smtClean="0"/>
              <a:t>プロセス</a:t>
            </a:r>
            <a:r>
              <a:rPr lang="ja-JP" altLang="en-US"/>
              <a:t>の分析</a:t>
            </a:r>
            <a:endParaRPr kumimoji="1" lang="ja-JP" altLang="en-US"/>
          </a:p>
        </p:txBody>
      </p:sp>
      <p:pic>
        <p:nvPicPr>
          <p:cNvPr id="6" name="Picture 43" descr="F:\Documents and Settings\masao\My Documents\My Pictures\Microsoft クリップ オーガナイザ\j043262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5080860" y="4665949"/>
            <a:ext cx="1159568" cy="1147025"/>
          </a:xfrm>
          <a:prstGeom prst="rect">
            <a:avLst/>
          </a:prstGeom>
          <a:noFill/>
        </p:spPr>
      </p:pic>
      <p:pic>
        <p:nvPicPr>
          <p:cNvPr id="7" name="Picture 43" descr="F:\Documents and Settings\masao\My Documents\My Pictures\Microsoft クリップ オーガナイザ\j043262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6984982" y="5089976"/>
            <a:ext cx="1159568" cy="1147025"/>
          </a:xfrm>
          <a:prstGeom prst="rect">
            <a:avLst/>
          </a:prstGeom>
          <a:noFill/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064" y="2660843"/>
            <a:ext cx="792088" cy="908441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956" y="2147856"/>
            <a:ext cx="792088" cy="908441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533" y="2660843"/>
            <a:ext cx="792088" cy="908441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88" y="2176378"/>
            <a:ext cx="792088" cy="908441"/>
          </a:xfrm>
          <a:prstGeom prst="rect">
            <a:avLst/>
          </a:prstGeom>
        </p:spPr>
      </p:pic>
      <p:cxnSp>
        <p:nvCxnSpPr>
          <p:cNvPr id="14" name="直線矢印コネクタ 13"/>
          <p:cNvCxnSpPr/>
          <p:nvPr/>
        </p:nvCxnSpPr>
        <p:spPr>
          <a:xfrm flipV="1">
            <a:off x="1764182" y="3579915"/>
            <a:ext cx="1075965" cy="1080066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/>
          <p:cNvCxnSpPr>
            <a:stCxn id="7" idx="0"/>
          </p:cNvCxnSpPr>
          <p:nvPr/>
        </p:nvCxnSpPr>
        <p:spPr>
          <a:xfrm flipV="1">
            <a:off x="7564766" y="3081234"/>
            <a:ext cx="0" cy="2008742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>
            <a:endCxn id="10" idx="2"/>
          </p:cNvCxnSpPr>
          <p:nvPr/>
        </p:nvCxnSpPr>
        <p:spPr>
          <a:xfrm flipV="1">
            <a:off x="3731862" y="3056297"/>
            <a:ext cx="840138" cy="1956879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/>
          <p:cNvCxnSpPr>
            <a:endCxn id="9" idx="2"/>
          </p:cNvCxnSpPr>
          <p:nvPr/>
        </p:nvCxnSpPr>
        <p:spPr>
          <a:xfrm flipH="1" flipV="1">
            <a:off x="3015108" y="3569284"/>
            <a:ext cx="529716" cy="1443892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/>
          <p:cNvCxnSpPr/>
          <p:nvPr/>
        </p:nvCxnSpPr>
        <p:spPr>
          <a:xfrm flipH="1" flipV="1">
            <a:off x="4699913" y="3056298"/>
            <a:ext cx="776991" cy="1603683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/>
          <p:cNvCxnSpPr/>
          <p:nvPr/>
        </p:nvCxnSpPr>
        <p:spPr>
          <a:xfrm flipH="1">
            <a:off x="3411152" y="2660843"/>
            <a:ext cx="764804" cy="264101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Picture 30" descr="F:\Documents and Settings\masao\My Documents\My Pictures\Microsoft クリップ オーガナイザ\j043394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1091381" y="4534287"/>
            <a:ext cx="1378537" cy="1402965"/>
          </a:xfrm>
          <a:prstGeom prst="rect">
            <a:avLst/>
          </a:prstGeom>
          <a:noFill/>
        </p:spPr>
      </p:pic>
      <p:pic>
        <p:nvPicPr>
          <p:cNvPr id="57" name="Picture 30" descr="F:\Documents and Settings\masao\My Documents\My Pictures\Microsoft クリップ オーガナイザ\j043394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7034114" y="4947353"/>
            <a:ext cx="1396634" cy="1421383"/>
          </a:xfrm>
          <a:prstGeom prst="rect">
            <a:avLst/>
          </a:prstGeom>
          <a:noFill/>
        </p:spPr>
      </p:pic>
      <p:pic>
        <p:nvPicPr>
          <p:cNvPr id="58" name="Picture 30" descr="F:\Documents and Settings\masao\My Documents\My Pictures\Microsoft クリップ オーガナイザ\j043394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3154063" y="4947353"/>
            <a:ext cx="1378537" cy="1402965"/>
          </a:xfrm>
          <a:prstGeom prst="rect">
            <a:avLst/>
          </a:prstGeom>
          <a:noFill/>
        </p:spPr>
      </p:pic>
      <p:pic>
        <p:nvPicPr>
          <p:cNvPr id="59" name="Picture 30" descr="F:\Documents and Settings\masao\My Documents\My Pictures\Microsoft クリップ オーガナイザ\j043394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5132969" y="4534287"/>
            <a:ext cx="1378537" cy="1402965"/>
          </a:xfrm>
          <a:prstGeom prst="rect">
            <a:avLst/>
          </a:prstGeom>
          <a:noFill/>
        </p:spPr>
      </p:pic>
      <p:sp>
        <p:nvSpPr>
          <p:cNvPr id="78" name="テキスト ボックス 77"/>
          <p:cNvSpPr txBox="1"/>
          <p:nvPr/>
        </p:nvSpPr>
        <p:spPr>
          <a:xfrm>
            <a:off x="101029" y="3643769"/>
            <a:ext cx="962794" cy="400110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 smtClean="0">
                <a:solidFill>
                  <a:srgbClr val="434343"/>
                </a:solidFill>
                <a:latin typeface="ヒラギノ角ゴ ProN W3"/>
              </a:rPr>
              <a:t>コード</a:t>
            </a:r>
            <a:endParaRPr lang="ja-JP" altLang="en-US" sz="2000" dirty="0">
              <a:solidFill>
                <a:srgbClr val="434343"/>
              </a:solidFill>
              <a:latin typeface="ヒラギノ角ゴ ProN W3"/>
            </a:endParaRPr>
          </a:p>
        </p:txBody>
      </p:sp>
      <p:sp>
        <p:nvSpPr>
          <p:cNvPr id="76" name="テキスト ボックス 75"/>
          <p:cNvSpPr txBox="1"/>
          <p:nvPr/>
        </p:nvSpPr>
        <p:spPr>
          <a:xfrm>
            <a:off x="96858" y="6177891"/>
            <a:ext cx="962794" cy="40011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>
                <a:latin typeface="ヒラギノ角ゴ ProN W3"/>
              </a:rPr>
              <a:t>開発者</a:t>
            </a:r>
            <a:endParaRPr kumimoji="1" lang="ja-JP" altLang="en-US" sz="2000" dirty="0">
              <a:latin typeface="ヒラギノ角ゴ ProN W3"/>
            </a:endParaRPr>
          </a:p>
        </p:txBody>
      </p:sp>
      <p:cxnSp>
        <p:nvCxnSpPr>
          <p:cNvPr id="88" name="直線矢印コネクタ 87"/>
          <p:cNvCxnSpPr/>
          <p:nvPr/>
        </p:nvCxnSpPr>
        <p:spPr>
          <a:xfrm flipH="1">
            <a:off x="2451417" y="5319581"/>
            <a:ext cx="882723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線矢印コネクタ 89"/>
          <p:cNvCxnSpPr/>
          <p:nvPr/>
        </p:nvCxnSpPr>
        <p:spPr>
          <a:xfrm>
            <a:off x="2436611" y="5847643"/>
            <a:ext cx="843355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線矢印コネクタ 115"/>
          <p:cNvCxnSpPr/>
          <p:nvPr/>
        </p:nvCxnSpPr>
        <p:spPr>
          <a:xfrm flipH="1">
            <a:off x="4283968" y="5319581"/>
            <a:ext cx="1016650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5784-5AD7-471B-AF0C-419B22E92557}" type="slidenum">
              <a:rPr kumimoji="1" lang="ja-JP" altLang="en-US" smtClean="0"/>
              <a:t>9</a:t>
            </a:fld>
            <a:endParaRPr kumimoji="1" lang="ja-JP" altLang="en-US"/>
          </a:p>
        </p:txBody>
      </p:sp>
      <p:cxnSp>
        <p:nvCxnSpPr>
          <p:cNvPr id="20" name="直線コネクタ 19"/>
          <p:cNvCxnSpPr/>
          <p:nvPr/>
        </p:nvCxnSpPr>
        <p:spPr>
          <a:xfrm>
            <a:off x="4788024" y="1417638"/>
            <a:ext cx="2016224" cy="5303837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5115664" y="3782807"/>
            <a:ext cx="1313180" cy="769441"/>
          </a:xfrm>
          <a:prstGeom prst="rect">
            <a:avLst/>
          </a:prstGeom>
          <a:solidFill>
            <a:schemeClr val="bg1"/>
          </a:solidFill>
          <a:ln w="57150"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4400" smtClean="0"/>
              <a:t>分界</a:t>
            </a:r>
            <a:endParaRPr kumimoji="1" lang="ja-JP" altLang="en-US" sz="4400"/>
          </a:p>
        </p:txBody>
      </p:sp>
    </p:spTree>
    <p:extLst>
      <p:ext uri="{BB962C8B-B14F-4D97-AF65-F5344CB8AC3E}">
        <p14:creationId xmlns:p14="http://schemas.microsoft.com/office/powerpoint/2010/main" val="234490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正方形/長方形 78"/>
          <p:cNvSpPr/>
          <p:nvPr/>
        </p:nvSpPr>
        <p:spPr>
          <a:xfrm>
            <a:off x="179512" y="1917834"/>
            <a:ext cx="8784975" cy="2035747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1" name="正方形/長方形 80"/>
          <p:cNvSpPr/>
          <p:nvPr/>
        </p:nvSpPr>
        <p:spPr>
          <a:xfrm>
            <a:off x="179512" y="4426628"/>
            <a:ext cx="8784975" cy="2035747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開発</a:t>
            </a:r>
            <a:r>
              <a:rPr lang="ja-JP" altLang="en-US" smtClean="0"/>
              <a:t>プロセス</a:t>
            </a:r>
            <a:r>
              <a:rPr lang="ja-JP" altLang="en-US"/>
              <a:t>の分析</a:t>
            </a:r>
            <a:endParaRPr kumimoji="1" lang="ja-JP" altLang="en-US"/>
          </a:p>
        </p:txBody>
      </p:sp>
      <p:pic>
        <p:nvPicPr>
          <p:cNvPr id="6" name="Picture 43" descr="F:\Documents and Settings\masao\My Documents\My Pictures\Microsoft クリップ オーガナイザ\j043262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5080860" y="4665949"/>
            <a:ext cx="1159568" cy="1147025"/>
          </a:xfrm>
          <a:prstGeom prst="rect">
            <a:avLst/>
          </a:prstGeom>
          <a:noFill/>
        </p:spPr>
      </p:pic>
      <p:pic>
        <p:nvPicPr>
          <p:cNvPr id="7" name="Picture 43" descr="F:\Documents and Settings\masao\My Documents\My Pictures\Microsoft クリップ オーガナイザ\j043262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6984982" y="5089976"/>
            <a:ext cx="1159568" cy="1147025"/>
          </a:xfrm>
          <a:prstGeom prst="rect">
            <a:avLst/>
          </a:prstGeom>
          <a:noFill/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064" y="2660843"/>
            <a:ext cx="792088" cy="908441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956" y="2147856"/>
            <a:ext cx="792088" cy="908441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533" y="2660843"/>
            <a:ext cx="792088" cy="908441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88" y="2176378"/>
            <a:ext cx="792088" cy="908441"/>
          </a:xfrm>
          <a:prstGeom prst="rect">
            <a:avLst/>
          </a:prstGeom>
        </p:spPr>
      </p:pic>
      <p:cxnSp>
        <p:nvCxnSpPr>
          <p:cNvPr id="14" name="直線矢印コネクタ 13"/>
          <p:cNvCxnSpPr/>
          <p:nvPr/>
        </p:nvCxnSpPr>
        <p:spPr>
          <a:xfrm flipV="1">
            <a:off x="1764182" y="3579915"/>
            <a:ext cx="1075965" cy="1080066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/>
          <p:cNvCxnSpPr>
            <a:stCxn id="7" idx="0"/>
          </p:cNvCxnSpPr>
          <p:nvPr/>
        </p:nvCxnSpPr>
        <p:spPr>
          <a:xfrm flipV="1">
            <a:off x="7564766" y="3081234"/>
            <a:ext cx="0" cy="2008742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>
            <a:endCxn id="10" idx="2"/>
          </p:cNvCxnSpPr>
          <p:nvPr/>
        </p:nvCxnSpPr>
        <p:spPr>
          <a:xfrm flipV="1">
            <a:off x="3731862" y="3056297"/>
            <a:ext cx="840138" cy="1956879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/>
          <p:cNvCxnSpPr>
            <a:endCxn id="9" idx="2"/>
          </p:cNvCxnSpPr>
          <p:nvPr/>
        </p:nvCxnSpPr>
        <p:spPr>
          <a:xfrm flipH="1" flipV="1">
            <a:off x="3015108" y="3569284"/>
            <a:ext cx="529716" cy="1443892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/>
          <p:cNvCxnSpPr/>
          <p:nvPr/>
        </p:nvCxnSpPr>
        <p:spPr>
          <a:xfrm flipH="1" flipV="1">
            <a:off x="4699913" y="3056298"/>
            <a:ext cx="776991" cy="1603683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/>
          <p:cNvCxnSpPr/>
          <p:nvPr/>
        </p:nvCxnSpPr>
        <p:spPr>
          <a:xfrm flipH="1">
            <a:off x="3411152" y="2660843"/>
            <a:ext cx="764804" cy="264101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Picture 30" descr="F:\Documents and Settings\masao\My Documents\My Pictures\Microsoft クリップ オーガナイザ\j043394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1091381" y="4534287"/>
            <a:ext cx="1378537" cy="1402965"/>
          </a:xfrm>
          <a:prstGeom prst="rect">
            <a:avLst/>
          </a:prstGeom>
          <a:noFill/>
        </p:spPr>
      </p:pic>
      <p:pic>
        <p:nvPicPr>
          <p:cNvPr id="57" name="Picture 30" descr="F:\Documents and Settings\masao\My Documents\My Pictures\Microsoft クリップ オーガナイザ\j043394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7034114" y="4947353"/>
            <a:ext cx="1396634" cy="1421383"/>
          </a:xfrm>
          <a:prstGeom prst="rect">
            <a:avLst/>
          </a:prstGeom>
          <a:noFill/>
        </p:spPr>
      </p:pic>
      <p:pic>
        <p:nvPicPr>
          <p:cNvPr id="58" name="Picture 30" descr="F:\Documents and Settings\masao\My Documents\My Pictures\Microsoft クリップ オーガナイザ\j043394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3154063" y="4947353"/>
            <a:ext cx="1378537" cy="1402965"/>
          </a:xfrm>
          <a:prstGeom prst="rect">
            <a:avLst/>
          </a:prstGeom>
          <a:noFill/>
        </p:spPr>
      </p:pic>
      <p:pic>
        <p:nvPicPr>
          <p:cNvPr id="59" name="Picture 30" descr="F:\Documents and Settings\masao\My Documents\My Pictures\Microsoft クリップ オーガナイザ\j043394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5132969" y="4534287"/>
            <a:ext cx="1378537" cy="1402965"/>
          </a:xfrm>
          <a:prstGeom prst="rect">
            <a:avLst/>
          </a:prstGeom>
          <a:noFill/>
        </p:spPr>
      </p:pic>
      <p:sp>
        <p:nvSpPr>
          <p:cNvPr id="78" name="テキスト ボックス 77"/>
          <p:cNvSpPr txBox="1"/>
          <p:nvPr/>
        </p:nvSpPr>
        <p:spPr>
          <a:xfrm>
            <a:off x="101029" y="3643769"/>
            <a:ext cx="962794" cy="400110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 smtClean="0">
                <a:solidFill>
                  <a:srgbClr val="434343"/>
                </a:solidFill>
                <a:latin typeface="ヒラギノ角ゴ ProN W3"/>
              </a:rPr>
              <a:t>コード</a:t>
            </a:r>
            <a:endParaRPr lang="ja-JP" altLang="en-US" sz="2000" dirty="0">
              <a:solidFill>
                <a:srgbClr val="434343"/>
              </a:solidFill>
              <a:latin typeface="ヒラギノ角ゴ ProN W3"/>
            </a:endParaRPr>
          </a:p>
        </p:txBody>
      </p:sp>
      <p:sp>
        <p:nvSpPr>
          <p:cNvPr id="76" name="テキスト ボックス 75"/>
          <p:cNvSpPr txBox="1"/>
          <p:nvPr/>
        </p:nvSpPr>
        <p:spPr>
          <a:xfrm>
            <a:off x="96858" y="6177891"/>
            <a:ext cx="962794" cy="40011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>
                <a:latin typeface="ヒラギノ角ゴ ProN W3"/>
              </a:rPr>
              <a:t>開発者</a:t>
            </a:r>
            <a:endParaRPr kumimoji="1" lang="ja-JP" altLang="en-US" sz="2000" dirty="0">
              <a:latin typeface="ヒラギノ角ゴ ProN W3"/>
            </a:endParaRPr>
          </a:p>
        </p:txBody>
      </p:sp>
      <p:cxnSp>
        <p:nvCxnSpPr>
          <p:cNvPr id="88" name="直線矢印コネクタ 87"/>
          <p:cNvCxnSpPr/>
          <p:nvPr/>
        </p:nvCxnSpPr>
        <p:spPr>
          <a:xfrm flipH="1">
            <a:off x="2451417" y="5319581"/>
            <a:ext cx="882723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線矢印コネクタ 89"/>
          <p:cNvCxnSpPr/>
          <p:nvPr/>
        </p:nvCxnSpPr>
        <p:spPr>
          <a:xfrm>
            <a:off x="2436611" y="5847643"/>
            <a:ext cx="843355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線矢印コネクタ 115"/>
          <p:cNvCxnSpPr/>
          <p:nvPr/>
        </p:nvCxnSpPr>
        <p:spPr>
          <a:xfrm flipH="1">
            <a:off x="4283968" y="5319581"/>
            <a:ext cx="1016650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5784-5AD7-471B-AF0C-419B22E92557}" type="slidenum">
              <a:rPr kumimoji="1" lang="ja-JP" altLang="en-US" smtClean="0"/>
              <a:t>10</a:t>
            </a:fld>
            <a:endParaRPr kumimoji="1" lang="ja-JP" altLang="en-US"/>
          </a:p>
        </p:txBody>
      </p:sp>
      <p:cxnSp>
        <p:nvCxnSpPr>
          <p:cNvPr id="20" name="直線コネクタ 19"/>
          <p:cNvCxnSpPr/>
          <p:nvPr/>
        </p:nvCxnSpPr>
        <p:spPr>
          <a:xfrm>
            <a:off x="4788024" y="1417638"/>
            <a:ext cx="2016224" cy="5303837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5115664" y="3782807"/>
            <a:ext cx="1313180" cy="769441"/>
          </a:xfrm>
          <a:prstGeom prst="rect">
            <a:avLst/>
          </a:prstGeom>
          <a:solidFill>
            <a:schemeClr val="bg1"/>
          </a:solidFill>
          <a:ln w="57150"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4400" smtClean="0"/>
              <a:t>分界</a:t>
            </a:r>
            <a:endParaRPr kumimoji="1" lang="ja-JP" altLang="en-US" sz="4400"/>
          </a:p>
        </p:txBody>
      </p:sp>
      <p:sp>
        <p:nvSpPr>
          <p:cNvPr id="4" name="星 7 3"/>
          <p:cNvSpPr/>
          <p:nvPr/>
        </p:nvSpPr>
        <p:spPr>
          <a:xfrm>
            <a:off x="2416279" y="4077819"/>
            <a:ext cx="4751636" cy="2088232"/>
          </a:xfrm>
          <a:prstGeom prst="star7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b="1" smtClean="0">
                <a:solidFill>
                  <a:schemeClr val="tx1"/>
                </a:solidFill>
              </a:rPr>
              <a:t>人の関係を</a:t>
            </a:r>
            <a:r>
              <a:rPr lang="en-US" altLang="ja-JP" sz="3600" b="1" smtClean="0">
                <a:solidFill>
                  <a:schemeClr val="tx1"/>
                </a:solidFill>
              </a:rPr>
              <a:t/>
            </a:r>
            <a:br>
              <a:rPr lang="en-US" altLang="ja-JP" sz="3600" b="1" smtClean="0">
                <a:solidFill>
                  <a:schemeClr val="tx1"/>
                </a:solidFill>
              </a:rPr>
            </a:br>
            <a:r>
              <a:rPr lang="ja-JP" altLang="en-US" sz="3600" b="1" smtClean="0">
                <a:solidFill>
                  <a:schemeClr val="tx1"/>
                </a:solidFill>
              </a:rPr>
              <a:t>含めた分界</a:t>
            </a:r>
            <a:endParaRPr kumimoji="1" lang="ja-JP" altLang="en-US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26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目的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ja-JP" altLang="en-US" sz="2800" smtClean="0"/>
              <a:t>コンポーネント，開発者それぞれの関係</a:t>
            </a:r>
            <a:endParaRPr lang="en-US" altLang="ja-JP" sz="2800" smtClean="0"/>
          </a:p>
          <a:p>
            <a:pPr lvl="1">
              <a:spcBef>
                <a:spcPts val="0"/>
              </a:spcBef>
            </a:pPr>
            <a:r>
              <a:rPr kumimoji="1" lang="ja-JP" altLang="en-US" sz="2400" smtClean="0"/>
              <a:t>コンポーネント間の関係</a:t>
            </a:r>
            <a:endParaRPr kumimoji="1" lang="en-US" altLang="ja-JP" sz="2400" smtClean="0"/>
          </a:p>
          <a:p>
            <a:pPr lvl="2">
              <a:spcBef>
                <a:spcPts val="0"/>
              </a:spcBef>
            </a:pPr>
            <a:r>
              <a:rPr lang="en-US" altLang="ja-JP" sz="2000" smtClean="0"/>
              <a:t>CallCaller</a:t>
            </a:r>
            <a:endParaRPr lang="en-US" altLang="ja-JP" sz="2000"/>
          </a:p>
          <a:p>
            <a:pPr lvl="2">
              <a:spcBef>
                <a:spcPts val="0"/>
              </a:spcBef>
            </a:pPr>
            <a:r>
              <a:rPr lang="ja-JP" altLang="en-US" sz="2000" smtClean="0"/>
              <a:t>依存関係</a:t>
            </a:r>
            <a:endParaRPr kumimoji="1" lang="en-US" altLang="ja-JP" sz="2000" smtClean="0"/>
          </a:p>
          <a:p>
            <a:pPr lvl="1">
              <a:spcBef>
                <a:spcPts val="0"/>
              </a:spcBef>
            </a:pPr>
            <a:r>
              <a:rPr lang="ja-JP" altLang="en-US" sz="2400" smtClean="0"/>
              <a:t>開発者同士の関係</a:t>
            </a:r>
            <a:endParaRPr lang="en-US" altLang="ja-JP" sz="2400" smtClean="0"/>
          </a:p>
          <a:p>
            <a:pPr lvl="2">
              <a:spcBef>
                <a:spcPts val="0"/>
              </a:spcBef>
            </a:pPr>
            <a:r>
              <a:rPr lang="ja-JP" altLang="en-US" sz="2000" smtClean="0"/>
              <a:t>ソーシャルネットワーク</a:t>
            </a:r>
            <a:endParaRPr lang="en-US" altLang="ja-JP" sz="2000" smtClean="0"/>
          </a:p>
          <a:p>
            <a:pPr lvl="1">
              <a:spcBef>
                <a:spcPts val="0"/>
              </a:spcBef>
            </a:pPr>
            <a:r>
              <a:rPr kumimoji="1" lang="ja-JP" altLang="en-US" sz="2400" smtClean="0"/>
              <a:t>コンポーネントと開発者間の関係</a:t>
            </a:r>
            <a:endParaRPr kumimoji="1" lang="en-US" altLang="ja-JP" sz="2400" smtClean="0"/>
          </a:p>
          <a:p>
            <a:pPr lvl="2">
              <a:spcBef>
                <a:spcPts val="0"/>
              </a:spcBef>
            </a:pPr>
            <a:r>
              <a:rPr lang="ja-JP" altLang="en-US" sz="2000"/>
              <a:t>コミットログ</a:t>
            </a:r>
            <a:endParaRPr kumimoji="1" lang="en-US" altLang="ja-JP" sz="2000" smtClean="0"/>
          </a:p>
          <a:p>
            <a:pPr lvl="2">
              <a:spcBef>
                <a:spcPts val="0"/>
              </a:spcBef>
            </a:pPr>
            <a:endParaRPr kumimoji="1" lang="en-US" altLang="ja-JP" sz="200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5784-5AD7-471B-AF0C-419B22E92557}" type="slidenum">
              <a:rPr kumimoji="1" lang="ja-JP" altLang="en-US" smtClean="0"/>
              <a:t>11</a:t>
            </a:fld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403648" y="5949280"/>
            <a:ext cx="6120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ja-JP" altLang="en-US" sz="2800" dirty="0"/>
              <a:t>協調領域と競争</a:t>
            </a:r>
            <a:r>
              <a:rPr lang="ja-JP" altLang="en-US" sz="2800"/>
              <a:t>領域</a:t>
            </a:r>
            <a:r>
              <a:rPr lang="ja-JP" altLang="en-US" sz="2800" smtClean="0"/>
              <a:t>に適切に分界</a:t>
            </a:r>
            <a:r>
              <a:rPr lang="ja-JP" altLang="en-US" sz="2800" dirty="0" smtClean="0"/>
              <a:t>する</a:t>
            </a:r>
            <a:endParaRPr lang="ja-JP" altLang="en-US" sz="2800" dirty="0"/>
          </a:p>
        </p:txBody>
      </p:sp>
      <p:sp>
        <p:nvSpPr>
          <p:cNvPr id="6" name="下矢印 5"/>
          <p:cNvSpPr/>
          <p:nvPr/>
        </p:nvSpPr>
        <p:spPr>
          <a:xfrm>
            <a:off x="3241588" y="4365104"/>
            <a:ext cx="2376264" cy="1473579"/>
          </a:xfrm>
          <a:prstGeom prst="downArrow">
            <a:avLst>
              <a:gd name="adj1" fmla="val 50000"/>
              <a:gd name="adj2" fmla="val 202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627784" y="4705980"/>
            <a:ext cx="3603872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2800" dirty="0"/>
              <a:t>依存関係、価値を</a:t>
            </a:r>
            <a:r>
              <a:rPr lang="ja-JP" altLang="en-US" sz="2800" dirty="0" smtClean="0"/>
              <a:t>分析</a:t>
            </a:r>
            <a:endParaRPr lang="en-US" altLang="ja-JP" sz="2800" dirty="0"/>
          </a:p>
        </p:txBody>
      </p:sp>
    </p:spTree>
    <p:extLst>
      <p:ext uri="{BB962C8B-B14F-4D97-AF65-F5344CB8AC3E}">
        <p14:creationId xmlns:p14="http://schemas.microsoft.com/office/powerpoint/2010/main" val="65525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どうやって何を分析するのか？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smtClean="0"/>
              <a:t>未定</a:t>
            </a:r>
            <a:endParaRPr kumimoji="1" lang="en-US" altLang="ja-JP" dirty="0" smtClean="0"/>
          </a:p>
          <a:p>
            <a:pPr lvl="1"/>
            <a:r>
              <a:rPr lang="ja-JP" altLang="en-US" smtClean="0"/>
              <a:t>分析って何？</a:t>
            </a:r>
            <a:endParaRPr lang="en-US" altLang="ja-JP" smtClean="0"/>
          </a:p>
          <a:p>
            <a:pPr lvl="1"/>
            <a:r>
              <a:rPr lang="ja-JP" altLang="en-US" smtClean="0"/>
              <a:t>価値</a:t>
            </a:r>
            <a:r>
              <a:rPr lang="ja-JP" altLang="en-US" dirty="0" smtClean="0"/>
              <a:t>って何？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関係って何？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リーンって何？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5784-5AD7-471B-AF0C-419B22E92557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269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現在の進捗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smtClean="0"/>
              <a:t>データ収集（</a:t>
            </a:r>
            <a:r>
              <a:rPr kumimoji="1" lang="ja-JP" altLang="en-US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金城さんのお手伝い</a:t>
            </a:r>
            <a:r>
              <a:rPr kumimoji="1" lang="ja-JP" altLang="en-US" smtClean="0"/>
              <a:t>）</a:t>
            </a:r>
            <a:endParaRPr kumimoji="1" lang="en-US" altLang="ja-JP" smtClean="0"/>
          </a:p>
          <a:p>
            <a:pPr lvl="1"/>
            <a:r>
              <a:rPr lang="en-US" altLang="ja-JP" smtClean="0"/>
              <a:t>DB</a:t>
            </a:r>
            <a:r>
              <a:rPr lang="ja-JP" altLang="en-US" smtClean="0"/>
              <a:t>に</a:t>
            </a:r>
            <a:r>
              <a:rPr lang="ja-JP" altLang="en-US"/>
              <a:t>格納</a:t>
            </a:r>
            <a:r>
              <a:rPr lang="ja-JP" altLang="en-US" smtClean="0"/>
              <a:t>されたデータ</a:t>
            </a:r>
            <a:endParaRPr kumimoji="1" lang="en-US" altLang="ja-JP" smtClean="0"/>
          </a:p>
          <a:p>
            <a:pPr lvl="2"/>
            <a:r>
              <a:rPr lang="en-US" altLang="ja-JP"/>
              <a:t>eclipse</a:t>
            </a:r>
            <a:endParaRPr kumimoji="1" lang="en-US" altLang="ja-JP" smtClean="0"/>
          </a:p>
          <a:p>
            <a:pPr lvl="2"/>
            <a:r>
              <a:rPr kumimoji="1" lang="en-US" altLang="ja-JP" smtClean="0"/>
              <a:t>Hadoop	etc</a:t>
            </a:r>
            <a:r>
              <a:rPr kumimoji="1" lang="en-US" altLang="ja-JP" smtClean="0"/>
              <a:t>…</a:t>
            </a:r>
            <a:endParaRPr kumimoji="1" lang="en-US" altLang="ja-JP" smtClean="0"/>
          </a:p>
          <a:p>
            <a:r>
              <a:rPr lang="ja-JP" altLang="en-US" smtClean="0"/>
              <a:t>ネットワークの勉強</a:t>
            </a:r>
            <a:endParaRPr lang="en-US" altLang="ja-JP" smtClean="0"/>
          </a:p>
          <a:p>
            <a:pPr lvl="1"/>
            <a:r>
              <a:rPr kumimoji="1" lang="ja-JP" altLang="en-US" smtClean="0"/>
              <a:t>スプリングセミナーの資料読み</a:t>
            </a:r>
            <a:endParaRPr kumimoji="1" lang="en-US" altLang="ja-JP" smtClean="0"/>
          </a:p>
          <a:p>
            <a:pPr lvl="1"/>
            <a:r>
              <a:rPr kumimoji="1" lang="ja-JP" altLang="en-US" smtClean="0"/>
              <a:t>本読んでる</a:t>
            </a:r>
            <a:endParaRPr kumimoji="1" lang="en-US" altLang="ja-JP" smtClean="0"/>
          </a:p>
          <a:p>
            <a:pPr lvl="1"/>
            <a:endParaRPr lang="en-US" altLang="ja-JP"/>
          </a:p>
          <a:p>
            <a:pPr marL="457200" lvl="1" indent="0">
              <a:buNone/>
            </a:pPr>
            <a:r>
              <a:rPr kumimoji="1" lang="ja-JP" altLang="en-US" smtClean="0"/>
              <a:t>今後の予定</a:t>
            </a:r>
            <a:endParaRPr lang="en-US" altLang="ja-JP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ja-JP" altLang="en-US" smtClean="0"/>
              <a:t>価値の定義を考える</a:t>
            </a:r>
            <a:endParaRPr kumimoji="1" lang="en-US" altLang="ja-JP" smtClean="0"/>
          </a:p>
          <a:p>
            <a:pPr lvl="1">
              <a:buFont typeface="Arial" panose="020B0604020202020204" pitchFamily="34" charset="0"/>
              <a:buChar char="•"/>
            </a:pPr>
            <a:r>
              <a:rPr kumimoji="1" lang="ja-JP" altLang="en-US" smtClean="0"/>
              <a:t>開発者を含めた開発履歴の分析</a:t>
            </a:r>
            <a:endParaRPr kumimoji="1" lang="en-US" altLang="ja-JP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5784-5AD7-471B-AF0C-419B22E92557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989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4018</TotalTime>
  <Words>386</Words>
  <Application>Microsoft Office PowerPoint</Application>
  <PresentationFormat>画面に合わせる (4:3)</PresentationFormat>
  <Paragraphs>119</Paragraphs>
  <Slides>13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8" baseType="lpstr">
      <vt:lpstr>ＭＳ Ｐゴシック</vt:lpstr>
      <vt:lpstr>ヒラギノ角ゴ ProN W3</vt:lpstr>
      <vt:lpstr>Arial</vt:lpstr>
      <vt:lpstr>Calibri</vt:lpstr>
      <vt:lpstr>Office ​​テーマ</vt:lpstr>
      <vt:lpstr>研究の説明と進捗報告</vt:lpstr>
      <vt:lpstr>背景</vt:lpstr>
      <vt:lpstr>開発領域の分界</vt:lpstr>
      <vt:lpstr>開発領域の分界</vt:lpstr>
      <vt:lpstr>課題</vt:lpstr>
      <vt:lpstr>課題の解決</vt:lpstr>
      <vt:lpstr>課題の解決</vt:lpstr>
      <vt:lpstr>開発プロセスの分析</vt:lpstr>
      <vt:lpstr>開発プロセスの分析</vt:lpstr>
      <vt:lpstr>開発プロセスの分析</vt:lpstr>
      <vt:lpstr>目的</vt:lpstr>
      <vt:lpstr>どうやって何を分析するのか？</vt:lpstr>
      <vt:lpstr>現在の進捗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daisuke</dc:creator>
  <cp:lastModifiedBy>lifebook-a4</cp:lastModifiedBy>
  <cp:revision>113</cp:revision>
  <dcterms:created xsi:type="dcterms:W3CDTF">2014-12-21T17:11:38Z</dcterms:created>
  <dcterms:modified xsi:type="dcterms:W3CDTF">2015-01-16T00:24:29Z</dcterms:modified>
</cp:coreProperties>
</file>