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73" r:id="rId13"/>
    <p:sldId id="280" r:id="rId14"/>
    <p:sldId id="274" r:id="rId15"/>
    <p:sldId id="275" r:id="rId16"/>
    <p:sldId id="276" r:id="rId17"/>
    <p:sldId id="277" r:id="rId18"/>
    <p:sldId id="272" r:id="rId19"/>
    <p:sldId id="278" r:id="rId20"/>
    <p:sldId id="279" r:id="rId21"/>
    <p:sldId id="281"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95568-1DB8-4242-A0AE-E1CD8B01B500}" type="datetimeFigureOut">
              <a:rPr kumimoji="1" lang="ja-JP" altLang="en-US" smtClean="0"/>
              <a:t>2015/12/7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2BC8A-0247-43DA-AA45-28FBB36F7D80}" type="slidenum">
              <a:rPr kumimoji="1" lang="ja-JP" altLang="en-US" smtClean="0"/>
              <a:t>‹#›</a:t>
            </a:fld>
            <a:endParaRPr kumimoji="1" lang="ja-JP" altLang="en-US"/>
          </a:p>
        </p:txBody>
      </p:sp>
    </p:spTree>
    <p:extLst>
      <p:ext uri="{BB962C8B-B14F-4D97-AF65-F5344CB8AC3E}">
        <p14:creationId xmlns:p14="http://schemas.microsoft.com/office/powerpoint/2010/main" val="3265930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342BC8A-0247-43DA-AA45-28FBB36F7D80}" type="slidenum">
              <a:rPr kumimoji="1" lang="ja-JP" altLang="en-US" smtClean="0"/>
              <a:t>1</a:t>
            </a:fld>
            <a:endParaRPr kumimoji="1" lang="ja-JP" altLang="en-US"/>
          </a:p>
        </p:txBody>
      </p:sp>
    </p:spTree>
    <p:extLst>
      <p:ext uri="{BB962C8B-B14F-4D97-AF65-F5344CB8AC3E}">
        <p14:creationId xmlns:p14="http://schemas.microsoft.com/office/powerpoint/2010/main" val="11089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1926668A-73AC-4270-9C13-3D5A95FA854F}" type="datetime1">
              <a:rPr kumimoji="1" lang="ja-JP" altLang="en-US" smtClean="0"/>
              <a:t>2015/12/7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268686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59F5808-4B65-4F43-8EA7-5C01C4C3A8AE}" type="datetime1">
              <a:rPr kumimoji="1" lang="ja-JP" altLang="en-US" smtClean="0"/>
              <a:t>2015/12/7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73430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991753E-B80F-493E-9E0D-A54A12C7F2B8}" type="datetime1">
              <a:rPr kumimoji="1" lang="ja-JP" altLang="en-US" smtClean="0"/>
              <a:t>2015/12/7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999004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EE4C2D4-93EF-40F0-A7C2-044E10FC156E}" type="datetime1">
              <a:rPr kumimoji="1" lang="ja-JP" altLang="en-US" smtClean="0"/>
              <a:t>2015/12/7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133754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65A572A-61EC-4A02-812C-86F20F186A9D}" type="datetime1">
              <a:rPr kumimoji="1" lang="ja-JP" altLang="en-US" smtClean="0"/>
              <a:t>2015/12/7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387973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6236329E-6B58-474B-910A-4425CF8327C5}" type="datetime1">
              <a:rPr kumimoji="1" lang="ja-JP" altLang="en-US" smtClean="0"/>
              <a:t>2015/12/7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1581473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2D518-A9A1-481F-B1A5-8B3C447EC0D0}" type="datetime1">
              <a:rPr kumimoji="1" lang="ja-JP" altLang="en-US" smtClean="0"/>
              <a:t>2015/12/7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468358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0A75375-67B6-45D7-B185-8F6B15BB905A}" type="datetime1">
              <a:rPr kumimoji="1" lang="ja-JP" altLang="en-US" smtClean="0"/>
              <a:t>2015/12/7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79633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FA36D7B-0CBA-4D28-91A5-BE61BAD1D2EE}" type="datetime1">
              <a:rPr kumimoji="1" lang="ja-JP" altLang="en-US" smtClean="0"/>
              <a:t>2015/12/7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18487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DDDF109-4137-46D9-8CE0-AB83791BCE87}" type="datetime1">
              <a:rPr kumimoji="1" lang="ja-JP" altLang="en-US" smtClean="0"/>
              <a:t>2015/12/7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744564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595E9C6-92F7-4FCA-BE30-83DEE18AC01F}" type="datetime1">
              <a:rPr kumimoji="1" lang="ja-JP" altLang="en-US" smtClean="0"/>
              <a:t>2015/12/7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2503839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1BF08-A7F0-4687-8684-5D1102467929}" type="datetime1">
              <a:rPr kumimoji="1" lang="ja-JP" altLang="en-US" smtClean="0"/>
              <a:t>2015/12/7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C41B0-9A2D-40DE-B621-AFE486B53E3F}" type="slidenum">
              <a:rPr kumimoji="1" lang="ja-JP" altLang="en-US" smtClean="0"/>
              <a:t>‹#›</a:t>
            </a:fld>
            <a:endParaRPr kumimoji="1" lang="ja-JP" altLang="en-US"/>
          </a:p>
        </p:txBody>
      </p:sp>
    </p:spTree>
    <p:extLst>
      <p:ext uri="{BB962C8B-B14F-4D97-AF65-F5344CB8AC3E}">
        <p14:creationId xmlns:p14="http://schemas.microsoft.com/office/powerpoint/2010/main" val="3256435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
            </a:r>
            <a:br>
              <a:rPr kumimoji="1" lang="en-US" altLang="ja-JP" dirty="0" smtClean="0"/>
            </a:br>
            <a:r>
              <a:rPr lang="ja-JP" altLang="en-US" dirty="0"/>
              <a:t>ノンパラメトリック</a:t>
            </a:r>
            <a:r>
              <a:rPr lang="ja-JP" altLang="en-US" dirty="0" smtClean="0"/>
              <a:t>検定法</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医薬研究者の視点から見た道具としての統計学</a:t>
            </a:r>
            <a:endParaRPr kumimoji="1" lang="en-US" altLang="ja-JP" dirty="0" smtClean="0"/>
          </a:p>
          <a:p>
            <a:r>
              <a:rPr kumimoji="1" lang="ja-JP" altLang="en-US" dirty="0" smtClean="0"/>
              <a:t>第</a:t>
            </a:r>
            <a:r>
              <a:rPr kumimoji="1" lang="en-US" altLang="ja-JP" dirty="0" smtClean="0"/>
              <a:t>12</a:t>
            </a:r>
            <a:r>
              <a:rPr kumimoji="1" lang="ja-JP" altLang="en-US" dirty="0" smtClean="0"/>
              <a:t>章</a:t>
            </a:r>
            <a:r>
              <a:rPr kumimoji="1" lang="en-US" altLang="ja-JP" dirty="0" smtClean="0"/>
              <a:t>p156</a:t>
            </a:r>
            <a:r>
              <a:rPr kumimoji="1" lang="ja-JP" altLang="en-US" dirty="0" smtClean="0"/>
              <a:t>～</a:t>
            </a:r>
            <a:r>
              <a:rPr kumimoji="1" lang="en-US" altLang="ja-JP" dirty="0" smtClean="0"/>
              <a:t>174</a:t>
            </a:r>
          </a:p>
          <a:p>
            <a:r>
              <a:rPr lang="ja-JP" altLang="en-US" dirty="0" smtClean="0"/>
              <a:t>奥田千恵子</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a:t>
            </a:fld>
            <a:endParaRPr kumimoji="1" lang="ja-JP" altLang="en-US"/>
          </a:p>
        </p:txBody>
      </p:sp>
      <p:sp>
        <p:nvSpPr>
          <p:cNvPr id="5" name="テキスト ボックス 4"/>
          <p:cNvSpPr txBox="1"/>
          <p:nvPr/>
        </p:nvSpPr>
        <p:spPr>
          <a:xfrm>
            <a:off x="5955957" y="5445211"/>
            <a:ext cx="2224216" cy="369332"/>
          </a:xfrm>
          <a:prstGeom prst="rect">
            <a:avLst/>
          </a:prstGeom>
          <a:noFill/>
        </p:spPr>
        <p:txBody>
          <a:bodyPr wrap="square" rtlCol="0">
            <a:spAutoFit/>
          </a:bodyPr>
          <a:lstStyle/>
          <a:p>
            <a:r>
              <a:rPr kumimoji="1" lang="en-US" altLang="ja-JP" dirty="0" smtClean="0"/>
              <a:t>60181052</a:t>
            </a:r>
            <a:r>
              <a:rPr kumimoji="1" lang="ja-JP" altLang="en-US" dirty="0" smtClean="0"/>
              <a:t>　宮崎智己</a:t>
            </a:r>
            <a:endParaRPr kumimoji="1" lang="ja-JP" altLang="en-US" dirty="0"/>
          </a:p>
        </p:txBody>
      </p:sp>
    </p:spTree>
    <p:extLst>
      <p:ext uri="{BB962C8B-B14F-4D97-AF65-F5344CB8AC3E}">
        <p14:creationId xmlns:p14="http://schemas.microsoft.com/office/powerpoint/2010/main" val="8058077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今まで勉強してきた統計解析法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「母集団が正規分布に従う」という仮定がすべて使われていた</a:t>
            </a:r>
            <a:endParaRPr kumimoji="1" lang="en-US" altLang="ja-JP" dirty="0" smtClean="0"/>
          </a:p>
          <a:p>
            <a:r>
              <a:rPr lang="ja-JP" altLang="en-US" dirty="0"/>
              <a:t>標本数</a:t>
            </a:r>
            <a:r>
              <a:rPr lang="ja-JP" altLang="en-US" dirty="0" smtClean="0"/>
              <a:t>が十分でなく正規性が確認できない場合、頭を悩ませる種である</a:t>
            </a:r>
            <a:endParaRPr lang="en-US" altLang="ja-JP" dirty="0" smtClean="0"/>
          </a:p>
          <a:p>
            <a:endParaRPr kumimoji="1" lang="en-US" altLang="ja-JP" dirty="0"/>
          </a:p>
          <a:p>
            <a:endParaRPr lang="en-US" altLang="ja-JP" dirty="0" smtClean="0"/>
          </a:p>
          <a:p>
            <a:r>
              <a:rPr kumimoji="1" lang="ja-JP" altLang="en-US" dirty="0" smtClean="0"/>
              <a:t>そのような場合、ノンパラメトリック検定が効果的</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2</a:t>
            </a:fld>
            <a:endParaRPr kumimoji="1" lang="ja-JP" altLang="en-US"/>
          </a:p>
        </p:txBody>
      </p:sp>
      <p:sp>
        <p:nvSpPr>
          <p:cNvPr id="5" name="下矢印 4"/>
          <p:cNvSpPr/>
          <p:nvPr/>
        </p:nvSpPr>
        <p:spPr>
          <a:xfrm>
            <a:off x="3179805" y="3665838"/>
            <a:ext cx="2504303" cy="7414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94759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ノンパラメトリック検定法</a:t>
            </a:r>
            <a:endParaRPr kumimoji="1" lang="ja-JP" altLang="en-US" dirty="0"/>
          </a:p>
        </p:txBody>
      </p:sp>
      <p:sp>
        <p:nvSpPr>
          <p:cNvPr id="3" name="コンテンツ プレースホルダー 2"/>
          <p:cNvSpPr>
            <a:spLocks noGrp="1"/>
          </p:cNvSpPr>
          <p:nvPr>
            <p:ph idx="1"/>
          </p:nvPr>
        </p:nvSpPr>
        <p:spPr/>
        <p:txBody>
          <a:bodyPr/>
          <a:lstStyle/>
          <a:p>
            <a:r>
              <a:rPr lang="ja-JP" altLang="en-US" dirty="0">
                <a:solidFill>
                  <a:srgbClr val="FF0000"/>
                </a:solidFill>
              </a:rPr>
              <a:t>母数</a:t>
            </a:r>
            <a:r>
              <a:rPr lang="ja-JP" altLang="en-US" dirty="0" smtClean="0">
                <a:solidFill>
                  <a:srgbClr val="FF0000"/>
                </a:solidFill>
              </a:rPr>
              <a:t>を用いない</a:t>
            </a:r>
            <a:endParaRPr lang="en-US" altLang="ja-JP" dirty="0" smtClean="0">
              <a:solidFill>
                <a:srgbClr val="FF0000"/>
              </a:solidFill>
            </a:endParaRPr>
          </a:p>
          <a:p>
            <a:r>
              <a:rPr lang="ja-JP" altLang="en-US" dirty="0" smtClean="0"/>
              <a:t>測定データを大きさによりランク付けし計算した順位統計量を用いる</a:t>
            </a:r>
            <a:endParaRPr lang="en-US" altLang="ja-JP" dirty="0" smtClean="0"/>
          </a:p>
          <a:p>
            <a:endParaRPr lang="en-US" altLang="ja-JP" dirty="0" smtClean="0"/>
          </a:p>
          <a:p>
            <a:r>
              <a:rPr lang="ja-JP" altLang="en-US" dirty="0"/>
              <a:t>欠点</a:t>
            </a:r>
            <a:endParaRPr lang="en-US" altLang="ja-JP" dirty="0" smtClean="0"/>
          </a:p>
          <a:p>
            <a:pPr lvl="1"/>
            <a:r>
              <a:rPr kumimoji="1" lang="ja-JP" altLang="en-US" dirty="0" smtClean="0"/>
              <a:t>データの持っている情報の一部を捨てる</a:t>
            </a:r>
            <a:r>
              <a:rPr lang="ja-JP" altLang="en-US" dirty="0" smtClean="0"/>
              <a:t>ため、</a:t>
            </a:r>
            <a:endParaRPr lang="en-US" altLang="ja-JP" dirty="0" smtClean="0"/>
          </a:p>
          <a:p>
            <a:pPr marL="457200" lvl="1" indent="0">
              <a:buNone/>
            </a:pPr>
            <a:r>
              <a:rPr lang="ja-JP" altLang="en-US" dirty="0"/>
              <a:t>　</a:t>
            </a:r>
            <a:r>
              <a:rPr lang="ja-JP" altLang="en-US" u="sng" dirty="0" smtClean="0"/>
              <a:t>検定の検定力が低下する</a:t>
            </a:r>
            <a:endParaRPr kumimoji="1" lang="ja-JP" altLang="en-US" u="sng"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3</a:t>
            </a:fld>
            <a:endParaRPr kumimoji="1" lang="ja-JP" altLang="en-US"/>
          </a:p>
        </p:txBody>
      </p:sp>
    </p:spTree>
    <p:extLst>
      <p:ext uri="{BB962C8B-B14F-4D97-AF65-F5344CB8AC3E}">
        <p14:creationId xmlns:p14="http://schemas.microsoft.com/office/powerpoint/2010/main" val="2564938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主な検定法</a:t>
            </a:r>
            <a:endParaRPr kumimoji="1" lang="ja-JP" altLang="en-US" dirty="0"/>
          </a:p>
        </p:txBody>
      </p:sp>
      <p:sp>
        <p:nvSpPr>
          <p:cNvPr id="3" name="コンテンツ プレースホルダー 2"/>
          <p:cNvSpPr>
            <a:spLocks noGrp="1"/>
          </p:cNvSpPr>
          <p:nvPr>
            <p:ph idx="1"/>
          </p:nvPr>
        </p:nvSpPr>
        <p:spPr/>
        <p:txBody>
          <a:bodyPr/>
          <a:lstStyle/>
          <a:p>
            <a:r>
              <a:rPr lang="ja-JP" altLang="en-US" dirty="0"/>
              <a:t>マン</a:t>
            </a:r>
            <a:r>
              <a:rPr kumimoji="1" lang="ja-JP" altLang="en-US" dirty="0" smtClean="0"/>
              <a:t>･ホイットニーの検定</a:t>
            </a:r>
            <a:endParaRPr kumimoji="1" lang="en-US" altLang="ja-JP" dirty="0" smtClean="0"/>
          </a:p>
          <a:p>
            <a:r>
              <a:rPr kumimoji="1" lang="ja-JP" altLang="en-US" dirty="0" smtClean="0"/>
              <a:t>ウィルコクソンの符号付</a:t>
            </a:r>
            <a:r>
              <a:rPr lang="ja-JP" altLang="en-US" dirty="0" smtClean="0"/>
              <a:t>順位検定</a:t>
            </a:r>
            <a:endParaRPr lang="en-US" altLang="ja-JP" dirty="0" smtClean="0"/>
          </a:p>
          <a:p>
            <a:r>
              <a:rPr lang="ja-JP" altLang="en-US" dirty="0" smtClean="0"/>
              <a:t>クラスカル・ウォリスの検定</a:t>
            </a:r>
            <a:endParaRPr lang="en-US" altLang="ja-JP" dirty="0" smtClean="0"/>
          </a:p>
          <a:p>
            <a:r>
              <a:rPr kumimoji="1" lang="ja-JP" altLang="en-US" dirty="0"/>
              <a:t>フリードマン</a:t>
            </a:r>
            <a:r>
              <a:rPr kumimoji="1" lang="ja-JP" altLang="en-US" dirty="0" smtClean="0"/>
              <a:t>の検定</a:t>
            </a:r>
            <a:endParaRPr kumimoji="1" lang="en-US" altLang="ja-JP" dirty="0" smtClean="0"/>
          </a:p>
          <a:p>
            <a:r>
              <a:rPr lang="ja-JP" altLang="en-US" dirty="0" smtClean="0"/>
              <a:t>無作為検定</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4</a:t>
            </a:fld>
            <a:endParaRPr kumimoji="1" lang="ja-JP" altLang="en-US"/>
          </a:p>
        </p:txBody>
      </p:sp>
    </p:spTree>
    <p:extLst>
      <p:ext uri="{BB962C8B-B14F-4D97-AF65-F5344CB8AC3E}">
        <p14:creationId xmlns:p14="http://schemas.microsoft.com/office/powerpoint/2010/main" val="1090856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マン・ホイットニーの検定</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2</a:t>
            </a:r>
            <a:r>
              <a:rPr lang="ja-JP" altLang="en-US" dirty="0" smtClean="0"/>
              <a:t>群間で対応のないデータの順位和を比較する</a:t>
            </a:r>
            <a:endParaRPr lang="en-US" altLang="ja-JP" dirty="0" smtClean="0"/>
          </a:p>
          <a:p>
            <a:pPr marL="0" indent="0">
              <a:buNone/>
            </a:pPr>
            <a:endParaRPr kumimoji="1" lang="en-US" altLang="ja-JP" dirty="0"/>
          </a:p>
          <a:p>
            <a:r>
              <a:rPr kumimoji="1" lang="ja-JP" altLang="en-US" dirty="0" smtClean="0"/>
              <a:t>行う条件</a:t>
            </a:r>
            <a:endParaRPr kumimoji="1" lang="en-US" altLang="ja-JP" dirty="0" smtClean="0"/>
          </a:p>
          <a:p>
            <a:pPr marL="0" indent="0">
              <a:buNone/>
            </a:pPr>
            <a:endParaRPr lang="en-US" altLang="ja-JP" sz="2400" dirty="0" smtClean="0"/>
          </a:p>
          <a:p>
            <a:pPr marL="0" indent="0">
              <a:buNone/>
            </a:pPr>
            <a:endParaRPr lang="en-US" altLang="ja-JP" sz="2400" dirty="0" smtClean="0"/>
          </a:p>
          <a:p>
            <a:pPr marL="0" indent="0">
              <a:buNone/>
            </a:pPr>
            <a:r>
              <a:rPr lang="ja-JP" altLang="en-US" sz="2400" dirty="0" smtClean="0"/>
              <a:t>１）は母集団を仮定するすべての統計解析法において求められる</a:t>
            </a:r>
            <a:endParaRPr lang="en-US" altLang="ja-JP" sz="2400" dirty="0" smtClean="0"/>
          </a:p>
          <a:p>
            <a:pPr marL="0" indent="0">
              <a:buNone/>
            </a:pPr>
            <a:r>
              <a:rPr lang="ja-JP" altLang="en-US" sz="2400" dirty="0" smtClean="0"/>
              <a:t>２）が満たされない場合、ウィルコクソンの符号付順位検定を用いる</a:t>
            </a:r>
            <a:endParaRPr lang="en-US" altLang="ja-JP" sz="2400" dirty="0" smtClean="0"/>
          </a:p>
          <a:p>
            <a:pPr marL="0" indent="0">
              <a:buNone/>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5</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2606770761"/>
              </p:ext>
            </p:extLst>
          </p:nvPr>
        </p:nvGraphicFramePr>
        <p:xfrm>
          <a:off x="724930" y="3265616"/>
          <a:ext cx="6862119" cy="1026298"/>
        </p:xfrm>
        <a:graphic>
          <a:graphicData uri="http://schemas.openxmlformats.org/drawingml/2006/table">
            <a:tbl>
              <a:tblPr firstRow="1" bandRow="1">
                <a:tableStyleId>{5940675A-B579-460E-94D1-54222C63F5DA}</a:tableStyleId>
              </a:tblPr>
              <a:tblGrid>
                <a:gridCol w="6862119"/>
              </a:tblGrid>
              <a:tr h="1026298">
                <a:tc>
                  <a:txBody>
                    <a:bodyPr/>
                    <a:lstStyle/>
                    <a:p>
                      <a:pPr marL="0" indent="0">
                        <a:buNone/>
                      </a:pPr>
                      <a:r>
                        <a:rPr lang="ja-JP" altLang="en-US" sz="2800" dirty="0" smtClean="0"/>
                        <a:t>１）標本は母集団から無作為抽出されている</a:t>
                      </a:r>
                      <a:endParaRPr lang="en-US" altLang="ja-JP" sz="2800" dirty="0" smtClean="0"/>
                    </a:p>
                    <a:p>
                      <a:pPr marL="0" indent="0">
                        <a:buNone/>
                      </a:pPr>
                      <a:r>
                        <a:rPr lang="ja-JP" altLang="en-US" sz="2800" dirty="0" smtClean="0"/>
                        <a:t>２）標本は互いに独立している</a:t>
                      </a:r>
                      <a:endParaRPr lang="en-US" altLang="ja-JP" sz="2800" dirty="0" smtClean="0"/>
                    </a:p>
                  </a:txBody>
                  <a:tcPr/>
                </a:tc>
              </a:tr>
            </a:tbl>
          </a:graphicData>
        </a:graphic>
      </p:graphicFrame>
    </p:spTree>
    <p:extLst>
      <p:ext uri="{BB962C8B-B14F-4D97-AF65-F5344CB8AC3E}">
        <p14:creationId xmlns:p14="http://schemas.microsoft.com/office/powerpoint/2010/main" val="1877032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ウィルコクソンの符号付順位検定</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対応のある</a:t>
            </a:r>
            <a:r>
              <a:rPr lang="ja-JP" altLang="en-US" dirty="0" err="1" smtClean="0"/>
              <a:t>ｔ</a:t>
            </a:r>
            <a:r>
              <a:rPr kumimoji="1" lang="ja-JP" altLang="en-US" dirty="0" smtClean="0"/>
              <a:t>検定に相当する検定法</a:t>
            </a:r>
            <a:endParaRPr kumimoji="1" lang="en-US" altLang="ja-JP" dirty="0" smtClean="0"/>
          </a:p>
          <a:p>
            <a:endParaRPr lang="en-US" altLang="ja-JP" dirty="0"/>
          </a:p>
          <a:p>
            <a:r>
              <a:rPr kumimoji="1" lang="ja-JP" altLang="en-US" dirty="0" smtClean="0"/>
              <a:t>行う条件</a:t>
            </a:r>
            <a:endParaRPr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6</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879955437"/>
              </p:ext>
            </p:extLst>
          </p:nvPr>
        </p:nvGraphicFramePr>
        <p:xfrm>
          <a:off x="628650" y="3400918"/>
          <a:ext cx="6862119" cy="1026298"/>
        </p:xfrm>
        <a:graphic>
          <a:graphicData uri="http://schemas.openxmlformats.org/drawingml/2006/table">
            <a:tbl>
              <a:tblPr firstRow="1" bandRow="1">
                <a:tableStyleId>{5940675A-B579-460E-94D1-54222C63F5DA}</a:tableStyleId>
              </a:tblPr>
              <a:tblGrid>
                <a:gridCol w="6862119"/>
              </a:tblGrid>
              <a:tr h="1026298">
                <a:tc>
                  <a:txBody>
                    <a:bodyPr/>
                    <a:lstStyle/>
                    <a:p>
                      <a:pPr marL="0" indent="0">
                        <a:buNone/>
                      </a:pPr>
                      <a:r>
                        <a:rPr kumimoji="1" lang="ja-JP" altLang="en-US" sz="2800" dirty="0" smtClean="0"/>
                        <a:t>１）標本が何らかの形で対になっている</a:t>
                      </a:r>
                      <a:endParaRPr kumimoji="1" lang="en-US" altLang="ja-JP" sz="2800" dirty="0" smtClean="0"/>
                    </a:p>
                    <a:p>
                      <a:pPr marL="0" indent="0">
                        <a:buNone/>
                      </a:pPr>
                      <a:r>
                        <a:rPr lang="ja-JP" altLang="en-US" sz="2800" dirty="0" smtClean="0"/>
                        <a:t>２）対になった標本は母集団から無作為抽出</a:t>
                      </a:r>
                      <a:endParaRPr kumimoji="1" lang="en-US" altLang="ja-JP" sz="2800" dirty="0" smtClean="0"/>
                    </a:p>
                  </a:txBody>
                  <a:tcPr/>
                </a:tc>
              </a:tr>
            </a:tbl>
          </a:graphicData>
        </a:graphic>
      </p:graphicFrame>
    </p:spTree>
    <p:extLst>
      <p:ext uri="{BB962C8B-B14F-4D97-AF65-F5344CB8AC3E}">
        <p14:creationId xmlns:p14="http://schemas.microsoft.com/office/powerpoint/2010/main" val="3149180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クラスカル・ウォリスの検定</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3</a:t>
            </a:r>
            <a:r>
              <a:rPr kumimoji="1" lang="ja-JP" altLang="en-US" dirty="0" smtClean="0"/>
              <a:t>群以上から得られたデータを順位付けし、各群の順位和を比較する</a:t>
            </a:r>
            <a:endParaRPr kumimoji="1" lang="en-US" altLang="ja-JP" dirty="0" smtClean="0"/>
          </a:p>
          <a:p>
            <a:r>
              <a:rPr lang="en-US" altLang="ja-JP" dirty="0" smtClean="0"/>
              <a:t>H</a:t>
            </a:r>
            <a:r>
              <a:rPr lang="ja-JP" altLang="en-US" dirty="0" smtClean="0"/>
              <a:t>統計量と呼ばれる値を用いる</a:t>
            </a:r>
            <a:endParaRPr lang="en-US" altLang="ja-JP" dirty="0" smtClean="0"/>
          </a:p>
          <a:p>
            <a:endParaRPr kumimoji="1" lang="en-US" altLang="ja-JP" dirty="0"/>
          </a:p>
          <a:p>
            <a:r>
              <a:rPr lang="ja-JP" altLang="en-US" dirty="0" smtClean="0"/>
              <a:t>行う条件</a:t>
            </a:r>
            <a:endParaRPr lang="en-US" altLang="ja-JP" dirty="0" smtClean="0"/>
          </a:p>
          <a:p>
            <a:pPr marL="0" indent="0">
              <a:buNone/>
            </a:pPr>
            <a:r>
              <a:rPr lang="ja-JP" altLang="en-US" dirty="0" smtClean="0"/>
              <a:t>マンホイットニー検定と</a:t>
            </a:r>
            <a:r>
              <a:rPr lang="ja-JP" altLang="en-US" dirty="0" smtClean="0"/>
              <a:t>同じ</a:t>
            </a:r>
            <a:endParaRPr lang="en-US" altLang="ja-JP" dirty="0" smtClean="0"/>
          </a:p>
          <a:p>
            <a:pPr marL="0" indent="0">
              <a:buNone/>
            </a:pPr>
            <a:endParaRPr lang="en-US" altLang="ja-JP" dirty="0"/>
          </a:p>
          <a:p>
            <a:pPr marL="0" indent="0">
              <a:buNone/>
            </a:pPr>
            <a:r>
              <a:rPr lang="ja-JP" altLang="en-US" dirty="0" smtClean="0"/>
              <a:t>・マンホイットニー検定の</a:t>
            </a:r>
            <a:r>
              <a:rPr lang="en-US" altLang="ja-JP" dirty="0" smtClean="0"/>
              <a:t>3</a:t>
            </a:r>
            <a:r>
              <a:rPr lang="ja-JP" altLang="en-US" dirty="0" smtClean="0"/>
              <a:t>群以上版</a:t>
            </a:r>
            <a:endParaRPr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7</a:t>
            </a:fld>
            <a:endParaRPr kumimoji="1" lang="ja-JP" altLang="en-US"/>
          </a:p>
        </p:txBody>
      </p:sp>
    </p:spTree>
    <p:extLst>
      <p:ext uri="{BB962C8B-B14F-4D97-AF65-F5344CB8AC3E}">
        <p14:creationId xmlns:p14="http://schemas.microsoft.com/office/powerpoint/2010/main" val="1411080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フリードマンの検定</a:t>
            </a:r>
            <a:endParaRPr kumimoji="1" lang="ja-JP" altLang="en-US" dirty="0"/>
          </a:p>
        </p:txBody>
      </p:sp>
      <p:sp>
        <p:nvSpPr>
          <p:cNvPr id="3" name="コンテンツ プレースホルダー 2"/>
          <p:cNvSpPr>
            <a:spLocks noGrp="1"/>
          </p:cNvSpPr>
          <p:nvPr>
            <p:ph idx="1"/>
          </p:nvPr>
        </p:nvSpPr>
        <p:spPr/>
        <p:txBody>
          <a:bodyPr/>
          <a:lstStyle/>
          <a:p>
            <a:r>
              <a:rPr lang="ja-JP" altLang="en-US" dirty="0"/>
              <a:t>パラメトリック</a:t>
            </a:r>
            <a:r>
              <a:rPr kumimoji="1" lang="ja-JP" altLang="en-US" dirty="0" smtClean="0"/>
              <a:t>検定法の反復測定分散分析に相当する</a:t>
            </a:r>
            <a:endParaRPr kumimoji="1" lang="en-US" altLang="ja-JP" dirty="0" smtClean="0"/>
          </a:p>
          <a:p>
            <a:r>
              <a:rPr lang="en-US" altLang="ja-JP" dirty="0"/>
              <a:t>3</a:t>
            </a:r>
            <a:r>
              <a:rPr lang="ja-JP" altLang="en-US" dirty="0"/>
              <a:t>つ以上</a:t>
            </a:r>
            <a:r>
              <a:rPr lang="ja-JP" altLang="en-US" dirty="0" smtClean="0"/>
              <a:t>のデータがとられている場合に用いる</a:t>
            </a:r>
            <a:endParaRPr lang="en-US" altLang="ja-JP" dirty="0" smtClean="0"/>
          </a:p>
          <a:p>
            <a:endParaRPr kumimoji="1" lang="en-US" altLang="ja-JP" dirty="0"/>
          </a:p>
          <a:p>
            <a:r>
              <a:rPr lang="ja-JP" altLang="en-US" dirty="0" smtClean="0"/>
              <a:t>行う条件</a:t>
            </a:r>
            <a:endParaRPr lang="en-US" altLang="ja-JP" dirty="0" smtClean="0"/>
          </a:p>
          <a:p>
            <a:pPr marL="0" indent="0">
              <a:buNone/>
            </a:pPr>
            <a:r>
              <a:rPr kumimoji="1" lang="ja-JP" altLang="en-US" dirty="0" smtClean="0"/>
              <a:t>ウィルコクソンの符号付順位検定と同じ</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8</a:t>
            </a:fld>
            <a:endParaRPr kumimoji="1" lang="ja-JP" altLang="en-US"/>
          </a:p>
        </p:txBody>
      </p:sp>
    </p:spTree>
    <p:extLst>
      <p:ext uri="{BB962C8B-B14F-4D97-AF65-F5344CB8AC3E}">
        <p14:creationId xmlns:p14="http://schemas.microsoft.com/office/powerpoint/2010/main" val="2709104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無作為検定</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u="sng" dirty="0" smtClean="0"/>
              <a:t>母集団を一切用いない方</a:t>
            </a:r>
            <a:endParaRPr kumimoji="1" lang="en-US" altLang="ja-JP" u="sng" dirty="0" smtClean="0"/>
          </a:p>
          <a:p>
            <a:pPr marL="0" indent="0">
              <a:buNone/>
            </a:pPr>
            <a:endParaRPr lang="en-US" altLang="ja-JP" u="sng" dirty="0" smtClean="0"/>
          </a:p>
          <a:p>
            <a:r>
              <a:rPr lang="ja-JP" altLang="en-US" dirty="0" smtClean="0"/>
              <a:t>行う条件</a:t>
            </a:r>
            <a:endParaRPr lang="en-US" altLang="ja-JP" dirty="0" smtClean="0"/>
          </a:p>
          <a:p>
            <a:pPr marL="0" indent="0">
              <a:buNone/>
            </a:pPr>
            <a:r>
              <a:rPr lang="ja-JP" altLang="en-US" dirty="0"/>
              <a:t>実験材料や被験者が実験群に無作為に割り付けられて</a:t>
            </a:r>
            <a:r>
              <a:rPr lang="ja-JP" altLang="en-US" dirty="0" smtClean="0"/>
              <a:t>いる</a:t>
            </a:r>
            <a:endParaRPr lang="en-US" altLang="ja-JP" dirty="0" smtClean="0"/>
          </a:p>
          <a:p>
            <a:pPr marL="0" indent="0">
              <a:buNone/>
            </a:pPr>
            <a:endParaRPr lang="en-US" altLang="ja-JP" dirty="0"/>
          </a:p>
          <a:p>
            <a:pPr marL="0" indent="0">
              <a:buNone/>
            </a:pPr>
            <a:r>
              <a:rPr lang="ja-JP" altLang="en-US" dirty="0" smtClean="0">
                <a:solidFill>
                  <a:srgbClr val="FF0000"/>
                </a:solidFill>
              </a:rPr>
              <a:t>現実</a:t>
            </a:r>
            <a:r>
              <a:rPr lang="ja-JP" altLang="en-US" dirty="0">
                <a:solidFill>
                  <a:srgbClr val="FF0000"/>
                </a:solidFill>
              </a:rPr>
              <a:t>に得られたデータしか用いないため、実際のデータにのみにしか当てはまらない</a:t>
            </a:r>
            <a:endParaRPr lang="en-US" altLang="ja-JP" dirty="0">
              <a:solidFill>
                <a:srgbClr val="FF0000"/>
              </a:solidFill>
            </a:endParaRPr>
          </a:p>
          <a:p>
            <a:pPr marL="0" indent="0">
              <a:buNone/>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9</a:t>
            </a:fld>
            <a:endParaRPr kumimoji="1" lang="ja-JP" altLang="en-US"/>
          </a:p>
        </p:txBody>
      </p:sp>
    </p:spTree>
    <p:extLst>
      <p:ext uri="{BB962C8B-B14F-4D97-AF65-F5344CB8AC3E}">
        <p14:creationId xmlns:p14="http://schemas.microsoft.com/office/powerpoint/2010/main" val="9244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無作為検定のメリット</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以下の２つを回避できる</a:t>
            </a:r>
            <a:endParaRPr kumimoji="1" lang="en-US" altLang="ja-JP" dirty="0" smtClean="0"/>
          </a:p>
          <a:p>
            <a:r>
              <a:rPr lang="ja-JP" altLang="en-US" dirty="0"/>
              <a:t>実験</a:t>
            </a:r>
            <a:r>
              <a:rPr kumimoji="1" lang="ja-JP" altLang="en-US" dirty="0" smtClean="0"/>
              <a:t>研究に母集団を無理やり当てはめる際に生ずる解析法の誤用</a:t>
            </a:r>
            <a:endParaRPr kumimoji="1" lang="en-US" altLang="ja-JP" dirty="0" smtClean="0"/>
          </a:p>
          <a:p>
            <a:pPr marL="0" indent="0">
              <a:buNone/>
            </a:pPr>
            <a:endParaRPr kumimoji="1" lang="en-US" altLang="ja-JP" dirty="0" smtClean="0"/>
          </a:p>
          <a:p>
            <a:r>
              <a:rPr lang="ja-JP" altLang="en-US" dirty="0" smtClean="0"/>
              <a:t>研究結果の</a:t>
            </a:r>
            <a:r>
              <a:rPr lang="ja-JP" altLang="en-US" dirty="0"/>
              <a:t>考察</a:t>
            </a:r>
            <a:r>
              <a:rPr lang="ja-JP" altLang="en-US" dirty="0" smtClean="0"/>
              <a:t>に統計解析への過剰依存</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10</a:t>
            </a:fld>
            <a:endParaRPr kumimoji="1" lang="ja-JP" altLang="en-US"/>
          </a:p>
        </p:txBody>
      </p:sp>
    </p:spTree>
    <p:extLst>
      <p:ext uri="{BB962C8B-B14F-4D97-AF65-F5344CB8AC3E}">
        <p14:creationId xmlns:p14="http://schemas.microsoft.com/office/powerpoint/2010/main" val="16586315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無作為検定の現状と今後の方向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現状</a:t>
            </a:r>
            <a:endParaRPr kumimoji="1" lang="en-US" altLang="ja-JP" dirty="0" smtClean="0"/>
          </a:p>
          <a:p>
            <a:r>
              <a:rPr lang="ja-JP" altLang="en-US" dirty="0" smtClean="0"/>
              <a:t>従来の母集団を想定した検定法と</a:t>
            </a:r>
            <a:r>
              <a:rPr lang="ja-JP" altLang="en-US" dirty="0"/>
              <a:t>結果</a:t>
            </a:r>
            <a:r>
              <a:rPr lang="ja-JP" altLang="en-US" dirty="0" smtClean="0"/>
              <a:t>の大差がない</a:t>
            </a:r>
            <a:endParaRPr lang="en-US" altLang="ja-JP" dirty="0" smtClean="0"/>
          </a:p>
          <a:p>
            <a:r>
              <a:rPr kumimoji="1" lang="ja-JP" altLang="en-US" dirty="0" smtClean="0"/>
              <a:t>無作為</a:t>
            </a:r>
            <a:r>
              <a:rPr kumimoji="1" lang="ja-JP" altLang="en-US" dirty="0"/>
              <a:t>抽出</a:t>
            </a:r>
            <a:r>
              <a:rPr kumimoji="1" lang="ja-JP" altLang="en-US" dirty="0" smtClean="0"/>
              <a:t>が行われていない実験研究で母集団を想定することが容認されている</a:t>
            </a:r>
            <a:endParaRPr kumimoji="1" lang="en-US" altLang="ja-JP" dirty="0" smtClean="0"/>
          </a:p>
          <a:p>
            <a:pPr marL="0" indent="0">
              <a:buNone/>
            </a:pPr>
            <a:endParaRPr lang="en-US" altLang="ja-JP" dirty="0" smtClean="0"/>
          </a:p>
          <a:p>
            <a:pPr marL="0" indent="0">
              <a:buNone/>
            </a:pPr>
            <a:r>
              <a:rPr lang="ja-JP" altLang="en-US" dirty="0" smtClean="0"/>
              <a:t>これからは無作為抽出法が主流になるかもしれない</a:t>
            </a:r>
            <a:endParaRPr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11</a:t>
            </a:fld>
            <a:endParaRPr kumimoji="1" lang="ja-JP" altLang="en-US"/>
          </a:p>
        </p:txBody>
      </p:sp>
    </p:spTree>
    <p:extLst>
      <p:ext uri="{BB962C8B-B14F-4D97-AF65-F5344CB8AC3E}">
        <p14:creationId xmlns:p14="http://schemas.microsoft.com/office/powerpoint/2010/main" val="629045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マン・ホイットニーの</a:t>
            </a:r>
            <a:r>
              <a:rPr lang="ja-JP" altLang="en-US" dirty="0" smtClean="0"/>
              <a:t>検定</a:t>
            </a:r>
            <a:r>
              <a:rPr lang="ja-JP" altLang="en-US" dirty="0"/>
              <a:t>の</a:t>
            </a:r>
            <a:r>
              <a:rPr lang="ja-JP" altLang="en-US" dirty="0" smtClean="0"/>
              <a:t>計算</a:t>
            </a:r>
            <a:r>
              <a:rPr lang="ja-JP" altLang="en-US" dirty="0"/>
              <a:t>手順</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dirty="0" smtClean="0"/>
                  <a:t>両</a:t>
                </a:r>
                <a:r>
                  <a:rPr lang="ja-JP" altLang="en-US" dirty="0"/>
                  <a:t>群</a:t>
                </a:r>
                <a:r>
                  <a:rPr lang="ja-JP" altLang="en-US" dirty="0" smtClean="0"/>
                  <a:t>のデータを混ぜて大きさの順に並べる</a:t>
                </a:r>
                <a:endParaRPr lang="en-US" altLang="ja-JP" dirty="0" smtClean="0"/>
              </a:p>
              <a:p>
                <a:pPr marL="514350" indent="-514350">
                  <a:buFont typeface="+mj-lt"/>
                  <a:buAutoNum type="arabicPeriod"/>
                </a:pPr>
                <a:r>
                  <a:rPr kumimoji="1" lang="ja-JP" altLang="en-US" dirty="0" smtClean="0"/>
                  <a:t>データの値の小さいものから順に</a:t>
                </a:r>
                <a:r>
                  <a:rPr lang="ja-JP" altLang="en-US" dirty="0"/>
                  <a:t>順位</a:t>
                </a:r>
                <a:r>
                  <a:rPr lang="ja-JP" altLang="en-US" dirty="0" smtClean="0"/>
                  <a:t>をつける</a:t>
                </a:r>
                <a:endParaRPr lang="en-US" altLang="ja-JP" dirty="0" smtClean="0"/>
              </a:p>
              <a:p>
                <a:pPr marL="457200" lvl="1" indent="0">
                  <a:buNone/>
                </a:pPr>
                <a:r>
                  <a:rPr lang="ja-JP" altLang="en-US" dirty="0" smtClean="0"/>
                  <a:t>値が同じ場合、同順位として平均の順位をつける</a:t>
                </a:r>
                <a:endParaRPr lang="en-US" altLang="ja-JP" dirty="0" smtClean="0"/>
              </a:p>
              <a:p>
                <a:pPr marL="514350" indent="-514350">
                  <a:buFont typeface="+mj-lt"/>
                  <a:buAutoNum type="arabicPeriod"/>
                </a:pPr>
                <a:r>
                  <a:rPr lang="ja-JP" altLang="en-US" dirty="0" smtClean="0"/>
                  <a:t>各群の順位の総和、</a:t>
                </a:r>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𝑇</m:t>
                        </m:r>
                      </m:e>
                      <m:sub>
                        <m:r>
                          <a:rPr lang="en-US" altLang="ja-JP" b="0" i="1" smtClean="0">
                            <a:latin typeface="Cambria Math" panose="02040503050406030204" pitchFamily="18" charset="0"/>
                          </a:rPr>
                          <m:t>𝐴</m:t>
                        </m:r>
                      </m:sub>
                    </m:sSub>
                  </m:oMath>
                </a14:m>
                <a:r>
                  <a:rPr lang="en-US" altLang="ja-JP" dirty="0" smtClean="0"/>
                  <a:t>,</a:t>
                </a:r>
                <a14:m>
                  <m:oMath xmlns:m="http://schemas.openxmlformats.org/officeDocument/2006/math">
                    <m:sSub>
                      <m:sSubPr>
                        <m:ctrlPr>
                          <a:rPr lang="en-US" altLang="ja-JP" i="1" dirty="0" smtClean="0">
                            <a:latin typeface="Cambria Math" panose="02040503050406030204" pitchFamily="18" charset="0"/>
                          </a:rPr>
                        </m:ctrlPr>
                      </m:sSubPr>
                      <m:e>
                        <m:r>
                          <a:rPr lang="en-US" altLang="ja-JP" b="0" i="1" dirty="0" smtClean="0">
                            <a:latin typeface="Cambria Math" panose="02040503050406030204" pitchFamily="18" charset="0"/>
                          </a:rPr>
                          <m:t>𝑇</m:t>
                        </m:r>
                      </m:e>
                      <m:sub>
                        <m:r>
                          <a:rPr lang="en-US" altLang="ja-JP" b="0" i="1" dirty="0" smtClean="0">
                            <a:latin typeface="Cambria Math" panose="02040503050406030204" pitchFamily="18" charset="0"/>
                          </a:rPr>
                          <m:t>𝐵</m:t>
                        </m:r>
                      </m:sub>
                    </m:sSub>
                  </m:oMath>
                </a14:m>
                <a:r>
                  <a:rPr lang="ja-JP" altLang="en-US" dirty="0" smtClean="0"/>
                  <a:t>を求める</a:t>
                </a:r>
                <a:endParaRPr lang="en-US" altLang="ja-JP" dirty="0" smtClean="0"/>
              </a:p>
              <a:p>
                <a:pPr marL="514350" indent="-514350">
                  <a:buFont typeface="+mj-lt"/>
                  <a:buAutoNum type="arabicPeriod"/>
                </a:pPr>
                <a:r>
                  <a:rPr lang="ja-JP" altLang="en-US" dirty="0" smtClean="0"/>
                  <a:t>順位和の出現確率分布と比較して限界値を超えていれば、「</a:t>
                </a:r>
                <a:r>
                  <a:rPr lang="en-US" altLang="ja-JP" dirty="0" smtClean="0"/>
                  <a:t>2</a:t>
                </a:r>
                <a:r>
                  <a:rPr lang="ja-JP" altLang="en-US" dirty="0" err="1" smtClean="0"/>
                  <a:t>つの</a:t>
                </a:r>
                <a:r>
                  <a:rPr lang="ja-JP" altLang="en-US" dirty="0" smtClean="0"/>
                  <a:t>母集団で順位の表れ方に差はない」という帰無仮説を棄却</a:t>
                </a:r>
                <a:endParaRPr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623" t="-2941" r="-1082"/>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12</a:t>
            </a:fld>
            <a:endParaRPr kumimoji="1" lang="ja-JP" altLang="en-US"/>
          </a:p>
        </p:txBody>
      </p:sp>
    </p:spTree>
    <p:extLst>
      <p:ext uri="{BB962C8B-B14F-4D97-AF65-F5344CB8AC3E}">
        <p14:creationId xmlns:p14="http://schemas.microsoft.com/office/powerpoint/2010/main" val="33390976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13</a:t>
            </a:fld>
            <a:endParaRPr kumimoji="1" lang="ja-JP" altLang="en-US"/>
          </a:p>
        </p:txBody>
      </p:sp>
    </p:spTree>
    <p:extLst>
      <p:ext uri="{BB962C8B-B14F-4D97-AF65-F5344CB8AC3E}">
        <p14:creationId xmlns:p14="http://schemas.microsoft.com/office/powerpoint/2010/main" val="8661624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rmAutofit lnSpcReduction="10000"/>
              </a:bodyPr>
              <a:lstStyle/>
              <a:p>
                <a:r>
                  <a:rPr kumimoji="1" lang="en-US" altLang="ja-JP" dirty="0" smtClean="0"/>
                  <a:t>A,B2</a:t>
                </a:r>
                <a:r>
                  <a:rPr kumimoji="1" lang="ja-JP" altLang="en-US" dirty="0" smtClean="0"/>
                  <a:t>種類の治療を行い、</a:t>
                </a:r>
                <a:r>
                  <a:rPr lang="ja-JP" altLang="en-US" dirty="0" smtClean="0"/>
                  <a:t>一定の</a:t>
                </a:r>
                <a:r>
                  <a:rPr kumimoji="1" lang="ja-JP" altLang="en-US" dirty="0" smtClean="0"/>
                  <a:t>基準でかんな</a:t>
                </a:r>
                <a:r>
                  <a:rPr kumimoji="1" lang="en-US" altLang="ja-JP" dirty="0" smtClean="0"/>
                  <a:t>j</a:t>
                </a:r>
                <a:r>
                  <a:rPr kumimoji="1" lang="ja-JP" altLang="en-US" dirty="0" smtClean="0"/>
                  <a:t>の症状</a:t>
                </a:r>
                <a:r>
                  <a:rPr lang="ja-JP" altLang="en-US" dirty="0" smtClean="0"/>
                  <a:t>をスコア化すると？</a:t>
                </a:r>
                <a:endParaRPr lang="en-US" altLang="ja-JP" dirty="0" smtClean="0"/>
              </a:p>
              <a:p>
                <a:endParaRPr lang="en-US" altLang="ja-JP" dirty="0"/>
              </a:p>
              <a:p>
                <a:endParaRPr lang="en-US" altLang="ja-JP" dirty="0" smtClean="0"/>
              </a:p>
              <a:p>
                <a:endParaRPr lang="en-US" altLang="ja-JP" dirty="0"/>
              </a:p>
              <a:p>
                <a:endParaRPr lang="en-US" altLang="ja-JP" dirty="0" smtClean="0"/>
              </a:p>
              <a:p>
                <a:r>
                  <a:rPr lang="ja-JP" altLang="en-US" dirty="0" smtClean="0"/>
                  <a:t>順位和は</a:t>
                </a:r>
                <a:endParaRPr lang="en-US" altLang="ja-JP" dirty="0" smtClean="0"/>
              </a:p>
              <a:p>
                <a:pPr marL="0" indent="0">
                  <a:buNone/>
                </a:pPr>
                <a:r>
                  <a:rPr lang="en-US" altLang="ja-JP" dirty="0" smtClean="0"/>
                  <a:t>A</a:t>
                </a:r>
                <a:r>
                  <a:rPr lang="ja-JP" altLang="en-US" dirty="0" smtClean="0"/>
                  <a:t>群</a:t>
                </a:r>
                <a:r>
                  <a:rPr lang="en-US" altLang="ja-JP" dirty="0" smtClean="0"/>
                  <a:t>:</a:t>
                </a:r>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𝑇</m:t>
                        </m:r>
                      </m:e>
                      <m:sub>
                        <m:r>
                          <a:rPr lang="en-US" altLang="ja-JP" b="0" i="1" smtClean="0">
                            <a:latin typeface="Cambria Math" panose="02040503050406030204" pitchFamily="18" charset="0"/>
                          </a:rPr>
                          <m:t>𝐴</m:t>
                        </m:r>
                      </m:sub>
                    </m:sSub>
                    <m:r>
                      <a:rPr lang="en-US" altLang="ja-JP" b="0" i="1" smtClean="0">
                        <a:latin typeface="Cambria Math" panose="02040503050406030204" pitchFamily="18" charset="0"/>
                      </a:rPr>
                      <m:t>=1+2+4=7</m:t>
                    </m:r>
                  </m:oMath>
                </a14:m>
                <a:endParaRPr lang="en-US" altLang="ja-JP" dirty="0" smtClean="0"/>
              </a:p>
              <a:p>
                <a:pPr marL="0" indent="0">
                  <a:buNone/>
                </a:pPr>
                <a:r>
                  <a:rPr kumimoji="1" lang="en-US" altLang="ja-JP" dirty="0" smtClean="0"/>
                  <a:t>B</a:t>
                </a:r>
                <a:r>
                  <a:rPr kumimoji="1" lang="ja-JP" altLang="en-US" dirty="0" smtClean="0"/>
                  <a:t>群</a:t>
                </a:r>
                <a:r>
                  <a:rPr kumimoji="1" lang="en-US" altLang="ja-JP" dirty="0" smtClean="0"/>
                  <a:t>:</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𝑇</m:t>
                        </m:r>
                      </m:e>
                      <m:sub>
                        <m:r>
                          <a:rPr kumimoji="1" lang="en-US" altLang="ja-JP" b="0" i="1" smtClean="0">
                            <a:latin typeface="Cambria Math" panose="02040503050406030204" pitchFamily="18" charset="0"/>
                          </a:rPr>
                          <m:t>𝐵</m:t>
                        </m:r>
                      </m:sub>
                    </m:sSub>
                    <m:r>
                      <a:rPr kumimoji="1" lang="en-US" altLang="ja-JP" b="0" i="1" smtClean="0">
                        <a:latin typeface="Cambria Math" panose="02040503050406030204" pitchFamily="18" charset="0"/>
                      </a:rPr>
                      <m:t>=3+5+6=14</m:t>
                    </m:r>
                  </m:oMath>
                </a14:m>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546" t="-3922"/>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14</a:t>
            </a:fld>
            <a:endParaRPr kumimoji="1" lang="ja-JP" altLang="en-US"/>
          </a:p>
        </p:txBody>
      </p:sp>
      <p:graphicFrame>
        <p:nvGraphicFramePr>
          <p:cNvPr id="5" name="表 4"/>
          <p:cNvGraphicFramePr>
            <a:graphicFrameLocks noGrp="1"/>
          </p:cNvGraphicFramePr>
          <p:nvPr/>
        </p:nvGraphicFramePr>
        <p:xfrm>
          <a:off x="741404" y="2575011"/>
          <a:ext cx="6096000" cy="1854200"/>
        </p:xfrm>
        <a:graphic>
          <a:graphicData uri="http://schemas.openxmlformats.org/drawingml/2006/table">
            <a:tbl>
              <a:tblPr firstRow="1" bandRow="1">
                <a:tableStyleId>{7DF18680-E054-41AD-8BC1-D1AEF772440D}</a:tableStyleId>
              </a:tblPr>
              <a:tblGrid>
                <a:gridCol w="1524000"/>
                <a:gridCol w="1524000"/>
                <a:gridCol w="1524000"/>
                <a:gridCol w="1524000"/>
              </a:tblGrid>
              <a:tr h="370840">
                <a:tc gridSpan="2">
                  <a:txBody>
                    <a:bodyPr/>
                    <a:lstStyle/>
                    <a:p>
                      <a:pPr algn="ctr"/>
                      <a:r>
                        <a:rPr kumimoji="1" lang="ja-JP" altLang="en-US" dirty="0" smtClean="0"/>
                        <a:t>治療</a:t>
                      </a:r>
                      <a:r>
                        <a:rPr kumimoji="1" lang="en-US" altLang="ja-JP" dirty="0" smtClean="0"/>
                        <a:t>A</a:t>
                      </a:r>
                      <a:endParaRPr kumimoji="1" lang="ja-JP" altLang="en-US" dirty="0"/>
                    </a:p>
                  </a:txBody>
                  <a:tcPr/>
                </a:tc>
                <a:tc hMerge="1">
                  <a:txBody>
                    <a:bodyPr/>
                    <a:lstStyle/>
                    <a:p>
                      <a:endParaRPr kumimoji="1" lang="ja-JP" altLang="en-US" dirty="0"/>
                    </a:p>
                  </a:txBody>
                  <a:tcPr/>
                </a:tc>
                <a:tc gridSpan="2">
                  <a:txBody>
                    <a:bodyPr/>
                    <a:lstStyle/>
                    <a:p>
                      <a:pPr algn="ctr"/>
                      <a:r>
                        <a:rPr kumimoji="1" lang="ja-JP" altLang="en-US" dirty="0" smtClean="0"/>
                        <a:t>治療</a:t>
                      </a:r>
                      <a:r>
                        <a:rPr kumimoji="1" lang="en-US" altLang="ja-JP" dirty="0" smtClean="0"/>
                        <a:t>B</a:t>
                      </a:r>
                    </a:p>
                  </a:txBody>
                  <a:tcPr/>
                </a:tc>
                <a:tc hMerge="1">
                  <a:txBody>
                    <a:bodyPr/>
                    <a:lstStyle/>
                    <a:p>
                      <a:endParaRPr kumimoji="1" lang="ja-JP" altLang="en-US" dirty="0"/>
                    </a:p>
                  </a:txBody>
                  <a:tcPr/>
                </a:tc>
              </a:tr>
              <a:tr h="370840">
                <a:tc>
                  <a:txBody>
                    <a:bodyPr/>
                    <a:lstStyle/>
                    <a:p>
                      <a:pPr algn="ctr"/>
                      <a:r>
                        <a:rPr kumimoji="1" lang="ja-JP" altLang="en-US" dirty="0" smtClean="0"/>
                        <a:t>データ</a:t>
                      </a:r>
                      <a:endParaRPr kumimoji="1" lang="ja-JP" altLang="en-US" dirty="0"/>
                    </a:p>
                  </a:txBody>
                  <a:tcPr/>
                </a:tc>
                <a:tc>
                  <a:txBody>
                    <a:bodyPr/>
                    <a:lstStyle/>
                    <a:p>
                      <a:pPr algn="ctr"/>
                      <a:r>
                        <a:rPr kumimoji="1" lang="ja-JP" altLang="en-US" dirty="0" smtClean="0"/>
                        <a:t>順位　</a:t>
                      </a:r>
                      <a:endParaRPr kumimoji="1" lang="ja-JP" altLang="en-US" dirty="0"/>
                    </a:p>
                  </a:txBody>
                  <a:tcPr/>
                </a:tc>
                <a:tc>
                  <a:txBody>
                    <a:bodyPr/>
                    <a:lstStyle/>
                    <a:p>
                      <a:pPr algn="ctr"/>
                      <a:r>
                        <a:rPr kumimoji="1" lang="ja-JP" altLang="en-US" dirty="0" smtClean="0"/>
                        <a:t>データ　</a:t>
                      </a:r>
                      <a:endParaRPr kumimoji="1" lang="ja-JP" altLang="en-US" dirty="0"/>
                    </a:p>
                  </a:txBody>
                  <a:tcPr/>
                </a:tc>
                <a:tc>
                  <a:txBody>
                    <a:bodyPr/>
                    <a:lstStyle/>
                    <a:p>
                      <a:pPr algn="ctr"/>
                      <a:r>
                        <a:rPr kumimoji="1" lang="ja-JP" altLang="en-US" dirty="0" smtClean="0"/>
                        <a:t>順位</a:t>
                      </a:r>
                      <a:endParaRPr kumimoji="1" lang="ja-JP" altLang="en-US" dirty="0"/>
                    </a:p>
                  </a:txBody>
                  <a:tcPr/>
                </a:tc>
              </a:tr>
              <a:tr h="370840">
                <a:tc>
                  <a:txBody>
                    <a:bodyPr/>
                    <a:lstStyle/>
                    <a:p>
                      <a:pPr algn="ctr"/>
                      <a:r>
                        <a:rPr kumimoji="1" lang="en-US" altLang="ja-JP" dirty="0" smtClean="0"/>
                        <a:t>6</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19</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11</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27</a:t>
                      </a:r>
                      <a:endParaRPr kumimoji="1" lang="ja-JP" altLang="en-US" dirty="0"/>
                    </a:p>
                  </a:txBody>
                  <a:tcPr/>
                </a:tc>
                <a:tc>
                  <a:txBody>
                    <a:bodyPr/>
                    <a:lstStyle/>
                    <a:p>
                      <a:pPr algn="ctr"/>
                      <a:r>
                        <a:rPr kumimoji="1" lang="en-US" altLang="ja-JP" dirty="0" smtClean="0"/>
                        <a:t>5</a:t>
                      </a:r>
                      <a:endParaRPr kumimoji="1" lang="ja-JP" altLang="en-US" dirty="0"/>
                    </a:p>
                  </a:txBody>
                  <a:tcPr/>
                </a:tc>
              </a:tr>
              <a:tr h="370840">
                <a:tc>
                  <a:txBody>
                    <a:bodyPr/>
                    <a:lstStyle/>
                    <a:p>
                      <a:pPr algn="ctr"/>
                      <a:r>
                        <a:rPr kumimoji="1" lang="en-US" altLang="ja-JP" dirty="0" smtClean="0"/>
                        <a:t>25</a:t>
                      </a:r>
                      <a:endParaRPr kumimoji="1" lang="ja-JP" altLang="en-US" dirty="0"/>
                    </a:p>
                  </a:txBody>
                  <a:tcPr/>
                </a:tc>
                <a:tc>
                  <a:txBody>
                    <a:bodyPr/>
                    <a:lstStyle/>
                    <a:p>
                      <a:pPr algn="ctr"/>
                      <a:r>
                        <a:rPr kumimoji="1" lang="en-US" altLang="ja-JP" dirty="0" smtClean="0"/>
                        <a:t>4</a:t>
                      </a:r>
                      <a:endParaRPr kumimoji="1" lang="ja-JP" altLang="en-US" dirty="0"/>
                    </a:p>
                  </a:txBody>
                  <a:tcPr/>
                </a:tc>
                <a:tc>
                  <a:txBody>
                    <a:bodyPr/>
                    <a:lstStyle/>
                    <a:p>
                      <a:pPr algn="ctr"/>
                      <a:r>
                        <a:rPr kumimoji="1" lang="en-US" altLang="ja-JP" dirty="0" smtClean="0"/>
                        <a:t>33</a:t>
                      </a:r>
                      <a:endParaRPr kumimoji="1" lang="ja-JP" altLang="en-US" dirty="0"/>
                    </a:p>
                  </a:txBody>
                  <a:tcPr/>
                </a:tc>
                <a:tc>
                  <a:txBody>
                    <a:bodyPr/>
                    <a:lstStyle/>
                    <a:p>
                      <a:pPr algn="ctr"/>
                      <a:r>
                        <a:rPr kumimoji="1" lang="en-US" altLang="ja-JP" dirty="0" smtClean="0"/>
                        <a:t>6</a:t>
                      </a:r>
                      <a:endParaRPr kumimoji="1" lang="ja-JP" altLang="en-US" dirty="0"/>
                    </a:p>
                  </a:txBody>
                  <a:tcPr/>
                </a:tc>
              </a:tr>
            </a:tbl>
          </a:graphicData>
        </a:graphic>
      </p:graphicFrame>
    </p:spTree>
    <p:extLst>
      <p:ext uri="{BB962C8B-B14F-4D97-AF65-F5344CB8AC3E}">
        <p14:creationId xmlns:p14="http://schemas.microsoft.com/office/powerpoint/2010/main" val="35210678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smtClean="0"/>
              <a:t>順位</a:t>
            </a:r>
            <a:r>
              <a:rPr lang="ja-JP" altLang="en-US" dirty="0"/>
              <a:t>和</a:t>
            </a:r>
            <a:r>
              <a:rPr lang="ja-JP" altLang="en-US" dirty="0" smtClean="0"/>
              <a:t>の出現確率分布</a:t>
            </a:r>
            <a:endParaRPr kumimoji="1" lang="ja-JP" altLang="en-US" dirty="0"/>
          </a:p>
        </p:txBody>
      </p:sp>
      <p:sp>
        <p:nvSpPr>
          <p:cNvPr id="7" name="コンテンツ プレースホルダー 6"/>
          <p:cNvSpPr>
            <a:spLocks noGrp="1"/>
          </p:cNvSpPr>
          <p:nvPr>
            <p:ph sz="half" idx="2"/>
          </p:nvPr>
        </p:nvSpPr>
        <p:spPr/>
        <p:txBody>
          <a:bodyPr/>
          <a:lstStyle/>
          <a:p>
            <a:r>
              <a:rPr lang="ja-JP" altLang="en-US" dirty="0"/>
              <a:t>順位の</a:t>
            </a:r>
            <a:r>
              <a:rPr lang="ja-JP" altLang="en-US" dirty="0" smtClean="0"/>
              <a:t>組み合わせ</a:t>
            </a:r>
            <a:r>
              <a:rPr lang="en-US" altLang="ja-JP" dirty="0" smtClean="0"/>
              <a:t>6C3=20</a:t>
            </a:r>
            <a:r>
              <a:rPr lang="ja-JP" altLang="en-US" dirty="0" smtClean="0"/>
              <a:t>通り</a:t>
            </a:r>
            <a:endParaRPr lang="en-US" altLang="ja-JP" dirty="0" smtClean="0"/>
          </a:p>
          <a:p>
            <a:r>
              <a:rPr lang="ja-JP" altLang="en-US" dirty="0" smtClean="0"/>
              <a:t>その内順位和が７以下は２つ</a:t>
            </a:r>
            <a:endParaRPr lang="en-US" altLang="ja-JP" dirty="0" smtClean="0"/>
          </a:p>
          <a:p>
            <a:endParaRPr lang="en-US" altLang="ja-JP" dirty="0" smtClean="0"/>
          </a:p>
          <a:p>
            <a:r>
              <a:rPr lang="ja-JP" altLang="en-US" dirty="0" smtClean="0"/>
              <a:t>片側検定の</a:t>
            </a:r>
            <a:r>
              <a:rPr lang="en-US" altLang="ja-JP" dirty="0" smtClean="0"/>
              <a:t>P</a:t>
            </a:r>
            <a:r>
              <a:rPr lang="ja-JP" altLang="en-US" dirty="0" smtClean="0"/>
              <a:t>値</a:t>
            </a:r>
            <a:r>
              <a:rPr lang="en-US" altLang="ja-JP" dirty="0" smtClean="0"/>
              <a:t>P=2/20=0.1</a:t>
            </a:r>
            <a:endParaRPr lang="en-US" altLang="ja-JP" dirty="0"/>
          </a:p>
          <a:p>
            <a:r>
              <a:rPr kumimoji="1" lang="ja-JP" altLang="en-US" dirty="0" smtClean="0"/>
              <a:t>両側検定の</a:t>
            </a:r>
            <a:r>
              <a:rPr kumimoji="1" lang="en-US" altLang="ja-JP" dirty="0" smtClean="0"/>
              <a:t>P</a:t>
            </a:r>
            <a:r>
              <a:rPr kumimoji="1" lang="ja-JP" altLang="en-US" dirty="0" smtClean="0"/>
              <a:t>値</a:t>
            </a:r>
            <a:endParaRPr lang="en-US" altLang="ja-JP" dirty="0"/>
          </a:p>
          <a:p>
            <a:pPr marL="0" indent="0">
              <a:buNone/>
            </a:pPr>
            <a:r>
              <a:rPr lang="ja-JP" altLang="en-US" dirty="0" smtClean="0"/>
              <a:t>　</a:t>
            </a:r>
            <a:r>
              <a:rPr lang="en-US" altLang="ja-JP" dirty="0" smtClean="0"/>
              <a:t>P=0.2</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15</a:t>
            </a:fld>
            <a:endParaRPr kumimoji="1" lang="ja-JP" altLang="en-US"/>
          </a:p>
        </p:txBody>
      </p:sp>
      <p:graphicFrame>
        <p:nvGraphicFramePr>
          <p:cNvPr id="10" name="コンテンツ プレースホルダー 9"/>
          <p:cNvGraphicFramePr>
            <a:graphicFrameLocks noGrp="1"/>
          </p:cNvGraphicFramePr>
          <p:nvPr>
            <p:ph sz="half" idx="1"/>
          </p:nvPr>
        </p:nvGraphicFramePr>
        <p:xfrm>
          <a:off x="628650" y="1825625"/>
          <a:ext cx="3886200" cy="4351336"/>
        </p:xfrm>
        <a:graphic>
          <a:graphicData uri="http://schemas.openxmlformats.org/drawingml/2006/table">
            <a:tbl>
              <a:tblPr firstRow="1" bandRow="1">
                <a:tableStyleId>{7DF18680-E054-41AD-8BC1-D1AEF772440D}</a:tableStyleId>
              </a:tblPr>
              <a:tblGrid>
                <a:gridCol w="516409"/>
                <a:gridCol w="1532238"/>
                <a:gridCol w="1837553"/>
              </a:tblGrid>
              <a:tr h="543917">
                <a:tc>
                  <a:txBody>
                    <a:bodyPr/>
                    <a:lstStyle/>
                    <a:p>
                      <a:pPr algn="ctr"/>
                      <a:endParaRPr kumimoji="1" lang="ja-JP" altLang="en-US" dirty="0"/>
                    </a:p>
                  </a:txBody>
                  <a:tcPr/>
                </a:tc>
                <a:tc>
                  <a:txBody>
                    <a:bodyPr/>
                    <a:lstStyle/>
                    <a:p>
                      <a:pPr algn="ctr"/>
                      <a:r>
                        <a:rPr kumimoji="1" lang="en-US" altLang="ja-JP" dirty="0" smtClean="0"/>
                        <a:t>A</a:t>
                      </a:r>
                      <a:r>
                        <a:rPr kumimoji="1" lang="ja-JP" altLang="en-US" dirty="0" smtClean="0"/>
                        <a:t>群の順位</a:t>
                      </a:r>
                      <a:endParaRPr kumimoji="1" lang="ja-JP" altLang="en-US" dirty="0"/>
                    </a:p>
                  </a:txBody>
                  <a:tcPr/>
                </a:tc>
                <a:tc>
                  <a:txBody>
                    <a:bodyPr/>
                    <a:lstStyle/>
                    <a:p>
                      <a:pPr algn="ctr"/>
                      <a:r>
                        <a:rPr kumimoji="1" lang="en-US" altLang="ja-JP" dirty="0" smtClean="0"/>
                        <a:t>A</a:t>
                      </a:r>
                      <a:r>
                        <a:rPr kumimoji="1" lang="ja-JP" altLang="en-US" dirty="0" smtClean="0"/>
                        <a:t>群の順位和</a:t>
                      </a:r>
                      <a:endParaRPr kumimoji="1" lang="ja-JP" altLang="en-US" dirty="0"/>
                    </a:p>
                  </a:txBody>
                  <a:tcPr/>
                </a:tc>
              </a:tr>
              <a:tr h="543917">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1,2,3</a:t>
                      </a:r>
                      <a:endParaRPr kumimoji="1" lang="ja-JP" altLang="en-US" dirty="0"/>
                    </a:p>
                  </a:txBody>
                  <a:tcPr/>
                </a:tc>
                <a:tc>
                  <a:txBody>
                    <a:bodyPr/>
                    <a:lstStyle/>
                    <a:p>
                      <a:pPr algn="ctr"/>
                      <a:r>
                        <a:rPr kumimoji="1" lang="en-US" altLang="ja-JP" dirty="0" smtClean="0"/>
                        <a:t>6</a:t>
                      </a:r>
                      <a:endParaRPr kumimoji="1" lang="ja-JP" altLang="en-US" dirty="0"/>
                    </a:p>
                  </a:txBody>
                  <a:tcPr/>
                </a:tc>
              </a:tr>
              <a:tr h="543917">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1,2,4</a:t>
                      </a:r>
                      <a:endParaRPr kumimoji="1" lang="ja-JP" altLang="en-US" dirty="0"/>
                    </a:p>
                  </a:txBody>
                  <a:tcPr/>
                </a:tc>
                <a:tc>
                  <a:txBody>
                    <a:bodyPr/>
                    <a:lstStyle/>
                    <a:p>
                      <a:pPr algn="ctr"/>
                      <a:r>
                        <a:rPr kumimoji="1" lang="en-US" altLang="ja-JP" dirty="0" smtClean="0"/>
                        <a:t>7</a:t>
                      </a:r>
                      <a:endParaRPr kumimoji="1" lang="ja-JP" altLang="en-US" dirty="0"/>
                    </a:p>
                  </a:txBody>
                  <a:tcPr/>
                </a:tc>
              </a:tr>
              <a:tr h="543917">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1,2,5</a:t>
                      </a:r>
                      <a:endParaRPr kumimoji="1" lang="ja-JP" altLang="en-US" dirty="0"/>
                    </a:p>
                  </a:txBody>
                  <a:tcPr/>
                </a:tc>
                <a:tc>
                  <a:txBody>
                    <a:bodyPr/>
                    <a:lstStyle/>
                    <a:p>
                      <a:pPr algn="ctr"/>
                      <a:r>
                        <a:rPr kumimoji="1" lang="en-US" altLang="ja-JP" dirty="0" smtClean="0"/>
                        <a:t>8</a:t>
                      </a:r>
                      <a:endParaRPr kumimoji="1" lang="ja-JP" altLang="en-US" dirty="0"/>
                    </a:p>
                  </a:txBody>
                  <a:tcPr/>
                </a:tc>
              </a:tr>
              <a:tr h="543917">
                <a:tc>
                  <a:txBody>
                    <a:bodyPr/>
                    <a:lstStyle/>
                    <a:p>
                      <a:pPr algn="ctr"/>
                      <a:r>
                        <a:rPr kumimoji="1" lang="en-US" altLang="ja-JP" dirty="0" smtClean="0"/>
                        <a:t>4</a:t>
                      </a:r>
                      <a:endParaRPr kumimoji="1" lang="ja-JP" altLang="en-US" dirty="0"/>
                    </a:p>
                  </a:txBody>
                  <a:tcPr/>
                </a:tc>
                <a:tc>
                  <a:txBody>
                    <a:bodyPr/>
                    <a:lstStyle/>
                    <a:p>
                      <a:pPr algn="ctr"/>
                      <a:r>
                        <a:rPr kumimoji="1" lang="en-US" altLang="ja-JP" dirty="0" smtClean="0"/>
                        <a:t>1,2,6</a:t>
                      </a:r>
                      <a:endParaRPr kumimoji="1" lang="ja-JP" altLang="en-US" dirty="0"/>
                    </a:p>
                  </a:txBody>
                  <a:tcPr/>
                </a:tc>
                <a:tc>
                  <a:txBody>
                    <a:bodyPr/>
                    <a:lstStyle/>
                    <a:p>
                      <a:pPr algn="ctr"/>
                      <a:r>
                        <a:rPr kumimoji="1" lang="en-US" altLang="ja-JP" dirty="0" smtClean="0"/>
                        <a:t>9</a:t>
                      </a:r>
                      <a:endParaRPr kumimoji="1" lang="ja-JP" altLang="en-US" dirty="0"/>
                    </a:p>
                  </a:txBody>
                  <a:tcPr/>
                </a:tc>
              </a:tr>
              <a:tr h="543917">
                <a:tc>
                  <a:txBody>
                    <a:bodyPr/>
                    <a:lstStyle/>
                    <a:p>
                      <a:pPr algn="ctr"/>
                      <a:r>
                        <a:rPr kumimoji="1" lang="en-US" altLang="ja-JP" dirty="0" smtClean="0"/>
                        <a:t>5</a:t>
                      </a:r>
                      <a:endParaRPr kumimoji="1" lang="ja-JP" altLang="en-US" dirty="0"/>
                    </a:p>
                  </a:txBody>
                  <a:tcPr/>
                </a:tc>
                <a:tc>
                  <a:txBody>
                    <a:bodyPr/>
                    <a:lstStyle/>
                    <a:p>
                      <a:pPr algn="ctr"/>
                      <a:r>
                        <a:rPr kumimoji="1" lang="en-US" altLang="ja-JP" dirty="0" smtClean="0"/>
                        <a:t>1,3,5</a:t>
                      </a:r>
                      <a:endParaRPr kumimoji="1" lang="ja-JP" altLang="en-US" dirty="0"/>
                    </a:p>
                  </a:txBody>
                  <a:tcPr/>
                </a:tc>
                <a:tc>
                  <a:txBody>
                    <a:bodyPr/>
                    <a:lstStyle/>
                    <a:p>
                      <a:pPr algn="ctr"/>
                      <a:r>
                        <a:rPr kumimoji="1" lang="en-US" altLang="ja-JP" dirty="0" smtClean="0"/>
                        <a:t>9</a:t>
                      </a:r>
                      <a:endParaRPr kumimoji="1" lang="ja-JP" altLang="en-US" dirty="0"/>
                    </a:p>
                  </a:txBody>
                  <a:tcPr/>
                </a:tc>
              </a:tr>
              <a:tr h="543917">
                <a:tc>
                  <a:txBody>
                    <a:bodyPr/>
                    <a:lstStyle/>
                    <a:p>
                      <a:pPr algn="ctr"/>
                      <a:r>
                        <a:rPr kumimoji="1" lang="en-US" altLang="ja-JP" dirty="0" smtClean="0"/>
                        <a:t>6</a:t>
                      </a:r>
                      <a:endParaRPr kumimoji="1" lang="ja-JP" altLang="en-US" dirty="0"/>
                    </a:p>
                  </a:txBody>
                  <a:tcPr/>
                </a:tc>
                <a:tc>
                  <a:txBody>
                    <a:bodyPr/>
                    <a:lstStyle/>
                    <a:p>
                      <a:pPr algn="ctr"/>
                      <a:r>
                        <a:rPr kumimoji="1" lang="en-US" altLang="ja-JP" dirty="0" smtClean="0"/>
                        <a:t>2,3,4</a:t>
                      </a:r>
                      <a:endParaRPr kumimoji="1" lang="ja-JP" altLang="en-US" dirty="0"/>
                    </a:p>
                  </a:txBody>
                  <a:tcPr/>
                </a:tc>
                <a:tc>
                  <a:txBody>
                    <a:bodyPr/>
                    <a:lstStyle/>
                    <a:p>
                      <a:pPr algn="ctr"/>
                      <a:r>
                        <a:rPr kumimoji="1" lang="en-US" altLang="ja-JP" dirty="0" smtClean="0"/>
                        <a:t>9</a:t>
                      </a:r>
                      <a:endParaRPr kumimoji="1" lang="ja-JP" altLang="en-US" dirty="0"/>
                    </a:p>
                  </a:txBody>
                  <a:tcPr/>
                </a:tc>
              </a:tr>
              <a:tr h="543917">
                <a:tc>
                  <a:txBody>
                    <a:bodyPr/>
                    <a:lstStyle/>
                    <a:p>
                      <a:pPr algn="ctr"/>
                      <a:r>
                        <a:rPr kumimoji="1" lang="en-US" altLang="ja-JP" dirty="0" smtClean="0"/>
                        <a:t>7</a:t>
                      </a:r>
                      <a:endParaRPr kumimoji="1" lang="ja-JP" altLang="en-US" dirty="0"/>
                    </a:p>
                  </a:txBody>
                  <a:tcPr/>
                </a:tc>
                <a:tc>
                  <a:txBody>
                    <a:bodyPr/>
                    <a:lstStyle/>
                    <a:p>
                      <a:pPr algn="ctr"/>
                      <a:r>
                        <a:rPr kumimoji="1" lang="en-US" altLang="ja-JP" dirty="0" smtClean="0"/>
                        <a:t>2,3,5</a:t>
                      </a:r>
                      <a:endParaRPr kumimoji="1" lang="ja-JP" altLang="en-US" dirty="0"/>
                    </a:p>
                  </a:txBody>
                  <a:tcPr/>
                </a:tc>
                <a:tc>
                  <a:txBody>
                    <a:bodyPr/>
                    <a:lstStyle/>
                    <a:p>
                      <a:pPr algn="ctr"/>
                      <a:r>
                        <a:rPr kumimoji="1" lang="en-US" altLang="ja-JP" dirty="0" smtClean="0"/>
                        <a:t>10</a:t>
                      </a:r>
                      <a:endParaRPr kumimoji="1" lang="ja-JP" altLang="en-US" dirty="0"/>
                    </a:p>
                  </a:txBody>
                  <a:tcPr/>
                </a:tc>
              </a:tr>
            </a:tbl>
          </a:graphicData>
        </a:graphic>
      </p:graphicFrame>
    </p:spTree>
    <p:extLst>
      <p:ext uri="{BB962C8B-B14F-4D97-AF65-F5344CB8AC3E}">
        <p14:creationId xmlns:p14="http://schemas.microsoft.com/office/powerpoint/2010/main" val="148581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ウィルコクソンの符号付順位</a:t>
            </a:r>
            <a:r>
              <a:rPr lang="ja-JP" altLang="en-US" dirty="0" smtClean="0"/>
              <a:t>検定の</a:t>
            </a:r>
            <a:r>
              <a:rPr kumimoji="1" lang="ja-JP" altLang="en-US" dirty="0" smtClean="0"/>
              <a:t>計算手順</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Autofit/>
              </a:bodyPr>
              <a:lstStyle/>
              <a:p>
                <a:pPr marL="514350" indent="-514350">
                  <a:buFont typeface="+mj-lt"/>
                  <a:buAutoNum type="arabicPeriod"/>
                </a:pPr>
                <a:r>
                  <a:rPr kumimoji="1" lang="ja-JP" altLang="en-US" sz="2400" dirty="0" smtClean="0"/>
                  <a:t>それぞれの対応あるデータの差を計算</a:t>
                </a:r>
                <a:endParaRPr kumimoji="1" lang="en-US" altLang="ja-JP" sz="2400" dirty="0" smtClean="0"/>
              </a:p>
              <a:p>
                <a:pPr marL="514350" indent="-514350">
                  <a:buFont typeface="+mj-lt"/>
                  <a:buAutoNum type="arabicPeriod"/>
                </a:pPr>
                <a:r>
                  <a:rPr lang="ja-JP" altLang="en-US" sz="2400" dirty="0" smtClean="0"/>
                  <a:t>差の絶対値に対して小さいものから順に順位付け</a:t>
                </a:r>
                <a:endParaRPr lang="en-US" altLang="ja-JP" sz="2400" dirty="0" smtClean="0"/>
              </a:p>
              <a:p>
                <a:pPr marL="457200" lvl="1" indent="0">
                  <a:buNone/>
                </a:pPr>
                <a:r>
                  <a:rPr kumimoji="1" lang="ja-JP" altLang="en-US" sz="2000" dirty="0" smtClean="0"/>
                  <a:t>差が０のものは除く</a:t>
                </a:r>
                <a:endParaRPr kumimoji="1" lang="en-US" altLang="ja-JP" sz="2000" dirty="0" smtClean="0"/>
              </a:p>
              <a:p>
                <a:pPr marL="514350" indent="-514350">
                  <a:buFont typeface="+mj-lt"/>
                  <a:buAutoNum type="arabicPeriod"/>
                </a:pPr>
                <a:r>
                  <a:rPr lang="ja-JP" altLang="en-US" sz="2400" dirty="0"/>
                  <a:t>差</a:t>
                </a:r>
                <a:r>
                  <a:rPr lang="ja-JP" altLang="en-US" sz="2400" dirty="0" smtClean="0"/>
                  <a:t>が</a:t>
                </a:r>
                <a:r>
                  <a:rPr lang="ja-JP" altLang="en-US" sz="2400" dirty="0"/>
                  <a:t>正</a:t>
                </a:r>
                <a:r>
                  <a:rPr lang="ja-JP" altLang="en-US" sz="2400" dirty="0" smtClean="0"/>
                  <a:t>の場合、順位に＋、差が負の場合</a:t>
                </a:r>
                <a:r>
                  <a:rPr lang="ja-JP" altLang="en-US" sz="2400" dirty="0" err="1" smtClean="0"/>
                  <a:t>ーを</a:t>
                </a:r>
                <a:r>
                  <a:rPr lang="ja-JP" altLang="en-US" sz="2400" dirty="0" smtClean="0"/>
                  <a:t>つける</a:t>
                </a:r>
                <a:endParaRPr lang="en-US" altLang="ja-JP" sz="2400" dirty="0" smtClean="0"/>
              </a:p>
              <a:p>
                <a:pPr marL="514350" indent="-514350">
                  <a:buFont typeface="+mj-lt"/>
                  <a:buAutoNum type="arabicPeriod"/>
                </a:pPr>
                <a:r>
                  <a:rPr kumimoji="1" lang="ja-JP" altLang="en-US" sz="2400" dirty="0"/>
                  <a:t>順位</a:t>
                </a:r>
                <a:r>
                  <a:rPr kumimoji="1" lang="ja-JP" altLang="en-US" sz="2400" dirty="0" smtClean="0"/>
                  <a:t>を足し合わせる</a:t>
                </a:r>
                <a:endParaRPr lang="en-US" altLang="ja-JP" sz="2400" dirty="0" smtClean="0"/>
              </a:p>
              <a:p>
                <a:pPr marL="0" indent="0">
                  <a:buNone/>
                </a:pPr>
                <a:r>
                  <a:rPr kumimoji="1" lang="ja-JP" altLang="en-US" sz="2400" dirty="0"/>
                  <a:t>正</a:t>
                </a:r>
                <a:r>
                  <a:rPr kumimoji="1" lang="ja-JP" altLang="en-US" sz="2400" dirty="0" smtClean="0"/>
                  <a:t>の順位和；</a:t>
                </a:r>
                <a14:m>
                  <m:oMath xmlns:m="http://schemas.openxmlformats.org/officeDocument/2006/math">
                    <m:sSup>
                      <m:sSupPr>
                        <m:ctrlPr>
                          <a:rPr kumimoji="1" lang="en-US" altLang="ja-JP" sz="2400" i="1" smtClean="0">
                            <a:latin typeface="Cambria Math" panose="02040503050406030204" pitchFamily="18" charset="0"/>
                          </a:rPr>
                        </m:ctrlPr>
                      </m:sSupPr>
                      <m:e>
                        <m:r>
                          <a:rPr kumimoji="1" lang="en-US" altLang="ja-JP" sz="2400" b="0" i="1" smtClean="0">
                            <a:latin typeface="Cambria Math" panose="02040503050406030204" pitchFamily="18" charset="0"/>
                          </a:rPr>
                          <m:t>𝑇</m:t>
                        </m:r>
                      </m:e>
                      <m:sup>
                        <m:r>
                          <a:rPr kumimoji="1" lang="en-US" altLang="ja-JP" sz="2400" b="0" i="1" smtClean="0">
                            <a:latin typeface="Cambria Math" panose="02040503050406030204" pitchFamily="18" charset="0"/>
                          </a:rPr>
                          <m:t>+</m:t>
                        </m:r>
                      </m:sup>
                    </m:sSup>
                  </m:oMath>
                </a14:m>
                <a:endParaRPr kumimoji="1" lang="en-US" altLang="ja-JP" sz="2400" dirty="0" smtClean="0"/>
              </a:p>
              <a:p>
                <a:pPr marL="0" indent="0">
                  <a:buNone/>
                </a:pPr>
                <a:r>
                  <a:rPr lang="ja-JP" altLang="en-US" sz="2400" dirty="0"/>
                  <a:t>負</a:t>
                </a:r>
                <a:r>
                  <a:rPr lang="ja-JP" altLang="en-US" sz="2400" dirty="0" smtClean="0"/>
                  <a:t>の順位和；</a:t>
                </a:r>
                <a14:m>
                  <m:oMath xmlns:m="http://schemas.openxmlformats.org/officeDocument/2006/math">
                    <m:sSup>
                      <m:sSupPr>
                        <m:ctrlPr>
                          <a:rPr lang="en-US" altLang="ja-JP" sz="2400" i="1" smtClean="0">
                            <a:latin typeface="Cambria Math" panose="02040503050406030204" pitchFamily="18" charset="0"/>
                          </a:rPr>
                        </m:ctrlPr>
                      </m:sSupPr>
                      <m:e>
                        <m:r>
                          <a:rPr lang="en-US" altLang="ja-JP" sz="2400" b="0" i="1" smtClean="0">
                            <a:latin typeface="Cambria Math" panose="02040503050406030204" pitchFamily="18" charset="0"/>
                          </a:rPr>
                          <m:t>𝑇</m:t>
                        </m:r>
                      </m:e>
                      <m:sup>
                        <m:r>
                          <a:rPr lang="en-US" altLang="ja-JP" sz="2400" b="0" i="1" smtClean="0">
                            <a:latin typeface="Cambria Math" panose="02040503050406030204" pitchFamily="18" charset="0"/>
                          </a:rPr>
                          <m:t>−</m:t>
                        </m:r>
                      </m:sup>
                    </m:sSup>
                  </m:oMath>
                </a14:m>
                <a:endParaRPr lang="en-US" altLang="ja-JP" sz="2400" dirty="0" smtClean="0"/>
              </a:p>
              <a:p>
                <a:pPr marL="0" indent="0">
                  <a:buNone/>
                </a:pPr>
                <a:r>
                  <a:rPr lang="en-US" altLang="ja-JP" sz="2400" dirty="0" smtClean="0"/>
                  <a:t>5. </a:t>
                </a:r>
                <a:r>
                  <a:rPr lang="ja-JP" altLang="en-US" sz="2400" dirty="0" smtClean="0"/>
                  <a:t>順位和の出現確率分布と比較し限界値を超えていれば、「対応のあるデータ間の差はない」という帰無仮説を棄却</a:t>
                </a:r>
                <a:endParaRPr kumimoji="1" lang="en-US" altLang="ja-JP" sz="24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236" t="-252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16</a:t>
            </a:fld>
            <a:endParaRPr kumimoji="1" lang="ja-JP" altLang="en-US"/>
          </a:p>
        </p:txBody>
      </p:sp>
    </p:spTree>
    <p:extLst>
      <p:ext uri="{BB962C8B-B14F-4D97-AF65-F5344CB8AC3E}">
        <p14:creationId xmlns:p14="http://schemas.microsoft.com/office/powerpoint/2010/main" val="1664498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p:sp>
        <p:nvSpPr>
          <p:cNvPr id="3" name="コンテンツ プレースホルダー 2"/>
          <p:cNvSpPr>
            <a:spLocks noGrp="1"/>
          </p:cNvSpPr>
          <p:nvPr>
            <p:ph idx="1"/>
          </p:nvPr>
        </p:nvSpPr>
        <p:spPr>
          <a:xfrm>
            <a:off x="628650" y="1383956"/>
            <a:ext cx="7886700" cy="4085967"/>
          </a:xfrm>
        </p:spPr>
        <p:txBody>
          <a:bodyPr>
            <a:normAutofit/>
          </a:bodyPr>
          <a:lstStyle/>
          <a:p>
            <a:r>
              <a:rPr kumimoji="1" lang="en-US" altLang="ja-JP" dirty="0" smtClean="0"/>
              <a:t>8</a:t>
            </a:r>
            <a:r>
              <a:rPr kumimoji="1" lang="ja-JP" altLang="en-US" dirty="0" smtClean="0"/>
              <a:t>人の患者の治療の前後の症状をスコアで表す</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17</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2408307536"/>
              </p:ext>
            </p:extLst>
          </p:nvPr>
        </p:nvGraphicFramePr>
        <p:xfrm>
          <a:off x="682197" y="1807396"/>
          <a:ext cx="6804453" cy="3566160"/>
        </p:xfrm>
        <a:graphic>
          <a:graphicData uri="http://schemas.openxmlformats.org/drawingml/2006/table">
            <a:tbl>
              <a:tblPr firstRow="1" bandRow="1">
                <a:tableStyleId>{7DF18680-E054-41AD-8BC1-D1AEF772440D}</a:tableStyleId>
              </a:tblPr>
              <a:tblGrid>
                <a:gridCol w="799983"/>
                <a:gridCol w="1526404"/>
                <a:gridCol w="1563186"/>
                <a:gridCol w="1462038"/>
                <a:gridCol w="1452842"/>
              </a:tblGrid>
              <a:tr h="354139">
                <a:tc>
                  <a:txBody>
                    <a:bodyPr/>
                    <a:lstStyle/>
                    <a:p>
                      <a:pPr algn="ctr"/>
                      <a:r>
                        <a:rPr kumimoji="1" lang="ja-JP" altLang="en-US" dirty="0" smtClean="0"/>
                        <a:t>患者</a:t>
                      </a:r>
                      <a:endParaRPr kumimoji="1" lang="ja-JP" altLang="en-US" dirty="0"/>
                    </a:p>
                  </a:txBody>
                  <a:tcPr/>
                </a:tc>
                <a:tc>
                  <a:txBody>
                    <a:bodyPr/>
                    <a:lstStyle/>
                    <a:p>
                      <a:pPr algn="ctr"/>
                      <a:r>
                        <a:rPr kumimoji="1" lang="ja-JP" altLang="en-US" dirty="0" smtClean="0"/>
                        <a:t>治療前</a:t>
                      </a:r>
                      <a:endParaRPr kumimoji="1" lang="ja-JP" altLang="en-US" dirty="0"/>
                    </a:p>
                  </a:txBody>
                  <a:tcPr/>
                </a:tc>
                <a:tc>
                  <a:txBody>
                    <a:bodyPr/>
                    <a:lstStyle/>
                    <a:p>
                      <a:pPr algn="ctr"/>
                      <a:r>
                        <a:rPr kumimoji="1" lang="ja-JP" altLang="en-US" dirty="0" smtClean="0"/>
                        <a:t>治療後</a:t>
                      </a:r>
                      <a:endParaRPr kumimoji="1" lang="ja-JP" altLang="en-US" dirty="0"/>
                    </a:p>
                  </a:txBody>
                  <a:tcPr/>
                </a:tc>
                <a:tc>
                  <a:txBody>
                    <a:bodyPr/>
                    <a:lstStyle/>
                    <a:p>
                      <a:pPr algn="ctr"/>
                      <a:r>
                        <a:rPr kumimoji="1" lang="ja-JP" altLang="en-US" dirty="0" smtClean="0"/>
                        <a:t>差</a:t>
                      </a:r>
                      <a:endParaRPr kumimoji="1" lang="ja-JP" altLang="en-US" dirty="0"/>
                    </a:p>
                  </a:txBody>
                  <a:tcPr/>
                </a:tc>
                <a:tc>
                  <a:txBody>
                    <a:bodyPr/>
                    <a:lstStyle/>
                    <a:p>
                      <a:pPr algn="ctr"/>
                      <a:r>
                        <a:rPr kumimoji="1" lang="ja-JP" altLang="en-US" dirty="0" smtClean="0"/>
                        <a:t>符号付差の順位</a:t>
                      </a:r>
                      <a:endParaRPr kumimoji="1" lang="ja-JP" altLang="en-US" dirty="0"/>
                    </a:p>
                  </a:txBody>
                  <a:tcPr/>
                </a:tc>
              </a:tr>
              <a:tr h="0">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23</a:t>
                      </a:r>
                      <a:endParaRPr kumimoji="1" lang="ja-JP" altLang="en-US" dirty="0"/>
                    </a:p>
                  </a:txBody>
                  <a:tcPr/>
                </a:tc>
                <a:tc>
                  <a:txBody>
                    <a:bodyPr/>
                    <a:lstStyle/>
                    <a:p>
                      <a:pPr algn="ctr"/>
                      <a:r>
                        <a:rPr kumimoji="1" lang="en-US" altLang="ja-JP" dirty="0" smtClean="0"/>
                        <a:t>36</a:t>
                      </a:r>
                      <a:endParaRPr kumimoji="1" lang="ja-JP" altLang="en-US" dirty="0"/>
                    </a:p>
                  </a:txBody>
                  <a:tcPr/>
                </a:tc>
                <a:tc>
                  <a:txBody>
                    <a:bodyPr/>
                    <a:lstStyle/>
                    <a:p>
                      <a:pPr algn="ctr"/>
                      <a:r>
                        <a:rPr kumimoji="1" lang="en-US" altLang="ja-JP" dirty="0" smtClean="0"/>
                        <a:t>13</a:t>
                      </a:r>
                      <a:endParaRPr kumimoji="1" lang="ja-JP" altLang="en-US" dirty="0"/>
                    </a:p>
                  </a:txBody>
                  <a:tcPr/>
                </a:tc>
                <a:tc>
                  <a:txBody>
                    <a:bodyPr/>
                    <a:lstStyle/>
                    <a:p>
                      <a:pPr algn="ctr"/>
                      <a:r>
                        <a:rPr kumimoji="1" lang="en-US" altLang="ja-JP" dirty="0" smtClean="0"/>
                        <a:t>4</a:t>
                      </a:r>
                      <a:endParaRPr kumimoji="1" lang="ja-JP" altLang="en-US" dirty="0"/>
                    </a:p>
                  </a:txBody>
                  <a:tcPr/>
                </a:tc>
              </a:tr>
              <a:tr h="0">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18</a:t>
                      </a:r>
                      <a:endParaRPr kumimoji="1" lang="ja-JP" altLang="en-US" dirty="0"/>
                    </a:p>
                  </a:txBody>
                  <a:tcPr/>
                </a:tc>
                <a:tc>
                  <a:txBody>
                    <a:bodyPr/>
                    <a:lstStyle/>
                    <a:p>
                      <a:pPr algn="ctr"/>
                      <a:r>
                        <a:rPr kumimoji="1" lang="en-US" altLang="ja-JP" dirty="0" smtClean="0"/>
                        <a:t>19</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1</a:t>
                      </a:r>
                      <a:endParaRPr kumimoji="1" lang="ja-JP" altLang="en-US" dirty="0"/>
                    </a:p>
                  </a:txBody>
                  <a:tcPr/>
                </a:tc>
              </a:tr>
              <a:tr h="0">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55</a:t>
                      </a:r>
                      <a:endParaRPr kumimoji="1" lang="ja-JP" altLang="en-US" dirty="0"/>
                    </a:p>
                  </a:txBody>
                  <a:tcPr/>
                </a:tc>
                <a:tc>
                  <a:txBody>
                    <a:bodyPr/>
                    <a:lstStyle/>
                    <a:p>
                      <a:pPr algn="ctr"/>
                      <a:r>
                        <a:rPr kumimoji="1" lang="en-US" altLang="ja-JP" dirty="0" smtClean="0"/>
                        <a:t>53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a:t>
                      </a:r>
                      <a:endParaRPr kumimoji="1" lang="ja-JP" altLang="en-US" dirty="0"/>
                    </a:p>
                  </a:txBody>
                  <a:tcPr/>
                </a:tc>
              </a:tr>
              <a:tr h="0">
                <a:tc>
                  <a:txBody>
                    <a:bodyPr/>
                    <a:lstStyle/>
                    <a:p>
                      <a:pPr algn="ctr"/>
                      <a:r>
                        <a:rPr kumimoji="1" lang="en-US" altLang="ja-JP" dirty="0" smtClean="0"/>
                        <a:t>4</a:t>
                      </a:r>
                      <a:endParaRPr kumimoji="1" lang="ja-JP" altLang="en-US" dirty="0"/>
                    </a:p>
                  </a:txBody>
                  <a:tcPr/>
                </a:tc>
                <a:tc>
                  <a:txBody>
                    <a:bodyPr/>
                    <a:lstStyle/>
                    <a:p>
                      <a:pPr algn="ctr"/>
                      <a:r>
                        <a:rPr kumimoji="1" lang="en-US" altLang="ja-JP" dirty="0" smtClean="0"/>
                        <a:t>78</a:t>
                      </a:r>
                      <a:endParaRPr kumimoji="1" lang="ja-JP" altLang="en-US" dirty="0"/>
                    </a:p>
                  </a:txBody>
                  <a:tcPr/>
                </a:tc>
                <a:tc>
                  <a:txBody>
                    <a:bodyPr/>
                    <a:lstStyle/>
                    <a:p>
                      <a:pPr algn="ctr"/>
                      <a:r>
                        <a:rPr kumimoji="1" lang="en-US" altLang="ja-JP" dirty="0" smtClean="0"/>
                        <a:t>89</a:t>
                      </a:r>
                      <a:endParaRPr kumimoji="1" lang="ja-JP" altLang="en-US" dirty="0"/>
                    </a:p>
                  </a:txBody>
                  <a:tcPr/>
                </a:tc>
                <a:tc>
                  <a:txBody>
                    <a:bodyPr/>
                    <a:lstStyle/>
                    <a:p>
                      <a:pPr algn="ctr"/>
                      <a:r>
                        <a:rPr kumimoji="1" lang="en-US" altLang="ja-JP" dirty="0" smtClean="0"/>
                        <a:t>11</a:t>
                      </a:r>
                      <a:endParaRPr kumimoji="1" lang="ja-JP" altLang="en-US" dirty="0"/>
                    </a:p>
                  </a:txBody>
                  <a:tcPr/>
                </a:tc>
                <a:tc>
                  <a:txBody>
                    <a:bodyPr/>
                    <a:lstStyle/>
                    <a:p>
                      <a:pPr algn="ctr"/>
                      <a:r>
                        <a:rPr kumimoji="1" lang="en-US" altLang="ja-JP" dirty="0" smtClean="0"/>
                        <a:t>3</a:t>
                      </a:r>
                      <a:endParaRPr kumimoji="1" lang="ja-JP" altLang="en-US" dirty="0"/>
                    </a:p>
                  </a:txBody>
                  <a:tcPr/>
                </a:tc>
              </a:tr>
              <a:tr h="0">
                <a:tc>
                  <a:txBody>
                    <a:bodyPr/>
                    <a:lstStyle/>
                    <a:p>
                      <a:pPr algn="ctr"/>
                      <a:r>
                        <a:rPr kumimoji="1" lang="en-US" altLang="ja-JP" dirty="0" smtClean="0"/>
                        <a:t>5</a:t>
                      </a:r>
                      <a:endParaRPr kumimoji="1" lang="ja-JP" altLang="en-US" dirty="0"/>
                    </a:p>
                  </a:txBody>
                  <a:tcPr/>
                </a:tc>
                <a:tc>
                  <a:txBody>
                    <a:bodyPr/>
                    <a:lstStyle/>
                    <a:p>
                      <a:pPr algn="ctr"/>
                      <a:r>
                        <a:rPr kumimoji="1" lang="en-US" altLang="ja-JP" dirty="0" smtClean="0"/>
                        <a:t>21</a:t>
                      </a:r>
                      <a:endParaRPr kumimoji="1" lang="ja-JP" altLang="en-US" dirty="0"/>
                    </a:p>
                  </a:txBody>
                  <a:tcPr/>
                </a:tc>
                <a:tc>
                  <a:txBody>
                    <a:bodyPr/>
                    <a:lstStyle/>
                    <a:p>
                      <a:pPr algn="ctr"/>
                      <a:r>
                        <a:rPr kumimoji="1" lang="en-US" altLang="ja-JP" dirty="0" smtClean="0"/>
                        <a:t>21</a:t>
                      </a:r>
                      <a:endParaRPr kumimoji="1" lang="ja-JP" altLang="en-US" dirty="0"/>
                    </a:p>
                  </a:txBody>
                  <a:tcPr/>
                </a:tc>
                <a:tc>
                  <a:txBody>
                    <a:bodyPr/>
                    <a:lstStyle/>
                    <a:p>
                      <a:pPr algn="ctr"/>
                      <a:r>
                        <a:rPr kumimoji="1" lang="en-US" altLang="ja-JP" dirty="0" smtClean="0"/>
                        <a:t>0</a:t>
                      </a:r>
                      <a:endParaRPr kumimoji="1" lang="ja-JP" altLang="en-US" dirty="0"/>
                    </a:p>
                  </a:txBody>
                  <a:tcPr/>
                </a:tc>
                <a:tc>
                  <a:txBody>
                    <a:bodyPr/>
                    <a:lstStyle/>
                    <a:p>
                      <a:pPr algn="ctr"/>
                      <a:endParaRPr kumimoji="1" lang="ja-JP" altLang="en-US" dirty="0"/>
                    </a:p>
                  </a:txBody>
                  <a:tcPr/>
                </a:tc>
              </a:tr>
              <a:tr h="0">
                <a:tc>
                  <a:txBody>
                    <a:bodyPr/>
                    <a:lstStyle/>
                    <a:p>
                      <a:pPr algn="ctr"/>
                      <a:r>
                        <a:rPr kumimoji="1" lang="en-US" altLang="ja-JP" dirty="0" smtClean="0"/>
                        <a:t>6</a:t>
                      </a:r>
                      <a:endParaRPr kumimoji="1" lang="ja-JP" altLang="en-US" dirty="0"/>
                    </a:p>
                  </a:txBody>
                  <a:tcPr/>
                </a:tc>
                <a:tc>
                  <a:txBody>
                    <a:bodyPr/>
                    <a:lstStyle/>
                    <a:p>
                      <a:pPr algn="ctr"/>
                      <a:r>
                        <a:rPr kumimoji="1" lang="en-US" altLang="ja-JP" dirty="0" smtClean="0"/>
                        <a:t>49</a:t>
                      </a:r>
                      <a:endParaRPr kumimoji="1" lang="ja-JP" altLang="en-US" dirty="0"/>
                    </a:p>
                  </a:txBody>
                  <a:tcPr/>
                </a:tc>
                <a:tc>
                  <a:txBody>
                    <a:bodyPr/>
                    <a:lstStyle/>
                    <a:p>
                      <a:pPr algn="ctr"/>
                      <a:r>
                        <a:rPr kumimoji="1" lang="en-US" altLang="ja-JP" dirty="0" smtClean="0"/>
                        <a:t>64</a:t>
                      </a:r>
                      <a:endParaRPr kumimoji="1" lang="ja-JP" altLang="en-US" dirty="0"/>
                    </a:p>
                  </a:txBody>
                  <a:tcPr/>
                </a:tc>
                <a:tc>
                  <a:txBody>
                    <a:bodyPr/>
                    <a:lstStyle/>
                    <a:p>
                      <a:pPr algn="ctr"/>
                      <a:r>
                        <a:rPr kumimoji="1" lang="en-US" altLang="ja-JP" dirty="0" smtClean="0"/>
                        <a:t>15</a:t>
                      </a:r>
                      <a:endParaRPr kumimoji="1" lang="ja-JP" altLang="en-US" dirty="0"/>
                    </a:p>
                  </a:txBody>
                  <a:tcPr/>
                </a:tc>
                <a:tc>
                  <a:txBody>
                    <a:bodyPr/>
                    <a:lstStyle/>
                    <a:p>
                      <a:pPr algn="ctr"/>
                      <a:r>
                        <a:rPr kumimoji="1" lang="en-US" altLang="ja-JP" dirty="0" smtClean="0"/>
                        <a:t>5</a:t>
                      </a:r>
                      <a:endParaRPr kumimoji="1" lang="ja-JP" altLang="en-US" dirty="0"/>
                    </a:p>
                  </a:txBody>
                  <a:tcPr/>
                </a:tc>
              </a:tr>
              <a:tr h="0">
                <a:tc>
                  <a:txBody>
                    <a:bodyPr/>
                    <a:lstStyle/>
                    <a:p>
                      <a:pPr algn="ctr"/>
                      <a:r>
                        <a:rPr kumimoji="1" lang="en-US" altLang="ja-JP" dirty="0" smtClean="0"/>
                        <a:t>7</a:t>
                      </a:r>
                      <a:endParaRPr kumimoji="1" lang="ja-JP" altLang="en-US" dirty="0"/>
                    </a:p>
                  </a:txBody>
                  <a:tcPr/>
                </a:tc>
                <a:tc>
                  <a:txBody>
                    <a:bodyPr/>
                    <a:lstStyle/>
                    <a:p>
                      <a:pPr algn="ctr"/>
                      <a:r>
                        <a:rPr kumimoji="1" lang="en-US" altLang="ja-JP" dirty="0" smtClean="0"/>
                        <a:t>39</a:t>
                      </a:r>
                      <a:endParaRPr kumimoji="1" lang="ja-JP" altLang="en-US" dirty="0"/>
                    </a:p>
                  </a:txBody>
                  <a:tcPr/>
                </a:tc>
                <a:tc>
                  <a:txBody>
                    <a:bodyPr/>
                    <a:lstStyle/>
                    <a:p>
                      <a:pPr algn="ctr"/>
                      <a:r>
                        <a:rPr kumimoji="1" lang="en-US" altLang="ja-JP" dirty="0" smtClean="0"/>
                        <a:t>67</a:t>
                      </a:r>
                      <a:endParaRPr kumimoji="1" lang="ja-JP" altLang="en-US" dirty="0"/>
                    </a:p>
                  </a:txBody>
                  <a:tcPr/>
                </a:tc>
                <a:tc>
                  <a:txBody>
                    <a:bodyPr/>
                    <a:lstStyle/>
                    <a:p>
                      <a:pPr algn="ctr"/>
                      <a:r>
                        <a:rPr kumimoji="1" lang="en-US" altLang="ja-JP" dirty="0" smtClean="0"/>
                        <a:t>28</a:t>
                      </a:r>
                      <a:endParaRPr kumimoji="1" lang="ja-JP" altLang="en-US" dirty="0"/>
                    </a:p>
                  </a:txBody>
                  <a:tcPr/>
                </a:tc>
                <a:tc>
                  <a:txBody>
                    <a:bodyPr/>
                    <a:lstStyle/>
                    <a:p>
                      <a:pPr algn="ctr"/>
                      <a:r>
                        <a:rPr kumimoji="1" lang="en-US" altLang="ja-JP" dirty="0" smtClean="0"/>
                        <a:t>7</a:t>
                      </a:r>
                      <a:endParaRPr kumimoji="1" lang="ja-JP" altLang="en-US" dirty="0"/>
                    </a:p>
                  </a:txBody>
                  <a:tcPr/>
                </a:tc>
              </a:tr>
              <a:tr h="0">
                <a:tc>
                  <a:txBody>
                    <a:bodyPr/>
                    <a:lstStyle/>
                    <a:p>
                      <a:pPr algn="ctr"/>
                      <a:r>
                        <a:rPr kumimoji="1" lang="en-US" altLang="ja-JP" dirty="0" smtClean="0"/>
                        <a:t>8</a:t>
                      </a:r>
                      <a:endParaRPr kumimoji="1" lang="ja-JP" altLang="en-US" dirty="0"/>
                    </a:p>
                  </a:txBody>
                  <a:tcPr/>
                </a:tc>
                <a:tc>
                  <a:txBody>
                    <a:bodyPr/>
                    <a:lstStyle/>
                    <a:p>
                      <a:pPr algn="ctr"/>
                      <a:r>
                        <a:rPr kumimoji="1" lang="en-US" altLang="ja-JP" dirty="0" smtClean="0"/>
                        <a:t>44</a:t>
                      </a:r>
                      <a:endParaRPr kumimoji="1" lang="ja-JP" altLang="en-US" dirty="0"/>
                    </a:p>
                  </a:txBody>
                  <a:tcPr/>
                </a:tc>
                <a:tc>
                  <a:txBody>
                    <a:bodyPr/>
                    <a:lstStyle/>
                    <a:p>
                      <a:pPr algn="ctr"/>
                      <a:r>
                        <a:rPr kumimoji="1" lang="en-US" altLang="ja-JP" dirty="0" smtClean="0"/>
                        <a:t>65</a:t>
                      </a:r>
                      <a:endParaRPr kumimoji="1" lang="ja-JP" altLang="en-US" dirty="0"/>
                    </a:p>
                  </a:txBody>
                  <a:tcPr/>
                </a:tc>
                <a:tc>
                  <a:txBody>
                    <a:bodyPr/>
                    <a:lstStyle/>
                    <a:p>
                      <a:pPr algn="ctr"/>
                      <a:r>
                        <a:rPr kumimoji="1" lang="en-US" altLang="ja-JP" dirty="0" smtClean="0"/>
                        <a:t>21</a:t>
                      </a:r>
                      <a:endParaRPr kumimoji="1" lang="ja-JP" altLang="en-US" dirty="0"/>
                    </a:p>
                  </a:txBody>
                  <a:tcPr/>
                </a:tc>
                <a:tc>
                  <a:txBody>
                    <a:bodyPr/>
                    <a:lstStyle/>
                    <a:p>
                      <a:pPr algn="ctr"/>
                      <a:r>
                        <a:rPr kumimoji="1" lang="en-US" altLang="ja-JP" dirty="0" smtClean="0"/>
                        <a:t>6</a:t>
                      </a:r>
                      <a:endParaRPr kumimoji="1" lang="ja-JP" altLang="en-US" dirty="0"/>
                    </a:p>
                  </a:txBody>
                  <a:tcPr/>
                </a:tc>
              </a:tr>
            </a:tbl>
          </a:graphicData>
        </a:graphic>
      </p:graphicFrame>
      <mc:AlternateContent xmlns:mc="http://schemas.openxmlformats.org/markup-compatibility/2006">
        <mc:Choice xmlns:a14="http://schemas.microsoft.com/office/drawing/2010/main" Requires="a14">
          <p:sp>
            <p:nvSpPr>
              <p:cNvPr id="6" name="テキスト ボックス 5"/>
              <p:cNvSpPr txBox="1"/>
              <p:nvPr/>
            </p:nvSpPr>
            <p:spPr>
              <a:xfrm>
                <a:off x="682197" y="5469923"/>
                <a:ext cx="6804453" cy="940770"/>
              </a:xfrm>
              <a:prstGeom prst="rect">
                <a:avLst/>
              </a:prstGeom>
              <a:noFill/>
            </p:spPr>
            <p:txBody>
              <a:bodyPr wrap="square" rtlCol="0">
                <a:spAutoFit/>
              </a:bodyPr>
              <a:lstStyle/>
              <a:p>
                <a:pPr marL="228600" lvl="0" indent="-228600">
                  <a:lnSpc>
                    <a:spcPct val="90000"/>
                  </a:lnSpc>
                  <a:spcBef>
                    <a:spcPts val="1000"/>
                  </a:spcBef>
                  <a:buFont typeface="Arial" panose="020B0604020202020204" pitchFamily="34" charset="0"/>
                  <a:buChar char="•"/>
                </a:pPr>
                <a14:m>
                  <m:oMath xmlns:m="http://schemas.openxmlformats.org/officeDocument/2006/math">
                    <m:sSup>
                      <m:sSupPr>
                        <m:ctrlPr>
                          <a:rPr lang="en-US" altLang="ja-JP" sz="2600" i="1">
                            <a:solidFill>
                              <a:prstClr val="black"/>
                            </a:solidFill>
                            <a:latin typeface="Cambria Math" panose="02040503050406030204" pitchFamily="18" charset="0"/>
                          </a:rPr>
                        </m:ctrlPr>
                      </m:sSupPr>
                      <m:e>
                        <m:r>
                          <a:rPr lang="en-US" altLang="ja-JP" sz="2600" i="1">
                            <a:solidFill>
                              <a:prstClr val="black"/>
                            </a:solidFill>
                            <a:latin typeface="Cambria Math" panose="02040503050406030204" pitchFamily="18" charset="0"/>
                          </a:rPr>
                          <m:t>𝑇</m:t>
                        </m:r>
                      </m:e>
                      <m:sup>
                        <m:r>
                          <a:rPr lang="en-US" altLang="ja-JP" sz="2600" i="1">
                            <a:solidFill>
                              <a:prstClr val="black"/>
                            </a:solidFill>
                            <a:latin typeface="Cambria Math" panose="02040503050406030204" pitchFamily="18" charset="0"/>
                          </a:rPr>
                          <m:t>+</m:t>
                        </m:r>
                      </m:sup>
                    </m:sSup>
                    <m:r>
                      <a:rPr lang="en-US" altLang="ja-JP" sz="2600" i="1">
                        <a:solidFill>
                          <a:prstClr val="black"/>
                        </a:solidFill>
                        <a:latin typeface="Cambria Math" panose="02040503050406030204" pitchFamily="18" charset="0"/>
                      </a:rPr>
                      <m:t>=4+1+3+5+7+6=26</m:t>
                    </m:r>
                  </m:oMath>
                </a14:m>
                <a:endParaRPr lang="en-US" altLang="ja-JP" sz="2600" dirty="0">
                  <a:solidFill>
                    <a:prstClr val="black"/>
                  </a:solidFill>
                </a:endParaRPr>
              </a:p>
              <a:p>
                <a:pPr marL="228600" lvl="0" indent="-228600">
                  <a:lnSpc>
                    <a:spcPct val="90000"/>
                  </a:lnSpc>
                  <a:spcBef>
                    <a:spcPts val="1000"/>
                  </a:spcBef>
                  <a:buFont typeface="Arial" panose="020B0604020202020204" pitchFamily="34" charset="0"/>
                  <a:buChar char="•"/>
                </a:pPr>
                <a14:m>
                  <m:oMath xmlns:m="http://schemas.openxmlformats.org/officeDocument/2006/math">
                    <m:sSup>
                      <m:sSupPr>
                        <m:ctrlPr>
                          <a:rPr lang="en-US" altLang="ja-JP" sz="2600" i="1">
                            <a:solidFill>
                              <a:prstClr val="black"/>
                            </a:solidFill>
                            <a:latin typeface="Cambria Math" panose="02040503050406030204" pitchFamily="18" charset="0"/>
                          </a:rPr>
                        </m:ctrlPr>
                      </m:sSupPr>
                      <m:e>
                        <m:r>
                          <a:rPr lang="en-US" altLang="ja-JP" sz="2600" b="0" i="1" smtClean="0">
                            <a:solidFill>
                              <a:prstClr val="black"/>
                            </a:solidFill>
                            <a:latin typeface="Cambria Math" panose="02040503050406030204" pitchFamily="18" charset="0"/>
                          </a:rPr>
                          <m:t>𝑇</m:t>
                        </m:r>
                      </m:e>
                      <m:sup>
                        <m:r>
                          <a:rPr lang="en-US" altLang="ja-JP" sz="2600" b="0" i="1" smtClean="0">
                            <a:solidFill>
                              <a:prstClr val="black"/>
                            </a:solidFill>
                            <a:latin typeface="Cambria Math" panose="02040503050406030204" pitchFamily="18" charset="0"/>
                          </a:rPr>
                          <m:t>−</m:t>
                        </m:r>
                      </m:sup>
                    </m:sSup>
                    <m:r>
                      <a:rPr lang="en-US" altLang="ja-JP" sz="2600" b="0" i="1" smtClean="0">
                        <a:solidFill>
                          <a:prstClr val="black"/>
                        </a:solidFill>
                        <a:latin typeface="Cambria Math" panose="02040503050406030204" pitchFamily="18" charset="0"/>
                      </a:rPr>
                      <m:t>=−2</m:t>
                    </m:r>
                  </m:oMath>
                </a14:m>
                <a:endParaRPr kumimoji="1" lang="en-US" altLang="ja-JP" dirty="0" smtClean="0"/>
              </a:p>
            </p:txBody>
          </p:sp>
        </mc:Choice>
        <mc:Fallback>
          <p:sp>
            <p:nvSpPr>
              <p:cNvPr id="6" name="テキスト ボックス 5"/>
              <p:cNvSpPr txBox="1">
                <a:spLocks noRot="1" noChangeAspect="1" noMove="1" noResize="1" noEditPoints="1" noAdjustHandles="1" noChangeArrowheads="1" noChangeShapeType="1" noTextEdit="1"/>
              </p:cNvSpPr>
              <p:nvPr/>
            </p:nvSpPr>
            <p:spPr>
              <a:xfrm>
                <a:off x="682197" y="5469923"/>
                <a:ext cx="6804453" cy="940770"/>
              </a:xfrm>
              <a:prstGeom prst="rect">
                <a:avLst/>
              </a:prstGeom>
              <a:blipFill rotWithShape="0">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21347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フリードマンの検定</a:t>
            </a:r>
            <a:r>
              <a:rPr kumimoji="1" lang="ja-JP" altLang="en-US" dirty="0" smtClean="0"/>
              <a:t>計算手順</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個体毎にほかの個体とは無関係に各時点で順位付け</a:t>
            </a:r>
            <a:endParaRPr kumimoji="1" lang="en-US" altLang="ja-JP" dirty="0" smtClean="0"/>
          </a:p>
          <a:p>
            <a:pPr marL="514350" indent="-514350">
              <a:buFont typeface="+mj-lt"/>
              <a:buAutoNum type="arabicPeriod"/>
            </a:pPr>
            <a:r>
              <a:rPr lang="ja-JP" altLang="en-US" dirty="0" smtClean="0"/>
              <a:t>各時点ごとに全個体の順位和を求める</a:t>
            </a:r>
            <a:endParaRPr lang="en-US" altLang="ja-JP" dirty="0" smtClean="0"/>
          </a:p>
          <a:p>
            <a:pPr marL="514350" indent="-514350">
              <a:buFont typeface="+mj-lt"/>
              <a:buAutoNum type="arabicPeriod"/>
            </a:pPr>
            <a:r>
              <a:rPr kumimoji="1" lang="ja-JP" altLang="en-US" dirty="0" smtClean="0"/>
              <a:t>順位和の分布を表す検定統計量を求める</a:t>
            </a:r>
            <a:endParaRPr kumimoji="1" lang="en-US" altLang="ja-JP" dirty="0" smtClean="0"/>
          </a:p>
          <a:p>
            <a:pPr marL="514350" indent="-514350">
              <a:buFont typeface="+mj-lt"/>
              <a:buAutoNum type="arabicPeriod"/>
            </a:pPr>
            <a:r>
              <a:rPr lang="ja-JP" altLang="en-US" dirty="0" smtClean="0"/>
              <a:t>順位</a:t>
            </a:r>
            <a:r>
              <a:rPr lang="ja-JP" altLang="en-US" dirty="0"/>
              <a:t>和</a:t>
            </a:r>
            <a:r>
              <a:rPr lang="ja-JP" altLang="en-US" dirty="0" smtClean="0"/>
              <a:t>の出現確率分布と比較し、限界値を超えていなければ、「個体内で時点による差はない」という帰無仮説を棄却</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18</a:t>
            </a:fld>
            <a:endParaRPr kumimoji="1" lang="ja-JP" altLang="en-US"/>
          </a:p>
        </p:txBody>
      </p:sp>
    </p:spTree>
    <p:extLst>
      <p:ext uri="{BB962C8B-B14F-4D97-AF65-F5344CB8AC3E}">
        <p14:creationId xmlns:p14="http://schemas.microsoft.com/office/powerpoint/2010/main" val="37423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p:sp>
        <p:nvSpPr>
          <p:cNvPr id="3" name="コンテンツ プレースホルダー 2"/>
          <p:cNvSpPr>
            <a:spLocks noGrp="1"/>
          </p:cNvSpPr>
          <p:nvPr>
            <p:ph idx="1"/>
          </p:nvPr>
        </p:nvSpPr>
        <p:spPr>
          <a:xfrm>
            <a:off x="628650" y="1351005"/>
            <a:ext cx="7886700" cy="4825958"/>
          </a:xfrm>
        </p:spPr>
        <p:txBody>
          <a:bodyPr/>
          <a:lstStyle/>
          <a:p>
            <a:r>
              <a:rPr kumimoji="1" lang="ja-JP" altLang="en-US" dirty="0" smtClean="0"/>
              <a:t>患者の治療の前、</a:t>
            </a:r>
            <a:r>
              <a:rPr kumimoji="1" lang="en-US" altLang="ja-JP" dirty="0" smtClean="0"/>
              <a:t>1</a:t>
            </a:r>
            <a:r>
              <a:rPr kumimoji="1" lang="ja-JP" altLang="en-US" dirty="0" smtClean="0"/>
              <a:t>週間後、および</a:t>
            </a:r>
            <a:r>
              <a:rPr kumimoji="1" lang="en-US" altLang="ja-JP" dirty="0" smtClean="0"/>
              <a:t>2</a:t>
            </a:r>
            <a:r>
              <a:rPr kumimoji="1" lang="ja-JP" altLang="en-US" dirty="0" smtClean="0"/>
              <a:t>週間後の症状のスコアで表したデータ</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19</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529148743"/>
              </p:ext>
            </p:extLst>
          </p:nvPr>
        </p:nvGraphicFramePr>
        <p:xfrm>
          <a:off x="735743" y="2121510"/>
          <a:ext cx="5887476" cy="3972560"/>
        </p:xfrm>
        <a:graphic>
          <a:graphicData uri="http://schemas.openxmlformats.org/drawingml/2006/table">
            <a:tbl>
              <a:tblPr firstRow="1" bandRow="1">
                <a:tableStyleId>{7DF18680-E054-41AD-8BC1-D1AEF772440D}</a:tableStyleId>
              </a:tblPr>
              <a:tblGrid>
                <a:gridCol w="841068"/>
                <a:gridCol w="841068"/>
                <a:gridCol w="841068"/>
                <a:gridCol w="841068"/>
                <a:gridCol w="841068"/>
                <a:gridCol w="841068"/>
                <a:gridCol w="841068"/>
              </a:tblGrid>
              <a:tr h="0">
                <a:tc rowSpan="2">
                  <a:txBody>
                    <a:bodyPr/>
                    <a:lstStyle/>
                    <a:p>
                      <a:pPr algn="ctr"/>
                      <a:r>
                        <a:rPr kumimoji="1" lang="ja-JP" altLang="en-US" dirty="0" smtClean="0"/>
                        <a:t>被験者</a:t>
                      </a:r>
                      <a:endParaRPr kumimoji="1" lang="ja-JP" altLang="en-US" dirty="0"/>
                    </a:p>
                  </a:txBody>
                  <a:tcPr/>
                </a:tc>
                <a:tc gridSpan="2">
                  <a:txBody>
                    <a:bodyPr/>
                    <a:lstStyle/>
                    <a:p>
                      <a:pPr algn="ctr"/>
                      <a:r>
                        <a:rPr kumimoji="1" lang="ja-JP" altLang="en-US" dirty="0" smtClean="0"/>
                        <a:t>治療前</a:t>
                      </a:r>
                      <a:endParaRPr kumimoji="1" lang="ja-JP" altLang="en-US" dirty="0"/>
                    </a:p>
                  </a:txBody>
                  <a:tcPr/>
                </a:tc>
                <a:tc hMerge="1">
                  <a:txBody>
                    <a:bodyPr/>
                    <a:lstStyle/>
                    <a:p>
                      <a:endParaRPr kumimoji="1" lang="ja-JP" altLang="en-US" dirty="0"/>
                    </a:p>
                  </a:txBody>
                  <a:tcPr/>
                </a:tc>
                <a:tc gridSpan="2">
                  <a:txBody>
                    <a:bodyPr/>
                    <a:lstStyle/>
                    <a:p>
                      <a:pPr algn="ctr"/>
                      <a:r>
                        <a:rPr kumimoji="1" lang="en-US" altLang="ja-JP" dirty="0" smtClean="0"/>
                        <a:t>1</a:t>
                      </a:r>
                      <a:r>
                        <a:rPr kumimoji="1" lang="ja-JP" altLang="en-US" dirty="0" smtClean="0"/>
                        <a:t>週間後</a:t>
                      </a:r>
                      <a:endParaRPr kumimoji="1" lang="ja-JP" altLang="en-US" dirty="0"/>
                    </a:p>
                  </a:txBody>
                  <a:tcPr/>
                </a:tc>
                <a:tc hMerge="1">
                  <a:txBody>
                    <a:bodyPr/>
                    <a:lstStyle/>
                    <a:p>
                      <a:endParaRPr kumimoji="1" lang="ja-JP" altLang="en-US" dirty="0"/>
                    </a:p>
                  </a:txBody>
                  <a:tcPr/>
                </a:tc>
                <a:tc gridSpan="2">
                  <a:txBody>
                    <a:bodyPr/>
                    <a:lstStyle/>
                    <a:p>
                      <a:pPr algn="ctr"/>
                      <a:r>
                        <a:rPr kumimoji="1" lang="en-US" altLang="ja-JP" dirty="0" smtClean="0"/>
                        <a:t>2</a:t>
                      </a:r>
                      <a:r>
                        <a:rPr kumimoji="1" lang="ja-JP" altLang="en-US" dirty="0" smtClean="0"/>
                        <a:t>週間後</a:t>
                      </a:r>
                      <a:endParaRPr kumimoji="1" lang="ja-JP" altLang="en-US" dirty="0"/>
                    </a:p>
                  </a:txBody>
                  <a:tcPr/>
                </a:tc>
                <a:tc hMerge="1">
                  <a:txBody>
                    <a:bodyPr/>
                    <a:lstStyle/>
                    <a:p>
                      <a:endParaRPr kumimoji="1" lang="ja-JP" altLang="en-US" dirty="0"/>
                    </a:p>
                  </a:txBody>
                  <a:tcPr/>
                </a:tc>
              </a:tr>
              <a:tr h="370840">
                <a:tc vMerge="1">
                  <a:txBody>
                    <a:bodyPr/>
                    <a:lstStyle/>
                    <a:p>
                      <a:endParaRPr kumimoji="1" lang="ja-JP" altLang="en-US" dirty="0"/>
                    </a:p>
                  </a:txBody>
                  <a:tcPr/>
                </a:tc>
                <a:tc>
                  <a:txBody>
                    <a:bodyPr/>
                    <a:lstStyle/>
                    <a:p>
                      <a:pPr algn="ctr"/>
                      <a:r>
                        <a:rPr kumimoji="1" lang="ja-JP" altLang="en-US" dirty="0" smtClean="0"/>
                        <a:t>データ</a:t>
                      </a:r>
                      <a:endParaRPr kumimoji="1" lang="ja-JP" altLang="en-US" dirty="0"/>
                    </a:p>
                  </a:txBody>
                  <a:tcPr/>
                </a:tc>
                <a:tc>
                  <a:txBody>
                    <a:bodyPr/>
                    <a:lstStyle/>
                    <a:p>
                      <a:pPr algn="ctr"/>
                      <a:r>
                        <a:rPr kumimoji="1" lang="ja-JP" altLang="en-US" dirty="0" smtClean="0"/>
                        <a:t>順位</a:t>
                      </a:r>
                      <a:endParaRPr kumimoji="1" lang="ja-JP" altLang="en-US" dirty="0"/>
                    </a:p>
                  </a:txBody>
                  <a:tcPr/>
                </a:tc>
                <a:tc>
                  <a:txBody>
                    <a:bodyPr/>
                    <a:lstStyle/>
                    <a:p>
                      <a:pPr algn="ctr"/>
                      <a:r>
                        <a:rPr kumimoji="1" lang="ja-JP" altLang="en-US" dirty="0" smtClean="0"/>
                        <a:t>データ</a:t>
                      </a:r>
                      <a:endParaRPr kumimoji="1" lang="ja-JP" altLang="en-US" dirty="0"/>
                    </a:p>
                  </a:txBody>
                  <a:tcPr/>
                </a:tc>
                <a:tc>
                  <a:txBody>
                    <a:bodyPr/>
                    <a:lstStyle/>
                    <a:p>
                      <a:pPr algn="ctr"/>
                      <a:r>
                        <a:rPr kumimoji="1" lang="ja-JP" altLang="en-US" dirty="0" smtClean="0"/>
                        <a:t>順位</a:t>
                      </a:r>
                      <a:endParaRPr kumimoji="1" lang="ja-JP" altLang="en-US" dirty="0"/>
                    </a:p>
                  </a:txBody>
                  <a:tcPr/>
                </a:tc>
                <a:tc>
                  <a:txBody>
                    <a:bodyPr/>
                    <a:lstStyle/>
                    <a:p>
                      <a:pPr algn="ctr"/>
                      <a:r>
                        <a:rPr kumimoji="1" lang="ja-JP" altLang="en-US" dirty="0" smtClean="0"/>
                        <a:t>データ</a:t>
                      </a:r>
                      <a:endParaRPr kumimoji="1" lang="ja-JP" altLang="en-US" dirty="0"/>
                    </a:p>
                  </a:txBody>
                  <a:tcPr/>
                </a:tc>
                <a:tc>
                  <a:txBody>
                    <a:bodyPr/>
                    <a:lstStyle/>
                    <a:p>
                      <a:pPr algn="ctr"/>
                      <a:r>
                        <a:rPr kumimoji="1" lang="ja-JP" altLang="en-US" dirty="0" smtClean="0"/>
                        <a:t>順位</a:t>
                      </a:r>
                      <a:endParaRPr kumimoji="1" lang="ja-JP" altLang="en-US" dirty="0"/>
                    </a:p>
                  </a:txBody>
                  <a:tcPr/>
                </a:tc>
              </a:tr>
              <a:tr h="370840">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23</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36</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48</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18</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19</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21</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55</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43</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49</a:t>
                      </a:r>
                      <a:endParaRPr kumimoji="1" lang="ja-JP" altLang="en-US" dirty="0"/>
                    </a:p>
                  </a:txBody>
                  <a:tcPr/>
                </a:tc>
                <a:tc>
                  <a:txBody>
                    <a:bodyPr/>
                    <a:lstStyle/>
                    <a:p>
                      <a:pPr algn="ctr"/>
                      <a:r>
                        <a:rPr kumimoji="1" lang="en-US" altLang="ja-JP" dirty="0" smtClean="0"/>
                        <a:t>2</a:t>
                      </a:r>
                      <a:endParaRPr kumimoji="1" lang="ja-JP" altLang="en-US" dirty="0"/>
                    </a:p>
                  </a:txBody>
                  <a:tcPr/>
                </a:tc>
              </a:tr>
              <a:tr h="370840">
                <a:tc>
                  <a:txBody>
                    <a:bodyPr/>
                    <a:lstStyle/>
                    <a:p>
                      <a:pPr algn="ctr"/>
                      <a:r>
                        <a:rPr kumimoji="1" lang="en-US" altLang="ja-JP" dirty="0" smtClean="0"/>
                        <a:t>4</a:t>
                      </a:r>
                      <a:endParaRPr kumimoji="1" lang="ja-JP" altLang="en-US" dirty="0"/>
                    </a:p>
                  </a:txBody>
                  <a:tcPr/>
                </a:tc>
                <a:tc>
                  <a:txBody>
                    <a:bodyPr/>
                    <a:lstStyle/>
                    <a:p>
                      <a:pPr algn="ctr"/>
                      <a:r>
                        <a:rPr kumimoji="1" lang="en-US" altLang="ja-JP" dirty="0" smtClean="0"/>
                        <a:t>78</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89</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93</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5</a:t>
                      </a:r>
                      <a:endParaRPr kumimoji="1" lang="ja-JP" altLang="en-US" dirty="0"/>
                    </a:p>
                  </a:txBody>
                  <a:tcPr/>
                </a:tc>
                <a:tc>
                  <a:txBody>
                    <a:bodyPr/>
                    <a:lstStyle/>
                    <a:p>
                      <a:pPr algn="ctr"/>
                      <a:r>
                        <a:rPr kumimoji="1" lang="en-US" altLang="ja-JP" dirty="0" smtClean="0"/>
                        <a:t>21</a:t>
                      </a:r>
                      <a:endParaRPr kumimoji="1" lang="ja-JP" altLang="en-US" dirty="0"/>
                    </a:p>
                  </a:txBody>
                  <a:tcPr/>
                </a:tc>
                <a:tc>
                  <a:txBody>
                    <a:bodyPr/>
                    <a:lstStyle/>
                    <a:p>
                      <a:pPr algn="ctr"/>
                      <a:r>
                        <a:rPr kumimoji="1" lang="en-US" altLang="ja-JP" dirty="0" smtClean="0"/>
                        <a:t>1.5</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1.5</a:t>
                      </a:r>
                      <a:endParaRPr kumimoji="1" lang="ja-JP" altLang="en-US" dirty="0"/>
                    </a:p>
                  </a:txBody>
                  <a:tcPr/>
                </a:tc>
                <a:tc>
                  <a:txBody>
                    <a:bodyPr/>
                    <a:lstStyle/>
                    <a:p>
                      <a:pPr algn="ctr"/>
                      <a:r>
                        <a:rPr kumimoji="1" lang="en-US" altLang="ja-JP" dirty="0" smtClean="0"/>
                        <a:t>25</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6</a:t>
                      </a:r>
                      <a:endParaRPr kumimoji="1" lang="ja-JP" altLang="en-US" dirty="0"/>
                    </a:p>
                  </a:txBody>
                  <a:tcPr/>
                </a:tc>
                <a:tc>
                  <a:txBody>
                    <a:bodyPr/>
                    <a:lstStyle/>
                    <a:p>
                      <a:pPr algn="ctr"/>
                      <a:r>
                        <a:rPr kumimoji="1" lang="en-US" altLang="ja-JP" dirty="0" smtClean="0"/>
                        <a:t>49</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64</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73</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en-US" altLang="ja-JP" dirty="0" smtClean="0"/>
                        <a:t>7</a:t>
                      </a:r>
                      <a:endParaRPr kumimoji="1" lang="ja-JP" altLang="en-US" dirty="0"/>
                    </a:p>
                  </a:txBody>
                  <a:tcPr/>
                </a:tc>
                <a:tc>
                  <a:txBody>
                    <a:bodyPr/>
                    <a:lstStyle/>
                    <a:p>
                      <a:pPr algn="ctr"/>
                      <a:r>
                        <a:rPr kumimoji="1" lang="en-US" altLang="ja-JP" dirty="0" smtClean="0"/>
                        <a:t>39</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67</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89</a:t>
                      </a:r>
                      <a:endParaRPr kumimoji="1" lang="ja-JP" altLang="en-US" dirty="0"/>
                    </a:p>
                  </a:txBody>
                  <a:tcPr/>
                </a:tc>
                <a:tc>
                  <a:txBody>
                    <a:bodyPr/>
                    <a:lstStyle/>
                    <a:p>
                      <a:pPr algn="ctr"/>
                      <a:r>
                        <a:rPr kumimoji="1" lang="en-US" altLang="ja-JP" dirty="0" smtClean="0"/>
                        <a:t>3</a:t>
                      </a:r>
                      <a:endParaRPr kumimoji="1" lang="ja-JP" altLang="en-US" dirty="0"/>
                    </a:p>
                  </a:txBody>
                  <a:tcPr/>
                </a:tc>
              </a:tr>
              <a:tr h="370840">
                <a:tc>
                  <a:txBody>
                    <a:bodyPr/>
                    <a:lstStyle/>
                    <a:p>
                      <a:pPr algn="ctr"/>
                      <a:r>
                        <a:rPr kumimoji="1" lang="ja-JP" altLang="en-US" dirty="0" smtClean="0"/>
                        <a:t>順位和</a:t>
                      </a:r>
                      <a:endParaRPr kumimoji="1" lang="ja-JP" altLang="en-US" dirty="0"/>
                    </a:p>
                  </a:txBody>
                  <a:tcPr/>
                </a:tc>
                <a:tc>
                  <a:txBody>
                    <a:bodyPr/>
                    <a:lstStyle/>
                    <a:p>
                      <a:pPr algn="ctr"/>
                      <a:endParaRPr kumimoji="1" lang="ja-JP" altLang="en-US" dirty="0"/>
                    </a:p>
                  </a:txBody>
                  <a:tcPr/>
                </a:tc>
                <a:tc>
                  <a:txBody>
                    <a:bodyPr/>
                    <a:lstStyle/>
                    <a:p>
                      <a:pPr algn="ctr"/>
                      <a:r>
                        <a:rPr kumimoji="1" lang="en-US" altLang="ja-JP" dirty="0" smtClean="0"/>
                        <a:t>9.5</a:t>
                      </a:r>
                      <a:endParaRPr kumimoji="1" lang="ja-JP" altLang="en-US" dirty="0"/>
                    </a:p>
                  </a:txBody>
                  <a:tcPr/>
                </a:tc>
                <a:tc>
                  <a:txBody>
                    <a:bodyPr/>
                    <a:lstStyle/>
                    <a:p>
                      <a:pPr algn="ctr"/>
                      <a:endParaRPr kumimoji="1" lang="ja-JP" altLang="en-US" dirty="0"/>
                    </a:p>
                  </a:txBody>
                  <a:tcPr/>
                </a:tc>
                <a:tc>
                  <a:txBody>
                    <a:bodyPr/>
                    <a:lstStyle/>
                    <a:p>
                      <a:pPr algn="ctr"/>
                      <a:r>
                        <a:rPr kumimoji="1" lang="en-US" altLang="ja-JP" dirty="0" smtClean="0"/>
                        <a:t>12.5</a:t>
                      </a:r>
                      <a:endParaRPr kumimoji="1" lang="ja-JP" altLang="en-US" dirty="0"/>
                    </a:p>
                  </a:txBody>
                  <a:tcPr/>
                </a:tc>
                <a:tc>
                  <a:txBody>
                    <a:bodyPr/>
                    <a:lstStyle/>
                    <a:p>
                      <a:pPr algn="ctr"/>
                      <a:endParaRPr kumimoji="1" lang="ja-JP" altLang="en-US" dirty="0"/>
                    </a:p>
                  </a:txBody>
                  <a:tcPr/>
                </a:tc>
                <a:tc>
                  <a:txBody>
                    <a:bodyPr/>
                    <a:lstStyle/>
                    <a:p>
                      <a:pPr algn="ctr"/>
                      <a:r>
                        <a:rPr kumimoji="1" lang="en-US" altLang="ja-JP" dirty="0" smtClean="0"/>
                        <a:t>20</a:t>
                      </a:r>
                      <a:endParaRPr kumimoji="1" lang="ja-JP" altLang="en-US" dirty="0"/>
                    </a:p>
                  </a:txBody>
                  <a:tcPr/>
                </a:tc>
              </a:tr>
            </a:tbl>
          </a:graphicData>
        </a:graphic>
      </p:graphicFrame>
    </p:spTree>
    <p:extLst>
      <p:ext uri="{BB962C8B-B14F-4D97-AF65-F5344CB8AC3E}">
        <p14:creationId xmlns:p14="http://schemas.microsoft.com/office/powerpoint/2010/main" val="2741828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無作為</a:t>
            </a:r>
            <a:r>
              <a:rPr lang="ja-JP" altLang="en-US" dirty="0"/>
              <a:t>検定</a:t>
            </a:r>
            <a:r>
              <a:rPr lang="ja-JP" altLang="en-US" dirty="0" smtClean="0"/>
              <a:t>により</a:t>
            </a:r>
            <a:r>
              <a:rPr lang="en-US" altLang="ja-JP" dirty="0" smtClean="0"/>
              <a:t>2</a:t>
            </a:r>
            <a:r>
              <a:rPr lang="ja-JP" altLang="en-US" dirty="0" smtClean="0"/>
              <a:t>群間で平均値の比較を行う計算手順</a:t>
            </a:r>
            <a:endParaRPr kumimoji="1" lang="ja-JP" altLang="en-US" dirty="0"/>
          </a:p>
        </p:txBody>
      </p:sp>
      <p:sp>
        <p:nvSpPr>
          <p:cNvPr id="3" name="コンテンツ プレースホルダー 2"/>
          <p:cNvSpPr>
            <a:spLocks noGrp="1"/>
          </p:cNvSpPr>
          <p:nvPr>
            <p:ph idx="1"/>
          </p:nvPr>
        </p:nvSpPr>
        <p:spPr/>
        <p:txBody>
          <a:bodyPr>
            <a:normAutofit/>
          </a:bodyPr>
          <a:lstStyle/>
          <a:p>
            <a:pPr marL="514350" indent="-514350">
              <a:buFont typeface="+mj-lt"/>
              <a:buAutoNum type="arabicPeriod"/>
            </a:pPr>
            <a:r>
              <a:rPr kumimoji="1" lang="ja-JP" altLang="en-US" dirty="0" smtClean="0"/>
              <a:t>両群のデータを混ぜる</a:t>
            </a:r>
            <a:endParaRPr kumimoji="1" lang="en-US" altLang="ja-JP" dirty="0" smtClean="0"/>
          </a:p>
          <a:p>
            <a:pPr marL="514350" indent="-514350">
              <a:buFont typeface="+mj-lt"/>
              <a:buAutoNum type="arabicPeriod"/>
            </a:pPr>
            <a:r>
              <a:rPr lang="ja-JP" altLang="en-US" dirty="0" smtClean="0"/>
              <a:t>それを再び</a:t>
            </a:r>
            <a:r>
              <a:rPr lang="en-US" altLang="ja-JP" dirty="0" smtClean="0"/>
              <a:t>2</a:t>
            </a:r>
            <a:r>
              <a:rPr lang="ja-JP" altLang="en-US" dirty="0" smtClean="0"/>
              <a:t>群に分けられるすべての組み合わせを列挙する</a:t>
            </a:r>
            <a:endParaRPr lang="en-US" altLang="ja-JP" dirty="0" smtClean="0"/>
          </a:p>
          <a:p>
            <a:pPr marL="514350" indent="-514350">
              <a:buFont typeface="+mj-lt"/>
              <a:buAutoNum type="arabicPeriod"/>
            </a:pPr>
            <a:r>
              <a:rPr kumimoji="1" lang="ja-JP" altLang="en-US" dirty="0" smtClean="0"/>
              <a:t>それぞれの組み合わせで平均値を求めて</a:t>
            </a:r>
            <a:r>
              <a:rPr lang="ja-JP" altLang="en-US" dirty="0"/>
              <a:t>差</a:t>
            </a:r>
            <a:r>
              <a:rPr lang="ja-JP" altLang="en-US" dirty="0" smtClean="0"/>
              <a:t>を計算する</a:t>
            </a:r>
            <a:endParaRPr lang="en-US" altLang="ja-JP" dirty="0" smtClean="0"/>
          </a:p>
          <a:p>
            <a:pPr marL="514350" indent="-514350">
              <a:buFont typeface="+mj-lt"/>
              <a:buAutoNum type="arabicPeriod"/>
            </a:pPr>
            <a:r>
              <a:rPr lang="ja-JP" altLang="en-US" dirty="0"/>
              <a:t>有意</a:t>
            </a:r>
            <a:r>
              <a:rPr kumimoji="1" lang="ja-JP" altLang="en-US" dirty="0" smtClean="0"/>
              <a:t>水準、</a:t>
            </a:r>
            <a:r>
              <a:rPr kumimoji="1" lang="en-US" altLang="ja-JP" dirty="0" smtClean="0"/>
              <a:t>α</a:t>
            </a:r>
            <a:r>
              <a:rPr kumimoji="1" lang="ja-JP" altLang="en-US" dirty="0" err="1" smtClean="0"/>
              <a:t>、</a:t>
            </a:r>
            <a:r>
              <a:rPr kumimoji="1" lang="ja-JP" altLang="en-US" dirty="0" smtClean="0"/>
              <a:t>片側検定か両側検定かを決める</a:t>
            </a:r>
            <a:endParaRPr kumimoji="1" lang="en-US" altLang="ja-JP" dirty="0" smtClean="0"/>
          </a:p>
          <a:p>
            <a:pPr marL="514350" indent="-514350">
              <a:buFont typeface="+mj-lt"/>
              <a:buAutoNum type="arabicPeriod"/>
            </a:pPr>
            <a:r>
              <a:rPr lang="ja-JP" altLang="en-US" dirty="0"/>
              <a:t>現実</a:t>
            </a:r>
            <a:r>
              <a:rPr lang="ja-JP" altLang="en-US" dirty="0" smtClean="0"/>
              <a:t>の平均値の最上の差が出る組み合わせの出現確率</a:t>
            </a:r>
            <a:r>
              <a:rPr lang="en-US" altLang="ja-JP" dirty="0" smtClean="0"/>
              <a:t>P</a:t>
            </a:r>
            <a:r>
              <a:rPr lang="ja-JP" altLang="en-US" dirty="0" smtClean="0"/>
              <a:t>を計算し、</a:t>
            </a:r>
            <a:r>
              <a:rPr lang="en-US" altLang="ja-JP" dirty="0" smtClean="0"/>
              <a:t>α</a:t>
            </a:r>
            <a:r>
              <a:rPr lang="ja-JP" altLang="en-US" dirty="0" smtClean="0"/>
              <a:t>より小さければ「</a:t>
            </a:r>
            <a:r>
              <a:rPr lang="en-US" altLang="ja-JP" dirty="0" smtClean="0"/>
              <a:t>2</a:t>
            </a:r>
            <a:r>
              <a:rPr lang="ja-JP" altLang="en-US" dirty="0" smtClean="0"/>
              <a:t>群の平均値に差はない」という帰無仮説を棄却する</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20</a:t>
            </a:fld>
            <a:endParaRPr kumimoji="1" lang="ja-JP" altLang="en-US"/>
          </a:p>
        </p:txBody>
      </p:sp>
    </p:spTree>
    <p:extLst>
      <p:ext uri="{BB962C8B-B14F-4D97-AF65-F5344CB8AC3E}">
        <p14:creationId xmlns:p14="http://schemas.microsoft.com/office/powerpoint/2010/main" val="20334516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p:sp>
        <p:nvSpPr>
          <p:cNvPr id="3" name="コンテンツ プレースホルダー 2"/>
          <p:cNvSpPr>
            <a:spLocks noGrp="1"/>
          </p:cNvSpPr>
          <p:nvPr>
            <p:ph idx="1"/>
          </p:nvPr>
        </p:nvSpPr>
        <p:spPr>
          <a:xfrm>
            <a:off x="628650" y="1825624"/>
            <a:ext cx="7886700" cy="3081655"/>
          </a:xfrm>
        </p:spPr>
        <p:txBody>
          <a:bodyPr/>
          <a:lstStyle/>
          <a:p>
            <a:r>
              <a:rPr kumimoji="1" lang="ja-JP" altLang="en-US" dirty="0" smtClean="0"/>
              <a:t>マンホイットニーの数値例を比較する</a:t>
            </a:r>
            <a:endParaRPr kumimoji="1" lang="ja-JP" altLang="en-US" dirty="0"/>
          </a:p>
        </p:txBody>
      </p:sp>
      <p:sp>
        <p:nvSpPr>
          <p:cNvPr id="4" name="スライド番号プレースホルダー 3"/>
          <p:cNvSpPr>
            <a:spLocks noGrp="1"/>
          </p:cNvSpPr>
          <p:nvPr>
            <p:ph type="sldNum" sz="quarter" idx="12"/>
          </p:nvPr>
        </p:nvSpPr>
        <p:spPr/>
        <p:txBody>
          <a:bodyPr/>
          <a:lstStyle/>
          <a:p>
            <a:fld id="{6EFC41B0-9A2D-40DE-B621-AFE486B53E3F}" type="slidenum">
              <a:rPr kumimoji="1" lang="ja-JP" altLang="en-US" smtClean="0"/>
              <a:t>21</a:t>
            </a:fld>
            <a:endParaRPr kumimoji="1" lang="ja-JP" altLang="en-US"/>
          </a:p>
        </p:txBody>
      </p:sp>
      <p:graphicFrame>
        <p:nvGraphicFramePr>
          <p:cNvPr id="5" name="表 4"/>
          <p:cNvGraphicFramePr>
            <a:graphicFrameLocks noGrp="1"/>
          </p:cNvGraphicFramePr>
          <p:nvPr>
            <p:extLst>
              <p:ext uri="{D42A27DB-BD31-4B8C-83A1-F6EECF244321}">
                <p14:modId xmlns:p14="http://schemas.microsoft.com/office/powerpoint/2010/main" val="392845735"/>
              </p:ext>
            </p:extLst>
          </p:nvPr>
        </p:nvGraphicFramePr>
        <p:xfrm>
          <a:off x="628651" y="2311400"/>
          <a:ext cx="6175804" cy="2865120"/>
        </p:xfrm>
        <a:graphic>
          <a:graphicData uri="http://schemas.openxmlformats.org/drawingml/2006/table">
            <a:tbl>
              <a:tblPr firstRow="1" bandRow="1">
                <a:tableStyleId>{7DF18680-E054-41AD-8BC1-D1AEF772440D}</a:tableStyleId>
              </a:tblPr>
              <a:tblGrid>
                <a:gridCol w="1710895"/>
                <a:gridCol w="759426"/>
                <a:gridCol w="1235161"/>
                <a:gridCol w="1235161"/>
                <a:gridCol w="1235161"/>
              </a:tblGrid>
              <a:tr h="370840">
                <a:tc>
                  <a:txBody>
                    <a:bodyPr/>
                    <a:lstStyle/>
                    <a:p>
                      <a:pPr algn="ctr"/>
                      <a:endParaRPr kumimoji="1" lang="ja-JP" altLang="en-US" dirty="0"/>
                    </a:p>
                  </a:txBody>
                  <a:tcPr/>
                </a:tc>
                <a:tc>
                  <a:txBody>
                    <a:bodyPr/>
                    <a:lstStyle/>
                    <a:p>
                      <a:pPr algn="ctr"/>
                      <a:r>
                        <a:rPr kumimoji="1" lang="ja-JP" altLang="en-US" dirty="0" smtClean="0"/>
                        <a:t>群</a:t>
                      </a:r>
                      <a:endParaRPr kumimoji="1" lang="ja-JP" altLang="en-US" dirty="0"/>
                    </a:p>
                  </a:txBody>
                  <a:tcPr/>
                </a:tc>
                <a:tc>
                  <a:txBody>
                    <a:bodyPr/>
                    <a:lstStyle/>
                    <a:p>
                      <a:pPr algn="ctr"/>
                      <a:r>
                        <a:rPr kumimoji="1" lang="ja-JP" altLang="en-US" dirty="0" smtClean="0"/>
                        <a:t>データ</a:t>
                      </a:r>
                      <a:endParaRPr kumimoji="1" lang="ja-JP" altLang="en-US" dirty="0"/>
                    </a:p>
                  </a:txBody>
                  <a:tcPr/>
                </a:tc>
                <a:tc>
                  <a:txBody>
                    <a:bodyPr/>
                    <a:lstStyle/>
                    <a:p>
                      <a:pPr algn="ctr"/>
                      <a:r>
                        <a:rPr kumimoji="1" lang="ja-JP" altLang="en-US" dirty="0" smtClean="0"/>
                        <a:t>平均値</a:t>
                      </a:r>
                      <a:endParaRPr kumimoji="1" lang="ja-JP" altLang="en-US" dirty="0"/>
                    </a:p>
                  </a:txBody>
                  <a:tcPr/>
                </a:tc>
                <a:tc>
                  <a:txBody>
                    <a:bodyPr/>
                    <a:lstStyle/>
                    <a:p>
                      <a:pPr algn="ctr"/>
                      <a:r>
                        <a:rPr kumimoji="1" lang="ja-JP" altLang="en-US" dirty="0" smtClean="0"/>
                        <a:t>平均の差（</a:t>
                      </a:r>
                      <a:r>
                        <a:rPr kumimoji="1" lang="en-US" altLang="ja-JP" dirty="0" smtClean="0"/>
                        <a:t>B-A)</a:t>
                      </a:r>
                      <a:endParaRPr kumimoji="1" lang="ja-JP" altLang="en-US" dirty="0"/>
                    </a:p>
                  </a:txBody>
                  <a:tcPr/>
                </a:tc>
              </a:tr>
              <a:tr h="370840">
                <a:tc rowSpan="2">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A</a:t>
                      </a:r>
                      <a:endParaRPr kumimoji="1" lang="ja-JP" altLang="en-US" dirty="0"/>
                    </a:p>
                  </a:txBody>
                  <a:tcPr/>
                </a:tc>
                <a:tc>
                  <a:txBody>
                    <a:bodyPr/>
                    <a:lstStyle/>
                    <a:p>
                      <a:pPr algn="ctr"/>
                      <a:r>
                        <a:rPr kumimoji="1" lang="en-US" altLang="ja-JP" dirty="0" smtClean="0"/>
                        <a:t>6 11 19</a:t>
                      </a:r>
                      <a:endParaRPr kumimoji="1" lang="ja-JP" altLang="en-US" dirty="0"/>
                    </a:p>
                  </a:txBody>
                  <a:tcPr/>
                </a:tc>
                <a:tc>
                  <a:txBody>
                    <a:bodyPr/>
                    <a:lstStyle/>
                    <a:p>
                      <a:pPr algn="ctr"/>
                      <a:r>
                        <a:rPr kumimoji="1" lang="en-US" altLang="ja-JP" dirty="0" smtClean="0"/>
                        <a:t>12</a:t>
                      </a:r>
                      <a:endParaRPr kumimoji="1" lang="ja-JP" altLang="en-US" dirty="0"/>
                    </a:p>
                  </a:txBody>
                  <a:tcPr/>
                </a:tc>
                <a:tc rowSpan="2">
                  <a:txBody>
                    <a:bodyPr/>
                    <a:lstStyle/>
                    <a:p>
                      <a:pPr algn="ctr"/>
                      <a:r>
                        <a:rPr kumimoji="1" lang="en-US" altLang="ja-JP" dirty="0" smtClean="0"/>
                        <a:t>16.333</a:t>
                      </a:r>
                      <a:endParaRPr kumimoji="1" lang="ja-JP" altLang="en-US" dirty="0"/>
                    </a:p>
                  </a:txBody>
                  <a:tcPr/>
                </a:tc>
              </a:tr>
              <a:tr h="370840">
                <a:tc vMerge="1">
                  <a:txBody>
                    <a:bodyPr/>
                    <a:lstStyle/>
                    <a:p>
                      <a:pPr algn="ctr"/>
                      <a:endParaRPr kumimoji="1" lang="ja-JP" altLang="en-US" dirty="0"/>
                    </a:p>
                  </a:txBody>
                  <a:tcPr/>
                </a:tc>
                <a:tc>
                  <a:txBody>
                    <a:bodyPr/>
                    <a:lstStyle/>
                    <a:p>
                      <a:pPr algn="ctr"/>
                      <a:r>
                        <a:rPr kumimoji="1" lang="en-US" altLang="ja-JP" dirty="0" smtClean="0"/>
                        <a:t>B</a:t>
                      </a:r>
                      <a:endParaRPr kumimoji="1" lang="ja-JP" altLang="en-US" dirty="0"/>
                    </a:p>
                  </a:txBody>
                  <a:tcPr/>
                </a:tc>
                <a:tc>
                  <a:txBody>
                    <a:bodyPr/>
                    <a:lstStyle/>
                    <a:p>
                      <a:pPr algn="ctr"/>
                      <a:r>
                        <a:rPr kumimoji="1" lang="en-US" altLang="ja-JP" dirty="0" smtClean="0"/>
                        <a:t>25 27 33</a:t>
                      </a:r>
                      <a:endParaRPr kumimoji="1" lang="ja-JP" altLang="en-US" dirty="0"/>
                    </a:p>
                  </a:txBody>
                  <a:tcPr/>
                </a:tc>
                <a:tc>
                  <a:txBody>
                    <a:bodyPr/>
                    <a:lstStyle/>
                    <a:p>
                      <a:pPr algn="ctr"/>
                      <a:r>
                        <a:rPr kumimoji="1" lang="en-US" altLang="ja-JP" dirty="0" smtClean="0"/>
                        <a:t>28.333</a:t>
                      </a:r>
                      <a:endParaRPr kumimoji="1" lang="ja-JP" altLang="en-US" dirty="0"/>
                    </a:p>
                  </a:txBody>
                  <a:tcPr/>
                </a:tc>
                <a:tc vMerge="1">
                  <a:txBody>
                    <a:bodyPr/>
                    <a:lstStyle/>
                    <a:p>
                      <a:pPr algn="ctr"/>
                      <a:endParaRPr kumimoji="1" lang="ja-JP" altLang="en-US" dirty="0"/>
                    </a:p>
                  </a:txBody>
                  <a:tcPr/>
                </a:tc>
              </a:tr>
              <a:tr h="370840">
                <a:tc rowSpan="2">
                  <a:txBody>
                    <a:bodyPr/>
                    <a:lstStyle/>
                    <a:p>
                      <a:pPr algn="ctr"/>
                      <a:r>
                        <a:rPr kumimoji="1" lang="en-US" altLang="ja-JP" dirty="0" smtClean="0"/>
                        <a:t>2</a:t>
                      </a:r>
                    </a:p>
                    <a:p>
                      <a:pPr algn="ctr"/>
                      <a:r>
                        <a:rPr kumimoji="1" lang="ja-JP" altLang="en-US" dirty="0" smtClean="0"/>
                        <a:t>実際のデータ</a:t>
                      </a:r>
                      <a:endParaRPr kumimoji="1" lang="ja-JP" altLang="en-US" dirty="0"/>
                    </a:p>
                  </a:txBody>
                  <a:tcPr/>
                </a:tc>
                <a:tc>
                  <a:txBody>
                    <a:bodyPr/>
                    <a:lstStyle/>
                    <a:p>
                      <a:pPr algn="ctr"/>
                      <a:r>
                        <a:rPr kumimoji="1" lang="en-US" altLang="ja-JP" dirty="0" smtClean="0"/>
                        <a:t>A</a:t>
                      </a:r>
                      <a:endParaRPr kumimoji="1" lang="ja-JP" altLang="en-US" dirty="0"/>
                    </a:p>
                  </a:txBody>
                  <a:tcPr/>
                </a:tc>
                <a:tc>
                  <a:txBody>
                    <a:bodyPr/>
                    <a:lstStyle/>
                    <a:p>
                      <a:pPr algn="ctr"/>
                      <a:r>
                        <a:rPr kumimoji="1" lang="en-US" altLang="ja-JP" dirty="0" smtClean="0"/>
                        <a:t>6 11 25</a:t>
                      </a:r>
                      <a:endParaRPr kumimoji="1" lang="ja-JP" altLang="en-US" dirty="0"/>
                    </a:p>
                  </a:txBody>
                  <a:tcPr/>
                </a:tc>
                <a:tc>
                  <a:txBody>
                    <a:bodyPr/>
                    <a:lstStyle/>
                    <a:p>
                      <a:pPr algn="ctr"/>
                      <a:r>
                        <a:rPr kumimoji="1" lang="en-US" altLang="ja-JP" dirty="0" smtClean="0"/>
                        <a:t>14</a:t>
                      </a:r>
                      <a:endParaRPr kumimoji="1" lang="ja-JP" altLang="en-US" dirty="0"/>
                    </a:p>
                  </a:txBody>
                  <a:tcPr/>
                </a:tc>
                <a:tc rowSpan="2">
                  <a:txBody>
                    <a:bodyPr/>
                    <a:lstStyle/>
                    <a:p>
                      <a:pPr algn="ctr"/>
                      <a:r>
                        <a:rPr kumimoji="1" lang="en-US" altLang="ja-JP" dirty="0" smtClean="0"/>
                        <a:t>12.333</a:t>
                      </a:r>
                      <a:endParaRPr kumimoji="1" lang="ja-JP" altLang="en-US" dirty="0"/>
                    </a:p>
                  </a:txBody>
                  <a:tcPr/>
                </a:tc>
              </a:tr>
              <a:tr h="370840">
                <a:tc vMerge="1">
                  <a:txBody>
                    <a:bodyPr/>
                    <a:lstStyle/>
                    <a:p>
                      <a:pPr algn="ctr"/>
                      <a:endParaRPr kumimoji="1" lang="ja-JP" altLang="en-US" dirty="0"/>
                    </a:p>
                  </a:txBody>
                  <a:tcPr/>
                </a:tc>
                <a:tc>
                  <a:txBody>
                    <a:bodyPr/>
                    <a:lstStyle/>
                    <a:p>
                      <a:pPr algn="ctr"/>
                      <a:r>
                        <a:rPr kumimoji="1" lang="en-US" altLang="ja-JP" dirty="0" smtClean="0"/>
                        <a:t>B</a:t>
                      </a:r>
                      <a:endParaRPr kumimoji="1" lang="ja-JP" altLang="en-US" dirty="0"/>
                    </a:p>
                  </a:txBody>
                  <a:tcPr/>
                </a:tc>
                <a:tc>
                  <a:txBody>
                    <a:bodyPr/>
                    <a:lstStyle/>
                    <a:p>
                      <a:pPr algn="ctr"/>
                      <a:r>
                        <a:rPr kumimoji="1" lang="en-US" altLang="ja-JP" dirty="0" smtClean="0"/>
                        <a:t>19 27</a:t>
                      </a:r>
                      <a:r>
                        <a:rPr kumimoji="1" lang="en-US" altLang="ja-JP" baseline="0" dirty="0" smtClean="0"/>
                        <a:t> 33</a:t>
                      </a:r>
                      <a:endParaRPr kumimoji="1" lang="ja-JP" altLang="en-US" dirty="0"/>
                    </a:p>
                  </a:txBody>
                  <a:tcPr/>
                </a:tc>
                <a:tc>
                  <a:txBody>
                    <a:bodyPr/>
                    <a:lstStyle/>
                    <a:p>
                      <a:pPr algn="ctr"/>
                      <a:r>
                        <a:rPr kumimoji="1" lang="en-US" altLang="ja-JP" dirty="0" smtClean="0"/>
                        <a:t>26.333</a:t>
                      </a:r>
                      <a:endParaRPr kumimoji="1" lang="ja-JP" altLang="en-US" dirty="0"/>
                    </a:p>
                  </a:txBody>
                  <a:tcPr/>
                </a:tc>
                <a:tc vMerge="1">
                  <a:txBody>
                    <a:bodyPr/>
                    <a:lstStyle/>
                    <a:p>
                      <a:pPr algn="ctr"/>
                      <a:endParaRPr kumimoji="1" lang="ja-JP" altLang="en-US" dirty="0"/>
                    </a:p>
                  </a:txBody>
                  <a:tcPr/>
                </a:tc>
              </a:tr>
              <a:tr h="370840">
                <a:tc rowSpan="2">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A</a:t>
                      </a:r>
                      <a:endParaRPr kumimoji="1" lang="ja-JP" altLang="en-US" dirty="0"/>
                    </a:p>
                  </a:txBody>
                  <a:tcPr/>
                </a:tc>
                <a:tc>
                  <a:txBody>
                    <a:bodyPr/>
                    <a:lstStyle/>
                    <a:p>
                      <a:pPr algn="ctr"/>
                      <a:r>
                        <a:rPr kumimoji="1" lang="en-US" altLang="ja-JP" dirty="0" smtClean="0"/>
                        <a:t>6 11 27</a:t>
                      </a:r>
                      <a:endParaRPr kumimoji="1" lang="ja-JP" altLang="en-US" dirty="0"/>
                    </a:p>
                  </a:txBody>
                  <a:tcPr/>
                </a:tc>
                <a:tc>
                  <a:txBody>
                    <a:bodyPr/>
                    <a:lstStyle/>
                    <a:p>
                      <a:pPr algn="ctr"/>
                      <a:r>
                        <a:rPr kumimoji="1" lang="en-US" altLang="ja-JP" dirty="0" smtClean="0"/>
                        <a:t>14.667</a:t>
                      </a:r>
                      <a:endParaRPr kumimoji="1" lang="ja-JP" altLang="en-US" dirty="0"/>
                    </a:p>
                  </a:txBody>
                  <a:tcPr/>
                </a:tc>
                <a:tc rowSpan="2">
                  <a:txBody>
                    <a:bodyPr/>
                    <a:lstStyle/>
                    <a:p>
                      <a:pPr algn="ctr"/>
                      <a:r>
                        <a:rPr kumimoji="1" lang="en-US" altLang="ja-JP" dirty="0" smtClean="0"/>
                        <a:t>11</a:t>
                      </a:r>
                      <a:endParaRPr kumimoji="1" lang="ja-JP" altLang="en-US" dirty="0"/>
                    </a:p>
                  </a:txBody>
                  <a:tcPr/>
                </a:tc>
              </a:tr>
              <a:tr h="370840">
                <a:tc vMerge="1">
                  <a:txBody>
                    <a:bodyPr/>
                    <a:lstStyle/>
                    <a:p>
                      <a:pPr algn="ctr"/>
                      <a:endParaRPr kumimoji="1" lang="ja-JP" altLang="en-US" dirty="0"/>
                    </a:p>
                  </a:txBody>
                  <a:tcPr/>
                </a:tc>
                <a:tc>
                  <a:txBody>
                    <a:bodyPr/>
                    <a:lstStyle/>
                    <a:p>
                      <a:pPr algn="ctr"/>
                      <a:r>
                        <a:rPr kumimoji="1" lang="en-US" altLang="ja-JP" dirty="0" smtClean="0"/>
                        <a:t>B</a:t>
                      </a:r>
                      <a:endParaRPr kumimoji="1" lang="ja-JP" altLang="en-US" dirty="0"/>
                    </a:p>
                  </a:txBody>
                  <a:tcPr/>
                </a:tc>
                <a:tc>
                  <a:txBody>
                    <a:bodyPr/>
                    <a:lstStyle/>
                    <a:p>
                      <a:pPr algn="ctr"/>
                      <a:r>
                        <a:rPr kumimoji="1" lang="en-US" altLang="ja-JP" dirty="0" smtClean="0"/>
                        <a:t>19 25 33</a:t>
                      </a:r>
                      <a:endParaRPr kumimoji="1" lang="ja-JP" altLang="en-US" dirty="0"/>
                    </a:p>
                  </a:txBody>
                  <a:tcPr/>
                </a:tc>
                <a:tc>
                  <a:txBody>
                    <a:bodyPr/>
                    <a:lstStyle/>
                    <a:p>
                      <a:pPr algn="ctr"/>
                      <a:r>
                        <a:rPr kumimoji="1" lang="en-US" altLang="ja-JP" dirty="0" smtClean="0"/>
                        <a:t>25.667</a:t>
                      </a:r>
                      <a:endParaRPr kumimoji="1" lang="ja-JP" altLang="en-US" dirty="0"/>
                    </a:p>
                  </a:txBody>
                  <a:tcPr/>
                </a:tc>
                <a:tc vMerge="1">
                  <a:txBody>
                    <a:bodyPr/>
                    <a:lstStyle/>
                    <a:p>
                      <a:pPr algn="ctr"/>
                      <a:endParaRPr kumimoji="1" lang="ja-JP" altLang="en-US" dirty="0"/>
                    </a:p>
                  </a:txBody>
                  <a:tcPr/>
                </a:tc>
              </a:tr>
            </a:tbl>
          </a:graphicData>
        </a:graphic>
      </p:graphicFrame>
      <p:sp>
        <p:nvSpPr>
          <p:cNvPr id="6" name="テキスト ボックス 5"/>
          <p:cNvSpPr txBox="1"/>
          <p:nvPr/>
        </p:nvSpPr>
        <p:spPr>
          <a:xfrm>
            <a:off x="628650" y="5208389"/>
            <a:ext cx="7886700" cy="1200329"/>
          </a:xfrm>
          <a:prstGeom prst="rect">
            <a:avLst/>
          </a:prstGeom>
          <a:noFill/>
        </p:spPr>
        <p:txBody>
          <a:bodyPr wrap="square" rtlCol="0">
            <a:spAutoFit/>
          </a:bodyPr>
          <a:lstStyle/>
          <a:p>
            <a:r>
              <a:rPr lang="ja-JP" altLang="en-US" dirty="0" smtClean="0"/>
              <a:t>３つの数値を選ぶ組み合わせは</a:t>
            </a:r>
            <a:r>
              <a:rPr lang="en-US" altLang="ja-JP" dirty="0" smtClean="0"/>
              <a:t>20</a:t>
            </a:r>
            <a:r>
              <a:rPr lang="ja-JP" altLang="en-US" dirty="0" smtClean="0"/>
              <a:t>通り</a:t>
            </a:r>
            <a:endParaRPr lang="en-US" altLang="ja-JP" dirty="0" smtClean="0"/>
          </a:p>
          <a:p>
            <a:r>
              <a:rPr kumimoji="1" lang="en-US" altLang="ja-JP" dirty="0" smtClean="0"/>
              <a:t>B</a:t>
            </a:r>
            <a:r>
              <a:rPr kumimoji="1" lang="ja-JP" altLang="en-US" dirty="0" smtClean="0"/>
              <a:t>群</a:t>
            </a:r>
            <a:r>
              <a:rPr lang="ja-JP" altLang="en-US" dirty="0" smtClean="0"/>
              <a:t>の平均値が</a:t>
            </a:r>
            <a:r>
              <a:rPr lang="en-US" altLang="ja-JP" dirty="0" smtClean="0"/>
              <a:t>A</a:t>
            </a:r>
            <a:r>
              <a:rPr lang="ja-JP" altLang="en-US" dirty="0" smtClean="0"/>
              <a:t>群の平均値に比べて実際のデータ以上の差が出る組み合わせは１．２番</a:t>
            </a:r>
            <a:r>
              <a:rPr lang="ja-JP" altLang="en-US" dirty="0"/>
              <a:t>目</a:t>
            </a:r>
            <a:r>
              <a:rPr lang="ja-JP" altLang="en-US" dirty="0" smtClean="0"/>
              <a:t>のみ</a:t>
            </a:r>
            <a:endParaRPr lang="en-US" altLang="ja-JP" dirty="0" smtClean="0"/>
          </a:p>
          <a:p>
            <a:r>
              <a:rPr lang="ja-JP" altLang="en-US" dirty="0" smtClean="0"/>
              <a:t>片側測定</a:t>
            </a:r>
            <a:r>
              <a:rPr lang="en-US" altLang="ja-JP" dirty="0" smtClean="0"/>
              <a:t>P=2/20=0.1</a:t>
            </a:r>
            <a:r>
              <a:rPr lang="ja-JP" altLang="en-US" dirty="0" smtClean="0"/>
              <a:t>（両側測定</a:t>
            </a:r>
            <a:r>
              <a:rPr lang="en-US" altLang="ja-JP" dirty="0" smtClean="0"/>
              <a:t>P=0.2</a:t>
            </a:r>
            <a:r>
              <a:rPr lang="ja-JP" altLang="en-US" dirty="0" smtClean="0"/>
              <a:t>）</a:t>
            </a:r>
            <a:endParaRPr lang="en-US" altLang="ja-JP" dirty="0" smtClean="0"/>
          </a:p>
        </p:txBody>
      </p:sp>
    </p:spTree>
    <p:extLst>
      <p:ext uri="{BB962C8B-B14F-4D97-AF65-F5344CB8AC3E}">
        <p14:creationId xmlns:p14="http://schemas.microsoft.com/office/powerpoint/2010/main" val="2365465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349</TotalTime>
  <Words>1060</Words>
  <Application>Microsoft Office PowerPoint</Application>
  <PresentationFormat>画面に合わせる (4:3)</PresentationFormat>
  <Paragraphs>329</Paragraphs>
  <Slides>21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21</vt:i4>
      </vt:variant>
    </vt:vector>
  </HeadingPairs>
  <TitlesOfParts>
    <vt:vector size="27" baseType="lpstr">
      <vt:lpstr>ＭＳ Ｐゴシック</vt:lpstr>
      <vt:lpstr>Arial</vt:lpstr>
      <vt:lpstr>Calibri</vt:lpstr>
      <vt:lpstr>Calibri Light</vt:lpstr>
      <vt:lpstr>Cambria Math</vt:lpstr>
      <vt:lpstr>Office テーマ</vt:lpstr>
      <vt:lpstr> ノンパラメトリック検定法</vt:lpstr>
      <vt:lpstr>今まで勉強してきた統計解析法</vt:lpstr>
      <vt:lpstr>ノンパラメトリック検定法</vt:lpstr>
      <vt:lpstr>主な検定法</vt:lpstr>
      <vt:lpstr>マン・ホイットニーの検定</vt:lpstr>
      <vt:lpstr>ウィルコクソンの符号付順位検定</vt:lpstr>
      <vt:lpstr>クラスカル・ウォリスの検定</vt:lpstr>
      <vt:lpstr>フリードマンの検定</vt:lpstr>
      <vt:lpstr>無作為検定</vt:lpstr>
      <vt:lpstr>無作為検定のメリット</vt:lpstr>
      <vt:lpstr>無作為検定の現状と今後の方向</vt:lpstr>
      <vt:lpstr>マン・ホイットニーの検定の計算手順</vt:lpstr>
      <vt:lpstr>PowerPoint プレゼンテーション</vt:lpstr>
      <vt:lpstr>例</vt:lpstr>
      <vt:lpstr>順位和の出現確率分布</vt:lpstr>
      <vt:lpstr>ウィルコクソンの符号付順位検定の計算手順</vt:lpstr>
      <vt:lpstr>例</vt:lpstr>
      <vt:lpstr>フリードマンの検定計算手順</vt:lpstr>
      <vt:lpstr>例</vt:lpstr>
      <vt:lpstr>無作為検定により2群間で平均値の比較を行う計算手順</vt:lpstr>
      <vt:lpstr>例</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ノンパラメトリック検定法</dc:title>
  <dc:creator>miyazaki</dc:creator>
  <cp:lastModifiedBy>miyazaki</cp:lastModifiedBy>
  <cp:revision>29</cp:revision>
  <dcterms:created xsi:type="dcterms:W3CDTF">2015-12-02T05:59:20Z</dcterms:created>
  <dcterms:modified xsi:type="dcterms:W3CDTF">2015-12-07T09:52:59Z</dcterms:modified>
</cp:coreProperties>
</file>