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24"/>
  </p:notesMasterIdLst>
  <p:handoutMasterIdLst>
    <p:handoutMasterId r:id="rId25"/>
  </p:handoutMasterIdLst>
  <p:sldIdLst>
    <p:sldId id="256" r:id="rId2"/>
    <p:sldId id="325" r:id="rId3"/>
    <p:sldId id="326" r:id="rId4"/>
    <p:sldId id="260" r:id="rId5"/>
    <p:sldId id="315" r:id="rId6"/>
    <p:sldId id="304" r:id="rId7"/>
    <p:sldId id="320" r:id="rId8"/>
    <p:sldId id="324" r:id="rId9"/>
    <p:sldId id="263" r:id="rId10"/>
    <p:sldId id="327" r:id="rId11"/>
    <p:sldId id="287" r:id="rId12"/>
    <p:sldId id="266" r:id="rId13"/>
    <p:sldId id="314" r:id="rId14"/>
    <p:sldId id="281" r:id="rId15"/>
    <p:sldId id="302" r:id="rId16"/>
    <p:sldId id="300" r:id="rId17"/>
    <p:sldId id="272" r:id="rId18"/>
    <p:sldId id="273" r:id="rId19"/>
    <p:sldId id="305" r:id="rId20"/>
    <p:sldId id="318" r:id="rId21"/>
    <p:sldId id="307" r:id="rId22"/>
    <p:sldId id="290" r:id="rId23"/>
  </p:sldIdLst>
  <p:sldSz cx="9144000" cy="6858000" type="screen4x3"/>
  <p:notesSz cx="6858000" cy="9144000"/>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DE8400"/>
    <a:srgbClr val="339933"/>
    <a:srgbClr val="00CC66"/>
    <a:srgbClr val="FF9393"/>
    <a:srgbClr val="FF9900"/>
    <a:srgbClr val="CC0099"/>
    <a:srgbClr val="81C5F3"/>
    <a:srgbClr val="FF0000"/>
    <a:srgbClr val="6699FF"/>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34" autoAdjust="0"/>
    <p:restoredTop sz="87766" autoAdjust="0"/>
  </p:normalViewPr>
  <p:slideViewPr>
    <p:cSldViewPr>
      <p:cViewPr varScale="1">
        <p:scale>
          <a:sx n="64" d="100"/>
          <a:sy n="64" d="100"/>
        </p:scale>
        <p:origin x="-702" y="-108"/>
      </p:cViewPr>
      <p:guideLst>
        <p:guide orient="horz" pos="2160"/>
        <p:guide pos="2880"/>
      </p:guideLst>
    </p:cSldViewPr>
  </p:slideViewPr>
  <p:notesTextViewPr>
    <p:cViewPr>
      <p:scale>
        <a:sx n="100" d="100"/>
        <a:sy n="100" d="100"/>
      </p:scale>
      <p:origin x="0" y="0"/>
    </p:cViewPr>
  </p:notesTextViewPr>
  <p:gridSpacing cx="46085125" cy="4608512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___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a:defRPr/>
            </a:pPr>
            <a:r>
              <a:rPr lang="ja-JP"/>
              <a:t>地域別返信数の分布</a:t>
            </a:r>
            <a:endParaRPr lang="zh-CN"/>
          </a:p>
        </c:rich>
      </c:tx>
      <c:layout>
        <c:manualLayout>
          <c:xMode val="edge"/>
          <c:yMode val="edge"/>
          <c:x val="0.24819658572090286"/>
          <c:y val="1.9061600350803642E-3"/>
        </c:manualLayout>
      </c:layout>
    </c:title>
    <c:plotArea>
      <c:layout>
        <c:manualLayout>
          <c:layoutTarget val="inner"/>
          <c:xMode val="edge"/>
          <c:yMode val="edge"/>
          <c:x val="0.19217792628862568"/>
          <c:y val="0.11836990715143662"/>
          <c:w val="0.77941771984384256"/>
          <c:h val="0.66223675430401763"/>
        </c:manualLayout>
      </c:layout>
      <c:barChart>
        <c:barDir val="col"/>
        <c:grouping val="clustered"/>
        <c:ser>
          <c:idx val="0"/>
          <c:order val="0"/>
          <c:tx>
            <c:strRef>
              <c:f>Sheet1!$B$1</c:f>
              <c:strCache>
                <c:ptCount val="1"/>
                <c:pt idx="0">
                  <c:v>返信数（件）</c:v>
                </c:pt>
              </c:strCache>
            </c:strRef>
          </c:tx>
          <c:spPr>
            <a:solidFill>
              <a:srgbClr val="72BEF2"/>
            </a:solidFill>
            <a:ln>
              <a:solidFill>
                <a:schemeClr val="tx1"/>
              </a:solidFill>
            </a:ln>
          </c:spPr>
          <c:cat>
            <c:numRef>
              <c:f>Sheet1!$A$2:$A$9</c:f>
              <c:numCache>
                <c:formatCode>General</c:formatCode>
                <c:ptCount val="8"/>
                <c:pt idx="0">
                  <c:v>-9</c:v>
                </c:pt>
                <c:pt idx="1">
                  <c:v>-6</c:v>
                </c:pt>
                <c:pt idx="2">
                  <c:v>-3</c:v>
                </c:pt>
                <c:pt idx="3">
                  <c:v>0</c:v>
                </c:pt>
                <c:pt idx="4">
                  <c:v>3</c:v>
                </c:pt>
                <c:pt idx="5">
                  <c:v>6</c:v>
                </c:pt>
                <c:pt idx="6">
                  <c:v>9</c:v>
                </c:pt>
                <c:pt idx="7">
                  <c:v>12</c:v>
                </c:pt>
              </c:numCache>
            </c:numRef>
          </c:cat>
          <c:val>
            <c:numRef>
              <c:f>Sheet1!$B$2:$B$9</c:f>
              <c:numCache>
                <c:formatCode>General</c:formatCode>
                <c:ptCount val="8"/>
                <c:pt idx="0">
                  <c:v>4</c:v>
                </c:pt>
                <c:pt idx="1">
                  <c:v>10</c:v>
                </c:pt>
                <c:pt idx="2">
                  <c:v>73</c:v>
                </c:pt>
                <c:pt idx="3">
                  <c:v>6</c:v>
                </c:pt>
                <c:pt idx="4">
                  <c:v>16</c:v>
                </c:pt>
                <c:pt idx="5">
                  <c:v>45</c:v>
                </c:pt>
                <c:pt idx="6">
                  <c:v>28</c:v>
                </c:pt>
                <c:pt idx="7">
                  <c:v>1</c:v>
                </c:pt>
              </c:numCache>
            </c:numRef>
          </c:val>
        </c:ser>
        <c:gapWidth val="0"/>
        <c:axId val="191321600"/>
        <c:axId val="195404160"/>
      </c:barChart>
      <c:catAx>
        <c:axId val="191321600"/>
        <c:scaling>
          <c:orientation val="minMax"/>
        </c:scaling>
        <c:axPos val="b"/>
        <c:title>
          <c:tx>
            <c:rich>
              <a:bodyPr/>
              <a:lstStyle/>
              <a:p>
                <a:pPr>
                  <a:defRPr/>
                </a:pPr>
                <a:r>
                  <a:rPr lang="ja-JP"/>
                  <a:t>タイムゾーン（</a:t>
                </a:r>
                <a:r>
                  <a:rPr lang="en-US"/>
                  <a:t>UTC)</a:t>
                </a:r>
              </a:p>
            </c:rich>
          </c:tx>
          <c:layout/>
        </c:title>
        <c:numFmt formatCode="General" sourceLinked="1"/>
        <c:tickLblPos val="nextTo"/>
        <c:crossAx val="195404160"/>
        <c:crosses val="autoZero"/>
        <c:auto val="1"/>
        <c:lblAlgn val="ctr"/>
        <c:lblOffset val="100"/>
      </c:catAx>
      <c:valAx>
        <c:axId val="195404160"/>
        <c:scaling>
          <c:orientation val="minMax"/>
        </c:scaling>
        <c:axPos val="l"/>
        <c:title>
          <c:tx>
            <c:rich>
              <a:bodyPr rot="-5400000" vert="horz"/>
              <a:lstStyle/>
              <a:p>
                <a:pPr>
                  <a:defRPr/>
                </a:pPr>
                <a:r>
                  <a:rPr lang="ja-JP"/>
                  <a:t>返信数（件）</a:t>
                </a:r>
              </a:p>
            </c:rich>
          </c:tx>
          <c:layout/>
        </c:title>
        <c:numFmt formatCode="General" sourceLinked="1"/>
        <c:tickLblPos val="nextTo"/>
        <c:crossAx val="191321600"/>
        <c:crosses val="autoZero"/>
        <c:crossBetween val="between"/>
      </c:valAx>
    </c:plotArea>
    <c:plotVisOnly val="1"/>
  </c:chart>
  <c:txPr>
    <a:bodyPr/>
    <a:lstStyle/>
    <a:p>
      <a:pPr>
        <a:defRPr sz="1100">
          <a:latin typeface="+mn-lt"/>
        </a:defRPr>
      </a:pPr>
      <a:endParaRPr lang="ja-JP"/>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a:defRPr/>
            </a:pPr>
            <a:r>
              <a:rPr lang="ja-JP" altLang="en-US" dirty="0" smtClean="0"/>
              <a:t>時刻別返信数の分布</a:t>
            </a:r>
            <a:endParaRPr lang="ja-JP" altLang="en-US" dirty="0"/>
          </a:p>
        </c:rich>
      </c:tx>
      <c:layout>
        <c:manualLayout>
          <c:xMode val="edge"/>
          <c:yMode val="edge"/>
          <c:x val="0.23143191560514398"/>
          <c:y val="0"/>
        </c:manualLayout>
      </c:layout>
    </c:title>
    <c:plotArea>
      <c:layout>
        <c:manualLayout>
          <c:layoutTarget val="inner"/>
          <c:xMode val="edge"/>
          <c:yMode val="edge"/>
          <c:x val="0.17424467211868788"/>
          <c:y val="0.11902346952393662"/>
          <c:w val="0.62320524123673771"/>
          <c:h val="0.69676307410726157"/>
        </c:manualLayout>
      </c:layout>
      <c:scatterChart>
        <c:scatterStyle val="lineMarker"/>
        <c:ser>
          <c:idx val="0"/>
          <c:order val="0"/>
          <c:tx>
            <c:strRef>
              <c:f>Sheet1!$B$1</c:f>
              <c:strCache>
                <c:ptCount val="1"/>
                <c:pt idx="0">
                  <c:v>UTC-3</c:v>
                </c:pt>
              </c:strCache>
            </c:strRef>
          </c:tx>
          <c:spPr>
            <a:ln w="28575">
              <a:noFill/>
            </a:ln>
          </c:spPr>
          <c:marker>
            <c:symbol val="circle"/>
            <c:size val="7"/>
            <c:spPr>
              <a:solidFill>
                <a:srgbClr val="FF0000"/>
              </a:solidFill>
            </c:spPr>
          </c:marker>
          <c:xVal>
            <c:numRef>
              <c:f>Sheet1!$A$2:$A$9</c:f>
              <c:numCache>
                <c:formatCode>General</c:formatCode>
                <c:ptCount val="8"/>
                <c:pt idx="0">
                  <c:v>0</c:v>
                </c:pt>
                <c:pt idx="1">
                  <c:v>3</c:v>
                </c:pt>
                <c:pt idx="2">
                  <c:v>6</c:v>
                </c:pt>
                <c:pt idx="3">
                  <c:v>9</c:v>
                </c:pt>
                <c:pt idx="4">
                  <c:v>12</c:v>
                </c:pt>
                <c:pt idx="5">
                  <c:v>15</c:v>
                </c:pt>
                <c:pt idx="6">
                  <c:v>18</c:v>
                </c:pt>
                <c:pt idx="7">
                  <c:v>21</c:v>
                </c:pt>
              </c:numCache>
            </c:numRef>
          </c:xVal>
          <c:yVal>
            <c:numRef>
              <c:f>Sheet1!$B$2:$B$9</c:f>
              <c:numCache>
                <c:formatCode>General</c:formatCode>
                <c:ptCount val="8"/>
                <c:pt idx="0">
                  <c:v>5</c:v>
                </c:pt>
                <c:pt idx="1">
                  <c:v>1</c:v>
                </c:pt>
                <c:pt idx="2">
                  <c:v>6</c:v>
                </c:pt>
                <c:pt idx="3">
                  <c:v>10</c:v>
                </c:pt>
                <c:pt idx="4">
                  <c:v>14</c:v>
                </c:pt>
                <c:pt idx="5">
                  <c:v>22</c:v>
                </c:pt>
                <c:pt idx="6">
                  <c:v>30</c:v>
                </c:pt>
                <c:pt idx="7">
                  <c:v>21</c:v>
                </c:pt>
              </c:numCache>
            </c:numRef>
          </c:yVal>
        </c:ser>
        <c:ser>
          <c:idx val="1"/>
          <c:order val="1"/>
          <c:tx>
            <c:strRef>
              <c:f>Sheet1!$C$1</c:f>
              <c:strCache>
                <c:ptCount val="1"/>
                <c:pt idx="0">
                  <c:v>UTC+6</c:v>
                </c:pt>
              </c:strCache>
            </c:strRef>
          </c:tx>
          <c:spPr>
            <a:ln w="28575">
              <a:noFill/>
            </a:ln>
          </c:spPr>
          <c:marker>
            <c:symbol val="triangle"/>
            <c:size val="7"/>
            <c:spPr>
              <a:solidFill>
                <a:srgbClr val="0000FF"/>
              </a:solidFill>
            </c:spPr>
          </c:marker>
          <c:xVal>
            <c:numRef>
              <c:f>Sheet1!$A$2:$A$9</c:f>
              <c:numCache>
                <c:formatCode>General</c:formatCode>
                <c:ptCount val="8"/>
                <c:pt idx="0">
                  <c:v>0</c:v>
                </c:pt>
                <c:pt idx="1">
                  <c:v>3</c:v>
                </c:pt>
                <c:pt idx="2">
                  <c:v>6</c:v>
                </c:pt>
                <c:pt idx="3">
                  <c:v>9</c:v>
                </c:pt>
                <c:pt idx="4">
                  <c:v>12</c:v>
                </c:pt>
                <c:pt idx="5">
                  <c:v>15</c:v>
                </c:pt>
                <c:pt idx="6">
                  <c:v>18</c:v>
                </c:pt>
                <c:pt idx="7">
                  <c:v>21</c:v>
                </c:pt>
              </c:numCache>
            </c:numRef>
          </c:xVal>
          <c:yVal>
            <c:numRef>
              <c:f>Sheet1!$C$2:$C$9</c:f>
              <c:numCache>
                <c:formatCode>General</c:formatCode>
                <c:ptCount val="8"/>
                <c:pt idx="0">
                  <c:v>8</c:v>
                </c:pt>
                <c:pt idx="1">
                  <c:v>19</c:v>
                </c:pt>
                <c:pt idx="2">
                  <c:v>28</c:v>
                </c:pt>
                <c:pt idx="3">
                  <c:v>23</c:v>
                </c:pt>
                <c:pt idx="4">
                  <c:v>10</c:v>
                </c:pt>
                <c:pt idx="5">
                  <c:v>3</c:v>
                </c:pt>
                <c:pt idx="6">
                  <c:v>0</c:v>
                </c:pt>
                <c:pt idx="7">
                  <c:v>2</c:v>
                </c:pt>
              </c:numCache>
            </c:numRef>
          </c:yVal>
        </c:ser>
        <c:axId val="225000448"/>
        <c:axId val="225593216"/>
      </c:scatterChart>
      <c:valAx>
        <c:axId val="225000448"/>
        <c:scaling>
          <c:orientation val="minMax"/>
          <c:max val="24"/>
          <c:min val="0"/>
        </c:scaling>
        <c:axPos val="b"/>
        <c:title>
          <c:tx>
            <c:rich>
              <a:bodyPr/>
              <a:lstStyle/>
              <a:p>
                <a:pPr>
                  <a:defRPr/>
                </a:pPr>
                <a:r>
                  <a:rPr lang="ja-JP" altLang="en-US" dirty="0" smtClean="0"/>
                  <a:t>時刻（時）</a:t>
                </a:r>
                <a:endParaRPr lang="ja-JP" altLang="en-US" dirty="0"/>
              </a:p>
            </c:rich>
          </c:tx>
          <c:layout/>
        </c:title>
        <c:numFmt formatCode="General" sourceLinked="1"/>
        <c:tickLblPos val="nextTo"/>
        <c:crossAx val="225593216"/>
        <c:crosses val="autoZero"/>
        <c:crossBetween val="midCat"/>
        <c:majorUnit val="6"/>
        <c:minorUnit val="3"/>
      </c:valAx>
      <c:valAx>
        <c:axId val="225593216"/>
        <c:scaling>
          <c:orientation val="minMax"/>
        </c:scaling>
        <c:axPos val="l"/>
        <c:title>
          <c:tx>
            <c:rich>
              <a:bodyPr rot="-5400000" vert="horz"/>
              <a:lstStyle/>
              <a:p>
                <a:pPr>
                  <a:defRPr/>
                </a:pPr>
                <a:r>
                  <a:rPr lang="ja-JP" altLang="en-US" dirty="0" smtClean="0"/>
                  <a:t>返信数（件）</a:t>
                </a:r>
                <a:endParaRPr lang="ja-JP" altLang="en-US" dirty="0"/>
              </a:p>
            </c:rich>
          </c:tx>
          <c:layout/>
        </c:title>
        <c:numFmt formatCode="General" sourceLinked="1"/>
        <c:tickLblPos val="nextTo"/>
        <c:crossAx val="225000448"/>
        <c:crosses val="autoZero"/>
        <c:crossBetween val="midCat"/>
      </c:valAx>
    </c:plotArea>
    <c:legend>
      <c:legendPos val="r"/>
      <c:layout>
        <c:manualLayout>
          <c:xMode val="edge"/>
          <c:yMode val="edge"/>
          <c:x val="0.7435831331894327"/>
          <c:y val="0.51056986520752656"/>
          <c:w val="0.24869496576085884"/>
          <c:h val="0.19224346956630514"/>
        </c:manualLayout>
      </c:layout>
      <c:spPr>
        <a:ln>
          <a:solidFill>
            <a:schemeClr val="tx1"/>
          </a:solidFill>
        </a:ln>
      </c:spPr>
    </c:legend>
    <c:plotVisOnly val="1"/>
  </c:chart>
  <c:txPr>
    <a:bodyPr/>
    <a:lstStyle/>
    <a:p>
      <a:pPr>
        <a:defRPr sz="1100"/>
      </a:pPr>
      <a:endParaRPr lang="ja-JP"/>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1E33425-59AA-4556-B4A2-8764BEEDF387}" type="datetimeFigureOut">
              <a:rPr kumimoji="1" lang="ja-JP" altLang="en-US" smtClean="0"/>
              <a:pPr/>
              <a:t>2009/9/16</a:t>
            </a:fld>
            <a:endParaRPr kumimoji="1"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A52F821-7FA2-40D1-9A95-9B88DA117622}"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8CAF8E-A5D0-41BB-85DC-DEB6E9C2C65E}" type="datetimeFigureOut">
              <a:rPr kumimoji="1" lang="ja-JP" altLang="en-US" smtClean="0"/>
              <a:pPr/>
              <a:t>2009/9/16</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7728FC-DDC2-4BEC-B35A-0B04C71F13A6}"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＠はアニメーション</a:t>
            </a:r>
            <a:endParaRPr kumimoji="1" lang="en-US" altLang="ja-JP" dirty="0" smtClean="0"/>
          </a:p>
          <a:p>
            <a:endParaRPr kumimoji="1" lang="en-US" altLang="ja-JP" dirty="0" smtClean="0"/>
          </a:p>
          <a:p>
            <a:r>
              <a:rPr kumimoji="1" lang="ja-JP" altLang="en-US" dirty="0" smtClean="0"/>
              <a:t>「</a:t>
            </a:r>
            <a:r>
              <a:rPr kumimoji="1" lang="en-US" altLang="ja-JP" dirty="0" smtClean="0"/>
              <a:t>OSS</a:t>
            </a:r>
            <a:r>
              <a:rPr kumimoji="1" lang="ja-JP" altLang="en-US" dirty="0" smtClean="0"/>
              <a:t>開発における情報交換の効率改善へ向けたタイムラグ分析手法の提案」と題しまして，奈良先端大の小山が発表させて頂きます．</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0</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u="sng" dirty="0" smtClean="0"/>
              <a:t>近年</a:t>
            </a:r>
            <a:r>
              <a:rPr kumimoji="1" lang="ja-JP" altLang="en-US" dirty="0" smtClean="0"/>
              <a:t>，</a:t>
            </a:r>
            <a:r>
              <a:rPr kumimoji="1" lang="ja-JP" altLang="en-US" dirty="0" smtClean="0"/>
              <a:t>オープンソースソフトウェアの需要は高い傾向にあり，社会的に広く普及しつつあります．</a:t>
            </a:r>
            <a:endParaRPr kumimoji="1" lang="en-US" altLang="ja-JP" dirty="0" smtClean="0"/>
          </a:p>
          <a:p>
            <a:endParaRPr kumimoji="1" lang="en-US" altLang="ja-JP" dirty="0" smtClean="0"/>
          </a:p>
          <a:p>
            <a:r>
              <a:rPr kumimoji="1" lang="ja-JP" altLang="en-US" dirty="0" smtClean="0"/>
              <a:t>ソフトウェア中の重大な不具合や脆弱性の</a:t>
            </a:r>
            <a:r>
              <a:rPr kumimoji="1" lang="ja-JP" altLang="en-US" dirty="0" smtClean="0"/>
              <a:t>修正においては，</a:t>
            </a:r>
            <a:r>
              <a:rPr kumimoji="1" lang="en-US" altLang="ja-JP" u="sng" dirty="0" smtClean="0"/>
              <a:t>OSS</a:t>
            </a:r>
            <a:r>
              <a:rPr kumimoji="1" lang="ja-JP" altLang="en-US" u="sng" dirty="0" smtClean="0"/>
              <a:t>であっても</a:t>
            </a:r>
            <a:r>
              <a:rPr kumimoji="1" lang="ja-JP" altLang="en-US" dirty="0" smtClean="0"/>
              <a:t>早急な対応が求められる</a:t>
            </a:r>
            <a:r>
              <a:rPr kumimoji="1" lang="ja-JP" altLang="en-US" u="sng" dirty="0" smtClean="0"/>
              <a:t>ケースは少なくありません．</a:t>
            </a:r>
            <a:endParaRPr kumimoji="1" lang="en-US" altLang="ja-JP" u="none" dirty="0" smtClean="0"/>
          </a:p>
          <a:p>
            <a:endParaRPr kumimoji="1" lang="en-US" altLang="ja-JP" u="sng" dirty="0" smtClean="0"/>
          </a:p>
          <a:p>
            <a:r>
              <a:rPr kumimoji="1" lang="ja-JP" altLang="en-US" u="sng" dirty="0" smtClean="0"/>
              <a:t>このようなケースで，</a:t>
            </a:r>
            <a:r>
              <a:rPr kumimoji="1" lang="ja-JP" altLang="en-US" u="none" dirty="0" smtClean="0"/>
              <a:t>開発者同士の意思決定や合意形成の遅延は，ソフトウェアの</a:t>
            </a:r>
            <a:r>
              <a:rPr kumimoji="1" lang="ja-JP" altLang="en-US" u="none" dirty="0" smtClean="0"/>
              <a:t>信頼性を</a:t>
            </a:r>
            <a:r>
              <a:rPr kumimoji="1" lang="ja-JP" altLang="en-US" u="none" dirty="0" smtClean="0"/>
              <a:t>損なう要因となり得る</a:t>
            </a:r>
            <a:r>
              <a:rPr kumimoji="1" lang="ja-JP" altLang="en-US" u="sng" dirty="0" smtClean="0"/>
              <a:t>と考えられます．</a:t>
            </a:r>
            <a:endParaRPr kumimoji="1" lang="en-US" altLang="ja-JP" u="sng"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OSS</a:t>
            </a:r>
            <a:r>
              <a:rPr kumimoji="1" lang="ja-JP" altLang="en-US" dirty="0" smtClean="0"/>
              <a:t>は世界中に点在する様々な開発者により開発が進められている</a:t>
            </a:r>
            <a:r>
              <a:rPr kumimoji="1" lang="ja-JP" altLang="en-US" u="sng" dirty="0" smtClean="0"/>
              <a:t>ため，</a:t>
            </a:r>
            <a:r>
              <a:rPr kumimoji="1" lang="ja-JP" altLang="en-US" dirty="0" smtClean="0"/>
              <a:t>タイムゾーンの違いにより食事や睡眠の時間帯が</a:t>
            </a:r>
            <a:r>
              <a:rPr kumimoji="1" lang="ja-JP" altLang="en-US" u="sng" dirty="0" smtClean="0"/>
              <a:t>異なったり，</a:t>
            </a:r>
            <a:r>
              <a:rPr kumimoji="1" lang="ja-JP" altLang="en-US" dirty="0" smtClean="0"/>
              <a:t>昼型や夜型といった生活時間帯の違いにより活動の時間帯が異なる</a:t>
            </a:r>
            <a:r>
              <a:rPr kumimoji="1" lang="ja-JP" altLang="en-US" u="sng" dirty="0" smtClean="0"/>
              <a:t>場合があります．</a:t>
            </a:r>
            <a:endParaRPr kumimoji="1" lang="en-US" altLang="ja-JP" u="sng" dirty="0" smtClean="0"/>
          </a:p>
          <a:p>
            <a:endParaRPr kumimoji="1" lang="en-US" altLang="ja-JP" dirty="0" smtClean="0"/>
          </a:p>
          <a:p>
            <a:r>
              <a:rPr kumimoji="1" lang="ja-JP" altLang="en-US" dirty="0" smtClean="0"/>
              <a:t>多種多様な開発者らによる情報交換は，タイムラグが発生しやすく，迅速な開発の妨げとなる可能性が</a:t>
            </a:r>
            <a:r>
              <a:rPr kumimoji="1" lang="ja-JP" altLang="en-US" u="sng" dirty="0" smtClean="0"/>
              <a:t>あります．</a:t>
            </a:r>
            <a:endParaRPr kumimoji="1" lang="en-US" altLang="ja-JP" u="sng" dirty="0" smtClean="0"/>
          </a:p>
          <a:p>
            <a:endParaRPr kumimoji="1" lang="en-US" altLang="ja-JP" dirty="0" smtClean="0"/>
          </a:p>
          <a:p>
            <a:r>
              <a:rPr kumimoji="1" lang="en-US" altLang="ja-JP" dirty="0" smtClean="0"/>
              <a:t>OSS</a:t>
            </a:r>
            <a:r>
              <a:rPr kumimoji="1" lang="ja-JP" altLang="en-US" dirty="0" smtClean="0"/>
              <a:t>の信頼性を確保する上で，開発者間の効率的な情報交換を支援する必要性が高まっている</a:t>
            </a:r>
            <a:r>
              <a:rPr kumimoji="1" lang="ja-JP" altLang="en-US" u="sng" dirty="0" smtClean="0"/>
              <a:t>と考えます．</a:t>
            </a:r>
            <a:endParaRPr kumimoji="1" lang="en-US" altLang="ja-JP" u="sng"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u="sng" dirty="0" smtClean="0"/>
              <a:t>そこで本研究では，</a:t>
            </a:r>
            <a:r>
              <a:rPr lang="en-US" altLang="ja-JP" dirty="0" smtClean="0"/>
              <a:t>OSS</a:t>
            </a:r>
            <a:r>
              <a:rPr lang="ja-JP" altLang="en-US" dirty="0" smtClean="0"/>
              <a:t>プロジェクト内における情報交換のタイムラグの実態把握および情報交換の効率化を支援する</a:t>
            </a:r>
            <a:r>
              <a:rPr lang="ja-JP" altLang="en-US" u="sng" dirty="0" smtClean="0"/>
              <a:t>こと</a:t>
            </a:r>
            <a:r>
              <a:rPr kumimoji="1" lang="ja-JP" altLang="en-US" u="sng" dirty="0" smtClean="0"/>
              <a:t>を目的とします．</a:t>
            </a:r>
            <a:endParaRPr kumimoji="1" lang="en-US" altLang="ja-JP" u="sng" dirty="0" smtClean="0"/>
          </a:p>
          <a:p>
            <a:endParaRPr kumimoji="1"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アプローチは，メッセージの送信日時，送信場所，返信時間を用いて，情報交換のタイムラグが発生しにくい時刻を特定します．</a:t>
            </a:r>
            <a:r>
              <a:rPr kumimoji="1" lang="ja-JP" altLang="en-US" u="sng" dirty="0" smtClean="0"/>
              <a:t>提案する分析手法は，以下の</a:t>
            </a:r>
            <a:r>
              <a:rPr kumimoji="1" lang="en-US" altLang="ja-JP" u="sng" dirty="0" smtClean="0"/>
              <a:t>3</a:t>
            </a:r>
            <a:r>
              <a:rPr kumimoji="1" lang="ja-JP" altLang="en-US" u="sng" dirty="0" err="1" smtClean="0"/>
              <a:t>つの</a:t>
            </a:r>
            <a:r>
              <a:rPr kumimoji="1" lang="ja-JP" altLang="en-US" u="sng" dirty="0" smtClean="0"/>
              <a:t>手順で行います．</a:t>
            </a:r>
            <a:endParaRPr kumimoji="1" lang="en-US" altLang="ja-JP" u="sng"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u="sng" dirty="0" smtClean="0"/>
              <a:t>ここで簡単に分析手順を説明します．</a:t>
            </a:r>
            <a:endParaRPr kumimoji="1" lang="en-US" altLang="ja-JP" u="sng" dirty="0" smtClean="0"/>
          </a:p>
          <a:p>
            <a:endParaRPr kumimoji="1" lang="en-US" altLang="ja-JP" dirty="0" smtClean="0"/>
          </a:p>
          <a:p>
            <a:r>
              <a:rPr kumimoji="1" lang="ja-JP" altLang="en-US" u="sng" dirty="0" smtClean="0"/>
              <a:t>本研究では，まず初めに</a:t>
            </a:r>
            <a:r>
              <a:rPr kumimoji="1" lang="ja-JP" altLang="en-US" u="none" dirty="0" smtClean="0"/>
              <a:t>＠</a:t>
            </a:r>
            <a:r>
              <a:rPr kumimoji="1" lang="ja-JP" altLang="en-US" dirty="0" smtClean="0"/>
              <a:t>分析対象とする地域を特定します．</a:t>
            </a:r>
            <a:r>
              <a:rPr kumimoji="1" lang="ja-JP" altLang="en-US" u="sng" dirty="0" smtClean="0"/>
              <a:t>次に，</a:t>
            </a:r>
            <a:r>
              <a:rPr kumimoji="1" lang="ja-JP" altLang="en-US" u="none" dirty="0" smtClean="0"/>
              <a:t>＠</a:t>
            </a:r>
            <a:r>
              <a:rPr kumimoji="1" lang="ja-JP" altLang="en-US" u="sng" dirty="0" smtClean="0"/>
              <a:t>特定した</a:t>
            </a:r>
            <a:r>
              <a:rPr kumimoji="1" lang="ja-JP" altLang="en-US" dirty="0" smtClean="0"/>
              <a:t>地域別の活動時間帯を把握します．＠</a:t>
            </a:r>
            <a:r>
              <a:rPr kumimoji="1" lang="ja-JP" altLang="en-US" u="sng" dirty="0" smtClean="0"/>
              <a:t>ここまでの手順が分析手順（</a:t>
            </a:r>
            <a:r>
              <a:rPr kumimoji="1" lang="en-US" altLang="ja-JP" u="sng" dirty="0" smtClean="0"/>
              <a:t>1</a:t>
            </a:r>
            <a:r>
              <a:rPr kumimoji="1" lang="ja-JP" altLang="en-US" u="sng" dirty="0" smtClean="0"/>
              <a:t>）となります．</a:t>
            </a:r>
            <a:endParaRPr kumimoji="1" lang="en-US" altLang="ja-JP" u="sng" dirty="0" smtClean="0"/>
          </a:p>
          <a:p>
            <a:endParaRPr kumimoji="1" lang="en-US" altLang="ja-JP" dirty="0" smtClean="0"/>
          </a:p>
          <a:p>
            <a:r>
              <a:rPr kumimoji="1" lang="ja-JP" altLang="en-US" u="sng" dirty="0" smtClean="0"/>
              <a:t>さらに，情報交換を行うときに時差がどのくらい影響しているのか分析するために，（</a:t>
            </a:r>
            <a:r>
              <a:rPr kumimoji="1" lang="en-US" altLang="ja-JP" u="sng" dirty="0" smtClean="0"/>
              <a:t>1</a:t>
            </a:r>
            <a:r>
              <a:rPr kumimoji="1" lang="ja-JP" altLang="en-US" u="sng" dirty="0" smtClean="0"/>
              <a:t>）で特定した地域を用いて</a:t>
            </a:r>
            <a:r>
              <a:rPr kumimoji="1" lang="ja-JP" altLang="en-US" u="none" dirty="0" smtClean="0"/>
              <a:t>＠</a:t>
            </a:r>
            <a:r>
              <a:rPr kumimoji="1" lang="ja-JP" altLang="en-US" dirty="0" smtClean="0"/>
              <a:t>時差の違いによる情報交換のタイムラグの実態を把握します．＠</a:t>
            </a:r>
            <a:r>
              <a:rPr kumimoji="1" lang="ja-JP" altLang="en-US" u="sng" dirty="0" smtClean="0"/>
              <a:t>この手順は分析手順（</a:t>
            </a:r>
            <a:r>
              <a:rPr kumimoji="1" lang="en-US" altLang="ja-JP" u="sng" dirty="0" smtClean="0"/>
              <a:t>2</a:t>
            </a:r>
            <a:r>
              <a:rPr kumimoji="1" lang="ja-JP" altLang="en-US" u="sng" dirty="0" smtClean="0"/>
              <a:t>）となります．</a:t>
            </a:r>
            <a:endParaRPr kumimoji="1" lang="en-US" altLang="ja-JP" u="sng" dirty="0" smtClean="0"/>
          </a:p>
          <a:p>
            <a:endParaRPr kumimoji="1" lang="en-US" altLang="ja-JP" u="sng" dirty="0" smtClean="0"/>
          </a:p>
          <a:p>
            <a:r>
              <a:rPr kumimoji="1" lang="ja-JP" altLang="en-US" u="sng" dirty="0" smtClean="0"/>
              <a:t>そして，（</a:t>
            </a:r>
            <a:r>
              <a:rPr kumimoji="1" lang="en-US" altLang="ja-JP" u="sng" dirty="0" smtClean="0"/>
              <a:t>1</a:t>
            </a:r>
            <a:r>
              <a:rPr kumimoji="1" lang="ja-JP" altLang="en-US" u="sng" dirty="0" smtClean="0"/>
              <a:t>）で特定した地域を用いて</a:t>
            </a:r>
            <a:r>
              <a:rPr kumimoji="1" lang="ja-JP" altLang="en-US" u="none" dirty="0" smtClean="0"/>
              <a:t>＠情報交換のタイムラグが発生しやすい時刻</a:t>
            </a:r>
            <a:r>
              <a:rPr kumimoji="1" lang="ja-JP" altLang="en-US" u="sng" dirty="0" smtClean="0"/>
              <a:t>あるいは</a:t>
            </a:r>
            <a:r>
              <a:rPr kumimoji="1" lang="ja-JP" altLang="en-US" u="none" dirty="0" smtClean="0"/>
              <a:t>発生しにくい時刻を把握します．</a:t>
            </a:r>
            <a:r>
              <a:rPr kumimoji="1" lang="ja-JP" altLang="en-US" u="sng" dirty="0" smtClean="0"/>
              <a:t>最後に，</a:t>
            </a:r>
            <a:r>
              <a:rPr kumimoji="1" lang="ja-JP" altLang="en-US" u="none" dirty="0" smtClean="0"/>
              <a:t>＠最適な送信タイミングを特定します．＠</a:t>
            </a:r>
            <a:r>
              <a:rPr kumimoji="1" lang="ja-JP" altLang="en-US" u="sng" dirty="0" smtClean="0"/>
              <a:t>ここまでの手順が分析手順（</a:t>
            </a:r>
            <a:r>
              <a:rPr kumimoji="1" lang="en-US" altLang="ja-JP" u="sng" dirty="0" smtClean="0"/>
              <a:t>3</a:t>
            </a:r>
            <a:r>
              <a:rPr kumimoji="1" lang="ja-JP" altLang="en-US" u="sng" dirty="0" smtClean="0"/>
              <a:t>）となります．</a:t>
            </a:r>
            <a:endParaRPr kumimoji="1" lang="en-US" altLang="ja-JP" u="sng" dirty="0" smtClean="0"/>
          </a:p>
          <a:p>
            <a:endParaRPr kumimoji="1" lang="en-US" altLang="ja-JP" u="sng" dirty="0" smtClean="0"/>
          </a:p>
          <a:p>
            <a:r>
              <a:rPr kumimoji="1" lang="ja-JP" altLang="en-US" u="none" dirty="0" smtClean="0"/>
              <a:t>＠</a:t>
            </a:r>
            <a:r>
              <a:rPr kumimoji="1" lang="ja-JP" altLang="en-US" u="sng" dirty="0" smtClean="0"/>
              <a:t>本発表では時間の都合により，分析手順（</a:t>
            </a:r>
            <a:r>
              <a:rPr kumimoji="1" lang="en-US" altLang="ja-JP" u="sng" dirty="0" smtClean="0"/>
              <a:t>1</a:t>
            </a:r>
            <a:r>
              <a:rPr kumimoji="1" lang="ja-JP" altLang="en-US" u="sng" dirty="0" smtClean="0"/>
              <a:t>），（</a:t>
            </a:r>
            <a:r>
              <a:rPr kumimoji="1" lang="en-US" altLang="ja-JP" u="sng" dirty="0" smtClean="0"/>
              <a:t>2</a:t>
            </a:r>
            <a:r>
              <a:rPr kumimoji="1" lang="ja-JP" altLang="en-US" u="sng" dirty="0" smtClean="0"/>
              <a:t>）の方法については説明</a:t>
            </a:r>
            <a:r>
              <a:rPr kumimoji="1" lang="ja-JP" altLang="en-US" u="sng" dirty="0" smtClean="0"/>
              <a:t>を割愛し，分析</a:t>
            </a:r>
            <a:r>
              <a:rPr kumimoji="1" lang="ja-JP" altLang="en-US" u="sng" dirty="0" smtClean="0"/>
              <a:t>手順（</a:t>
            </a:r>
            <a:r>
              <a:rPr kumimoji="1" lang="en-US" altLang="ja-JP" u="sng" dirty="0" smtClean="0"/>
              <a:t>3</a:t>
            </a:r>
            <a:r>
              <a:rPr kumimoji="1" lang="ja-JP" altLang="en-US" u="sng" dirty="0" smtClean="0"/>
              <a:t>）の方法について説明させて頂きます．</a:t>
            </a:r>
            <a:endParaRPr kumimoji="1" lang="en-US" altLang="ja-JP" u="sng"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4</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分析手順</a:t>
            </a:r>
            <a:r>
              <a:rPr kumimoji="1" lang="en-US" altLang="ja-JP" dirty="0" smtClean="0"/>
              <a:t>(</a:t>
            </a:r>
            <a:r>
              <a:rPr kumimoji="1" lang="en-US" altLang="ja-JP" dirty="0" smtClean="0"/>
              <a:t>3)</a:t>
            </a:r>
            <a:r>
              <a:rPr kumimoji="1" lang="ja-JP" altLang="en-US" dirty="0" smtClean="0"/>
              <a:t>の最適な送信タイミングの特定では，情報交換のタイムラグが発生しやすい時刻あるいは発生しにくい時刻を特定することを目的</a:t>
            </a:r>
            <a:r>
              <a:rPr kumimoji="1" lang="ja-JP" altLang="en-US" dirty="0" smtClean="0"/>
              <a:t>とします．</a:t>
            </a:r>
            <a:r>
              <a:rPr kumimoji="1" lang="ja-JP" altLang="en-US" dirty="0" smtClean="0"/>
              <a:t>方法として，送信者のメッセージ送信時刻と返信者のメッセージ送信時刻から各時刻の返信数を</a:t>
            </a:r>
            <a:r>
              <a:rPr kumimoji="1" lang="ja-JP" altLang="en-US" dirty="0" smtClean="0"/>
              <a:t>分析します．</a:t>
            </a:r>
            <a:endParaRPr kumimoji="1" lang="en-US" altLang="ja-JP" dirty="0" smtClean="0"/>
          </a:p>
          <a:p>
            <a:endParaRPr kumimoji="1" lang="en-US" altLang="ja-JP" dirty="0" smtClean="0"/>
          </a:p>
          <a:p>
            <a:r>
              <a:rPr kumimoji="1" lang="ja-JP" altLang="en-US" b="0" u="sng" dirty="0" smtClean="0"/>
              <a:t>図の各行は送信時刻，各列は返信時刻</a:t>
            </a:r>
            <a:r>
              <a:rPr kumimoji="1" lang="ja-JP" altLang="en-US" b="0" u="sng" dirty="0" smtClean="0"/>
              <a:t>を表します．この場合，地域</a:t>
            </a:r>
            <a:r>
              <a:rPr kumimoji="1" lang="en-US" altLang="ja-JP" b="0" u="sng" dirty="0" smtClean="0"/>
              <a:t>A</a:t>
            </a:r>
            <a:r>
              <a:rPr kumimoji="1" lang="ja-JP" altLang="en-US" b="0" u="sng" dirty="0" smtClean="0"/>
              <a:t>が送信地域となり，地域</a:t>
            </a:r>
            <a:r>
              <a:rPr kumimoji="1" lang="en-US" altLang="ja-JP" b="0" u="sng" dirty="0" smtClean="0"/>
              <a:t>B</a:t>
            </a:r>
            <a:r>
              <a:rPr kumimoji="1" lang="ja-JP" altLang="en-US" b="0" u="sng" dirty="0" smtClean="0"/>
              <a:t>が返信地域となります．</a:t>
            </a:r>
            <a:endParaRPr kumimoji="1" lang="en-US" altLang="ja-JP" b="0" u="sng" dirty="0" smtClean="0"/>
          </a:p>
          <a:p>
            <a:endParaRPr kumimoji="1" lang="en-US" altLang="ja-JP" b="0" u="sng" dirty="0" smtClean="0"/>
          </a:p>
          <a:p>
            <a:r>
              <a:rPr kumimoji="1" lang="ja-JP" altLang="en-US" b="0" u="sng" dirty="0" smtClean="0"/>
              <a:t>地域</a:t>
            </a:r>
            <a:r>
              <a:rPr kumimoji="1" lang="en-US" altLang="ja-JP" b="0" u="sng" dirty="0" smtClean="0"/>
              <a:t>A</a:t>
            </a:r>
            <a:r>
              <a:rPr kumimoji="1" lang="ja-JP" altLang="en-US" b="0" u="sng" dirty="0" smtClean="0"/>
              <a:t>と地域</a:t>
            </a:r>
            <a:r>
              <a:rPr kumimoji="1" lang="en-US" altLang="ja-JP" b="0" u="sng" dirty="0" smtClean="0"/>
              <a:t>B</a:t>
            </a:r>
            <a:r>
              <a:rPr kumimoji="1" lang="ja-JP" altLang="en-US" b="0" u="sng" dirty="0" smtClean="0"/>
              <a:t>の時差</a:t>
            </a:r>
            <a:r>
              <a:rPr kumimoji="1" lang="ja-JP" altLang="en-US" b="0" u="sng" dirty="0" smtClean="0"/>
              <a:t>が</a:t>
            </a:r>
            <a:r>
              <a:rPr kumimoji="1" lang="en-US" altLang="ja-JP" b="0" u="sng" dirty="0" smtClean="0"/>
              <a:t>6</a:t>
            </a:r>
            <a:r>
              <a:rPr kumimoji="1" lang="ja-JP" altLang="en-US" b="0" u="sng" dirty="0" smtClean="0"/>
              <a:t>時間</a:t>
            </a:r>
            <a:r>
              <a:rPr kumimoji="1" lang="ja-JP" altLang="en-US" b="0" u="sng" dirty="0" smtClean="0"/>
              <a:t>のとき，対角線上にタイムラグ</a:t>
            </a:r>
            <a:r>
              <a:rPr kumimoji="1" lang="en-US" altLang="ja-JP" b="0" u="sng" dirty="0" smtClean="0"/>
              <a:t>0</a:t>
            </a:r>
            <a:r>
              <a:rPr kumimoji="1" lang="ja-JP" altLang="en-US" b="0" u="sng" dirty="0" smtClean="0"/>
              <a:t>となるように返信時刻を合わせる</a:t>
            </a:r>
            <a:r>
              <a:rPr kumimoji="1" lang="ja-JP" altLang="en-US" b="0" u="sng" dirty="0" smtClean="0"/>
              <a:t>．</a:t>
            </a:r>
            <a:r>
              <a:rPr kumimoji="1" lang="ja-JP" altLang="en-US" dirty="0" smtClean="0"/>
              <a:t>＠</a:t>
            </a:r>
            <a:r>
              <a:rPr kumimoji="1" lang="ja-JP" altLang="en-US" u="sng" dirty="0" smtClean="0"/>
              <a:t>左の図は各時刻におけるタイムラグの大きさを表し，右の図は各時刻におけるメッセージの返信数を表す</a:t>
            </a:r>
            <a:r>
              <a:rPr kumimoji="1" lang="ja-JP" altLang="en-US" u="sng" dirty="0" smtClean="0"/>
              <a:t>．例えば</a:t>
            </a:r>
            <a:r>
              <a:rPr kumimoji="1" lang="ja-JP" altLang="en-US" u="sng" dirty="0" smtClean="0"/>
              <a:t>，地域</a:t>
            </a:r>
            <a:r>
              <a:rPr kumimoji="1" lang="en-US" altLang="ja-JP" u="sng" dirty="0" smtClean="0"/>
              <a:t>A</a:t>
            </a:r>
            <a:r>
              <a:rPr kumimoji="1" lang="ja-JP" altLang="en-US" u="sng" dirty="0" smtClean="0"/>
              <a:t>の</a:t>
            </a:r>
            <a:r>
              <a:rPr kumimoji="1" lang="en-US" altLang="ja-JP" u="sng" dirty="0" smtClean="0"/>
              <a:t>15</a:t>
            </a:r>
            <a:r>
              <a:rPr kumimoji="1" lang="ja-JP" altLang="en-US" u="sng" dirty="0" smtClean="0"/>
              <a:t>時～</a:t>
            </a:r>
            <a:r>
              <a:rPr kumimoji="1" lang="en-US" altLang="ja-JP" u="sng" dirty="0" smtClean="0"/>
              <a:t>18</a:t>
            </a:r>
            <a:r>
              <a:rPr kumimoji="1" lang="ja-JP" altLang="en-US" u="sng" dirty="0" smtClean="0"/>
              <a:t>時</a:t>
            </a:r>
            <a:r>
              <a:rPr kumimoji="1" lang="ja-JP" altLang="en-US" u="sng" dirty="0" smtClean="0"/>
              <a:t>に送信し，</a:t>
            </a:r>
            <a:r>
              <a:rPr kumimoji="1" lang="ja-JP" altLang="en-US" dirty="0" smtClean="0"/>
              <a:t>＠</a:t>
            </a:r>
            <a:r>
              <a:rPr kumimoji="1" lang="ja-JP" altLang="en-US" u="sng" dirty="0" smtClean="0"/>
              <a:t>地域</a:t>
            </a:r>
            <a:r>
              <a:rPr kumimoji="1" lang="en-US" altLang="ja-JP" u="sng" dirty="0" smtClean="0"/>
              <a:t>B</a:t>
            </a:r>
            <a:r>
              <a:rPr kumimoji="1" lang="ja-JP" altLang="en-US" u="sng" dirty="0" smtClean="0"/>
              <a:t>の</a:t>
            </a:r>
            <a:r>
              <a:rPr kumimoji="1" lang="en-US" altLang="ja-JP" u="sng" dirty="0" smtClean="0"/>
              <a:t>9</a:t>
            </a:r>
            <a:r>
              <a:rPr kumimoji="1" lang="ja-JP" altLang="en-US" u="sng" dirty="0" smtClean="0"/>
              <a:t>時～</a:t>
            </a:r>
            <a:r>
              <a:rPr kumimoji="1" lang="en-US" altLang="ja-JP" u="sng" dirty="0" smtClean="0"/>
              <a:t>12</a:t>
            </a:r>
            <a:r>
              <a:rPr kumimoji="1" lang="ja-JP" altLang="en-US" u="sng" dirty="0" smtClean="0"/>
              <a:t>時</a:t>
            </a:r>
            <a:r>
              <a:rPr kumimoji="1" lang="ja-JP" altLang="en-US" u="sng" dirty="0" smtClean="0"/>
              <a:t>に返信があった場合，タイムラグは</a:t>
            </a:r>
            <a:r>
              <a:rPr kumimoji="1" lang="en-US" altLang="ja-JP" u="sng" dirty="0" smtClean="0"/>
              <a:t>+12</a:t>
            </a:r>
            <a:r>
              <a:rPr kumimoji="1" lang="ja-JP" altLang="en-US" u="sng" dirty="0" smtClean="0"/>
              <a:t>時間</a:t>
            </a:r>
            <a:r>
              <a:rPr kumimoji="1" lang="ja-JP" altLang="en-US" u="sng" dirty="0" smtClean="0"/>
              <a:t>であり，返信数</a:t>
            </a:r>
            <a:r>
              <a:rPr kumimoji="1" lang="ja-JP" altLang="en-US" u="sng" dirty="0" smtClean="0"/>
              <a:t>は</a:t>
            </a:r>
            <a:r>
              <a:rPr kumimoji="1" lang="en-US" altLang="ja-JP" u="sng" dirty="0" smtClean="0"/>
              <a:t>28</a:t>
            </a:r>
            <a:r>
              <a:rPr kumimoji="1" lang="ja-JP" altLang="en-US" u="sng" dirty="0" smtClean="0"/>
              <a:t>件</a:t>
            </a:r>
            <a:r>
              <a:rPr kumimoji="1" lang="ja-JP" altLang="en-US" u="sng" dirty="0" smtClean="0"/>
              <a:t>であること</a:t>
            </a:r>
            <a:r>
              <a:rPr kumimoji="1" lang="ja-JP" altLang="en-US" u="sng" dirty="0" smtClean="0"/>
              <a:t>を表します．</a:t>
            </a:r>
            <a:endParaRPr kumimoji="1" lang="ja-JP" altLang="en-US" u="sng" dirty="0" smtClean="0"/>
          </a:p>
          <a:p>
            <a:endParaRPr kumimoji="1" lang="ja-JP" altLang="en-US"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5</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u="sng" dirty="0" smtClean="0"/>
              <a:t>各返信数がこのように配列された場合，返信数の多い時刻を俯瞰するために，返信数に合わせて</a:t>
            </a:r>
            <a:r>
              <a:rPr kumimoji="1" lang="ja-JP" altLang="en-US" dirty="0" smtClean="0"/>
              <a:t>＠</a:t>
            </a:r>
            <a:r>
              <a:rPr kumimoji="1" lang="ja-JP" altLang="en-US" u="sng" dirty="0" smtClean="0"/>
              <a:t>各セルをグレースケールで色付けします．本研究では，返信数の最小値を白で，最大値を黒で色付けします．</a:t>
            </a:r>
            <a:endParaRPr kumimoji="1" lang="ja-JP" altLang="en-US" u="sng"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6</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u="sng" dirty="0" smtClean="0"/>
              <a:t>さらに，返信数を削除することで，返信数の多い時刻を俯瞰することができます．</a:t>
            </a:r>
            <a:endParaRPr kumimoji="1" lang="en-US" altLang="ja-JP" u="sng" dirty="0" smtClean="0"/>
          </a:p>
          <a:p>
            <a:endParaRPr kumimoji="1" lang="en-US" altLang="ja-JP" u="sng" dirty="0" smtClean="0"/>
          </a:p>
          <a:p>
            <a:r>
              <a:rPr kumimoji="1" lang="ja-JP" altLang="en-US" u="sng" dirty="0" smtClean="0"/>
              <a:t>この方法を用いることで，情報交換のタイムラグが発生しやすい時刻や発生しやすい時刻を特定することができると考えます．</a:t>
            </a:r>
            <a:endParaRPr kumimoji="1" lang="en-US" altLang="ja-JP" u="sng" dirty="0" smtClean="0"/>
          </a:p>
          <a:p>
            <a:endParaRPr kumimoji="1" lang="en-US" altLang="ja-JP" u="sng" dirty="0" smtClean="0"/>
          </a:p>
          <a:p>
            <a:r>
              <a:rPr kumimoji="1" lang="ja-JP" altLang="en-US" b="0" u="none" dirty="0" smtClean="0"/>
              <a:t>＠</a:t>
            </a:r>
            <a:r>
              <a:rPr kumimoji="1" lang="ja-JP" altLang="en-US" u="sng" dirty="0" smtClean="0"/>
              <a:t>例えば，地域</a:t>
            </a:r>
            <a:r>
              <a:rPr kumimoji="1" lang="en-US" altLang="ja-JP" u="sng" dirty="0" smtClean="0"/>
              <a:t>A</a:t>
            </a:r>
            <a:r>
              <a:rPr kumimoji="1" lang="ja-JP" altLang="en-US" u="sng" dirty="0" smtClean="0"/>
              <a:t>の</a:t>
            </a:r>
            <a:r>
              <a:rPr kumimoji="1" lang="en-US" altLang="ja-JP" u="sng" dirty="0" smtClean="0"/>
              <a:t>15</a:t>
            </a:r>
            <a:r>
              <a:rPr kumimoji="1" lang="ja-JP" altLang="en-US" u="sng" dirty="0" smtClean="0"/>
              <a:t>時～</a:t>
            </a:r>
            <a:r>
              <a:rPr kumimoji="1" lang="en-US" altLang="ja-JP" u="sng" dirty="0" smtClean="0"/>
              <a:t>18</a:t>
            </a:r>
            <a:r>
              <a:rPr kumimoji="1" lang="ja-JP" altLang="en-US" u="sng" dirty="0" smtClean="0"/>
              <a:t>時では，</a:t>
            </a:r>
            <a:r>
              <a:rPr kumimoji="1" lang="ja-JP" altLang="en-US" dirty="0" smtClean="0"/>
              <a:t>＠</a:t>
            </a:r>
            <a:r>
              <a:rPr kumimoji="1" lang="en-US" altLang="ja-JP" u="sng" dirty="0" smtClean="0"/>
              <a:t>12</a:t>
            </a:r>
            <a:r>
              <a:rPr kumimoji="1" lang="ja-JP" altLang="en-US" u="sng" dirty="0" smtClean="0"/>
              <a:t>時間後に変身される割合が多く，タイムラグの小さい情報交換タイミングとしては適切ではないと言えます．</a:t>
            </a:r>
            <a:endParaRPr kumimoji="1" lang="ja-JP" altLang="en-US" u="sng"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7</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u="sng" dirty="0" smtClean="0"/>
              <a:t>提案手法の有用性を確かめるために，ケーススタディ</a:t>
            </a:r>
            <a:r>
              <a:rPr kumimoji="1" lang="ja-JP" altLang="en-US" u="sng" dirty="0" smtClean="0"/>
              <a:t>を行いました．</a:t>
            </a:r>
            <a:endParaRPr kumimoji="1" lang="en-US" altLang="ja-JP" u="sng" dirty="0" smtClean="0"/>
          </a:p>
          <a:p>
            <a:endParaRPr kumimoji="1" lang="en-US" altLang="ja-JP" dirty="0" smtClean="0"/>
          </a:p>
          <a:p>
            <a:r>
              <a:rPr kumimoji="1" lang="ja-JP" altLang="en-US" dirty="0" smtClean="0"/>
              <a:t>分析対象プロジェクト</a:t>
            </a:r>
            <a:r>
              <a:rPr kumimoji="1" lang="ja-JP" altLang="en-US" dirty="0" smtClean="0"/>
              <a:t>は，</a:t>
            </a:r>
            <a:r>
              <a:rPr kumimoji="1" lang="en-US" altLang="ja-JP" dirty="0" smtClean="0"/>
              <a:t>Python</a:t>
            </a:r>
            <a:r>
              <a:rPr kumimoji="1" lang="ja-JP" altLang="en-US" dirty="0" smtClean="0"/>
              <a:t>を用いました．</a:t>
            </a:r>
            <a:r>
              <a:rPr kumimoji="1" lang="en-US" altLang="ja-JP" dirty="0" smtClean="0"/>
              <a:t>Python</a:t>
            </a:r>
            <a:r>
              <a:rPr kumimoji="1" lang="ja-JP" altLang="en-US" dirty="0" smtClean="0"/>
              <a:t>は</a:t>
            </a:r>
            <a:r>
              <a:rPr kumimoji="1" lang="ja-JP" altLang="en-US" u="sng" dirty="0" smtClean="0"/>
              <a:t>オープンソースで開発されているオブジェクト指向のスクリプト言語で，</a:t>
            </a:r>
            <a:r>
              <a:rPr kumimoji="1" lang="en-US" altLang="ja-JP" u="sng" dirty="0" smtClean="0"/>
              <a:t>Perl</a:t>
            </a:r>
            <a:r>
              <a:rPr kumimoji="1" lang="ja-JP" altLang="en-US" u="sng" dirty="0" smtClean="0"/>
              <a:t>とともに欧米で広く普及しています</a:t>
            </a:r>
            <a:r>
              <a:rPr kumimoji="1" lang="ja-JP" altLang="en-US" dirty="0" smtClean="0"/>
              <a:t>．分析</a:t>
            </a:r>
            <a:r>
              <a:rPr kumimoji="1" lang="ja-JP" altLang="en-US" dirty="0" smtClean="0"/>
              <a:t>対象データは，</a:t>
            </a:r>
            <a:r>
              <a:rPr kumimoji="1" lang="ja-JP" altLang="en-US" u="sng" dirty="0" smtClean="0"/>
              <a:t>主に開発に関する話題を取り扱う</a:t>
            </a:r>
            <a:r>
              <a:rPr kumimoji="1" lang="en-US" altLang="ja-JP" u="sng" dirty="0" smtClean="0"/>
              <a:t>ML</a:t>
            </a:r>
            <a:r>
              <a:rPr kumimoji="1" lang="ja-JP" altLang="en-US" u="sng" dirty="0" smtClean="0"/>
              <a:t>のアーカイブを</a:t>
            </a:r>
            <a:r>
              <a:rPr kumimoji="1" lang="ja-JP" altLang="en-US" u="sng" dirty="0" smtClean="0"/>
              <a:t>用いました</a:t>
            </a:r>
            <a:r>
              <a:rPr kumimoji="1" lang="ja-JP" altLang="en-US" dirty="0" smtClean="0"/>
              <a:t>．</a:t>
            </a:r>
            <a:r>
              <a:rPr kumimoji="1" lang="ja-JP" altLang="en-US" dirty="0" smtClean="0"/>
              <a:t>本研究で取り扱うメール数は，</a:t>
            </a:r>
            <a:r>
              <a:rPr lang="en-US" altLang="ja-JP" dirty="0" smtClean="0"/>
              <a:t>51,830</a:t>
            </a:r>
            <a:r>
              <a:rPr lang="ja-JP" altLang="en-US" dirty="0" smtClean="0"/>
              <a:t>件存在</a:t>
            </a:r>
            <a:r>
              <a:rPr lang="ja-JP" altLang="en-US" dirty="0" smtClean="0"/>
              <a:t>していました．</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8</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u="sng" dirty="0" smtClean="0"/>
              <a:t>まず，分析手順（</a:t>
            </a:r>
            <a:r>
              <a:rPr lang="en-US" altLang="ja-JP" u="sng" dirty="0" smtClean="0"/>
              <a:t>1</a:t>
            </a:r>
            <a:r>
              <a:rPr lang="ja-JP" altLang="en-US" u="sng" dirty="0" smtClean="0"/>
              <a:t>），（</a:t>
            </a:r>
            <a:r>
              <a:rPr lang="en-US" altLang="ja-JP" u="sng" dirty="0" smtClean="0"/>
              <a:t>2</a:t>
            </a:r>
            <a:r>
              <a:rPr lang="ja-JP" altLang="en-US" u="sng" dirty="0" smtClean="0"/>
              <a:t>）の結果について説明します．</a:t>
            </a:r>
            <a:endParaRPr lang="en-US" altLang="ja-JP" u="sng" dirty="0" smtClean="0"/>
          </a:p>
          <a:p>
            <a:endParaRPr lang="en-US" altLang="ja-JP" dirty="0" smtClean="0"/>
          </a:p>
          <a:p>
            <a:r>
              <a:rPr lang="ja-JP" altLang="en-US" u="sng" dirty="0" smtClean="0"/>
              <a:t>分析手順（</a:t>
            </a:r>
            <a:r>
              <a:rPr lang="en-US" altLang="ja-JP" u="sng" dirty="0" smtClean="0"/>
              <a:t>1</a:t>
            </a:r>
            <a:r>
              <a:rPr lang="ja-JP" altLang="en-US" u="sng" dirty="0" smtClean="0"/>
              <a:t>）では，</a:t>
            </a:r>
            <a:r>
              <a:rPr lang="ja-JP" altLang="en-US" dirty="0" smtClean="0"/>
              <a:t>米と欧の開発者からの返信が多い</a:t>
            </a:r>
            <a:r>
              <a:rPr lang="ja-JP" altLang="en-US" u="sng" dirty="0" smtClean="0"/>
              <a:t>ことが分かりました．本研究では，この米と欧を分析対象とします．それぞれの活動時間帯を分析したところ，</a:t>
            </a:r>
            <a:r>
              <a:rPr lang="ja-JP" altLang="en-US" u="none" dirty="0" smtClean="0"/>
              <a:t>米の開発者は昼の時間帯を中心に，欧の開発者は夜の時間帯を中心に活動している</a:t>
            </a:r>
            <a:r>
              <a:rPr lang="ja-JP" altLang="en-US" u="sng" dirty="0" smtClean="0"/>
              <a:t>ことが分かりました．</a:t>
            </a:r>
            <a:endParaRPr lang="en-US" altLang="ja-JP" u="sng" dirty="0" smtClean="0"/>
          </a:p>
          <a:p>
            <a:endParaRPr lang="en-US" altLang="ja-JP" dirty="0" smtClean="0"/>
          </a:p>
          <a:p>
            <a:r>
              <a:rPr lang="ja-JP" altLang="en-US" u="sng" dirty="0" smtClean="0"/>
              <a:t>分析手順（</a:t>
            </a:r>
            <a:r>
              <a:rPr lang="en-US" altLang="ja-JP" u="sng" dirty="0" smtClean="0"/>
              <a:t>2</a:t>
            </a:r>
            <a:r>
              <a:rPr lang="ja-JP" altLang="en-US" u="sng" dirty="0" smtClean="0"/>
              <a:t>）では，タイムゾーンが同じ地域内と異なる地域間に分け，返信時間を分析したところ，同一タイムゾーン内の返信時間は</a:t>
            </a:r>
            <a:r>
              <a:rPr lang="en-US" altLang="ja-JP" u="sng" dirty="0" smtClean="0"/>
              <a:t>1.5</a:t>
            </a:r>
            <a:r>
              <a:rPr lang="ja-JP" altLang="en-US" u="sng" dirty="0" smtClean="0"/>
              <a:t>時間程度，異なるタイムゾーン間の返信時間は</a:t>
            </a:r>
            <a:r>
              <a:rPr lang="en-US" altLang="ja-JP" u="sng" dirty="0" smtClean="0"/>
              <a:t>2</a:t>
            </a:r>
            <a:r>
              <a:rPr lang="ja-JP" altLang="en-US" u="sng" dirty="0" smtClean="0"/>
              <a:t>時間程度であることが分かりました．さらに，ウィルコクソンの順位和検定を行ったところ，</a:t>
            </a:r>
            <a:r>
              <a:rPr lang="en-US" altLang="ja-JP" u="sng" dirty="0" smtClean="0"/>
              <a:t>5%</a:t>
            </a:r>
            <a:r>
              <a:rPr lang="ja-JP" altLang="en-US" u="sng" dirty="0" smtClean="0"/>
              <a:t>水準で有意差があり，</a:t>
            </a:r>
            <a:r>
              <a:rPr lang="en-US" altLang="ja-JP" u="sng" dirty="0" smtClean="0"/>
              <a:t>p</a:t>
            </a:r>
            <a:r>
              <a:rPr lang="ja-JP" altLang="en-US" u="sng" dirty="0" smtClean="0"/>
              <a:t>値は</a:t>
            </a:r>
            <a:r>
              <a:rPr lang="en-US" altLang="ja-JP" u="sng" dirty="0" smtClean="0"/>
              <a:t>0.00</a:t>
            </a:r>
            <a:r>
              <a:rPr lang="ja-JP" altLang="en-US" u="sng" dirty="0" smtClean="0"/>
              <a:t>でした．</a:t>
            </a:r>
            <a:endParaRPr lang="en-US" altLang="ja-JP" u="sng" dirty="0" smtClean="0"/>
          </a:p>
          <a:p>
            <a:endParaRPr lang="en-US" altLang="ja-JP" dirty="0" smtClean="0"/>
          </a:p>
          <a:p>
            <a:endParaRPr lang="en-US" altLang="ja-JP" dirty="0" smtClean="0"/>
          </a:p>
          <a:p>
            <a:r>
              <a:rPr lang="ja-JP" altLang="en-US" dirty="0" smtClean="0"/>
              <a:t>ウィルコクソン</a:t>
            </a:r>
            <a:r>
              <a:rPr lang="ja-JP" altLang="en-US" dirty="0" smtClean="0"/>
              <a:t>の順位和検定（またはマンホイットニーの</a:t>
            </a:r>
            <a:r>
              <a:rPr lang="en-US" altLang="ja-JP" dirty="0" smtClean="0"/>
              <a:t>U</a:t>
            </a:r>
            <a:r>
              <a:rPr lang="ja-JP" altLang="en-US" dirty="0" smtClean="0"/>
              <a:t>検定）</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9</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u="sng" dirty="0" smtClean="0"/>
              <a:t>次に，分析手順（</a:t>
            </a:r>
            <a:r>
              <a:rPr kumimoji="1" lang="en-US" altLang="ja-JP" u="sng" dirty="0" smtClean="0"/>
              <a:t>3</a:t>
            </a:r>
            <a:r>
              <a:rPr kumimoji="1" lang="ja-JP" altLang="en-US" u="sng" dirty="0" smtClean="0"/>
              <a:t>）の結果に</a:t>
            </a:r>
            <a:r>
              <a:rPr kumimoji="1" lang="ja-JP" altLang="en-US" u="sng" dirty="0" smtClean="0"/>
              <a:t>ついて説明します．</a:t>
            </a:r>
            <a:endParaRPr kumimoji="1" lang="en-US" altLang="ja-JP" u="sng" dirty="0" smtClean="0"/>
          </a:p>
          <a:p>
            <a:endParaRPr kumimoji="1" lang="en-US" altLang="ja-JP" u="sng" dirty="0" smtClean="0"/>
          </a:p>
          <a:p>
            <a:r>
              <a:rPr kumimoji="1" lang="ja-JP" altLang="en-US" u="sng" dirty="0" smtClean="0"/>
              <a:t>分析手順（</a:t>
            </a:r>
            <a:r>
              <a:rPr kumimoji="1" lang="en-US" altLang="ja-JP" u="sng" dirty="0" smtClean="0"/>
              <a:t>3</a:t>
            </a:r>
            <a:r>
              <a:rPr kumimoji="1" lang="ja-JP" altLang="en-US" u="sng" dirty="0" smtClean="0"/>
              <a:t>）では，米と欧を用いたため，</a:t>
            </a:r>
            <a:r>
              <a:rPr kumimoji="1" lang="en-US" altLang="ja-JP" u="sng" dirty="0" smtClean="0"/>
              <a:t>4</a:t>
            </a:r>
            <a:r>
              <a:rPr kumimoji="1" lang="ja-JP" altLang="en-US" u="sng" dirty="0" smtClean="0"/>
              <a:t>通りの分析結果が得られました．以降では，</a:t>
            </a:r>
            <a:r>
              <a:rPr kumimoji="1" lang="ja-JP" altLang="en-US" dirty="0" smtClean="0"/>
              <a:t>＠</a:t>
            </a:r>
            <a:r>
              <a:rPr kumimoji="1" lang="ja-JP" altLang="en-US" u="sng" dirty="0" smtClean="0"/>
              <a:t>同一タイムゾーン内と</a:t>
            </a:r>
            <a:r>
              <a:rPr kumimoji="1" lang="ja-JP" altLang="en-US" dirty="0" smtClean="0"/>
              <a:t>＠</a:t>
            </a:r>
            <a:r>
              <a:rPr kumimoji="1" lang="ja-JP" altLang="en-US" u="sng" dirty="0" smtClean="0"/>
              <a:t>異なるタイムゾーン間に分けて，結果を説明します．</a:t>
            </a:r>
            <a:endParaRPr kumimoji="1" lang="en-US" altLang="ja-JP" u="sng" dirty="0" smtClean="0"/>
          </a:p>
          <a:p>
            <a:endParaRPr kumimoji="1" lang="en-US" altLang="ja-JP" u="sng"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10</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u="sng" dirty="0" smtClean="0"/>
              <a:t>まず，同一タイムゾーン内の結果について</a:t>
            </a:r>
            <a:r>
              <a:rPr kumimoji="1" lang="ja-JP" altLang="en-US" u="sng" dirty="0" smtClean="0"/>
              <a:t>説明します．</a:t>
            </a:r>
            <a:endParaRPr kumimoji="1" lang="en-US" altLang="ja-JP" u="sng" dirty="0" smtClean="0"/>
          </a:p>
          <a:p>
            <a:endParaRPr kumimoji="1" lang="en-US" altLang="ja-JP" dirty="0" smtClean="0"/>
          </a:p>
          <a:p>
            <a:r>
              <a:rPr kumimoji="1" lang="ja-JP" altLang="en-US" u="sng" dirty="0" smtClean="0"/>
              <a:t>左の図は，米地域間の結果であり，右の図は欧地域間の結果です．各行は送信時刻を表し，各列は返信時刻を表しています．図より，対角線付近のセルの色が濃くなっている箇所があることから，</a:t>
            </a:r>
            <a:r>
              <a:rPr kumimoji="1" lang="ja-JP" altLang="en-US" dirty="0" smtClean="0"/>
              <a:t>タイムラグの小さい情報交換が行われている時刻を確認することができました．</a:t>
            </a:r>
            <a:endParaRPr kumimoji="1" lang="en-US" altLang="ja-JP" dirty="0" smtClean="0"/>
          </a:p>
          <a:p>
            <a:endParaRPr kumimoji="1" lang="en-US" altLang="ja-JP" dirty="0" smtClean="0"/>
          </a:p>
          <a:p>
            <a:r>
              <a:rPr kumimoji="1" lang="ja-JP" altLang="en-US" dirty="0" smtClean="0"/>
              <a:t>＠</a:t>
            </a:r>
            <a:r>
              <a:rPr kumimoji="1" lang="ja-JP" altLang="en-US" u="sng" dirty="0" smtClean="0"/>
              <a:t>米間では</a:t>
            </a:r>
            <a:r>
              <a:rPr kumimoji="1" lang="en-US" altLang="ja-JP" u="sng" dirty="0" smtClean="0"/>
              <a:t>10</a:t>
            </a:r>
            <a:r>
              <a:rPr kumimoji="1" lang="ja-JP" altLang="en-US" u="sng" dirty="0" smtClean="0"/>
              <a:t>時～</a:t>
            </a:r>
            <a:r>
              <a:rPr kumimoji="1" lang="en-US" altLang="ja-JP" u="sng" dirty="0" smtClean="0"/>
              <a:t>17</a:t>
            </a:r>
            <a:r>
              <a:rPr kumimoji="1" lang="ja-JP" altLang="en-US" u="sng" dirty="0" smtClean="0"/>
              <a:t>時頃にタイムラグの小さい情報交換が活発に行われていることが分かりました．この結果より，</a:t>
            </a:r>
            <a:r>
              <a:rPr kumimoji="1" lang="ja-JP" altLang="en-US" dirty="0" smtClean="0"/>
              <a:t>＠</a:t>
            </a:r>
            <a:r>
              <a:rPr kumimoji="1" lang="ja-JP" altLang="en-US" u="sng" dirty="0" smtClean="0"/>
              <a:t>米は昼の時間帯を中心に返信が多いことが分かりました．</a:t>
            </a:r>
            <a:endParaRPr kumimoji="1" lang="en-US" altLang="ja-JP" u="sng" dirty="0" smtClean="0"/>
          </a:p>
          <a:p>
            <a:endParaRPr kumimoji="1" lang="en-US" altLang="ja-JP" dirty="0" smtClean="0"/>
          </a:p>
          <a:p>
            <a:r>
              <a:rPr kumimoji="1" lang="ja-JP" altLang="en-US" u="sng" dirty="0" smtClean="0"/>
              <a:t>同様に，</a:t>
            </a:r>
            <a:r>
              <a:rPr kumimoji="1" lang="ja-JP" altLang="en-US" dirty="0" smtClean="0"/>
              <a:t>＠</a:t>
            </a:r>
            <a:r>
              <a:rPr kumimoji="1" lang="ja-JP" altLang="en-US" u="sng" dirty="0" smtClean="0"/>
              <a:t>欧間では</a:t>
            </a:r>
            <a:r>
              <a:rPr kumimoji="1" lang="en-US" altLang="ja-JP" u="sng" dirty="0" smtClean="0"/>
              <a:t>16</a:t>
            </a:r>
            <a:r>
              <a:rPr kumimoji="1" lang="ja-JP" altLang="en-US" u="sng" dirty="0" smtClean="0"/>
              <a:t>時～</a:t>
            </a:r>
            <a:r>
              <a:rPr kumimoji="1" lang="en-US" altLang="ja-JP" u="sng" dirty="0" smtClean="0"/>
              <a:t>23</a:t>
            </a:r>
            <a:r>
              <a:rPr kumimoji="1" lang="ja-JP" altLang="en-US" u="sng" dirty="0" smtClean="0"/>
              <a:t>時頃にタイムラグの小さい情報交換が活発に行われており，</a:t>
            </a:r>
            <a:r>
              <a:rPr kumimoji="1" lang="ja-JP" altLang="en-US" dirty="0" smtClean="0"/>
              <a:t>＠</a:t>
            </a:r>
            <a:r>
              <a:rPr kumimoji="1" lang="ja-JP" altLang="en-US" u="sng" dirty="0" smtClean="0"/>
              <a:t>欧は夜の時間帯を中心に返信が多いことが分かりました．</a:t>
            </a:r>
            <a:endParaRPr kumimoji="1" lang="en-US" altLang="ja-JP" u="sng"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11</a:t>
            </a:fld>
            <a:endParaRPr kumimoji="1"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次に，異なるタイムゾーン間の結果について</a:t>
            </a:r>
            <a:r>
              <a:rPr kumimoji="1" lang="ja-JP" altLang="en-US" dirty="0" smtClean="0"/>
              <a:t>説明します．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r>
              <a:rPr kumimoji="1" lang="ja-JP" altLang="en-US" u="sng" dirty="0" smtClean="0"/>
              <a:t>左の図は，米が送信地域・欧が返信地域の結果です．右の図は欧が送信地域・米が返信地域の結果です．各行は送信時刻を表し，各列は返信時刻を表しています．図より，対角線付近のセルの色と対角線から離れたセルの色が濃くなっている箇所があることから，</a:t>
            </a:r>
            <a:r>
              <a:rPr kumimoji="1" lang="ja-JP" altLang="en-US" dirty="0" smtClean="0"/>
              <a:t>タイムラグの小さい情報交換とタイムラグの大きい情報交換が行われている時刻を確認することができました．</a:t>
            </a:r>
            <a:endParaRPr kumimoji="1" lang="en-US" altLang="ja-JP" dirty="0" smtClean="0"/>
          </a:p>
          <a:p>
            <a:endParaRPr kumimoji="1" lang="en-US" altLang="ja-JP" dirty="0" smtClean="0"/>
          </a:p>
          <a:p>
            <a:r>
              <a:rPr kumimoji="1" lang="ja-JP" altLang="en-US" dirty="0" smtClean="0"/>
              <a:t>＠</a:t>
            </a:r>
            <a:r>
              <a:rPr kumimoji="1" lang="ja-JP" altLang="en-US" u="sng" dirty="0" smtClean="0"/>
              <a:t>米→欧間では米の</a:t>
            </a:r>
            <a:r>
              <a:rPr kumimoji="1" lang="en-US" altLang="ja-JP" u="sng" dirty="0" smtClean="0"/>
              <a:t>10</a:t>
            </a:r>
            <a:r>
              <a:rPr kumimoji="1" lang="ja-JP" altLang="en-US" u="sng" dirty="0" smtClean="0"/>
              <a:t>時～</a:t>
            </a:r>
            <a:r>
              <a:rPr kumimoji="1" lang="en-US" altLang="ja-JP" u="sng" dirty="0" smtClean="0"/>
              <a:t>17</a:t>
            </a:r>
            <a:r>
              <a:rPr kumimoji="1" lang="ja-JP" altLang="en-US" u="sng" dirty="0" smtClean="0"/>
              <a:t>時頃にタイムラグの小さい情報交換が活発に行われていることが分かりました．また</a:t>
            </a:r>
            <a:r>
              <a:rPr kumimoji="1" lang="ja-JP" altLang="en-US" u="none" dirty="0" smtClean="0"/>
              <a:t>＠</a:t>
            </a:r>
            <a:r>
              <a:rPr kumimoji="1" lang="ja-JP" altLang="en-US" u="sng" dirty="0" smtClean="0"/>
              <a:t>米の</a:t>
            </a:r>
            <a:r>
              <a:rPr kumimoji="1" lang="en-US" altLang="ja-JP" u="sng" dirty="0" smtClean="0"/>
              <a:t>18</a:t>
            </a:r>
            <a:r>
              <a:rPr kumimoji="1" lang="ja-JP" altLang="en-US" u="sng" dirty="0" smtClean="0"/>
              <a:t>時～</a:t>
            </a:r>
            <a:r>
              <a:rPr kumimoji="1" lang="en-US" altLang="ja-JP" u="sng" dirty="0" smtClean="0"/>
              <a:t>23</a:t>
            </a:r>
            <a:r>
              <a:rPr kumimoji="1" lang="ja-JP" altLang="en-US" u="sng" dirty="0" smtClean="0"/>
              <a:t>時頃にタイムラグ</a:t>
            </a:r>
            <a:r>
              <a:rPr kumimoji="1" lang="en-US" altLang="ja-JP" u="sng" dirty="0" smtClean="0"/>
              <a:t>0</a:t>
            </a:r>
            <a:r>
              <a:rPr kumimoji="1" lang="ja-JP" altLang="en-US" u="sng" dirty="0" smtClean="0"/>
              <a:t>となる時刻は，</a:t>
            </a:r>
            <a:r>
              <a:rPr kumimoji="1" lang="ja-JP" altLang="en-US" u="none" dirty="0" smtClean="0"/>
              <a:t>＠</a:t>
            </a:r>
            <a:r>
              <a:rPr kumimoji="1" lang="ja-JP" altLang="en-US" u="sng" dirty="0" smtClean="0"/>
              <a:t>欧の深夜から早朝であるため，情報交換は行われておらず，</a:t>
            </a:r>
            <a:r>
              <a:rPr kumimoji="1" lang="ja-JP" altLang="en-US" u="none" dirty="0" smtClean="0"/>
              <a:t>＠</a:t>
            </a:r>
            <a:r>
              <a:rPr kumimoji="1" lang="ja-JP" altLang="en-US" u="sng" dirty="0" smtClean="0"/>
              <a:t>タイムラグ</a:t>
            </a:r>
            <a:r>
              <a:rPr kumimoji="1" lang="en-US" altLang="ja-JP" u="sng" dirty="0" smtClean="0"/>
              <a:t>+6</a:t>
            </a:r>
            <a:r>
              <a:rPr kumimoji="1" lang="ja-JP" altLang="en-US" u="sng" dirty="0" smtClean="0"/>
              <a:t>時間頃となる時刻に情報交換が行われていることが分かりました．これは，タイムラグの大きい情報交換が行われている時刻であることが分かりました．この結果より，素早い返答を得るためには，</a:t>
            </a:r>
            <a:r>
              <a:rPr kumimoji="1" lang="ja-JP" altLang="en-US" dirty="0" smtClean="0"/>
              <a:t>＠</a:t>
            </a:r>
            <a:r>
              <a:rPr kumimoji="1" lang="ja-JP" altLang="en-US" u="sng" dirty="0" smtClean="0"/>
              <a:t>米は</a:t>
            </a:r>
            <a:r>
              <a:rPr kumimoji="1" lang="en-US" altLang="ja-JP" u="sng" dirty="0" smtClean="0"/>
              <a:t>10</a:t>
            </a:r>
            <a:r>
              <a:rPr kumimoji="1" lang="ja-JP" altLang="en-US" u="sng" dirty="0" smtClean="0"/>
              <a:t>時～</a:t>
            </a:r>
            <a:r>
              <a:rPr kumimoji="1" lang="en-US" altLang="ja-JP" u="sng" dirty="0" smtClean="0"/>
              <a:t>17</a:t>
            </a:r>
            <a:r>
              <a:rPr kumimoji="1" lang="ja-JP" altLang="en-US" u="sng" dirty="0" smtClean="0"/>
              <a:t>時頃にメールを送ることが望ましいと言えます．</a:t>
            </a:r>
            <a:endParaRPr kumimoji="1" lang="en-US" altLang="ja-JP" u="sng" dirty="0" smtClean="0"/>
          </a:p>
          <a:p>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u="sng" dirty="0" smtClean="0"/>
              <a:t>同様に，</a:t>
            </a:r>
            <a:r>
              <a:rPr kumimoji="1" lang="ja-JP" altLang="en-US" dirty="0" smtClean="0"/>
              <a:t>＠</a:t>
            </a:r>
            <a:r>
              <a:rPr kumimoji="1" lang="ja-JP" altLang="en-US" u="sng" dirty="0" smtClean="0"/>
              <a:t>欧→米間では欧の</a:t>
            </a:r>
            <a:r>
              <a:rPr kumimoji="1" lang="en-US" altLang="ja-JP" u="sng" dirty="0" smtClean="0"/>
              <a:t>16</a:t>
            </a:r>
            <a:r>
              <a:rPr kumimoji="1" lang="ja-JP" altLang="en-US" u="sng" dirty="0" smtClean="0"/>
              <a:t>時～</a:t>
            </a:r>
            <a:r>
              <a:rPr kumimoji="1" lang="en-US" altLang="ja-JP" u="sng" dirty="0" smtClean="0"/>
              <a:t>23</a:t>
            </a:r>
            <a:r>
              <a:rPr kumimoji="1" lang="ja-JP" altLang="en-US" u="sng" dirty="0" smtClean="0"/>
              <a:t>時頃にタイムラグの小さい情報交換が活発に行われていることが分かりました．また</a:t>
            </a:r>
            <a:r>
              <a:rPr kumimoji="1" lang="ja-JP" altLang="en-US" u="none" dirty="0" smtClean="0"/>
              <a:t>＠</a:t>
            </a:r>
            <a:r>
              <a:rPr kumimoji="1" lang="ja-JP" altLang="en-US" u="sng" dirty="0" smtClean="0"/>
              <a:t>欧の</a:t>
            </a:r>
            <a:r>
              <a:rPr kumimoji="1" lang="en-US" altLang="ja-JP" u="sng" dirty="0" smtClean="0"/>
              <a:t>7</a:t>
            </a:r>
            <a:r>
              <a:rPr kumimoji="1" lang="ja-JP" altLang="en-US" u="sng" dirty="0" smtClean="0"/>
              <a:t>時～</a:t>
            </a:r>
            <a:r>
              <a:rPr kumimoji="1" lang="en-US" altLang="ja-JP" u="sng" dirty="0" smtClean="0"/>
              <a:t>13</a:t>
            </a:r>
            <a:r>
              <a:rPr kumimoji="1" lang="ja-JP" altLang="en-US" u="sng" dirty="0" smtClean="0"/>
              <a:t>時頃に</a:t>
            </a:r>
            <a:r>
              <a:rPr kumimoji="1" lang="ja-JP" altLang="en-US" u="none" dirty="0" smtClean="0"/>
              <a:t>＠米</a:t>
            </a:r>
            <a:r>
              <a:rPr kumimoji="1" lang="ja-JP" altLang="en-US" u="sng" dirty="0" smtClean="0"/>
              <a:t>が深夜から早朝になるため，情報交換は行われておらず，</a:t>
            </a:r>
            <a:r>
              <a:rPr kumimoji="1" lang="ja-JP" altLang="en-US" u="none" dirty="0" smtClean="0"/>
              <a:t>＠</a:t>
            </a:r>
            <a:r>
              <a:rPr kumimoji="1" lang="ja-JP" altLang="en-US" u="sng" dirty="0" smtClean="0"/>
              <a:t>タイムラグ</a:t>
            </a:r>
            <a:r>
              <a:rPr kumimoji="1" lang="en-US" altLang="ja-JP" u="sng" dirty="0" smtClean="0"/>
              <a:t>+6</a:t>
            </a:r>
            <a:r>
              <a:rPr kumimoji="1" lang="ja-JP" altLang="en-US" u="sng" dirty="0" smtClean="0"/>
              <a:t>時間頃に情報交換が行われていることが分かりました．この結果より，素早い返答を得るためには，</a:t>
            </a:r>
            <a:r>
              <a:rPr kumimoji="1" lang="ja-JP" altLang="en-US" dirty="0" smtClean="0"/>
              <a:t>＠</a:t>
            </a:r>
            <a:r>
              <a:rPr kumimoji="1" lang="ja-JP" altLang="en-US" u="sng" dirty="0" smtClean="0"/>
              <a:t>欧は</a:t>
            </a:r>
            <a:r>
              <a:rPr kumimoji="1" lang="en-US" altLang="ja-JP" u="sng" dirty="0" smtClean="0"/>
              <a:t>16</a:t>
            </a:r>
            <a:r>
              <a:rPr kumimoji="1" lang="ja-JP" altLang="en-US" u="sng" dirty="0" smtClean="0"/>
              <a:t>時～</a:t>
            </a:r>
            <a:r>
              <a:rPr kumimoji="1" lang="en-US" altLang="ja-JP" u="sng" dirty="0" smtClean="0"/>
              <a:t>23</a:t>
            </a:r>
            <a:r>
              <a:rPr kumimoji="1" lang="ja-JP" altLang="en-US" u="sng" dirty="0" smtClean="0"/>
              <a:t>時頃にメールを送ることが望ましいと言えます．</a:t>
            </a:r>
            <a:endParaRPr kumimoji="1" lang="en-US" altLang="ja-JP" u="sng"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12</a:t>
            </a:fld>
            <a:endParaRPr kumimoji="1"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u="sng" dirty="0" smtClean="0"/>
              <a:t>まとめと今後の課題です．</a:t>
            </a:r>
            <a:endParaRPr kumimoji="1" lang="en-US" altLang="ja-JP" u="sng"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kumimoji="1" lang="en-US" altLang="ja-JP" u="sng"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u="sng" dirty="0" smtClean="0"/>
              <a:t>本研究では，</a:t>
            </a:r>
            <a:r>
              <a:rPr kumimoji="1" lang="en-US" altLang="ja-JP" sz="1200" dirty="0" smtClean="0"/>
              <a:t>OSS</a:t>
            </a:r>
            <a:r>
              <a:rPr lang="ja-JP" altLang="en-US" sz="1200" dirty="0" smtClean="0"/>
              <a:t>プロジェクト内で行われる情報交換の効率化を支援するために，タイムラグが発生しにくい時刻を特定する手法を</a:t>
            </a:r>
            <a:r>
              <a:rPr lang="ja-JP" altLang="en-US" sz="1200" dirty="0" smtClean="0"/>
              <a:t>提案しました．</a:t>
            </a:r>
            <a:r>
              <a:rPr lang="ja-JP" altLang="en-US" sz="1200" u="sng" dirty="0" smtClean="0"/>
              <a:t>提案手法の利用例として，</a:t>
            </a:r>
            <a:r>
              <a:rPr lang="ja-JP" altLang="en-US" sz="1200" dirty="0" smtClean="0"/>
              <a:t>情報交換のタイムラグが発生しやすい媒体から発生しにくい媒体へ移行するときに，</a:t>
            </a:r>
            <a:r>
              <a:rPr kumimoji="1" lang="ja-JP" altLang="en-US" sz="1200" u="sng" dirty="0" smtClean="0"/>
              <a:t>どの</a:t>
            </a:r>
            <a:r>
              <a:rPr kumimoji="1" lang="ja-JP" altLang="en-US" sz="1200" u="sng" dirty="0" smtClean="0"/>
              <a:t>時間帯に情報交換を実施すべきか理解する必要があると</a:t>
            </a:r>
            <a:r>
              <a:rPr kumimoji="1" lang="ja-JP" altLang="en-US" sz="1200" u="sng" dirty="0" smtClean="0"/>
              <a:t>考えられるため，このとき提案</a:t>
            </a:r>
            <a:r>
              <a:rPr kumimoji="1" lang="ja-JP" altLang="en-US" sz="1200" u="sng" dirty="0" smtClean="0"/>
              <a:t>手法を用いる</a:t>
            </a:r>
            <a:r>
              <a:rPr kumimoji="1" lang="ja-JP" altLang="en-US" sz="1200" u="sng" dirty="0" smtClean="0"/>
              <a:t>ことで，適切</a:t>
            </a:r>
            <a:r>
              <a:rPr kumimoji="1" lang="ja-JP" altLang="en-US" sz="1200" u="sng" dirty="0" smtClean="0"/>
              <a:t>な情報交換タイミングを提示できる</a:t>
            </a:r>
            <a:r>
              <a:rPr kumimoji="1" lang="ja-JP" altLang="en-US" sz="1200" u="sng" dirty="0" smtClean="0"/>
              <a:t>と考えます．</a:t>
            </a:r>
            <a:r>
              <a:rPr kumimoji="1" lang="ja-JP" altLang="en-US" sz="1200" u="sng" dirty="0" smtClean="0"/>
              <a:t>また，本研究では</a:t>
            </a:r>
            <a:r>
              <a:rPr kumimoji="1" lang="en-US" altLang="ja-JP" sz="1200" u="sng" dirty="0" smtClean="0"/>
              <a:t>OSS</a:t>
            </a:r>
            <a:r>
              <a:rPr kumimoji="1" lang="ja-JP" altLang="en-US" sz="1200" u="sng" dirty="0" smtClean="0"/>
              <a:t>プロジェクトを対象</a:t>
            </a:r>
            <a:r>
              <a:rPr kumimoji="1" lang="ja-JP" altLang="en-US" sz="1200" u="sng" dirty="0" smtClean="0"/>
              <a:t>としましたが</a:t>
            </a:r>
            <a:r>
              <a:rPr kumimoji="1" lang="ja-JP" altLang="en-US" sz="1200" u="sng" dirty="0" smtClean="0"/>
              <a:t>，</a:t>
            </a:r>
            <a:r>
              <a:rPr kumimoji="1" lang="ja-JP" altLang="en-US" sz="1200" dirty="0" smtClean="0"/>
              <a:t>企業の分散開発で行われる情報交換においても</a:t>
            </a:r>
            <a:r>
              <a:rPr kumimoji="1" lang="ja-JP" altLang="en-US" sz="1200" dirty="0" smtClean="0"/>
              <a:t>，</a:t>
            </a:r>
            <a:r>
              <a:rPr kumimoji="1" lang="ja-JP" altLang="en-US" sz="1200" u="sng" dirty="0" smtClean="0"/>
              <a:t>適切な情報交換タイミングを提示できると考え，情報交換の</a:t>
            </a:r>
            <a:r>
              <a:rPr kumimoji="1" lang="ja-JP" altLang="en-US" sz="1200" dirty="0" smtClean="0"/>
              <a:t>効率化を支援することが可能であると考えます．</a:t>
            </a:r>
            <a:endParaRPr kumimoji="1" lang="en-US" altLang="ja-JP" sz="1200"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sz="1200" u="sng" dirty="0" smtClean="0"/>
              <a:t>本研究では，時差がある地域間で分析を行いましたが，開発者の生活時間帯の違いによる情報交換のタイムラグを分析するために，</a:t>
            </a:r>
            <a:r>
              <a:rPr kumimoji="1" lang="ja-JP" altLang="en-US" sz="1200" dirty="0" smtClean="0"/>
              <a:t>時差</a:t>
            </a:r>
            <a:r>
              <a:rPr kumimoji="1" lang="ja-JP" altLang="en-US" sz="1200" dirty="0" smtClean="0"/>
              <a:t>のない地域間や個々の開発者を分析対象として，提案手法の有用性</a:t>
            </a:r>
            <a:r>
              <a:rPr kumimoji="1" lang="ja-JP" altLang="en-US" sz="1200" dirty="0" smtClean="0"/>
              <a:t>を</a:t>
            </a:r>
            <a:r>
              <a:rPr kumimoji="1" lang="ja-JP" altLang="en-US" sz="1200" u="sng" dirty="0" smtClean="0"/>
              <a:t>今後</a:t>
            </a:r>
            <a:r>
              <a:rPr kumimoji="1" lang="ja-JP" altLang="en-US" sz="1200" dirty="0" smtClean="0"/>
              <a:t>確認</a:t>
            </a:r>
            <a:r>
              <a:rPr kumimoji="1" lang="ja-JP" altLang="en-US" sz="1200" dirty="0" smtClean="0"/>
              <a:t>していきたいと</a:t>
            </a:r>
            <a:r>
              <a:rPr kumimoji="1" lang="ja-JP" altLang="en-US" sz="1200" dirty="0" smtClean="0"/>
              <a:t>考えています．</a:t>
            </a:r>
            <a:endParaRPr kumimoji="1" lang="en-US" altLang="ja-JP" sz="1200"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13</a:t>
            </a:fld>
            <a:endParaRPr kumimoji="1"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分析手法の説明に入る前に，本研究で用いるデータについて説明する．</a:t>
            </a:r>
            <a:endParaRPr lang="en-US" altLang="ja-JP" dirty="0" smtClean="0"/>
          </a:p>
          <a:p>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t>この図は，情報交換におけるスレッドの様子を表したものである．＠</a:t>
            </a:r>
            <a:r>
              <a:rPr lang="en-US" altLang="ja-JP" dirty="0" smtClean="0"/>
              <a:t>mail</a:t>
            </a:r>
            <a:r>
              <a:rPr lang="en-US" altLang="ja-JP" baseline="0" dirty="0" smtClean="0"/>
              <a:t> A</a:t>
            </a:r>
            <a:r>
              <a:rPr lang="ja-JP" altLang="en-US" baseline="0" dirty="0" smtClean="0"/>
              <a:t>と</a:t>
            </a:r>
            <a:r>
              <a:rPr lang="en-US" altLang="ja-JP" baseline="0" dirty="0" smtClean="0"/>
              <a:t>mail B</a:t>
            </a:r>
            <a:r>
              <a:rPr lang="ja-JP" altLang="en-US" baseline="0" dirty="0" smtClean="0"/>
              <a:t>に関する詳しいデータはこのようになり，各メッセージの送信日時と送信場所を抽出することができる．送信場所は世界協定時（</a:t>
            </a:r>
            <a:r>
              <a:rPr lang="en-US" altLang="ja-JP" baseline="0" dirty="0" smtClean="0"/>
              <a:t>UTC</a:t>
            </a:r>
            <a:r>
              <a:rPr lang="ja-JP" altLang="en-US" baseline="0" dirty="0" smtClean="0"/>
              <a:t>）との時差から，該当する地域が特定できる．また，返信先とメッセージ</a:t>
            </a:r>
            <a:r>
              <a:rPr lang="en-US" altLang="ja-JP" baseline="0" dirty="0" smtClean="0"/>
              <a:t>ID</a:t>
            </a:r>
            <a:r>
              <a:rPr lang="ja-JP" altLang="en-US" baseline="0" dirty="0" smtClean="0"/>
              <a:t>が一致するかどうかで送信と返信の関係を抽出することができる．さらに，＠送信と返信の関係にあるメッセージの送信日時の差分から返信時間を求めることができる．</a:t>
            </a:r>
            <a:endParaRPr lang="en-US" altLang="ja-JP"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baseline="0" dirty="0" smtClean="0"/>
              <a:t>本研究では，</a:t>
            </a:r>
            <a:r>
              <a:rPr kumimoji="1" lang="ja-JP" altLang="en-US" dirty="0" smtClean="0"/>
              <a:t>メッセージの送信日時，送信場所，返信時間を用いて，提案する分析手法を行っていく．</a:t>
            </a:r>
            <a:endParaRPr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14</a:t>
            </a:fld>
            <a:endParaRPr kumimoji="1"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15</a:t>
            </a:fld>
            <a:endParaRPr kumimoji="1"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分析手法</a:t>
            </a:r>
            <a:r>
              <a:rPr kumimoji="1" lang="en-US" altLang="ja-JP" dirty="0" smtClean="0"/>
              <a:t>(1)</a:t>
            </a:r>
            <a:r>
              <a:rPr kumimoji="1" lang="ja-JP" altLang="en-US" dirty="0" smtClean="0"/>
              <a:t>の開発者の地理的分布と地域別の活動時間帯の把握では，情報交換の多い地域あるいは少ない地域を特定し，地域別の活動時間帯を把握することを目的とする．方法として，まず送信場所別にメッセージの返信数を求める．この方法により，＠情報交換を活発に行っている地域を確認することができると考える．次に，分析対象とする地域の現地時刻別の返信数を求め，地域毎の活動時間帯を把握する．</a:t>
            </a:r>
          </a:p>
          <a:p>
            <a:endParaRPr kumimoji="1" lang="ja-JP" altLang="en-US"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16</a:t>
            </a:fld>
            <a:endParaRPr kumimoji="1"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分析手法</a:t>
            </a:r>
            <a:r>
              <a:rPr kumimoji="1" lang="en-US" altLang="ja-JP" dirty="0" smtClean="0"/>
              <a:t>(2)</a:t>
            </a:r>
            <a:r>
              <a:rPr kumimoji="1" lang="ja-JP" altLang="en-US" dirty="0" smtClean="0"/>
              <a:t>の地域毎の情報交換所要時間の分布把握では，タイムゾーンの違いによる情報交換のタイムラグを確認することを目的とする．方法として，＠同一タイムゾーン内および＠異なるタイムゾーン間において返信時間の分布を分析する．この方法により，時差の有無の違いによる情報交換のタイムラグの実態を確認することができると考える．</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17</a:t>
            </a:fld>
            <a:endParaRPr kumimoji="1"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分析手法</a:t>
            </a:r>
            <a:r>
              <a:rPr kumimoji="1" lang="en-US" altLang="ja-JP" dirty="0" smtClean="0"/>
              <a:t>(1)</a:t>
            </a:r>
            <a:r>
              <a:rPr kumimoji="1" lang="ja-JP" altLang="en-US" dirty="0" smtClean="0"/>
              <a:t>の結果について説明する．</a:t>
            </a:r>
            <a:endParaRPr kumimoji="1" lang="en-US" altLang="ja-JP" dirty="0" smtClean="0"/>
          </a:p>
          <a:p>
            <a:endParaRPr kumimoji="1" lang="ja-JP" altLang="en-US" dirty="0" smtClean="0"/>
          </a:p>
          <a:p>
            <a:r>
              <a:rPr kumimoji="1" lang="ja-JP" altLang="en-US" dirty="0" smtClean="0"/>
              <a:t>このグラフは各タイムゾーンにおける返信数の分布を表し，横軸は各タイムゾーンで，縦軸は返信数を表している．</a:t>
            </a:r>
          </a:p>
          <a:p>
            <a:endParaRPr kumimoji="1" lang="ja-JP" altLang="en-US" dirty="0" smtClean="0"/>
          </a:p>
          <a:p>
            <a:r>
              <a:rPr kumimoji="1" lang="ja-JP" altLang="en-US" dirty="0" smtClean="0"/>
              <a:t>グラフより，</a:t>
            </a:r>
            <a:r>
              <a:rPr kumimoji="1" lang="en-US" altLang="ja-JP" dirty="0" smtClean="0"/>
              <a:t>Python</a:t>
            </a:r>
            <a:r>
              <a:rPr kumimoji="1" lang="ja-JP" altLang="en-US" dirty="0" smtClean="0"/>
              <a:t>プロジェクトにおける情報交換の多い地域と少ない地域を確認することができた．＠特に，米大陸東部と中央ヨーロッパ地域の開発者からの返信が多いことが分かる．＠</a:t>
            </a:r>
            <a:r>
              <a:rPr kumimoji="1" lang="en-US" altLang="ja-JP" dirty="0" smtClean="0"/>
              <a:t>Python</a:t>
            </a:r>
            <a:r>
              <a:rPr kumimoji="1" lang="ja-JP" altLang="en-US" dirty="0" smtClean="0"/>
              <a:t>の利用は欧米中心であり，開発も欧米中心に行われているため，当該地域からのメールが多かったと考えられる．</a:t>
            </a:r>
          </a:p>
          <a:p>
            <a:endParaRPr kumimoji="1" lang="ja-JP" altLang="en-US" dirty="0" smtClean="0"/>
          </a:p>
          <a:p>
            <a:r>
              <a:rPr kumimoji="1" lang="ja-JP" altLang="en-US" dirty="0" smtClean="0"/>
              <a:t>米大陸東部と中央ヨーロッパ地域の中にはサマータイムを導入している国も多く，隣接するタイムゾーンからのメールも多いため，以降では各々の周辺地域の＠米大陸地域と欧・アフリカ地域の</a:t>
            </a:r>
            <a:r>
              <a:rPr kumimoji="1" lang="en-US" altLang="ja-JP" dirty="0" smtClean="0"/>
              <a:t>2</a:t>
            </a:r>
            <a:r>
              <a:rPr kumimoji="1" lang="ja-JP" altLang="en-US" dirty="0" err="1" smtClean="0"/>
              <a:t>つの</a:t>
            </a:r>
            <a:r>
              <a:rPr kumimoji="1" lang="ja-JP" altLang="en-US" dirty="0" smtClean="0"/>
              <a:t>地域を分析対象とする．</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18</a:t>
            </a:fld>
            <a:endParaRPr kumimoji="1"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次に，先ほど示した</a:t>
            </a:r>
            <a:r>
              <a:rPr kumimoji="1" lang="en-US" altLang="ja-JP" dirty="0" smtClean="0"/>
              <a:t>2</a:t>
            </a:r>
            <a:r>
              <a:rPr kumimoji="1" lang="ja-JP" altLang="en-US" dirty="0" err="1" smtClean="0"/>
              <a:t>つの</a:t>
            </a:r>
            <a:r>
              <a:rPr kumimoji="1" lang="ja-JP" altLang="en-US" dirty="0" smtClean="0"/>
              <a:t>地域における活動時間帯の結果を説明する．</a:t>
            </a:r>
            <a:endParaRPr kumimoji="1" lang="en-US" altLang="ja-JP" dirty="0" smtClean="0"/>
          </a:p>
          <a:p>
            <a:endParaRPr kumimoji="1" lang="en-US" altLang="ja-JP" dirty="0" smtClean="0"/>
          </a:p>
          <a:p>
            <a:r>
              <a:rPr kumimoji="1" lang="ja-JP" altLang="en-US" dirty="0" smtClean="0"/>
              <a:t>グラフは地域別に各時刻の返信数の推移を表し，横軸は各地の標準時で，縦軸は返信数を表している．</a:t>
            </a:r>
            <a:endParaRPr kumimoji="1" lang="en-US" altLang="ja-JP" dirty="0" smtClean="0"/>
          </a:p>
          <a:p>
            <a:endParaRPr kumimoji="1" lang="en-US" altLang="ja-JP" dirty="0" smtClean="0"/>
          </a:p>
          <a:p>
            <a:r>
              <a:rPr kumimoji="1" lang="ja-JP" altLang="en-US" dirty="0" smtClean="0"/>
              <a:t>グラフより，地域別の活動時間帯を把握することができた．米からの返信数が最大となる時間帯は，＠米時刻の</a:t>
            </a:r>
            <a:r>
              <a:rPr kumimoji="1" lang="en-US" altLang="ja-JP" dirty="0" smtClean="0"/>
              <a:t>13</a:t>
            </a:r>
            <a:r>
              <a:rPr kumimoji="1" lang="ja-JP" altLang="en-US" dirty="0" smtClean="0"/>
              <a:t>時であり，欧では＠欧時刻の</a:t>
            </a:r>
            <a:r>
              <a:rPr kumimoji="1" lang="en-US" altLang="ja-JP" dirty="0" smtClean="0"/>
              <a:t>23</a:t>
            </a:r>
            <a:r>
              <a:rPr kumimoji="1" lang="ja-JP" altLang="en-US" dirty="0" smtClean="0"/>
              <a:t>時であることがわかる．＠米の開発者は昼の時間帯を中心に活動し，欧の開発者は夜の時間帯を中心に活動しているといえる．</a:t>
            </a:r>
            <a:endParaRPr kumimoji="1" lang="en-US" altLang="ja-JP" dirty="0" smtClean="0"/>
          </a:p>
          <a:p>
            <a:endParaRPr kumimoji="1" lang="en-US" altLang="ja-JP" dirty="0" smtClean="0"/>
          </a:p>
          <a:p>
            <a:r>
              <a:rPr kumimoji="1" lang="ja-JP" altLang="en-US" dirty="0" smtClean="0"/>
              <a:t>このように，各地域の返信数から活動時間帯を分析することで，地域別の開発に従事する時間帯の違いがわかった．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19</a:t>
            </a:fld>
            <a:endParaRPr kumimoji="1"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分析手法（</a:t>
            </a:r>
            <a:r>
              <a:rPr kumimoji="1" lang="en-US" altLang="ja-JP" dirty="0" smtClean="0"/>
              <a:t>2</a:t>
            </a:r>
            <a:r>
              <a:rPr kumimoji="1" lang="ja-JP" altLang="en-US" dirty="0" smtClean="0"/>
              <a:t>）の結果と考察ついて説明する．</a:t>
            </a:r>
            <a:endParaRPr kumimoji="1" lang="en-US" altLang="ja-JP" dirty="0" smtClean="0"/>
          </a:p>
          <a:p>
            <a:endParaRPr kumimoji="1" lang="en-US" altLang="ja-JP" dirty="0" smtClean="0"/>
          </a:p>
          <a:p>
            <a:r>
              <a:rPr kumimoji="1" lang="ja-JP" altLang="en-US" dirty="0" smtClean="0"/>
              <a:t>表はタイムゾーンが同一地域間および異なる地域間における返信数と返信時間の最大値，最小値，中央値を表している．</a:t>
            </a:r>
            <a:endParaRPr kumimoji="1" lang="en-US" altLang="ja-JP" dirty="0" smtClean="0"/>
          </a:p>
          <a:p>
            <a:r>
              <a:rPr kumimoji="1" lang="ja-JP" altLang="en-US" dirty="0" smtClean="0"/>
              <a:t>本研究では，送信地域と返信地域の関係をこのように矢印で示す．</a:t>
            </a:r>
            <a:endParaRPr kumimoji="1" lang="en-US" altLang="ja-JP" dirty="0" smtClean="0"/>
          </a:p>
          <a:p>
            <a:endParaRPr kumimoji="1" lang="en-US" altLang="ja-JP" dirty="0" smtClean="0"/>
          </a:p>
          <a:p>
            <a:r>
              <a:rPr kumimoji="1" lang="ja-JP" altLang="en-US" dirty="0" smtClean="0"/>
              <a:t>表より，時差による情報交換のタイムラグを確認できた．タイムゾーンが同一地域間では</a:t>
            </a:r>
            <a:r>
              <a:rPr kumimoji="1" lang="en-US" altLang="ja-JP" dirty="0" smtClean="0"/>
              <a:t>1.5</a:t>
            </a:r>
            <a:r>
              <a:rPr kumimoji="1" lang="ja-JP" altLang="en-US" dirty="0" smtClean="0"/>
              <a:t>時間程度の返信が期待できるが，異なる地域間でも</a:t>
            </a:r>
            <a:r>
              <a:rPr kumimoji="1" lang="en-US" altLang="ja-JP" dirty="0" smtClean="0"/>
              <a:t>2</a:t>
            </a:r>
            <a:r>
              <a:rPr kumimoji="1" lang="ja-JP" altLang="en-US" dirty="0" smtClean="0"/>
              <a:t>時間未満の返信が多いことがわかる．米と欧では実際には</a:t>
            </a:r>
            <a:r>
              <a:rPr kumimoji="1" lang="en-US" altLang="ja-JP" dirty="0" smtClean="0"/>
              <a:t>6</a:t>
            </a:r>
            <a:r>
              <a:rPr kumimoji="1" lang="ja-JP" altLang="en-US" dirty="0" smtClean="0"/>
              <a:t>時間近い時差があることから，</a:t>
            </a:r>
            <a:r>
              <a:rPr kumimoji="1" lang="en-US" altLang="ja-JP" dirty="0" smtClean="0"/>
              <a:t>Python</a:t>
            </a:r>
            <a:r>
              <a:rPr kumimoji="1" lang="ja-JP" altLang="en-US" dirty="0" smtClean="0"/>
              <a:t>プロジェクトでは時差による情報交換のタイムラグが少ないことが分かる．</a:t>
            </a:r>
            <a:endParaRPr kumimoji="1" lang="en-US" altLang="ja-JP" dirty="0" smtClean="0"/>
          </a:p>
          <a:p>
            <a:endParaRPr kumimoji="1" lang="en-US" altLang="ja-JP" dirty="0" smtClean="0"/>
          </a:p>
          <a:p>
            <a:r>
              <a:rPr kumimoji="1" lang="ja-JP" altLang="en-US" dirty="0" smtClean="0"/>
              <a:t>これは，</a:t>
            </a:r>
            <a:r>
              <a:rPr kumimoji="1" lang="en-US" altLang="ja-JP" dirty="0" smtClean="0"/>
              <a:t>Python</a:t>
            </a:r>
            <a:r>
              <a:rPr kumimoji="1" lang="ja-JP" altLang="en-US" dirty="0" smtClean="0"/>
              <a:t>プロジェクトの規模が大きく，どの時間帯においても開発に従事する開発者が存在していたため，送信に対する素早い対応が可能であったと考えられる．</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20</a:t>
            </a:fld>
            <a:endParaRPr kumimoji="1"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次に，先ほど示した</a:t>
            </a:r>
            <a:r>
              <a:rPr kumimoji="1" lang="en-US" altLang="ja-JP" dirty="0" smtClean="0"/>
              <a:t>2</a:t>
            </a:r>
            <a:r>
              <a:rPr kumimoji="1" lang="ja-JP" altLang="en-US" dirty="0" err="1" smtClean="0"/>
              <a:t>つの</a:t>
            </a:r>
            <a:r>
              <a:rPr kumimoji="1" lang="ja-JP" altLang="en-US" dirty="0" smtClean="0"/>
              <a:t>地域における活動時間帯の結果を説明する．</a:t>
            </a:r>
            <a:endParaRPr kumimoji="1" lang="en-US" altLang="ja-JP" dirty="0" smtClean="0"/>
          </a:p>
          <a:p>
            <a:endParaRPr kumimoji="1" lang="en-US" altLang="ja-JP" dirty="0" smtClean="0"/>
          </a:p>
          <a:p>
            <a:r>
              <a:rPr kumimoji="1" lang="ja-JP" altLang="en-US" dirty="0" smtClean="0"/>
              <a:t>グラフは地域別に各時刻の返信数の推移を表し，横軸は各地の標準時で，縦軸は返信数を表している．</a:t>
            </a:r>
            <a:endParaRPr kumimoji="1" lang="en-US" altLang="ja-JP" dirty="0" smtClean="0"/>
          </a:p>
          <a:p>
            <a:endParaRPr kumimoji="1" lang="en-US" altLang="ja-JP" dirty="0" smtClean="0"/>
          </a:p>
          <a:p>
            <a:r>
              <a:rPr kumimoji="1" lang="ja-JP" altLang="en-US" dirty="0" smtClean="0"/>
              <a:t>グラフより，地域別の活動時間帯を把握することができた．米からの返信数が最大となる時間帯は，＠米時刻の</a:t>
            </a:r>
            <a:r>
              <a:rPr kumimoji="1" lang="en-US" altLang="ja-JP" dirty="0" smtClean="0"/>
              <a:t>13</a:t>
            </a:r>
            <a:r>
              <a:rPr kumimoji="1" lang="ja-JP" altLang="en-US" dirty="0" smtClean="0"/>
              <a:t>時であり，欧では＠欧時刻の</a:t>
            </a:r>
            <a:r>
              <a:rPr kumimoji="1" lang="en-US" altLang="ja-JP" dirty="0" smtClean="0"/>
              <a:t>23</a:t>
            </a:r>
            <a:r>
              <a:rPr kumimoji="1" lang="ja-JP" altLang="en-US" dirty="0" smtClean="0"/>
              <a:t>時であることがわかる．＠米の開発者は昼の時間帯を中心に活動し，欧の開発者は夜の時間帯を中心に活動しているといえる．</a:t>
            </a:r>
            <a:endParaRPr kumimoji="1" lang="en-US" altLang="ja-JP" dirty="0" smtClean="0"/>
          </a:p>
          <a:p>
            <a:endParaRPr kumimoji="1" lang="en-US" altLang="ja-JP" dirty="0" smtClean="0"/>
          </a:p>
          <a:p>
            <a:r>
              <a:rPr kumimoji="1" lang="ja-JP" altLang="en-US" dirty="0" smtClean="0"/>
              <a:t>このように，各地域の返信数から活動時間帯を分析することで，地域別の開発に従事する時間帯の違いがわかった．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21</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1695450"/>
            <a:ext cx="6883400" cy="2222499"/>
          </a:xfrm>
        </p:spPr>
        <p:txBody>
          <a:bodyPr/>
          <a:lstStyle>
            <a:lvl1pPr>
              <a:defRPr sz="3600">
                <a:latin typeface="+mj-lt"/>
                <a:ea typeface="+mj-ea"/>
                <a:cs typeface="Times New Roman" pitchFamily="18" charset="0"/>
              </a:defRPr>
            </a:lvl1pPr>
          </a:lstStyle>
          <a:p>
            <a:r>
              <a:rPr lang="ja-JP" altLang="en-US" dirty="0" smtClean="0"/>
              <a:t>マスタ タイトルの書式設定</a:t>
            </a:r>
            <a:endParaRPr lang="ja-JP" altLang="en-US" dirty="0"/>
          </a:p>
        </p:txBody>
      </p:sp>
      <p:sp>
        <p:nvSpPr>
          <p:cNvPr id="3075" name="Rectangle 3"/>
          <p:cNvSpPr>
            <a:spLocks noGrp="1" noChangeArrowheads="1"/>
          </p:cNvSpPr>
          <p:nvPr>
            <p:ph type="subTitle" idx="1"/>
          </p:nvPr>
        </p:nvSpPr>
        <p:spPr>
          <a:xfrm>
            <a:off x="2168525" y="4540250"/>
            <a:ext cx="5648325" cy="1752600"/>
          </a:xfrm>
        </p:spPr>
        <p:txBody>
          <a:bodyPr/>
          <a:lstStyle>
            <a:lvl1pPr marL="0" indent="0" algn="ctr">
              <a:buFontTx/>
              <a:buNone/>
              <a:defRPr sz="2000">
                <a:latin typeface="+mn-lt"/>
                <a:ea typeface="+mn-ea"/>
                <a:cs typeface="Times New Roman" pitchFamily="18" charset="0"/>
              </a:defRPr>
            </a:lvl1pPr>
          </a:lstStyle>
          <a:p>
            <a:r>
              <a:rPr lang="ja-JP" altLang="en-US" dirty="0" smtClean="0"/>
              <a:t>マスタ サブタイトルの書式設定</a:t>
            </a:r>
            <a:endParaRPr lang="ja-JP" altLang="en-US" dirty="0"/>
          </a:p>
        </p:txBody>
      </p:sp>
      <p:sp>
        <p:nvSpPr>
          <p:cNvPr id="3076" name="Rectangle 4"/>
          <p:cNvSpPr>
            <a:spLocks noGrp="1" noChangeArrowheads="1"/>
          </p:cNvSpPr>
          <p:nvPr>
            <p:ph type="dt" sz="half" idx="2"/>
          </p:nvPr>
        </p:nvSpPr>
        <p:spPr>
          <a:xfrm>
            <a:off x="755650" y="6408738"/>
            <a:ext cx="1763713" cy="476250"/>
          </a:xfrm>
        </p:spPr>
        <p:txBody>
          <a:bodyPr/>
          <a:lstStyle>
            <a:lvl1pPr>
              <a:defRPr/>
            </a:lvl1pPr>
          </a:lstStyle>
          <a:p>
            <a:r>
              <a:rPr lang="en-US" altLang="ja-JP" smtClean="0"/>
              <a:t>2009/9/18</a:t>
            </a:r>
            <a:endParaRPr lang="en-US" altLang="ja-JP"/>
          </a:p>
        </p:txBody>
      </p:sp>
      <p:sp>
        <p:nvSpPr>
          <p:cNvPr id="3077" name="Rectangle 5"/>
          <p:cNvSpPr>
            <a:spLocks noGrp="1" noChangeArrowheads="1"/>
          </p:cNvSpPr>
          <p:nvPr>
            <p:ph type="ftr" sz="quarter" idx="3"/>
          </p:nvPr>
        </p:nvSpPr>
        <p:spPr>
          <a:xfrm>
            <a:off x="2803525" y="6408738"/>
            <a:ext cx="3889375" cy="476250"/>
          </a:xfrm>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3078" name="Rectangle 6"/>
          <p:cNvSpPr>
            <a:spLocks noGrp="1" noChangeArrowheads="1"/>
          </p:cNvSpPr>
          <p:nvPr>
            <p:ph type="sldNum" sz="quarter" idx="4"/>
          </p:nvPr>
        </p:nvSpPr>
        <p:spPr>
          <a:xfrm>
            <a:off x="6948488" y="6408738"/>
            <a:ext cx="2133600" cy="476250"/>
          </a:xfrm>
        </p:spPr>
        <p:txBody>
          <a:bodyPr/>
          <a:lstStyle>
            <a:lvl1pPr>
              <a:defRPr/>
            </a:lvl1pPr>
          </a:lstStyle>
          <a:p>
            <a:fld id="{63CE58A9-D097-4B19-8C0A-C6165E4DF986}" type="slidenum">
              <a:rPr lang="en-US" altLang="ja-JP"/>
              <a:pPr/>
              <a:t>&lt;#&gt;</a:t>
            </a:fld>
            <a:endParaRPr lang="en-US" altLang="ja-JP"/>
          </a:p>
        </p:txBody>
      </p:sp>
      <p:sp>
        <p:nvSpPr>
          <p:cNvPr id="3083" name="Line 11"/>
          <p:cNvSpPr>
            <a:spLocks noChangeShapeType="1"/>
          </p:cNvSpPr>
          <p:nvPr/>
        </p:nvSpPr>
        <p:spPr bwMode="auto">
          <a:xfrm flipV="1">
            <a:off x="1346200" y="0"/>
            <a:ext cx="0" cy="6858000"/>
          </a:xfrm>
          <a:prstGeom prst="line">
            <a:avLst/>
          </a:prstGeom>
          <a:noFill/>
          <a:ln w="9525">
            <a:solidFill>
              <a:srgbClr val="6699FF"/>
            </a:solidFill>
            <a:round/>
            <a:headEnd/>
            <a:tailEnd/>
          </a:ln>
          <a:effectLst/>
        </p:spPr>
        <p:txBody>
          <a:bodyPr/>
          <a:lstStyle/>
          <a:p>
            <a:endParaRPr lang="ja-JP" altLang="en-US"/>
          </a:p>
        </p:txBody>
      </p:sp>
      <p:sp>
        <p:nvSpPr>
          <p:cNvPr id="3084" name="Line 12"/>
          <p:cNvSpPr>
            <a:spLocks noChangeShapeType="1"/>
          </p:cNvSpPr>
          <p:nvPr/>
        </p:nvSpPr>
        <p:spPr bwMode="auto">
          <a:xfrm>
            <a:off x="0" y="1335088"/>
            <a:ext cx="9144000" cy="0"/>
          </a:xfrm>
          <a:prstGeom prst="line">
            <a:avLst/>
          </a:prstGeom>
          <a:noFill/>
          <a:ln w="9525">
            <a:solidFill>
              <a:srgbClr val="6699FF"/>
            </a:solidFill>
            <a:round/>
            <a:headEnd/>
            <a:tailEnd/>
          </a:ln>
          <a:effectLst/>
        </p:spPr>
        <p:txBody>
          <a:bodyPr/>
          <a:lstStyle/>
          <a:p>
            <a:endParaRPr lang="ja-JP" altLang="en-US"/>
          </a:p>
        </p:txBody>
      </p:sp>
      <p:sp>
        <p:nvSpPr>
          <p:cNvPr id="3085" name="Oval 13"/>
          <p:cNvSpPr>
            <a:spLocks noChangeArrowheads="1"/>
          </p:cNvSpPr>
          <p:nvPr/>
        </p:nvSpPr>
        <p:spPr bwMode="auto">
          <a:xfrm>
            <a:off x="8170863" y="126365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3086" name="Oval 14"/>
          <p:cNvSpPr>
            <a:spLocks noChangeArrowheads="1"/>
          </p:cNvSpPr>
          <p:nvPr/>
        </p:nvSpPr>
        <p:spPr bwMode="auto">
          <a:xfrm>
            <a:off x="8386763" y="104775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87" name="Oval 15"/>
          <p:cNvSpPr>
            <a:spLocks noChangeArrowheads="1"/>
          </p:cNvSpPr>
          <p:nvPr/>
        </p:nvSpPr>
        <p:spPr bwMode="auto">
          <a:xfrm>
            <a:off x="8675688" y="112077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3088" name="Oval 16"/>
          <p:cNvSpPr>
            <a:spLocks noChangeArrowheads="1"/>
          </p:cNvSpPr>
          <p:nvPr/>
        </p:nvSpPr>
        <p:spPr bwMode="auto">
          <a:xfrm>
            <a:off x="120332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3089" name="Oval 17"/>
          <p:cNvSpPr>
            <a:spLocks noChangeArrowheads="1"/>
          </p:cNvSpPr>
          <p:nvPr/>
        </p:nvSpPr>
        <p:spPr bwMode="auto">
          <a:xfrm>
            <a:off x="140970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90" name="Oval 18"/>
          <p:cNvSpPr>
            <a:spLocks noChangeArrowheads="1"/>
          </p:cNvSpPr>
          <p:nvPr/>
        </p:nvSpPr>
        <p:spPr bwMode="auto">
          <a:xfrm>
            <a:off x="127476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3091" name="Oval 19"/>
          <p:cNvSpPr>
            <a:spLocks noChangeArrowheads="1"/>
          </p:cNvSpPr>
          <p:nvPr/>
        </p:nvSpPr>
        <p:spPr bwMode="auto">
          <a:xfrm>
            <a:off x="105886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92" name="Oval 20"/>
          <p:cNvSpPr>
            <a:spLocks noChangeArrowheads="1"/>
          </p:cNvSpPr>
          <p:nvPr/>
        </p:nvSpPr>
        <p:spPr bwMode="auto">
          <a:xfrm>
            <a:off x="1058862" y="984250"/>
            <a:ext cx="863600" cy="863600"/>
          </a:xfrm>
          <a:prstGeom prst="ellipse">
            <a:avLst/>
          </a:prstGeom>
          <a:solidFill>
            <a:srgbClr val="99CCFF"/>
          </a:solidFill>
          <a:ln w="9525">
            <a:noFill/>
            <a:round/>
            <a:headEnd/>
            <a:tailEnd/>
          </a:ln>
          <a:effectLst/>
        </p:spPr>
        <p:txBody>
          <a:bodyPr wrap="none" anchor="ctr"/>
          <a:lstStyle/>
          <a:p>
            <a:endParaRPr lang="ja-JP" altLang="en-US"/>
          </a:p>
        </p:txBody>
      </p:sp>
      <p:sp>
        <p:nvSpPr>
          <p:cNvPr id="3093" name="Oval 21"/>
          <p:cNvSpPr>
            <a:spLocks noChangeArrowheads="1"/>
          </p:cNvSpPr>
          <p:nvPr/>
        </p:nvSpPr>
        <p:spPr bwMode="auto">
          <a:xfrm>
            <a:off x="1706562" y="1489075"/>
            <a:ext cx="287338" cy="287338"/>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3"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2" name="タイトル 1"/>
          <p:cNvSpPr>
            <a:spLocks noGrp="1"/>
          </p:cNvSpPr>
          <p:nvPr>
            <p:ph type="title"/>
          </p:nvPr>
        </p:nvSpPr>
        <p:spPr/>
        <p:txBody>
          <a:bodyPr/>
          <a:lstStyle>
            <a:lvl1pPr>
              <a:defRPr b="0"/>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日付プレースホルダ 3"/>
          <p:cNvSpPr>
            <a:spLocks noGrp="1"/>
          </p:cNvSpPr>
          <p:nvPr>
            <p:ph type="dt" sz="half" idx="10"/>
          </p:nvPr>
        </p:nvSpPr>
        <p:spPr/>
        <p:txBody>
          <a:bodyPr/>
          <a:lstStyle>
            <a:lvl1pPr>
              <a:defRPr/>
            </a:lvl1p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A34FFC92-B155-4B7B-8074-C26DB6864491}" type="slidenum">
              <a:rPr lang="en-US" altLang="ja-JP"/>
              <a:pPr/>
              <a:t>&lt;#&gt;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45"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3AA2C218-90B2-4E3E-8CB1-DE65B762AB2C}"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41"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42"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43"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44"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8"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38150" y="1028700"/>
            <a:ext cx="4178300" cy="54228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コンテンツ プレースホルダ 3"/>
          <p:cNvSpPr>
            <a:spLocks noGrp="1"/>
          </p:cNvSpPr>
          <p:nvPr>
            <p:ph sz="half" idx="2"/>
          </p:nvPr>
        </p:nvSpPr>
        <p:spPr>
          <a:xfrm>
            <a:off x="4660900" y="1028700"/>
            <a:ext cx="4222751" cy="5422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5" name="日付プレースホルダ 4"/>
          <p:cNvSpPr>
            <a:spLocks noGrp="1"/>
          </p:cNvSpPr>
          <p:nvPr>
            <p:ph type="dt" sz="half" idx="10"/>
          </p:nvPr>
        </p:nvSpPr>
        <p:spPr/>
        <p:txBody>
          <a:bodyPr/>
          <a:lstStyle>
            <a:lvl1pPr>
              <a:defRPr/>
            </a:lvl1pPr>
          </a:lstStyle>
          <a:p>
            <a:r>
              <a:rPr lang="en-US" altLang="ja-JP" smtClean="0"/>
              <a:t>2009/9/18</a:t>
            </a:r>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C7FC0B26-EEB2-4051-BE46-A669373196A5}" type="slidenum">
              <a:rPr lang="en-US" altLang="ja-JP"/>
              <a:pPr/>
              <a:t>&lt;#&gt;</a:t>
            </a:fld>
            <a:endParaRPr lang="en-US" altLang="ja-JP"/>
          </a:p>
        </p:txBody>
      </p:sp>
      <p:sp>
        <p:nvSpPr>
          <p:cNvPr id="8"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9"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0"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r>
              <a:rPr lang="en-US" altLang="ja-JP" smtClean="0"/>
              <a:t>2009/9/18</a:t>
            </a:r>
            <a:endParaRPr lang="en-US" altLang="ja-JP"/>
          </a:p>
        </p:txBody>
      </p:sp>
      <p:sp>
        <p:nvSpPr>
          <p:cNvPr id="8" name="フッター プレースホルダ 7"/>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8FC637E6-3831-4C7F-B035-3C4E0A870BF8}" type="slidenum">
              <a:rPr lang="en-US" altLang="ja-JP"/>
              <a:pPr/>
              <a:t>&lt;#&gt;</a:t>
            </a:fld>
            <a:endParaRPr lang="en-US" altLang="ja-JP"/>
          </a:p>
        </p:txBody>
      </p:sp>
      <p:sp>
        <p:nvSpPr>
          <p:cNvPr id="10"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11"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8"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9"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6"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r>
              <a:rPr lang="en-US" altLang="ja-JP" smtClean="0"/>
              <a:t>2009/9/18</a:t>
            </a:r>
            <a:endParaRPr lang="en-US" altLang="ja-JP"/>
          </a:p>
        </p:txBody>
      </p:sp>
      <p:sp>
        <p:nvSpPr>
          <p:cNvPr id="4" name="フッター プレースホルダ 3"/>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3C03F5F3-CE1D-4F9B-86DD-DA01159B9948}" type="slidenum">
              <a:rPr lang="en-US" altLang="ja-JP"/>
              <a:pPr/>
              <a:t>&lt;#&gt;</a:t>
            </a:fld>
            <a:endParaRPr lang="en-US" altLang="ja-JP"/>
          </a:p>
        </p:txBody>
      </p:sp>
      <p:sp>
        <p:nvSpPr>
          <p:cNvPr id="6"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7"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8"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9"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2"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5"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日付プレースホルダ 1"/>
          <p:cNvSpPr>
            <a:spLocks noGrp="1"/>
          </p:cNvSpPr>
          <p:nvPr>
            <p:ph type="dt" sz="half" idx="10"/>
          </p:nvPr>
        </p:nvSpPr>
        <p:spPr/>
        <p:txBody>
          <a:bodyPr/>
          <a:lstStyle>
            <a:lvl1pPr>
              <a:defRPr/>
            </a:lvl1pPr>
          </a:lstStyle>
          <a:p>
            <a:r>
              <a:rPr lang="en-US" altLang="ja-JP" smtClean="0"/>
              <a:t>2009/9/18</a:t>
            </a:r>
            <a:endParaRPr lang="en-US" altLang="ja-JP"/>
          </a:p>
        </p:txBody>
      </p:sp>
      <p:sp>
        <p:nvSpPr>
          <p:cNvPr id="3" name="フッター プレースホルダ 2"/>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0EB48950-06BA-4AEF-91E4-0B3B3C06F49F}" type="slidenum">
              <a:rPr lang="en-US" altLang="ja-JP"/>
              <a:pPr/>
              <a:t>&lt;#&gt;</a:t>
            </a:fld>
            <a:endParaRPr lang="en-US" altLang="ja-JP"/>
          </a:p>
        </p:txBody>
      </p:sp>
      <p:sp>
        <p:nvSpPr>
          <p:cNvPr id="5"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6"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7"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8"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9"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12"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r>
              <a:rPr lang="en-US" altLang="ja-JP" smtClean="0"/>
              <a:t>2009/9/18</a:t>
            </a:r>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02F74383-2B72-4CA9-8CB4-54B3DC802AB1}" type="slidenum">
              <a:rPr lang="en-US" altLang="ja-JP"/>
              <a:pPr/>
              <a:t>&lt;#&gt;</a:t>
            </a:fld>
            <a:endParaRPr lang="en-US" altLang="ja-JP"/>
          </a:p>
        </p:txBody>
      </p:sp>
      <p:sp>
        <p:nvSpPr>
          <p:cNvPr id="8"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8"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r>
              <a:rPr lang="en-US" altLang="ja-JP" smtClean="0"/>
              <a:t>2009/9/18</a:t>
            </a:r>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3AF17A4D-C178-4FE1-BE44-B4563DABAAC5}" type="slidenum">
              <a:rPr lang="en-US" altLang="ja-JP"/>
              <a:pPr/>
              <a:t>&lt;#&gt;</a:t>
            </a:fld>
            <a:endParaRPr lang="en-US" altLang="ja-JP"/>
          </a:p>
        </p:txBody>
      </p:sp>
      <p:sp>
        <p:nvSpPr>
          <p:cNvPr id="8"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9"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17"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2EDE6E8F-B346-49D1-A059-B02E58C61AFA}"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5"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6"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17"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縦書きタイトル 1"/>
          <p:cNvSpPr>
            <a:spLocks noGrp="1"/>
          </p:cNvSpPr>
          <p:nvPr>
            <p:ph type="title" orient="vert"/>
          </p:nvPr>
        </p:nvSpPr>
        <p:spPr>
          <a:xfrm>
            <a:off x="6859588" y="222250"/>
            <a:ext cx="1928812" cy="5942013"/>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073150" y="222250"/>
            <a:ext cx="5634038" cy="5942013"/>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ED31F5EC-BE68-450C-9A7E-5A48F331F3F0}"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5"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6"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38150" y="133350"/>
            <a:ext cx="8445500" cy="717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1027" name="Rectangle 3"/>
          <p:cNvSpPr>
            <a:spLocks noGrp="1" noChangeArrowheads="1"/>
          </p:cNvSpPr>
          <p:nvPr>
            <p:ph type="body" idx="1"/>
          </p:nvPr>
        </p:nvSpPr>
        <p:spPr bwMode="auto">
          <a:xfrm>
            <a:off x="438150" y="1028700"/>
            <a:ext cx="8445500" cy="542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sp>
        <p:nvSpPr>
          <p:cNvPr id="1035" name="Rectangle 11"/>
          <p:cNvSpPr>
            <a:spLocks noGrp="1" noChangeArrowheads="1"/>
          </p:cNvSpPr>
          <p:nvPr>
            <p:ph type="dt" sz="half" idx="2"/>
          </p:nvPr>
        </p:nvSpPr>
        <p:spPr bwMode="auto">
          <a:xfrm>
            <a:off x="438150" y="6540500"/>
            <a:ext cx="919163"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r>
              <a:rPr lang="en-US" altLang="ja-JP" smtClean="0"/>
              <a:t>2009/9/18</a:t>
            </a:r>
            <a:endParaRPr lang="en-US" altLang="ja-JP" dirty="0"/>
          </a:p>
        </p:txBody>
      </p:sp>
      <p:sp>
        <p:nvSpPr>
          <p:cNvPr id="1036" name="Rectangle 12"/>
          <p:cNvSpPr>
            <a:spLocks noGrp="1" noChangeArrowheads="1"/>
          </p:cNvSpPr>
          <p:nvPr>
            <p:ph type="ftr" sz="quarter" idx="3"/>
          </p:nvPr>
        </p:nvSpPr>
        <p:spPr bwMode="auto">
          <a:xfrm>
            <a:off x="1416050" y="6540500"/>
            <a:ext cx="67564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b="0">
                <a:latin typeface="+mn-lt"/>
                <a:ea typeface="ＭＳ Ｐゴシック" pitchFamily="50" charset="-128"/>
              </a:defRPr>
            </a:lvl1p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1037" name="Rectangle 13"/>
          <p:cNvSpPr>
            <a:spLocks noGrp="1" noChangeArrowheads="1"/>
          </p:cNvSpPr>
          <p:nvPr>
            <p:ph type="sldNum" sz="quarter" idx="4"/>
          </p:nvPr>
        </p:nvSpPr>
        <p:spPr bwMode="auto">
          <a:xfrm>
            <a:off x="8261350" y="6540500"/>
            <a:ext cx="6223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BD6DF968-50D1-4346-A5D6-444B4F59A262}" type="slidenum">
              <a:rPr lang="en-US" altLang="ja-JP" smtClean="0"/>
              <a:pPr/>
              <a:t>&lt;#&gt;</a:t>
            </a:fld>
            <a:endParaRPr lang="en-US" altLang="ja-JP"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rtl="0" eaLnBrk="1" fontAlgn="base" hangingPunct="1">
        <a:spcBef>
          <a:spcPct val="0"/>
        </a:spcBef>
        <a:spcAft>
          <a:spcPct val="0"/>
        </a:spcAft>
        <a:defRPr kumimoji="1" sz="3200">
          <a:solidFill>
            <a:schemeClr val="tx2"/>
          </a:solidFill>
          <a:latin typeface="+mn-lt"/>
          <a:ea typeface="+mj-ea"/>
          <a:cs typeface="Times New Roman" pitchFamily="18" charset="0"/>
        </a:defRPr>
      </a:lvl1pPr>
      <a:lvl2pPr algn="ctr" rtl="0" eaLnBrk="1" fontAlgn="base" hangingPunct="1">
        <a:spcBef>
          <a:spcPct val="0"/>
        </a:spcBef>
        <a:spcAft>
          <a:spcPct val="0"/>
        </a:spcAft>
        <a:defRPr kumimoji="1" sz="4400">
          <a:solidFill>
            <a:schemeClr val="tx2"/>
          </a:solidFill>
          <a:latin typeface="Arial" charset="0"/>
          <a:ea typeface="ＭＳ Ｐゴシック" charset="-128"/>
        </a:defRPr>
      </a:lvl2pPr>
      <a:lvl3pPr algn="ctr" rtl="0" eaLnBrk="1" fontAlgn="base" hangingPunct="1">
        <a:spcBef>
          <a:spcPct val="0"/>
        </a:spcBef>
        <a:spcAft>
          <a:spcPct val="0"/>
        </a:spcAft>
        <a:defRPr kumimoji="1" sz="4400">
          <a:solidFill>
            <a:schemeClr val="tx2"/>
          </a:solidFill>
          <a:latin typeface="Arial" charset="0"/>
          <a:ea typeface="ＭＳ Ｐゴシック" charset="-128"/>
        </a:defRPr>
      </a:lvl3pPr>
      <a:lvl4pPr algn="ctr" rtl="0" eaLnBrk="1" fontAlgn="base" hangingPunct="1">
        <a:spcBef>
          <a:spcPct val="0"/>
        </a:spcBef>
        <a:spcAft>
          <a:spcPct val="0"/>
        </a:spcAft>
        <a:defRPr kumimoji="1" sz="4400">
          <a:solidFill>
            <a:schemeClr val="tx2"/>
          </a:solidFill>
          <a:latin typeface="Arial" charset="0"/>
          <a:ea typeface="ＭＳ Ｐゴシック" charset="-128"/>
        </a:defRPr>
      </a:lvl4pPr>
      <a:lvl5pPr algn="ctr" rtl="0" eaLnBrk="1" fontAlgn="base" hangingPunct="1">
        <a:spcBef>
          <a:spcPct val="0"/>
        </a:spcBef>
        <a:spcAft>
          <a:spcPct val="0"/>
        </a:spcAft>
        <a:defRPr kumimoji="1" sz="4400">
          <a:solidFill>
            <a:schemeClr val="tx2"/>
          </a:solidFill>
          <a:latin typeface="Arial" charset="0"/>
          <a:ea typeface="ＭＳ Ｐゴシック" charset="-128"/>
        </a:defRPr>
      </a:lvl5pPr>
      <a:lvl6pPr marL="457200" algn="ctr" rtl="0" eaLnBrk="1" fontAlgn="base" hangingPunct="1">
        <a:spcBef>
          <a:spcPct val="0"/>
        </a:spcBef>
        <a:spcAft>
          <a:spcPct val="0"/>
        </a:spcAft>
        <a:defRPr kumimoji="1" sz="4400">
          <a:solidFill>
            <a:schemeClr val="tx2"/>
          </a:solidFill>
          <a:latin typeface="Arial" charset="0"/>
          <a:ea typeface="ＭＳ Ｐゴシック" charset="-128"/>
        </a:defRPr>
      </a:lvl6pPr>
      <a:lvl7pPr marL="914400" algn="ctr" rtl="0" eaLnBrk="1" fontAlgn="base" hangingPunct="1">
        <a:spcBef>
          <a:spcPct val="0"/>
        </a:spcBef>
        <a:spcAft>
          <a:spcPct val="0"/>
        </a:spcAft>
        <a:defRPr kumimoji="1" sz="4400">
          <a:solidFill>
            <a:schemeClr val="tx2"/>
          </a:solidFill>
          <a:latin typeface="Arial" charset="0"/>
          <a:ea typeface="ＭＳ Ｐゴシック" charset="-128"/>
        </a:defRPr>
      </a:lvl7pPr>
      <a:lvl8pPr marL="1371600" algn="ctr" rtl="0" eaLnBrk="1" fontAlgn="base" hangingPunct="1">
        <a:spcBef>
          <a:spcPct val="0"/>
        </a:spcBef>
        <a:spcAft>
          <a:spcPct val="0"/>
        </a:spcAft>
        <a:defRPr kumimoji="1" sz="4400">
          <a:solidFill>
            <a:schemeClr val="tx2"/>
          </a:solidFill>
          <a:latin typeface="Arial" charset="0"/>
          <a:ea typeface="ＭＳ Ｐゴシック" charset="-128"/>
        </a:defRPr>
      </a:lvl8pPr>
      <a:lvl9pPr marL="1828800" algn="ctr" rtl="0" eaLnBrk="1" fontAlgn="base" hangingPunct="1">
        <a:spcBef>
          <a:spcPct val="0"/>
        </a:spcBef>
        <a:spcAft>
          <a:spcPct val="0"/>
        </a:spcAft>
        <a:defRPr kumimoji="1" sz="4400">
          <a:solidFill>
            <a:schemeClr val="tx2"/>
          </a:solidFill>
          <a:latin typeface="Arial" charset="0"/>
          <a:ea typeface="ＭＳ Ｐゴシック" charset="-128"/>
        </a:defRPr>
      </a:lvl9pPr>
    </p:titleStyle>
    <p:bodyStyle>
      <a:lvl1pPr marL="342900" indent="-342900" algn="l" rtl="0" eaLnBrk="1" fontAlgn="base" hangingPunct="1">
        <a:spcBef>
          <a:spcPct val="20000"/>
        </a:spcBef>
        <a:spcAft>
          <a:spcPct val="0"/>
        </a:spcAft>
        <a:buClr>
          <a:srgbClr val="216BFF"/>
        </a:buClr>
        <a:buFont typeface="Wingdings" pitchFamily="2" charset="2"/>
        <a:buChar char="l"/>
        <a:defRPr kumimoji="1" sz="2800">
          <a:solidFill>
            <a:schemeClr val="tx1"/>
          </a:solidFill>
          <a:latin typeface="+mn-lt"/>
          <a:ea typeface="+mn-ea"/>
          <a:cs typeface="Times New Roman" pitchFamily="18" charset="0"/>
        </a:defRPr>
      </a:lvl1pPr>
      <a:lvl2pPr marL="742950" indent="-285750" algn="l" rtl="0" eaLnBrk="1" fontAlgn="base" hangingPunct="1">
        <a:spcBef>
          <a:spcPct val="20000"/>
        </a:spcBef>
        <a:spcAft>
          <a:spcPct val="0"/>
        </a:spcAft>
        <a:buClr>
          <a:srgbClr val="216BFF"/>
        </a:buClr>
        <a:buFont typeface="Times New Roman" pitchFamily="18" charset="0"/>
        <a:buChar char="◘"/>
        <a:defRPr kumimoji="1" sz="2400">
          <a:solidFill>
            <a:schemeClr val="tx1"/>
          </a:solidFill>
          <a:latin typeface="+mn-lt"/>
          <a:ea typeface="+mn-ea"/>
          <a:cs typeface="Times New Roman" pitchFamily="18" charset="0"/>
        </a:defRPr>
      </a:lvl2pPr>
      <a:lvl3pPr marL="1143000" indent="-228600" algn="l" rtl="0" eaLnBrk="1" fontAlgn="base" hangingPunct="1">
        <a:spcBef>
          <a:spcPct val="20000"/>
        </a:spcBef>
        <a:spcAft>
          <a:spcPct val="0"/>
        </a:spcAft>
        <a:buClr>
          <a:srgbClr val="216BFF"/>
        </a:buClr>
        <a:buChar char="•"/>
        <a:defRPr kumimoji="1" sz="2000">
          <a:solidFill>
            <a:schemeClr val="tx1"/>
          </a:solidFill>
          <a:latin typeface="+mn-lt"/>
          <a:ea typeface="+mn-ea"/>
          <a:cs typeface="Times New Roman" pitchFamily="18" charset="0"/>
        </a:defRPr>
      </a:lvl3pPr>
      <a:lvl4pPr marL="1600200" indent="-228600" algn="l" rtl="0" eaLnBrk="1" fontAlgn="base" hangingPunct="1">
        <a:spcBef>
          <a:spcPct val="20000"/>
        </a:spcBef>
        <a:spcAft>
          <a:spcPct val="0"/>
        </a:spcAft>
        <a:buClr>
          <a:srgbClr val="216BFF"/>
        </a:buClr>
        <a:buChar char="–"/>
        <a:defRPr kumimoji="1" sz="1800">
          <a:solidFill>
            <a:schemeClr val="tx1"/>
          </a:solidFill>
          <a:latin typeface="+mn-lt"/>
          <a:ea typeface="+mn-ea"/>
          <a:cs typeface="Times New Roman" pitchFamily="18" charset="0"/>
        </a:defRPr>
      </a:lvl4pPr>
      <a:lvl5pPr marL="2057400" indent="-228600" algn="l" rtl="0" eaLnBrk="1" fontAlgn="base" hangingPunct="1">
        <a:spcBef>
          <a:spcPct val="20000"/>
        </a:spcBef>
        <a:spcAft>
          <a:spcPct val="0"/>
        </a:spcAft>
        <a:buClr>
          <a:srgbClr val="216BFF"/>
        </a:buClr>
        <a:buChar char="»"/>
        <a:defRPr kumimoji="1" sz="1600">
          <a:solidFill>
            <a:schemeClr val="tx1"/>
          </a:solidFill>
          <a:latin typeface="+mn-lt"/>
          <a:ea typeface="+mn-ea"/>
          <a:cs typeface="Times New Roman" pitchFamily="18" charset="0"/>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lgn="ctr"/>
            <a:r>
              <a:rPr lang="en-US" altLang="ja-JP" dirty="0" smtClean="0"/>
              <a:t>OSS</a:t>
            </a:r>
            <a:r>
              <a:rPr lang="ja-JP" altLang="en-US" dirty="0" smtClean="0"/>
              <a:t>開発における</a:t>
            </a:r>
            <a:r>
              <a:rPr lang="en-US" altLang="ja-JP" dirty="0" smtClean="0"/>
              <a:t/>
            </a:r>
            <a:br>
              <a:rPr lang="en-US" altLang="ja-JP" dirty="0" smtClean="0"/>
            </a:br>
            <a:r>
              <a:rPr lang="ja-JP" altLang="en-US" dirty="0" smtClean="0"/>
              <a:t>情報交換の効率改善へ</a:t>
            </a:r>
            <a:r>
              <a:rPr lang="en-US" altLang="ja-JP" dirty="0" smtClean="0"/>
              <a:t/>
            </a:r>
            <a:br>
              <a:rPr lang="en-US" altLang="ja-JP" dirty="0" smtClean="0"/>
            </a:br>
            <a:r>
              <a:rPr lang="ja-JP" altLang="en-US" dirty="0" smtClean="0"/>
              <a:t>向けたタイムラグ分析手法の提案</a:t>
            </a:r>
            <a:endParaRPr lang="ja-JP" altLang="ja-JP" dirty="0"/>
          </a:p>
        </p:txBody>
      </p:sp>
      <p:sp>
        <p:nvSpPr>
          <p:cNvPr id="2051" name="Rectangle 3"/>
          <p:cNvSpPr>
            <a:spLocks noGrp="1" noChangeArrowheads="1"/>
          </p:cNvSpPr>
          <p:nvPr>
            <p:ph type="subTitle" idx="1"/>
          </p:nvPr>
        </p:nvSpPr>
        <p:spPr/>
        <p:txBody>
          <a:bodyPr/>
          <a:lstStyle/>
          <a:p>
            <a:r>
              <a:rPr lang="ja-JP" altLang="en-US" sz="2400" dirty="0" smtClean="0"/>
              <a:t>◎</a:t>
            </a:r>
            <a:r>
              <a:rPr lang="ja-JP" altLang="en-US" sz="2400" u="sng" dirty="0" smtClean="0"/>
              <a:t>小山貴和子</a:t>
            </a:r>
            <a:r>
              <a:rPr lang="ja-JP" altLang="en-US" sz="2400" dirty="0" smtClean="0"/>
              <a:t>，伊原彰紀，柗本真佑，</a:t>
            </a:r>
            <a:endParaRPr lang="en-US" altLang="ja-JP" sz="2400" dirty="0" smtClean="0"/>
          </a:p>
          <a:p>
            <a:r>
              <a:rPr lang="ja-JP" altLang="en-US" sz="2400" dirty="0" smtClean="0"/>
              <a:t>亀井靖高，大平雅雄，松本健一</a:t>
            </a:r>
            <a:endParaRPr lang="en-US" altLang="ja-JP" sz="2400" dirty="0" smtClean="0"/>
          </a:p>
          <a:p>
            <a:endParaRPr lang="en-US" altLang="ja-JP" dirty="0" smtClean="0"/>
          </a:p>
          <a:p>
            <a:r>
              <a:rPr lang="ja-JP" altLang="en-US" dirty="0" smtClean="0"/>
              <a:t>奈良先端科学技術大学院大学　情報科学研究科</a:t>
            </a:r>
            <a:endParaRPr lang="en-US" altLang="ja-JP" dirty="0" smtClean="0"/>
          </a:p>
          <a:p>
            <a:endParaRPr lang="ja-JP" altLang="ja-JP"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オープンソースソフトウェア（</a:t>
            </a:r>
            <a:r>
              <a:rPr lang="en-US" altLang="ja-JP" dirty="0" smtClean="0"/>
              <a:t>OSS</a:t>
            </a:r>
            <a:r>
              <a:rPr lang="ja-JP" altLang="en-US" dirty="0" smtClean="0"/>
              <a:t>）の需要は高い傾向にあり，社会的に広く普及しつつある</a:t>
            </a:r>
            <a:endParaRPr lang="en-US" altLang="ja-JP" dirty="0" smtClean="0"/>
          </a:p>
          <a:p>
            <a:endParaRPr kumimoji="1" lang="en-US" altLang="ja-JP" dirty="0" smtClean="0"/>
          </a:p>
          <a:p>
            <a:r>
              <a:rPr lang="ja-JP" altLang="en-US" dirty="0" smtClean="0"/>
              <a:t>ソフトウェア中の重大な不具合や脆弱性の修正において，</a:t>
            </a:r>
            <a:r>
              <a:rPr lang="ja-JP" altLang="en-US" dirty="0" smtClean="0">
                <a:solidFill>
                  <a:srgbClr val="C00000"/>
                </a:solidFill>
              </a:rPr>
              <a:t>早急な対応</a:t>
            </a:r>
            <a:r>
              <a:rPr lang="ja-JP" altLang="en-US" dirty="0" smtClean="0"/>
              <a:t>が求められる</a:t>
            </a:r>
            <a:endParaRPr lang="en-US" altLang="ja-JP" dirty="0" smtClean="0"/>
          </a:p>
          <a:p>
            <a:endParaRPr kumimoji="1" lang="en-US" altLang="ja-JP" dirty="0" smtClean="0"/>
          </a:p>
          <a:p>
            <a:r>
              <a:rPr lang="ja-JP" altLang="en-US" dirty="0" smtClean="0"/>
              <a:t>開発者同士の意思決定や合意形成の</a:t>
            </a:r>
            <a:r>
              <a:rPr lang="ja-JP" altLang="en-US" dirty="0" smtClean="0">
                <a:solidFill>
                  <a:srgbClr val="C00000"/>
                </a:solidFill>
              </a:rPr>
              <a:t>遅延</a:t>
            </a:r>
            <a:r>
              <a:rPr lang="ja-JP" altLang="en-US" dirty="0" smtClean="0"/>
              <a:t>は，ソフトウェアの</a:t>
            </a:r>
            <a:r>
              <a:rPr lang="ja-JP" altLang="en-US" dirty="0" smtClean="0"/>
              <a:t>信頼性を</a:t>
            </a:r>
            <a:r>
              <a:rPr lang="ja-JP" altLang="en-US" dirty="0" smtClean="0"/>
              <a:t>損なう要因となり得る</a:t>
            </a:r>
            <a:endParaRPr lang="en-US" altLang="ja-JP" dirty="0" smtClean="0"/>
          </a:p>
          <a:p>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a:t>
            </a:fld>
            <a:endParaRPr lang="en-US" altLang="ja-JP"/>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現状の問題点</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OSS</a:t>
            </a:r>
            <a:r>
              <a:rPr lang="ja-JP" altLang="en-US" dirty="0" smtClean="0"/>
              <a:t>は</a:t>
            </a:r>
            <a:r>
              <a:rPr lang="ja-JP" altLang="en-US" dirty="0" smtClean="0">
                <a:solidFill>
                  <a:srgbClr val="C00000"/>
                </a:solidFill>
              </a:rPr>
              <a:t>世界中に点在する様々な開発者</a:t>
            </a:r>
            <a:r>
              <a:rPr lang="ja-JP" altLang="en-US" dirty="0" smtClean="0"/>
              <a:t>により開発が進められている</a:t>
            </a:r>
            <a:endParaRPr lang="en-US" altLang="ja-JP" dirty="0" smtClean="0"/>
          </a:p>
          <a:p>
            <a:pPr lvl="1"/>
            <a:r>
              <a:rPr lang="ja-JP" altLang="en-US" dirty="0" smtClean="0"/>
              <a:t>タイムゾーンの違いにより，食事や睡眠の時間帯が異なる</a:t>
            </a:r>
            <a:endParaRPr lang="en-US" altLang="ja-JP" dirty="0" smtClean="0"/>
          </a:p>
          <a:p>
            <a:pPr lvl="1"/>
            <a:r>
              <a:rPr lang="ja-JP" altLang="en-US" dirty="0" smtClean="0"/>
              <a:t>生活時間帯（昼型や夜型）の違いにより，活動の時間帯が異なる</a:t>
            </a:r>
            <a:endParaRPr lang="en-US" altLang="ja-JP" dirty="0" smtClean="0"/>
          </a:p>
          <a:p>
            <a:pPr lvl="1"/>
            <a:endParaRPr lang="en-US" altLang="ja-JP" dirty="0" smtClean="0"/>
          </a:p>
          <a:p>
            <a:r>
              <a:rPr lang="ja-JP" altLang="en-US" dirty="0" smtClean="0"/>
              <a:t>多種多様な開発者らによる情報交換は，</a:t>
            </a:r>
            <a:r>
              <a:rPr lang="ja-JP" altLang="en-US" dirty="0" smtClean="0">
                <a:solidFill>
                  <a:srgbClr val="C00000"/>
                </a:solidFill>
              </a:rPr>
              <a:t>タイムラグが発生</a:t>
            </a:r>
            <a:r>
              <a:rPr lang="ja-JP" altLang="en-US" dirty="0" smtClean="0"/>
              <a:t>しやすく，</a:t>
            </a:r>
            <a:r>
              <a:rPr lang="ja-JP" altLang="en-US" dirty="0" smtClean="0">
                <a:solidFill>
                  <a:srgbClr val="C00000"/>
                </a:solidFill>
              </a:rPr>
              <a:t>迅速な開発の妨げ</a:t>
            </a:r>
            <a:r>
              <a:rPr lang="ja-JP" altLang="en-US" dirty="0" smtClean="0"/>
              <a:t>となる可能性がある</a:t>
            </a:r>
            <a:endParaRPr kumimoji="1" lang="en-US" altLang="ja-JP" dirty="0" smtClean="0"/>
          </a:p>
          <a:p>
            <a:pPr lvl="1"/>
            <a:endParaRPr kumimoji="1" lang="en-US" altLang="ja-JP" dirty="0" smtClean="0"/>
          </a:p>
          <a:p>
            <a:r>
              <a:rPr lang="en-US" altLang="ja-JP" dirty="0" smtClean="0"/>
              <a:t>OSS</a:t>
            </a:r>
            <a:r>
              <a:rPr lang="ja-JP" altLang="en-US" dirty="0" smtClean="0"/>
              <a:t>の信頼性を確保する上で，開発者間の</a:t>
            </a:r>
            <a:r>
              <a:rPr lang="ja-JP" altLang="en-US" dirty="0" smtClean="0">
                <a:solidFill>
                  <a:srgbClr val="C00000"/>
                </a:solidFill>
              </a:rPr>
              <a:t>効率的な情報交換を支援</a:t>
            </a:r>
            <a:r>
              <a:rPr lang="ja-JP" altLang="en-US" dirty="0" smtClean="0"/>
              <a:t>する必要性が高まっている</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a:t>
            </a:fld>
            <a:endParaRPr lang="en-US" altLang="ja-JP"/>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目的</a:t>
            </a:r>
            <a:endParaRPr kumimoji="1" lang="en-US" altLang="ja-JP" dirty="0" smtClean="0"/>
          </a:p>
          <a:p>
            <a:pPr lvl="1"/>
            <a:r>
              <a:rPr lang="en-US" altLang="ja-JP" dirty="0" smtClean="0"/>
              <a:t>OSS</a:t>
            </a:r>
            <a:r>
              <a:rPr lang="ja-JP" altLang="en-US" dirty="0" smtClean="0"/>
              <a:t>プロジェクト内における</a:t>
            </a:r>
            <a:r>
              <a:rPr lang="ja-JP" altLang="en-US" dirty="0" smtClean="0">
                <a:solidFill>
                  <a:srgbClr val="C00000"/>
                </a:solidFill>
              </a:rPr>
              <a:t>情報交換のタイムラグの実態把握</a:t>
            </a:r>
            <a:r>
              <a:rPr lang="ja-JP" altLang="en-US" dirty="0" smtClean="0"/>
              <a:t>および</a:t>
            </a:r>
            <a:r>
              <a:rPr lang="ja-JP" altLang="en-US" dirty="0" smtClean="0">
                <a:solidFill>
                  <a:srgbClr val="C00000"/>
                </a:solidFill>
              </a:rPr>
              <a:t>情報交換の効率化</a:t>
            </a:r>
            <a:r>
              <a:rPr lang="ja-JP" altLang="en-US" dirty="0" smtClean="0"/>
              <a:t>を支援する</a:t>
            </a:r>
            <a:endParaRPr lang="en-US" altLang="ja-JP" dirty="0" smtClean="0"/>
          </a:p>
          <a:p>
            <a:endParaRPr kumimoji="1" lang="en-US" altLang="ja-JP" dirty="0" smtClean="0"/>
          </a:p>
          <a:p>
            <a:r>
              <a:rPr lang="ja-JP" altLang="en-US" dirty="0" smtClean="0"/>
              <a:t>アプローチ</a:t>
            </a:r>
            <a:endParaRPr lang="en-US" altLang="ja-JP" dirty="0" smtClean="0"/>
          </a:p>
          <a:p>
            <a:pPr lvl="1"/>
            <a:r>
              <a:rPr lang="ja-JP" altLang="en-US" dirty="0" smtClean="0"/>
              <a:t>メッセージ</a:t>
            </a:r>
            <a:r>
              <a:rPr kumimoji="1" lang="ja-JP" altLang="en-US" dirty="0" smtClean="0"/>
              <a:t>の送信日時，送信場所，返信までに要した時間（返信時間）を用いて，情報交換のタイムラグが発生しにくい時刻を特定する</a:t>
            </a:r>
            <a:endParaRPr kumimoji="1" lang="en-US" altLang="ja-JP" dirty="0" smtClean="0"/>
          </a:p>
          <a:p>
            <a:pPr lvl="2"/>
            <a:r>
              <a:rPr kumimoji="1" lang="en-US" altLang="ja-JP" dirty="0" smtClean="0"/>
              <a:t>(1)</a:t>
            </a:r>
            <a:r>
              <a:rPr kumimoji="1" lang="ja-JP" altLang="en-US" dirty="0" smtClean="0"/>
              <a:t>開発者の地理的分布</a:t>
            </a:r>
            <a:r>
              <a:rPr lang="ja-JP" altLang="en-US" dirty="0" smtClean="0"/>
              <a:t>と地域別の活動時間帯の把握</a:t>
            </a:r>
            <a:endParaRPr kumimoji="1" lang="en-US" altLang="ja-JP" dirty="0" smtClean="0"/>
          </a:p>
          <a:p>
            <a:pPr lvl="2"/>
            <a:r>
              <a:rPr lang="en-US" altLang="ja-JP" dirty="0" smtClean="0"/>
              <a:t>(2)</a:t>
            </a:r>
            <a:r>
              <a:rPr lang="ja-JP" altLang="en-US" dirty="0" smtClean="0"/>
              <a:t>地域間毎の情報交換所要時間の分布把握</a:t>
            </a:r>
            <a:endParaRPr lang="en-US" altLang="ja-JP" dirty="0" smtClean="0"/>
          </a:p>
          <a:p>
            <a:pPr lvl="2"/>
            <a:r>
              <a:rPr lang="en-US" altLang="ja-JP" dirty="0" smtClean="0"/>
              <a:t>(3)</a:t>
            </a:r>
            <a:r>
              <a:rPr lang="ja-JP" altLang="en-US" dirty="0" smtClean="0"/>
              <a:t>最適な送信タイミングの特定</a:t>
            </a:r>
            <a:endParaRPr lang="en-US" altLang="ja-JP" dirty="0" smtClean="0"/>
          </a:p>
          <a:p>
            <a:pPr lvl="1"/>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3</a:t>
            </a:fld>
            <a:endParaRPr lang="en-US" altLang="ja-JP"/>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テキスト ボックス 38"/>
          <p:cNvSpPr txBox="1"/>
          <p:nvPr/>
        </p:nvSpPr>
        <p:spPr>
          <a:xfrm>
            <a:off x="2388542" y="1030783"/>
            <a:ext cx="4311650" cy="461665"/>
          </a:xfrm>
          <a:prstGeom prst="rect">
            <a:avLst/>
          </a:prstGeom>
          <a:solidFill>
            <a:schemeClr val="accent3">
              <a:lumMod val="95000"/>
            </a:schemeClr>
          </a:solidFill>
          <a:ln>
            <a:solidFill>
              <a:schemeClr val="bg2">
                <a:lumMod val="20000"/>
                <a:lumOff val="80000"/>
              </a:schemeClr>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kumimoji="1" lang="ja-JP" altLang="en-US" sz="2400" dirty="0" smtClean="0">
                <a:solidFill>
                  <a:schemeClr val="bg2">
                    <a:lumMod val="60000"/>
                    <a:lumOff val="40000"/>
                  </a:schemeClr>
                </a:solidFill>
              </a:rPr>
              <a:t>分析対象とする地域の特定</a:t>
            </a:r>
            <a:endParaRPr kumimoji="1" lang="ja-JP" altLang="en-US" sz="2400" dirty="0">
              <a:solidFill>
                <a:schemeClr val="bg2">
                  <a:lumMod val="60000"/>
                  <a:lumOff val="40000"/>
                </a:schemeClr>
              </a:solidFill>
            </a:endParaRPr>
          </a:p>
        </p:txBody>
      </p:sp>
      <p:sp>
        <p:nvSpPr>
          <p:cNvPr id="40" name="テキスト ボックス 39"/>
          <p:cNvSpPr txBox="1"/>
          <p:nvPr/>
        </p:nvSpPr>
        <p:spPr>
          <a:xfrm>
            <a:off x="2388542" y="2035968"/>
            <a:ext cx="4311650" cy="461665"/>
          </a:xfrm>
          <a:prstGeom prst="rect">
            <a:avLst/>
          </a:prstGeom>
          <a:solidFill>
            <a:schemeClr val="accent3">
              <a:lumMod val="95000"/>
            </a:schemeClr>
          </a:solidFill>
          <a:ln>
            <a:solidFill>
              <a:schemeClr val="bg2">
                <a:lumMod val="20000"/>
                <a:lumOff val="80000"/>
              </a:schemeClr>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sz="2400" dirty="0" smtClean="0">
                <a:solidFill>
                  <a:schemeClr val="bg2">
                    <a:lumMod val="60000"/>
                    <a:lumOff val="40000"/>
                  </a:schemeClr>
                </a:solidFill>
              </a:rPr>
              <a:t>地域別の活動時間帯を把握</a:t>
            </a:r>
            <a:endParaRPr kumimoji="1" lang="ja-JP" altLang="en-US" sz="2400" dirty="0">
              <a:solidFill>
                <a:schemeClr val="bg2">
                  <a:lumMod val="60000"/>
                  <a:lumOff val="40000"/>
                </a:schemeClr>
              </a:solidFill>
            </a:endParaRPr>
          </a:p>
        </p:txBody>
      </p:sp>
      <p:sp>
        <p:nvSpPr>
          <p:cNvPr id="41" name="テキスト ボックス 40"/>
          <p:cNvSpPr txBox="1"/>
          <p:nvPr/>
        </p:nvSpPr>
        <p:spPr>
          <a:xfrm>
            <a:off x="2388542" y="3089036"/>
            <a:ext cx="4311650" cy="830997"/>
          </a:xfrm>
          <a:prstGeom prst="rect">
            <a:avLst/>
          </a:prstGeom>
          <a:solidFill>
            <a:schemeClr val="accent3">
              <a:lumMod val="95000"/>
            </a:schemeClr>
          </a:solidFill>
          <a:ln>
            <a:solidFill>
              <a:schemeClr val="bg2">
                <a:lumMod val="20000"/>
                <a:lumOff val="80000"/>
              </a:schemeClr>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kumimoji="1" lang="ja-JP" altLang="en-US" sz="2400" dirty="0" smtClean="0">
                <a:solidFill>
                  <a:schemeClr val="bg2">
                    <a:lumMod val="60000"/>
                    <a:lumOff val="40000"/>
                  </a:schemeClr>
                </a:solidFill>
              </a:rPr>
              <a:t>時差の違いによる情報交換の</a:t>
            </a:r>
            <a:endParaRPr kumimoji="1" lang="en-US" altLang="ja-JP" sz="2400" dirty="0" smtClean="0">
              <a:solidFill>
                <a:schemeClr val="bg2">
                  <a:lumMod val="60000"/>
                  <a:lumOff val="40000"/>
                </a:schemeClr>
              </a:solidFill>
            </a:endParaRPr>
          </a:p>
          <a:p>
            <a:pPr algn="ctr"/>
            <a:r>
              <a:rPr kumimoji="1" lang="ja-JP" altLang="en-US" sz="2400" dirty="0" smtClean="0">
                <a:solidFill>
                  <a:schemeClr val="bg2">
                    <a:lumMod val="60000"/>
                    <a:lumOff val="40000"/>
                  </a:schemeClr>
                </a:solidFill>
              </a:rPr>
              <a:t>タイムラグの実態を把握</a:t>
            </a:r>
            <a:endParaRPr kumimoji="1" lang="ja-JP" altLang="en-US" sz="2400" dirty="0">
              <a:solidFill>
                <a:schemeClr val="bg2">
                  <a:lumMod val="60000"/>
                  <a:lumOff val="40000"/>
                </a:schemeClr>
              </a:solidFill>
            </a:endParaRPr>
          </a:p>
        </p:txBody>
      </p:sp>
      <p:sp>
        <p:nvSpPr>
          <p:cNvPr id="42" name="下矢印 41"/>
          <p:cNvSpPr/>
          <p:nvPr/>
        </p:nvSpPr>
        <p:spPr>
          <a:xfrm>
            <a:off x="4344342" y="1571932"/>
            <a:ext cx="444500" cy="400050"/>
          </a:xfrm>
          <a:prstGeom prst="downArrow">
            <a:avLst/>
          </a:prstGeom>
          <a:solidFill>
            <a:schemeClr val="accent3">
              <a:lumMod val="95000"/>
            </a:scheme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lumMod val="60000"/>
                  <a:lumOff val="40000"/>
                </a:schemeClr>
              </a:solidFill>
            </a:endParaRPr>
          </a:p>
        </p:txBody>
      </p:sp>
      <p:sp>
        <p:nvSpPr>
          <p:cNvPr id="43" name="下矢印 42"/>
          <p:cNvSpPr/>
          <p:nvPr/>
        </p:nvSpPr>
        <p:spPr>
          <a:xfrm>
            <a:off x="4344342" y="2594282"/>
            <a:ext cx="444500" cy="400050"/>
          </a:xfrm>
          <a:prstGeom prst="downArrow">
            <a:avLst/>
          </a:prstGeom>
          <a:solidFill>
            <a:schemeClr val="accent3">
              <a:lumMod val="95000"/>
            </a:scheme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lumMod val="60000"/>
                  <a:lumOff val="40000"/>
                </a:schemeClr>
              </a:solidFill>
            </a:endParaRPr>
          </a:p>
        </p:txBody>
      </p:sp>
      <p:sp>
        <p:nvSpPr>
          <p:cNvPr id="44" name="下矢印 43"/>
          <p:cNvSpPr/>
          <p:nvPr/>
        </p:nvSpPr>
        <p:spPr>
          <a:xfrm>
            <a:off x="4344342" y="4016682"/>
            <a:ext cx="444500" cy="400050"/>
          </a:xfrm>
          <a:prstGeom prst="downArrow">
            <a:avLst/>
          </a:prstGeom>
          <a:solidFill>
            <a:schemeClr val="accent3">
              <a:lumMod val="95000"/>
            </a:scheme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2">
                  <a:lumMod val="60000"/>
                  <a:lumOff val="40000"/>
                </a:schemeClr>
              </a:solidFill>
            </a:endParaRPr>
          </a:p>
        </p:txBody>
      </p:sp>
      <p:sp>
        <p:nvSpPr>
          <p:cNvPr id="45" name="左中かっこ 44"/>
          <p:cNvSpPr/>
          <p:nvPr/>
        </p:nvSpPr>
        <p:spPr>
          <a:xfrm>
            <a:off x="1944042" y="1030783"/>
            <a:ext cx="355600" cy="1466850"/>
          </a:xfrm>
          <a:prstGeom prst="leftBrace">
            <a:avLst>
              <a:gd name="adj1" fmla="val 44762"/>
              <a:gd name="adj2" fmla="val 50000"/>
            </a:avLst>
          </a:prstGeom>
          <a:noFill/>
          <a:ln w="25400">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bg2">
                  <a:lumMod val="60000"/>
                  <a:lumOff val="40000"/>
                </a:schemeClr>
              </a:solidFill>
            </a:endParaRPr>
          </a:p>
        </p:txBody>
      </p:sp>
      <p:sp>
        <p:nvSpPr>
          <p:cNvPr id="46" name="テキスト ボックス 45"/>
          <p:cNvSpPr txBox="1"/>
          <p:nvPr/>
        </p:nvSpPr>
        <p:spPr>
          <a:xfrm>
            <a:off x="1381432" y="1539398"/>
            <a:ext cx="577850" cy="461665"/>
          </a:xfrm>
          <a:prstGeom prst="rect">
            <a:avLst/>
          </a:prstGeom>
          <a:noFill/>
          <a:ln>
            <a:noFill/>
          </a:ln>
        </p:spPr>
        <p:txBody>
          <a:bodyPr wrap="square" rtlCol="0">
            <a:spAutoFit/>
          </a:bodyPr>
          <a:lstStyle/>
          <a:p>
            <a:pPr algn="ctr"/>
            <a:r>
              <a:rPr kumimoji="1" lang="en-US" altLang="ja-JP" sz="2400" dirty="0" smtClean="0">
                <a:solidFill>
                  <a:schemeClr val="bg2">
                    <a:lumMod val="60000"/>
                    <a:lumOff val="40000"/>
                  </a:schemeClr>
                </a:solidFill>
              </a:rPr>
              <a:t>(1)</a:t>
            </a:r>
            <a:endParaRPr kumimoji="1" lang="ja-JP" altLang="en-US" sz="2400" dirty="0">
              <a:solidFill>
                <a:schemeClr val="bg2">
                  <a:lumMod val="60000"/>
                  <a:lumOff val="40000"/>
                </a:schemeClr>
              </a:solidFill>
            </a:endParaRPr>
          </a:p>
        </p:txBody>
      </p:sp>
      <p:sp>
        <p:nvSpPr>
          <p:cNvPr id="47" name="テキスト ボックス 46"/>
          <p:cNvSpPr txBox="1"/>
          <p:nvPr/>
        </p:nvSpPr>
        <p:spPr>
          <a:xfrm>
            <a:off x="1381432" y="3201213"/>
            <a:ext cx="577850" cy="461665"/>
          </a:xfrm>
          <a:prstGeom prst="rect">
            <a:avLst/>
          </a:prstGeom>
          <a:noFill/>
          <a:ln>
            <a:noFill/>
          </a:ln>
        </p:spPr>
        <p:txBody>
          <a:bodyPr wrap="square" rtlCol="0">
            <a:spAutoFit/>
          </a:bodyPr>
          <a:lstStyle/>
          <a:p>
            <a:pPr algn="ctr"/>
            <a:r>
              <a:rPr kumimoji="1" lang="en-US" altLang="ja-JP" sz="2400" dirty="0" smtClean="0">
                <a:solidFill>
                  <a:schemeClr val="bg2">
                    <a:lumMod val="60000"/>
                    <a:lumOff val="40000"/>
                  </a:schemeClr>
                </a:solidFill>
              </a:rPr>
              <a:t>(2)</a:t>
            </a:r>
            <a:endParaRPr kumimoji="1" lang="ja-JP" altLang="en-US" sz="2400" dirty="0">
              <a:solidFill>
                <a:schemeClr val="bg2">
                  <a:lumMod val="60000"/>
                  <a:lumOff val="40000"/>
                </a:schemeClr>
              </a:solidFill>
            </a:endParaRPr>
          </a:p>
        </p:txBody>
      </p:sp>
      <p:sp>
        <p:nvSpPr>
          <p:cNvPr id="2" name="タイトル 1"/>
          <p:cNvSpPr>
            <a:spLocks noGrp="1"/>
          </p:cNvSpPr>
          <p:nvPr>
            <p:ph type="title"/>
          </p:nvPr>
        </p:nvSpPr>
        <p:spPr/>
        <p:txBody>
          <a:bodyPr/>
          <a:lstStyle/>
          <a:p>
            <a:r>
              <a:rPr kumimoji="1" lang="ja-JP" altLang="en-US" dirty="0" smtClean="0"/>
              <a:t>分析手順</a:t>
            </a:r>
            <a:endParaRPr kumimoji="1" lang="ja-JP" altLang="en-US" dirty="0"/>
          </a:p>
        </p:txBody>
      </p:sp>
      <p:sp>
        <p:nvSpPr>
          <p:cNvPr id="3" name="コンテンツ プレースホルダ 2"/>
          <p:cNvSpPr>
            <a:spLocks noGrp="1"/>
          </p:cNvSpPr>
          <p:nvPr>
            <p:ph idx="1"/>
          </p:nvPr>
        </p:nvSpPr>
        <p:spPr/>
        <p:txBody>
          <a:bodyPr/>
          <a:lstStyle/>
          <a:p>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4</a:t>
            </a:fld>
            <a:endParaRPr lang="en-US" altLang="ja-JP"/>
          </a:p>
        </p:txBody>
      </p:sp>
      <p:sp>
        <p:nvSpPr>
          <p:cNvPr id="7" name="テキスト ボックス 6"/>
          <p:cNvSpPr txBox="1"/>
          <p:nvPr/>
        </p:nvSpPr>
        <p:spPr>
          <a:xfrm>
            <a:off x="2393950" y="1028700"/>
            <a:ext cx="4311650" cy="46166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kumimoji="1" lang="ja-JP" altLang="en-US" sz="2400" dirty="0" smtClean="0"/>
              <a:t>分析対象とする地域の特定</a:t>
            </a:r>
            <a:endParaRPr kumimoji="1" lang="ja-JP" altLang="en-US" sz="2400" dirty="0"/>
          </a:p>
        </p:txBody>
      </p:sp>
      <p:sp>
        <p:nvSpPr>
          <p:cNvPr id="8" name="テキスト ボックス 7"/>
          <p:cNvSpPr txBox="1"/>
          <p:nvPr/>
        </p:nvSpPr>
        <p:spPr>
          <a:xfrm>
            <a:off x="2393950" y="2033885"/>
            <a:ext cx="4311650" cy="46166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sz="2400" dirty="0" smtClean="0"/>
              <a:t>地域別の活動時間帯を把握</a:t>
            </a:r>
            <a:endParaRPr kumimoji="1" lang="ja-JP" altLang="en-US" sz="2400" dirty="0"/>
          </a:p>
        </p:txBody>
      </p:sp>
      <p:sp>
        <p:nvSpPr>
          <p:cNvPr id="9" name="テキスト ボックス 8"/>
          <p:cNvSpPr txBox="1"/>
          <p:nvPr/>
        </p:nvSpPr>
        <p:spPr>
          <a:xfrm>
            <a:off x="2393950" y="3086953"/>
            <a:ext cx="4311650" cy="830997"/>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kumimoji="1" lang="ja-JP" altLang="en-US" sz="2400" dirty="0" smtClean="0"/>
              <a:t>時差の違いによる情報交換の</a:t>
            </a:r>
            <a:endParaRPr kumimoji="1" lang="en-US" altLang="ja-JP" sz="2400" dirty="0" smtClean="0"/>
          </a:p>
          <a:p>
            <a:pPr algn="ctr"/>
            <a:r>
              <a:rPr kumimoji="1" lang="ja-JP" altLang="en-US" sz="2400" dirty="0" smtClean="0"/>
              <a:t>タイムラグの実態を把握</a:t>
            </a:r>
            <a:endParaRPr kumimoji="1" lang="ja-JP" altLang="en-US" sz="2400" dirty="0"/>
          </a:p>
        </p:txBody>
      </p:sp>
      <p:sp>
        <p:nvSpPr>
          <p:cNvPr id="10" name="テキスト ボックス 9"/>
          <p:cNvSpPr txBox="1"/>
          <p:nvPr/>
        </p:nvSpPr>
        <p:spPr>
          <a:xfrm>
            <a:off x="2393950" y="4509353"/>
            <a:ext cx="4311650" cy="830997"/>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sz="2400" dirty="0" smtClean="0"/>
              <a:t>タイムラグが発生しやすい／</a:t>
            </a:r>
            <a:endParaRPr lang="en-US" altLang="ja-JP" sz="2400" dirty="0" smtClean="0"/>
          </a:p>
          <a:p>
            <a:pPr algn="ctr"/>
            <a:r>
              <a:rPr lang="ja-JP" altLang="en-US" sz="2400" dirty="0" smtClean="0"/>
              <a:t>発生しにくい時刻を把握</a:t>
            </a:r>
            <a:endParaRPr kumimoji="1" lang="ja-JP" altLang="en-US" sz="2400" dirty="0"/>
          </a:p>
        </p:txBody>
      </p:sp>
      <p:sp>
        <p:nvSpPr>
          <p:cNvPr id="11" name="テキスト ボックス 10"/>
          <p:cNvSpPr txBox="1"/>
          <p:nvPr/>
        </p:nvSpPr>
        <p:spPr>
          <a:xfrm>
            <a:off x="2393950" y="5922496"/>
            <a:ext cx="4311650" cy="461665"/>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sz="2400" dirty="0" smtClean="0"/>
              <a:t>最適な送信タイミングの特定</a:t>
            </a:r>
            <a:endParaRPr kumimoji="1" lang="ja-JP" altLang="en-US" sz="2400" dirty="0"/>
          </a:p>
        </p:txBody>
      </p:sp>
      <p:sp>
        <p:nvSpPr>
          <p:cNvPr id="12" name="下矢印 11"/>
          <p:cNvSpPr/>
          <p:nvPr/>
        </p:nvSpPr>
        <p:spPr>
          <a:xfrm>
            <a:off x="4349750" y="1569849"/>
            <a:ext cx="444500" cy="400050"/>
          </a:xfrm>
          <a:prstGeom prst="downArrow">
            <a:avLst/>
          </a:prstGeom>
          <a:solidFill>
            <a:srgbClr val="FF9393"/>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下矢印 12"/>
          <p:cNvSpPr/>
          <p:nvPr/>
        </p:nvSpPr>
        <p:spPr>
          <a:xfrm>
            <a:off x="4349750" y="2592199"/>
            <a:ext cx="444500" cy="400050"/>
          </a:xfrm>
          <a:prstGeom prst="downArrow">
            <a:avLst/>
          </a:prstGeom>
          <a:solidFill>
            <a:srgbClr val="FF9393"/>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下矢印 13"/>
          <p:cNvSpPr/>
          <p:nvPr/>
        </p:nvSpPr>
        <p:spPr>
          <a:xfrm>
            <a:off x="4349750" y="4014599"/>
            <a:ext cx="444500" cy="400050"/>
          </a:xfrm>
          <a:prstGeom prst="downArrow">
            <a:avLst/>
          </a:prstGeom>
          <a:solidFill>
            <a:srgbClr val="FF9393"/>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下矢印 14"/>
          <p:cNvSpPr/>
          <p:nvPr/>
        </p:nvSpPr>
        <p:spPr>
          <a:xfrm>
            <a:off x="4349750" y="5436999"/>
            <a:ext cx="444500" cy="400050"/>
          </a:xfrm>
          <a:prstGeom prst="downArrow">
            <a:avLst/>
          </a:prstGeom>
          <a:solidFill>
            <a:srgbClr val="FF9393"/>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左中かっこ 19"/>
          <p:cNvSpPr/>
          <p:nvPr/>
        </p:nvSpPr>
        <p:spPr>
          <a:xfrm>
            <a:off x="1949450" y="1028700"/>
            <a:ext cx="355600" cy="1466850"/>
          </a:xfrm>
          <a:prstGeom prst="leftBrace">
            <a:avLst>
              <a:gd name="adj1" fmla="val 44762"/>
              <a:gd name="adj2" fmla="val 50000"/>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1" name="左中かっこ 20"/>
          <p:cNvSpPr/>
          <p:nvPr/>
        </p:nvSpPr>
        <p:spPr>
          <a:xfrm>
            <a:off x="1949450" y="4509770"/>
            <a:ext cx="355600" cy="1889760"/>
          </a:xfrm>
          <a:prstGeom prst="leftBrace">
            <a:avLst>
              <a:gd name="adj1" fmla="val 44762"/>
              <a:gd name="adj2" fmla="val 50000"/>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2" name="テキスト ボックス 21"/>
          <p:cNvSpPr txBox="1"/>
          <p:nvPr/>
        </p:nvSpPr>
        <p:spPr>
          <a:xfrm>
            <a:off x="1386840" y="1537315"/>
            <a:ext cx="577850" cy="461665"/>
          </a:xfrm>
          <a:prstGeom prst="rect">
            <a:avLst/>
          </a:prstGeom>
          <a:noFill/>
        </p:spPr>
        <p:txBody>
          <a:bodyPr wrap="square" rtlCol="0">
            <a:spAutoFit/>
          </a:bodyPr>
          <a:lstStyle/>
          <a:p>
            <a:pPr algn="ctr"/>
            <a:r>
              <a:rPr kumimoji="1" lang="en-US" altLang="ja-JP" sz="2400" dirty="0" smtClean="0">
                <a:solidFill>
                  <a:srgbClr val="C00000"/>
                </a:solidFill>
              </a:rPr>
              <a:t>(1)</a:t>
            </a:r>
            <a:endParaRPr kumimoji="1" lang="ja-JP" altLang="en-US" sz="2400" dirty="0">
              <a:solidFill>
                <a:srgbClr val="C00000"/>
              </a:solidFill>
            </a:endParaRPr>
          </a:p>
        </p:txBody>
      </p:sp>
      <p:sp>
        <p:nvSpPr>
          <p:cNvPr id="23" name="テキスト ボックス 22"/>
          <p:cNvSpPr txBox="1"/>
          <p:nvPr/>
        </p:nvSpPr>
        <p:spPr>
          <a:xfrm>
            <a:off x="1386840" y="3199130"/>
            <a:ext cx="577850" cy="461665"/>
          </a:xfrm>
          <a:prstGeom prst="rect">
            <a:avLst/>
          </a:prstGeom>
          <a:noFill/>
        </p:spPr>
        <p:txBody>
          <a:bodyPr wrap="square" rtlCol="0">
            <a:spAutoFit/>
          </a:bodyPr>
          <a:lstStyle/>
          <a:p>
            <a:pPr algn="ctr"/>
            <a:r>
              <a:rPr kumimoji="1" lang="en-US" altLang="ja-JP" sz="2400" dirty="0" smtClean="0">
                <a:solidFill>
                  <a:srgbClr val="C00000"/>
                </a:solidFill>
              </a:rPr>
              <a:t>(2)</a:t>
            </a:r>
            <a:endParaRPr kumimoji="1" lang="ja-JP" altLang="en-US" sz="2400" dirty="0">
              <a:solidFill>
                <a:srgbClr val="C00000"/>
              </a:solidFill>
            </a:endParaRPr>
          </a:p>
        </p:txBody>
      </p:sp>
      <p:sp>
        <p:nvSpPr>
          <p:cNvPr id="24" name="テキスト ボックス 23"/>
          <p:cNvSpPr txBox="1"/>
          <p:nvPr/>
        </p:nvSpPr>
        <p:spPr>
          <a:xfrm>
            <a:off x="1386840" y="5223510"/>
            <a:ext cx="577850" cy="461665"/>
          </a:xfrm>
          <a:prstGeom prst="rect">
            <a:avLst/>
          </a:prstGeom>
          <a:noFill/>
        </p:spPr>
        <p:txBody>
          <a:bodyPr wrap="square" rtlCol="0">
            <a:spAutoFit/>
          </a:bodyPr>
          <a:lstStyle/>
          <a:p>
            <a:pPr algn="ctr"/>
            <a:r>
              <a:rPr kumimoji="1" lang="en-US" altLang="ja-JP" sz="2400" dirty="0" smtClean="0">
                <a:solidFill>
                  <a:srgbClr val="C00000"/>
                </a:solidFill>
              </a:rPr>
              <a:t>(3)</a:t>
            </a:r>
            <a:endParaRPr kumimoji="1" lang="ja-JP" altLang="en-US" sz="2400" dirty="0">
              <a:solidFill>
                <a:srgbClr val="C00000"/>
              </a:solidFill>
            </a:endParaRPr>
          </a:p>
        </p:txBody>
      </p:sp>
      <p:sp>
        <p:nvSpPr>
          <p:cNvPr id="48" name="左中かっこ 47"/>
          <p:cNvSpPr/>
          <p:nvPr/>
        </p:nvSpPr>
        <p:spPr>
          <a:xfrm>
            <a:off x="1944042" y="3073399"/>
            <a:ext cx="355600" cy="844551"/>
          </a:xfrm>
          <a:prstGeom prst="leftBrace">
            <a:avLst>
              <a:gd name="adj1" fmla="val 44762"/>
              <a:gd name="adj2" fmla="val 50000"/>
            </a:avLst>
          </a:prstGeom>
          <a:noFill/>
          <a:ln w="25400">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bg2">
                  <a:lumMod val="60000"/>
                  <a:lumOff val="40000"/>
                </a:schemeClr>
              </a:solidFill>
            </a:endParaRPr>
          </a:p>
        </p:txBody>
      </p:sp>
      <p:sp>
        <p:nvSpPr>
          <p:cNvPr id="49" name="左中かっこ 48"/>
          <p:cNvSpPr/>
          <p:nvPr/>
        </p:nvSpPr>
        <p:spPr>
          <a:xfrm>
            <a:off x="1949450" y="3073400"/>
            <a:ext cx="355600" cy="844550"/>
          </a:xfrm>
          <a:prstGeom prst="leftBrace">
            <a:avLst>
              <a:gd name="adj1" fmla="val 44762"/>
              <a:gd name="adj2" fmla="val 50000"/>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dissolve">
                                      <p:cBhvr>
                                        <p:cTn id="21" dur="500"/>
                                        <p:tgtEl>
                                          <p:spTgt spid="20"/>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dissolve">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500"/>
                                        <p:tgtEl>
                                          <p:spTgt spid="13"/>
                                        </p:tgtEl>
                                      </p:cBhvr>
                                    </p:animEffect>
                                  </p:childTnLst>
                                </p:cTn>
                              </p:par>
                            </p:childTnLst>
                          </p:cTn>
                        </p:par>
                        <p:par>
                          <p:cTn id="30" fill="hold">
                            <p:stCondLst>
                              <p:cond delay="5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dissolve">
                                      <p:cBhvr>
                                        <p:cTn id="38" dur="500"/>
                                        <p:tgtEl>
                                          <p:spTgt spid="49"/>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dissolve">
                                      <p:cBhvr>
                                        <p:cTn id="41" dur="5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up)">
                                      <p:cBhvr>
                                        <p:cTn id="46" dur="500"/>
                                        <p:tgtEl>
                                          <p:spTgt spid="14"/>
                                        </p:tgtEl>
                                      </p:cBhvr>
                                    </p:animEffect>
                                  </p:childTnLst>
                                </p:cTn>
                              </p:par>
                            </p:childTnLst>
                          </p:cTn>
                        </p:par>
                        <p:par>
                          <p:cTn id="47" fill="hold">
                            <p:stCondLst>
                              <p:cond delay="500"/>
                            </p:stCondLst>
                            <p:childTnLst>
                              <p:par>
                                <p:cTn id="48" presetID="22" presetClass="entr" presetSubtype="1"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up)">
                                      <p:cBhvr>
                                        <p:cTn id="50" dur="5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up)">
                                      <p:cBhvr>
                                        <p:cTn id="55" dur="500"/>
                                        <p:tgtEl>
                                          <p:spTgt spid="15"/>
                                        </p:tgtEl>
                                      </p:cBhvr>
                                    </p:animEffect>
                                  </p:childTnLst>
                                </p:cTn>
                              </p:par>
                            </p:childTnLst>
                          </p:cTn>
                        </p:par>
                        <p:par>
                          <p:cTn id="56" fill="hold">
                            <p:stCondLst>
                              <p:cond delay="500"/>
                            </p:stCondLst>
                            <p:childTnLst>
                              <p:par>
                                <p:cTn id="57" presetID="22" presetClass="entr" presetSubtype="1"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up)">
                                      <p:cBhvr>
                                        <p:cTn id="59" dur="500"/>
                                        <p:tgtEl>
                                          <p:spTgt spid="11"/>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dissolve">
                                      <p:cBhvr>
                                        <p:cTn id="64" dur="500"/>
                                        <p:tgtEl>
                                          <p:spTgt spid="21"/>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dissolve">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grpId="1" nodeType="clickEffect">
                                  <p:stCondLst>
                                    <p:cond delay="0"/>
                                  </p:stCondLst>
                                  <p:childTnLst>
                                    <p:set>
                                      <p:cBhvr>
                                        <p:cTn id="71" dur="1" fill="hold">
                                          <p:stCondLst>
                                            <p:cond delay="0"/>
                                          </p:stCondLst>
                                        </p:cTn>
                                        <p:tgtEl>
                                          <p:spTgt spid="7"/>
                                        </p:tgtEl>
                                        <p:attrNameLst>
                                          <p:attrName>style.visibility</p:attrName>
                                        </p:attrNameLst>
                                      </p:cBhvr>
                                      <p:to>
                                        <p:strVal val="hidden"/>
                                      </p:to>
                                    </p:set>
                                  </p:childTnLst>
                                </p:cTn>
                              </p:par>
                              <p:par>
                                <p:cTn id="72" presetID="1" presetClass="exit" presetSubtype="0" fill="hold" grpId="1" nodeType="withEffect">
                                  <p:stCondLst>
                                    <p:cond delay="0"/>
                                  </p:stCondLst>
                                  <p:childTnLst>
                                    <p:set>
                                      <p:cBhvr>
                                        <p:cTn id="73" dur="1" fill="hold">
                                          <p:stCondLst>
                                            <p:cond delay="0"/>
                                          </p:stCondLst>
                                        </p:cTn>
                                        <p:tgtEl>
                                          <p:spTgt spid="8"/>
                                        </p:tgtEl>
                                        <p:attrNameLst>
                                          <p:attrName>style.visibility</p:attrName>
                                        </p:attrNameLst>
                                      </p:cBhvr>
                                      <p:to>
                                        <p:strVal val="hidden"/>
                                      </p:to>
                                    </p:set>
                                  </p:childTnLst>
                                </p:cTn>
                              </p:par>
                              <p:par>
                                <p:cTn id="74" presetID="1" presetClass="exit" presetSubtype="0" fill="hold" grpId="1" nodeType="withEffect">
                                  <p:stCondLst>
                                    <p:cond delay="0"/>
                                  </p:stCondLst>
                                  <p:childTnLst>
                                    <p:set>
                                      <p:cBhvr>
                                        <p:cTn id="75" dur="1" fill="hold">
                                          <p:stCondLst>
                                            <p:cond delay="0"/>
                                          </p:stCondLst>
                                        </p:cTn>
                                        <p:tgtEl>
                                          <p:spTgt spid="9"/>
                                        </p:tgtEl>
                                        <p:attrNameLst>
                                          <p:attrName>style.visibility</p:attrName>
                                        </p:attrNameLst>
                                      </p:cBhvr>
                                      <p:to>
                                        <p:strVal val="hidden"/>
                                      </p:to>
                                    </p:set>
                                  </p:childTnLst>
                                </p:cTn>
                              </p:par>
                              <p:par>
                                <p:cTn id="76" presetID="1" presetClass="exit" presetSubtype="0" fill="hold" grpId="1" nodeType="withEffect">
                                  <p:stCondLst>
                                    <p:cond delay="0"/>
                                  </p:stCondLst>
                                  <p:childTnLst>
                                    <p:set>
                                      <p:cBhvr>
                                        <p:cTn id="77" dur="1" fill="hold">
                                          <p:stCondLst>
                                            <p:cond delay="0"/>
                                          </p:stCondLst>
                                        </p:cTn>
                                        <p:tgtEl>
                                          <p:spTgt spid="12"/>
                                        </p:tgtEl>
                                        <p:attrNameLst>
                                          <p:attrName>style.visibility</p:attrName>
                                        </p:attrNameLst>
                                      </p:cBhvr>
                                      <p:to>
                                        <p:strVal val="hidden"/>
                                      </p:to>
                                    </p:set>
                                  </p:childTnLst>
                                </p:cTn>
                              </p:par>
                              <p:par>
                                <p:cTn id="78" presetID="1" presetClass="exit" presetSubtype="0" fill="hold" grpId="1" nodeType="withEffect">
                                  <p:stCondLst>
                                    <p:cond delay="0"/>
                                  </p:stCondLst>
                                  <p:childTnLst>
                                    <p:set>
                                      <p:cBhvr>
                                        <p:cTn id="79" dur="1" fill="hold">
                                          <p:stCondLst>
                                            <p:cond delay="0"/>
                                          </p:stCondLst>
                                        </p:cTn>
                                        <p:tgtEl>
                                          <p:spTgt spid="13"/>
                                        </p:tgtEl>
                                        <p:attrNameLst>
                                          <p:attrName>style.visibility</p:attrName>
                                        </p:attrNameLst>
                                      </p:cBhvr>
                                      <p:to>
                                        <p:strVal val="hidden"/>
                                      </p:to>
                                    </p:set>
                                  </p:childTnLst>
                                </p:cTn>
                              </p:par>
                              <p:par>
                                <p:cTn id="80" presetID="1" presetClass="exit" presetSubtype="0" fill="hold" grpId="1" nodeType="withEffect">
                                  <p:stCondLst>
                                    <p:cond delay="0"/>
                                  </p:stCondLst>
                                  <p:childTnLst>
                                    <p:set>
                                      <p:cBhvr>
                                        <p:cTn id="81" dur="1" fill="hold">
                                          <p:stCondLst>
                                            <p:cond delay="0"/>
                                          </p:stCondLst>
                                        </p:cTn>
                                        <p:tgtEl>
                                          <p:spTgt spid="14"/>
                                        </p:tgtEl>
                                        <p:attrNameLst>
                                          <p:attrName>style.visibility</p:attrName>
                                        </p:attrNameLst>
                                      </p:cBhvr>
                                      <p:to>
                                        <p:strVal val="hidden"/>
                                      </p:to>
                                    </p:set>
                                  </p:childTnLst>
                                </p:cTn>
                              </p:par>
                              <p:par>
                                <p:cTn id="82" presetID="1" presetClass="exit" presetSubtype="0" fill="hold" grpId="1" nodeType="withEffect">
                                  <p:stCondLst>
                                    <p:cond delay="0"/>
                                  </p:stCondLst>
                                  <p:childTnLst>
                                    <p:set>
                                      <p:cBhvr>
                                        <p:cTn id="83" dur="1" fill="hold">
                                          <p:stCondLst>
                                            <p:cond delay="0"/>
                                          </p:stCondLst>
                                        </p:cTn>
                                        <p:tgtEl>
                                          <p:spTgt spid="20"/>
                                        </p:tgtEl>
                                        <p:attrNameLst>
                                          <p:attrName>style.visibility</p:attrName>
                                        </p:attrNameLst>
                                      </p:cBhvr>
                                      <p:to>
                                        <p:strVal val="hidden"/>
                                      </p:to>
                                    </p:set>
                                  </p:childTnLst>
                                </p:cTn>
                              </p:par>
                              <p:par>
                                <p:cTn id="84" presetID="1" presetClass="exit" presetSubtype="0" fill="hold" nodeType="withEffect">
                                  <p:stCondLst>
                                    <p:cond delay="0"/>
                                  </p:stCondLst>
                                  <p:childTnLst>
                                    <p:set>
                                      <p:cBhvr>
                                        <p:cTn id="85" dur="1" fill="hold">
                                          <p:stCondLst>
                                            <p:cond delay="0"/>
                                          </p:stCondLst>
                                        </p:cTn>
                                        <p:tgtEl>
                                          <p:spTgt spid="49"/>
                                        </p:tgtEl>
                                        <p:attrNameLst>
                                          <p:attrName>style.visibility</p:attrName>
                                        </p:attrNameLst>
                                      </p:cBhvr>
                                      <p:to>
                                        <p:strVal val="hidden"/>
                                      </p:to>
                                    </p:set>
                                  </p:childTnLst>
                                </p:cTn>
                              </p:par>
                              <p:par>
                                <p:cTn id="86" presetID="1" presetClass="exit" presetSubtype="0" fill="hold" grpId="1" nodeType="withEffect">
                                  <p:stCondLst>
                                    <p:cond delay="0"/>
                                  </p:stCondLst>
                                  <p:childTnLst>
                                    <p:set>
                                      <p:cBhvr>
                                        <p:cTn id="87" dur="1" fill="hold">
                                          <p:stCondLst>
                                            <p:cond delay="0"/>
                                          </p:stCondLst>
                                        </p:cTn>
                                        <p:tgtEl>
                                          <p:spTgt spid="22"/>
                                        </p:tgtEl>
                                        <p:attrNameLst>
                                          <p:attrName>style.visibility</p:attrName>
                                        </p:attrNameLst>
                                      </p:cBhvr>
                                      <p:to>
                                        <p:strVal val="hidden"/>
                                      </p:to>
                                    </p:set>
                                  </p:childTnLst>
                                </p:cTn>
                              </p:par>
                              <p:par>
                                <p:cTn id="88" presetID="1" presetClass="exit" presetSubtype="0" fill="hold" grpId="1" nodeType="withEffect">
                                  <p:stCondLst>
                                    <p:cond delay="0"/>
                                  </p:stCondLst>
                                  <p:childTnLst>
                                    <p:set>
                                      <p:cBhvr>
                                        <p:cTn id="89" dur="1" fill="hold">
                                          <p:stCondLst>
                                            <p:cond delay="0"/>
                                          </p:stCondLst>
                                        </p:cTn>
                                        <p:tgtEl>
                                          <p:spTgt spid="23"/>
                                        </p:tgtEl>
                                        <p:attrNameLst>
                                          <p:attrName>style.visibility</p:attrName>
                                        </p:attrNameLst>
                                      </p:cBhvr>
                                      <p:to>
                                        <p:strVal val="hidden"/>
                                      </p:to>
                                    </p:set>
                                  </p:childTnLst>
                                </p:cTn>
                              </p:par>
                              <p:par>
                                <p:cTn id="90" presetID="1" presetClass="entr" presetSubtype="0" fill="hold" grpId="0" nodeType="withEffect">
                                  <p:stCondLst>
                                    <p:cond delay="0"/>
                                  </p:stCondLst>
                                  <p:childTnLst>
                                    <p:set>
                                      <p:cBhvr>
                                        <p:cTn id="91" dur="1" fill="hold">
                                          <p:stCondLst>
                                            <p:cond delay="0"/>
                                          </p:stCondLst>
                                        </p:cTn>
                                        <p:tgtEl>
                                          <p:spTgt spid="39"/>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40"/>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41"/>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42"/>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43"/>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44"/>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45"/>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48"/>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46"/>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animBg="1"/>
      <p:bldP spid="45" grpId="0" animBg="1"/>
      <p:bldP spid="46" grpId="0"/>
      <p:bldP spid="47" grpId="0"/>
      <p:bldP spid="7" grpId="0" animBg="1"/>
      <p:bldP spid="7" grpId="1" animBg="1"/>
      <p:bldP spid="8" grpId="0" animBg="1"/>
      <p:bldP spid="8" grpId="1" animBg="1"/>
      <p:bldP spid="9" grpId="0" animBg="1"/>
      <p:bldP spid="9" grpId="1" animBg="1"/>
      <p:bldP spid="10" grpId="0" animBg="1"/>
      <p:bldP spid="11" grpId="0" animBg="1"/>
      <p:bldP spid="12" grpId="0" animBg="1"/>
      <p:bldP spid="12" grpId="1" animBg="1"/>
      <p:bldP spid="13" grpId="1" animBg="1"/>
      <p:bldP spid="14" grpId="0" animBg="1"/>
      <p:bldP spid="14" grpId="1" animBg="1"/>
      <p:bldP spid="15" grpId="0" animBg="1"/>
      <p:bldP spid="20" grpId="0" animBg="1"/>
      <p:bldP spid="20" grpId="1" animBg="1"/>
      <p:bldP spid="21" grpId="0" animBg="1"/>
      <p:bldP spid="22" grpId="0"/>
      <p:bldP spid="22" grpId="1"/>
      <p:bldP spid="23" grpId="0"/>
      <p:bldP spid="23" grpId="1"/>
      <p:bldP spid="24" grpId="0"/>
      <p:bldP spid="48" grpId="0" animBg="1"/>
      <p:bldP spid="4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テキスト ボックス 32"/>
          <p:cNvSpPr txBox="1"/>
          <p:nvPr/>
        </p:nvSpPr>
        <p:spPr>
          <a:xfrm>
            <a:off x="127000" y="3829050"/>
            <a:ext cx="1466850" cy="523220"/>
          </a:xfrm>
          <a:prstGeom prst="rect">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rtlCol="0">
            <a:spAutoFit/>
          </a:bodyPr>
          <a:lstStyle/>
          <a:p>
            <a:r>
              <a:rPr lang="ja-JP" altLang="en-US" sz="1400" dirty="0" smtClean="0">
                <a:solidFill>
                  <a:schemeClr val="tx1"/>
                </a:solidFill>
              </a:rPr>
              <a:t>地域</a:t>
            </a:r>
            <a:r>
              <a:rPr lang="en-US" altLang="ja-JP" sz="1400" dirty="0" smtClean="0">
                <a:solidFill>
                  <a:schemeClr val="tx1"/>
                </a:solidFill>
              </a:rPr>
              <a:t>A</a:t>
            </a:r>
            <a:r>
              <a:rPr lang="ja-JP" altLang="en-US" sz="1400" dirty="0" smtClean="0">
                <a:solidFill>
                  <a:schemeClr val="tx1"/>
                </a:solidFill>
              </a:rPr>
              <a:t>と地域</a:t>
            </a:r>
            <a:r>
              <a:rPr lang="en-US" altLang="ja-JP" sz="1400" dirty="0" smtClean="0">
                <a:solidFill>
                  <a:schemeClr val="tx1"/>
                </a:solidFill>
              </a:rPr>
              <a:t>B</a:t>
            </a:r>
            <a:r>
              <a:rPr lang="ja-JP" altLang="en-US" sz="1400" dirty="0" smtClean="0">
                <a:solidFill>
                  <a:schemeClr val="tx1"/>
                </a:solidFill>
              </a:rPr>
              <a:t>の</a:t>
            </a:r>
            <a:endParaRPr lang="en-US" altLang="ja-JP" sz="1400" dirty="0" smtClean="0">
              <a:solidFill>
                <a:schemeClr val="tx1"/>
              </a:solidFill>
            </a:endParaRPr>
          </a:p>
          <a:p>
            <a:r>
              <a:rPr lang="ja-JP" altLang="en-US" sz="1400" dirty="0" smtClean="0">
                <a:solidFill>
                  <a:schemeClr val="tx1"/>
                </a:solidFill>
              </a:rPr>
              <a:t>時差は</a:t>
            </a:r>
            <a:r>
              <a:rPr lang="en-US" altLang="ja-JP" sz="1400" dirty="0" smtClean="0">
                <a:solidFill>
                  <a:srgbClr val="C00000"/>
                </a:solidFill>
              </a:rPr>
              <a:t>6</a:t>
            </a:r>
            <a:r>
              <a:rPr lang="ja-JP" altLang="en-US" sz="1400" dirty="0" smtClean="0">
                <a:solidFill>
                  <a:schemeClr val="tx1"/>
                </a:solidFill>
              </a:rPr>
              <a:t>時間</a:t>
            </a:r>
          </a:p>
        </p:txBody>
      </p:sp>
      <p:sp>
        <p:nvSpPr>
          <p:cNvPr id="2" name="タイトル 1"/>
          <p:cNvSpPr>
            <a:spLocks noGrp="1"/>
          </p:cNvSpPr>
          <p:nvPr>
            <p:ph type="title"/>
          </p:nvPr>
        </p:nvSpPr>
        <p:spPr/>
        <p:txBody>
          <a:bodyPr>
            <a:normAutofit fontScale="90000"/>
          </a:bodyPr>
          <a:lstStyle/>
          <a:p>
            <a:r>
              <a:rPr lang="ja-JP" altLang="en-US" sz="2200" dirty="0" smtClean="0"/>
              <a:t>分析手順</a:t>
            </a:r>
            <a:r>
              <a:rPr lang="en-US" altLang="ja-JP" dirty="0" smtClean="0"/>
              <a:t/>
            </a:r>
            <a:br>
              <a:rPr lang="en-US" altLang="ja-JP" dirty="0" smtClean="0"/>
            </a:br>
            <a:r>
              <a:rPr lang="en-US" altLang="ja-JP" dirty="0" smtClean="0"/>
              <a:t>(3)</a:t>
            </a:r>
            <a:r>
              <a:rPr lang="ja-JP" altLang="en-US" dirty="0" smtClean="0"/>
              <a:t>最適な送信タイミングの特定</a:t>
            </a:r>
            <a:endParaRPr kumimoji="1" lang="ja-JP" altLang="en-US" dirty="0"/>
          </a:p>
        </p:txBody>
      </p:sp>
      <p:sp>
        <p:nvSpPr>
          <p:cNvPr id="3" name="コンテンツ プレースホルダ 2"/>
          <p:cNvSpPr>
            <a:spLocks noGrp="1"/>
          </p:cNvSpPr>
          <p:nvPr>
            <p:ph idx="1"/>
          </p:nvPr>
        </p:nvSpPr>
        <p:spPr>
          <a:xfrm>
            <a:off x="438150" y="1028700"/>
            <a:ext cx="8445500" cy="2800350"/>
          </a:xfrm>
        </p:spPr>
        <p:txBody>
          <a:bodyPr>
            <a:normAutofit lnSpcReduction="10000"/>
          </a:bodyPr>
          <a:lstStyle/>
          <a:p>
            <a:r>
              <a:rPr kumimoji="1" lang="ja-JP" altLang="en-US" dirty="0" smtClean="0"/>
              <a:t>目的</a:t>
            </a:r>
            <a:endParaRPr kumimoji="1" lang="en-US" altLang="ja-JP" dirty="0" smtClean="0"/>
          </a:p>
          <a:p>
            <a:pPr lvl="1"/>
            <a:r>
              <a:rPr kumimoji="1" lang="ja-JP" altLang="en-US" dirty="0" smtClean="0"/>
              <a:t>情報交換のタイムラグが発生しやすい／発生しにくい送信時刻を特定する</a:t>
            </a:r>
            <a:endParaRPr kumimoji="1" lang="en-US" altLang="ja-JP" dirty="0" smtClean="0"/>
          </a:p>
          <a:p>
            <a:r>
              <a:rPr lang="ja-JP" altLang="en-US" dirty="0" smtClean="0"/>
              <a:t>方法</a:t>
            </a:r>
            <a:endParaRPr lang="en-US" altLang="ja-JP" dirty="0" smtClean="0"/>
          </a:p>
          <a:p>
            <a:pPr lvl="1"/>
            <a:r>
              <a:rPr kumimoji="1" lang="ja-JP" altLang="en-US" dirty="0" smtClean="0"/>
              <a:t>送信者の</a:t>
            </a:r>
            <a:r>
              <a:rPr lang="ja-JP" altLang="en-US" dirty="0" smtClean="0"/>
              <a:t>メッセージ</a:t>
            </a:r>
            <a:r>
              <a:rPr kumimoji="1" lang="ja-JP" altLang="en-US" dirty="0" smtClean="0"/>
              <a:t>送信時刻（送信時刻）と返信者の</a:t>
            </a:r>
            <a:r>
              <a:rPr lang="ja-JP" altLang="en-US" dirty="0" smtClean="0"/>
              <a:t>メッセージ</a:t>
            </a:r>
            <a:r>
              <a:rPr kumimoji="1" lang="ja-JP" altLang="en-US" dirty="0" smtClean="0"/>
              <a:t>送信時刻（返信時刻）から各時刻の返信数を分析する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5</a:t>
            </a:fld>
            <a:endParaRPr lang="en-US" altLang="ja-JP"/>
          </a:p>
        </p:txBody>
      </p:sp>
      <p:sp>
        <p:nvSpPr>
          <p:cNvPr id="13" name="テキスト ボックス 12"/>
          <p:cNvSpPr txBox="1"/>
          <p:nvPr/>
        </p:nvSpPr>
        <p:spPr>
          <a:xfrm>
            <a:off x="2038350" y="6232723"/>
            <a:ext cx="1200150" cy="307777"/>
          </a:xfrm>
          <a:prstGeom prst="rect">
            <a:avLst/>
          </a:prstGeom>
          <a:noFill/>
        </p:spPr>
        <p:txBody>
          <a:bodyPr wrap="square" rtlCol="0">
            <a:spAutoFit/>
          </a:bodyPr>
          <a:lstStyle/>
          <a:p>
            <a:pPr algn="ctr"/>
            <a:r>
              <a:rPr kumimoji="1" lang="en-US" altLang="ja-JP" sz="1400" dirty="0" smtClean="0"/>
              <a:t>(a)</a:t>
            </a:r>
            <a:r>
              <a:rPr kumimoji="1" lang="ja-JP" altLang="en-US" sz="1400" dirty="0" smtClean="0"/>
              <a:t>タイムラグ</a:t>
            </a:r>
            <a:endParaRPr kumimoji="1" lang="ja-JP" altLang="en-US" sz="1400" dirty="0"/>
          </a:p>
        </p:txBody>
      </p:sp>
      <p:sp>
        <p:nvSpPr>
          <p:cNvPr id="14" name="テキスト ボックス 13"/>
          <p:cNvSpPr txBox="1"/>
          <p:nvPr/>
        </p:nvSpPr>
        <p:spPr>
          <a:xfrm>
            <a:off x="5888949" y="6232723"/>
            <a:ext cx="1200150" cy="307777"/>
          </a:xfrm>
          <a:prstGeom prst="rect">
            <a:avLst/>
          </a:prstGeom>
          <a:noFill/>
        </p:spPr>
        <p:txBody>
          <a:bodyPr wrap="square" rtlCol="0">
            <a:spAutoFit/>
          </a:bodyPr>
          <a:lstStyle/>
          <a:p>
            <a:pPr algn="ctr"/>
            <a:r>
              <a:rPr kumimoji="1" lang="en-US" altLang="ja-JP" sz="1400" dirty="0" smtClean="0"/>
              <a:t>(b)</a:t>
            </a:r>
            <a:r>
              <a:rPr lang="ja-JP" altLang="en-US" sz="1400" dirty="0" smtClean="0"/>
              <a:t>返信数</a:t>
            </a:r>
            <a:endParaRPr kumimoji="1" lang="ja-JP" altLang="en-US" sz="1400" dirty="0"/>
          </a:p>
        </p:txBody>
      </p:sp>
      <p:graphicFrame>
        <p:nvGraphicFramePr>
          <p:cNvPr id="19" name="表 18"/>
          <p:cNvGraphicFramePr>
            <a:graphicFrameLocks noGrp="1"/>
          </p:cNvGraphicFramePr>
          <p:nvPr/>
        </p:nvGraphicFramePr>
        <p:xfrm>
          <a:off x="838198" y="3866515"/>
          <a:ext cx="3649672" cy="2405380"/>
        </p:xfrm>
        <a:graphic>
          <a:graphicData uri="http://schemas.openxmlformats.org/drawingml/2006/table">
            <a:tbl>
              <a:tblPr/>
              <a:tblGrid>
                <a:gridCol w="294614"/>
                <a:gridCol w="266103"/>
                <a:gridCol w="142555"/>
                <a:gridCol w="368300"/>
                <a:gridCol w="368300"/>
                <a:gridCol w="368300"/>
                <a:gridCol w="368300"/>
                <a:gridCol w="368300"/>
                <a:gridCol w="368300"/>
                <a:gridCol w="368300"/>
                <a:gridCol w="368300"/>
              </a:tblGrid>
              <a:tr h="180975">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Arial"/>
                        </a:rPr>
                        <a:t>地域</a:t>
                      </a:r>
                      <a:r>
                        <a:rPr lang="en-US" sz="1400" b="0" i="0" u="none" strike="noStrike" dirty="0" smtClean="0">
                          <a:solidFill>
                            <a:srgbClr val="000000"/>
                          </a:solidFill>
                          <a:latin typeface="Arial"/>
                        </a:rPr>
                        <a:t>B</a:t>
                      </a:r>
                      <a:r>
                        <a:rPr lang="ja-JP" altLang="en-US" sz="1400" b="0" i="0" u="none" strike="noStrike" dirty="0">
                          <a:solidFill>
                            <a:srgbClr val="000000"/>
                          </a:solidFill>
                          <a:latin typeface="ＭＳ Ｐゴシック"/>
                        </a:rPr>
                        <a:t>の返信時刻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80975">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r>
              <a:tr h="176530">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80975">
                <a:tc rowSpan="8">
                  <a:txBody>
                    <a:bodyPr/>
                    <a:lstStyle/>
                    <a:p>
                      <a:pPr algn="ctr" fontAlgn="ctr"/>
                      <a:r>
                        <a:rPr lang="ja-JP" altLang="en-US" sz="1400" b="0" i="0" u="none" strike="noStrike" dirty="0" smtClean="0">
                          <a:solidFill>
                            <a:srgbClr val="000000"/>
                          </a:solidFill>
                          <a:latin typeface="Arial"/>
                        </a:rPr>
                        <a:t>地域</a:t>
                      </a:r>
                      <a:endParaRPr lang="en-US" altLang="ja-JP" sz="1400" b="0" i="0" u="none" strike="noStrike" dirty="0" smtClean="0">
                        <a:solidFill>
                          <a:srgbClr val="000000"/>
                        </a:solidFill>
                        <a:latin typeface="Arial"/>
                      </a:endParaRPr>
                    </a:p>
                    <a:p>
                      <a:pPr algn="ctr" fontAlgn="ctr"/>
                      <a:r>
                        <a:rPr lang="en-US" sz="1400" b="0" i="0" u="none" strike="noStrike" dirty="0" smtClean="0">
                          <a:solidFill>
                            <a:srgbClr val="000000"/>
                          </a:solidFill>
                          <a:latin typeface="Arial"/>
                        </a:rPr>
                        <a:t>A</a:t>
                      </a:r>
                    </a:p>
                    <a:p>
                      <a:pPr algn="ctr" fontAlgn="ctr"/>
                      <a:r>
                        <a:rPr lang="ja-JP" altLang="en-US" sz="1400" b="0" i="0" u="none" strike="noStrike" dirty="0" smtClean="0">
                          <a:solidFill>
                            <a:srgbClr val="000000"/>
                          </a:solidFill>
                          <a:latin typeface="ＭＳ Ｐゴシック"/>
                        </a:rPr>
                        <a:t>の</a:t>
                      </a:r>
                      <a:r>
                        <a:rPr lang="ja-JP" altLang="en-US" sz="1400" b="0" i="0" u="none" strike="noStrike" dirty="0">
                          <a:solidFill>
                            <a:srgbClr val="000000"/>
                          </a:solidFill>
                          <a:latin typeface="ＭＳ Ｐゴシック"/>
                        </a:rPr>
                        <a:t>送信時刻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bl>
          </a:graphicData>
        </a:graphic>
      </p:graphicFrame>
      <p:graphicFrame>
        <p:nvGraphicFramePr>
          <p:cNvPr id="20" name="表 19"/>
          <p:cNvGraphicFramePr>
            <a:graphicFrameLocks noGrp="1"/>
          </p:cNvGraphicFramePr>
          <p:nvPr/>
        </p:nvGraphicFramePr>
        <p:xfrm>
          <a:off x="1083306" y="4355465"/>
          <a:ext cx="266700" cy="2007235"/>
        </p:xfrm>
        <a:graphic>
          <a:graphicData uri="http://schemas.openxmlformats.org/drawingml/2006/table">
            <a:tbl>
              <a:tblPr/>
              <a:tblGrid>
                <a:gridCol w="266700"/>
              </a:tblGrid>
              <a:tr h="224155">
                <a:tc>
                  <a:txBody>
                    <a:bodyPr/>
                    <a:lstStyle/>
                    <a:p>
                      <a:pPr algn="r" fontAlgn="ctr"/>
                      <a:r>
                        <a:rPr lang="en-US" altLang="ja-JP" sz="1400" b="0" i="0" u="none" strike="noStrike" dirty="0">
                          <a:solidFill>
                            <a:srgbClr val="000000"/>
                          </a:solidFill>
                          <a:latin typeface="Arial"/>
                        </a:rPr>
                        <a:t>0</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3</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dirty="0">
                          <a:solidFill>
                            <a:srgbClr val="000000"/>
                          </a:solidFill>
                          <a:latin typeface="Arial"/>
                        </a:rPr>
                        <a:t>6</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9</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12</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15</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18</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21</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dirty="0">
                          <a:solidFill>
                            <a:srgbClr val="000000"/>
                          </a:solidFill>
                          <a:latin typeface="Arial"/>
                        </a:rPr>
                        <a:t>0</a:t>
                      </a:r>
                    </a:p>
                  </a:txBody>
                  <a:tcPr marL="9525" marR="9525" marT="9525" marB="0" anchor="ctr">
                    <a:lnL>
                      <a:noFill/>
                    </a:lnL>
                    <a:lnR>
                      <a:noFill/>
                    </a:lnR>
                    <a:lnT>
                      <a:noFill/>
                    </a:lnT>
                    <a:lnB>
                      <a:noFill/>
                    </a:lnB>
                  </a:tcPr>
                </a:tc>
              </a:tr>
            </a:tbl>
          </a:graphicData>
        </a:graphic>
      </p:graphicFrame>
      <p:graphicFrame>
        <p:nvGraphicFramePr>
          <p:cNvPr id="24" name="表 23"/>
          <p:cNvGraphicFramePr>
            <a:graphicFrameLocks noGrp="1"/>
          </p:cNvGraphicFramePr>
          <p:nvPr/>
        </p:nvGraphicFramePr>
        <p:xfrm>
          <a:off x="1371598" y="4088130"/>
          <a:ext cx="3289302" cy="222885"/>
        </p:xfrm>
        <a:graphic>
          <a:graphicData uri="http://schemas.openxmlformats.org/drawingml/2006/table">
            <a:tbl>
              <a:tblPr/>
              <a:tblGrid>
                <a:gridCol w="365478"/>
                <a:gridCol w="365478"/>
                <a:gridCol w="365478"/>
                <a:gridCol w="365478"/>
                <a:gridCol w="365478"/>
                <a:gridCol w="365478"/>
                <a:gridCol w="365478"/>
                <a:gridCol w="365478"/>
                <a:gridCol w="365478"/>
              </a:tblGrid>
              <a:tr h="180975">
                <a:tc>
                  <a:txBody>
                    <a:bodyPr/>
                    <a:lstStyle/>
                    <a:p>
                      <a:pPr algn="ctr" rtl="0" fontAlgn="ctr"/>
                      <a:r>
                        <a:rPr lang="en-US" altLang="ja-JP" sz="1400" b="0" i="0" u="none" strike="noStrike" dirty="0" smtClean="0">
                          <a:solidFill>
                            <a:srgbClr val="000000"/>
                          </a:solidFill>
                          <a:latin typeface="Arial"/>
                        </a:rPr>
                        <a:t>6</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9</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12</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15</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18</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21</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0</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3</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6</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r>
            </a:tbl>
          </a:graphicData>
        </a:graphic>
      </p:graphicFrame>
      <p:graphicFrame>
        <p:nvGraphicFramePr>
          <p:cNvPr id="26" name="表 25"/>
          <p:cNvGraphicFramePr>
            <a:graphicFrameLocks noGrp="1"/>
          </p:cNvGraphicFramePr>
          <p:nvPr/>
        </p:nvGraphicFramePr>
        <p:xfrm>
          <a:off x="1536700" y="4490720"/>
          <a:ext cx="2946400" cy="1783080"/>
        </p:xfrm>
        <a:graphic>
          <a:graphicData uri="http://schemas.openxmlformats.org/drawingml/2006/table">
            <a:tbl>
              <a:tblPr/>
              <a:tblGrid>
                <a:gridCol w="368300"/>
                <a:gridCol w="368300"/>
                <a:gridCol w="368300"/>
                <a:gridCol w="368300"/>
                <a:gridCol w="368300"/>
                <a:gridCol w="368300"/>
                <a:gridCol w="368300"/>
                <a:gridCol w="368300"/>
              </a:tblGrid>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sp>
        <p:nvSpPr>
          <p:cNvPr id="25" name="角丸四角形 24"/>
          <p:cNvSpPr/>
          <p:nvPr/>
        </p:nvSpPr>
        <p:spPr>
          <a:xfrm>
            <a:off x="1816100" y="4051299"/>
            <a:ext cx="577850" cy="225742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9" name="表 28"/>
          <p:cNvGraphicFramePr>
            <a:graphicFrameLocks noGrp="1"/>
          </p:cNvGraphicFramePr>
          <p:nvPr/>
        </p:nvGraphicFramePr>
        <p:xfrm>
          <a:off x="4705350" y="3866515"/>
          <a:ext cx="3649672" cy="2405380"/>
        </p:xfrm>
        <a:graphic>
          <a:graphicData uri="http://schemas.openxmlformats.org/drawingml/2006/table">
            <a:tbl>
              <a:tblPr/>
              <a:tblGrid>
                <a:gridCol w="294614"/>
                <a:gridCol w="266103"/>
                <a:gridCol w="142555"/>
                <a:gridCol w="368300"/>
                <a:gridCol w="368300"/>
                <a:gridCol w="368300"/>
                <a:gridCol w="368300"/>
                <a:gridCol w="368300"/>
                <a:gridCol w="368300"/>
                <a:gridCol w="368300"/>
                <a:gridCol w="368300"/>
              </a:tblGrid>
              <a:tr h="180975">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Arial"/>
                        </a:rPr>
                        <a:t>地域</a:t>
                      </a:r>
                      <a:r>
                        <a:rPr lang="en-US" sz="1400" b="0" i="0" u="none" strike="noStrike" dirty="0" smtClean="0">
                          <a:solidFill>
                            <a:srgbClr val="000000"/>
                          </a:solidFill>
                          <a:latin typeface="Arial"/>
                        </a:rPr>
                        <a:t>B</a:t>
                      </a:r>
                      <a:r>
                        <a:rPr lang="ja-JP" altLang="en-US" sz="1400" b="0" i="0" u="none" strike="noStrike" dirty="0">
                          <a:solidFill>
                            <a:srgbClr val="000000"/>
                          </a:solidFill>
                          <a:latin typeface="ＭＳ Ｐゴシック"/>
                        </a:rPr>
                        <a:t>の返信時刻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80975">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r>
              <a:tr h="176530">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80975">
                <a:tc rowSpan="8">
                  <a:txBody>
                    <a:bodyPr/>
                    <a:lstStyle/>
                    <a:p>
                      <a:pPr algn="ctr" fontAlgn="ctr"/>
                      <a:r>
                        <a:rPr lang="ja-JP" altLang="en-US" sz="1400" b="0" i="0" u="none" strike="noStrike" dirty="0" smtClean="0">
                          <a:solidFill>
                            <a:srgbClr val="000000"/>
                          </a:solidFill>
                          <a:latin typeface="Arial"/>
                        </a:rPr>
                        <a:t>地域</a:t>
                      </a:r>
                      <a:endParaRPr lang="en-US" altLang="ja-JP" sz="1400" b="0" i="0" u="none" strike="noStrike" dirty="0" smtClean="0">
                        <a:solidFill>
                          <a:srgbClr val="000000"/>
                        </a:solidFill>
                        <a:latin typeface="Arial"/>
                      </a:endParaRPr>
                    </a:p>
                    <a:p>
                      <a:pPr algn="ctr" fontAlgn="ctr"/>
                      <a:r>
                        <a:rPr lang="en-US" sz="1400" b="0" i="0" u="none" strike="noStrike" dirty="0" smtClean="0">
                          <a:solidFill>
                            <a:srgbClr val="000000"/>
                          </a:solidFill>
                          <a:latin typeface="Arial"/>
                        </a:rPr>
                        <a:t>A</a:t>
                      </a:r>
                    </a:p>
                    <a:p>
                      <a:pPr algn="ctr" fontAlgn="ctr"/>
                      <a:r>
                        <a:rPr lang="ja-JP" altLang="en-US" sz="1400" b="0" i="0" u="none" strike="noStrike" dirty="0" smtClean="0">
                          <a:solidFill>
                            <a:srgbClr val="000000"/>
                          </a:solidFill>
                          <a:latin typeface="ＭＳ Ｐゴシック"/>
                        </a:rPr>
                        <a:t>の</a:t>
                      </a:r>
                      <a:r>
                        <a:rPr lang="ja-JP" altLang="en-US" sz="1400" b="0" i="0" u="none" strike="noStrike" dirty="0">
                          <a:solidFill>
                            <a:srgbClr val="000000"/>
                          </a:solidFill>
                          <a:latin typeface="ＭＳ Ｐゴシック"/>
                        </a:rPr>
                        <a:t>送信時刻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Arial"/>
                        </a:rPr>
                        <a:t>13</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28</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15</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bl>
          </a:graphicData>
        </a:graphic>
      </p:graphicFrame>
      <p:graphicFrame>
        <p:nvGraphicFramePr>
          <p:cNvPr id="30" name="表 29"/>
          <p:cNvGraphicFramePr>
            <a:graphicFrameLocks noGrp="1"/>
          </p:cNvGraphicFramePr>
          <p:nvPr/>
        </p:nvGraphicFramePr>
        <p:xfrm>
          <a:off x="4950458" y="4355465"/>
          <a:ext cx="266700" cy="2007235"/>
        </p:xfrm>
        <a:graphic>
          <a:graphicData uri="http://schemas.openxmlformats.org/drawingml/2006/table">
            <a:tbl>
              <a:tblPr/>
              <a:tblGrid>
                <a:gridCol w="266700"/>
              </a:tblGrid>
              <a:tr h="224155">
                <a:tc>
                  <a:txBody>
                    <a:bodyPr/>
                    <a:lstStyle/>
                    <a:p>
                      <a:pPr algn="r" fontAlgn="ctr"/>
                      <a:r>
                        <a:rPr lang="en-US" altLang="ja-JP" sz="1400" b="0" i="0" u="none" strike="noStrike" dirty="0">
                          <a:solidFill>
                            <a:srgbClr val="000000"/>
                          </a:solidFill>
                          <a:latin typeface="Arial"/>
                        </a:rPr>
                        <a:t>0</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3</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dirty="0">
                          <a:solidFill>
                            <a:srgbClr val="000000"/>
                          </a:solidFill>
                          <a:latin typeface="Arial"/>
                        </a:rPr>
                        <a:t>6</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9</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12</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15</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18</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21</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dirty="0">
                          <a:solidFill>
                            <a:srgbClr val="000000"/>
                          </a:solidFill>
                          <a:latin typeface="Arial"/>
                        </a:rPr>
                        <a:t>0</a:t>
                      </a:r>
                    </a:p>
                  </a:txBody>
                  <a:tcPr marL="9525" marR="9525" marT="9525" marB="0" anchor="ctr">
                    <a:lnL>
                      <a:noFill/>
                    </a:lnL>
                    <a:lnR>
                      <a:noFill/>
                    </a:lnR>
                    <a:lnT>
                      <a:noFill/>
                    </a:lnT>
                    <a:lnB>
                      <a:noFill/>
                    </a:lnB>
                  </a:tcPr>
                </a:tc>
              </a:tr>
            </a:tbl>
          </a:graphicData>
        </a:graphic>
      </p:graphicFrame>
      <p:graphicFrame>
        <p:nvGraphicFramePr>
          <p:cNvPr id="31" name="表 30"/>
          <p:cNvGraphicFramePr>
            <a:graphicFrameLocks noGrp="1"/>
          </p:cNvGraphicFramePr>
          <p:nvPr/>
        </p:nvGraphicFramePr>
        <p:xfrm>
          <a:off x="5238750" y="4088130"/>
          <a:ext cx="3289302" cy="222885"/>
        </p:xfrm>
        <a:graphic>
          <a:graphicData uri="http://schemas.openxmlformats.org/drawingml/2006/table">
            <a:tbl>
              <a:tblPr/>
              <a:tblGrid>
                <a:gridCol w="365478"/>
                <a:gridCol w="365478"/>
                <a:gridCol w="365478"/>
                <a:gridCol w="365478"/>
                <a:gridCol w="365478"/>
                <a:gridCol w="365478"/>
                <a:gridCol w="365478"/>
                <a:gridCol w="365478"/>
                <a:gridCol w="365478"/>
              </a:tblGrid>
              <a:tr h="180975">
                <a:tc>
                  <a:txBody>
                    <a:bodyPr/>
                    <a:lstStyle/>
                    <a:p>
                      <a:pPr algn="ctr" rtl="0" fontAlgn="ctr"/>
                      <a:r>
                        <a:rPr lang="en-US" altLang="ja-JP" sz="1400" b="0" i="0" u="none" strike="noStrike" dirty="0" smtClean="0">
                          <a:solidFill>
                            <a:srgbClr val="000000"/>
                          </a:solidFill>
                          <a:latin typeface="Arial"/>
                        </a:rPr>
                        <a:t>6</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9</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12</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15</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18</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21</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0</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3</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6</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r>
            </a:tbl>
          </a:graphicData>
        </a:graphic>
      </p:graphicFrame>
      <p:sp>
        <p:nvSpPr>
          <p:cNvPr id="28" name="角丸四角形 27"/>
          <p:cNvSpPr/>
          <p:nvPr/>
        </p:nvSpPr>
        <p:spPr>
          <a:xfrm>
            <a:off x="5683250" y="4051299"/>
            <a:ext cx="577850" cy="225742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dissolve">
                                      <p:cBhvr>
                                        <p:cTn id="11" dur="500"/>
                                        <p:tgtEl>
                                          <p:spTgt spid="25"/>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dissolve">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ボックス 20"/>
          <p:cNvSpPr txBox="1"/>
          <p:nvPr/>
        </p:nvSpPr>
        <p:spPr>
          <a:xfrm>
            <a:off x="127000" y="3829050"/>
            <a:ext cx="1466850" cy="523220"/>
          </a:xfrm>
          <a:prstGeom prst="rect">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rtlCol="0">
            <a:spAutoFit/>
          </a:bodyPr>
          <a:lstStyle/>
          <a:p>
            <a:r>
              <a:rPr lang="ja-JP" altLang="en-US" sz="1400" dirty="0" smtClean="0">
                <a:solidFill>
                  <a:schemeClr val="tx1"/>
                </a:solidFill>
              </a:rPr>
              <a:t>地域</a:t>
            </a:r>
            <a:r>
              <a:rPr lang="en-US" altLang="ja-JP" sz="1400" dirty="0" smtClean="0">
                <a:solidFill>
                  <a:schemeClr val="tx1"/>
                </a:solidFill>
              </a:rPr>
              <a:t>A</a:t>
            </a:r>
            <a:r>
              <a:rPr lang="ja-JP" altLang="en-US" sz="1400" dirty="0" smtClean="0">
                <a:solidFill>
                  <a:schemeClr val="tx1"/>
                </a:solidFill>
              </a:rPr>
              <a:t>と地域</a:t>
            </a:r>
            <a:r>
              <a:rPr lang="en-US" altLang="ja-JP" sz="1400" dirty="0" smtClean="0">
                <a:solidFill>
                  <a:schemeClr val="tx1"/>
                </a:solidFill>
              </a:rPr>
              <a:t>B</a:t>
            </a:r>
            <a:r>
              <a:rPr lang="ja-JP" altLang="en-US" sz="1400" dirty="0" smtClean="0">
                <a:solidFill>
                  <a:schemeClr val="tx1"/>
                </a:solidFill>
              </a:rPr>
              <a:t>の</a:t>
            </a:r>
            <a:endParaRPr lang="en-US" altLang="ja-JP" sz="1400" dirty="0" smtClean="0">
              <a:solidFill>
                <a:schemeClr val="tx1"/>
              </a:solidFill>
            </a:endParaRPr>
          </a:p>
          <a:p>
            <a:r>
              <a:rPr lang="ja-JP" altLang="en-US" sz="1400" dirty="0" smtClean="0">
                <a:solidFill>
                  <a:schemeClr val="tx1"/>
                </a:solidFill>
              </a:rPr>
              <a:t>時差は</a:t>
            </a:r>
            <a:r>
              <a:rPr lang="en-US" altLang="ja-JP" sz="1400" dirty="0" smtClean="0">
                <a:solidFill>
                  <a:srgbClr val="C00000"/>
                </a:solidFill>
              </a:rPr>
              <a:t>6</a:t>
            </a:r>
            <a:r>
              <a:rPr lang="ja-JP" altLang="en-US" sz="1400" dirty="0" smtClean="0">
                <a:solidFill>
                  <a:schemeClr val="tx1"/>
                </a:solidFill>
              </a:rPr>
              <a:t>時間</a:t>
            </a:r>
          </a:p>
        </p:txBody>
      </p:sp>
      <p:sp>
        <p:nvSpPr>
          <p:cNvPr id="2" name="タイトル 1"/>
          <p:cNvSpPr>
            <a:spLocks noGrp="1"/>
          </p:cNvSpPr>
          <p:nvPr>
            <p:ph type="title"/>
          </p:nvPr>
        </p:nvSpPr>
        <p:spPr/>
        <p:txBody>
          <a:bodyPr>
            <a:normAutofit fontScale="90000"/>
          </a:bodyPr>
          <a:lstStyle/>
          <a:p>
            <a:r>
              <a:rPr lang="ja-JP" altLang="en-US" sz="2200" dirty="0" smtClean="0"/>
              <a:t>分析手順</a:t>
            </a:r>
            <a:r>
              <a:rPr lang="en-US" altLang="ja-JP" dirty="0" smtClean="0"/>
              <a:t/>
            </a:r>
            <a:br>
              <a:rPr lang="en-US" altLang="ja-JP" dirty="0" smtClean="0"/>
            </a:br>
            <a:r>
              <a:rPr lang="en-US" altLang="ja-JP" dirty="0" smtClean="0"/>
              <a:t>(3)</a:t>
            </a:r>
            <a:r>
              <a:rPr lang="ja-JP" altLang="en-US" dirty="0" smtClean="0"/>
              <a:t>最適な送信タイミングの特定</a:t>
            </a:r>
            <a:endParaRPr kumimoji="1" lang="ja-JP" altLang="en-US" dirty="0"/>
          </a:p>
        </p:txBody>
      </p:sp>
      <p:sp>
        <p:nvSpPr>
          <p:cNvPr id="3" name="コンテンツ プレースホルダ 2"/>
          <p:cNvSpPr>
            <a:spLocks noGrp="1"/>
          </p:cNvSpPr>
          <p:nvPr>
            <p:ph idx="1"/>
          </p:nvPr>
        </p:nvSpPr>
        <p:spPr>
          <a:xfrm>
            <a:off x="438150" y="1028700"/>
            <a:ext cx="8445500" cy="2800350"/>
          </a:xfrm>
        </p:spPr>
        <p:txBody>
          <a:bodyPr>
            <a:normAutofit lnSpcReduction="10000"/>
          </a:bodyPr>
          <a:lstStyle/>
          <a:p>
            <a:r>
              <a:rPr kumimoji="1" lang="ja-JP" altLang="en-US" dirty="0" smtClean="0"/>
              <a:t>目的</a:t>
            </a:r>
            <a:endParaRPr kumimoji="1" lang="en-US" altLang="ja-JP" dirty="0" smtClean="0"/>
          </a:p>
          <a:p>
            <a:pPr lvl="1"/>
            <a:r>
              <a:rPr kumimoji="1" lang="ja-JP" altLang="en-US" dirty="0" smtClean="0"/>
              <a:t>情報交換のタイムラグが発生しやすい／発生しにくい送信時刻を特定する</a:t>
            </a:r>
            <a:endParaRPr kumimoji="1" lang="en-US" altLang="ja-JP" dirty="0" smtClean="0"/>
          </a:p>
          <a:p>
            <a:r>
              <a:rPr lang="ja-JP" altLang="en-US" dirty="0" smtClean="0"/>
              <a:t>方法</a:t>
            </a:r>
            <a:endParaRPr lang="en-US" altLang="ja-JP" dirty="0" smtClean="0"/>
          </a:p>
          <a:p>
            <a:pPr lvl="1"/>
            <a:r>
              <a:rPr kumimoji="1" lang="ja-JP" altLang="en-US" dirty="0" smtClean="0"/>
              <a:t>送信者の</a:t>
            </a:r>
            <a:r>
              <a:rPr lang="ja-JP" altLang="en-US" dirty="0" smtClean="0"/>
              <a:t>メッセージ</a:t>
            </a:r>
            <a:r>
              <a:rPr kumimoji="1" lang="ja-JP" altLang="en-US" dirty="0" smtClean="0"/>
              <a:t>送信時刻（送信時刻）と返信者の</a:t>
            </a:r>
            <a:r>
              <a:rPr lang="ja-JP" altLang="en-US" dirty="0" smtClean="0"/>
              <a:t>メッセージ</a:t>
            </a:r>
            <a:r>
              <a:rPr kumimoji="1" lang="ja-JP" altLang="en-US" dirty="0" smtClean="0"/>
              <a:t>送信時刻（返信時刻）から各時刻の返信数を分析する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6</a:t>
            </a:fld>
            <a:endParaRPr lang="en-US" altLang="ja-JP"/>
          </a:p>
        </p:txBody>
      </p:sp>
      <p:sp>
        <p:nvSpPr>
          <p:cNvPr id="13" name="テキスト ボックス 12"/>
          <p:cNvSpPr txBox="1"/>
          <p:nvPr/>
        </p:nvSpPr>
        <p:spPr>
          <a:xfrm>
            <a:off x="2038350" y="6232723"/>
            <a:ext cx="1200150" cy="307777"/>
          </a:xfrm>
          <a:prstGeom prst="rect">
            <a:avLst/>
          </a:prstGeom>
          <a:noFill/>
        </p:spPr>
        <p:txBody>
          <a:bodyPr wrap="square" rtlCol="0">
            <a:spAutoFit/>
          </a:bodyPr>
          <a:lstStyle/>
          <a:p>
            <a:pPr algn="ctr"/>
            <a:r>
              <a:rPr kumimoji="1" lang="en-US" altLang="ja-JP" sz="1400" dirty="0" smtClean="0"/>
              <a:t>(a)</a:t>
            </a:r>
            <a:r>
              <a:rPr kumimoji="1" lang="ja-JP" altLang="en-US" sz="1400" dirty="0" smtClean="0"/>
              <a:t>タイムラグ</a:t>
            </a:r>
            <a:endParaRPr kumimoji="1" lang="ja-JP" altLang="en-US" sz="1400" dirty="0"/>
          </a:p>
        </p:txBody>
      </p:sp>
      <p:sp>
        <p:nvSpPr>
          <p:cNvPr id="14" name="テキスト ボックス 13"/>
          <p:cNvSpPr txBox="1"/>
          <p:nvPr/>
        </p:nvSpPr>
        <p:spPr>
          <a:xfrm>
            <a:off x="5888949" y="6232723"/>
            <a:ext cx="1200150" cy="307777"/>
          </a:xfrm>
          <a:prstGeom prst="rect">
            <a:avLst/>
          </a:prstGeom>
          <a:noFill/>
        </p:spPr>
        <p:txBody>
          <a:bodyPr wrap="square" rtlCol="0">
            <a:spAutoFit/>
          </a:bodyPr>
          <a:lstStyle/>
          <a:p>
            <a:pPr algn="ctr"/>
            <a:r>
              <a:rPr kumimoji="1" lang="en-US" altLang="ja-JP" sz="1400" dirty="0" smtClean="0"/>
              <a:t>(b)</a:t>
            </a:r>
            <a:r>
              <a:rPr lang="ja-JP" altLang="en-US" sz="1400" dirty="0" smtClean="0"/>
              <a:t>返信数</a:t>
            </a:r>
            <a:endParaRPr kumimoji="1" lang="ja-JP" altLang="en-US" sz="1400" dirty="0"/>
          </a:p>
        </p:txBody>
      </p:sp>
      <p:graphicFrame>
        <p:nvGraphicFramePr>
          <p:cNvPr id="19" name="表 18"/>
          <p:cNvGraphicFramePr>
            <a:graphicFrameLocks noGrp="1"/>
          </p:cNvGraphicFramePr>
          <p:nvPr/>
        </p:nvGraphicFramePr>
        <p:xfrm>
          <a:off x="838198" y="3866515"/>
          <a:ext cx="3649672" cy="2405380"/>
        </p:xfrm>
        <a:graphic>
          <a:graphicData uri="http://schemas.openxmlformats.org/drawingml/2006/table">
            <a:tbl>
              <a:tblPr/>
              <a:tblGrid>
                <a:gridCol w="294614"/>
                <a:gridCol w="266103"/>
                <a:gridCol w="142555"/>
                <a:gridCol w="368300"/>
                <a:gridCol w="368300"/>
                <a:gridCol w="368300"/>
                <a:gridCol w="368300"/>
                <a:gridCol w="368300"/>
                <a:gridCol w="368300"/>
                <a:gridCol w="368300"/>
                <a:gridCol w="368300"/>
              </a:tblGrid>
              <a:tr h="180975">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Arial"/>
                        </a:rPr>
                        <a:t>地域</a:t>
                      </a:r>
                      <a:r>
                        <a:rPr lang="en-US" sz="1400" b="0" i="0" u="none" strike="noStrike" dirty="0" smtClean="0">
                          <a:solidFill>
                            <a:srgbClr val="000000"/>
                          </a:solidFill>
                          <a:latin typeface="Arial"/>
                        </a:rPr>
                        <a:t>B</a:t>
                      </a:r>
                      <a:r>
                        <a:rPr lang="ja-JP" altLang="en-US" sz="1400" b="0" i="0" u="none" strike="noStrike" dirty="0">
                          <a:solidFill>
                            <a:srgbClr val="000000"/>
                          </a:solidFill>
                          <a:latin typeface="ＭＳ Ｐゴシック"/>
                        </a:rPr>
                        <a:t>の返信時刻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80975">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r>
              <a:tr h="176530">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80975">
                <a:tc rowSpan="8">
                  <a:txBody>
                    <a:bodyPr/>
                    <a:lstStyle/>
                    <a:p>
                      <a:pPr algn="ctr" fontAlgn="ctr"/>
                      <a:r>
                        <a:rPr lang="ja-JP" altLang="en-US" sz="1400" b="0" i="0" u="none" strike="noStrike" dirty="0" smtClean="0">
                          <a:solidFill>
                            <a:srgbClr val="000000"/>
                          </a:solidFill>
                          <a:latin typeface="Arial"/>
                        </a:rPr>
                        <a:t>地域</a:t>
                      </a:r>
                      <a:endParaRPr lang="en-US" altLang="ja-JP" sz="1400" b="0" i="0" u="none" strike="noStrike" dirty="0" smtClean="0">
                        <a:solidFill>
                          <a:srgbClr val="000000"/>
                        </a:solidFill>
                        <a:latin typeface="Arial"/>
                      </a:endParaRPr>
                    </a:p>
                    <a:p>
                      <a:pPr algn="ctr" fontAlgn="ctr"/>
                      <a:r>
                        <a:rPr lang="en-US" sz="1400" b="0" i="0" u="none" strike="noStrike" dirty="0" smtClean="0">
                          <a:solidFill>
                            <a:srgbClr val="000000"/>
                          </a:solidFill>
                          <a:latin typeface="Arial"/>
                        </a:rPr>
                        <a:t>A</a:t>
                      </a:r>
                    </a:p>
                    <a:p>
                      <a:pPr algn="ctr" fontAlgn="ctr"/>
                      <a:r>
                        <a:rPr lang="ja-JP" altLang="en-US" sz="1400" b="0" i="0" u="none" strike="noStrike" dirty="0" smtClean="0">
                          <a:solidFill>
                            <a:srgbClr val="000000"/>
                          </a:solidFill>
                          <a:latin typeface="ＭＳ Ｐゴシック"/>
                        </a:rPr>
                        <a:t>の</a:t>
                      </a:r>
                      <a:r>
                        <a:rPr lang="ja-JP" altLang="en-US" sz="1400" b="0" i="0" u="none" strike="noStrike" dirty="0">
                          <a:solidFill>
                            <a:srgbClr val="000000"/>
                          </a:solidFill>
                          <a:latin typeface="ＭＳ Ｐゴシック"/>
                        </a:rPr>
                        <a:t>送信時刻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bl>
          </a:graphicData>
        </a:graphic>
      </p:graphicFrame>
      <p:graphicFrame>
        <p:nvGraphicFramePr>
          <p:cNvPr id="20" name="表 19"/>
          <p:cNvGraphicFramePr>
            <a:graphicFrameLocks noGrp="1"/>
          </p:cNvGraphicFramePr>
          <p:nvPr/>
        </p:nvGraphicFramePr>
        <p:xfrm>
          <a:off x="1083306" y="4355465"/>
          <a:ext cx="266700" cy="2007235"/>
        </p:xfrm>
        <a:graphic>
          <a:graphicData uri="http://schemas.openxmlformats.org/drawingml/2006/table">
            <a:tbl>
              <a:tblPr/>
              <a:tblGrid>
                <a:gridCol w="266700"/>
              </a:tblGrid>
              <a:tr h="224155">
                <a:tc>
                  <a:txBody>
                    <a:bodyPr/>
                    <a:lstStyle/>
                    <a:p>
                      <a:pPr algn="r" fontAlgn="ctr"/>
                      <a:r>
                        <a:rPr lang="en-US" altLang="ja-JP" sz="1400" b="0" i="0" u="none" strike="noStrike" dirty="0">
                          <a:solidFill>
                            <a:srgbClr val="000000"/>
                          </a:solidFill>
                          <a:latin typeface="Arial"/>
                        </a:rPr>
                        <a:t>0</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3</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dirty="0">
                          <a:solidFill>
                            <a:srgbClr val="000000"/>
                          </a:solidFill>
                          <a:latin typeface="Arial"/>
                        </a:rPr>
                        <a:t>6</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9</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12</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15</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18</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21</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dirty="0">
                          <a:solidFill>
                            <a:srgbClr val="000000"/>
                          </a:solidFill>
                          <a:latin typeface="Arial"/>
                        </a:rPr>
                        <a:t>0</a:t>
                      </a:r>
                    </a:p>
                  </a:txBody>
                  <a:tcPr marL="9525" marR="9525" marT="9525" marB="0" anchor="ctr">
                    <a:lnL>
                      <a:noFill/>
                    </a:lnL>
                    <a:lnR>
                      <a:noFill/>
                    </a:lnR>
                    <a:lnT>
                      <a:noFill/>
                    </a:lnT>
                    <a:lnB>
                      <a:noFill/>
                    </a:lnB>
                  </a:tcPr>
                </a:tc>
              </a:tr>
            </a:tbl>
          </a:graphicData>
        </a:graphic>
      </p:graphicFrame>
      <p:graphicFrame>
        <p:nvGraphicFramePr>
          <p:cNvPr id="24" name="表 23"/>
          <p:cNvGraphicFramePr>
            <a:graphicFrameLocks noGrp="1"/>
          </p:cNvGraphicFramePr>
          <p:nvPr/>
        </p:nvGraphicFramePr>
        <p:xfrm>
          <a:off x="1371598" y="4088130"/>
          <a:ext cx="3289302" cy="222885"/>
        </p:xfrm>
        <a:graphic>
          <a:graphicData uri="http://schemas.openxmlformats.org/drawingml/2006/table">
            <a:tbl>
              <a:tblPr/>
              <a:tblGrid>
                <a:gridCol w="365478"/>
                <a:gridCol w="365478"/>
                <a:gridCol w="365478"/>
                <a:gridCol w="365478"/>
                <a:gridCol w="365478"/>
                <a:gridCol w="365478"/>
                <a:gridCol w="365478"/>
                <a:gridCol w="365478"/>
                <a:gridCol w="365478"/>
              </a:tblGrid>
              <a:tr h="180975">
                <a:tc>
                  <a:txBody>
                    <a:bodyPr/>
                    <a:lstStyle/>
                    <a:p>
                      <a:pPr algn="ctr" rtl="0" fontAlgn="ctr"/>
                      <a:r>
                        <a:rPr lang="en-US" altLang="ja-JP" sz="1400" b="0" i="0" u="none" strike="noStrike" dirty="0" smtClean="0">
                          <a:solidFill>
                            <a:srgbClr val="000000"/>
                          </a:solidFill>
                          <a:latin typeface="Arial"/>
                        </a:rPr>
                        <a:t>6</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9</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12</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15</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18</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21</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0</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3</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6</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r>
            </a:tbl>
          </a:graphicData>
        </a:graphic>
      </p:graphicFrame>
      <p:graphicFrame>
        <p:nvGraphicFramePr>
          <p:cNvPr id="26" name="表 25"/>
          <p:cNvGraphicFramePr>
            <a:graphicFrameLocks noGrp="1"/>
          </p:cNvGraphicFramePr>
          <p:nvPr/>
        </p:nvGraphicFramePr>
        <p:xfrm>
          <a:off x="1536700" y="4490720"/>
          <a:ext cx="2946400" cy="1783080"/>
        </p:xfrm>
        <a:graphic>
          <a:graphicData uri="http://schemas.openxmlformats.org/drawingml/2006/table">
            <a:tbl>
              <a:tblPr/>
              <a:tblGrid>
                <a:gridCol w="368300"/>
                <a:gridCol w="368300"/>
                <a:gridCol w="368300"/>
                <a:gridCol w="368300"/>
                <a:gridCol w="368300"/>
                <a:gridCol w="368300"/>
                <a:gridCol w="368300"/>
                <a:gridCol w="368300"/>
              </a:tblGrid>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29" name="表 28"/>
          <p:cNvGraphicFramePr>
            <a:graphicFrameLocks noGrp="1"/>
          </p:cNvGraphicFramePr>
          <p:nvPr/>
        </p:nvGraphicFramePr>
        <p:xfrm>
          <a:off x="4705350" y="3866515"/>
          <a:ext cx="3649672" cy="2405380"/>
        </p:xfrm>
        <a:graphic>
          <a:graphicData uri="http://schemas.openxmlformats.org/drawingml/2006/table">
            <a:tbl>
              <a:tblPr/>
              <a:tblGrid>
                <a:gridCol w="294614"/>
                <a:gridCol w="266103"/>
                <a:gridCol w="142555"/>
                <a:gridCol w="368300"/>
                <a:gridCol w="368300"/>
                <a:gridCol w="368300"/>
                <a:gridCol w="368300"/>
                <a:gridCol w="368300"/>
                <a:gridCol w="368300"/>
                <a:gridCol w="368300"/>
                <a:gridCol w="368300"/>
              </a:tblGrid>
              <a:tr h="180975">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Arial"/>
                        </a:rPr>
                        <a:t>地域</a:t>
                      </a:r>
                      <a:r>
                        <a:rPr lang="en-US" sz="1400" b="0" i="0" u="none" strike="noStrike" dirty="0" smtClean="0">
                          <a:solidFill>
                            <a:srgbClr val="000000"/>
                          </a:solidFill>
                          <a:latin typeface="Arial"/>
                        </a:rPr>
                        <a:t>B</a:t>
                      </a:r>
                      <a:r>
                        <a:rPr lang="ja-JP" altLang="en-US" sz="1400" b="0" i="0" u="none" strike="noStrike" dirty="0">
                          <a:solidFill>
                            <a:srgbClr val="000000"/>
                          </a:solidFill>
                          <a:latin typeface="ＭＳ Ｐゴシック"/>
                        </a:rPr>
                        <a:t>の返信時刻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80975">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r>
              <a:tr h="176530">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80975">
                <a:tc rowSpan="8">
                  <a:txBody>
                    <a:bodyPr/>
                    <a:lstStyle/>
                    <a:p>
                      <a:pPr algn="ctr" fontAlgn="ctr"/>
                      <a:r>
                        <a:rPr lang="ja-JP" altLang="en-US" sz="1400" b="0" i="0" u="none" strike="noStrike" dirty="0" smtClean="0">
                          <a:solidFill>
                            <a:srgbClr val="000000"/>
                          </a:solidFill>
                          <a:latin typeface="Arial"/>
                        </a:rPr>
                        <a:t>地域</a:t>
                      </a:r>
                      <a:endParaRPr lang="en-US" altLang="ja-JP" sz="1400" b="0" i="0" u="none" strike="noStrike" dirty="0" smtClean="0">
                        <a:solidFill>
                          <a:srgbClr val="000000"/>
                        </a:solidFill>
                        <a:latin typeface="Arial"/>
                      </a:endParaRPr>
                    </a:p>
                    <a:p>
                      <a:pPr algn="ctr" fontAlgn="ctr"/>
                      <a:r>
                        <a:rPr lang="en-US" sz="1400" b="0" i="0" u="none" strike="noStrike" dirty="0" smtClean="0">
                          <a:solidFill>
                            <a:srgbClr val="000000"/>
                          </a:solidFill>
                          <a:latin typeface="Arial"/>
                        </a:rPr>
                        <a:t>A</a:t>
                      </a:r>
                    </a:p>
                    <a:p>
                      <a:pPr algn="ctr" fontAlgn="ctr"/>
                      <a:r>
                        <a:rPr lang="ja-JP" altLang="en-US" sz="1400" b="0" i="0" u="none" strike="noStrike" dirty="0" smtClean="0">
                          <a:solidFill>
                            <a:srgbClr val="000000"/>
                          </a:solidFill>
                          <a:latin typeface="ＭＳ Ｐゴシック"/>
                        </a:rPr>
                        <a:t>の</a:t>
                      </a:r>
                      <a:r>
                        <a:rPr lang="ja-JP" altLang="en-US" sz="1400" b="0" i="0" u="none" strike="noStrike" dirty="0">
                          <a:solidFill>
                            <a:srgbClr val="000000"/>
                          </a:solidFill>
                          <a:latin typeface="ＭＳ Ｐゴシック"/>
                        </a:rPr>
                        <a:t>送信時刻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Arial"/>
                        </a:rPr>
                        <a:t>3</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5</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8</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Arial"/>
                        </a:rPr>
                        <a:t>1</a:t>
                      </a:r>
                      <a:endParaRPr lang="en-US" altLang="ja-JP" sz="1400" b="0" i="0" u="none" strike="noStrike" dirty="0">
                        <a:solidFill>
                          <a:schemeClr val="tx1"/>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3</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Arial"/>
                        </a:rPr>
                        <a:t>2</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16</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3</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chemeClr val="tx1"/>
                          </a:solidFill>
                          <a:latin typeface="Arial"/>
                        </a:rPr>
                        <a:t>4</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19</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5</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chemeClr val="tx1"/>
                          </a:solidFill>
                          <a:latin typeface="Arial"/>
                        </a:rPr>
                        <a:t>5</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8</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Arial"/>
                        </a:rPr>
                        <a:t>13</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28</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15</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Arial"/>
                        </a:rPr>
                        <a:t>7</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21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32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17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6</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Arial"/>
                        </a:rPr>
                        <a:t>9</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24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Arial"/>
                        </a:rPr>
                        <a:t>27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11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Arial"/>
                        </a:rPr>
                        <a:t>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bl>
          </a:graphicData>
        </a:graphic>
      </p:graphicFrame>
      <p:graphicFrame>
        <p:nvGraphicFramePr>
          <p:cNvPr id="30" name="表 29"/>
          <p:cNvGraphicFramePr>
            <a:graphicFrameLocks noGrp="1"/>
          </p:cNvGraphicFramePr>
          <p:nvPr/>
        </p:nvGraphicFramePr>
        <p:xfrm>
          <a:off x="4950458" y="4355465"/>
          <a:ext cx="266700" cy="2007235"/>
        </p:xfrm>
        <a:graphic>
          <a:graphicData uri="http://schemas.openxmlformats.org/drawingml/2006/table">
            <a:tbl>
              <a:tblPr/>
              <a:tblGrid>
                <a:gridCol w="266700"/>
              </a:tblGrid>
              <a:tr h="224155">
                <a:tc>
                  <a:txBody>
                    <a:bodyPr/>
                    <a:lstStyle/>
                    <a:p>
                      <a:pPr algn="r" fontAlgn="ctr"/>
                      <a:r>
                        <a:rPr lang="en-US" altLang="ja-JP" sz="1400" b="0" i="0" u="none" strike="noStrike" dirty="0">
                          <a:solidFill>
                            <a:srgbClr val="000000"/>
                          </a:solidFill>
                          <a:latin typeface="Arial"/>
                        </a:rPr>
                        <a:t>0</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3</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dirty="0">
                          <a:solidFill>
                            <a:srgbClr val="000000"/>
                          </a:solidFill>
                          <a:latin typeface="Arial"/>
                        </a:rPr>
                        <a:t>6</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9</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12</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15</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18</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21</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dirty="0">
                          <a:solidFill>
                            <a:srgbClr val="000000"/>
                          </a:solidFill>
                          <a:latin typeface="Arial"/>
                        </a:rPr>
                        <a:t>0</a:t>
                      </a:r>
                    </a:p>
                  </a:txBody>
                  <a:tcPr marL="9525" marR="9525" marT="9525" marB="0" anchor="ctr">
                    <a:lnL>
                      <a:noFill/>
                    </a:lnL>
                    <a:lnR>
                      <a:noFill/>
                    </a:lnR>
                    <a:lnT>
                      <a:noFill/>
                    </a:lnT>
                    <a:lnB>
                      <a:noFill/>
                    </a:lnB>
                  </a:tcPr>
                </a:tc>
              </a:tr>
            </a:tbl>
          </a:graphicData>
        </a:graphic>
      </p:graphicFrame>
      <p:graphicFrame>
        <p:nvGraphicFramePr>
          <p:cNvPr id="31" name="表 30"/>
          <p:cNvGraphicFramePr>
            <a:graphicFrameLocks noGrp="1"/>
          </p:cNvGraphicFramePr>
          <p:nvPr/>
        </p:nvGraphicFramePr>
        <p:xfrm>
          <a:off x="5238750" y="4088130"/>
          <a:ext cx="3289302" cy="222885"/>
        </p:xfrm>
        <a:graphic>
          <a:graphicData uri="http://schemas.openxmlformats.org/drawingml/2006/table">
            <a:tbl>
              <a:tblPr/>
              <a:tblGrid>
                <a:gridCol w="365478"/>
                <a:gridCol w="365478"/>
                <a:gridCol w="365478"/>
                <a:gridCol w="365478"/>
                <a:gridCol w="365478"/>
                <a:gridCol w="365478"/>
                <a:gridCol w="365478"/>
                <a:gridCol w="365478"/>
                <a:gridCol w="365478"/>
              </a:tblGrid>
              <a:tr h="180975">
                <a:tc>
                  <a:txBody>
                    <a:bodyPr/>
                    <a:lstStyle/>
                    <a:p>
                      <a:pPr algn="ctr" rtl="0" fontAlgn="ctr"/>
                      <a:r>
                        <a:rPr lang="en-US" altLang="ja-JP" sz="1400" b="0" i="0" u="none" strike="noStrike" dirty="0" smtClean="0">
                          <a:solidFill>
                            <a:srgbClr val="000000"/>
                          </a:solidFill>
                          <a:latin typeface="Arial"/>
                        </a:rPr>
                        <a:t>6</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9</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12</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15</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18</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21</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0</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3</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6</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r>
            </a:tbl>
          </a:graphicData>
        </a:graphic>
      </p:graphicFrame>
      <p:graphicFrame>
        <p:nvGraphicFramePr>
          <p:cNvPr id="22" name="表 21"/>
          <p:cNvGraphicFramePr>
            <a:graphicFrameLocks noGrp="1"/>
          </p:cNvGraphicFramePr>
          <p:nvPr/>
        </p:nvGraphicFramePr>
        <p:xfrm>
          <a:off x="4705350" y="3868378"/>
          <a:ext cx="3649672" cy="2405380"/>
        </p:xfrm>
        <a:graphic>
          <a:graphicData uri="http://schemas.openxmlformats.org/drawingml/2006/table">
            <a:tbl>
              <a:tblPr/>
              <a:tblGrid>
                <a:gridCol w="294614"/>
                <a:gridCol w="266103"/>
                <a:gridCol w="142555"/>
                <a:gridCol w="368300"/>
                <a:gridCol w="368300"/>
                <a:gridCol w="368300"/>
                <a:gridCol w="368300"/>
                <a:gridCol w="368300"/>
                <a:gridCol w="368300"/>
                <a:gridCol w="368300"/>
                <a:gridCol w="368300"/>
              </a:tblGrid>
              <a:tr h="180975">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Arial"/>
                        </a:rPr>
                        <a:t>地域</a:t>
                      </a:r>
                      <a:r>
                        <a:rPr lang="en-US" sz="1400" b="0" i="0" u="none" strike="noStrike" dirty="0" smtClean="0">
                          <a:solidFill>
                            <a:srgbClr val="000000"/>
                          </a:solidFill>
                          <a:latin typeface="Arial"/>
                        </a:rPr>
                        <a:t>B</a:t>
                      </a:r>
                      <a:r>
                        <a:rPr lang="ja-JP" altLang="en-US" sz="1400" b="0" i="0" u="none" strike="noStrike" dirty="0">
                          <a:solidFill>
                            <a:srgbClr val="000000"/>
                          </a:solidFill>
                          <a:latin typeface="ＭＳ Ｐゴシック"/>
                        </a:rPr>
                        <a:t>の返信時刻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80975">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r>
              <a:tr h="176530">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80975">
                <a:tc rowSpan="8">
                  <a:txBody>
                    <a:bodyPr/>
                    <a:lstStyle/>
                    <a:p>
                      <a:pPr algn="ctr" fontAlgn="ctr"/>
                      <a:r>
                        <a:rPr lang="ja-JP" altLang="en-US" sz="1400" b="0" i="0" u="none" strike="noStrike" dirty="0" smtClean="0">
                          <a:solidFill>
                            <a:srgbClr val="000000"/>
                          </a:solidFill>
                          <a:latin typeface="Arial"/>
                        </a:rPr>
                        <a:t>地域</a:t>
                      </a:r>
                      <a:endParaRPr lang="en-US" altLang="ja-JP" sz="1400" b="0" i="0" u="none" strike="noStrike" dirty="0" smtClean="0">
                        <a:solidFill>
                          <a:srgbClr val="000000"/>
                        </a:solidFill>
                        <a:latin typeface="Arial"/>
                      </a:endParaRPr>
                    </a:p>
                    <a:p>
                      <a:pPr algn="ctr" fontAlgn="ctr"/>
                      <a:r>
                        <a:rPr lang="en-US" sz="1400" b="0" i="0" u="none" strike="noStrike" dirty="0" smtClean="0">
                          <a:solidFill>
                            <a:srgbClr val="000000"/>
                          </a:solidFill>
                          <a:latin typeface="Arial"/>
                        </a:rPr>
                        <a:t>A</a:t>
                      </a:r>
                    </a:p>
                    <a:p>
                      <a:pPr algn="ctr" fontAlgn="ctr"/>
                      <a:r>
                        <a:rPr lang="ja-JP" altLang="en-US" sz="1400" b="0" i="0" u="none" strike="noStrike" dirty="0" smtClean="0">
                          <a:solidFill>
                            <a:srgbClr val="000000"/>
                          </a:solidFill>
                          <a:latin typeface="ＭＳ Ｐゴシック"/>
                        </a:rPr>
                        <a:t>の</a:t>
                      </a:r>
                      <a:r>
                        <a:rPr lang="ja-JP" altLang="en-US" sz="1400" b="0" i="0" u="none" strike="noStrike" dirty="0">
                          <a:solidFill>
                            <a:srgbClr val="000000"/>
                          </a:solidFill>
                          <a:latin typeface="ＭＳ Ｐゴシック"/>
                        </a:rPr>
                        <a:t>送信時刻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rgbClr val="000000"/>
                          </a:solidFill>
                          <a:latin typeface="Arial"/>
                        </a:rPr>
                        <a:t>3</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8E8E8"/>
                    </a:solidFill>
                  </a:tcPr>
                </a:tc>
                <a:tc>
                  <a:txBody>
                    <a:bodyPr/>
                    <a:lstStyle/>
                    <a:p>
                      <a:pPr algn="r" fontAlgn="ctr"/>
                      <a:r>
                        <a:rPr lang="en-US" altLang="ja-JP" sz="1400" b="0" i="0" u="none" strike="noStrike" dirty="0">
                          <a:solidFill>
                            <a:srgbClr val="000000"/>
                          </a:solidFill>
                          <a:latin typeface="Arial"/>
                        </a:rPr>
                        <a:t>5</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D8D8D8"/>
                    </a:solidFill>
                  </a:tcPr>
                </a:tc>
                <a:tc>
                  <a:txBody>
                    <a:bodyPr/>
                    <a:lstStyle/>
                    <a:p>
                      <a:pPr algn="r" fontAlgn="ctr"/>
                      <a:r>
                        <a:rPr lang="en-US" altLang="ja-JP" sz="1400" b="0" i="0" u="none" strike="noStrike">
                          <a:solidFill>
                            <a:srgbClr val="000000"/>
                          </a:solidFill>
                          <a:latin typeface="Arial"/>
                        </a:rPr>
                        <a:t>8</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C0C0C0"/>
                    </a:solidFill>
                  </a:tcPr>
                </a:tc>
                <a:tc>
                  <a:txBody>
                    <a:bodyPr/>
                    <a:lstStyle/>
                    <a:p>
                      <a:pPr algn="r" fontAlgn="ctr"/>
                      <a:r>
                        <a:rPr lang="en-US" altLang="ja-JP" sz="1400" b="0" i="0" u="none" strike="noStrike">
                          <a:solidFill>
                            <a:srgbClr val="000000"/>
                          </a:solidFill>
                          <a:latin typeface="Arial"/>
                        </a:rPr>
                        <a:t>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0E0E0"/>
                    </a:solidFill>
                  </a:tcPr>
                </a:tc>
                <a:tc>
                  <a:txBody>
                    <a:bodyPr/>
                    <a:lstStyle/>
                    <a:p>
                      <a:pPr algn="r" fontAlgn="ctr"/>
                      <a:r>
                        <a:rPr lang="en-US" altLang="ja-JP" sz="1400" b="0" i="0" u="none" strike="noStrike">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c>
                  <a:txBody>
                    <a:bodyPr/>
                    <a:lstStyle/>
                    <a:p>
                      <a:pPr algn="r" fontAlgn="ctr"/>
                      <a:r>
                        <a:rPr lang="en-US" altLang="ja-JP" sz="1400" b="0" i="0" u="none" strike="noStrike" dirty="0">
                          <a:solidFill>
                            <a:srgbClr val="000000"/>
                          </a:solidFill>
                          <a:latin typeface="Arial"/>
                        </a:rPr>
                        <a:t>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0E0E0"/>
                    </a:solidFill>
                  </a:tcPr>
                </a:tc>
                <a:tc>
                  <a:txBody>
                    <a:bodyPr/>
                    <a:lstStyle/>
                    <a:p>
                      <a:pPr algn="r" fontAlgn="ctr"/>
                      <a:r>
                        <a:rPr lang="en-US" altLang="ja-JP" sz="1400" b="0" i="0" u="none" strike="noStrike" dirty="0" smtClean="0">
                          <a:solidFill>
                            <a:srgbClr val="000000"/>
                          </a:solidFill>
                          <a:latin typeface="Arial"/>
                        </a:rPr>
                        <a:t>1</a:t>
                      </a: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a:solidFill>
                            <a:srgbClr val="000000"/>
                          </a:solidFill>
                          <a:latin typeface="Arial"/>
                        </a:rPr>
                        <a:t>3</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8E8E8"/>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rgbClr val="000000"/>
                          </a:solidFill>
                          <a:latin typeface="Arial"/>
                        </a:rPr>
                        <a:t>2</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0F0F0"/>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C8C8C8"/>
                    </a:solidFill>
                  </a:tcPr>
                </a:tc>
                <a:tc>
                  <a:txBody>
                    <a:bodyPr/>
                    <a:lstStyle/>
                    <a:p>
                      <a:pPr algn="r" fontAlgn="ctr"/>
                      <a:r>
                        <a:rPr lang="en-US" altLang="ja-JP" sz="1400" b="0" i="0" u="none" strike="noStrike" dirty="0">
                          <a:solidFill>
                            <a:srgbClr val="FFFFFF"/>
                          </a:solidFill>
                          <a:latin typeface="Arial"/>
                        </a:rPr>
                        <a:t>16</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808080"/>
                    </a:solidFill>
                  </a:tcPr>
                </a:tc>
                <a:tc>
                  <a:txBody>
                    <a:bodyPr/>
                    <a:lstStyle/>
                    <a:p>
                      <a:pPr algn="r" fontAlgn="ctr"/>
                      <a:r>
                        <a:rPr lang="en-US" altLang="ja-JP" sz="1400" b="0" i="0" u="none" strike="noStrike" dirty="0">
                          <a:solidFill>
                            <a:srgbClr val="000000"/>
                          </a:solidFill>
                          <a:latin typeface="Arial"/>
                        </a:rPr>
                        <a:t>3</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8E8E8"/>
                    </a:solidFill>
                  </a:tcPr>
                </a:tc>
                <a:tc>
                  <a:txBody>
                    <a:bodyPr/>
                    <a:lstStyle/>
                    <a:p>
                      <a:pPr algn="r" fontAlgn="ctr"/>
                      <a:r>
                        <a:rPr lang="en-US" altLang="ja-JP" sz="1400" b="0" i="0" u="none" strike="noStrike">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a:solidFill>
                            <a:srgbClr val="000000"/>
                          </a:solidFill>
                          <a:latin typeface="Arial"/>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rgbClr val="000000"/>
                          </a:solidFill>
                          <a:latin typeface="Arial"/>
                        </a:rPr>
                        <a:t>4</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0E0E0"/>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FFFFFF"/>
                          </a:solidFill>
                          <a:latin typeface="Arial"/>
                        </a:rPr>
                        <a:t>19</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686868"/>
                    </a:solidFill>
                  </a:tcPr>
                </a:tc>
                <a:tc>
                  <a:txBody>
                    <a:bodyPr/>
                    <a:lstStyle/>
                    <a:p>
                      <a:pPr algn="r" fontAlgn="ctr"/>
                      <a:r>
                        <a:rPr lang="en-US" altLang="ja-JP" sz="1400" b="0" i="0" u="none" strike="noStrike" dirty="0">
                          <a:solidFill>
                            <a:srgbClr val="000000"/>
                          </a:solidFill>
                          <a:latin typeface="Arial"/>
                        </a:rPr>
                        <a:t>5</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D8D8D8"/>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a:solidFill>
                            <a:srgbClr val="000000"/>
                          </a:solidFill>
                          <a:latin typeface="Arial"/>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rgbClr val="000000"/>
                          </a:solidFill>
                          <a:latin typeface="Arial"/>
                        </a:rPr>
                        <a:t>5</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D8D8D8"/>
                    </a:solidFill>
                  </a:tcPr>
                </a:tc>
                <a:tc>
                  <a:txBody>
                    <a:bodyPr/>
                    <a:lstStyle/>
                    <a:p>
                      <a:pPr algn="r" fontAlgn="ctr"/>
                      <a:r>
                        <a:rPr lang="en-US" altLang="ja-JP" sz="1400" b="0" i="0" u="none" strike="noStrike">
                          <a:solidFill>
                            <a:srgbClr val="000000"/>
                          </a:solidFill>
                          <a:latin typeface="Arial"/>
                        </a:rPr>
                        <a:t>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0F0F0"/>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8</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C0C0C0"/>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a:solidFill>
                            <a:srgbClr val="000000"/>
                          </a:solidFill>
                          <a:latin typeface="Arial"/>
                        </a:rPr>
                        <a:t>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0F0F0"/>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rgbClr val="FFFFFF"/>
                          </a:solidFill>
                          <a:latin typeface="Arial"/>
                        </a:rPr>
                        <a:t>13</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989898"/>
                    </a:solidFill>
                  </a:tcPr>
                </a:tc>
                <a:tc>
                  <a:txBody>
                    <a:bodyPr/>
                    <a:lstStyle/>
                    <a:p>
                      <a:pPr algn="r" fontAlgn="ctr"/>
                      <a:r>
                        <a:rPr lang="en-US" altLang="ja-JP" sz="1400" b="0" i="0" u="none" strike="noStrike" dirty="0">
                          <a:solidFill>
                            <a:srgbClr val="FFFFFF"/>
                          </a:solidFill>
                          <a:latin typeface="Arial"/>
                        </a:rPr>
                        <a:t>28</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202020"/>
                    </a:solidFill>
                  </a:tcPr>
                </a:tc>
                <a:tc>
                  <a:txBody>
                    <a:bodyPr/>
                    <a:lstStyle/>
                    <a:p>
                      <a:pPr algn="r" fontAlgn="ctr"/>
                      <a:r>
                        <a:rPr lang="en-US" altLang="ja-JP" sz="1400" b="0" i="0" u="none" strike="noStrike" dirty="0">
                          <a:solidFill>
                            <a:srgbClr val="FFFFFF"/>
                          </a:solidFill>
                          <a:latin typeface="Arial"/>
                        </a:rPr>
                        <a:t>15</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888888"/>
                    </a:solidFill>
                  </a:tcPr>
                </a:tc>
                <a:tc>
                  <a:txBody>
                    <a:bodyPr/>
                    <a:lstStyle/>
                    <a:p>
                      <a:pPr algn="r" fontAlgn="ctr"/>
                      <a:r>
                        <a:rPr lang="en-US" altLang="ja-JP" sz="1400" b="0" i="0" u="none" strike="noStrike" dirty="0">
                          <a:solidFill>
                            <a:srgbClr val="000000"/>
                          </a:solidFill>
                          <a:latin typeface="Arial"/>
                        </a:rPr>
                        <a:t>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C8C8C8"/>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rgbClr val="000000"/>
                          </a:solidFill>
                          <a:latin typeface="Arial"/>
                        </a:rPr>
                        <a:t>7</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C8C8C8"/>
                    </a:solidFill>
                  </a:tcPr>
                </a:tc>
                <a:tc>
                  <a:txBody>
                    <a:bodyPr/>
                    <a:lstStyle/>
                    <a:p>
                      <a:pPr algn="r" fontAlgn="ctr"/>
                      <a:r>
                        <a:rPr lang="en-US" altLang="ja-JP" sz="1400" b="0" i="0" u="none" strike="noStrike">
                          <a:solidFill>
                            <a:srgbClr val="FFFFFF"/>
                          </a:solidFill>
                          <a:latin typeface="Arial"/>
                        </a:rPr>
                        <a:t>21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585858"/>
                    </a:solidFill>
                  </a:tcPr>
                </a:tc>
                <a:tc>
                  <a:txBody>
                    <a:bodyPr/>
                    <a:lstStyle/>
                    <a:p>
                      <a:pPr algn="r" fontAlgn="ctr"/>
                      <a:r>
                        <a:rPr lang="en-US" altLang="ja-JP" sz="1400" b="0" i="0" u="none" strike="noStrike">
                          <a:solidFill>
                            <a:srgbClr val="FFFFFF"/>
                          </a:solidFill>
                          <a:latin typeface="Arial"/>
                        </a:rPr>
                        <a:t>32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0000"/>
                    </a:solidFill>
                  </a:tcPr>
                </a:tc>
                <a:tc>
                  <a:txBody>
                    <a:bodyPr/>
                    <a:lstStyle/>
                    <a:p>
                      <a:pPr algn="r" fontAlgn="ctr"/>
                      <a:r>
                        <a:rPr lang="en-US" altLang="ja-JP" sz="1400" b="0" i="0" u="none" strike="noStrike" dirty="0">
                          <a:solidFill>
                            <a:srgbClr val="FFFFFF"/>
                          </a:solidFill>
                          <a:latin typeface="Arial"/>
                        </a:rPr>
                        <a:t>17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787878"/>
                    </a:solidFill>
                  </a:tcPr>
                </a:tc>
                <a:tc>
                  <a:txBody>
                    <a:bodyPr/>
                    <a:lstStyle/>
                    <a:p>
                      <a:pPr algn="r" fontAlgn="ctr"/>
                      <a:r>
                        <a:rPr lang="en-US" altLang="ja-JP" sz="1400" b="0" i="0" u="none" strike="noStrike">
                          <a:solidFill>
                            <a:srgbClr val="000000"/>
                          </a:solidFill>
                          <a:latin typeface="Arial"/>
                        </a:rPr>
                        <a:t>6</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D0D0D0"/>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2</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0F0F0"/>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rgbClr val="000000"/>
                          </a:solidFill>
                          <a:latin typeface="Arial"/>
                        </a:rPr>
                        <a:t>9</a:t>
                      </a: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B8B8B8"/>
                    </a:solidFill>
                  </a:tcPr>
                </a:tc>
                <a:tc>
                  <a:txBody>
                    <a:bodyPr/>
                    <a:lstStyle/>
                    <a:p>
                      <a:pPr algn="r" fontAlgn="ctr"/>
                      <a:r>
                        <a:rPr lang="en-US" altLang="ja-JP" sz="1400" b="0" i="0" u="none" strike="noStrike">
                          <a:solidFill>
                            <a:srgbClr val="FFFFFF"/>
                          </a:solidFill>
                          <a:latin typeface="Arial"/>
                        </a:rPr>
                        <a:t>24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404040"/>
                    </a:solidFill>
                  </a:tcPr>
                </a:tc>
                <a:tc>
                  <a:txBody>
                    <a:bodyPr/>
                    <a:lstStyle/>
                    <a:p>
                      <a:pPr algn="r" fontAlgn="ctr"/>
                      <a:r>
                        <a:rPr lang="en-US" altLang="ja-JP" sz="1400" b="0" i="0" u="none" strike="noStrike">
                          <a:solidFill>
                            <a:srgbClr val="FFFFFF"/>
                          </a:solidFill>
                          <a:latin typeface="Arial"/>
                        </a:rPr>
                        <a:t>27</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282828"/>
                    </a:solidFill>
                  </a:tcPr>
                </a:tc>
                <a:tc>
                  <a:txBody>
                    <a:bodyPr/>
                    <a:lstStyle/>
                    <a:p>
                      <a:pPr algn="r" fontAlgn="ctr"/>
                      <a:r>
                        <a:rPr lang="en-US" altLang="ja-JP" sz="1400" b="0" i="0" u="none" strike="noStrike" dirty="0">
                          <a:solidFill>
                            <a:srgbClr val="FFFFFF"/>
                          </a:solidFill>
                          <a:latin typeface="Arial"/>
                        </a:rPr>
                        <a:t>11</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A8A8A8"/>
                    </a:solidFill>
                  </a:tcPr>
                </a:tc>
                <a:tc>
                  <a:txBody>
                    <a:bodyPr/>
                    <a:lstStyle/>
                    <a:p>
                      <a:pPr algn="r" fontAlgn="ctr"/>
                      <a:r>
                        <a:rPr lang="en-US" altLang="ja-JP" sz="1400" b="0" i="0" u="none" strike="noStrike" dirty="0">
                          <a:solidFill>
                            <a:srgbClr val="000000"/>
                          </a:solidFill>
                          <a:latin typeface="Arial"/>
                        </a:rPr>
                        <a:t>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0E0E0"/>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r>
                        <a:rPr lang="en-US" altLang="ja-JP" sz="1400" b="0" i="0" u="none" strike="noStrike" dirty="0">
                          <a:solidFill>
                            <a:srgbClr val="000000"/>
                          </a:solidFill>
                          <a:latin typeface="Arial"/>
                        </a:rPr>
                        <a:t>4</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0E0E0"/>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表 27"/>
          <p:cNvGraphicFramePr>
            <a:graphicFrameLocks noGrp="1"/>
          </p:cNvGraphicFramePr>
          <p:nvPr/>
        </p:nvGraphicFramePr>
        <p:xfrm>
          <a:off x="4705350" y="3868420"/>
          <a:ext cx="3649672" cy="2405380"/>
        </p:xfrm>
        <a:graphic>
          <a:graphicData uri="http://schemas.openxmlformats.org/drawingml/2006/table">
            <a:tbl>
              <a:tblPr/>
              <a:tblGrid>
                <a:gridCol w="294614"/>
                <a:gridCol w="266103"/>
                <a:gridCol w="142555"/>
                <a:gridCol w="368300"/>
                <a:gridCol w="368300"/>
                <a:gridCol w="368300"/>
                <a:gridCol w="368300"/>
                <a:gridCol w="368300"/>
                <a:gridCol w="368300"/>
                <a:gridCol w="368300"/>
                <a:gridCol w="368300"/>
              </a:tblGrid>
              <a:tr h="180975">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Arial"/>
                        </a:rPr>
                        <a:t>地域</a:t>
                      </a:r>
                      <a:r>
                        <a:rPr lang="en-US" sz="1400" b="0" i="0" u="none" strike="noStrike" dirty="0" smtClean="0">
                          <a:solidFill>
                            <a:srgbClr val="000000"/>
                          </a:solidFill>
                          <a:latin typeface="Arial"/>
                        </a:rPr>
                        <a:t>B</a:t>
                      </a:r>
                      <a:r>
                        <a:rPr lang="ja-JP" altLang="en-US" sz="1400" b="0" i="0" u="none" strike="noStrike" dirty="0">
                          <a:solidFill>
                            <a:srgbClr val="000000"/>
                          </a:solidFill>
                          <a:latin typeface="ＭＳ Ｐゴシック"/>
                        </a:rPr>
                        <a:t>の返信時刻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80975">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r>
              <a:tr h="176530">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80975">
                <a:tc rowSpan="8">
                  <a:txBody>
                    <a:bodyPr/>
                    <a:lstStyle/>
                    <a:p>
                      <a:pPr algn="ctr" fontAlgn="ctr"/>
                      <a:r>
                        <a:rPr lang="ja-JP" altLang="en-US" sz="1400" b="0" i="0" u="none" strike="noStrike" dirty="0" smtClean="0">
                          <a:solidFill>
                            <a:srgbClr val="000000"/>
                          </a:solidFill>
                          <a:latin typeface="Arial"/>
                        </a:rPr>
                        <a:t>地域</a:t>
                      </a:r>
                      <a:endParaRPr lang="en-US" altLang="ja-JP" sz="1400" b="0" i="0" u="none" strike="noStrike" dirty="0" smtClean="0">
                        <a:solidFill>
                          <a:srgbClr val="000000"/>
                        </a:solidFill>
                        <a:latin typeface="Arial"/>
                      </a:endParaRPr>
                    </a:p>
                    <a:p>
                      <a:pPr algn="ctr" fontAlgn="ctr"/>
                      <a:r>
                        <a:rPr lang="en-US" sz="1400" b="0" i="0" u="none" strike="noStrike" dirty="0" smtClean="0">
                          <a:solidFill>
                            <a:srgbClr val="000000"/>
                          </a:solidFill>
                          <a:latin typeface="Arial"/>
                        </a:rPr>
                        <a:t>A</a:t>
                      </a:r>
                    </a:p>
                    <a:p>
                      <a:pPr algn="ctr" fontAlgn="ctr"/>
                      <a:r>
                        <a:rPr lang="ja-JP" altLang="en-US" sz="1400" b="0" i="0" u="none" strike="noStrike" dirty="0" smtClean="0">
                          <a:solidFill>
                            <a:srgbClr val="000000"/>
                          </a:solidFill>
                          <a:latin typeface="ＭＳ Ｐゴシック"/>
                        </a:rPr>
                        <a:t>の</a:t>
                      </a:r>
                      <a:r>
                        <a:rPr lang="ja-JP" altLang="en-US" sz="1400" b="0" i="0" u="none" strike="noStrike" dirty="0">
                          <a:solidFill>
                            <a:srgbClr val="000000"/>
                          </a:solidFill>
                          <a:latin typeface="ＭＳ Ｐゴシック"/>
                        </a:rPr>
                        <a:t>送信時刻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8E8E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D8D8D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C0C0C0"/>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0E0E0"/>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0E0E0"/>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8E8E8"/>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0F0F0"/>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C8C8C8"/>
                    </a:solid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808080"/>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8E8E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0E0E0"/>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68686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D8D8D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D8D8D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0F0F0"/>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C0C0C0"/>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0F0F0"/>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989898"/>
                    </a:solid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202020"/>
                    </a:solid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88888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C8C8C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C8C8C8"/>
                    </a:solid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585858"/>
                    </a:solid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000000"/>
                    </a:solid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78787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D0D0D0"/>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0F0F0"/>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B8B8B8"/>
                    </a:solid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404040"/>
                    </a:solid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282828"/>
                    </a:solid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A8A8A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0E0E0"/>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E0E0E0"/>
                    </a:solidFill>
                  </a:tcPr>
                </a:tc>
              </a:tr>
            </a:tbl>
          </a:graphicData>
        </a:graphic>
      </p:graphicFrame>
      <p:sp>
        <p:nvSpPr>
          <p:cNvPr id="25" name="テキスト ボックス 24"/>
          <p:cNvSpPr txBox="1"/>
          <p:nvPr/>
        </p:nvSpPr>
        <p:spPr>
          <a:xfrm>
            <a:off x="127000" y="3829050"/>
            <a:ext cx="1466850" cy="523220"/>
          </a:xfrm>
          <a:prstGeom prst="rect">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rtlCol="0">
            <a:spAutoFit/>
          </a:bodyPr>
          <a:lstStyle/>
          <a:p>
            <a:r>
              <a:rPr lang="ja-JP" altLang="en-US" sz="1400" dirty="0" smtClean="0">
                <a:solidFill>
                  <a:schemeClr val="tx1"/>
                </a:solidFill>
              </a:rPr>
              <a:t>地域</a:t>
            </a:r>
            <a:r>
              <a:rPr lang="en-US" altLang="ja-JP" sz="1400" dirty="0" smtClean="0">
                <a:solidFill>
                  <a:schemeClr val="tx1"/>
                </a:solidFill>
              </a:rPr>
              <a:t>A</a:t>
            </a:r>
            <a:r>
              <a:rPr lang="ja-JP" altLang="en-US" sz="1400" dirty="0" smtClean="0">
                <a:solidFill>
                  <a:schemeClr val="tx1"/>
                </a:solidFill>
              </a:rPr>
              <a:t>と地域</a:t>
            </a:r>
            <a:r>
              <a:rPr lang="en-US" altLang="ja-JP" sz="1400" dirty="0" smtClean="0">
                <a:solidFill>
                  <a:schemeClr val="tx1"/>
                </a:solidFill>
              </a:rPr>
              <a:t>B</a:t>
            </a:r>
            <a:r>
              <a:rPr lang="ja-JP" altLang="en-US" sz="1400" dirty="0" smtClean="0">
                <a:solidFill>
                  <a:schemeClr val="tx1"/>
                </a:solidFill>
              </a:rPr>
              <a:t>の</a:t>
            </a:r>
            <a:endParaRPr lang="en-US" altLang="ja-JP" sz="1400" dirty="0" smtClean="0">
              <a:solidFill>
                <a:schemeClr val="tx1"/>
              </a:solidFill>
            </a:endParaRPr>
          </a:p>
          <a:p>
            <a:r>
              <a:rPr lang="ja-JP" altLang="en-US" sz="1400" dirty="0" smtClean="0">
                <a:solidFill>
                  <a:schemeClr val="tx1"/>
                </a:solidFill>
              </a:rPr>
              <a:t>時差は</a:t>
            </a:r>
            <a:r>
              <a:rPr lang="en-US" altLang="ja-JP" sz="1400" dirty="0" smtClean="0">
                <a:solidFill>
                  <a:srgbClr val="C00000"/>
                </a:solidFill>
              </a:rPr>
              <a:t>6</a:t>
            </a:r>
            <a:r>
              <a:rPr lang="ja-JP" altLang="en-US" sz="1400" dirty="0" smtClean="0">
                <a:solidFill>
                  <a:schemeClr val="tx1"/>
                </a:solidFill>
              </a:rPr>
              <a:t>時間</a:t>
            </a:r>
          </a:p>
        </p:txBody>
      </p:sp>
      <p:sp>
        <p:nvSpPr>
          <p:cNvPr id="2" name="タイトル 1"/>
          <p:cNvSpPr>
            <a:spLocks noGrp="1"/>
          </p:cNvSpPr>
          <p:nvPr>
            <p:ph type="title"/>
          </p:nvPr>
        </p:nvSpPr>
        <p:spPr/>
        <p:txBody>
          <a:bodyPr>
            <a:normAutofit fontScale="90000"/>
          </a:bodyPr>
          <a:lstStyle/>
          <a:p>
            <a:r>
              <a:rPr lang="ja-JP" altLang="en-US" sz="2200" dirty="0" smtClean="0"/>
              <a:t>分析手順</a:t>
            </a:r>
            <a:r>
              <a:rPr lang="en-US" altLang="ja-JP" dirty="0" smtClean="0"/>
              <a:t/>
            </a:r>
            <a:br>
              <a:rPr lang="en-US" altLang="ja-JP" dirty="0" smtClean="0"/>
            </a:br>
            <a:r>
              <a:rPr lang="en-US" altLang="ja-JP" dirty="0" smtClean="0"/>
              <a:t>(3)</a:t>
            </a:r>
            <a:r>
              <a:rPr lang="ja-JP" altLang="en-US" dirty="0" smtClean="0"/>
              <a:t>最適な送信タイミングの特定</a:t>
            </a:r>
            <a:endParaRPr kumimoji="1" lang="ja-JP" altLang="en-US" dirty="0"/>
          </a:p>
        </p:txBody>
      </p:sp>
      <p:sp>
        <p:nvSpPr>
          <p:cNvPr id="3" name="コンテンツ プレースホルダ 2"/>
          <p:cNvSpPr>
            <a:spLocks noGrp="1"/>
          </p:cNvSpPr>
          <p:nvPr>
            <p:ph idx="1"/>
          </p:nvPr>
        </p:nvSpPr>
        <p:spPr>
          <a:xfrm>
            <a:off x="438150" y="1028700"/>
            <a:ext cx="8445500" cy="2800350"/>
          </a:xfrm>
        </p:spPr>
        <p:txBody>
          <a:bodyPr>
            <a:normAutofit lnSpcReduction="10000"/>
          </a:bodyPr>
          <a:lstStyle/>
          <a:p>
            <a:r>
              <a:rPr kumimoji="1" lang="ja-JP" altLang="en-US" dirty="0" smtClean="0"/>
              <a:t>目的</a:t>
            </a:r>
            <a:endParaRPr kumimoji="1" lang="en-US" altLang="ja-JP" dirty="0" smtClean="0"/>
          </a:p>
          <a:p>
            <a:pPr lvl="1"/>
            <a:r>
              <a:rPr kumimoji="1" lang="ja-JP" altLang="en-US" dirty="0" smtClean="0"/>
              <a:t>情報交換のタイムラグが発生しやすい／発生しにくい送信時刻を特定する</a:t>
            </a:r>
            <a:endParaRPr kumimoji="1" lang="en-US" altLang="ja-JP" dirty="0" smtClean="0"/>
          </a:p>
          <a:p>
            <a:r>
              <a:rPr lang="ja-JP" altLang="en-US" dirty="0" smtClean="0"/>
              <a:t>方法</a:t>
            </a:r>
            <a:endParaRPr lang="en-US" altLang="ja-JP" dirty="0" smtClean="0"/>
          </a:p>
          <a:p>
            <a:pPr lvl="1"/>
            <a:r>
              <a:rPr kumimoji="1" lang="ja-JP" altLang="en-US" dirty="0" smtClean="0"/>
              <a:t>送信者の</a:t>
            </a:r>
            <a:r>
              <a:rPr lang="ja-JP" altLang="en-US" dirty="0" smtClean="0"/>
              <a:t>メッセージ</a:t>
            </a:r>
            <a:r>
              <a:rPr kumimoji="1" lang="ja-JP" altLang="en-US" dirty="0" smtClean="0"/>
              <a:t>送信時刻（送信時刻）と返信者の</a:t>
            </a:r>
            <a:r>
              <a:rPr lang="ja-JP" altLang="en-US" dirty="0" smtClean="0"/>
              <a:t>メッセージ</a:t>
            </a:r>
            <a:r>
              <a:rPr kumimoji="1" lang="ja-JP" altLang="en-US" dirty="0" smtClean="0"/>
              <a:t>送信時刻（返信時刻）から各時刻の返信数を分析する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dirty="0" smtClean="0"/>
              <a:t>OSS</a:t>
            </a:r>
            <a:r>
              <a:rPr lang="ja-JP" altLang="en-US" dirty="0"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7</a:t>
            </a:fld>
            <a:endParaRPr lang="en-US" altLang="ja-JP"/>
          </a:p>
        </p:txBody>
      </p:sp>
      <p:sp>
        <p:nvSpPr>
          <p:cNvPr id="13" name="テキスト ボックス 12"/>
          <p:cNvSpPr txBox="1"/>
          <p:nvPr/>
        </p:nvSpPr>
        <p:spPr>
          <a:xfrm>
            <a:off x="2038350" y="6232723"/>
            <a:ext cx="1200150" cy="307777"/>
          </a:xfrm>
          <a:prstGeom prst="rect">
            <a:avLst/>
          </a:prstGeom>
          <a:noFill/>
        </p:spPr>
        <p:txBody>
          <a:bodyPr wrap="square" rtlCol="0">
            <a:spAutoFit/>
          </a:bodyPr>
          <a:lstStyle/>
          <a:p>
            <a:pPr algn="ctr"/>
            <a:r>
              <a:rPr kumimoji="1" lang="en-US" altLang="ja-JP" sz="1400" dirty="0" smtClean="0"/>
              <a:t>(a)</a:t>
            </a:r>
            <a:r>
              <a:rPr kumimoji="1" lang="ja-JP" altLang="en-US" sz="1400" dirty="0" smtClean="0"/>
              <a:t>タイムラグ</a:t>
            </a:r>
            <a:endParaRPr kumimoji="1" lang="ja-JP" altLang="en-US" sz="1400" dirty="0"/>
          </a:p>
        </p:txBody>
      </p:sp>
      <p:sp>
        <p:nvSpPr>
          <p:cNvPr id="14" name="テキスト ボックス 13"/>
          <p:cNvSpPr txBox="1"/>
          <p:nvPr/>
        </p:nvSpPr>
        <p:spPr>
          <a:xfrm>
            <a:off x="5888949" y="6232723"/>
            <a:ext cx="1200150" cy="307777"/>
          </a:xfrm>
          <a:prstGeom prst="rect">
            <a:avLst/>
          </a:prstGeom>
          <a:noFill/>
        </p:spPr>
        <p:txBody>
          <a:bodyPr wrap="square" rtlCol="0">
            <a:spAutoFit/>
          </a:bodyPr>
          <a:lstStyle/>
          <a:p>
            <a:pPr algn="ctr"/>
            <a:r>
              <a:rPr kumimoji="1" lang="en-US" altLang="ja-JP" sz="1400" dirty="0" smtClean="0"/>
              <a:t>(b)</a:t>
            </a:r>
            <a:r>
              <a:rPr lang="ja-JP" altLang="en-US" sz="1400" dirty="0" smtClean="0"/>
              <a:t>返信数</a:t>
            </a:r>
            <a:endParaRPr kumimoji="1" lang="ja-JP" altLang="en-US" sz="1400" dirty="0"/>
          </a:p>
        </p:txBody>
      </p:sp>
      <p:graphicFrame>
        <p:nvGraphicFramePr>
          <p:cNvPr id="19" name="表 18"/>
          <p:cNvGraphicFramePr>
            <a:graphicFrameLocks noGrp="1"/>
          </p:cNvGraphicFramePr>
          <p:nvPr/>
        </p:nvGraphicFramePr>
        <p:xfrm>
          <a:off x="838198" y="3866515"/>
          <a:ext cx="3649672" cy="2405380"/>
        </p:xfrm>
        <a:graphic>
          <a:graphicData uri="http://schemas.openxmlformats.org/drawingml/2006/table">
            <a:tbl>
              <a:tblPr/>
              <a:tblGrid>
                <a:gridCol w="294614"/>
                <a:gridCol w="266103"/>
                <a:gridCol w="142555"/>
                <a:gridCol w="368300"/>
                <a:gridCol w="368300"/>
                <a:gridCol w="368300"/>
                <a:gridCol w="368300"/>
                <a:gridCol w="368300"/>
                <a:gridCol w="368300"/>
                <a:gridCol w="368300"/>
                <a:gridCol w="368300"/>
              </a:tblGrid>
              <a:tr h="180975">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Arial"/>
                        </a:rPr>
                        <a:t>地域</a:t>
                      </a:r>
                      <a:r>
                        <a:rPr lang="en-US" sz="1400" b="0" i="0" u="none" strike="noStrike" dirty="0" smtClean="0">
                          <a:solidFill>
                            <a:srgbClr val="000000"/>
                          </a:solidFill>
                          <a:latin typeface="Arial"/>
                        </a:rPr>
                        <a:t>B</a:t>
                      </a:r>
                      <a:r>
                        <a:rPr lang="ja-JP" altLang="en-US" sz="1400" b="0" i="0" u="none" strike="noStrike" dirty="0">
                          <a:solidFill>
                            <a:srgbClr val="000000"/>
                          </a:solidFill>
                          <a:latin typeface="ＭＳ Ｐゴシック"/>
                        </a:rPr>
                        <a:t>の返信時刻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80975">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r>
              <a:tr h="176530">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80975">
                <a:tc rowSpan="8">
                  <a:txBody>
                    <a:bodyPr/>
                    <a:lstStyle/>
                    <a:p>
                      <a:pPr algn="ctr" fontAlgn="ctr"/>
                      <a:r>
                        <a:rPr lang="ja-JP" altLang="en-US" sz="1400" b="0" i="0" u="none" strike="noStrike" dirty="0" smtClean="0">
                          <a:solidFill>
                            <a:srgbClr val="000000"/>
                          </a:solidFill>
                          <a:latin typeface="Arial"/>
                        </a:rPr>
                        <a:t>地域</a:t>
                      </a:r>
                      <a:endParaRPr lang="en-US" altLang="ja-JP" sz="1400" b="0" i="0" u="none" strike="noStrike" dirty="0" smtClean="0">
                        <a:solidFill>
                          <a:srgbClr val="000000"/>
                        </a:solidFill>
                        <a:latin typeface="Arial"/>
                      </a:endParaRPr>
                    </a:p>
                    <a:p>
                      <a:pPr algn="ctr" fontAlgn="ctr"/>
                      <a:r>
                        <a:rPr lang="en-US" sz="1400" b="0" i="0" u="none" strike="noStrike" dirty="0" smtClean="0">
                          <a:solidFill>
                            <a:srgbClr val="000000"/>
                          </a:solidFill>
                          <a:latin typeface="Arial"/>
                        </a:rPr>
                        <a:t>A</a:t>
                      </a:r>
                    </a:p>
                    <a:p>
                      <a:pPr algn="ctr" fontAlgn="ctr"/>
                      <a:r>
                        <a:rPr lang="ja-JP" altLang="en-US" sz="1400" b="0" i="0" u="none" strike="noStrike" dirty="0" smtClean="0">
                          <a:solidFill>
                            <a:srgbClr val="000000"/>
                          </a:solidFill>
                          <a:latin typeface="ＭＳ Ｐゴシック"/>
                        </a:rPr>
                        <a:t>の</a:t>
                      </a:r>
                      <a:r>
                        <a:rPr lang="ja-JP" altLang="en-US" sz="1400" b="0" i="0" u="none" strike="noStrike" dirty="0">
                          <a:solidFill>
                            <a:srgbClr val="000000"/>
                          </a:solidFill>
                          <a:latin typeface="ＭＳ Ｐゴシック"/>
                        </a:rPr>
                        <a:t>送信時刻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bl>
          </a:graphicData>
        </a:graphic>
      </p:graphicFrame>
      <p:graphicFrame>
        <p:nvGraphicFramePr>
          <p:cNvPr id="20" name="表 19"/>
          <p:cNvGraphicFramePr>
            <a:graphicFrameLocks noGrp="1"/>
          </p:cNvGraphicFramePr>
          <p:nvPr/>
        </p:nvGraphicFramePr>
        <p:xfrm>
          <a:off x="1083306" y="4355465"/>
          <a:ext cx="266700" cy="2007235"/>
        </p:xfrm>
        <a:graphic>
          <a:graphicData uri="http://schemas.openxmlformats.org/drawingml/2006/table">
            <a:tbl>
              <a:tblPr/>
              <a:tblGrid>
                <a:gridCol w="266700"/>
              </a:tblGrid>
              <a:tr h="224155">
                <a:tc>
                  <a:txBody>
                    <a:bodyPr/>
                    <a:lstStyle/>
                    <a:p>
                      <a:pPr algn="r" fontAlgn="ctr"/>
                      <a:r>
                        <a:rPr lang="en-US" altLang="ja-JP" sz="1400" b="0" i="0" u="none" strike="noStrike" dirty="0">
                          <a:solidFill>
                            <a:srgbClr val="000000"/>
                          </a:solidFill>
                          <a:latin typeface="Arial"/>
                        </a:rPr>
                        <a:t>0</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3</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dirty="0">
                          <a:solidFill>
                            <a:srgbClr val="000000"/>
                          </a:solidFill>
                          <a:latin typeface="Arial"/>
                        </a:rPr>
                        <a:t>6</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9</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12</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15</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18</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21</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dirty="0">
                          <a:solidFill>
                            <a:srgbClr val="000000"/>
                          </a:solidFill>
                          <a:latin typeface="Arial"/>
                        </a:rPr>
                        <a:t>0</a:t>
                      </a:r>
                    </a:p>
                  </a:txBody>
                  <a:tcPr marL="9525" marR="9525" marT="9525" marB="0" anchor="ctr">
                    <a:lnL>
                      <a:noFill/>
                    </a:lnL>
                    <a:lnR>
                      <a:noFill/>
                    </a:lnR>
                    <a:lnT>
                      <a:noFill/>
                    </a:lnT>
                    <a:lnB>
                      <a:noFill/>
                    </a:lnB>
                  </a:tcPr>
                </a:tc>
              </a:tr>
            </a:tbl>
          </a:graphicData>
        </a:graphic>
      </p:graphicFrame>
      <p:graphicFrame>
        <p:nvGraphicFramePr>
          <p:cNvPr id="24" name="表 23"/>
          <p:cNvGraphicFramePr>
            <a:graphicFrameLocks noGrp="1"/>
          </p:cNvGraphicFramePr>
          <p:nvPr/>
        </p:nvGraphicFramePr>
        <p:xfrm>
          <a:off x="1371598" y="4088130"/>
          <a:ext cx="3289302" cy="222885"/>
        </p:xfrm>
        <a:graphic>
          <a:graphicData uri="http://schemas.openxmlformats.org/drawingml/2006/table">
            <a:tbl>
              <a:tblPr/>
              <a:tblGrid>
                <a:gridCol w="365478"/>
                <a:gridCol w="365478"/>
                <a:gridCol w="365478"/>
                <a:gridCol w="365478"/>
                <a:gridCol w="365478"/>
                <a:gridCol w="365478"/>
                <a:gridCol w="365478"/>
                <a:gridCol w="365478"/>
                <a:gridCol w="365478"/>
              </a:tblGrid>
              <a:tr h="180975">
                <a:tc>
                  <a:txBody>
                    <a:bodyPr/>
                    <a:lstStyle/>
                    <a:p>
                      <a:pPr algn="ctr" rtl="0" fontAlgn="ctr"/>
                      <a:r>
                        <a:rPr lang="en-US" altLang="ja-JP" sz="1400" b="0" i="0" u="none" strike="noStrike" dirty="0" smtClean="0">
                          <a:solidFill>
                            <a:srgbClr val="000000"/>
                          </a:solidFill>
                          <a:latin typeface="Arial"/>
                        </a:rPr>
                        <a:t>6</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9</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12</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15</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18</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21</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0</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3</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6</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r>
            </a:tbl>
          </a:graphicData>
        </a:graphic>
      </p:graphicFrame>
      <p:graphicFrame>
        <p:nvGraphicFramePr>
          <p:cNvPr id="26" name="表 25"/>
          <p:cNvGraphicFramePr>
            <a:graphicFrameLocks noGrp="1"/>
          </p:cNvGraphicFramePr>
          <p:nvPr/>
        </p:nvGraphicFramePr>
        <p:xfrm>
          <a:off x="1536700" y="4490720"/>
          <a:ext cx="2946400" cy="1783080"/>
        </p:xfrm>
        <a:graphic>
          <a:graphicData uri="http://schemas.openxmlformats.org/drawingml/2006/table">
            <a:tbl>
              <a:tblPr/>
              <a:tblGrid>
                <a:gridCol w="368300"/>
                <a:gridCol w="368300"/>
                <a:gridCol w="368300"/>
                <a:gridCol w="368300"/>
                <a:gridCol w="368300"/>
                <a:gridCol w="368300"/>
                <a:gridCol w="368300"/>
                <a:gridCol w="368300"/>
              </a:tblGrid>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80975">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21" name="表 20"/>
          <p:cNvGraphicFramePr>
            <a:graphicFrameLocks noGrp="1"/>
          </p:cNvGraphicFramePr>
          <p:nvPr/>
        </p:nvGraphicFramePr>
        <p:xfrm>
          <a:off x="4705350" y="3866515"/>
          <a:ext cx="3649672" cy="2405380"/>
        </p:xfrm>
        <a:graphic>
          <a:graphicData uri="http://schemas.openxmlformats.org/drawingml/2006/table">
            <a:tbl>
              <a:tblPr/>
              <a:tblGrid>
                <a:gridCol w="294614"/>
                <a:gridCol w="266103"/>
                <a:gridCol w="142555"/>
                <a:gridCol w="368300"/>
                <a:gridCol w="368300"/>
                <a:gridCol w="368300"/>
                <a:gridCol w="368300"/>
                <a:gridCol w="368300"/>
                <a:gridCol w="368300"/>
                <a:gridCol w="368300"/>
                <a:gridCol w="368300"/>
              </a:tblGrid>
              <a:tr h="180975">
                <a:tc>
                  <a:txBody>
                    <a:bodyPr/>
                    <a:lstStyle/>
                    <a:p>
                      <a:pPr algn="l" fontAlgn="ct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Arial"/>
                        </a:rPr>
                        <a:t>地域</a:t>
                      </a:r>
                      <a:r>
                        <a:rPr lang="en-US" sz="1400" b="0" i="0" u="none" strike="noStrike" dirty="0" smtClean="0">
                          <a:solidFill>
                            <a:srgbClr val="000000"/>
                          </a:solidFill>
                          <a:latin typeface="Arial"/>
                        </a:rPr>
                        <a:t>B</a:t>
                      </a:r>
                      <a:r>
                        <a:rPr lang="ja-JP" altLang="en-US" sz="1400" b="0" i="0" u="none" strike="noStrike" dirty="0">
                          <a:solidFill>
                            <a:srgbClr val="000000"/>
                          </a:solidFill>
                          <a:latin typeface="ＭＳ Ｐゴシック"/>
                        </a:rPr>
                        <a:t>の返信時刻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80975">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r>
              <a:tr h="176530">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800" b="0" i="0" u="none" strike="noStrike" dirty="0">
                        <a:solidFill>
                          <a:srgbClr val="000000"/>
                        </a:solidFill>
                        <a:latin typeface="Arial"/>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800" b="0" i="0" u="none" strike="noStrike" dirty="0">
                          <a:solidFill>
                            <a:srgbClr val="000000"/>
                          </a:solidFill>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80975">
                <a:tc rowSpan="8">
                  <a:txBody>
                    <a:bodyPr/>
                    <a:lstStyle/>
                    <a:p>
                      <a:pPr algn="ctr" fontAlgn="ctr"/>
                      <a:r>
                        <a:rPr lang="ja-JP" altLang="en-US" sz="1400" b="0" i="0" u="none" strike="noStrike" dirty="0" smtClean="0">
                          <a:solidFill>
                            <a:srgbClr val="000000"/>
                          </a:solidFill>
                          <a:latin typeface="Arial"/>
                        </a:rPr>
                        <a:t>地域</a:t>
                      </a:r>
                      <a:endParaRPr lang="en-US" altLang="ja-JP" sz="1400" b="0" i="0" u="none" strike="noStrike" dirty="0" smtClean="0">
                        <a:solidFill>
                          <a:srgbClr val="000000"/>
                        </a:solidFill>
                        <a:latin typeface="Arial"/>
                      </a:endParaRPr>
                    </a:p>
                    <a:p>
                      <a:pPr algn="ctr" fontAlgn="ctr"/>
                      <a:r>
                        <a:rPr lang="en-US" sz="1400" b="0" i="0" u="none" strike="noStrike" dirty="0" smtClean="0">
                          <a:solidFill>
                            <a:srgbClr val="000000"/>
                          </a:solidFill>
                          <a:latin typeface="Arial"/>
                        </a:rPr>
                        <a:t>A</a:t>
                      </a:r>
                    </a:p>
                    <a:p>
                      <a:pPr algn="ctr" fontAlgn="ctr"/>
                      <a:r>
                        <a:rPr lang="ja-JP" altLang="en-US" sz="1400" b="0" i="0" u="none" strike="noStrike" dirty="0" smtClean="0">
                          <a:solidFill>
                            <a:srgbClr val="000000"/>
                          </a:solidFill>
                          <a:latin typeface="ＭＳ Ｐゴシック"/>
                        </a:rPr>
                        <a:t>の</a:t>
                      </a:r>
                      <a:r>
                        <a:rPr lang="ja-JP" altLang="en-US" sz="1400" b="0" i="0" u="none" strike="noStrike" dirty="0">
                          <a:solidFill>
                            <a:srgbClr val="000000"/>
                          </a:solidFill>
                          <a:latin typeface="ＭＳ Ｐゴシック"/>
                        </a:rPr>
                        <a:t>送信時刻</a:t>
                      </a:r>
                      <a:endParaRPr lang="ja-JP" altLang="en-US"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989898"/>
                    </a:solid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202020"/>
                    </a:solid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88888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C8C8C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FFFF"/>
                    </a:solid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8F8F8"/>
                    </a:solid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r h="180975">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Arial"/>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Arial"/>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Arial"/>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tr>
            </a:tbl>
          </a:graphicData>
        </a:graphic>
      </p:graphicFrame>
      <p:graphicFrame>
        <p:nvGraphicFramePr>
          <p:cNvPr id="22" name="表 21"/>
          <p:cNvGraphicFramePr>
            <a:graphicFrameLocks noGrp="1"/>
          </p:cNvGraphicFramePr>
          <p:nvPr/>
        </p:nvGraphicFramePr>
        <p:xfrm>
          <a:off x="4950458" y="4355465"/>
          <a:ext cx="266700" cy="2007235"/>
        </p:xfrm>
        <a:graphic>
          <a:graphicData uri="http://schemas.openxmlformats.org/drawingml/2006/table">
            <a:tbl>
              <a:tblPr/>
              <a:tblGrid>
                <a:gridCol w="266700"/>
              </a:tblGrid>
              <a:tr h="224155">
                <a:tc>
                  <a:txBody>
                    <a:bodyPr/>
                    <a:lstStyle/>
                    <a:p>
                      <a:pPr algn="r" fontAlgn="ctr"/>
                      <a:r>
                        <a:rPr lang="en-US" altLang="ja-JP" sz="1400" b="0" i="0" u="none" strike="noStrike" dirty="0">
                          <a:solidFill>
                            <a:srgbClr val="000000"/>
                          </a:solidFill>
                          <a:latin typeface="Arial"/>
                        </a:rPr>
                        <a:t>0</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3</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dirty="0">
                          <a:solidFill>
                            <a:srgbClr val="000000"/>
                          </a:solidFill>
                          <a:latin typeface="Arial"/>
                        </a:rPr>
                        <a:t>6</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9</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12</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15</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18</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a:solidFill>
                            <a:srgbClr val="000000"/>
                          </a:solidFill>
                          <a:latin typeface="Arial"/>
                        </a:rPr>
                        <a:t>21</a:t>
                      </a:r>
                    </a:p>
                  </a:txBody>
                  <a:tcPr marL="9525" marR="9525" marT="9525" marB="0" anchor="ctr">
                    <a:lnL>
                      <a:noFill/>
                    </a:lnL>
                    <a:lnR>
                      <a:noFill/>
                    </a:lnR>
                    <a:lnT>
                      <a:noFill/>
                    </a:lnT>
                    <a:lnB>
                      <a:noFill/>
                    </a:lnB>
                  </a:tcPr>
                </a:tc>
              </a:tr>
              <a:tr h="180975">
                <a:tc>
                  <a:txBody>
                    <a:bodyPr/>
                    <a:lstStyle/>
                    <a:p>
                      <a:pPr algn="r" fontAlgn="ctr"/>
                      <a:r>
                        <a:rPr lang="en-US" altLang="ja-JP" sz="1400" b="0" i="0" u="none" strike="noStrike" dirty="0">
                          <a:solidFill>
                            <a:srgbClr val="000000"/>
                          </a:solidFill>
                          <a:latin typeface="Arial"/>
                        </a:rPr>
                        <a:t>0</a:t>
                      </a:r>
                    </a:p>
                  </a:txBody>
                  <a:tcPr marL="9525" marR="9525" marT="9525" marB="0" anchor="ctr">
                    <a:lnL>
                      <a:noFill/>
                    </a:lnL>
                    <a:lnR>
                      <a:noFill/>
                    </a:lnR>
                    <a:lnT>
                      <a:noFill/>
                    </a:lnT>
                    <a:lnB>
                      <a:noFill/>
                    </a:lnB>
                  </a:tcPr>
                </a:tc>
              </a:tr>
            </a:tbl>
          </a:graphicData>
        </a:graphic>
      </p:graphicFrame>
      <p:graphicFrame>
        <p:nvGraphicFramePr>
          <p:cNvPr id="23" name="表 22"/>
          <p:cNvGraphicFramePr>
            <a:graphicFrameLocks noGrp="1"/>
          </p:cNvGraphicFramePr>
          <p:nvPr/>
        </p:nvGraphicFramePr>
        <p:xfrm>
          <a:off x="5238750" y="4088130"/>
          <a:ext cx="3289302" cy="222885"/>
        </p:xfrm>
        <a:graphic>
          <a:graphicData uri="http://schemas.openxmlformats.org/drawingml/2006/table">
            <a:tbl>
              <a:tblPr/>
              <a:tblGrid>
                <a:gridCol w="365478"/>
                <a:gridCol w="365478"/>
                <a:gridCol w="365478"/>
                <a:gridCol w="365478"/>
                <a:gridCol w="365478"/>
                <a:gridCol w="365478"/>
                <a:gridCol w="365478"/>
                <a:gridCol w="365478"/>
                <a:gridCol w="365478"/>
              </a:tblGrid>
              <a:tr h="180975">
                <a:tc>
                  <a:txBody>
                    <a:bodyPr/>
                    <a:lstStyle/>
                    <a:p>
                      <a:pPr algn="ctr" rtl="0" fontAlgn="ctr"/>
                      <a:r>
                        <a:rPr lang="en-US" altLang="ja-JP" sz="1400" b="0" i="0" u="none" strike="noStrike" dirty="0" smtClean="0">
                          <a:solidFill>
                            <a:srgbClr val="000000"/>
                          </a:solidFill>
                          <a:latin typeface="Arial"/>
                        </a:rPr>
                        <a:t>6</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9</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12</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15</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18</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21</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0</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3</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Arial"/>
                        </a:rPr>
                        <a:t>6</a:t>
                      </a:r>
                      <a:endParaRPr lang="en-US" altLang="ja-JP" sz="1400" b="0" i="0" u="none" strike="noStrike" dirty="0">
                        <a:solidFill>
                          <a:srgbClr val="000000"/>
                        </a:solidFill>
                        <a:latin typeface="Arial"/>
                      </a:endParaRPr>
                    </a:p>
                  </a:txBody>
                  <a:tcPr marL="9525" marR="9525" marT="9525" marB="0" anchor="ctr">
                    <a:lnL>
                      <a:noFill/>
                    </a:lnL>
                    <a:lnR>
                      <a:noFill/>
                    </a:lnR>
                    <a:lnT>
                      <a:noFill/>
                    </a:lnT>
                    <a:lnB>
                      <a:noFill/>
                    </a:lnB>
                  </a:tcPr>
                </a:tc>
              </a:tr>
            </a:tbl>
          </a:graphicData>
        </a:graphic>
      </p:graphicFrame>
      <p:sp>
        <p:nvSpPr>
          <p:cNvPr id="17" name="角丸四角形 16"/>
          <p:cNvSpPr/>
          <p:nvPr/>
        </p:nvSpPr>
        <p:spPr>
          <a:xfrm>
            <a:off x="1816100" y="4051299"/>
            <a:ext cx="577850" cy="225742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角丸四角形 17"/>
          <p:cNvSpPr/>
          <p:nvPr/>
        </p:nvSpPr>
        <p:spPr>
          <a:xfrm>
            <a:off x="5683250" y="4051299"/>
            <a:ext cx="577850" cy="2257425"/>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dissolve">
                                      <p:cBhvr>
                                        <p:cTn id="13" dur="500"/>
                                        <p:tgtEl>
                                          <p:spTgt spid="1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dissolve">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分析対象プロジェクト</a:t>
            </a:r>
            <a:endParaRPr kumimoji="1" lang="en-US" altLang="ja-JP" dirty="0" smtClean="0"/>
          </a:p>
          <a:p>
            <a:pPr lvl="1"/>
            <a:r>
              <a:rPr kumimoji="1" lang="en-US" altLang="ja-JP" dirty="0" smtClean="0"/>
              <a:t>Python</a:t>
            </a:r>
          </a:p>
          <a:p>
            <a:endParaRPr lang="en-US" altLang="ja-JP" dirty="0" smtClean="0"/>
          </a:p>
          <a:p>
            <a:r>
              <a:rPr lang="ja-JP" altLang="en-US" dirty="0" smtClean="0"/>
              <a:t>分析対象データ</a:t>
            </a:r>
            <a:endParaRPr lang="en-US" altLang="ja-JP" dirty="0" smtClean="0"/>
          </a:p>
          <a:p>
            <a:pPr lvl="1"/>
            <a:r>
              <a:rPr lang="ja-JP" altLang="en-US" dirty="0" smtClean="0"/>
              <a:t>分析データ：開発に関する議論を行うメーリングリスト（</a:t>
            </a:r>
            <a:r>
              <a:rPr lang="en-US" altLang="ja-JP" dirty="0" smtClean="0"/>
              <a:t>ML</a:t>
            </a:r>
            <a:r>
              <a:rPr lang="ja-JP" altLang="en-US" dirty="0" smtClean="0"/>
              <a:t>）</a:t>
            </a:r>
            <a:endParaRPr lang="en-US" altLang="ja-JP" dirty="0" smtClean="0"/>
          </a:p>
          <a:p>
            <a:pPr lvl="1"/>
            <a:r>
              <a:rPr lang="ja-JP" altLang="en-US" dirty="0" smtClean="0"/>
              <a:t>分析期間：１</a:t>
            </a:r>
            <a:r>
              <a:rPr lang="en-US" altLang="ja-JP" dirty="0" smtClean="0"/>
              <a:t>999</a:t>
            </a:r>
            <a:r>
              <a:rPr lang="ja-JP" altLang="en-US" dirty="0" smtClean="0"/>
              <a:t>年</a:t>
            </a:r>
            <a:r>
              <a:rPr lang="en-US" altLang="ja-JP" dirty="0" smtClean="0"/>
              <a:t>4</a:t>
            </a:r>
            <a:r>
              <a:rPr lang="ja-JP" altLang="en-US" dirty="0" smtClean="0"/>
              <a:t>月～</a:t>
            </a:r>
            <a:r>
              <a:rPr lang="en-US" altLang="ja-JP" dirty="0" smtClean="0"/>
              <a:t>2009</a:t>
            </a:r>
            <a:r>
              <a:rPr lang="ja-JP" altLang="en-US" dirty="0" smtClean="0"/>
              <a:t>年</a:t>
            </a:r>
            <a:r>
              <a:rPr lang="en-US" altLang="ja-JP" dirty="0" smtClean="0"/>
              <a:t>4</a:t>
            </a:r>
            <a:r>
              <a:rPr lang="ja-JP" altLang="en-US" dirty="0" smtClean="0"/>
              <a:t>月</a:t>
            </a:r>
            <a:endParaRPr lang="en-US" altLang="ja-JP" dirty="0" smtClean="0"/>
          </a:p>
          <a:p>
            <a:pPr lvl="1"/>
            <a:r>
              <a:rPr lang="ja-JP" altLang="en-US" dirty="0" smtClean="0"/>
              <a:t>全メール数：</a:t>
            </a:r>
            <a:r>
              <a:rPr lang="en-US" altLang="ja-JP" dirty="0" smtClean="0"/>
              <a:t>89,301</a:t>
            </a:r>
            <a:r>
              <a:rPr lang="ja-JP" altLang="en-US" dirty="0" smtClean="0"/>
              <a:t>件</a:t>
            </a:r>
            <a:endParaRPr lang="en-US" altLang="ja-JP" dirty="0" smtClean="0"/>
          </a:p>
          <a:p>
            <a:pPr lvl="1"/>
            <a:r>
              <a:rPr lang="ja-JP" altLang="en-US" dirty="0" smtClean="0"/>
              <a:t>分析対象の送信・返信の数：</a:t>
            </a:r>
            <a:r>
              <a:rPr lang="en-US" altLang="ja-JP" dirty="0" smtClean="0"/>
              <a:t>51,830</a:t>
            </a:r>
            <a:r>
              <a:rPr lang="ja-JP" altLang="en-US" dirty="0" smtClean="0"/>
              <a:t>件</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8</a:t>
            </a:fld>
            <a:endParaRPr lang="en-US" altLang="ja-JP"/>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分析結果</a:t>
            </a:r>
            <a:r>
              <a:rPr lang="ja-JP" altLang="en-US" sz="2400" dirty="0" smtClean="0"/>
              <a:t>～分析手順</a:t>
            </a:r>
            <a:r>
              <a:rPr lang="en-US" altLang="ja-JP" sz="2400" dirty="0" smtClean="0"/>
              <a:t>(1)</a:t>
            </a:r>
            <a:r>
              <a:rPr lang="ja-JP" altLang="en-US" sz="2400" dirty="0" err="1" smtClean="0"/>
              <a:t>，</a:t>
            </a:r>
            <a:r>
              <a:rPr lang="en-US" altLang="ja-JP" sz="2400" dirty="0" smtClean="0"/>
              <a:t>(2)</a:t>
            </a:r>
            <a:r>
              <a:rPr lang="ja-JP" altLang="en-US" sz="2400" dirty="0" smtClean="0"/>
              <a:t>～</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(1)</a:t>
            </a:r>
            <a:r>
              <a:rPr lang="ja-JP" altLang="en-US" dirty="0" smtClean="0"/>
              <a:t>開発者の地理的分布と地域別の活動時間帯の把握</a:t>
            </a:r>
            <a:endParaRPr lang="en-US" altLang="ja-JP" dirty="0" smtClean="0"/>
          </a:p>
          <a:p>
            <a:pPr lvl="1"/>
            <a:r>
              <a:rPr lang="ja-JP" altLang="en-US" dirty="0" smtClean="0">
                <a:solidFill>
                  <a:srgbClr val="FF0000"/>
                </a:solidFill>
              </a:rPr>
              <a:t>米大陸地域</a:t>
            </a:r>
            <a:r>
              <a:rPr lang="ja-JP" altLang="en-US" dirty="0" smtClean="0"/>
              <a:t>，</a:t>
            </a:r>
            <a:r>
              <a:rPr lang="ja-JP" altLang="en-US" dirty="0" smtClean="0">
                <a:solidFill>
                  <a:srgbClr val="0000FF"/>
                </a:solidFill>
              </a:rPr>
              <a:t>欧・アフリカ地域</a:t>
            </a:r>
            <a:r>
              <a:rPr lang="ja-JP" altLang="en-US" dirty="0" smtClean="0"/>
              <a:t>の開発者からの返信が多い</a:t>
            </a:r>
            <a:endParaRPr lang="en-US" altLang="ja-JP" dirty="0" smtClean="0"/>
          </a:p>
          <a:p>
            <a:pPr lvl="1"/>
            <a:r>
              <a:rPr lang="ja-JP" altLang="en-US" dirty="0" smtClean="0"/>
              <a:t>米大陸地域の開発者は</a:t>
            </a:r>
            <a:r>
              <a:rPr lang="ja-JP" altLang="en-US" dirty="0" smtClean="0">
                <a:solidFill>
                  <a:srgbClr val="FF0000"/>
                </a:solidFill>
              </a:rPr>
              <a:t>昼</a:t>
            </a:r>
            <a:r>
              <a:rPr lang="ja-JP" altLang="en-US" dirty="0" smtClean="0"/>
              <a:t>，欧・アフリカ地域の開発者は</a:t>
            </a:r>
            <a:r>
              <a:rPr lang="ja-JP" altLang="en-US" dirty="0" smtClean="0">
                <a:solidFill>
                  <a:srgbClr val="0000FF"/>
                </a:solidFill>
              </a:rPr>
              <a:t>夜</a:t>
            </a:r>
            <a:r>
              <a:rPr lang="ja-JP" altLang="en-US" dirty="0" smtClean="0"/>
              <a:t>の時間帯を中心に活動している</a:t>
            </a:r>
            <a:endParaRPr lang="en-US" altLang="ja-JP" dirty="0" smtClean="0"/>
          </a:p>
          <a:p>
            <a:pPr lvl="1"/>
            <a:endParaRPr lang="en-US" altLang="ja-JP" dirty="0" smtClean="0"/>
          </a:p>
          <a:p>
            <a:r>
              <a:rPr kumimoji="1" lang="en-US" altLang="ja-JP" dirty="0" smtClean="0"/>
              <a:t>(2)</a:t>
            </a:r>
            <a:r>
              <a:rPr lang="ja-JP" altLang="en-US" dirty="0" smtClean="0"/>
              <a:t>地域間毎の情報交換所要時間の分布把握</a:t>
            </a:r>
            <a:endParaRPr lang="en-US" altLang="ja-JP" dirty="0" smtClean="0"/>
          </a:p>
          <a:p>
            <a:pPr lvl="1"/>
            <a:endParaRPr lang="en-US" altLang="ja-JP" dirty="0" smtClean="0"/>
          </a:p>
          <a:p>
            <a:pPr lvl="1"/>
            <a:endParaRPr kumimoji="1" lang="en-US" altLang="ja-JP" dirty="0" smtClean="0"/>
          </a:p>
          <a:p>
            <a:pPr lvl="1"/>
            <a:endParaRPr lang="en-US" altLang="ja-JP" dirty="0" smtClean="0"/>
          </a:p>
          <a:p>
            <a:pPr lvl="4"/>
            <a:endParaRPr kumimoji="1" lang="en-US" altLang="ja-JP" dirty="0" smtClean="0"/>
          </a:p>
          <a:p>
            <a:pPr lvl="1"/>
            <a:r>
              <a:rPr lang="en-US" altLang="ja-JP" dirty="0" smtClean="0"/>
              <a:t>5%</a:t>
            </a:r>
            <a:r>
              <a:rPr lang="ja-JP" altLang="en-US" dirty="0" smtClean="0"/>
              <a:t>水準で有意差あり（</a:t>
            </a:r>
            <a:r>
              <a:rPr lang="en-US" altLang="ja-JP" smtClean="0"/>
              <a:t>p=0.00</a:t>
            </a:r>
            <a:r>
              <a:rPr lang="ja-JP" altLang="en-US" smtClean="0"/>
              <a:t>）</a:t>
            </a:r>
            <a:endParaRPr kumimoji="1"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9</a:t>
            </a:fld>
            <a:endParaRPr lang="en-US" altLang="ja-JP"/>
          </a:p>
        </p:txBody>
      </p:sp>
      <p:sp>
        <p:nvSpPr>
          <p:cNvPr id="7" name="テキスト ボックス 6"/>
          <p:cNvSpPr txBox="1"/>
          <p:nvPr/>
        </p:nvSpPr>
        <p:spPr>
          <a:xfrm>
            <a:off x="5149850" y="5429250"/>
            <a:ext cx="3733800" cy="369332"/>
          </a:xfrm>
          <a:prstGeom prst="rect">
            <a:avLst/>
          </a:prstGeom>
          <a:noFill/>
        </p:spPr>
        <p:txBody>
          <a:bodyPr wrap="square" rtlCol="0">
            <a:spAutoFit/>
          </a:bodyPr>
          <a:lstStyle/>
          <a:p>
            <a:r>
              <a:rPr kumimoji="1" lang="ja-JP" altLang="en-US" dirty="0" smtClean="0">
                <a:solidFill>
                  <a:srgbClr val="FF0000"/>
                </a:solidFill>
              </a:rPr>
              <a:t>米</a:t>
            </a:r>
            <a:r>
              <a:rPr kumimoji="1" lang="ja-JP" altLang="en-US" dirty="0" smtClean="0"/>
              <a:t>：米大陸地域</a:t>
            </a:r>
            <a:r>
              <a:rPr lang="ja-JP" altLang="en-US" dirty="0" smtClean="0"/>
              <a:t>，</a:t>
            </a:r>
            <a:r>
              <a:rPr lang="ja-JP" altLang="en-US" dirty="0" smtClean="0">
                <a:solidFill>
                  <a:srgbClr val="0000FF"/>
                </a:solidFill>
              </a:rPr>
              <a:t>欧</a:t>
            </a:r>
            <a:r>
              <a:rPr lang="ja-JP" altLang="en-US" dirty="0" smtClean="0"/>
              <a:t>：欧・アフリカ地域</a:t>
            </a:r>
            <a:endParaRPr kumimoji="1" lang="ja-JP" altLang="en-US" dirty="0"/>
          </a:p>
        </p:txBody>
      </p:sp>
      <p:graphicFrame>
        <p:nvGraphicFramePr>
          <p:cNvPr id="8" name="コンテンツ プレースホルダ 6"/>
          <p:cNvGraphicFramePr>
            <a:graphicFrameLocks/>
          </p:cNvGraphicFramePr>
          <p:nvPr/>
        </p:nvGraphicFramePr>
        <p:xfrm>
          <a:off x="1371600" y="4240530"/>
          <a:ext cx="6416040" cy="1188720"/>
        </p:xfrm>
        <a:graphic>
          <a:graphicData uri="http://schemas.openxmlformats.org/drawingml/2006/table">
            <a:tbl>
              <a:tblPr firstRow="1" bandRow="1">
                <a:tableStyleId>{5C22544A-7EE6-4342-B048-85BDC9FD1C3A}</a:tableStyleId>
              </a:tblPr>
              <a:tblGrid>
                <a:gridCol w="1592580"/>
                <a:gridCol w="2538730"/>
                <a:gridCol w="2284730"/>
              </a:tblGrid>
              <a:tr h="370840">
                <a:tc>
                  <a:txBody>
                    <a:bodyPr/>
                    <a:lstStyle/>
                    <a:p>
                      <a:pPr algn="ctr"/>
                      <a:r>
                        <a:rPr kumimoji="1" lang="ja-JP" altLang="en-US" sz="2000" b="0" dirty="0" smtClean="0">
                          <a:solidFill>
                            <a:schemeClr val="tx1"/>
                          </a:solidFill>
                        </a:rPr>
                        <a:t>タイムゾーン</a:t>
                      </a:r>
                      <a:endParaRPr kumimoji="1" lang="ja-JP" altLang="en-US" sz="2000" b="0" dirty="0">
                        <a:solidFill>
                          <a:schemeClr val="tx1"/>
                        </a:solidFill>
                      </a:endParaRPr>
                    </a:p>
                  </a:txBody>
                  <a:tcPr anchor="ctr">
                    <a:lnL w="3175" cap="flat" cmpd="sng" algn="ctr">
                      <a:solidFill>
                        <a:schemeClr val="accent1">
                          <a:lumMod val="75000"/>
                        </a:schemeClr>
                      </a:solidFill>
                      <a:prstDash val="solid"/>
                      <a:round/>
                      <a:headEnd type="none" w="med" len="med"/>
                      <a:tailEnd type="none" w="med" len="med"/>
                    </a:lnL>
                    <a:lnR w="3175" cap="flat" cmpd="sng" algn="ctr">
                      <a:solidFill>
                        <a:schemeClr val="accent1">
                          <a:lumMod val="75000"/>
                        </a:schemeClr>
                      </a:solidFill>
                      <a:prstDash val="solid"/>
                      <a:round/>
                      <a:headEnd type="none" w="med" len="med"/>
                      <a:tailEnd type="none" w="med" len="med"/>
                    </a:lnR>
                    <a:lnT w="3175" cap="flat" cmpd="sng" algn="ctr">
                      <a:solidFill>
                        <a:schemeClr val="accent1">
                          <a:lumMod val="75000"/>
                        </a:schemeClr>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tcPr>
                </a:tc>
                <a:tc>
                  <a:txBody>
                    <a:bodyPr/>
                    <a:lstStyle/>
                    <a:p>
                      <a:pPr algn="ctr"/>
                      <a:r>
                        <a:rPr kumimoji="1" lang="ja-JP" altLang="en-US" sz="2000" b="0" dirty="0" smtClean="0">
                          <a:solidFill>
                            <a:schemeClr val="tx1"/>
                          </a:solidFill>
                        </a:rPr>
                        <a:t>送信地域→返信地域</a:t>
                      </a:r>
                      <a:endParaRPr kumimoji="1" lang="ja-JP" altLang="en-US" sz="2000" b="0" dirty="0">
                        <a:solidFill>
                          <a:schemeClr val="tx1"/>
                        </a:solidFill>
                      </a:endParaRPr>
                    </a:p>
                  </a:txBody>
                  <a:tcPr anchor="ctr">
                    <a:lnL w="3175" cap="flat" cmpd="sng" algn="ctr">
                      <a:solidFill>
                        <a:schemeClr val="accent1">
                          <a:lumMod val="75000"/>
                        </a:schemeClr>
                      </a:solidFill>
                      <a:prstDash val="solid"/>
                      <a:round/>
                      <a:headEnd type="none" w="med" len="med"/>
                      <a:tailEnd type="none" w="med" len="med"/>
                    </a:lnL>
                    <a:lnR w="3175" cap="flat" cmpd="sng" algn="ctr">
                      <a:solidFill>
                        <a:schemeClr val="accent1">
                          <a:lumMod val="75000"/>
                        </a:schemeClr>
                      </a:solidFill>
                      <a:prstDash val="solid"/>
                      <a:round/>
                      <a:headEnd type="none" w="med" len="med"/>
                      <a:tailEnd type="none" w="med" len="med"/>
                    </a:lnR>
                    <a:lnT w="3175" cap="flat" cmpd="sng" algn="ctr">
                      <a:solidFill>
                        <a:schemeClr val="accent1">
                          <a:lumMod val="75000"/>
                        </a:schemeClr>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tcPr>
                </a:tc>
                <a:tc>
                  <a:txBody>
                    <a:bodyPr/>
                    <a:lstStyle/>
                    <a:p>
                      <a:pPr algn="ctr"/>
                      <a:r>
                        <a:rPr kumimoji="1" lang="ja-JP" altLang="en-US" sz="2000" b="0" dirty="0" smtClean="0">
                          <a:solidFill>
                            <a:schemeClr val="tx1"/>
                          </a:solidFill>
                        </a:rPr>
                        <a:t>返信時間（中央値）</a:t>
                      </a:r>
                      <a:endParaRPr kumimoji="1" lang="ja-JP" altLang="en-US" sz="2000" b="0" dirty="0">
                        <a:solidFill>
                          <a:schemeClr val="tx1"/>
                        </a:solidFill>
                      </a:endParaRPr>
                    </a:p>
                  </a:txBody>
                  <a:tcPr anchor="ctr">
                    <a:lnL w="3175" cap="flat" cmpd="sng" algn="ctr">
                      <a:solidFill>
                        <a:schemeClr val="accent1">
                          <a:lumMod val="75000"/>
                        </a:schemeClr>
                      </a:solidFill>
                      <a:prstDash val="solid"/>
                      <a:round/>
                      <a:headEnd type="none" w="med" len="med"/>
                      <a:tailEnd type="none" w="med" len="med"/>
                    </a:lnL>
                    <a:lnR w="3175" cap="flat" cmpd="sng" algn="ctr">
                      <a:solidFill>
                        <a:schemeClr val="accent1">
                          <a:lumMod val="75000"/>
                        </a:schemeClr>
                      </a:solidFill>
                      <a:prstDash val="solid"/>
                      <a:round/>
                      <a:headEnd type="none" w="med" len="med"/>
                      <a:tailEnd type="none" w="med" len="med"/>
                    </a:lnR>
                    <a:lnT w="3175" cap="flat" cmpd="sng" algn="ctr">
                      <a:solidFill>
                        <a:schemeClr val="accent1">
                          <a:lumMod val="75000"/>
                        </a:schemeClr>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tcPr>
                </a:tc>
              </a:tr>
              <a:tr h="370840">
                <a:tc>
                  <a:txBody>
                    <a:bodyPr/>
                    <a:lstStyle/>
                    <a:p>
                      <a:pPr algn="ctr"/>
                      <a:r>
                        <a:rPr lang="ja-JP" altLang="en-US" sz="2000" dirty="0" smtClean="0">
                          <a:solidFill>
                            <a:srgbClr val="339933"/>
                          </a:solidFill>
                        </a:rPr>
                        <a:t>同じ</a:t>
                      </a:r>
                      <a:endParaRPr kumimoji="1" lang="ja-JP" altLang="en-US" sz="2000" dirty="0"/>
                    </a:p>
                  </a:txBody>
                  <a:tcPr anchor="ctr">
                    <a:lnL w="3175" cap="flat" cmpd="sng" algn="ctr">
                      <a:solidFill>
                        <a:schemeClr val="accent1">
                          <a:lumMod val="75000"/>
                        </a:schemeClr>
                      </a:solidFill>
                      <a:prstDash val="solid"/>
                      <a:round/>
                      <a:headEnd type="none" w="med" len="med"/>
                      <a:tailEnd type="none" w="med" len="med"/>
                    </a:lnL>
                    <a:lnR w="3175" cap="flat" cmpd="sng" algn="ctr">
                      <a:solidFill>
                        <a:schemeClr val="accent1">
                          <a:lumMod val="75000"/>
                        </a:schemeClr>
                      </a:solidFill>
                      <a:prstDash val="solid"/>
                      <a:round/>
                      <a:headEnd type="none" w="med" len="med"/>
                      <a:tailEnd type="none" w="med" len="med"/>
                    </a:lnR>
                    <a:lnT w="3175" cap="flat" cmpd="sng" algn="ctr">
                      <a:solidFill>
                        <a:schemeClr val="accent1">
                          <a:lumMod val="75000"/>
                        </a:schemeClr>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noFill/>
                  </a:tcPr>
                </a:tc>
                <a:tc>
                  <a:txBody>
                    <a:bodyPr/>
                    <a:lstStyle/>
                    <a:p>
                      <a:pPr algn="ctr"/>
                      <a:r>
                        <a:rPr lang="ja-JP" altLang="en-US" sz="2000" dirty="0" smtClean="0">
                          <a:solidFill>
                            <a:srgbClr val="FF0000"/>
                          </a:solidFill>
                        </a:rPr>
                        <a:t>米</a:t>
                      </a:r>
                      <a:r>
                        <a:rPr lang="ja-JP" altLang="en-US" sz="2000" dirty="0" smtClean="0"/>
                        <a:t>→</a:t>
                      </a:r>
                      <a:r>
                        <a:rPr lang="ja-JP" altLang="en-US" sz="2000" dirty="0" smtClean="0">
                          <a:solidFill>
                            <a:srgbClr val="FF0000"/>
                          </a:solidFill>
                        </a:rPr>
                        <a:t>米</a:t>
                      </a:r>
                      <a:r>
                        <a:rPr lang="ja-JP" altLang="en-US" sz="2000" dirty="0" smtClean="0"/>
                        <a:t>，</a:t>
                      </a:r>
                      <a:r>
                        <a:rPr lang="ja-JP" altLang="en-US" sz="2000" dirty="0" smtClean="0">
                          <a:solidFill>
                            <a:srgbClr val="0000FF"/>
                          </a:solidFill>
                        </a:rPr>
                        <a:t>欧</a:t>
                      </a:r>
                      <a:r>
                        <a:rPr lang="ja-JP" altLang="en-US" sz="2000" dirty="0" smtClean="0"/>
                        <a:t>→</a:t>
                      </a:r>
                      <a:r>
                        <a:rPr lang="ja-JP" altLang="en-US" sz="2000" dirty="0" smtClean="0">
                          <a:solidFill>
                            <a:srgbClr val="0000FF"/>
                          </a:solidFill>
                        </a:rPr>
                        <a:t>欧</a:t>
                      </a:r>
                      <a:endParaRPr kumimoji="1" lang="ja-JP" altLang="en-US" sz="2000" dirty="0"/>
                    </a:p>
                  </a:txBody>
                  <a:tcPr anchor="ctr">
                    <a:lnL w="3175" cap="flat" cmpd="sng" algn="ctr">
                      <a:solidFill>
                        <a:schemeClr val="accent1">
                          <a:lumMod val="75000"/>
                        </a:schemeClr>
                      </a:solidFill>
                      <a:prstDash val="solid"/>
                      <a:round/>
                      <a:headEnd type="none" w="med" len="med"/>
                      <a:tailEnd type="none" w="med" len="med"/>
                    </a:lnL>
                    <a:lnR w="3175" cap="flat" cmpd="sng" algn="ctr">
                      <a:solidFill>
                        <a:schemeClr val="accent1">
                          <a:lumMod val="75000"/>
                        </a:schemeClr>
                      </a:solidFill>
                      <a:prstDash val="solid"/>
                      <a:round/>
                      <a:headEnd type="none" w="med" len="med"/>
                      <a:tailEnd type="none" w="med" len="med"/>
                    </a:lnR>
                    <a:lnT w="3175" cap="flat" cmpd="sng" algn="ctr">
                      <a:solidFill>
                        <a:schemeClr val="accent1">
                          <a:lumMod val="75000"/>
                        </a:schemeClr>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noFill/>
                  </a:tcPr>
                </a:tc>
                <a:tc>
                  <a:txBody>
                    <a:bodyPr/>
                    <a:lstStyle/>
                    <a:p>
                      <a:pPr algn="ctr"/>
                      <a:r>
                        <a:rPr kumimoji="1" lang="ja-JP" altLang="en-US" sz="2000" dirty="0" smtClean="0"/>
                        <a:t>約</a:t>
                      </a:r>
                      <a:r>
                        <a:rPr kumimoji="1" lang="en-US" altLang="ja-JP" sz="2000" dirty="0" smtClean="0"/>
                        <a:t>1.5</a:t>
                      </a:r>
                      <a:r>
                        <a:rPr kumimoji="1" lang="ja-JP" altLang="en-US" sz="2000" dirty="0" smtClean="0"/>
                        <a:t>時間</a:t>
                      </a:r>
                      <a:endParaRPr kumimoji="1" lang="ja-JP" altLang="en-US" sz="2000" dirty="0"/>
                    </a:p>
                  </a:txBody>
                  <a:tcPr anchor="ctr">
                    <a:lnL w="3175" cap="flat" cmpd="sng" algn="ctr">
                      <a:solidFill>
                        <a:schemeClr val="accent1">
                          <a:lumMod val="75000"/>
                        </a:schemeClr>
                      </a:solidFill>
                      <a:prstDash val="solid"/>
                      <a:round/>
                      <a:headEnd type="none" w="med" len="med"/>
                      <a:tailEnd type="none" w="med" len="med"/>
                    </a:lnL>
                    <a:lnR w="3175" cap="flat" cmpd="sng" algn="ctr">
                      <a:solidFill>
                        <a:schemeClr val="accent1">
                          <a:lumMod val="75000"/>
                        </a:schemeClr>
                      </a:solidFill>
                      <a:prstDash val="solid"/>
                      <a:round/>
                      <a:headEnd type="none" w="med" len="med"/>
                      <a:tailEnd type="none" w="med" len="med"/>
                    </a:lnR>
                    <a:lnT w="3175" cap="flat" cmpd="sng" algn="ctr">
                      <a:solidFill>
                        <a:schemeClr val="accent1">
                          <a:lumMod val="75000"/>
                        </a:schemeClr>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noFill/>
                  </a:tcPr>
                </a:tc>
              </a:tr>
              <a:tr h="370840">
                <a:tc>
                  <a:txBody>
                    <a:bodyPr/>
                    <a:lstStyle/>
                    <a:p>
                      <a:pPr algn="ctr"/>
                      <a:r>
                        <a:rPr lang="ja-JP" altLang="en-US" sz="2000" dirty="0" smtClean="0">
                          <a:solidFill>
                            <a:srgbClr val="DE8400"/>
                          </a:solidFill>
                        </a:rPr>
                        <a:t>異なる</a:t>
                      </a:r>
                      <a:endParaRPr kumimoji="1" lang="ja-JP" altLang="en-US" sz="2000" dirty="0"/>
                    </a:p>
                  </a:txBody>
                  <a:tcPr anchor="ctr">
                    <a:lnL w="3175" cap="flat" cmpd="sng" algn="ctr">
                      <a:solidFill>
                        <a:schemeClr val="accent1">
                          <a:lumMod val="75000"/>
                        </a:schemeClr>
                      </a:solidFill>
                      <a:prstDash val="solid"/>
                      <a:round/>
                      <a:headEnd type="none" w="med" len="med"/>
                      <a:tailEnd type="none" w="med" len="med"/>
                    </a:lnL>
                    <a:lnR w="3175" cap="flat" cmpd="sng" algn="ctr">
                      <a:solidFill>
                        <a:schemeClr val="accent1">
                          <a:lumMod val="75000"/>
                        </a:schemeClr>
                      </a:solidFill>
                      <a:prstDash val="solid"/>
                      <a:round/>
                      <a:headEnd type="none" w="med" len="med"/>
                      <a:tailEnd type="none" w="med" len="med"/>
                    </a:lnR>
                    <a:lnT w="3175" cap="flat" cmpd="sng" algn="ctr">
                      <a:solidFill>
                        <a:schemeClr val="accent1">
                          <a:lumMod val="75000"/>
                        </a:schemeClr>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noFill/>
                  </a:tcPr>
                </a:tc>
                <a:tc>
                  <a:txBody>
                    <a:bodyPr/>
                    <a:lstStyle/>
                    <a:p>
                      <a:pPr algn="ctr"/>
                      <a:r>
                        <a:rPr lang="ja-JP" altLang="en-US" sz="2000" dirty="0" smtClean="0">
                          <a:solidFill>
                            <a:srgbClr val="FF0000"/>
                          </a:solidFill>
                        </a:rPr>
                        <a:t>米</a:t>
                      </a:r>
                      <a:r>
                        <a:rPr lang="ja-JP" altLang="en-US" sz="2000" dirty="0" smtClean="0"/>
                        <a:t>→</a:t>
                      </a:r>
                      <a:r>
                        <a:rPr lang="ja-JP" altLang="en-US" sz="2000" dirty="0" smtClean="0">
                          <a:solidFill>
                            <a:srgbClr val="0000FF"/>
                          </a:solidFill>
                        </a:rPr>
                        <a:t>欧</a:t>
                      </a:r>
                      <a:r>
                        <a:rPr lang="ja-JP" altLang="en-US" sz="2000" dirty="0" smtClean="0"/>
                        <a:t>，</a:t>
                      </a:r>
                      <a:r>
                        <a:rPr lang="ja-JP" altLang="en-US" sz="2000" dirty="0" smtClean="0">
                          <a:solidFill>
                            <a:srgbClr val="0000FF"/>
                          </a:solidFill>
                        </a:rPr>
                        <a:t>欧</a:t>
                      </a:r>
                      <a:r>
                        <a:rPr lang="ja-JP" altLang="en-US" sz="2000" dirty="0" smtClean="0"/>
                        <a:t>→</a:t>
                      </a:r>
                      <a:r>
                        <a:rPr lang="ja-JP" altLang="en-US" sz="2000" dirty="0" smtClean="0">
                          <a:solidFill>
                            <a:srgbClr val="FF0000"/>
                          </a:solidFill>
                        </a:rPr>
                        <a:t>米</a:t>
                      </a:r>
                      <a:endParaRPr kumimoji="1" lang="ja-JP" altLang="en-US" sz="2000" dirty="0"/>
                    </a:p>
                  </a:txBody>
                  <a:tcPr anchor="ctr">
                    <a:lnL w="3175" cap="flat" cmpd="sng" algn="ctr">
                      <a:solidFill>
                        <a:schemeClr val="accent1">
                          <a:lumMod val="75000"/>
                        </a:schemeClr>
                      </a:solidFill>
                      <a:prstDash val="solid"/>
                      <a:round/>
                      <a:headEnd type="none" w="med" len="med"/>
                      <a:tailEnd type="none" w="med" len="med"/>
                    </a:lnL>
                    <a:lnR w="3175" cap="flat" cmpd="sng" algn="ctr">
                      <a:solidFill>
                        <a:schemeClr val="accent1">
                          <a:lumMod val="75000"/>
                        </a:schemeClr>
                      </a:solidFill>
                      <a:prstDash val="solid"/>
                      <a:round/>
                      <a:headEnd type="none" w="med" len="med"/>
                      <a:tailEnd type="none" w="med" len="med"/>
                    </a:lnR>
                    <a:lnT w="3175" cap="flat" cmpd="sng" algn="ctr">
                      <a:solidFill>
                        <a:schemeClr val="accent1">
                          <a:lumMod val="75000"/>
                        </a:schemeClr>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noFill/>
                  </a:tcPr>
                </a:tc>
                <a:tc>
                  <a:txBody>
                    <a:bodyPr/>
                    <a:lstStyle/>
                    <a:p>
                      <a:pPr algn="ctr"/>
                      <a:r>
                        <a:rPr kumimoji="1" lang="ja-JP" altLang="en-US" sz="2000" dirty="0" smtClean="0"/>
                        <a:t>約</a:t>
                      </a:r>
                      <a:r>
                        <a:rPr kumimoji="1" lang="en-US" altLang="ja-JP" sz="2000" dirty="0" smtClean="0"/>
                        <a:t>2</a:t>
                      </a:r>
                      <a:r>
                        <a:rPr kumimoji="1" lang="ja-JP" altLang="en-US" sz="2000" dirty="0" smtClean="0"/>
                        <a:t>時間</a:t>
                      </a:r>
                      <a:endParaRPr kumimoji="1" lang="ja-JP" altLang="en-US" sz="2000" dirty="0"/>
                    </a:p>
                  </a:txBody>
                  <a:tcPr anchor="ctr">
                    <a:lnL w="3175" cap="flat" cmpd="sng" algn="ctr">
                      <a:solidFill>
                        <a:schemeClr val="accent1">
                          <a:lumMod val="75000"/>
                        </a:schemeClr>
                      </a:solidFill>
                      <a:prstDash val="solid"/>
                      <a:round/>
                      <a:headEnd type="none" w="med" len="med"/>
                      <a:tailEnd type="none" w="med" len="med"/>
                    </a:lnL>
                    <a:lnR w="3175" cap="flat" cmpd="sng" algn="ctr">
                      <a:solidFill>
                        <a:schemeClr val="accent1">
                          <a:lumMod val="75000"/>
                        </a:schemeClr>
                      </a:solidFill>
                      <a:prstDash val="solid"/>
                      <a:round/>
                      <a:headEnd type="none" w="med" len="med"/>
                      <a:tailEnd type="none" w="med" len="med"/>
                    </a:lnR>
                    <a:lnT w="3175" cap="flat" cmpd="sng" algn="ctr">
                      <a:solidFill>
                        <a:schemeClr val="accent1">
                          <a:lumMod val="75000"/>
                        </a:schemeClr>
                      </a:solidFill>
                      <a:prstDash val="solid"/>
                      <a:round/>
                      <a:headEnd type="none" w="med" len="med"/>
                      <a:tailEnd type="none" w="med" len="med"/>
                    </a:lnT>
                    <a:lnB w="3175" cap="flat" cmpd="sng" algn="ctr">
                      <a:solidFill>
                        <a:schemeClr val="accent1">
                          <a:lumMod val="75000"/>
                        </a:schemeClr>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1"/>
          <p:cNvSpPr>
            <a:spLocks noGrp="1"/>
          </p:cNvSpPr>
          <p:nvPr>
            <p:ph type="title"/>
          </p:nvPr>
        </p:nvSpPr>
        <p:spPr/>
        <p:txBody>
          <a:bodyPr/>
          <a:lstStyle/>
          <a:p>
            <a:r>
              <a:rPr lang="ja-JP" altLang="en-US" sz="2000" dirty="0" smtClean="0"/>
              <a:t>分析結果</a:t>
            </a:r>
            <a:r>
              <a:rPr lang="en-US" altLang="ja-JP" dirty="0" smtClean="0"/>
              <a:t/>
            </a:r>
            <a:br>
              <a:rPr lang="en-US" altLang="ja-JP" dirty="0" smtClean="0"/>
            </a:br>
            <a:r>
              <a:rPr lang="en-US" altLang="ja-JP" sz="2900" dirty="0" smtClean="0"/>
              <a:t>(3)</a:t>
            </a:r>
            <a:r>
              <a:rPr lang="ja-JP" altLang="en-US" sz="2900" dirty="0" smtClean="0"/>
              <a:t>最適な送信タイミングの特定</a:t>
            </a:r>
            <a:endParaRPr kumimoji="1" lang="ja-JP" altLang="en-US" sz="2400" dirty="0"/>
          </a:p>
        </p:txBody>
      </p:sp>
      <p:sp>
        <p:nvSpPr>
          <p:cNvPr id="4" name="日付プレースホルダ 3"/>
          <p:cNvSpPr>
            <a:spLocks noGrp="1"/>
          </p:cNvSpPr>
          <p:nvPr>
            <p:ph type="dt" sz="half" idx="10"/>
          </p:nvPr>
        </p:nvSpPr>
        <p:spPr/>
        <p:txBody>
          <a:bodyPr/>
          <a:lstStyle/>
          <a:p>
            <a:r>
              <a:rPr lang="en-US" altLang="ja-JP" dirty="0" smtClean="0"/>
              <a:t>2009/9/18</a:t>
            </a:r>
            <a:endParaRPr lang="en-US" altLang="ja-JP" dirty="0"/>
          </a:p>
        </p:txBody>
      </p:sp>
      <p:sp>
        <p:nvSpPr>
          <p:cNvPr id="5" name="フッター プレースホルダ 4"/>
          <p:cNvSpPr>
            <a:spLocks noGrp="1"/>
          </p:cNvSpPr>
          <p:nvPr>
            <p:ph type="ftr" sz="quarter" idx="11"/>
          </p:nvPr>
        </p:nvSpPr>
        <p:spPr/>
        <p:txBody>
          <a:bodyPr/>
          <a:lstStyle/>
          <a:p>
            <a:r>
              <a:rPr lang="en-US" altLang="ja-JP" dirty="0" smtClean="0"/>
              <a:t>OSS</a:t>
            </a:r>
            <a:r>
              <a:rPr lang="ja-JP" altLang="en-US" dirty="0"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a:xfrm>
            <a:off x="7905750" y="6540500"/>
            <a:ext cx="622300" cy="311150"/>
          </a:xfrm>
        </p:spPr>
        <p:txBody>
          <a:bodyPr/>
          <a:lstStyle/>
          <a:p>
            <a:fld id="{A34FFC92-B155-4B7B-8074-C26DB6864491}" type="slidenum">
              <a:rPr lang="en-US" altLang="ja-JP" smtClean="0"/>
              <a:pPr/>
              <a:t>10</a:t>
            </a:fld>
            <a:endParaRPr lang="en-US" altLang="ja-JP" dirty="0"/>
          </a:p>
        </p:txBody>
      </p:sp>
      <p:pic>
        <p:nvPicPr>
          <p:cNvPr id="17" name="Picture 2"/>
          <p:cNvPicPr>
            <a:picLocks noChangeAspect="1" noChangeArrowheads="1"/>
          </p:cNvPicPr>
          <p:nvPr/>
        </p:nvPicPr>
        <p:blipFill>
          <a:blip r:embed="rId3" cstate="print"/>
          <a:srcRect/>
          <a:stretch>
            <a:fillRect/>
          </a:stretch>
        </p:blipFill>
        <p:spPr bwMode="auto">
          <a:xfrm>
            <a:off x="828000" y="959083"/>
            <a:ext cx="3744000" cy="2880000"/>
          </a:xfrm>
          <a:prstGeom prst="rect">
            <a:avLst/>
          </a:prstGeom>
          <a:noFill/>
          <a:ln w="9525">
            <a:noFill/>
            <a:miter lim="800000"/>
            <a:headEnd/>
            <a:tailEnd/>
          </a:ln>
        </p:spPr>
      </p:pic>
      <p:pic>
        <p:nvPicPr>
          <p:cNvPr id="19" name="Picture 3"/>
          <p:cNvPicPr>
            <a:picLocks noChangeAspect="1" noChangeArrowheads="1"/>
          </p:cNvPicPr>
          <p:nvPr/>
        </p:nvPicPr>
        <p:blipFill>
          <a:blip r:embed="rId4" cstate="print"/>
          <a:srcRect/>
          <a:stretch>
            <a:fillRect/>
          </a:stretch>
        </p:blipFill>
        <p:spPr bwMode="auto">
          <a:xfrm>
            <a:off x="4577810" y="958887"/>
            <a:ext cx="3747273" cy="2880000"/>
          </a:xfrm>
          <a:prstGeom prst="rect">
            <a:avLst/>
          </a:prstGeom>
          <a:noFill/>
          <a:ln w="9525">
            <a:noFill/>
            <a:miter lim="800000"/>
            <a:headEnd/>
            <a:tailEnd/>
          </a:ln>
        </p:spPr>
      </p:pic>
      <p:pic>
        <p:nvPicPr>
          <p:cNvPr id="20" name="Picture 4"/>
          <p:cNvPicPr>
            <a:picLocks noChangeAspect="1" noChangeArrowheads="1"/>
          </p:cNvPicPr>
          <p:nvPr/>
        </p:nvPicPr>
        <p:blipFill>
          <a:blip r:embed="rId5" cstate="print"/>
          <a:srcRect/>
          <a:stretch>
            <a:fillRect/>
          </a:stretch>
        </p:blipFill>
        <p:spPr bwMode="auto">
          <a:xfrm>
            <a:off x="817616" y="3735127"/>
            <a:ext cx="3754384" cy="2880000"/>
          </a:xfrm>
          <a:prstGeom prst="rect">
            <a:avLst/>
          </a:prstGeom>
          <a:noFill/>
          <a:ln w="9525">
            <a:noFill/>
            <a:miter lim="800000"/>
            <a:headEnd/>
            <a:tailEnd/>
          </a:ln>
        </p:spPr>
      </p:pic>
      <p:pic>
        <p:nvPicPr>
          <p:cNvPr id="21" name="Picture 5"/>
          <p:cNvPicPr>
            <a:picLocks noChangeAspect="1" noChangeArrowheads="1"/>
          </p:cNvPicPr>
          <p:nvPr/>
        </p:nvPicPr>
        <p:blipFill>
          <a:blip r:embed="rId6" cstate="print"/>
          <a:srcRect/>
          <a:stretch>
            <a:fillRect/>
          </a:stretch>
        </p:blipFill>
        <p:spPr bwMode="auto">
          <a:xfrm>
            <a:off x="4577619" y="3740150"/>
            <a:ext cx="3763636" cy="2880000"/>
          </a:xfrm>
          <a:prstGeom prst="rect">
            <a:avLst/>
          </a:prstGeom>
          <a:noFill/>
          <a:ln w="9525">
            <a:noFill/>
            <a:miter lim="800000"/>
            <a:headEnd/>
            <a:tailEnd/>
          </a:ln>
        </p:spPr>
      </p:pic>
      <p:sp>
        <p:nvSpPr>
          <p:cNvPr id="25" name="円/楕円 24"/>
          <p:cNvSpPr/>
          <p:nvPr/>
        </p:nvSpPr>
        <p:spPr>
          <a:xfrm>
            <a:off x="1593850" y="1873250"/>
            <a:ext cx="2444750" cy="137795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3600" dirty="0" smtClean="0">
                <a:solidFill>
                  <a:srgbClr val="FF0000"/>
                </a:solidFill>
              </a:rPr>
              <a:t>米</a:t>
            </a:r>
            <a:r>
              <a:rPr kumimoji="1" lang="ja-JP" altLang="en-US" sz="3600" dirty="0" smtClean="0"/>
              <a:t>→</a:t>
            </a:r>
            <a:r>
              <a:rPr kumimoji="1" lang="ja-JP" altLang="en-US" sz="3600" dirty="0" smtClean="0">
                <a:solidFill>
                  <a:srgbClr val="FF0000"/>
                </a:solidFill>
              </a:rPr>
              <a:t>米</a:t>
            </a:r>
            <a:endParaRPr kumimoji="1" lang="ja-JP" altLang="en-US" sz="3600" dirty="0">
              <a:solidFill>
                <a:srgbClr val="FF0000"/>
              </a:solidFill>
            </a:endParaRPr>
          </a:p>
        </p:txBody>
      </p:sp>
      <p:sp>
        <p:nvSpPr>
          <p:cNvPr id="30" name="円/楕円 29"/>
          <p:cNvSpPr/>
          <p:nvPr/>
        </p:nvSpPr>
        <p:spPr>
          <a:xfrm>
            <a:off x="1593850" y="4629150"/>
            <a:ext cx="2444750" cy="137795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ja-JP" altLang="en-US" sz="3600" dirty="0" smtClean="0">
                <a:solidFill>
                  <a:srgbClr val="FF0000"/>
                </a:solidFill>
              </a:rPr>
              <a:t>米</a:t>
            </a:r>
            <a:r>
              <a:rPr kumimoji="1" lang="ja-JP" altLang="en-US" sz="3600" dirty="0" smtClean="0"/>
              <a:t>→</a:t>
            </a:r>
            <a:r>
              <a:rPr lang="ja-JP" altLang="en-US" sz="3600" dirty="0" smtClean="0">
                <a:solidFill>
                  <a:srgbClr val="0000FF"/>
                </a:solidFill>
              </a:rPr>
              <a:t>欧</a:t>
            </a:r>
            <a:endParaRPr kumimoji="1" lang="ja-JP" altLang="en-US" sz="3600" dirty="0">
              <a:solidFill>
                <a:srgbClr val="0000FF"/>
              </a:solidFill>
            </a:endParaRPr>
          </a:p>
        </p:txBody>
      </p:sp>
      <p:sp>
        <p:nvSpPr>
          <p:cNvPr id="31" name="円/楕円 30"/>
          <p:cNvSpPr/>
          <p:nvPr/>
        </p:nvSpPr>
        <p:spPr>
          <a:xfrm>
            <a:off x="5372100" y="1873250"/>
            <a:ext cx="2444750" cy="137795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ja-JP" altLang="en-US" sz="3600" dirty="0" smtClean="0">
                <a:solidFill>
                  <a:srgbClr val="0000FF"/>
                </a:solidFill>
              </a:rPr>
              <a:t>欧</a:t>
            </a:r>
            <a:r>
              <a:rPr kumimoji="1" lang="ja-JP" altLang="en-US" sz="3600" dirty="0" smtClean="0"/>
              <a:t>→</a:t>
            </a:r>
            <a:r>
              <a:rPr lang="ja-JP" altLang="en-US" sz="3600" dirty="0" smtClean="0">
                <a:solidFill>
                  <a:srgbClr val="0000FF"/>
                </a:solidFill>
              </a:rPr>
              <a:t>欧</a:t>
            </a:r>
            <a:endParaRPr kumimoji="1" lang="ja-JP" altLang="en-US" sz="3600" dirty="0">
              <a:solidFill>
                <a:srgbClr val="0000FF"/>
              </a:solidFill>
            </a:endParaRPr>
          </a:p>
        </p:txBody>
      </p:sp>
      <p:sp>
        <p:nvSpPr>
          <p:cNvPr id="32" name="円/楕円 31"/>
          <p:cNvSpPr/>
          <p:nvPr/>
        </p:nvSpPr>
        <p:spPr>
          <a:xfrm>
            <a:off x="5372100" y="4629150"/>
            <a:ext cx="2444750" cy="137795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ja-JP" altLang="en-US" sz="3600" dirty="0" smtClean="0">
                <a:solidFill>
                  <a:srgbClr val="0000FF"/>
                </a:solidFill>
              </a:rPr>
              <a:t>欧</a:t>
            </a:r>
            <a:r>
              <a:rPr kumimoji="1" lang="ja-JP" altLang="en-US" sz="3600" dirty="0" smtClean="0"/>
              <a:t>→</a:t>
            </a:r>
            <a:r>
              <a:rPr lang="ja-JP" altLang="en-US" sz="3600" dirty="0" smtClean="0">
                <a:solidFill>
                  <a:srgbClr val="FF0000"/>
                </a:solidFill>
              </a:rPr>
              <a:t>米</a:t>
            </a:r>
            <a:endParaRPr kumimoji="1" lang="ja-JP" altLang="en-US" sz="3600" dirty="0">
              <a:solidFill>
                <a:srgbClr val="FF0000"/>
              </a:solidFill>
            </a:endParaRPr>
          </a:p>
        </p:txBody>
      </p:sp>
      <p:sp>
        <p:nvSpPr>
          <p:cNvPr id="33" name="テキスト ボックス 32"/>
          <p:cNvSpPr txBox="1"/>
          <p:nvPr/>
        </p:nvSpPr>
        <p:spPr>
          <a:xfrm>
            <a:off x="2696308" y="4095750"/>
            <a:ext cx="3778250" cy="584775"/>
          </a:xfrm>
          <a:prstGeom prst="rect">
            <a:avLst/>
          </a:prstGeom>
          <a:solidFill>
            <a:schemeClr val="bg1"/>
          </a:solidFill>
        </p:spPr>
        <p:txBody>
          <a:bodyPr wrap="square" rtlCol="0">
            <a:spAutoFit/>
          </a:bodyPr>
          <a:lstStyle/>
          <a:p>
            <a:pPr algn="ctr"/>
            <a:r>
              <a:rPr lang="ja-JP" altLang="en-US" sz="3200" dirty="0" smtClean="0">
                <a:solidFill>
                  <a:srgbClr val="339933"/>
                </a:solidFill>
              </a:rPr>
              <a:t>同一タイムゾーン内</a:t>
            </a:r>
            <a:endParaRPr kumimoji="1" lang="ja-JP" altLang="en-US" sz="3200" dirty="0">
              <a:solidFill>
                <a:srgbClr val="339933"/>
              </a:solidFill>
            </a:endParaRPr>
          </a:p>
        </p:txBody>
      </p:sp>
      <p:sp>
        <p:nvSpPr>
          <p:cNvPr id="34" name="テキスト ボックス 33"/>
          <p:cNvSpPr txBox="1"/>
          <p:nvPr/>
        </p:nvSpPr>
        <p:spPr>
          <a:xfrm>
            <a:off x="2634764" y="2895600"/>
            <a:ext cx="3875942" cy="584775"/>
          </a:xfrm>
          <a:prstGeom prst="rect">
            <a:avLst/>
          </a:prstGeom>
          <a:solidFill>
            <a:schemeClr val="bg1"/>
          </a:solidFill>
        </p:spPr>
        <p:txBody>
          <a:bodyPr wrap="square" rtlCol="0">
            <a:spAutoFit/>
          </a:bodyPr>
          <a:lstStyle/>
          <a:p>
            <a:pPr algn="ctr"/>
            <a:r>
              <a:rPr lang="ja-JP" altLang="en-US" sz="3200" dirty="0" smtClean="0">
                <a:solidFill>
                  <a:srgbClr val="DE8400"/>
                </a:solidFill>
              </a:rPr>
              <a:t>異なるタイムゾーン間</a:t>
            </a:r>
            <a:endParaRPr kumimoji="1" lang="ja-JP" altLang="en-US" sz="3200" dirty="0">
              <a:solidFill>
                <a:srgbClr val="DE84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1"/>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hidden"/>
                                      </p:to>
                                    </p:set>
                                  </p:childTnLst>
                                </p:cTn>
                              </p:par>
                            </p:childTnLst>
                          </p:cTn>
                        </p:par>
                        <p:par>
                          <p:cTn id="13" fill="hold">
                            <p:stCondLst>
                              <p:cond delay="0"/>
                            </p:stCondLst>
                            <p:childTnLst>
                              <p:par>
                                <p:cTn id="14" presetID="9" presetClass="entr" presetSubtype="0"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dissolve">
                                      <p:cBhvr>
                                        <p:cTn id="16" dur="500"/>
                                        <p:tgtEl>
                                          <p:spTgt spid="33"/>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7"/>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9"/>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33"/>
                                        </p:tgtEl>
                                        <p:attrNameLst>
                                          <p:attrName>style.visibility</p:attrName>
                                        </p:attrNameLst>
                                      </p:cBhvr>
                                      <p:to>
                                        <p:strVal val="hidden"/>
                                      </p:to>
                                    </p:set>
                                  </p:childTnLst>
                                </p:cTn>
                              </p:par>
                            </p:childTnLst>
                          </p:cTn>
                        </p:par>
                        <p:par>
                          <p:cTn id="29" fill="hold">
                            <p:stCondLst>
                              <p:cond delay="0"/>
                            </p:stCondLst>
                            <p:childTnLst>
                              <p:par>
                                <p:cTn id="30" presetID="9" presetClass="entr" presetSubtype="0"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dissolve">
                                      <p:cBhvr>
                                        <p:cTn id="32" dur="500"/>
                                        <p:tgtEl>
                                          <p:spTgt spid="20"/>
                                        </p:tgtEl>
                                      </p:cBhvr>
                                    </p:animEffect>
                                  </p:childTnLst>
                                </p:cTn>
                              </p:par>
                              <p:par>
                                <p:cTn id="33" presetID="9"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dissolve">
                                      <p:cBhvr>
                                        <p:cTn id="35" dur="500"/>
                                        <p:tgtEl>
                                          <p:spTgt spid="21"/>
                                        </p:tgtEl>
                                      </p:cBhvr>
                                    </p:animEffect>
                                  </p:childTnLst>
                                </p:cTn>
                              </p:par>
                              <p:par>
                                <p:cTn id="36" presetID="9" presetClass="entr" presetSubtype="0" fill="hold" grpId="1"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dissolve">
                                      <p:cBhvr>
                                        <p:cTn id="38" dur="500"/>
                                        <p:tgtEl>
                                          <p:spTgt spid="30"/>
                                        </p:tgtEl>
                                      </p:cBhvr>
                                    </p:animEffect>
                                  </p:childTnLst>
                                </p:cTn>
                              </p:par>
                              <p:par>
                                <p:cTn id="39" presetID="9" presetClass="entr" presetSubtype="0" fill="hold" grpId="1"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dissolve">
                                      <p:cBhvr>
                                        <p:cTn id="41" dur="500"/>
                                        <p:tgtEl>
                                          <p:spTgt spid="32"/>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dissolve">
                                      <p:cBhvr>
                                        <p:cTn id="4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0" grpId="0" animBg="1"/>
      <p:bldP spid="30" grpId="1" animBg="1"/>
      <p:bldP spid="31" grpId="0" animBg="1"/>
      <p:bldP spid="32" grpId="0" animBg="1"/>
      <p:bldP spid="32" grpId="1" animBg="1"/>
      <p:bldP spid="33" grpId="0" animBg="1"/>
      <p:bldP spid="33" grpId="1" animBg="1"/>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4"/>
          <p:cNvPicPr>
            <a:picLocks noChangeAspect="1" noChangeArrowheads="1"/>
          </p:cNvPicPr>
          <p:nvPr/>
        </p:nvPicPr>
        <p:blipFill>
          <a:blip r:embed="rId3" cstate="print"/>
          <a:srcRect/>
          <a:stretch>
            <a:fillRect/>
          </a:stretch>
        </p:blipFill>
        <p:spPr bwMode="auto">
          <a:xfrm>
            <a:off x="4710027" y="3197468"/>
            <a:ext cx="4262523" cy="3276000"/>
          </a:xfrm>
          <a:prstGeom prst="rect">
            <a:avLst/>
          </a:prstGeom>
          <a:noFill/>
          <a:ln w="9525">
            <a:noFill/>
            <a:miter lim="800000"/>
            <a:headEnd/>
            <a:tailEnd/>
          </a:ln>
        </p:spPr>
      </p:pic>
      <p:pic>
        <p:nvPicPr>
          <p:cNvPr id="27" name="Picture 3"/>
          <p:cNvPicPr>
            <a:picLocks noChangeAspect="1" noChangeArrowheads="1"/>
          </p:cNvPicPr>
          <p:nvPr/>
        </p:nvPicPr>
        <p:blipFill>
          <a:blip r:embed="rId4" cstate="print"/>
          <a:srcRect/>
          <a:stretch>
            <a:fillRect/>
          </a:stretch>
        </p:blipFill>
        <p:spPr bwMode="auto">
          <a:xfrm>
            <a:off x="4710027" y="3197468"/>
            <a:ext cx="4262523" cy="3276000"/>
          </a:xfrm>
          <a:prstGeom prst="rect">
            <a:avLst/>
          </a:prstGeom>
          <a:noFill/>
          <a:ln w="9525">
            <a:noFill/>
            <a:miter lim="800000"/>
            <a:headEnd/>
            <a:tailEnd/>
          </a:ln>
        </p:spPr>
      </p:pic>
      <p:pic>
        <p:nvPicPr>
          <p:cNvPr id="30" name="Picture 5"/>
          <p:cNvPicPr>
            <a:picLocks noChangeAspect="1" noChangeArrowheads="1"/>
          </p:cNvPicPr>
          <p:nvPr/>
        </p:nvPicPr>
        <p:blipFill>
          <a:blip r:embed="rId5" cstate="print"/>
          <a:srcRect/>
          <a:stretch>
            <a:fillRect/>
          </a:stretch>
        </p:blipFill>
        <p:spPr bwMode="auto">
          <a:xfrm>
            <a:off x="491001" y="3183220"/>
            <a:ext cx="4258799" cy="3276000"/>
          </a:xfrm>
          <a:prstGeom prst="rect">
            <a:avLst/>
          </a:prstGeom>
          <a:noFill/>
          <a:ln w="9525">
            <a:noFill/>
            <a:miter lim="800000"/>
            <a:headEnd/>
            <a:tailEnd/>
          </a:ln>
        </p:spPr>
      </p:pic>
      <p:pic>
        <p:nvPicPr>
          <p:cNvPr id="25" name="Picture 2"/>
          <p:cNvPicPr>
            <a:picLocks noChangeAspect="1" noChangeArrowheads="1"/>
          </p:cNvPicPr>
          <p:nvPr/>
        </p:nvPicPr>
        <p:blipFill>
          <a:blip r:embed="rId6" cstate="print"/>
          <a:srcRect/>
          <a:stretch>
            <a:fillRect/>
          </a:stretch>
        </p:blipFill>
        <p:spPr bwMode="auto">
          <a:xfrm>
            <a:off x="491001" y="3188676"/>
            <a:ext cx="4258799" cy="3276000"/>
          </a:xfrm>
          <a:prstGeom prst="rect">
            <a:avLst/>
          </a:prstGeom>
          <a:noFill/>
          <a:ln w="9525">
            <a:noFill/>
            <a:miter lim="800000"/>
            <a:headEnd/>
            <a:tailEnd/>
          </a:ln>
        </p:spPr>
      </p:pic>
      <p:cxnSp>
        <p:nvCxnSpPr>
          <p:cNvPr id="33" name="直線コネクタ 32"/>
          <p:cNvCxnSpPr/>
          <p:nvPr/>
        </p:nvCxnSpPr>
        <p:spPr>
          <a:xfrm rot="10800000">
            <a:off x="5238755" y="5437639"/>
            <a:ext cx="3511545"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rot="10800000">
            <a:off x="5238754" y="6309861"/>
            <a:ext cx="3511546"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rot="10800000">
            <a:off x="1007612" y="4793560"/>
            <a:ext cx="3475488"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rot="10800000">
            <a:off x="999230" y="5657392"/>
            <a:ext cx="3483871"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3" name="コンテンツ プレースホルダ 2"/>
          <p:cNvSpPr>
            <a:spLocks noGrp="1"/>
          </p:cNvSpPr>
          <p:nvPr>
            <p:ph idx="1"/>
          </p:nvPr>
        </p:nvSpPr>
        <p:spPr>
          <a:xfrm>
            <a:off x="438150" y="1028700"/>
            <a:ext cx="8445500" cy="2266950"/>
          </a:xfrm>
        </p:spPr>
        <p:txBody>
          <a:bodyPr>
            <a:normAutofit/>
          </a:bodyPr>
          <a:lstStyle/>
          <a:p>
            <a:r>
              <a:rPr kumimoji="1" lang="ja-JP" altLang="en-US" dirty="0" smtClean="0"/>
              <a:t>結果</a:t>
            </a:r>
            <a:endParaRPr kumimoji="1" lang="en-US" altLang="ja-JP" dirty="0" smtClean="0"/>
          </a:p>
          <a:p>
            <a:pPr lvl="1"/>
            <a:r>
              <a:rPr lang="ja-JP" altLang="en-US" dirty="0" smtClean="0"/>
              <a:t>タイムラグの小さい情報交換が行われている時刻を確認できた</a:t>
            </a:r>
          </a:p>
        </p:txBody>
      </p:sp>
      <p:sp>
        <p:nvSpPr>
          <p:cNvPr id="2" name="タイトル 1"/>
          <p:cNvSpPr>
            <a:spLocks noGrp="1"/>
          </p:cNvSpPr>
          <p:nvPr>
            <p:ph type="title"/>
          </p:nvPr>
        </p:nvSpPr>
        <p:spPr/>
        <p:txBody>
          <a:bodyPr>
            <a:normAutofit fontScale="90000"/>
          </a:bodyPr>
          <a:lstStyle/>
          <a:p>
            <a:r>
              <a:rPr lang="ja-JP" altLang="en-US" sz="2200" dirty="0" smtClean="0"/>
              <a:t>分析結果</a:t>
            </a:r>
            <a:r>
              <a:rPr lang="en-US" altLang="ja-JP" dirty="0" smtClean="0"/>
              <a:t/>
            </a:r>
            <a:br>
              <a:rPr lang="en-US" altLang="ja-JP" dirty="0" smtClean="0"/>
            </a:br>
            <a:r>
              <a:rPr lang="en-US" altLang="ja-JP" dirty="0" smtClean="0"/>
              <a:t>(3)</a:t>
            </a:r>
            <a:r>
              <a:rPr lang="ja-JP" altLang="en-US" dirty="0" smtClean="0"/>
              <a:t>最適な送信タイミングの特定</a:t>
            </a:r>
            <a:r>
              <a:rPr lang="ja-JP" altLang="en-US" sz="2400" dirty="0" smtClean="0"/>
              <a:t>～</a:t>
            </a:r>
            <a:r>
              <a:rPr lang="ja-JP" altLang="en-US" sz="2400" dirty="0" smtClean="0">
                <a:solidFill>
                  <a:srgbClr val="339933"/>
                </a:solidFill>
              </a:rPr>
              <a:t>同一タイムゾーン内</a:t>
            </a:r>
            <a:r>
              <a:rPr lang="ja-JP" altLang="en-US" sz="2400" dirty="0" smtClean="0"/>
              <a:t>～</a:t>
            </a:r>
            <a:endParaRPr kumimoji="1" lang="ja-JP" altLang="en-US" sz="2400"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11</a:t>
            </a:fld>
            <a:endParaRPr lang="en-US" altLang="ja-JP"/>
          </a:p>
        </p:txBody>
      </p:sp>
      <p:sp>
        <p:nvSpPr>
          <p:cNvPr id="9" name="テキスト ボックス 8"/>
          <p:cNvSpPr txBox="1"/>
          <p:nvPr/>
        </p:nvSpPr>
        <p:spPr>
          <a:xfrm>
            <a:off x="971550" y="6307951"/>
            <a:ext cx="3333750" cy="276999"/>
          </a:xfrm>
          <a:prstGeom prst="rect">
            <a:avLst/>
          </a:prstGeom>
          <a:noFill/>
        </p:spPr>
        <p:txBody>
          <a:bodyPr wrap="square" rtlCol="0">
            <a:spAutoFit/>
          </a:bodyPr>
          <a:lstStyle/>
          <a:p>
            <a:pPr algn="ctr"/>
            <a:r>
              <a:rPr lang="ja-JP" altLang="en-US" sz="1200" dirty="0" smtClean="0">
                <a:latin typeface="+mn-lt"/>
                <a:ea typeface="+mn-ea"/>
                <a:cs typeface="Times New Roman" pitchFamily="18" charset="0"/>
              </a:rPr>
              <a:t>（</a:t>
            </a:r>
            <a:r>
              <a:rPr lang="en-US" altLang="ja-JP" sz="1200" dirty="0" smtClean="0">
                <a:latin typeface="+mn-lt"/>
                <a:ea typeface="+mn-ea"/>
                <a:cs typeface="Times New Roman" pitchFamily="18" charset="0"/>
              </a:rPr>
              <a:t>a</a:t>
            </a:r>
            <a:r>
              <a:rPr lang="ja-JP" altLang="en-US" sz="1200" dirty="0" smtClean="0">
                <a:latin typeface="+mn-lt"/>
                <a:ea typeface="+mn-ea"/>
                <a:cs typeface="Times New Roman" pitchFamily="18" charset="0"/>
              </a:rPr>
              <a:t>）</a:t>
            </a:r>
            <a:r>
              <a:rPr lang="ja-JP" altLang="en-US" sz="1200" dirty="0" smtClean="0">
                <a:solidFill>
                  <a:srgbClr val="FF0000"/>
                </a:solidFill>
                <a:latin typeface="+mn-lt"/>
                <a:ea typeface="+mn-ea"/>
                <a:cs typeface="Times New Roman" pitchFamily="18" charset="0"/>
              </a:rPr>
              <a:t>米</a:t>
            </a:r>
            <a:r>
              <a:rPr lang="ja-JP" altLang="en-US" sz="1200" dirty="0" smtClean="0">
                <a:latin typeface="+mn-lt"/>
                <a:ea typeface="+mn-ea"/>
                <a:cs typeface="Times New Roman" pitchFamily="18" charset="0"/>
              </a:rPr>
              <a:t>→</a:t>
            </a:r>
            <a:r>
              <a:rPr lang="ja-JP" altLang="en-US" sz="1200" dirty="0" smtClean="0">
                <a:solidFill>
                  <a:srgbClr val="FF0000"/>
                </a:solidFill>
                <a:latin typeface="+mn-lt"/>
                <a:ea typeface="+mn-ea"/>
                <a:cs typeface="Times New Roman" pitchFamily="18" charset="0"/>
              </a:rPr>
              <a:t>米</a:t>
            </a:r>
            <a:endParaRPr kumimoji="1" lang="ja-JP" altLang="en-US" sz="1200" dirty="0">
              <a:latin typeface="+mn-lt"/>
              <a:ea typeface="+mn-ea"/>
              <a:cs typeface="Times New Roman" pitchFamily="18" charset="0"/>
            </a:endParaRPr>
          </a:p>
        </p:txBody>
      </p:sp>
      <p:sp>
        <p:nvSpPr>
          <p:cNvPr id="13" name="テキスト ボックス 12"/>
          <p:cNvSpPr txBox="1"/>
          <p:nvPr/>
        </p:nvSpPr>
        <p:spPr>
          <a:xfrm>
            <a:off x="5149850" y="6307951"/>
            <a:ext cx="3333750" cy="276999"/>
          </a:xfrm>
          <a:prstGeom prst="rect">
            <a:avLst/>
          </a:prstGeom>
          <a:noFill/>
        </p:spPr>
        <p:txBody>
          <a:bodyPr wrap="square" rtlCol="0">
            <a:spAutoFit/>
          </a:bodyPr>
          <a:lstStyle/>
          <a:p>
            <a:pPr algn="ctr"/>
            <a:r>
              <a:rPr lang="ja-JP" altLang="en-US" sz="1200" dirty="0" smtClean="0">
                <a:latin typeface="+mn-lt"/>
                <a:ea typeface="+mn-ea"/>
                <a:cs typeface="Times New Roman" pitchFamily="18" charset="0"/>
              </a:rPr>
              <a:t>（</a:t>
            </a:r>
            <a:r>
              <a:rPr lang="en-US" altLang="ja-JP" sz="1200" dirty="0" smtClean="0">
                <a:latin typeface="+mn-lt"/>
                <a:ea typeface="+mn-ea"/>
                <a:cs typeface="Times New Roman" pitchFamily="18" charset="0"/>
              </a:rPr>
              <a:t>b</a:t>
            </a:r>
            <a:r>
              <a:rPr lang="ja-JP" altLang="en-US" sz="1200" dirty="0" smtClean="0">
                <a:latin typeface="+mn-lt"/>
                <a:ea typeface="+mn-ea"/>
                <a:cs typeface="Times New Roman" pitchFamily="18" charset="0"/>
              </a:rPr>
              <a:t>）</a:t>
            </a:r>
            <a:r>
              <a:rPr lang="ja-JP" altLang="en-US" sz="1200" dirty="0" smtClean="0">
                <a:solidFill>
                  <a:srgbClr val="0000FF"/>
                </a:solidFill>
                <a:latin typeface="+mn-lt"/>
                <a:ea typeface="+mn-ea"/>
                <a:cs typeface="Times New Roman" pitchFamily="18" charset="0"/>
              </a:rPr>
              <a:t>欧</a:t>
            </a:r>
            <a:r>
              <a:rPr lang="ja-JP" altLang="en-US" sz="1200" dirty="0" smtClean="0">
                <a:latin typeface="+mn-lt"/>
                <a:ea typeface="+mn-ea"/>
                <a:cs typeface="Times New Roman" pitchFamily="18" charset="0"/>
              </a:rPr>
              <a:t>→</a:t>
            </a:r>
            <a:r>
              <a:rPr lang="ja-JP" altLang="en-US" sz="1200" dirty="0" smtClean="0">
                <a:solidFill>
                  <a:srgbClr val="0000FF"/>
                </a:solidFill>
                <a:latin typeface="+mn-lt"/>
                <a:ea typeface="+mn-ea"/>
                <a:cs typeface="Times New Roman" pitchFamily="18" charset="0"/>
              </a:rPr>
              <a:t>欧</a:t>
            </a:r>
            <a:endParaRPr kumimoji="1" lang="ja-JP" altLang="en-US" sz="1200" dirty="0">
              <a:latin typeface="+mn-lt"/>
              <a:ea typeface="+mn-ea"/>
              <a:cs typeface="Times New Roman" pitchFamily="18" charset="0"/>
            </a:endParaRPr>
          </a:p>
        </p:txBody>
      </p:sp>
      <p:cxnSp>
        <p:nvCxnSpPr>
          <p:cNvPr id="34" name="直線コネクタ 33"/>
          <p:cNvCxnSpPr/>
          <p:nvPr/>
        </p:nvCxnSpPr>
        <p:spPr>
          <a:xfrm rot="10800000">
            <a:off x="997929" y="3711098"/>
            <a:ext cx="3511550" cy="2597379"/>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rot="10800000">
            <a:off x="5238750" y="3712794"/>
            <a:ext cx="3511550" cy="2597379"/>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sp>
        <p:nvSpPr>
          <p:cNvPr id="39" name="円/楕円 38"/>
          <p:cNvSpPr/>
          <p:nvPr/>
        </p:nvSpPr>
        <p:spPr>
          <a:xfrm rot="2093466">
            <a:off x="2086383" y="4697080"/>
            <a:ext cx="1879612" cy="889000"/>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p:cNvSpPr/>
          <p:nvPr/>
        </p:nvSpPr>
        <p:spPr>
          <a:xfrm rot="2093466">
            <a:off x="7169812" y="5287667"/>
            <a:ext cx="1822503" cy="814446"/>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p:cNvSpPr txBox="1"/>
          <p:nvPr/>
        </p:nvSpPr>
        <p:spPr>
          <a:xfrm>
            <a:off x="1016000" y="2365514"/>
            <a:ext cx="3333750" cy="707886"/>
          </a:xfrm>
          <a:prstGeom prst="rect">
            <a:avLst/>
          </a:prstGeom>
          <a:solidFill>
            <a:schemeClr val="bg1"/>
          </a:solidFill>
          <a:ln w="38100">
            <a:solidFill>
              <a:srgbClr val="FF0000"/>
            </a:solidFill>
          </a:ln>
        </p:spPr>
        <p:txBody>
          <a:bodyPr wrap="square" rtlCol="0">
            <a:spAutoFit/>
          </a:bodyPr>
          <a:lstStyle/>
          <a:p>
            <a:r>
              <a:rPr lang="ja-JP" altLang="en-US" sz="2000" dirty="0" smtClean="0">
                <a:solidFill>
                  <a:srgbClr val="FF0000"/>
                </a:solidFill>
              </a:rPr>
              <a:t>米大陸地域</a:t>
            </a:r>
            <a:r>
              <a:rPr lang="ja-JP" altLang="en-US" sz="2000" dirty="0" smtClean="0"/>
              <a:t>は</a:t>
            </a:r>
            <a:r>
              <a:rPr lang="ja-JP" altLang="en-US" sz="2000" dirty="0" smtClean="0">
                <a:solidFill>
                  <a:srgbClr val="FF0000"/>
                </a:solidFill>
              </a:rPr>
              <a:t>昼</a:t>
            </a:r>
            <a:r>
              <a:rPr lang="ja-JP" altLang="en-US" sz="2000" dirty="0" smtClean="0"/>
              <a:t>の時間帯を中心に返信が多い</a:t>
            </a:r>
            <a:endParaRPr kumimoji="1" lang="ja-JP" altLang="en-US" sz="2000" dirty="0"/>
          </a:p>
        </p:txBody>
      </p:sp>
      <p:sp>
        <p:nvSpPr>
          <p:cNvPr id="45" name="テキスト ボックス 44"/>
          <p:cNvSpPr txBox="1"/>
          <p:nvPr/>
        </p:nvSpPr>
        <p:spPr>
          <a:xfrm>
            <a:off x="5060950" y="2365514"/>
            <a:ext cx="3689350" cy="707886"/>
          </a:xfrm>
          <a:prstGeom prst="rect">
            <a:avLst/>
          </a:prstGeom>
          <a:solidFill>
            <a:schemeClr val="bg1"/>
          </a:solidFill>
          <a:ln w="38100">
            <a:solidFill>
              <a:srgbClr val="0000FF"/>
            </a:solidFill>
          </a:ln>
        </p:spPr>
        <p:txBody>
          <a:bodyPr wrap="square" rtlCol="0">
            <a:spAutoFit/>
          </a:bodyPr>
          <a:lstStyle/>
          <a:p>
            <a:r>
              <a:rPr lang="ja-JP" altLang="en-US" sz="2000" dirty="0" smtClean="0">
                <a:solidFill>
                  <a:srgbClr val="0000FF"/>
                </a:solidFill>
              </a:rPr>
              <a:t>欧・アフリカ地域</a:t>
            </a:r>
            <a:r>
              <a:rPr lang="ja-JP" altLang="en-US" sz="2000" dirty="0" smtClean="0"/>
              <a:t>は</a:t>
            </a:r>
            <a:r>
              <a:rPr lang="ja-JP" altLang="en-US" sz="2000" dirty="0" smtClean="0">
                <a:solidFill>
                  <a:srgbClr val="0000FF"/>
                </a:solidFill>
              </a:rPr>
              <a:t>夜</a:t>
            </a:r>
            <a:r>
              <a:rPr lang="ja-JP" altLang="en-US" sz="2000" dirty="0" smtClean="0"/>
              <a:t>の時間帯を中心に返信が多い</a:t>
            </a:r>
            <a:endParaRPr kumimoji="1" lang="ja-JP"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8" presetClass="entr" presetSubtype="6" fill="hold"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strips(downRight)">
                                      <p:cBhvr>
                                        <p:cTn id="9" dur="500"/>
                                        <p:tgtEl>
                                          <p:spTgt spid="21"/>
                                        </p:tgtEl>
                                      </p:cBhvr>
                                    </p:animEffect>
                                  </p:childTnLst>
                                </p:cTn>
                              </p:par>
                              <p:par>
                                <p:cTn id="10" presetID="18" presetClass="entr" presetSubtype="6"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strips(downRight)">
                                      <p:cBhvr>
                                        <p:cTn id="12" dur="500"/>
                                        <p:tgtEl>
                                          <p:spTgt spid="2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dissolve">
                                      <p:cBhvr>
                                        <p:cTn id="16" dur="500"/>
                                        <p:tgtEl>
                                          <p:spTgt spid="3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dissolve">
                                      <p:cBhvr>
                                        <p:cTn id="21" dur="500"/>
                                        <p:tgtEl>
                                          <p:spTgt spid="43"/>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childTnLst>
                                </p:cTn>
                              </p:par>
                              <p:par>
                                <p:cTn id="26" presetID="18" presetClass="entr" presetSubtype="6"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strips(downRight)">
                                      <p:cBhvr>
                                        <p:cTn id="28" dur="500"/>
                                        <p:tgtEl>
                                          <p:spTgt spid="33"/>
                                        </p:tgtEl>
                                      </p:cBhvr>
                                    </p:animEffect>
                                  </p:childTnLst>
                                </p:cTn>
                              </p:par>
                              <p:par>
                                <p:cTn id="29" presetID="18" presetClass="entr" presetSubtype="6"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strips(downRight)">
                                      <p:cBhvr>
                                        <p:cTn id="31" dur="500"/>
                                        <p:tgtEl>
                                          <p:spTgt spid="35"/>
                                        </p:tgtEl>
                                      </p:cBhvr>
                                    </p:animEffect>
                                  </p:childTnLst>
                                </p:cTn>
                              </p:par>
                            </p:childTnLst>
                          </p:cTn>
                        </p:par>
                        <p:par>
                          <p:cTn id="32" fill="hold">
                            <p:stCondLst>
                              <p:cond delay="500"/>
                            </p:stCondLst>
                            <p:childTnLst>
                              <p:par>
                                <p:cTn id="33" presetID="9" presetClass="entr" presetSubtype="0"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dissolve">
                                      <p:cBhvr>
                                        <p:cTn id="35" dur="500"/>
                                        <p:tgtEl>
                                          <p:spTgt spid="40"/>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dissolve">
                                      <p:cBhvr>
                                        <p:cTn id="4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3"/>
          <p:cNvPicPr>
            <a:picLocks noChangeAspect="1" noChangeArrowheads="1"/>
          </p:cNvPicPr>
          <p:nvPr/>
        </p:nvPicPr>
        <p:blipFill>
          <a:blip r:embed="rId3" cstate="print"/>
          <a:srcRect/>
          <a:stretch>
            <a:fillRect/>
          </a:stretch>
        </p:blipFill>
        <p:spPr bwMode="auto">
          <a:xfrm>
            <a:off x="4660900" y="3174386"/>
            <a:ext cx="4281137" cy="3276000"/>
          </a:xfrm>
          <a:prstGeom prst="rect">
            <a:avLst/>
          </a:prstGeom>
          <a:noFill/>
          <a:ln w="9525">
            <a:noFill/>
            <a:miter lim="800000"/>
            <a:headEnd/>
            <a:tailEnd/>
          </a:ln>
        </p:spPr>
      </p:pic>
      <p:pic>
        <p:nvPicPr>
          <p:cNvPr id="63" name="Picture 3"/>
          <p:cNvPicPr>
            <a:picLocks noChangeAspect="1" noChangeArrowheads="1"/>
          </p:cNvPicPr>
          <p:nvPr/>
        </p:nvPicPr>
        <p:blipFill>
          <a:blip r:embed="rId4" cstate="print"/>
          <a:srcRect/>
          <a:stretch>
            <a:fillRect/>
          </a:stretch>
        </p:blipFill>
        <p:spPr bwMode="auto">
          <a:xfrm>
            <a:off x="4655755" y="3175600"/>
            <a:ext cx="4281137" cy="3276000"/>
          </a:xfrm>
          <a:prstGeom prst="rect">
            <a:avLst/>
          </a:prstGeom>
          <a:noFill/>
          <a:ln w="9525">
            <a:noFill/>
            <a:miter lim="800000"/>
            <a:headEnd/>
            <a:tailEnd/>
          </a:ln>
        </p:spPr>
      </p:pic>
      <p:pic>
        <p:nvPicPr>
          <p:cNvPr id="62" name="Picture 2"/>
          <p:cNvPicPr>
            <a:picLocks noChangeAspect="1" noChangeArrowheads="1"/>
          </p:cNvPicPr>
          <p:nvPr/>
        </p:nvPicPr>
        <p:blipFill>
          <a:blip r:embed="rId5" cstate="print"/>
          <a:srcRect/>
          <a:stretch>
            <a:fillRect/>
          </a:stretch>
        </p:blipFill>
        <p:spPr bwMode="auto">
          <a:xfrm>
            <a:off x="438150" y="3175600"/>
            <a:ext cx="4270611" cy="3276000"/>
          </a:xfrm>
          <a:prstGeom prst="rect">
            <a:avLst/>
          </a:prstGeom>
          <a:noFill/>
          <a:ln w="9525">
            <a:noFill/>
            <a:miter lim="800000"/>
            <a:headEnd/>
            <a:tailEnd/>
          </a:ln>
        </p:spPr>
      </p:pic>
      <p:sp>
        <p:nvSpPr>
          <p:cNvPr id="2" name="タイトル 1"/>
          <p:cNvSpPr>
            <a:spLocks noGrp="1"/>
          </p:cNvSpPr>
          <p:nvPr>
            <p:ph type="title"/>
          </p:nvPr>
        </p:nvSpPr>
        <p:spPr/>
        <p:txBody>
          <a:bodyPr>
            <a:normAutofit fontScale="90000"/>
          </a:bodyPr>
          <a:lstStyle/>
          <a:p>
            <a:r>
              <a:rPr lang="ja-JP" altLang="en-US" sz="2200" dirty="0" smtClean="0"/>
              <a:t>分析結果</a:t>
            </a:r>
            <a:r>
              <a:rPr lang="en-US" altLang="ja-JP" dirty="0" smtClean="0"/>
              <a:t/>
            </a:r>
            <a:br>
              <a:rPr lang="en-US" altLang="ja-JP" dirty="0" smtClean="0"/>
            </a:br>
            <a:r>
              <a:rPr lang="en-US" altLang="ja-JP" dirty="0" smtClean="0"/>
              <a:t>(3)</a:t>
            </a:r>
            <a:r>
              <a:rPr lang="ja-JP" altLang="en-US" dirty="0" smtClean="0"/>
              <a:t>最適な送信タイミングの特定</a:t>
            </a:r>
            <a:r>
              <a:rPr lang="ja-JP" altLang="en-US" sz="2700" dirty="0" smtClean="0"/>
              <a:t>～</a:t>
            </a:r>
            <a:r>
              <a:rPr lang="ja-JP" altLang="en-US" sz="2700" dirty="0" smtClean="0">
                <a:solidFill>
                  <a:srgbClr val="DE8400"/>
                </a:solidFill>
              </a:rPr>
              <a:t>異なるタイムゾーン間</a:t>
            </a:r>
            <a:r>
              <a:rPr lang="ja-JP" altLang="en-US" sz="2700" dirty="0" smtClean="0"/>
              <a:t>～</a:t>
            </a:r>
            <a:endParaRPr kumimoji="1" lang="ja-JP" altLang="en-US" sz="2700"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dirty="0" smtClean="0"/>
              <a:t>OSS</a:t>
            </a:r>
            <a:r>
              <a:rPr lang="ja-JP" altLang="en-US" dirty="0"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12</a:t>
            </a:fld>
            <a:endParaRPr lang="en-US" altLang="ja-JP"/>
          </a:p>
        </p:txBody>
      </p:sp>
      <p:sp>
        <p:nvSpPr>
          <p:cNvPr id="3" name="コンテンツ プレースホルダ 2"/>
          <p:cNvSpPr>
            <a:spLocks noGrp="1"/>
          </p:cNvSpPr>
          <p:nvPr>
            <p:ph idx="1"/>
          </p:nvPr>
        </p:nvSpPr>
        <p:spPr>
          <a:xfrm>
            <a:off x="438150" y="1028700"/>
            <a:ext cx="8578850" cy="2266950"/>
          </a:xfrm>
        </p:spPr>
        <p:txBody>
          <a:bodyPr>
            <a:normAutofit/>
          </a:bodyPr>
          <a:lstStyle/>
          <a:p>
            <a:r>
              <a:rPr kumimoji="1" lang="ja-JP" altLang="en-US" dirty="0" smtClean="0"/>
              <a:t>結果</a:t>
            </a:r>
            <a:endParaRPr kumimoji="1" lang="en-US" altLang="ja-JP" dirty="0" smtClean="0"/>
          </a:p>
          <a:p>
            <a:pPr lvl="1"/>
            <a:r>
              <a:rPr lang="ja-JP" altLang="en-US" dirty="0" smtClean="0"/>
              <a:t>タイムラグの小さい／大きい情報交換が行われている時刻を確認できた</a:t>
            </a:r>
            <a:endParaRPr lang="en-US" altLang="ja-JP" dirty="0" smtClean="0"/>
          </a:p>
          <a:p>
            <a:pPr lvl="2"/>
            <a:endParaRPr lang="en-US" altLang="ja-JP" dirty="0" smtClean="0">
              <a:solidFill>
                <a:srgbClr val="FF0000"/>
              </a:solidFill>
            </a:endParaRPr>
          </a:p>
        </p:txBody>
      </p:sp>
      <p:pic>
        <p:nvPicPr>
          <p:cNvPr id="41" name="Picture 2"/>
          <p:cNvPicPr>
            <a:picLocks noChangeAspect="1" noChangeArrowheads="1"/>
          </p:cNvPicPr>
          <p:nvPr/>
        </p:nvPicPr>
        <p:blipFill>
          <a:blip r:embed="rId6" cstate="print"/>
          <a:srcRect/>
          <a:stretch>
            <a:fillRect/>
          </a:stretch>
        </p:blipFill>
        <p:spPr bwMode="auto">
          <a:xfrm>
            <a:off x="438150" y="3175600"/>
            <a:ext cx="4270614" cy="3276000"/>
          </a:xfrm>
          <a:prstGeom prst="rect">
            <a:avLst/>
          </a:prstGeom>
          <a:noFill/>
          <a:ln w="9525">
            <a:noFill/>
            <a:miter lim="800000"/>
            <a:headEnd/>
            <a:tailEnd/>
          </a:ln>
        </p:spPr>
      </p:pic>
      <p:cxnSp>
        <p:nvCxnSpPr>
          <p:cNvPr id="42" name="直線コネクタ 41"/>
          <p:cNvCxnSpPr/>
          <p:nvPr/>
        </p:nvCxnSpPr>
        <p:spPr>
          <a:xfrm rot="10800000">
            <a:off x="972444" y="4784768"/>
            <a:ext cx="3475488"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rot="10800000">
            <a:off x="962759" y="5657392"/>
            <a:ext cx="3483871"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44" name="円/楕円 43"/>
          <p:cNvSpPr/>
          <p:nvPr/>
        </p:nvSpPr>
        <p:spPr>
          <a:xfrm rot="2093466">
            <a:off x="2162564" y="4597884"/>
            <a:ext cx="1879612" cy="889000"/>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5" name="Picture 3"/>
          <p:cNvPicPr>
            <a:picLocks noChangeAspect="1" noChangeArrowheads="1"/>
          </p:cNvPicPr>
          <p:nvPr/>
        </p:nvPicPr>
        <p:blipFill>
          <a:blip r:embed="rId7" cstate="print"/>
          <a:srcRect/>
          <a:stretch>
            <a:fillRect/>
          </a:stretch>
        </p:blipFill>
        <p:spPr bwMode="auto">
          <a:xfrm>
            <a:off x="438150" y="3175600"/>
            <a:ext cx="4270611" cy="3276000"/>
          </a:xfrm>
          <a:prstGeom prst="rect">
            <a:avLst/>
          </a:prstGeom>
          <a:noFill/>
          <a:ln w="9525">
            <a:noFill/>
            <a:miter lim="800000"/>
            <a:headEnd/>
            <a:tailEnd/>
          </a:ln>
        </p:spPr>
      </p:pic>
      <p:pic>
        <p:nvPicPr>
          <p:cNvPr id="57" name="Picture 3"/>
          <p:cNvPicPr>
            <a:picLocks noChangeAspect="1" noChangeArrowheads="1"/>
          </p:cNvPicPr>
          <p:nvPr/>
        </p:nvPicPr>
        <p:blipFill>
          <a:blip r:embed="rId8" cstate="print"/>
          <a:srcRect/>
          <a:stretch>
            <a:fillRect/>
          </a:stretch>
        </p:blipFill>
        <p:spPr bwMode="auto">
          <a:xfrm>
            <a:off x="438150" y="3175600"/>
            <a:ext cx="4270611" cy="3276000"/>
          </a:xfrm>
          <a:prstGeom prst="rect">
            <a:avLst/>
          </a:prstGeom>
          <a:noFill/>
          <a:ln w="9525">
            <a:noFill/>
            <a:miter lim="800000"/>
            <a:headEnd/>
            <a:tailEnd/>
          </a:ln>
        </p:spPr>
      </p:pic>
      <p:pic>
        <p:nvPicPr>
          <p:cNvPr id="1026" name="Picture 2"/>
          <p:cNvPicPr>
            <a:picLocks noChangeAspect="1" noChangeArrowheads="1"/>
          </p:cNvPicPr>
          <p:nvPr/>
        </p:nvPicPr>
        <p:blipFill>
          <a:blip r:embed="rId9" cstate="print"/>
          <a:srcRect/>
          <a:stretch>
            <a:fillRect/>
          </a:stretch>
        </p:blipFill>
        <p:spPr bwMode="auto">
          <a:xfrm>
            <a:off x="438150" y="3175600"/>
            <a:ext cx="4270611" cy="3276000"/>
          </a:xfrm>
          <a:prstGeom prst="rect">
            <a:avLst/>
          </a:prstGeom>
          <a:noFill/>
          <a:ln w="9525">
            <a:noFill/>
            <a:miter lim="800000"/>
            <a:headEnd/>
            <a:tailEnd/>
          </a:ln>
        </p:spPr>
      </p:pic>
      <p:cxnSp>
        <p:nvCxnSpPr>
          <p:cNvPr id="48" name="直線コネクタ 47"/>
          <p:cNvCxnSpPr/>
          <p:nvPr/>
        </p:nvCxnSpPr>
        <p:spPr>
          <a:xfrm rot="10800000">
            <a:off x="963161" y="5642707"/>
            <a:ext cx="3475488"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rot="10800000">
            <a:off x="954779" y="6293082"/>
            <a:ext cx="3483871"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50" name="円/楕円 49"/>
          <p:cNvSpPr/>
          <p:nvPr/>
        </p:nvSpPr>
        <p:spPr>
          <a:xfrm>
            <a:off x="927100" y="5384800"/>
            <a:ext cx="1367064" cy="977900"/>
          </a:xfrm>
          <a:prstGeom prst="ellipse">
            <a:avLst/>
          </a:prstGeom>
          <a:noFill/>
          <a:ln w="508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3" name="直線コネクタ 52"/>
          <p:cNvCxnSpPr/>
          <p:nvPr/>
        </p:nvCxnSpPr>
        <p:spPr>
          <a:xfrm rot="10800000">
            <a:off x="962758" y="3685213"/>
            <a:ext cx="3511550" cy="2597379"/>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sp>
        <p:nvSpPr>
          <p:cNvPr id="56" name="円/楕円 55"/>
          <p:cNvSpPr/>
          <p:nvPr/>
        </p:nvSpPr>
        <p:spPr>
          <a:xfrm rot="18847637">
            <a:off x="3583852" y="5268697"/>
            <a:ext cx="911393" cy="1165492"/>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8" name="直線コネクタ 57"/>
          <p:cNvCxnSpPr/>
          <p:nvPr/>
        </p:nvCxnSpPr>
        <p:spPr>
          <a:xfrm rot="5400000">
            <a:off x="2295810" y="4984792"/>
            <a:ext cx="2614164"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rot="5400000">
            <a:off x="3176018" y="4984792"/>
            <a:ext cx="2614164"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rot="5400000">
            <a:off x="-210974" y="4993584"/>
            <a:ext cx="2614164"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rot="5400000">
            <a:off x="535884" y="5003272"/>
            <a:ext cx="2614164"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pic>
        <p:nvPicPr>
          <p:cNvPr id="69" name="Picture 4"/>
          <p:cNvPicPr>
            <a:picLocks noChangeAspect="1" noChangeArrowheads="1"/>
          </p:cNvPicPr>
          <p:nvPr/>
        </p:nvPicPr>
        <p:blipFill>
          <a:blip r:embed="rId10" cstate="print"/>
          <a:srcRect/>
          <a:stretch>
            <a:fillRect/>
          </a:stretch>
        </p:blipFill>
        <p:spPr bwMode="auto">
          <a:xfrm>
            <a:off x="4660900" y="3175600"/>
            <a:ext cx="4281137" cy="3276000"/>
          </a:xfrm>
          <a:prstGeom prst="rect">
            <a:avLst/>
          </a:prstGeom>
          <a:noFill/>
          <a:ln w="9525">
            <a:noFill/>
            <a:miter lim="800000"/>
            <a:headEnd/>
            <a:tailEnd/>
          </a:ln>
        </p:spPr>
      </p:pic>
      <p:cxnSp>
        <p:nvCxnSpPr>
          <p:cNvPr id="65" name="直線コネクタ 64"/>
          <p:cNvCxnSpPr/>
          <p:nvPr/>
        </p:nvCxnSpPr>
        <p:spPr>
          <a:xfrm rot="10800000">
            <a:off x="5176721" y="5420457"/>
            <a:ext cx="3511545"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66" name="円/楕円 65"/>
          <p:cNvSpPr/>
          <p:nvPr/>
        </p:nvSpPr>
        <p:spPr>
          <a:xfrm rot="2093466">
            <a:off x="7085884" y="5322453"/>
            <a:ext cx="1822503" cy="814446"/>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7" name="直線コネクタ 66"/>
          <p:cNvCxnSpPr/>
          <p:nvPr/>
        </p:nvCxnSpPr>
        <p:spPr>
          <a:xfrm rot="10800000">
            <a:off x="5176721" y="6300665"/>
            <a:ext cx="3511545"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pic>
        <p:nvPicPr>
          <p:cNvPr id="70" name="Picture 5"/>
          <p:cNvPicPr>
            <a:picLocks noChangeAspect="1" noChangeArrowheads="1"/>
          </p:cNvPicPr>
          <p:nvPr/>
        </p:nvPicPr>
        <p:blipFill>
          <a:blip r:embed="rId11" cstate="print"/>
          <a:srcRect/>
          <a:stretch>
            <a:fillRect/>
          </a:stretch>
        </p:blipFill>
        <p:spPr bwMode="auto">
          <a:xfrm>
            <a:off x="4660900" y="3175600"/>
            <a:ext cx="4281137" cy="3276000"/>
          </a:xfrm>
          <a:prstGeom prst="rect">
            <a:avLst/>
          </a:prstGeom>
          <a:noFill/>
          <a:ln w="9525">
            <a:noFill/>
            <a:miter lim="800000"/>
            <a:headEnd/>
            <a:tailEnd/>
          </a:ln>
        </p:spPr>
      </p:pic>
      <p:pic>
        <p:nvPicPr>
          <p:cNvPr id="79" name="Picture 5"/>
          <p:cNvPicPr>
            <a:picLocks noChangeAspect="1" noChangeArrowheads="1"/>
          </p:cNvPicPr>
          <p:nvPr/>
        </p:nvPicPr>
        <p:blipFill>
          <a:blip r:embed="rId12" cstate="print"/>
          <a:srcRect/>
          <a:stretch>
            <a:fillRect/>
          </a:stretch>
        </p:blipFill>
        <p:spPr bwMode="auto">
          <a:xfrm>
            <a:off x="4656795" y="3175600"/>
            <a:ext cx="4281137" cy="3276000"/>
          </a:xfrm>
          <a:prstGeom prst="rect">
            <a:avLst/>
          </a:prstGeom>
          <a:noFill/>
          <a:ln w="9525">
            <a:noFill/>
            <a:miter lim="800000"/>
            <a:headEnd/>
            <a:tailEnd/>
          </a:ln>
        </p:spPr>
      </p:pic>
      <p:cxnSp>
        <p:nvCxnSpPr>
          <p:cNvPr id="71" name="直線コネクタ 70"/>
          <p:cNvCxnSpPr/>
          <p:nvPr/>
        </p:nvCxnSpPr>
        <p:spPr>
          <a:xfrm rot="10800000">
            <a:off x="5185513" y="4451349"/>
            <a:ext cx="3511545"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rot="10800000">
            <a:off x="5185513" y="5207000"/>
            <a:ext cx="3511545"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rot="5400000">
            <a:off x="5042917" y="5002782"/>
            <a:ext cx="2614164"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rot="5400000">
            <a:off x="5762910" y="5002782"/>
            <a:ext cx="2614164"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77" name="円/楕円 76"/>
          <p:cNvSpPr/>
          <p:nvPr/>
        </p:nvSpPr>
        <p:spPr>
          <a:xfrm rot="18847637">
            <a:off x="6287482" y="4275733"/>
            <a:ext cx="817108" cy="1038535"/>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0" name="直線コネクタ 79"/>
          <p:cNvCxnSpPr/>
          <p:nvPr/>
        </p:nvCxnSpPr>
        <p:spPr>
          <a:xfrm rot="5400000">
            <a:off x="6651910" y="5002782"/>
            <a:ext cx="2614164"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82" name="円/楕円 81"/>
          <p:cNvSpPr/>
          <p:nvPr/>
        </p:nvSpPr>
        <p:spPr>
          <a:xfrm>
            <a:off x="6972300" y="4318000"/>
            <a:ext cx="1066800" cy="933450"/>
          </a:xfrm>
          <a:prstGeom prst="ellipse">
            <a:avLst/>
          </a:prstGeom>
          <a:noFill/>
          <a:ln w="508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3" name="直線コネクタ 82"/>
          <p:cNvCxnSpPr/>
          <p:nvPr/>
        </p:nvCxnSpPr>
        <p:spPr>
          <a:xfrm rot="10800000">
            <a:off x="5168732" y="3685611"/>
            <a:ext cx="3519937" cy="2605772"/>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sp>
        <p:nvSpPr>
          <p:cNvPr id="85" name="テキスト ボックス 84"/>
          <p:cNvSpPr txBox="1"/>
          <p:nvPr/>
        </p:nvSpPr>
        <p:spPr>
          <a:xfrm>
            <a:off x="660400" y="2317750"/>
            <a:ext cx="3822700" cy="707886"/>
          </a:xfrm>
          <a:prstGeom prst="rect">
            <a:avLst/>
          </a:prstGeom>
          <a:solidFill>
            <a:schemeClr val="bg1"/>
          </a:solidFill>
          <a:ln w="38100">
            <a:solidFill>
              <a:srgbClr val="FF0000"/>
            </a:solidFill>
          </a:ln>
        </p:spPr>
        <p:txBody>
          <a:bodyPr wrap="square" rtlCol="0">
            <a:spAutoFit/>
          </a:bodyPr>
          <a:lstStyle/>
          <a:p>
            <a:r>
              <a:rPr lang="ja-JP" altLang="en-US" sz="2000" dirty="0" smtClean="0">
                <a:solidFill>
                  <a:srgbClr val="FF0000"/>
                </a:solidFill>
              </a:rPr>
              <a:t>米大陸地域</a:t>
            </a:r>
            <a:r>
              <a:rPr lang="ja-JP" altLang="en-US" sz="2000" dirty="0" smtClean="0"/>
              <a:t>は</a:t>
            </a:r>
            <a:r>
              <a:rPr lang="en-US" altLang="ja-JP" sz="2000" dirty="0" smtClean="0"/>
              <a:t>10</a:t>
            </a:r>
            <a:r>
              <a:rPr lang="ja-JP" altLang="en-US" sz="2000" dirty="0" smtClean="0"/>
              <a:t>時から</a:t>
            </a:r>
            <a:r>
              <a:rPr lang="en-US" altLang="ja-JP" sz="2000" dirty="0" smtClean="0"/>
              <a:t>17</a:t>
            </a:r>
            <a:r>
              <a:rPr lang="ja-JP" altLang="en-US" sz="2000" dirty="0" smtClean="0"/>
              <a:t>時頃にメールを送ることが望ましい</a:t>
            </a:r>
            <a:endParaRPr kumimoji="1" lang="ja-JP" altLang="en-US" sz="2000" dirty="0"/>
          </a:p>
        </p:txBody>
      </p:sp>
      <p:sp>
        <p:nvSpPr>
          <p:cNvPr id="86" name="テキスト ボックス 85"/>
          <p:cNvSpPr txBox="1"/>
          <p:nvPr/>
        </p:nvSpPr>
        <p:spPr>
          <a:xfrm>
            <a:off x="4660900" y="2317750"/>
            <a:ext cx="4222750" cy="707886"/>
          </a:xfrm>
          <a:prstGeom prst="rect">
            <a:avLst/>
          </a:prstGeom>
          <a:solidFill>
            <a:schemeClr val="bg1"/>
          </a:solidFill>
          <a:ln w="38100">
            <a:solidFill>
              <a:srgbClr val="0000FF"/>
            </a:solidFill>
          </a:ln>
        </p:spPr>
        <p:txBody>
          <a:bodyPr wrap="square" rtlCol="0">
            <a:spAutoFit/>
          </a:bodyPr>
          <a:lstStyle/>
          <a:p>
            <a:r>
              <a:rPr lang="ja-JP" altLang="en-US" sz="2000" dirty="0" smtClean="0">
                <a:solidFill>
                  <a:srgbClr val="0000FF"/>
                </a:solidFill>
              </a:rPr>
              <a:t>欧・アフリカ地域</a:t>
            </a:r>
            <a:r>
              <a:rPr lang="ja-JP" altLang="en-US" sz="2000" dirty="0" smtClean="0"/>
              <a:t>は</a:t>
            </a:r>
            <a:r>
              <a:rPr lang="en-US" altLang="ja-JP" sz="2000" dirty="0" smtClean="0"/>
              <a:t>16</a:t>
            </a:r>
            <a:r>
              <a:rPr lang="ja-JP" altLang="en-US" sz="2000" dirty="0" smtClean="0"/>
              <a:t>時から</a:t>
            </a:r>
            <a:r>
              <a:rPr lang="en-US" altLang="ja-JP" sz="2000" dirty="0" smtClean="0"/>
              <a:t>23</a:t>
            </a:r>
            <a:r>
              <a:rPr lang="ja-JP" altLang="en-US" sz="2000" dirty="0" smtClean="0"/>
              <a:t>時頃にメールを送ることが望ましい</a:t>
            </a:r>
            <a:endParaRPr kumimoji="1" lang="ja-JP" altLang="en-US" sz="2000" dirty="0"/>
          </a:p>
        </p:txBody>
      </p:sp>
      <p:grpSp>
        <p:nvGrpSpPr>
          <p:cNvPr id="91" name="グループ化 90"/>
          <p:cNvGrpSpPr/>
          <p:nvPr/>
        </p:nvGrpSpPr>
        <p:grpSpPr>
          <a:xfrm>
            <a:off x="438150" y="3175600"/>
            <a:ext cx="4270614" cy="3276000"/>
            <a:chOff x="960078" y="0"/>
            <a:chExt cx="4270614" cy="3276000"/>
          </a:xfrm>
        </p:grpSpPr>
        <p:pic>
          <p:nvPicPr>
            <p:cNvPr id="87" name="Picture 2"/>
            <p:cNvPicPr>
              <a:picLocks noChangeAspect="1" noChangeArrowheads="1"/>
            </p:cNvPicPr>
            <p:nvPr/>
          </p:nvPicPr>
          <p:blipFill>
            <a:blip r:embed="rId6" cstate="print"/>
            <a:srcRect/>
            <a:stretch>
              <a:fillRect/>
            </a:stretch>
          </p:blipFill>
          <p:spPr bwMode="auto">
            <a:xfrm>
              <a:off x="960078" y="0"/>
              <a:ext cx="4270614" cy="3276000"/>
            </a:xfrm>
            <a:prstGeom prst="rect">
              <a:avLst/>
            </a:prstGeom>
            <a:noFill/>
            <a:ln w="9525">
              <a:noFill/>
              <a:miter lim="800000"/>
              <a:headEnd/>
              <a:tailEnd/>
            </a:ln>
          </p:spPr>
        </p:pic>
        <p:cxnSp>
          <p:nvCxnSpPr>
            <p:cNvPr id="89" name="直線コネクタ 88"/>
            <p:cNvCxnSpPr/>
            <p:nvPr/>
          </p:nvCxnSpPr>
          <p:spPr>
            <a:xfrm rot="10800000">
              <a:off x="1496561" y="1606550"/>
              <a:ext cx="3475488"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rot="10800000">
              <a:off x="1488179" y="2470764"/>
              <a:ext cx="3483871"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9" name="テキスト ボックス 8"/>
          <p:cNvSpPr txBox="1"/>
          <p:nvPr/>
        </p:nvSpPr>
        <p:spPr>
          <a:xfrm>
            <a:off x="838200" y="6307951"/>
            <a:ext cx="3515360" cy="276999"/>
          </a:xfrm>
          <a:prstGeom prst="rect">
            <a:avLst/>
          </a:prstGeom>
          <a:noFill/>
        </p:spPr>
        <p:txBody>
          <a:bodyPr wrap="square" rtlCol="0">
            <a:spAutoFit/>
          </a:bodyPr>
          <a:lstStyle/>
          <a:p>
            <a:pPr algn="ctr"/>
            <a:r>
              <a:rPr lang="ja-JP" altLang="en-US" sz="1200" dirty="0" smtClean="0">
                <a:latin typeface="+mn-lt"/>
                <a:ea typeface="+mn-ea"/>
                <a:cs typeface="Times New Roman" pitchFamily="18" charset="0"/>
              </a:rPr>
              <a:t>（</a:t>
            </a:r>
            <a:r>
              <a:rPr lang="en-US" altLang="ja-JP" sz="1200" dirty="0" smtClean="0">
                <a:latin typeface="+mn-lt"/>
                <a:ea typeface="+mn-ea"/>
                <a:cs typeface="Times New Roman" pitchFamily="18" charset="0"/>
              </a:rPr>
              <a:t>c</a:t>
            </a:r>
            <a:r>
              <a:rPr lang="ja-JP" altLang="en-US" sz="1200" dirty="0" smtClean="0">
                <a:latin typeface="+mn-lt"/>
                <a:ea typeface="+mn-ea"/>
                <a:cs typeface="Times New Roman" pitchFamily="18" charset="0"/>
              </a:rPr>
              <a:t>）</a:t>
            </a:r>
            <a:r>
              <a:rPr lang="ja-JP" altLang="en-US" sz="1200" dirty="0" smtClean="0">
                <a:solidFill>
                  <a:srgbClr val="FF0000"/>
                </a:solidFill>
                <a:latin typeface="+mn-lt"/>
                <a:ea typeface="+mn-ea"/>
                <a:cs typeface="Times New Roman" pitchFamily="18" charset="0"/>
              </a:rPr>
              <a:t>米</a:t>
            </a:r>
            <a:r>
              <a:rPr lang="ja-JP" altLang="en-US" sz="1200" dirty="0" smtClean="0">
                <a:latin typeface="+mn-lt"/>
                <a:ea typeface="+mn-ea"/>
                <a:cs typeface="Times New Roman" pitchFamily="18" charset="0"/>
              </a:rPr>
              <a:t>→</a:t>
            </a:r>
            <a:r>
              <a:rPr lang="ja-JP" altLang="en-US" sz="1200" dirty="0" smtClean="0">
                <a:solidFill>
                  <a:srgbClr val="0000FF"/>
                </a:solidFill>
                <a:latin typeface="+mn-lt"/>
                <a:ea typeface="+mn-ea"/>
                <a:cs typeface="Times New Roman" pitchFamily="18" charset="0"/>
              </a:rPr>
              <a:t>欧</a:t>
            </a:r>
            <a:endParaRPr kumimoji="1" lang="ja-JP" altLang="en-US" sz="1200" dirty="0">
              <a:latin typeface="+mn-lt"/>
              <a:ea typeface="+mn-ea"/>
              <a:cs typeface="Times New Roman" pitchFamily="18" charset="0"/>
            </a:endParaRPr>
          </a:p>
        </p:txBody>
      </p:sp>
      <p:sp>
        <p:nvSpPr>
          <p:cNvPr id="84" name="テキスト ボックス 83"/>
          <p:cNvSpPr txBox="1"/>
          <p:nvPr/>
        </p:nvSpPr>
        <p:spPr>
          <a:xfrm>
            <a:off x="215900" y="3073400"/>
            <a:ext cx="1422400" cy="338554"/>
          </a:xfrm>
          <a:prstGeom prst="rect">
            <a:avLst/>
          </a:prstGeom>
          <a:solidFill>
            <a:schemeClr val="bg1"/>
          </a:solidFill>
          <a:ln>
            <a:noFill/>
          </a:ln>
        </p:spPr>
        <p:txBody>
          <a:bodyPr wrap="square" rtlCol="0">
            <a:spAutoFit/>
          </a:bodyPr>
          <a:lstStyle/>
          <a:p>
            <a:r>
              <a:rPr kumimoji="1" lang="ja-JP" altLang="en-US" sz="1600" dirty="0" smtClean="0"/>
              <a:t>時差は</a:t>
            </a:r>
            <a:r>
              <a:rPr lang="en-US" altLang="ja-JP" sz="1600" dirty="0" smtClean="0">
                <a:solidFill>
                  <a:srgbClr val="C00000"/>
                </a:solidFill>
              </a:rPr>
              <a:t>6</a:t>
            </a:r>
            <a:r>
              <a:rPr kumimoji="1" lang="ja-JP" altLang="en-US" sz="1600" dirty="0" smtClean="0"/>
              <a:t>時間</a:t>
            </a:r>
            <a:endParaRPr kumimoji="1" lang="ja-JP" altLang="en-US" sz="1600" dirty="0"/>
          </a:p>
        </p:txBody>
      </p:sp>
      <p:grpSp>
        <p:nvGrpSpPr>
          <p:cNvPr id="94" name="グループ化 93"/>
          <p:cNvGrpSpPr/>
          <p:nvPr/>
        </p:nvGrpSpPr>
        <p:grpSpPr>
          <a:xfrm>
            <a:off x="4646963" y="3175600"/>
            <a:ext cx="4281137" cy="3276000"/>
            <a:chOff x="4216400" y="628650"/>
            <a:chExt cx="4281137" cy="3276000"/>
          </a:xfrm>
        </p:grpSpPr>
        <p:pic>
          <p:nvPicPr>
            <p:cNvPr id="88" name="Picture 4"/>
            <p:cNvPicPr>
              <a:picLocks noChangeAspect="1" noChangeArrowheads="1"/>
            </p:cNvPicPr>
            <p:nvPr/>
          </p:nvPicPr>
          <p:blipFill>
            <a:blip r:embed="rId10" cstate="print"/>
            <a:srcRect/>
            <a:stretch>
              <a:fillRect/>
            </a:stretch>
          </p:blipFill>
          <p:spPr bwMode="auto">
            <a:xfrm>
              <a:off x="4216400" y="628650"/>
              <a:ext cx="4281137" cy="3276000"/>
            </a:xfrm>
            <a:prstGeom prst="rect">
              <a:avLst/>
            </a:prstGeom>
            <a:noFill/>
            <a:ln w="9525">
              <a:noFill/>
              <a:miter lim="800000"/>
              <a:headEnd/>
              <a:tailEnd/>
            </a:ln>
          </p:spPr>
        </p:pic>
        <p:cxnSp>
          <p:nvCxnSpPr>
            <p:cNvPr id="92" name="直線コネクタ 91"/>
            <p:cNvCxnSpPr/>
            <p:nvPr/>
          </p:nvCxnSpPr>
          <p:spPr>
            <a:xfrm rot="10800000">
              <a:off x="4739973" y="2875936"/>
              <a:ext cx="3511545"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rot="10800000">
              <a:off x="4739973" y="3740150"/>
              <a:ext cx="3511545"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1" name="テキスト ボックス 10"/>
          <p:cNvSpPr txBox="1"/>
          <p:nvPr/>
        </p:nvSpPr>
        <p:spPr>
          <a:xfrm>
            <a:off x="5057140" y="6307951"/>
            <a:ext cx="3515360" cy="276999"/>
          </a:xfrm>
          <a:prstGeom prst="rect">
            <a:avLst/>
          </a:prstGeom>
          <a:noFill/>
        </p:spPr>
        <p:txBody>
          <a:bodyPr wrap="square" rtlCol="0">
            <a:spAutoFit/>
          </a:bodyPr>
          <a:lstStyle/>
          <a:p>
            <a:pPr algn="ctr"/>
            <a:r>
              <a:rPr lang="ja-JP" altLang="en-US" sz="1200" dirty="0" smtClean="0">
                <a:latin typeface="+mn-lt"/>
                <a:ea typeface="+mn-ea"/>
                <a:cs typeface="Times New Roman" pitchFamily="18" charset="0"/>
              </a:rPr>
              <a:t>（</a:t>
            </a:r>
            <a:r>
              <a:rPr lang="en-US" altLang="ja-JP" sz="1200" dirty="0" smtClean="0">
                <a:latin typeface="+mn-lt"/>
                <a:ea typeface="+mn-ea"/>
                <a:cs typeface="Times New Roman" pitchFamily="18" charset="0"/>
              </a:rPr>
              <a:t>d</a:t>
            </a:r>
            <a:r>
              <a:rPr lang="ja-JP" altLang="en-US" sz="1200" dirty="0" smtClean="0">
                <a:latin typeface="+mn-lt"/>
                <a:ea typeface="+mn-ea"/>
                <a:cs typeface="Times New Roman" pitchFamily="18" charset="0"/>
              </a:rPr>
              <a:t>）</a:t>
            </a:r>
            <a:r>
              <a:rPr lang="ja-JP" altLang="en-US" sz="1200" dirty="0" smtClean="0">
                <a:solidFill>
                  <a:srgbClr val="0000FF"/>
                </a:solidFill>
                <a:latin typeface="+mn-lt"/>
                <a:ea typeface="+mn-ea"/>
                <a:cs typeface="Times New Roman" pitchFamily="18" charset="0"/>
              </a:rPr>
              <a:t>欧</a:t>
            </a:r>
            <a:r>
              <a:rPr lang="ja-JP" altLang="en-US" sz="1200" dirty="0" smtClean="0">
                <a:latin typeface="+mn-lt"/>
                <a:ea typeface="+mn-ea"/>
                <a:cs typeface="Times New Roman" pitchFamily="18" charset="0"/>
              </a:rPr>
              <a:t>→</a:t>
            </a:r>
            <a:r>
              <a:rPr lang="ja-JP" altLang="en-US" sz="1200" dirty="0" smtClean="0">
                <a:solidFill>
                  <a:srgbClr val="FF0000"/>
                </a:solidFill>
                <a:latin typeface="+mn-lt"/>
                <a:ea typeface="+mn-ea"/>
                <a:cs typeface="Times New Roman" pitchFamily="18" charset="0"/>
              </a:rPr>
              <a:t>米</a:t>
            </a:r>
            <a:endParaRPr kumimoji="1" lang="ja-JP" altLang="en-US" sz="1200" dirty="0">
              <a:latin typeface="+mn-lt"/>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8" presetClass="entr" presetSubtype="6" fill="hold" nodeType="withEffect">
                                  <p:stCondLst>
                                    <p:cond delay="0"/>
                                  </p:stCondLst>
                                  <p:childTnLst>
                                    <p:set>
                                      <p:cBhvr>
                                        <p:cTn id="8" dur="1" fill="hold">
                                          <p:stCondLst>
                                            <p:cond delay="0"/>
                                          </p:stCondLst>
                                        </p:cTn>
                                        <p:tgtEl>
                                          <p:spTgt spid="42"/>
                                        </p:tgtEl>
                                        <p:attrNameLst>
                                          <p:attrName>style.visibility</p:attrName>
                                        </p:attrNameLst>
                                      </p:cBhvr>
                                      <p:to>
                                        <p:strVal val="visible"/>
                                      </p:to>
                                    </p:set>
                                    <p:animEffect transition="in" filter="strips(downRight)">
                                      <p:cBhvr>
                                        <p:cTn id="9" dur="500"/>
                                        <p:tgtEl>
                                          <p:spTgt spid="42"/>
                                        </p:tgtEl>
                                      </p:cBhvr>
                                    </p:animEffect>
                                  </p:childTnLst>
                                </p:cTn>
                              </p:par>
                              <p:par>
                                <p:cTn id="10" presetID="18" presetClass="entr" presetSubtype="6"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strips(downRight)">
                                      <p:cBhvr>
                                        <p:cTn id="12" dur="500"/>
                                        <p:tgtEl>
                                          <p:spTgt spid="43"/>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dissolve">
                                      <p:cBhvr>
                                        <p:cTn id="16" dur="500"/>
                                        <p:tgtEl>
                                          <p:spTgt spid="4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8" presetClass="entr" presetSubtype="6"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strips(downRight)">
                                      <p:cBhvr>
                                        <p:cTn id="23" dur="500"/>
                                        <p:tgtEl>
                                          <p:spTgt spid="48"/>
                                        </p:tgtEl>
                                      </p:cBhvr>
                                    </p:animEffect>
                                  </p:childTnLst>
                                </p:cTn>
                              </p:par>
                              <p:par>
                                <p:cTn id="24" presetID="18" presetClass="entr" presetSubtype="6" fill="hold" nodeType="with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strips(downRight)">
                                      <p:cBhvr>
                                        <p:cTn id="26" dur="500"/>
                                        <p:tgtEl>
                                          <p:spTgt spid="49"/>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par>
                                <p:cTn id="31" presetID="18" presetClass="entr" presetSubtype="12" fill="hold"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strips(downLeft)">
                                      <p:cBhvr>
                                        <p:cTn id="33" dur="500"/>
                                        <p:tgtEl>
                                          <p:spTgt spid="58"/>
                                        </p:tgtEl>
                                      </p:cBhvr>
                                    </p:animEffect>
                                  </p:childTnLst>
                                </p:cTn>
                              </p:par>
                              <p:par>
                                <p:cTn id="34" presetID="18" presetClass="entr" presetSubtype="12" fill="hold" nodeType="with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strips(downLeft)">
                                      <p:cBhvr>
                                        <p:cTn id="36" dur="500"/>
                                        <p:tgtEl>
                                          <p:spTgt spid="59"/>
                                        </p:tgtEl>
                                      </p:cBhvr>
                                    </p:animEffect>
                                  </p:childTnLst>
                                </p:cTn>
                              </p:par>
                            </p:childTnLst>
                          </p:cTn>
                        </p:par>
                        <p:par>
                          <p:cTn id="37" fill="hold">
                            <p:stCondLst>
                              <p:cond delay="500"/>
                            </p:stCondLst>
                            <p:childTnLst>
                              <p:par>
                                <p:cTn id="38" presetID="9" presetClass="entr" presetSubtype="0" fill="hold" grpId="0" nodeType="afterEffect">
                                  <p:stCondLst>
                                    <p:cond delay="0"/>
                                  </p:stCondLst>
                                  <p:childTnLst>
                                    <p:set>
                                      <p:cBhvr>
                                        <p:cTn id="39" dur="1" fill="hold">
                                          <p:stCondLst>
                                            <p:cond delay="0"/>
                                          </p:stCondLst>
                                        </p:cTn>
                                        <p:tgtEl>
                                          <p:spTgt spid="56"/>
                                        </p:tgtEl>
                                        <p:attrNameLst>
                                          <p:attrName>style.visibility</p:attrName>
                                        </p:attrNameLst>
                                      </p:cBhvr>
                                      <p:to>
                                        <p:strVal val="visible"/>
                                      </p:to>
                                    </p:set>
                                    <p:animEffect transition="in" filter="dissolve">
                                      <p:cBhvr>
                                        <p:cTn id="40" dur="500"/>
                                        <p:tgtEl>
                                          <p:spTgt spid="56"/>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26"/>
                                        </p:tgtEl>
                                        <p:attrNameLst>
                                          <p:attrName>style.visibility</p:attrName>
                                        </p:attrNameLst>
                                      </p:cBhvr>
                                      <p:to>
                                        <p:strVal val="visible"/>
                                      </p:to>
                                    </p:set>
                                  </p:childTnLst>
                                </p:cTn>
                              </p:par>
                              <p:par>
                                <p:cTn id="45" presetID="18" presetClass="entr" presetSubtype="12" fill="hold"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strips(downLeft)">
                                      <p:cBhvr>
                                        <p:cTn id="47" dur="500"/>
                                        <p:tgtEl>
                                          <p:spTgt spid="60"/>
                                        </p:tgtEl>
                                      </p:cBhvr>
                                    </p:animEffect>
                                  </p:childTnLst>
                                </p:cTn>
                              </p:par>
                              <p:par>
                                <p:cTn id="48" presetID="18" presetClass="entr" presetSubtype="12" fill="hold"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strips(downLeft)">
                                      <p:cBhvr>
                                        <p:cTn id="50" dur="500"/>
                                        <p:tgtEl>
                                          <p:spTgt spid="61"/>
                                        </p:tgtEl>
                                      </p:cBhvr>
                                    </p:animEffect>
                                  </p:childTnLst>
                                </p:cTn>
                              </p:par>
                            </p:childTnLst>
                          </p:cTn>
                        </p:par>
                        <p:par>
                          <p:cTn id="51" fill="hold">
                            <p:stCondLst>
                              <p:cond delay="500"/>
                            </p:stCondLst>
                            <p:childTnLst>
                              <p:par>
                                <p:cTn id="52" presetID="9" presetClass="entr" presetSubtype="0" fill="hold" grpId="0"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dissolve">
                                      <p:cBhvr>
                                        <p:cTn id="54" dur="500"/>
                                        <p:tgtEl>
                                          <p:spTgt spid="50"/>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85"/>
                                        </p:tgtEl>
                                        <p:attrNameLst>
                                          <p:attrName>style.visibility</p:attrName>
                                        </p:attrNameLst>
                                      </p:cBhvr>
                                      <p:to>
                                        <p:strVal val="visible"/>
                                      </p:to>
                                    </p:set>
                                    <p:animEffect transition="in" filter="dissolve">
                                      <p:cBhvr>
                                        <p:cTn id="59" dur="500"/>
                                        <p:tgtEl>
                                          <p:spTgt spid="85"/>
                                        </p:tgtEl>
                                      </p:cBhvr>
                                    </p:animEffect>
                                  </p:childTnLst>
                                </p:cTn>
                              </p:par>
                              <p:par>
                                <p:cTn id="60" presetID="1" presetClass="entr" presetSubtype="0" fill="hold" nodeType="withEffect">
                                  <p:stCondLst>
                                    <p:cond delay="0"/>
                                  </p:stCondLst>
                                  <p:childTnLst>
                                    <p:set>
                                      <p:cBhvr>
                                        <p:cTn id="61" dur="1" fill="hold">
                                          <p:stCondLst>
                                            <p:cond delay="0"/>
                                          </p:stCondLst>
                                        </p:cTn>
                                        <p:tgtEl>
                                          <p:spTgt spid="91"/>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69"/>
                                        </p:tgtEl>
                                        <p:attrNameLst>
                                          <p:attrName>style.visibility</p:attrName>
                                        </p:attrNameLst>
                                      </p:cBhvr>
                                      <p:to>
                                        <p:strVal val="visible"/>
                                      </p:to>
                                    </p:set>
                                  </p:childTnLst>
                                </p:cTn>
                              </p:par>
                              <p:par>
                                <p:cTn id="66" presetID="18" presetClass="entr" presetSubtype="6" fill="hold"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strips(downRight)">
                                      <p:cBhvr>
                                        <p:cTn id="68" dur="500"/>
                                        <p:tgtEl>
                                          <p:spTgt spid="65"/>
                                        </p:tgtEl>
                                      </p:cBhvr>
                                    </p:animEffect>
                                  </p:childTnLst>
                                </p:cTn>
                              </p:par>
                              <p:par>
                                <p:cTn id="69" presetID="18" presetClass="entr" presetSubtype="6" fill="hold" nodeType="withEffect">
                                  <p:stCondLst>
                                    <p:cond delay="0"/>
                                  </p:stCondLst>
                                  <p:childTnLst>
                                    <p:set>
                                      <p:cBhvr>
                                        <p:cTn id="70" dur="1" fill="hold">
                                          <p:stCondLst>
                                            <p:cond delay="0"/>
                                          </p:stCondLst>
                                        </p:cTn>
                                        <p:tgtEl>
                                          <p:spTgt spid="67"/>
                                        </p:tgtEl>
                                        <p:attrNameLst>
                                          <p:attrName>style.visibility</p:attrName>
                                        </p:attrNameLst>
                                      </p:cBhvr>
                                      <p:to>
                                        <p:strVal val="visible"/>
                                      </p:to>
                                    </p:set>
                                    <p:animEffect transition="in" filter="strips(downRight)">
                                      <p:cBhvr>
                                        <p:cTn id="71" dur="500"/>
                                        <p:tgtEl>
                                          <p:spTgt spid="67"/>
                                        </p:tgtEl>
                                      </p:cBhvr>
                                    </p:animEffect>
                                  </p:childTnLst>
                                </p:cTn>
                              </p:par>
                            </p:childTnLst>
                          </p:cTn>
                        </p:par>
                        <p:par>
                          <p:cTn id="72" fill="hold">
                            <p:stCondLst>
                              <p:cond delay="500"/>
                            </p:stCondLst>
                            <p:childTnLst>
                              <p:par>
                                <p:cTn id="73" presetID="9" presetClass="entr" presetSubtype="0" fill="hold" grpId="0" nodeType="afterEffect">
                                  <p:stCondLst>
                                    <p:cond delay="0"/>
                                  </p:stCondLst>
                                  <p:childTnLst>
                                    <p:set>
                                      <p:cBhvr>
                                        <p:cTn id="74" dur="1" fill="hold">
                                          <p:stCondLst>
                                            <p:cond delay="0"/>
                                          </p:stCondLst>
                                        </p:cTn>
                                        <p:tgtEl>
                                          <p:spTgt spid="66"/>
                                        </p:tgtEl>
                                        <p:attrNameLst>
                                          <p:attrName>style.visibility</p:attrName>
                                        </p:attrNameLst>
                                      </p:cBhvr>
                                      <p:to>
                                        <p:strVal val="visible"/>
                                      </p:to>
                                    </p:set>
                                    <p:animEffect transition="in" filter="dissolve">
                                      <p:cBhvr>
                                        <p:cTn id="75" dur="500"/>
                                        <p:tgtEl>
                                          <p:spTgt spid="66"/>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nodeType="clickEffect">
                                  <p:stCondLst>
                                    <p:cond delay="0"/>
                                  </p:stCondLst>
                                  <p:childTnLst>
                                    <p:set>
                                      <p:cBhvr>
                                        <p:cTn id="79" dur="1" fill="hold">
                                          <p:stCondLst>
                                            <p:cond delay="0"/>
                                          </p:stCondLst>
                                        </p:cTn>
                                        <p:tgtEl>
                                          <p:spTgt spid="70"/>
                                        </p:tgtEl>
                                        <p:attrNameLst>
                                          <p:attrName>style.visibility</p:attrName>
                                        </p:attrNameLst>
                                      </p:cBhvr>
                                      <p:to>
                                        <p:strVal val="visible"/>
                                      </p:to>
                                    </p:set>
                                  </p:childTnLst>
                                </p:cTn>
                              </p:par>
                              <p:par>
                                <p:cTn id="80" presetID="18" presetClass="entr" presetSubtype="6" fill="hold" nodeType="with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strips(downRight)">
                                      <p:cBhvr>
                                        <p:cTn id="82" dur="500"/>
                                        <p:tgtEl>
                                          <p:spTgt spid="71"/>
                                        </p:tgtEl>
                                      </p:cBhvr>
                                    </p:animEffect>
                                  </p:childTnLst>
                                </p:cTn>
                              </p:par>
                              <p:par>
                                <p:cTn id="83" presetID="18" presetClass="entr" presetSubtype="6" fill="hold" nodeType="withEffect">
                                  <p:stCondLst>
                                    <p:cond delay="0"/>
                                  </p:stCondLst>
                                  <p:childTnLst>
                                    <p:set>
                                      <p:cBhvr>
                                        <p:cTn id="84" dur="1" fill="hold">
                                          <p:stCondLst>
                                            <p:cond delay="0"/>
                                          </p:stCondLst>
                                        </p:cTn>
                                        <p:tgtEl>
                                          <p:spTgt spid="73"/>
                                        </p:tgtEl>
                                        <p:attrNameLst>
                                          <p:attrName>style.visibility</p:attrName>
                                        </p:attrNameLst>
                                      </p:cBhvr>
                                      <p:to>
                                        <p:strVal val="visible"/>
                                      </p:to>
                                    </p:set>
                                    <p:animEffect transition="in" filter="strips(downRight)">
                                      <p:cBhvr>
                                        <p:cTn id="85" dur="500"/>
                                        <p:tgtEl>
                                          <p:spTgt spid="73"/>
                                        </p:tgtEl>
                                      </p:cBhvr>
                                    </p:animEffec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nodeType="clickEffect">
                                  <p:stCondLst>
                                    <p:cond delay="0"/>
                                  </p:stCondLst>
                                  <p:childTnLst>
                                    <p:set>
                                      <p:cBhvr>
                                        <p:cTn id="89" dur="1" fill="hold">
                                          <p:stCondLst>
                                            <p:cond delay="0"/>
                                          </p:stCondLst>
                                        </p:cTn>
                                        <p:tgtEl>
                                          <p:spTgt spid="74"/>
                                        </p:tgtEl>
                                        <p:attrNameLst>
                                          <p:attrName>style.visibility</p:attrName>
                                        </p:attrNameLst>
                                      </p:cBhvr>
                                      <p:to>
                                        <p:strVal val="visible"/>
                                      </p:to>
                                    </p:set>
                                  </p:childTnLst>
                                </p:cTn>
                              </p:par>
                              <p:par>
                                <p:cTn id="90" presetID="18" presetClass="entr" presetSubtype="12" fill="hold" nodeType="with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strips(downLeft)">
                                      <p:cBhvr>
                                        <p:cTn id="92" dur="500"/>
                                        <p:tgtEl>
                                          <p:spTgt spid="75"/>
                                        </p:tgtEl>
                                      </p:cBhvr>
                                    </p:animEffect>
                                  </p:childTnLst>
                                </p:cTn>
                              </p:par>
                              <p:par>
                                <p:cTn id="93" presetID="18" presetClass="entr" presetSubtype="12" fill="hold" nodeType="withEffect">
                                  <p:stCondLst>
                                    <p:cond delay="0"/>
                                  </p:stCondLst>
                                  <p:childTnLst>
                                    <p:set>
                                      <p:cBhvr>
                                        <p:cTn id="94" dur="1" fill="hold">
                                          <p:stCondLst>
                                            <p:cond delay="0"/>
                                          </p:stCondLst>
                                        </p:cTn>
                                        <p:tgtEl>
                                          <p:spTgt spid="76"/>
                                        </p:tgtEl>
                                        <p:attrNameLst>
                                          <p:attrName>style.visibility</p:attrName>
                                        </p:attrNameLst>
                                      </p:cBhvr>
                                      <p:to>
                                        <p:strVal val="visible"/>
                                      </p:to>
                                    </p:set>
                                    <p:animEffect transition="in" filter="strips(downLeft)">
                                      <p:cBhvr>
                                        <p:cTn id="95" dur="500"/>
                                        <p:tgtEl>
                                          <p:spTgt spid="76"/>
                                        </p:tgtEl>
                                      </p:cBhvr>
                                    </p:animEffect>
                                  </p:childTnLst>
                                </p:cTn>
                              </p:par>
                            </p:childTnLst>
                          </p:cTn>
                        </p:par>
                        <p:par>
                          <p:cTn id="96" fill="hold">
                            <p:stCondLst>
                              <p:cond delay="500"/>
                            </p:stCondLst>
                            <p:childTnLst>
                              <p:par>
                                <p:cTn id="97" presetID="9" presetClass="entr" presetSubtype="0" fill="hold" grpId="0" nodeType="afterEffect">
                                  <p:stCondLst>
                                    <p:cond delay="0"/>
                                  </p:stCondLst>
                                  <p:childTnLst>
                                    <p:set>
                                      <p:cBhvr>
                                        <p:cTn id="98" dur="1" fill="hold">
                                          <p:stCondLst>
                                            <p:cond delay="0"/>
                                          </p:stCondLst>
                                        </p:cTn>
                                        <p:tgtEl>
                                          <p:spTgt spid="77"/>
                                        </p:tgtEl>
                                        <p:attrNameLst>
                                          <p:attrName>style.visibility</p:attrName>
                                        </p:attrNameLst>
                                      </p:cBhvr>
                                      <p:to>
                                        <p:strVal val="visible"/>
                                      </p:to>
                                    </p:set>
                                    <p:animEffect transition="in" filter="dissolve">
                                      <p:cBhvr>
                                        <p:cTn id="99" dur="500"/>
                                        <p:tgtEl>
                                          <p:spTgt spid="77"/>
                                        </p:tgtEl>
                                      </p:cBhvr>
                                    </p:animEffec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79"/>
                                        </p:tgtEl>
                                        <p:attrNameLst>
                                          <p:attrName>style.visibility</p:attrName>
                                        </p:attrNameLst>
                                      </p:cBhvr>
                                      <p:to>
                                        <p:strVal val="visible"/>
                                      </p:to>
                                    </p:set>
                                  </p:childTnLst>
                                </p:cTn>
                              </p:par>
                              <p:par>
                                <p:cTn id="104" presetID="18" presetClass="entr" presetSubtype="12" fill="hold" nodeType="withEffect">
                                  <p:stCondLst>
                                    <p:cond delay="0"/>
                                  </p:stCondLst>
                                  <p:childTnLst>
                                    <p:set>
                                      <p:cBhvr>
                                        <p:cTn id="105" dur="1" fill="hold">
                                          <p:stCondLst>
                                            <p:cond delay="0"/>
                                          </p:stCondLst>
                                        </p:cTn>
                                        <p:tgtEl>
                                          <p:spTgt spid="80"/>
                                        </p:tgtEl>
                                        <p:attrNameLst>
                                          <p:attrName>style.visibility</p:attrName>
                                        </p:attrNameLst>
                                      </p:cBhvr>
                                      <p:to>
                                        <p:strVal val="visible"/>
                                      </p:to>
                                    </p:set>
                                    <p:animEffect transition="in" filter="strips(downLeft)">
                                      <p:cBhvr>
                                        <p:cTn id="106" dur="500"/>
                                        <p:tgtEl>
                                          <p:spTgt spid="80"/>
                                        </p:tgtEl>
                                      </p:cBhvr>
                                    </p:animEffect>
                                  </p:childTnLst>
                                </p:cTn>
                              </p:par>
                              <p:par>
                                <p:cTn id="107" presetID="18" presetClass="entr" presetSubtype="12" fill="hold" nodeType="withEffect">
                                  <p:stCondLst>
                                    <p:cond delay="0"/>
                                  </p:stCondLst>
                                  <p:childTnLst>
                                    <p:set>
                                      <p:cBhvr>
                                        <p:cTn id="108" dur="1" fill="hold">
                                          <p:stCondLst>
                                            <p:cond delay="0"/>
                                          </p:stCondLst>
                                        </p:cTn>
                                        <p:tgtEl>
                                          <p:spTgt spid="76"/>
                                        </p:tgtEl>
                                        <p:attrNameLst>
                                          <p:attrName>style.visibility</p:attrName>
                                        </p:attrNameLst>
                                      </p:cBhvr>
                                      <p:to>
                                        <p:strVal val="visible"/>
                                      </p:to>
                                    </p:set>
                                    <p:animEffect transition="in" filter="strips(downLeft)">
                                      <p:cBhvr>
                                        <p:cTn id="109" dur="500"/>
                                        <p:tgtEl>
                                          <p:spTgt spid="76"/>
                                        </p:tgtEl>
                                      </p:cBhvr>
                                    </p:animEffect>
                                  </p:childTnLst>
                                </p:cTn>
                              </p:par>
                            </p:childTnLst>
                          </p:cTn>
                        </p:par>
                        <p:par>
                          <p:cTn id="110" fill="hold">
                            <p:stCondLst>
                              <p:cond delay="500"/>
                            </p:stCondLst>
                            <p:childTnLst>
                              <p:par>
                                <p:cTn id="111" presetID="9" presetClass="entr" presetSubtype="0" fill="hold" grpId="0" nodeType="afterEffect">
                                  <p:stCondLst>
                                    <p:cond delay="0"/>
                                  </p:stCondLst>
                                  <p:childTnLst>
                                    <p:set>
                                      <p:cBhvr>
                                        <p:cTn id="112" dur="1" fill="hold">
                                          <p:stCondLst>
                                            <p:cond delay="0"/>
                                          </p:stCondLst>
                                        </p:cTn>
                                        <p:tgtEl>
                                          <p:spTgt spid="82"/>
                                        </p:tgtEl>
                                        <p:attrNameLst>
                                          <p:attrName>style.visibility</p:attrName>
                                        </p:attrNameLst>
                                      </p:cBhvr>
                                      <p:to>
                                        <p:strVal val="visible"/>
                                      </p:to>
                                    </p:set>
                                    <p:animEffect transition="in" filter="dissolve">
                                      <p:cBhvr>
                                        <p:cTn id="113" dur="500"/>
                                        <p:tgtEl>
                                          <p:spTgt spid="82"/>
                                        </p:tgtEl>
                                      </p:cBhvr>
                                    </p:animEffect>
                                  </p:childTnLst>
                                </p:cTn>
                              </p:par>
                            </p:childTnLst>
                          </p:cTn>
                        </p:par>
                      </p:childTnLst>
                    </p:cTn>
                  </p:par>
                  <p:par>
                    <p:cTn id="114" fill="hold">
                      <p:stCondLst>
                        <p:cond delay="indefinite"/>
                      </p:stCondLst>
                      <p:childTnLst>
                        <p:par>
                          <p:cTn id="115" fill="hold">
                            <p:stCondLst>
                              <p:cond delay="0"/>
                            </p:stCondLst>
                            <p:childTnLst>
                              <p:par>
                                <p:cTn id="116" presetID="9" presetClass="entr" presetSubtype="0" fill="hold" nodeType="clickEffect">
                                  <p:stCondLst>
                                    <p:cond delay="0"/>
                                  </p:stCondLst>
                                  <p:childTnLst>
                                    <p:set>
                                      <p:cBhvr>
                                        <p:cTn id="117" dur="1" fill="hold">
                                          <p:stCondLst>
                                            <p:cond delay="0"/>
                                          </p:stCondLst>
                                        </p:cTn>
                                        <p:tgtEl>
                                          <p:spTgt spid="86"/>
                                        </p:tgtEl>
                                        <p:attrNameLst>
                                          <p:attrName>style.visibility</p:attrName>
                                        </p:attrNameLst>
                                      </p:cBhvr>
                                      <p:to>
                                        <p:strVal val="visible"/>
                                      </p:to>
                                    </p:set>
                                    <p:animEffect transition="in" filter="dissolve">
                                      <p:cBhvr>
                                        <p:cTn id="118" dur="500"/>
                                        <p:tgtEl>
                                          <p:spTgt spid="86"/>
                                        </p:tgtEl>
                                      </p:cBhvr>
                                    </p:animEffect>
                                  </p:childTnLst>
                                </p:cTn>
                              </p:par>
                              <p:par>
                                <p:cTn id="119" presetID="1" presetClass="entr" presetSubtype="0" fill="hold" nodeType="withEffect">
                                  <p:stCondLst>
                                    <p:cond delay="0"/>
                                  </p:stCondLst>
                                  <p:childTnLst>
                                    <p:set>
                                      <p:cBhvr>
                                        <p:cTn id="120"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0" grpId="0" animBg="1"/>
      <p:bldP spid="56" grpId="0" animBg="1"/>
      <p:bldP spid="66" grpId="0" animBg="1"/>
      <p:bldP spid="77" grpId="0" animBg="1"/>
      <p:bldP spid="82" grpId="0" animBg="1"/>
      <p:bldP spid="8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まとめと今後の課題</a:t>
            </a:r>
            <a:endParaRPr kumimoji="1" lang="ja-JP" altLang="en-US" dirty="0"/>
          </a:p>
        </p:txBody>
      </p:sp>
      <p:sp>
        <p:nvSpPr>
          <p:cNvPr id="3" name="コンテンツ プレースホルダ 2"/>
          <p:cNvSpPr>
            <a:spLocks noGrp="1"/>
          </p:cNvSpPr>
          <p:nvPr>
            <p:ph idx="1"/>
          </p:nvPr>
        </p:nvSpPr>
        <p:spPr/>
        <p:txBody>
          <a:bodyPr/>
          <a:lstStyle/>
          <a:p>
            <a:pPr marL="342900" lvl="1" indent="-342900">
              <a:buFont typeface="Wingdings" pitchFamily="2" charset="2"/>
              <a:buChar char="l"/>
            </a:pPr>
            <a:r>
              <a:rPr kumimoji="1" lang="en-US" altLang="ja-JP" sz="2800" dirty="0" smtClean="0"/>
              <a:t>OSS</a:t>
            </a:r>
            <a:r>
              <a:rPr lang="ja-JP" altLang="en-US" sz="2800" dirty="0" smtClean="0"/>
              <a:t>プロジェクト内で行われる情報交換の効率化を支援するために，タイムラグが発生しにくい時刻を特定する手法を提案した</a:t>
            </a:r>
            <a:endParaRPr lang="en-US" altLang="ja-JP" sz="2800" dirty="0" smtClean="0"/>
          </a:p>
          <a:p>
            <a:pPr lvl="1"/>
            <a:r>
              <a:rPr lang="ja-JP" altLang="en-US" dirty="0" smtClean="0"/>
              <a:t>情報交換のタイムラグが発生しやすい媒体（</a:t>
            </a:r>
            <a:r>
              <a:rPr lang="en-US" altLang="ja-JP" dirty="0" smtClean="0"/>
              <a:t>ML</a:t>
            </a:r>
            <a:r>
              <a:rPr lang="ja-JP" altLang="en-US" dirty="0" smtClean="0"/>
              <a:t>など）から発生しにくい媒体（</a:t>
            </a:r>
            <a:r>
              <a:rPr lang="en-US" altLang="ja-JP" dirty="0" smtClean="0"/>
              <a:t>IRC</a:t>
            </a:r>
            <a:r>
              <a:rPr lang="ja-JP" altLang="en-US" dirty="0" smtClean="0"/>
              <a:t>など）へ移行するときに利用可能である</a:t>
            </a:r>
            <a:endParaRPr lang="en-US" altLang="ja-JP" dirty="0" smtClean="0"/>
          </a:p>
          <a:p>
            <a:pPr lvl="1"/>
            <a:r>
              <a:rPr kumimoji="1" lang="ja-JP" altLang="en-US" dirty="0" smtClean="0"/>
              <a:t>企業の分散開発で行われる情報交換においても，</a:t>
            </a:r>
            <a:r>
              <a:rPr lang="ja-JP" altLang="en-US" dirty="0" smtClean="0"/>
              <a:t>効率化を支援することが可能である</a:t>
            </a:r>
            <a:endParaRPr kumimoji="1" lang="en-US" altLang="ja-JP" dirty="0" smtClean="0"/>
          </a:p>
          <a:p>
            <a:endParaRPr kumimoji="1" lang="en-US" altLang="ja-JP" dirty="0" smtClean="0"/>
          </a:p>
          <a:p>
            <a:r>
              <a:rPr lang="ja-JP" altLang="en-US" dirty="0" smtClean="0"/>
              <a:t>時差のない地域間や個々の開発者を分析対象として，提案手法の有用性を確認していきたい</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13</a:t>
            </a:fld>
            <a:endParaRPr lang="en-US" altLang="ja-JP"/>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2200" dirty="0" smtClean="0"/>
              <a:t>分析準備</a:t>
            </a:r>
            <a:r>
              <a:rPr lang="en-US" altLang="ja-JP" dirty="0" smtClean="0"/>
              <a:t/>
            </a:r>
            <a:br>
              <a:rPr lang="en-US" altLang="ja-JP" dirty="0" smtClean="0"/>
            </a:br>
            <a:r>
              <a:rPr lang="ja-JP" altLang="en-US" dirty="0" smtClean="0"/>
              <a:t>送信と返信の関係抽出</a:t>
            </a:r>
            <a:endParaRPr kumimoji="1" lang="ja-JP" altLang="en-US" dirty="0"/>
          </a:p>
        </p:txBody>
      </p:sp>
      <p:sp>
        <p:nvSpPr>
          <p:cNvPr id="3" name="コンテンツ プレースホルダ 2"/>
          <p:cNvSpPr>
            <a:spLocks noGrp="1"/>
          </p:cNvSpPr>
          <p:nvPr>
            <p:ph idx="1"/>
          </p:nvPr>
        </p:nvSpPr>
        <p:spPr/>
        <p:txBody>
          <a:bodyPr/>
          <a:lstStyle/>
          <a:p>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14</a:t>
            </a:fld>
            <a:endParaRPr lang="en-US" altLang="ja-JP"/>
          </a:p>
        </p:txBody>
      </p:sp>
      <p:grpSp>
        <p:nvGrpSpPr>
          <p:cNvPr id="15" name="グループ化 14"/>
          <p:cNvGrpSpPr/>
          <p:nvPr/>
        </p:nvGrpSpPr>
        <p:grpSpPr>
          <a:xfrm>
            <a:off x="1542565" y="2495550"/>
            <a:ext cx="2573784" cy="1866900"/>
            <a:chOff x="1751583" y="1606550"/>
            <a:chExt cx="2573784" cy="1866900"/>
          </a:xfrm>
        </p:grpSpPr>
        <p:sp>
          <p:nvSpPr>
            <p:cNvPr id="7" name="テキスト ボックス 6"/>
            <p:cNvSpPr txBox="1"/>
            <p:nvPr/>
          </p:nvSpPr>
          <p:spPr>
            <a:xfrm>
              <a:off x="1816100" y="1696020"/>
              <a:ext cx="2509267" cy="1688530"/>
            </a:xfrm>
            <a:prstGeom prst="rect">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wrap="square" lIns="0" tIns="0" rIns="0" bIns="72000" rtlCol="0">
              <a:spAutoFit/>
            </a:bodyPr>
            <a:lstStyle/>
            <a:p>
              <a:pPr>
                <a:lnSpc>
                  <a:spcPct val="150000"/>
                </a:lnSpc>
              </a:pPr>
              <a:r>
                <a:rPr lang="en-US" altLang="ja-JP" sz="1400" b="1" dirty="0" smtClean="0">
                  <a:latin typeface="+mn-ea"/>
                  <a:cs typeface="Times New Roman" pitchFamily="18" charset="0"/>
                </a:rPr>
                <a:t>  </a:t>
              </a:r>
              <a:r>
                <a:rPr lang="en-US" altLang="ja-JP" sz="1400" b="1" dirty="0" smtClean="0">
                  <a:solidFill>
                    <a:schemeClr val="tx1"/>
                  </a:solidFill>
                  <a:latin typeface="+mn-ea"/>
                  <a:cs typeface="Times New Roman" pitchFamily="18" charset="0"/>
                </a:rPr>
                <a:t>m</a:t>
              </a:r>
              <a:r>
                <a:rPr kumimoji="1" lang="en-US" altLang="ja-JP" sz="1400" b="1" dirty="0" smtClean="0">
                  <a:solidFill>
                    <a:schemeClr val="tx1"/>
                  </a:solidFill>
                  <a:latin typeface="+mn-ea"/>
                  <a:cs typeface="Times New Roman" pitchFamily="18" charset="0"/>
                </a:rPr>
                <a:t>ail A </a:t>
              </a:r>
              <a:r>
                <a:rPr kumimoji="1" lang="en-US" altLang="ja-JP" sz="1400" dirty="0" smtClean="0">
                  <a:solidFill>
                    <a:schemeClr val="tx1"/>
                  </a:solidFill>
                  <a:latin typeface="+mn-ea"/>
                  <a:cs typeface="Times New Roman" pitchFamily="18" charset="0"/>
                </a:rPr>
                <a:t>: </a:t>
              </a:r>
              <a:r>
                <a:rPr lang="en-US" altLang="ja-JP" sz="1400" dirty="0" smtClean="0">
                  <a:solidFill>
                    <a:schemeClr val="tx1"/>
                  </a:solidFill>
                  <a:latin typeface="+mn-ea"/>
                  <a:cs typeface="Times New Roman" pitchFamily="18" charset="0"/>
                </a:rPr>
                <a:t>_________</a:t>
              </a:r>
              <a:endParaRPr kumimoji="1" lang="en-US" altLang="ja-JP" sz="1400" dirty="0" smtClean="0">
                <a:solidFill>
                  <a:schemeClr val="tx1"/>
                </a:solidFill>
                <a:cs typeface="Times New Roman" pitchFamily="18" charset="0"/>
              </a:endParaRPr>
            </a:p>
            <a:p>
              <a:pPr>
                <a:lnSpc>
                  <a:spcPct val="150000"/>
                </a:lnSpc>
              </a:pPr>
              <a:r>
                <a:rPr lang="en-US" altLang="ja-JP" sz="1400" dirty="0" smtClean="0">
                  <a:latin typeface="+mn-ea"/>
                  <a:cs typeface="Times New Roman" pitchFamily="18" charset="0"/>
                </a:rPr>
                <a:t>        </a:t>
              </a:r>
              <a:r>
                <a:rPr lang="en-US" altLang="ja-JP" sz="1400" b="1" dirty="0" smtClean="0">
                  <a:solidFill>
                    <a:schemeClr val="tx1"/>
                  </a:solidFill>
                  <a:latin typeface="+mn-ea"/>
                  <a:cs typeface="Times New Roman" pitchFamily="18" charset="0"/>
                </a:rPr>
                <a:t>mail B </a:t>
              </a:r>
              <a:r>
                <a:rPr lang="en-US" altLang="ja-JP" sz="1400" dirty="0" smtClean="0">
                  <a:solidFill>
                    <a:schemeClr val="tx1"/>
                  </a:solidFill>
                  <a:latin typeface="+mn-ea"/>
                  <a:cs typeface="Times New Roman" pitchFamily="18" charset="0"/>
                </a:rPr>
                <a:t>: Re:_________</a:t>
              </a:r>
            </a:p>
            <a:p>
              <a:pPr>
                <a:lnSpc>
                  <a:spcPct val="150000"/>
                </a:lnSpc>
              </a:pPr>
              <a:r>
                <a:rPr kumimoji="1" lang="en-US" altLang="ja-JP" sz="1400" dirty="0" smtClean="0">
                  <a:latin typeface="+mn-ea"/>
                  <a:cs typeface="Times New Roman" pitchFamily="18" charset="0"/>
                </a:rPr>
                <a:t>      </a:t>
              </a:r>
              <a:r>
                <a:rPr lang="ja-JP" altLang="en-US" sz="1400" dirty="0" smtClean="0">
                  <a:latin typeface="+mn-ea"/>
                  <a:cs typeface="Times New Roman" pitchFamily="18" charset="0"/>
                </a:rPr>
                <a:t>        </a:t>
              </a:r>
              <a:r>
                <a:rPr lang="en-US" altLang="ja-JP" sz="1400" b="1" dirty="0" smtClean="0">
                  <a:latin typeface="+mn-ea"/>
                  <a:cs typeface="Times New Roman" pitchFamily="18" charset="0"/>
                </a:rPr>
                <a:t>mail </a:t>
              </a:r>
              <a:r>
                <a:rPr kumimoji="1" lang="en-US" altLang="ja-JP" sz="1400" b="1" dirty="0" smtClean="0">
                  <a:latin typeface="+mn-ea"/>
                  <a:cs typeface="Times New Roman" pitchFamily="18" charset="0"/>
                </a:rPr>
                <a:t>C </a:t>
              </a:r>
              <a:r>
                <a:rPr kumimoji="1" lang="en-US" altLang="ja-JP" sz="1400" dirty="0" smtClean="0">
                  <a:latin typeface="+mn-ea"/>
                  <a:cs typeface="Times New Roman" pitchFamily="18" charset="0"/>
                </a:rPr>
                <a:t>: </a:t>
              </a:r>
              <a:r>
                <a:rPr kumimoji="1" lang="en-US" altLang="ja-JP" sz="1400" dirty="0" err="1" smtClean="0">
                  <a:latin typeface="+mn-ea"/>
                  <a:cs typeface="Times New Roman" pitchFamily="18" charset="0"/>
                </a:rPr>
                <a:t>Re:Re</a:t>
              </a:r>
              <a:r>
                <a:rPr kumimoji="1" lang="en-US" altLang="ja-JP" sz="1400" dirty="0" smtClean="0">
                  <a:latin typeface="+mn-ea"/>
                  <a:cs typeface="Times New Roman" pitchFamily="18" charset="0"/>
                </a:rPr>
                <a:t>:</a:t>
              </a:r>
              <a:r>
                <a:rPr lang="en-US" altLang="ja-JP" sz="1400" dirty="0" smtClean="0">
                  <a:latin typeface="+mn-ea"/>
                  <a:cs typeface="Times New Roman" pitchFamily="18" charset="0"/>
                </a:rPr>
                <a:t>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D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Re:_________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E </a:t>
              </a:r>
              <a:r>
                <a:rPr lang="en-US" altLang="ja-JP" sz="1400" dirty="0" smtClean="0">
                  <a:latin typeface="+mn-ea"/>
                  <a:cs typeface="Times New Roman" pitchFamily="18" charset="0"/>
                </a:rPr>
                <a:t>: _________</a:t>
              </a:r>
              <a:endParaRPr kumimoji="1" lang="ja-JP" altLang="en-US" sz="1400" dirty="0">
                <a:latin typeface="+mn-ea"/>
                <a:cs typeface="Times New Roman" pitchFamily="18" charset="0"/>
              </a:endParaRPr>
            </a:p>
          </p:txBody>
        </p:sp>
        <p:grpSp>
          <p:nvGrpSpPr>
            <p:cNvPr id="8" name="グループ化 28"/>
            <p:cNvGrpSpPr/>
            <p:nvPr/>
          </p:nvGrpSpPr>
          <p:grpSpPr>
            <a:xfrm>
              <a:off x="2069105" y="2006030"/>
              <a:ext cx="369295" cy="844011"/>
              <a:chOff x="2449088" y="2895600"/>
              <a:chExt cx="369295" cy="844011"/>
            </a:xfrm>
          </p:grpSpPr>
          <p:cxnSp>
            <p:nvCxnSpPr>
              <p:cNvPr id="9" name="直線コネクタ 8"/>
              <p:cNvCxnSpPr/>
              <p:nvPr/>
            </p:nvCxnSpPr>
            <p:spPr>
              <a:xfrm rot="5400000">
                <a:off x="2604961" y="3314480"/>
                <a:ext cx="214226" cy="158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flipH="1" flipV="1">
                <a:off x="2028494" y="3316194"/>
                <a:ext cx="842787" cy="159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2712868" y="3421955"/>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2453311" y="3738386"/>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2455692" y="3106133"/>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正方形/長方形 13"/>
            <p:cNvSpPr/>
            <p:nvPr/>
          </p:nvSpPr>
          <p:spPr>
            <a:xfrm>
              <a:off x="1751583" y="1606550"/>
              <a:ext cx="2529334" cy="18669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 name="グループ化 24"/>
          <p:cNvGrpSpPr/>
          <p:nvPr/>
        </p:nvGrpSpPr>
        <p:grpSpPr>
          <a:xfrm>
            <a:off x="1060450" y="2762250"/>
            <a:ext cx="444500" cy="311150"/>
            <a:chOff x="704850" y="1917700"/>
            <a:chExt cx="488950" cy="312738"/>
          </a:xfrm>
        </p:grpSpPr>
        <p:cxnSp>
          <p:nvCxnSpPr>
            <p:cNvPr id="26" name="直線矢印コネクタ 25"/>
            <p:cNvCxnSpPr/>
            <p:nvPr/>
          </p:nvCxnSpPr>
          <p:spPr>
            <a:xfrm>
              <a:off x="704850" y="1917700"/>
              <a:ext cx="488950" cy="1588"/>
            </a:xfrm>
            <a:prstGeom prst="straightConnector1">
              <a:avLst/>
            </a:prstGeom>
            <a:ln w="38100">
              <a:solidFill>
                <a:srgbClr val="339933"/>
              </a:solidFill>
              <a:tailEnd type="arrow"/>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a:off x="704850" y="2228850"/>
              <a:ext cx="488950" cy="1588"/>
            </a:xfrm>
            <a:prstGeom prst="straightConnector1">
              <a:avLst/>
            </a:prstGeom>
            <a:ln w="38100">
              <a:solidFill>
                <a:srgbClr val="339933"/>
              </a:solidFill>
              <a:tailEnd type="arrow"/>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rot="5400000" flipH="1" flipV="1">
              <a:off x="549275" y="2073275"/>
              <a:ext cx="311150" cy="0"/>
            </a:xfrm>
            <a:prstGeom prst="line">
              <a:avLst/>
            </a:prstGeom>
            <a:ln w="38100">
              <a:solidFill>
                <a:srgbClr val="339933"/>
              </a:solidFill>
            </a:ln>
          </p:spPr>
          <p:style>
            <a:lnRef idx="1">
              <a:schemeClr val="accent1"/>
            </a:lnRef>
            <a:fillRef idx="0">
              <a:schemeClr val="accent1"/>
            </a:fillRef>
            <a:effectRef idx="0">
              <a:schemeClr val="accent1"/>
            </a:effectRef>
            <a:fontRef idx="minor">
              <a:schemeClr val="tx1"/>
            </a:fontRef>
          </p:style>
        </p:cxnSp>
      </p:grpSp>
      <p:sp>
        <p:nvSpPr>
          <p:cNvPr id="29" name="テキスト ボックス 28"/>
          <p:cNvSpPr txBox="1"/>
          <p:nvPr/>
        </p:nvSpPr>
        <p:spPr>
          <a:xfrm>
            <a:off x="527050" y="3162300"/>
            <a:ext cx="1200150" cy="338554"/>
          </a:xfrm>
          <a:prstGeom prst="rect">
            <a:avLst/>
          </a:prstGeom>
          <a:noFill/>
        </p:spPr>
        <p:txBody>
          <a:bodyPr wrap="square" rtlCol="0">
            <a:spAutoFit/>
          </a:bodyPr>
          <a:lstStyle/>
          <a:p>
            <a:r>
              <a:rPr kumimoji="1" lang="ja-JP" altLang="en-US" sz="1600" dirty="0" smtClean="0"/>
              <a:t>返信時間</a:t>
            </a:r>
            <a:endParaRPr kumimoji="1" lang="ja-JP" altLang="en-US" sz="1600" dirty="0"/>
          </a:p>
        </p:txBody>
      </p:sp>
      <p:grpSp>
        <p:nvGrpSpPr>
          <p:cNvPr id="34" name="グループ化 33"/>
          <p:cNvGrpSpPr/>
          <p:nvPr/>
        </p:nvGrpSpPr>
        <p:grpSpPr>
          <a:xfrm rot="10800000">
            <a:off x="8083550" y="1873250"/>
            <a:ext cx="444500" cy="2000250"/>
            <a:chOff x="704850" y="1917700"/>
            <a:chExt cx="488950" cy="312738"/>
          </a:xfrm>
        </p:grpSpPr>
        <p:cxnSp>
          <p:nvCxnSpPr>
            <p:cNvPr id="35" name="直線矢印コネクタ 34"/>
            <p:cNvCxnSpPr/>
            <p:nvPr/>
          </p:nvCxnSpPr>
          <p:spPr>
            <a:xfrm>
              <a:off x="704850" y="1917700"/>
              <a:ext cx="488950" cy="1588"/>
            </a:xfrm>
            <a:prstGeom prst="straightConnector1">
              <a:avLst/>
            </a:prstGeom>
            <a:ln w="38100">
              <a:solidFill>
                <a:srgbClr val="339933"/>
              </a:solidFill>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a:off x="704850" y="2228850"/>
              <a:ext cx="488950" cy="1588"/>
            </a:xfrm>
            <a:prstGeom prst="straightConnector1">
              <a:avLst/>
            </a:prstGeom>
            <a:ln w="38100">
              <a:solidFill>
                <a:srgbClr val="339933"/>
              </a:solidFill>
              <a:tailEnd type="arrow"/>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rot="5400000" flipH="1" flipV="1">
              <a:off x="549275" y="2073275"/>
              <a:ext cx="311150" cy="0"/>
            </a:xfrm>
            <a:prstGeom prst="line">
              <a:avLst/>
            </a:prstGeom>
            <a:ln w="38100">
              <a:solidFill>
                <a:srgbClr val="339933"/>
              </a:solidFill>
            </a:ln>
          </p:spPr>
          <p:style>
            <a:lnRef idx="1">
              <a:schemeClr val="accent1"/>
            </a:lnRef>
            <a:fillRef idx="0">
              <a:schemeClr val="accent1"/>
            </a:fillRef>
            <a:effectRef idx="0">
              <a:schemeClr val="accent1"/>
            </a:effectRef>
            <a:fontRef idx="minor">
              <a:schemeClr val="tx1"/>
            </a:fontRef>
          </p:style>
        </p:cxnSp>
      </p:grpSp>
      <p:grpSp>
        <p:nvGrpSpPr>
          <p:cNvPr id="53" name="グループ化 52"/>
          <p:cNvGrpSpPr/>
          <p:nvPr/>
        </p:nvGrpSpPr>
        <p:grpSpPr>
          <a:xfrm>
            <a:off x="1542565" y="2495550"/>
            <a:ext cx="2573784" cy="1866900"/>
            <a:chOff x="1751583" y="1606550"/>
            <a:chExt cx="2573784" cy="1866900"/>
          </a:xfrm>
        </p:grpSpPr>
        <p:sp>
          <p:nvSpPr>
            <p:cNvPr id="54" name="テキスト ボックス 53"/>
            <p:cNvSpPr txBox="1"/>
            <p:nvPr/>
          </p:nvSpPr>
          <p:spPr>
            <a:xfrm>
              <a:off x="1816100" y="1696020"/>
              <a:ext cx="2509267" cy="1688530"/>
            </a:xfrm>
            <a:prstGeom prst="rect">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wrap="square" lIns="0" tIns="0" rIns="0" bIns="72000" rtlCol="0">
              <a:spAutoFit/>
            </a:bodyPr>
            <a:lstStyle/>
            <a:p>
              <a:pPr>
                <a:lnSpc>
                  <a:spcPct val="150000"/>
                </a:lnSpc>
              </a:pPr>
              <a:r>
                <a:rPr lang="en-US" altLang="ja-JP" sz="1400" b="1" dirty="0" smtClean="0">
                  <a:latin typeface="+mn-ea"/>
                  <a:cs typeface="Times New Roman" pitchFamily="18" charset="0"/>
                </a:rPr>
                <a:t>  </a:t>
              </a:r>
              <a:r>
                <a:rPr lang="en-US" altLang="ja-JP" sz="1400" b="1" dirty="0" smtClean="0">
                  <a:solidFill>
                    <a:srgbClr val="FF0000"/>
                  </a:solidFill>
                  <a:latin typeface="+mn-ea"/>
                  <a:cs typeface="Times New Roman" pitchFamily="18" charset="0"/>
                </a:rPr>
                <a:t>m</a:t>
              </a:r>
              <a:r>
                <a:rPr kumimoji="1" lang="en-US" altLang="ja-JP" sz="1400" b="1" dirty="0" smtClean="0">
                  <a:solidFill>
                    <a:srgbClr val="FF0000"/>
                  </a:solidFill>
                  <a:latin typeface="+mn-ea"/>
                  <a:cs typeface="Times New Roman" pitchFamily="18" charset="0"/>
                </a:rPr>
                <a:t>ail A </a:t>
              </a:r>
              <a:r>
                <a:rPr kumimoji="1" lang="en-US" altLang="ja-JP" sz="1400" dirty="0" smtClean="0">
                  <a:solidFill>
                    <a:srgbClr val="FF0000"/>
                  </a:solidFill>
                  <a:latin typeface="+mn-ea"/>
                  <a:cs typeface="Times New Roman" pitchFamily="18" charset="0"/>
                </a:rPr>
                <a:t>: </a:t>
              </a:r>
              <a:r>
                <a:rPr lang="en-US" altLang="ja-JP" sz="1400" dirty="0" smtClean="0">
                  <a:solidFill>
                    <a:srgbClr val="FF0000"/>
                  </a:solidFill>
                  <a:latin typeface="+mn-ea"/>
                  <a:cs typeface="Times New Roman" pitchFamily="18" charset="0"/>
                </a:rPr>
                <a:t>_________</a:t>
              </a:r>
              <a:endParaRPr kumimoji="1" lang="en-US" altLang="ja-JP" sz="1400" dirty="0" smtClean="0">
                <a:solidFill>
                  <a:srgbClr val="FF0000"/>
                </a:solidFill>
                <a:cs typeface="Times New Roman" pitchFamily="18" charset="0"/>
              </a:endParaRPr>
            </a:p>
            <a:p>
              <a:pPr>
                <a:lnSpc>
                  <a:spcPct val="150000"/>
                </a:lnSpc>
              </a:pPr>
              <a:r>
                <a:rPr lang="en-US" altLang="ja-JP" sz="1400" dirty="0" smtClean="0">
                  <a:latin typeface="+mn-ea"/>
                  <a:cs typeface="Times New Roman" pitchFamily="18" charset="0"/>
                </a:rPr>
                <a:t>        </a:t>
              </a:r>
              <a:r>
                <a:rPr lang="en-US" altLang="ja-JP" sz="1400" b="1" dirty="0" smtClean="0">
                  <a:solidFill>
                    <a:srgbClr val="0000FF"/>
                  </a:solidFill>
                  <a:latin typeface="+mn-ea"/>
                  <a:cs typeface="Times New Roman" pitchFamily="18" charset="0"/>
                </a:rPr>
                <a:t>mail B </a:t>
              </a:r>
              <a:r>
                <a:rPr lang="en-US" altLang="ja-JP" sz="1400" dirty="0" smtClean="0">
                  <a:solidFill>
                    <a:srgbClr val="0000FF"/>
                  </a:solidFill>
                  <a:latin typeface="+mn-ea"/>
                  <a:cs typeface="Times New Roman" pitchFamily="18" charset="0"/>
                </a:rPr>
                <a:t>: Re:_________</a:t>
              </a:r>
            </a:p>
            <a:p>
              <a:pPr>
                <a:lnSpc>
                  <a:spcPct val="150000"/>
                </a:lnSpc>
              </a:pPr>
              <a:r>
                <a:rPr kumimoji="1" lang="en-US" altLang="ja-JP" sz="1400" dirty="0" smtClean="0">
                  <a:latin typeface="+mn-ea"/>
                  <a:cs typeface="Times New Roman" pitchFamily="18" charset="0"/>
                </a:rPr>
                <a:t>      </a:t>
              </a:r>
              <a:r>
                <a:rPr lang="ja-JP" altLang="en-US" sz="1400" dirty="0" smtClean="0">
                  <a:latin typeface="+mn-ea"/>
                  <a:cs typeface="Times New Roman" pitchFamily="18" charset="0"/>
                </a:rPr>
                <a:t>        </a:t>
              </a:r>
              <a:r>
                <a:rPr lang="en-US" altLang="ja-JP" sz="1400" b="1" dirty="0" smtClean="0">
                  <a:latin typeface="+mn-ea"/>
                  <a:cs typeface="Times New Roman" pitchFamily="18" charset="0"/>
                </a:rPr>
                <a:t>mail </a:t>
              </a:r>
              <a:r>
                <a:rPr kumimoji="1" lang="en-US" altLang="ja-JP" sz="1400" b="1" dirty="0" smtClean="0">
                  <a:latin typeface="+mn-ea"/>
                  <a:cs typeface="Times New Roman" pitchFamily="18" charset="0"/>
                </a:rPr>
                <a:t>C </a:t>
              </a:r>
              <a:r>
                <a:rPr kumimoji="1" lang="en-US" altLang="ja-JP" sz="1400" dirty="0" smtClean="0">
                  <a:latin typeface="+mn-ea"/>
                  <a:cs typeface="Times New Roman" pitchFamily="18" charset="0"/>
                </a:rPr>
                <a:t>: </a:t>
              </a:r>
              <a:r>
                <a:rPr kumimoji="1" lang="en-US" altLang="ja-JP" sz="1400" dirty="0" err="1" smtClean="0">
                  <a:latin typeface="+mn-ea"/>
                  <a:cs typeface="Times New Roman" pitchFamily="18" charset="0"/>
                </a:rPr>
                <a:t>Re:Re</a:t>
              </a:r>
              <a:r>
                <a:rPr kumimoji="1" lang="en-US" altLang="ja-JP" sz="1400" dirty="0" smtClean="0">
                  <a:latin typeface="+mn-ea"/>
                  <a:cs typeface="Times New Roman" pitchFamily="18" charset="0"/>
                </a:rPr>
                <a:t>:</a:t>
              </a:r>
              <a:r>
                <a:rPr lang="en-US" altLang="ja-JP" sz="1400" dirty="0" smtClean="0">
                  <a:latin typeface="+mn-ea"/>
                  <a:cs typeface="Times New Roman" pitchFamily="18" charset="0"/>
                </a:rPr>
                <a:t>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D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Re:_________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E </a:t>
              </a:r>
              <a:r>
                <a:rPr lang="en-US" altLang="ja-JP" sz="1400" dirty="0" smtClean="0">
                  <a:latin typeface="+mn-ea"/>
                  <a:cs typeface="Times New Roman" pitchFamily="18" charset="0"/>
                </a:rPr>
                <a:t>: _________</a:t>
              </a:r>
              <a:endParaRPr kumimoji="1" lang="ja-JP" altLang="en-US" sz="1400" dirty="0">
                <a:latin typeface="+mn-ea"/>
                <a:cs typeface="Times New Roman" pitchFamily="18" charset="0"/>
              </a:endParaRPr>
            </a:p>
          </p:txBody>
        </p:sp>
        <p:grpSp>
          <p:nvGrpSpPr>
            <p:cNvPr id="55" name="グループ化 28"/>
            <p:cNvGrpSpPr/>
            <p:nvPr/>
          </p:nvGrpSpPr>
          <p:grpSpPr>
            <a:xfrm>
              <a:off x="2069105" y="2006030"/>
              <a:ext cx="369295" cy="844011"/>
              <a:chOff x="2449088" y="2895600"/>
              <a:chExt cx="369295" cy="844011"/>
            </a:xfrm>
          </p:grpSpPr>
          <p:cxnSp>
            <p:nvCxnSpPr>
              <p:cNvPr id="57" name="直線コネクタ 56"/>
              <p:cNvCxnSpPr/>
              <p:nvPr/>
            </p:nvCxnSpPr>
            <p:spPr>
              <a:xfrm rot="5400000">
                <a:off x="2604961" y="3314480"/>
                <a:ext cx="214226" cy="158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rot="5400000" flipH="1" flipV="1">
                <a:off x="2028494" y="3316194"/>
                <a:ext cx="842787" cy="159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2712868" y="3421955"/>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a:off x="2453311" y="3738386"/>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a:off x="2455692" y="3106133"/>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6" name="正方形/長方形 55"/>
            <p:cNvSpPr/>
            <p:nvPr/>
          </p:nvSpPr>
          <p:spPr>
            <a:xfrm>
              <a:off x="1751583" y="1606550"/>
              <a:ext cx="2529334" cy="18669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四角形吹き出し 22"/>
          <p:cNvSpPr/>
          <p:nvPr/>
        </p:nvSpPr>
        <p:spPr>
          <a:xfrm>
            <a:off x="4216400" y="1517650"/>
            <a:ext cx="3822700" cy="1778000"/>
          </a:xfrm>
          <a:prstGeom prst="wedgeRectCallout">
            <a:avLst>
              <a:gd name="adj1" fmla="val -91682"/>
              <a:gd name="adj2" fmla="val 19994"/>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400" dirty="0" smtClean="0">
                <a:solidFill>
                  <a:schemeClr val="tx1"/>
                </a:solidFill>
              </a:rPr>
              <a:t>From: kiwako-k@gmail.com (</a:t>
            </a:r>
            <a:r>
              <a:rPr lang="en-US" altLang="ja-JP" sz="1400" dirty="0" err="1" smtClean="0">
                <a:solidFill>
                  <a:schemeClr val="tx1"/>
                </a:solidFill>
              </a:rPr>
              <a:t>Kiwako</a:t>
            </a:r>
            <a:r>
              <a:rPr lang="en-US" altLang="ja-JP" sz="1400" dirty="0" smtClean="0">
                <a:solidFill>
                  <a:schemeClr val="tx1"/>
                </a:solidFill>
              </a:rPr>
              <a:t> Koyama)</a:t>
            </a:r>
          </a:p>
          <a:p>
            <a:r>
              <a:rPr lang="en-US" altLang="ja-JP" sz="1400" b="1" dirty="0" smtClean="0">
                <a:solidFill>
                  <a:schemeClr val="tx1"/>
                </a:solidFill>
              </a:rPr>
              <a:t>Date: </a:t>
            </a:r>
            <a:r>
              <a:rPr lang="en-US" altLang="ja-JP" sz="1400" b="1" u="sng" dirty="0" smtClean="0">
                <a:solidFill>
                  <a:schemeClr val="tx1"/>
                </a:solidFill>
              </a:rPr>
              <a:t>Wed, 29 Apr 2009 10:33:53</a:t>
            </a:r>
            <a:r>
              <a:rPr lang="en-US" altLang="ja-JP" sz="1400" b="1" dirty="0" smtClean="0">
                <a:solidFill>
                  <a:schemeClr val="tx1"/>
                </a:solidFill>
              </a:rPr>
              <a:t>   </a:t>
            </a:r>
            <a:r>
              <a:rPr lang="en-US" altLang="ja-JP" sz="1400" b="1" u="sng" dirty="0" smtClean="0">
                <a:solidFill>
                  <a:schemeClr val="tx1"/>
                </a:solidFill>
              </a:rPr>
              <a:t>UTC+9</a:t>
            </a:r>
          </a:p>
          <a:p>
            <a:r>
              <a:rPr lang="en-US" altLang="ja-JP" sz="1400" dirty="0" smtClean="0">
                <a:solidFill>
                  <a:schemeClr val="tx1"/>
                </a:solidFill>
              </a:rPr>
              <a:t>Subject: [Python-Dev]  PEP 383</a:t>
            </a:r>
          </a:p>
          <a:p>
            <a:r>
              <a:rPr lang="en-US" altLang="ja-JP" sz="1400" b="1" dirty="0" smtClean="0">
                <a:solidFill>
                  <a:schemeClr val="tx1"/>
                </a:solidFill>
              </a:rPr>
              <a:t>Message-ID: </a:t>
            </a:r>
            <a:r>
              <a:rPr lang="en-US" altLang="ja-JP" sz="1400" b="1" u="sng" dirty="0" smtClean="0">
                <a:solidFill>
                  <a:srgbClr val="FF0000"/>
                </a:solidFill>
              </a:rPr>
              <a:t>mail A</a:t>
            </a:r>
          </a:p>
          <a:p>
            <a:endParaRPr lang="en-US" altLang="ja-JP" sz="1400" dirty="0" smtClean="0">
              <a:solidFill>
                <a:schemeClr val="tx1"/>
              </a:solidFill>
            </a:endParaRPr>
          </a:p>
          <a:p>
            <a:r>
              <a:rPr lang="ja-JP" altLang="en-US" sz="1400" dirty="0" smtClean="0">
                <a:solidFill>
                  <a:schemeClr val="tx1"/>
                </a:solidFill>
              </a:rPr>
              <a:t>メール本文・・・・・・・・・・</a:t>
            </a:r>
            <a:endParaRPr lang="en-US" altLang="ja-JP" sz="1400" dirty="0" smtClean="0">
              <a:solidFill>
                <a:schemeClr val="tx1"/>
              </a:solidFill>
            </a:endParaRPr>
          </a:p>
          <a:p>
            <a:endParaRPr lang="en-US" altLang="ja-JP" sz="1400" dirty="0" smtClean="0">
              <a:solidFill>
                <a:schemeClr val="tx1"/>
              </a:solidFill>
            </a:endParaRPr>
          </a:p>
          <a:p>
            <a:endParaRPr lang="en-US" altLang="ja-JP" sz="1400" dirty="0" smtClean="0">
              <a:solidFill>
                <a:schemeClr val="tx1"/>
              </a:solidFill>
            </a:endParaRPr>
          </a:p>
        </p:txBody>
      </p:sp>
      <p:sp>
        <p:nvSpPr>
          <p:cNvPr id="24" name="四角形吹き出し 23"/>
          <p:cNvSpPr/>
          <p:nvPr/>
        </p:nvSpPr>
        <p:spPr>
          <a:xfrm>
            <a:off x="4216400" y="3517900"/>
            <a:ext cx="3822700" cy="1955800"/>
          </a:xfrm>
          <a:prstGeom prst="wedgeRectCallout">
            <a:avLst>
              <a:gd name="adj1" fmla="val -75321"/>
              <a:gd name="adj2" fmla="val -73647"/>
            </a:avLst>
          </a:prstGeom>
          <a:solidFill>
            <a:schemeClr val="bg1"/>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400" dirty="0" smtClean="0">
                <a:solidFill>
                  <a:schemeClr val="tx1"/>
                </a:solidFill>
              </a:rPr>
              <a:t>From: akinori@hotmail.com (</a:t>
            </a:r>
            <a:r>
              <a:rPr lang="en-US" altLang="ja-JP" sz="1400" dirty="0" err="1" smtClean="0">
                <a:solidFill>
                  <a:schemeClr val="tx1"/>
                </a:solidFill>
              </a:rPr>
              <a:t>Akinori</a:t>
            </a:r>
            <a:r>
              <a:rPr lang="en-US" altLang="ja-JP" sz="1400" dirty="0" smtClean="0">
                <a:solidFill>
                  <a:schemeClr val="tx1"/>
                </a:solidFill>
              </a:rPr>
              <a:t> Ihara)</a:t>
            </a:r>
          </a:p>
          <a:p>
            <a:r>
              <a:rPr lang="en-US" altLang="ja-JP" sz="1400" b="1" dirty="0" smtClean="0">
                <a:solidFill>
                  <a:schemeClr val="tx1"/>
                </a:solidFill>
              </a:rPr>
              <a:t>Date: </a:t>
            </a:r>
            <a:r>
              <a:rPr lang="en-US" altLang="ja-JP" sz="1400" b="1" u="sng" dirty="0" smtClean="0">
                <a:solidFill>
                  <a:schemeClr val="tx1"/>
                </a:solidFill>
              </a:rPr>
              <a:t>Tue, 28 Apr 2009 22:40:04</a:t>
            </a:r>
            <a:r>
              <a:rPr lang="en-US" altLang="ja-JP" sz="1400" b="1" dirty="0" smtClean="0">
                <a:solidFill>
                  <a:schemeClr val="tx1"/>
                </a:solidFill>
              </a:rPr>
              <a:t>   </a:t>
            </a:r>
            <a:r>
              <a:rPr lang="en-US" altLang="ja-JP" sz="1400" b="1" u="sng" dirty="0" smtClean="0">
                <a:solidFill>
                  <a:schemeClr val="tx1"/>
                </a:solidFill>
              </a:rPr>
              <a:t>UTC-4</a:t>
            </a:r>
          </a:p>
          <a:p>
            <a:r>
              <a:rPr lang="en-US" altLang="ja-JP" sz="1400" dirty="0" smtClean="0">
                <a:solidFill>
                  <a:schemeClr val="tx1"/>
                </a:solidFill>
              </a:rPr>
              <a:t>Subject: [Python-Dev] PEP 383</a:t>
            </a:r>
          </a:p>
          <a:p>
            <a:r>
              <a:rPr lang="en-US" altLang="ja-JP" sz="1400" b="1" dirty="0" smtClean="0">
                <a:solidFill>
                  <a:schemeClr val="tx1"/>
                </a:solidFill>
              </a:rPr>
              <a:t>Message-ID: </a:t>
            </a:r>
            <a:r>
              <a:rPr lang="en-US" altLang="ja-JP" sz="1400" b="1" u="sng" dirty="0" smtClean="0">
                <a:solidFill>
                  <a:srgbClr val="0000FF"/>
                </a:solidFill>
              </a:rPr>
              <a:t>mail B</a:t>
            </a:r>
          </a:p>
          <a:p>
            <a:r>
              <a:rPr lang="en-US" altLang="ja-JP" sz="1400" b="1" dirty="0" smtClean="0">
                <a:solidFill>
                  <a:schemeClr val="tx1"/>
                </a:solidFill>
              </a:rPr>
              <a:t>In-Reply-To: </a:t>
            </a:r>
            <a:r>
              <a:rPr lang="en-US" altLang="ja-JP" sz="1400" b="1" dirty="0" smtClean="0">
                <a:solidFill>
                  <a:srgbClr val="FF0000"/>
                </a:solidFill>
              </a:rPr>
              <a:t>mail A</a:t>
            </a:r>
          </a:p>
          <a:p>
            <a:endParaRPr lang="en-US" altLang="ja-JP" sz="1400" dirty="0" smtClean="0">
              <a:solidFill>
                <a:schemeClr val="tx1"/>
              </a:solidFill>
            </a:endParaRPr>
          </a:p>
          <a:p>
            <a:r>
              <a:rPr lang="ja-JP" altLang="en-US" sz="1400" dirty="0" smtClean="0">
                <a:solidFill>
                  <a:schemeClr val="tx1"/>
                </a:solidFill>
              </a:rPr>
              <a:t>メール本文・・・・・・・・・・</a:t>
            </a:r>
            <a:endParaRPr lang="en-US" altLang="ja-JP" sz="1400" dirty="0" smtClean="0">
              <a:solidFill>
                <a:schemeClr val="tx1"/>
              </a:solidFill>
            </a:endParaRPr>
          </a:p>
          <a:p>
            <a:endParaRPr lang="en-US" altLang="ja-JP" sz="1400" dirty="0" smtClean="0">
              <a:solidFill>
                <a:schemeClr val="tx1"/>
              </a:solidFill>
            </a:endParaRPr>
          </a:p>
          <a:p>
            <a:endParaRPr lang="en-US" altLang="ja-JP" sz="1400" dirty="0">
              <a:solidFill>
                <a:schemeClr val="tx1"/>
              </a:solidFill>
            </a:endParaRPr>
          </a:p>
        </p:txBody>
      </p:sp>
      <p:sp>
        <p:nvSpPr>
          <p:cNvPr id="48" name="テキスト ボックス 47"/>
          <p:cNvSpPr txBox="1"/>
          <p:nvPr/>
        </p:nvSpPr>
        <p:spPr>
          <a:xfrm>
            <a:off x="7905750" y="4006850"/>
            <a:ext cx="1066800" cy="338554"/>
          </a:xfrm>
          <a:prstGeom prst="rect">
            <a:avLst/>
          </a:prstGeom>
          <a:solidFill>
            <a:schemeClr val="bg1"/>
          </a:solidFill>
        </p:spPr>
        <p:txBody>
          <a:bodyPr wrap="square" rtlCol="0">
            <a:spAutoFit/>
          </a:bodyPr>
          <a:lstStyle/>
          <a:p>
            <a:r>
              <a:rPr kumimoji="1" lang="ja-JP" altLang="en-US" sz="1600" dirty="0" smtClean="0"/>
              <a:t>返信時間</a:t>
            </a:r>
            <a:endParaRPr kumimoji="1" lang="ja-JP" altLang="en-US" sz="1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par>
                                <p:cTn id="9" presetID="9"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dissolve">
                                      <p:cBhvr>
                                        <p:cTn id="11" dur="500"/>
                                        <p:tgtEl>
                                          <p:spTgt spid="23"/>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dissolve">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dissolve">
                                      <p:cBhvr>
                                        <p:cTn id="19" dur="500"/>
                                        <p:tgtEl>
                                          <p:spTgt spid="34"/>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dissolve">
                                      <p:cBhvr>
                                        <p:cTn id="22" dur="500"/>
                                        <p:tgtEl>
                                          <p:spTgt spid="48"/>
                                        </p:tgtEl>
                                      </p:cBhvr>
                                    </p:animEffect>
                                  </p:childTnLst>
                                </p:cTn>
                              </p:par>
                              <p:par>
                                <p:cTn id="23" presetID="9"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dissolve">
                                      <p:cBhvr>
                                        <p:cTn id="25" dur="500"/>
                                        <p:tgtEl>
                                          <p:spTgt spid="2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dissolve">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3" grpId="0" animBg="1"/>
      <p:bldP spid="24" grpId="0" animBg="1"/>
      <p:bldP spid="48"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2000" dirty="0" smtClean="0"/>
              <a:t>分析準備</a:t>
            </a:r>
            <a:r>
              <a:rPr lang="en-US" altLang="ja-JP" sz="2000" dirty="0" smtClean="0"/>
              <a:t/>
            </a:r>
            <a:br>
              <a:rPr lang="en-US" altLang="ja-JP" sz="2000" dirty="0" smtClean="0"/>
            </a:br>
            <a:r>
              <a:rPr lang="ja-JP" altLang="en-US" sz="2900" dirty="0" smtClean="0"/>
              <a:t>送信と返信関係の抽出</a:t>
            </a:r>
            <a:endParaRPr kumimoji="1" lang="ja-JP" altLang="en-US" sz="2900" dirty="0"/>
          </a:p>
        </p:txBody>
      </p:sp>
      <p:sp>
        <p:nvSpPr>
          <p:cNvPr id="3" name="コンテンツ プレースホルダ 2"/>
          <p:cNvSpPr>
            <a:spLocks noGrp="1"/>
          </p:cNvSpPr>
          <p:nvPr>
            <p:ph idx="1"/>
          </p:nvPr>
        </p:nvSpPr>
        <p:spPr/>
        <p:txBody>
          <a:bodyPr/>
          <a:lstStyle/>
          <a:p>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15</a:t>
            </a:fld>
            <a:endParaRPr lang="en-US" altLang="ja-JP"/>
          </a:p>
        </p:txBody>
      </p:sp>
      <p:grpSp>
        <p:nvGrpSpPr>
          <p:cNvPr id="7" name="グループ化 6"/>
          <p:cNvGrpSpPr/>
          <p:nvPr/>
        </p:nvGrpSpPr>
        <p:grpSpPr>
          <a:xfrm>
            <a:off x="1816100" y="1695450"/>
            <a:ext cx="2509267" cy="1688530"/>
            <a:chOff x="2196083" y="2585020"/>
            <a:chExt cx="2509267" cy="1688530"/>
          </a:xfrm>
        </p:grpSpPr>
        <p:sp>
          <p:nvSpPr>
            <p:cNvPr id="8" name="テキスト ボックス 7"/>
            <p:cNvSpPr txBox="1"/>
            <p:nvPr/>
          </p:nvSpPr>
          <p:spPr>
            <a:xfrm>
              <a:off x="2196083" y="2585020"/>
              <a:ext cx="2509267" cy="1688530"/>
            </a:xfrm>
            <a:prstGeom prst="rect">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wrap="square" lIns="0" tIns="0" rIns="0" bIns="72000" rtlCol="0">
              <a:spAutoFit/>
            </a:bodyPr>
            <a:lstStyle/>
            <a:p>
              <a:pPr>
                <a:lnSpc>
                  <a:spcPct val="150000"/>
                </a:lnSpc>
              </a:pPr>
              <a:r>
                <a:rPr lang="en-US" altLang="ja-JP" sz="1400" b="1" dirty="0" smtClean="0">
                  <a:latin typeface="+mn-ea"/>
                  <a:cs typeface="Times New Roman" pitchFamily="18" charset="0"/>
                </a:rPr>
                <a:t>  m</a:t>
              </a:r>
              <a:r>
                <a:rPr kumimoji="1" lang="en-US" altLang="ja-JP" sz="1400" b="1" dirty="0" smtClean="0">
                  <a:latin typeface="+mn-ea"/>
                  <a:cs typeface="Times New Roman" pitchFamily="18" charset="0"/>
                </a:rPr>
                <a:t>ail A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_________</a:t>
              </a:r>
              <a:endParaRPr kumimoji="1" lang="en-US" altLang="ja-JP" sz="1400" dirty="0" smtClean="0">
                <a:cs typeface="Times New Roman" pitchFamily="18" charset="0"/>
              </a:endParaRPr>
            </a:p>
            <a:p>
              <a:pPr>
                <a:lnSpc>
                  <a:spcPct val="150000"/>
                </a:lnSpc>
              </a:pPr>
              <a:r>
                <a:rPr lang="en-US" altLang="ja-JP" sz="1400" dirty="0" smtClean="0">
                  <a:latin typeface="+mn-ea"/>
                  <a:cs typeface="Times New Roman" pitchFamily="18" charset="0"/>
                </a:rPr>
                <a:t>        </a:t>
              </a:r>
              <a:r>
                <a:rPr lang="en-US" altLang="ja-JP" sz="1400" b="1" dirty="0" smtClean="0">
                  <a:latin typeface="+mn-ea"/>
                  <a:cs typeface="Times New Roman" pitchFamily="18" charset="0"/>
                </a:rPr>
                <a:t>mail B </a:t>
              </a:r>
              <a:r>
                <a:rPr lang="en-US" altLang="ja-JP" sz="1400" dirty="0" smtClean="0">
                  <a:latin typeface="+mn-ea"/>
                  <a:cs typeface="Times New Roman" pitchFamily="18" charset="0"/>
                </a:rPr>
                <a:t>: Re:_________</a:t>
              </a:r>
            </a:p>
            <a:p>
              <a:pPr>
                <a:lnSpc>
                  <a:spcPct val="150000"/>
                </a:lnSpc>
              </a:pPr>
              <a:r>
                <a:rPr kumimoji="1" lang="en-US" altLang="ja-JP" sz="1400" dirty="0" smtClean="0">
                  <a:latin typeface="+mn-ea"/>
                  <a:cs typeface="Times New Roman" pitchFamily="18" charset="0"/>
                </a:rPr>
                <a:t>      </a:t>
              </a:r>
              <a:r>
                <a:rPr lang="ja-JP" altLang="en-US" sz="1400" dirty="0" smtClean="0">
                  <a:latin typeface="+mn-ea"/>
                  <a:cs typeface="Times New Roman" pitchFamily="18" charset="0"/>
                </a:rPr>
                <a:t>        </a:t>
              </a:r>
              <a:r>
                <a:rPr lang="en-US" altLang="ja-JP" sz="1400" b="1" dirty="0" smtClean="0">
                  <a:latin typeface="+mn-ea"/>
                  <a:cs typeface="Times New Roman" pitchFamily="18" charset="0"/>
                </a:rPr>
                <a:t>mail </a:t>
              </a:r>
              <a:r>
                <a:rPr kumimoji="1" lang="en-US" altLang="ja-JP" sz="1400" b="1" dirty="0" smtClean="0">
                  <a:latin typeface="+mn-ea"/>
                  <a:cs typeface="Times New Roman" pitchFamily="18" charset="0"/>
                </a:rPr>
                <a:t>C </a:t>
              </a:r>
              <a:r>
                <a:rPr kumimoji="1" lang="en-US" altLang="ja-JP" sz="1400" dirty="0" smtClean="0">
                  <a:latin typeface="+mn-ea"/>
                  <a:cs typeface="Times New Roman" pitchFamily="18" charset="0"/>
                </a:rPr>
                <a:t>: </a:t>
              </a:r>
              <a:r>
                <a:rPr kumimoji="1" lang="en-US" altLang="ja-JP" sz="1400" dirty="0" err="1" smtClean="0">
                  <a:latin typeface="+mn-ea"/>
                  <a:cs typeface="Times New Roman" pitchFamily="18" charset="0"/>
                </a:rPr>
                <a:t>Re:Re</a:t>
              </a:r>
              <a:r>
                <a:rPr kumimoji="1" lang="en-US" altLang="ja-JP" sz="1400" dirty="0" smtClean="0">
                  <a:latin typeface="+mn-ea"/>
                  <a:cs typeface="Times New Roman" pitchFamily="18" charset="0"/>
                </a:rPr>
                <a:t>:</a:t>
              </a:r>
              <a:r>
                <a:rPr lang="en-US" altLang="ja-JP" sz="1400" dirty="0" smtClean="0">
                  <a:latin typeface="+mn-ea"/>
                  <a:cs typeface="Times New Roman" pitchFamily="18" charset="0"/>
                </a:rPr>
                <a:t>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D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Re:_________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E </a:t>
              </a:r>
              <a:r>
                <a:rPr lang="en-US" altLang="ja-JP" sz="1400" dirty="0" smtClean="0">
                  <a:latin typeface="+mn-ea"/>
                  <a:cs typeface="Times New Roman" pitchFamily="18" charset="0"/>
                </a:rPr>
                <a:t>: _________</a:t>
              </a:r>
              <a:endParaRPr kumimoji="1" lang="ja-JP" altLang="en-US" sz="1400" dirty="0">
                <a:latin typeface="+mn-ea"/>
                <a:cs typeface="Times New Roman" pitchFamily="18" charset="0"/>
              </a:endParaRPr>
            </a:p>
          </p:txBody>
        </p:sp>
        <p:cxnSp>
          <p:nvCxnSpPr>
            <p:cNvPr id="9" name="直線コネクタ 8"/>
            <p:cNvCxnSpPr/>
            <p:nvPr/>
          </p:nvCxnSpPr>
          <p:spPr>
            <a:xfrm rot="5400000">
              <a:off x="2604961" y="3314480"/>
              <a:ext cx="214226" cy="158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flipH="1" flipV="1">
              <a:off x="2028494" y="3316194"/>
              <a:ext cx="842787" cy="159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2712868" y="3421955"/>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2453311" y="3738386"/>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2455692" y="3106133"/>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正方形/長方形 13"/>
          <p:cNvSpPr/>
          <p:nvPr/>
        </p:nvSpPr>
        <p:spPr>
          <a:xfrm>
            <a:off x="1751583" y="1384300"/>
            <a:ext cx="2489200" cy="2000250"/>
          </a:xfrm>
          <a:prstGeom prst="rect">
            <a:avLst/>
          </a:prstGeom>
          <a:noFill/>
          <a:ln w="12700">
            <a:solidFill>
              <a:srgbClr val="66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5" name="表 14"/>
          <p:cNvGraphicFramePr>
            <a:graphicFrameLocks noGrp="1"/>
          </p:cNvGraphicFramePr>
          <p:nvPr/>
        </p:nvGraphicFramePr>
        <p:xfrm>
          <a:off x="4242798" y="1384300"/>
          <a:ext cx="3210832" cy="2000250"/>
        </p:xfrm>
        <a:graphic>
          <a:graphicData uri="http://schemas.openxmlformats.org/drawingml/2006/table">
            <a:tbl>
              <a:tblPr firstRow="1" bandRow="1">
                <a:tableStyleId>{5940675A-B579-460E-94D1-54222C63F5DA}</a:tableStyleId>
              </a:tblPr>
              <a:tblGrid>
                <a:gridCol w="655955"/>
                <a:gridCol w="1660843"/>
                <a:gridCol w="894034"/>
              </a:tblGrid>
              <a:tr h="333375">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r>
              <a:tr h="333375">
                <a:tc>
                  <a:txBody>
                    <a:bodyPr/>
                    <a:lstStyle/>
                    <a:p>
                      <a:pPr algn="ctr"/>
                      <a:r>
                        <a:rPr kumimoji="1" lang="en-US" altLang="ja-JP" sz="1200" dirty="0" smtClean="0">
                          <a:latin typeface="+mn-lt"/>
                          <a:ea typeface="+mn-ea"/>
                        </a:rPr>
                        <a:t>mail A</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smtClean="0">
                          <a:latin typeface="+mn-lt"/>
                          <a:ea typeface="+mn-ea"/>
                        </a:rPr>
                        <a:t>2009/04/29  10:33:53</a:t>
                      </a:r>
                      <a:endParaRPr kumimoji="1" lang="ja-JP" altLang="en-US" sz="1200" dirty="0" smtClean="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C</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09:12:30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D</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02:26:59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E</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08:09:27</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7</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bl>
          </a:graphicData>
        </a:graphic>
      </p:graphicFrame>
      <p:sp>
        <p:nvSpPr>
          <p:cNvPr id="16" name="下矢印 15"/>
          <p:cNvSpPr/>
          <p:nvPr/>
        </p:nvSpPr>
        <p:spPr>
          <a:xfrm>
            <a:off x="4276407" y="3606800"/>
            <a:ext cx="569504" cy="577850"/>
          </a:xfrm>
          <a:prstGeom prst="downArrow">
            <a:avLst/>
          </a:prstGeom>
          <a:solidFill>
            <a:srgbClr val="6699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cs typeface="Times New Roman" pitchFamily="18" charset="0"/>
            </a:endParaRPr>
          </a:p>
        </p:txBody>
      </p:sp>
      <p:graphicFrame>
        <p:nvGraphicFramePr>
          <p:cNvPr id="17" name="表 16"/>
          <p:cNvGraphicFramePr>
            <a:graphicFrameLocks noGrp="1"/>
          </p:cNvGraphicFramePr>
          <p:nvPr/>
        </p:nvGraphicFramePr>
        <p:xfrm>
          <a:off x="838200" y="4413250"/>
          <a:ext cx="6320156" cy="1371600"/>
        </p:xfrm>
        <a:graphic>
          <a:graphicData uri="http://schemas.openxmlformats.org/drawingml/2006/table">
            <a:tbl>
              <a:tblPr firstRow="1" bandRow="1">
                <a:tableStyleId>{5940675A-B579-460E-94D1-54222C63F5DA}</a:tableStyleId>
              </a:tblPr>
              <a:tblGrid>
                <a:gridCol w="648017"/>
                <a:gridCol w="1660843"/>
                <a:gridCol w="835343"/>
                <a:gridCol w="655955"/>
                <a:gridCol w="1660843"/>
                <a:gridCol w="859155"/>
              </a:tblGrid>
              <a:tr h="238760">
                <a:tc gridSpan="3">
                  <a:txBody>
                    <a:bodyPr/>
                    <a:lstStyle/>
                    <a:p>
                      <a:pPr algn="ctr"/>
                      <a:r>
                        <a:rPr kumimoji="1" lang="ja-JP" altLang="en-US" sz="1200" b="1" dirty="0" smtClean="0">
                          <a:latin typeface="+mn-lt"/>
                          <a:ea typeface="+mn-ea"/>
                        </a:rPr>
                        <a:t>送信情報</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c gridSpan="3">
                  <a:txBody>
                    <a:bodyPr/>
                    <a:lstStyle/>
                    <a:p>
                      <a:pPr algn="ctr"/>
                      <a:r>
                        <a:rPr kumimoji="1" lang="ja-JP" altLang="en-US" sz="1200" b="1" dirty="0" smtClean="0">
                          <a:latin typeface="+mn-lt"/>
                          <a:ea typeface="+mn-ea"/>
                        </a:rPr>
                        <a:t>返信情報</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r>
              <a:tr h="238760">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r>
              <a:tr h="238760">
                <a:tc>
                  <a:txBody>
                    <a:bodyPr/>
                    <a:lstStyle/>
                    <a:p>
                      <a:pPr algn="ctr"/>
                      <a:r>
                        <a:rPr kumimoji="1" lang="en-US" altLang="ja-JP" sz="1200" dirty="0" smtClean="0">
                          <a:latin typeface="+mn-lt"/>
                          <a:ea typeface="+mn-ea"/>
                        </a:rPr>
                        <a:t>mail A</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10:33:53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38760">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C</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09:12:30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38760">
                <a:tc>
                  <a:txBody>
                    <a:bodyPr/>
                    <a:lstStyle/>
                    <a:p>
                      <a:pPr algn="ctr"/>
                      <a:r>
                        <a:rPr kumimoji="1" lang="en-US" altLang="ja-JP" sz="1200" dirty="0" smtClean="0">
                          <a:latin typeface="+mn-lt"/>
                          <a:ea typeface="+mn-ea"/>
                        </a:rPr>
                        <a:t>mail A</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10:33:53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D</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02:26:59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bl>
          </a:graphicData>
        </a:graphic>
      </p:graphicFrame>
      <p:graphicFrame>
        <p:nvGraphicFramePr>
          <p:cNvPr id="18" name="表 17"/>
          <p:cNvGraphicFramePr>
            <a:graphicFrameLocks noGrp="1"/>
          </p:cNvGraphicFramePr>
          <p:nvPr/>
        </p:nvGraphicFramePr>
        <p:xfrm>
          <a:off x="7158037" y="4406900"/>
          <a:ext cx="1140143" cy="1377950"/>
        </p:xfrm>
        <a:graphic>
          <a:graphicData uri="http://schemas.openxmlformats.org/drawingml/2006/table">
            <a:tbl>
              <a:tblPr firstRow="1" bandRow="1">
                <a:tableStyleId>{5C22544A-7EE6-4342-B048-85BDC9FD1C3A}</a:tableStyleId>
              </a:tblPr>
              <a:tblGrid>
                <a:gridCol w="1140143"/>
              </a:tblGrid>
              <a:tr h="554990">
                <a:tc>
                  <a:txBody>
                    <a:bodyPr/>
                    <a:lstStyle/>
                    <a:p>
                      <a:pPr algn="ctr"/>
                      <a:r>
                        <a:rPr kumimoji="1" lang="ja-JP" altLang="en-US" sz="1200" b="1" dirty="0" smtClean="0">
                          <a:solidFill>
                            <a:sysClr val="windowText" lastClr="000000"/>
                          </a:solidFill>
                          <a:latin typeface="+mn-lt"/>
                          <a:ea typeface="+mn-ea"/>
                        </a:rPr>
                        <a:t>返信時間（時）</a:t>
                      </a:r>
                      <a:endParaRPr kumimoji="1" lang="ja-JP" altLang="en-US" sz="1200" b="1" dirty="0">
                        <a:solidFill>
                          <a:sysClr val="windowText" lastClr="000000"/>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r>
              <a:tr h="222250">
                <a:tc>
                  <a:txBody>
                    <a:bodyPr/>
                    <a:lstStyle/>
                    <a:p>
                      <a:pPr algn="ctr"/>
                      <a:r>
                        <a:rPr kumimoji="1" lang="en-US" altLang="ja-JP" sz="1200" dirty="0" smtClean="0">
                          <a:latin typeface="+mn-lt"/>
                          <a:ea typeface="+mn-ea"/>
                        </a:rPr>
                        <a:t>1.10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214630">
                <a:tc>
                  <a:txBody>
                    <a:bodyPr/>
                    <a:lstStyle/>
                    <a:p>
                      <a:pPr algn="ctr"/>
                      <a:r>
                        <a:rPr kumimoji="1" lang="en-US" altLang="ja-JP" sz="1200" dirty="0" smtClean="0">
                          <a:latin typeface="+mn-lt"/>
                          <a:ea typeface="+mn-ea"/>
                        </a:rPr>
                        <a:t>3.54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207011">
                <a:tc>
                  <a:txBody>
                    <a:bodyPr/>
                    <a:lstStyle/>
                    <a:p>
                      <a:pPr algn="ctr"/>
                      <a:r>
                        <a:rPr kumimoji="1" lang="en-US" altLang="ja-JP" sz="1200" dirty="0" smtClean="0">
                          <a:latin typeface="+mn-lt"/>
                          <a:ea typeface="+mn-ea"/>
                        </a:rPr>
                        <a:t>10.88</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bl>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9250" y="133350"/>
            <a:ext cx="8705850" cy="717550"/>
          </a:xfrm>
        </p:spPr>
        <p:txBody>
          <a:bodyPr>
            <a:normAutofit fontScale="90000"/>
          </a:bodyPr>
          <a:lstStyle/>
          <a:p>
            <a:r>
              <a:rPr lang="ja-JP" altLang="en-US" sz="2200" dirty="0" smtClean="0"/>
              <a:t>分析手順</a:t>
            </a:r>
            <a:r>
              <a:rPr kumimoji="1" lang="en-US" altLang="ja-JP" dirty="0" smtClean="0"/>
              <a:t/>
            </a:r>
            <a:br>
              <a:rPr kumimoji="1" lang="en-US" altLang="ja-JP" dirty="0" smtClean="0"/>
            </a:br>
            <a:r>
              <a:rPr kumimoji="1" lang="en-US" altLang="ja-JP" dirty="0" smtClean="0"/>
              <a:t>(1)</a:t>
            </a:r>
            <a:r>
              <a:rPr lang="ja-JP" altLang="en-US" dirty="0" smtClean="0"/>
              <a:t>開発者の地理的分布と地域別の活動時間帯の把握</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16</a:t>
            </a:fld>
            <a:endParaRPr lang="en-US" altLang="ja-JP"/>
          </a:p>
        </p:txBody>
      </p:sp>
      <p:sp>
        <p:nvSpPr>
          <p:cNvPr id="72" name="コンテンツ プレースホルダ 71"/>
          <p:cNvSpPr>
            <a:spLocks noGrp="1"/>
          </p:cNvSpPr>
          <p:nvPr>
            <p:ph idx="1"/>
          </p:nvPr>
        </p:nvSpPr>
        <p:spPr>
          <a:xfrm>
            <a:off x="438150" y="1028700"/>
            <a:ext cx="8445500" cy="2755900"/>
          </a:xfrm>
        </p:spPr>
        <p:txBody>
          <a:bodyPr/>
          <a:lstStyle/>
          <a:p>
            <a:r>
              <a:rPr kumimoji="1" lang="ja-JP" altLang="en-US" dirty="0" smtClean="0"/>
              <a:t>目的</a:t>
            </a:r>
            <a:endParaRPr kumimoji="1" lang="en-US" altLang="ja-JP" dirty="0" smtClean="0"/>
          </a:p>
          <a:p>
            <a:pPr lvl="1"/>
            <a:r>
              <a:rPr kumimoji="1" lang="ja-JP" altLang="en-US" dirty="0" smtClean="0"/>
              <a:t>情報交換の多い地域／少ない地域を特定する</a:t>
            </a:r>
            <a:endParaRPr kumimoji="1" lang="en-US" altLang="ja-JP" dirty="0" smtClean="0"/>
          </a:p>
          <a:p>
            <a:pPr lvl="1"/>
            <a:r>
              <a:rPr lang="ja-JP" altLang="en-US" dirty="0" smtClean="0"/>
              <a:t>地域別の活動時間帯を把握する</a:t>
            </a:r>
            <a:endParaRPr kumimoji="1" lang="en-US" altLang="ja-JP" dirty="0" smtClean="0"/>
          </a:p>
          <a:p>
            <a:r>
              <a:rPr kumimoji="1" lang="ja-JP" altLang="en-US" dirty="0" smtClean="0"/>
              <a:t>方法</a:t>
            </a:r>
            <a:endParaRPr kumimoji="1" lang="en-US" altLang="ja-JP" dirty="0" smtClean="0"/>
          </a:p>
          <a:p>
            <a:pPr lvl="1"/>
            <a:r>
              <a:rPr kumimoji="1" lang="ja-JP" altLang="en-US" dirty="0" smtClean="0"/>
              <a:t>送信場所</a:t>
            </a:r>
            <a:r>
              <a:rPr lang="ja-JP" altLang="en-US" dirty="0" smtClean="0"/>
              <a:t>別にメッセージの返信数を求める</a:t>
            </a:r>
            <a:endParaRPr kumimoji="1" lang="en-US" altLang="ja-JP" dirty="0" smtClean="0"/>
          </a:p>
          <a:p>
            <a:pPr lvl="1"/>
            <a:r>
              <a:rPr lang="ja-JP" altLang="en-US" dirty="0" smtClean="0"/>
              <a:t>分析対象とする地域の現地時刻別の返信数を求める</a:t>
            </a:r>
            <a:endParaRPr kumimoji="1" lang="ja-JP" altLang="en-US" dirty="0"/>
          </a:p>
        </p:txBody>
      </p:sp>
      <p:graphicFrame>
        <p:nvGraphicFramePr>
          <p:cNvPr id="10" name="グラフ 9"/>
          <p:cNvGraphicFramePr/>
          <p:nvPr/>
        </p:nvGraphicFramePr>
        <p:xfrm>
          <a:off x="1504950" y="3873500"/>
          <a:ext cx="3022600" cy="26225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グラフ 12"/>
          <p:cNvGraphicFramePr/>
          <p:nvPr/>
        </p:nvGraphicFramePr>
        <p:xfrm>
          <a:off x="4616450" y="3873500"/>
          <a:ext cx="3289300" cy="2622550"/>
        </p:xfrm>
        <a:graphic>
          <a:graphicData uri="http://schemas.openxmlformats.org/drawingml/2006/chart">
            <c:chart xmlns:c="http://schemas.openxmlformats.org/drawingml/2006/chart" xmlns:r="http://schemas.openxmlformats.org/officeDocument/2006/relationships" r:id="rId4"/>
          </a:graphicData>
        </a:graphic>
      </p:graphicFrame>
      <p:sp>
        <p:nvSpPr>
          <p:cNvPr id="11" name="円/楕円 10"/>
          <p:cNvSpPr/>
          <p:nvPr/>
        </p:nvSpPr>
        <p:spPr>
          <a:xfrm>
            <a:off x="2501900" y="4140200"/>
            <a:ext cx="616857" cy="2098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3451225" y="4718050"/>
            <a:ext cx="493486" cy="1525847"/>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2200" dirty="0" smtClean="0"/>
              <a:t>分析手順</a:t>
            </a:r>
            <a:r>
              <a:rPr kumimoji="1" lang="en-US" altLang="ja-JP" dirty="0" smtClean="0"/>
              <a:t/>
            </a:r>
            <a:br>
              <a:rPr kumimoji="1" lang="en-US" altLang="ja-JP" dirty="0" smtClean="0"/>
            </a:br>
            <a:r>
              <a:rPr kumimoji="1" lang="en-US" altLang="ja-JP" dirty="0" smtClean="0"/>
              <a:t>(2)</a:t>
            </a:r>
            <a:r>
              <a:rPr lang="ja-JP" altLang="en-US" dirty="0" smtClean="0"/>
              <a:t>地域間毎の情報交換所要時間の分布把握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目的</a:t>
            </a:r>
            <a:endParaRPr lang="en-US" altLang="ja-JP" dirty="0" smtClean="0"/>
          </a:p>
          <a:p>
            <a:pPr lvl="1"/>
            <a:r>
              <a:rPr lang="ja-JP" altLang="en-US" dirty="0" smtClean="0"/>
              <a:t>タイムゾーンの違い（時差）による情報交換のタイムラグを確認する</a:t>
            </a:r>
            <a:endParaRPr lang="en-US" altLang="ja-JP" dirty="0" smtClean="0"/>
          </a:p>
          <a:p>
            <a:r>
              <a:rPr lang="ja-JP" altLang="en-US" dirty="0" smtClean="0"/>
              <a:t>方法</a:t>
            </a:r>
            <a:endParaRPr lang="en-US" altLang="ja-JP" dirty="0" smtClean="0"/>
          </a:p>
          <a:p>
            <a:pPr lvl="1"/>
            <a:r>
              <a:rPr lang="ja-JP" altLang="en-US" dirty="0" smtClean="0">
                <a:solidFill>
                  <a:srgbClr val="339933"/>
                </a:solidFill>
              </a:rPr>
              <a:t>同一タイムゾーン内</a:t>
            </a:r>
            <a:r>
              <a:rPr lang="ja-JP" altLang="en-US" dirty="0" smtClean="0"/>
              <a:t>および</a:t>
            </a:r>
            <a:r>
              <a:rPr lang="ja-JP" altLang="en-US" dirty="0" smtClean="0">
                <a:solidFill>
                  <a:srgbClr val="DE8400"/>
                </a:solidFill>
              </a:rPr>
              <a:t>異なるタイムゾーン間</a:t>
            </a:r>
            <a:r>
              <a:rPr lang="ja-JP" altLang="en-US" dirty="0" smtClean="0"/>
              <a:t>において返信時間の分布を分析する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17</a:t>
            </a:fld>
            <a:endParaRPr lang="en-US" altLang="ja-JP"/>
          </a:p>
        </p:txBody>
      </p:sp>
      <p:grpSp>
        <p:nvGrpSpPr>
          <p:cNvPr id="9" name="グループ化 8"/>
          <p:cNvGrpSpPr>
            <a:grpSpLocks noChangeAspect="1"/>
          </p:cNvGrpSpPr>
          <p:nvPr/>
        </p:nvGrpSpPr>
        <p:grpSpPr>
          <a:xfrm>
            <a:off x="615950" y="3701165"/>
            <a:ext cx="4089400" cy="2794885"/>
            <a:chOff x="1168401" y="2228850"/>
            <a:chExt cx="6072693" cy="4125783"/>
          </a:xfrm>
        </p:grpSpPr>
        <p:pic>
          <p:nvPicPr>
            <p:cNvPr id="1026" name="Picture 2"/>
            <p:cNvPicPr>
              <a:picLocks noChangeAspect="1" noChangeArrowheads="1"/>
            </p:cNvPicPr>
            <p:nvPr/>
          </p:nvPicPr>
          <p:blipFill>
            <a:blip r:embed="rId3" cstate="print"/>
            <a:srcRect/>
            <a:stretch>
              <a:fillRect/>
            </a:stretch>
          </p:blipFill>
          <p:spPr bwMode="auto">
            <a:xfrm>
              <a:off x="1207136" y="2228850"/>
              <a:ext cx="6033958" cy="4125783"/>
            </a:xfrm>
            <a:prstGeom prst="rect">
              <a:avLst/>
            </a:prstGeom>
            <a:noFill/>
            <a:ln w="9525">
              <a:noFill/>
              <a:miter lim="800000"/>
              <a:headEnd/>
              <a:tailEnd/>
            </a:ln>
          </p:spPr>
        </p:pic>
        <p:sp>
          <p:nvSpPr>
            <p:cNvPr id="8" name="テキスト ボックス 7"/>
            <p:cNvSpPr txBox="1"/>
            <p:nvPr/>
          </p:nvSpPr>
          <p:spPr>
            <a:xfrm>
              <a:off x="1168401" y="6035473"/>
              <a:ext cx="2178572" cy="318036"/>
            </a:xfrm>
            <a:prstGeom prst="rect">
              <a:avLst/>
            </a:prstGeom>
            <a:noFill/>
          </p:spPr>
          <p:txBody>
            <a:bodyPr wrap="none" rtlCol="0">
              <a:spAutoFit/>
            </a:bodyPr>
            <a:lstStyle/>
            <a:p>
              <a:r>
                <a:rPr lang="ja-JP" altLang="en-US" sz="800" dirty="0" smtClean="0"/>
                <a:t>出典：</a:t>
              </a:r>
              <a:r>
                <a:rPr lang="en-US" altLang="ja-JP" sz="800" dirty="0" smtClean="0"/>
                <a:t>http://www.freemap.jp/</a:t>
              </a:r>
              <a:endParaRPr kumimoji="1" lang="ja-JP" altLang="en-US" sz="800" dirty="0"/>
            </a:p>
          </p:txBody>
        </p:sp>
      </p:grpSp>
      <p:sp>
        <p:nvSpPr>
          <p:cNvPr id="14" name="二等辺三角形 13"/>
          <p:cNvSpPr/>
          <p:nvPr/>
        </p:nvSpPr>
        <p:spPr>
          <a:xfrm>
            <a:off x="1060450" y="4234565"/>
            <a:ext cx="128016" cy="110358"/>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二等辺三角形 14"/>
          <p:cNvSpPr/>
          <p:nvPr/>
        </p:nvSpPr>
        <p:spPr>
          <a:xfrm>
            <a:off x="1149350" y="4456815"/>
            <a:ext cx="128016" cy="105400"/>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二等辺三角形 15"/>
          <p:cNvSpPr/>
          <p:nvPr/>
        </p:nvSpPr>
        <p:spPr>
          <a:xfrm>
            <a:off x="1110234" y="5151515"/>
            <a:ext cx="128016" cy="105400"/>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二等辺三角形 16"/>
          <p:cNvSpPr/>
          <p:nvPr/>
        </p:nvSpPr>
        <p:spPr>
          <a:xfrm>
            <a:off x="1016000" y="4723515"/>
            <a:ext cx="128016" cy="110358"/>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二等辺三角形 18"/>
          <p:cNvSpPr/>
          <p:nvPr/>
        </p:nvSpPr>
        <p:spPr>
          <a:xfrm>
            <a:off x="971550" y="4945765"/>
            <a:ext cx="128016" cy="105400"/>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二等辺三角形 19"/>
          <p:cNvSpPr/>
          <p:nvPr/>
        </p:nvSpPr>
        <p:spPr>
          <a:xfrm>
            <a:off x="1104900" y="4856865"/>
            <a:ext cx="128016" cy="110358"/>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二等辺三角形 20"/>
          <p:cNvSpPr/>
          <p:nvPr/>
        </p:nvSpPr>
        <p:spPr>
          <a:xfrm>
            <a:off x="971550" y="4545715"/>
            <a:ext cx="128016" cy="105400"/>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3949700" y="4412365"/>
            <a:ext cx="88900"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3994150" y="4634615"/>
            <a:ext cx="88900"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3994150" y="4856865"/>
            <a:ext cx="88900"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4216400" y="5123565"/>
            <a:ext cx="88900"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4171950" y="4501265"/>
            <a:ext cx="88900"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4216400" y="4901315"/>
            <a:ext cx="88900"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9" name="曲線コネクタ 28"/>
          <p:cNvCxnSpPr>
            <a:stCxn id="21" idx="1"/>
            <a:endCxn id="19" idx="1"/>
          </p:cNvCxnSpPr>
          <p:nvPr/>
        </p:nvCxnSpPr>
        <p:spPr>
          <a:xfrm rot="10800000" flipV="1">
            <a:off x="1003554" y="4598415"/>
            <a:ext cx="1588" cy="400050"/>
          </a:xfrm>
          <a:prstGeom prst="curvedConnector3">
            <a:avLst>
              <a:gd name="adj1" fmla="val 33205552"/>
            </a:avLst>
          </a:prstGeom>
          <a:ln w="38100">
            <a:solidFill>
              <a:srgbClr val="339933"/>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曲線コネクタ 41"/>
          <p:cNvCxnSpPr>
            <a:stCxn id="26" idx="6"/>
            <a:endCxn id="27" idx="6"/>
          </p:cNvCxnSpPr>
          <p:nvPr/>
        </p:nvCxnSpPr>
        <p:spPr>
          <a:xfrm>
            <a:off x="4260850" y="4545715"/>
            <a:ext cx="44450" cy="400050"/>
          </a:xfrm>
          <a:prstGeom prst="curvedConnector3">
            <a:avLst>
              <a:gd name="adj1" fmla="val 1136248"/>
            </a:avLst>
          </a:prstGeom>
          <a:ln w="38100">
            <a:solidFill>
              <a:srgbClr val="339933"/>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9" name="曲線コネクタ 48"/>
          <p:cNvCxnSpPr>
            <a:stCxn id="23" idx="2"/>
            <a:endCxn id="25" idx="2"/>
          </p:cNvCxnSpPr>
          <p:nvPr/>
        </p:nvCxnSpPr>
        <p:spPr>
          <a:xfrm rot="10800000" flipH="1" flipV="1">
            <a:off x="3994150" y="4679065"/>
            <a:ext cx="222250" cy="488950"/>
          </a:xfrm>
          <a:prstGeom prst="curvedConnector3">
            <a:avLst>
              <a:gd name="adj1" fmla="val -139702"/>
            </a:avLst>
          </a:prstGeom>
          <a:ln w="38100">
            <a:solidFill>
              <a:srgbClr val="339933"/>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4" name="曲線コネクタ 53"/>
          <p:cNvCxnSpPr>
            <a:stCxn id="15" idx="5"/>
            <a:endCxn id="16" idx="5"/>
          </p:cNvCxnSpPr>
          <p:nvPr/>
        </p:nvCxnSpPr>
        <p:spPr>
          <a:xfrm flipH="1">
            <a:off x="1206246" y="4509515"/>
            <a:ext cx="39116" cy="694700"/>
          </a:xfrm>
          <a:prstGeom prst="curvedConnector3">
            <a:avLst>
              <a:gd name="adj1" fmla="val -840687"/>
            </a:avLst>
          </a:prstGeom>
          <a:ln w="38100">
            <a:solidFill>
              <a:srgbClr val="339933"/>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7" name="直線矢印コネクタ 66"/>
          <p:cNvCxnSpPr>
            <a:stCxn id="17" idx="5"/>
            <a:endCxn id="24" idx="2"/>
          </p:cNvCxnSpPr>
          <p:nvPr/>
        </p:nvCxnSpPr>
        <p:spPr>
          <a:xfrm>
            <a:off x="1112012" y="4778694"/>
            <a:ext cx="2882138" cy="122621"/>
          </a:xfrm>
          <a:prstGeom prst="straightConnector1">
            <a:avLst/>
          </a:prstGeom>
          <a:ln w="38100">
            <a:solidFill>
              <a:srgbClr val="DE8400"/>
            </a:solidFill>
            <a:headEnd type="arrow"/>
            <a:tailEnd type="arrow"/>
          </a:ln>
        </p:spPr>
        <p:style>
          <a:lnRef idx="1">
            <a:schemeClr val="accent1"/>
          </a:lnRef>
          <a:fillRef idx="0">
            <a:schemeClr val="accent1"/>
          </a:fillRef>
          <a:effectRef idx="0">
            <a:schemeClr val="accent1"/>
          </a:effectRef>
          <a:fontRef idx="minor">
            <a:schemeClr val="tx1"/>
          </a:fontRef>
        </p:style>
      </p:cxnSp>
      <p:graphicFrame>
        <p:nvGraphicFramePr>
          <p:cNvPr id="28" name="表 27"/>
          <p:cNvGraphicFramePr>
            <a:graphicFrameLocks noGrp="1"/>
          </p:cNvGraphicFramePr>
          <p:nvPr/>
        </p:nvGraphicFramePr>
        <p:xfrm>
          <a:off x="4838700" y="4006850"/>
          <a:ext cx="3945573" cy="1854200"/>
        </p:xfrm>
        <a:graphic>
          <a:graphicData uri="http://schemas.openxmlformats.org/drawingml/2006/table">
            <a:tbl>
              <a:tblPr firstRow="1" bandRow="1">
                <a:tableStyleId>{5C22544A-7EE6-4342-B048-85BDC9FD1C3A}</a:tableStyleId>
              </a:tblPr>
              <a:tblGrid>
                <a:gridCol w="2316480"/>
                <a:gridCol w="1629093"/>
              </a:tblGrid>
              <a:tr h="370840">
                <a:tc>
                  <a:txBody>
                    <a:bodyPr/>
                    <a:lstStyle/>
                    <a:p>
                      <a:pPr algn="ctr"/>
                      <a:r>
                        <a:rPr kumimoji="1" lang="ja-JP" altLang="en-US" dirty="0" smtClean="0">
                          <a:solidFill>
                            <a:schemeClr val="tx1"/>
                          </a:solidFill>
                          <a:latin typeface="+mn-lt"/>
                          <a:ea typeface="+mn-ea"/>
                        </a:rPr>
                        <a:t>送信地域→返信地域</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返信時間（時）</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r>
              <a:tr h="370840">
                <a:tc>
                  <a:txBody>
                    <a:bodyPr/>
                    <a:lstStyle/>
                    <a:p>
                      <a:pPr algn="ctr"/>
                      <a:r>
                        <a:rPr kumimoji="1" lang="ja-JP" altLang="en-US" dirty="0" smtClean="0">
                          <a:solidFill>
                            <a:srgbClr val="FF0000"/>
                          </a:solidFill>
                          <a:latin typeface="+mn-lt"/>
                          <a:ea typeface="+mn-ea"/>
                        </a:rPr>
                        <a:t>●</a:t>
                      </a:r>
                      <a:r>
                        <a:rPr kumimoji="1" lang="ja-JP" altLang="en-US" dirty="0" smtClean="0">
                          <a:solidFill>
                            <a:schemeClr val="tx1"/>
                          </a:solidFill>
                          <a:latin typeface="+mn-lt"/>
                          <a:ea typeface="+mn-ea"/>
                        </a:rPr>
                        <a:t>→</a:t>
                      </a:r>
                      <a:r>
                        <a:rPr kumimoji="1" lang="ja-JP" altLang="en-US" dirty="0" smtClean="0">
                          <a:solidFill>
                            <a:srgbClr val="FF0000"/>
                          </a:solidFill>
                          <a:latin typeface="+mn-lt"/>
                          <a:ea typeface="+mn-ea"/>
                        </a:rPr>
                        <a:t>●</a:t>
                      </a:r>
                      <a:endParaRPr kumimoji="1" lang="ja-JP" altLang="en-US" dirty="0">
                        <a:solidFill>
                          <a:srgbClr val="FF00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en-US" altLang="ja-JP" dirty="0" smtClean="0">
                          <a:solidFill>
                            <a:srgbClr val="339933"/>
                          </a:solidFill>
                          <a:latin typeface="+mn-lt"/>
                          <a:ea typeface="+mn-ea"/>
                        </a:rPr>
                        <a:t>1.5</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0000FF"/>
                          </a:solidFill>
                          <a:latin typeface="+mn-lt"/>
                          <a:ea typeface="+mn-ea"/>
                        </a:rPr>
                        <a:t>▲</a:t>
                      </a:r>
                      <a:r>
                        <a:rPr kumimoji="1" lang="ja-JP" altLang="en-US" dirty="0" smtClean="0">
                          <a:solidFill>
                            <a:schemeClr val="tx1"/>
                          </a:solidFill>
                          <a:latin typeface="+mn-lt"/>
                          <a:ea typeface="+mn-ea"/>
                        </a:rPr>
                        <a:t>→</a:t>
                      </a:r>
                      <a:r>
                        <a:rPr kumimoji="1" lang="ja-JP" altLang="en-US" dirty="0" smtClean="0">
                          <a:solidFill>
                            <a:srgbClr val="0000FF"/>
                          </a:solidFill>
                          <a:latin typeface="+mn-lt"/>
                          <a:ea typeface="+mn-ea"/>
                        </a:rPr>
                        <a:t>▲</a:t>
                      </a:r>
                      <a:endParaRPr kumimoji="1" lang="en-US" altLang="ja-JP" dirty="0" smtClean="0">
                        <a:solidFill>
                          <a:srgbClr val="0000FF"/>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en-US" altLang="ja-JP" dirty="0" smtClean="0">
                          <a:solidFill>
                            <a:srgbClr val="339933"/>
                          </a:solidFill>
                          <a:latin typeface="+mn-lt"/>
                          <a:ea typeface="+mn-ea"/>
                        </a:rPr>
                        <a:t>2.0</a:t>
                      </a:r>
                      <a:r>
                        <a:rPr kumimoji="1" lang="en-US" altLang="ja-JP" baseline="0" dirty="0" smtClean="0">
                          <a:solidFill>
                            <a:srgbClr val="339933"/>
                          </a:solidFill>
                          <a:latin typeface="+mn-lt"/>
                          <a:ea typeface="+mn-ea"/>
                        </a:rPr>
                        <a:t> </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FF0000"/>
                          </a:solidFill>
                          <a:latin typeface="+mn-lt"/>
                          <a:ea typeface="+mn-ea"/>
                        </a:rPr>
                        <a:t>●</a:t>
                      </a:r>
                      <a:r>
                        <a:rPr kumimoji="1" lang="ja-JP" altLang="en-US" dirty="0" smtClean="0">
                          <a:solidFill>
                            <a:schemeClr val="tx1"/>
                          </a:solidFill>
                          <a:latin typeface="+mn-lt"/>
                          <a:ea typeface="+mn-ea"/>
                        </a:rPr>
                        <a:t>→</a:t>
                      </a:r>
                      <a:r>
                        <a:rPr kumimoji="1" lang="ja-JP" altLang="en-US" dirty="0" smtClean="0">
                          <a:solidFill>
                            <a:srgbClr val="0000FF"/>
                          </a:solidFill>
                          <a:latin typeface="+mn-lt"/>
                          <a:ea typeface="+mn-ea"/>
                        </a:rPr>
                        <a:t>▲</a:t>
                      </a:r>
                      <a:endParaRPr kumimoji="1" lang="ja-JP" altLang="en-US" dirty="0">
                        <a:solidFill>
                          <a:srgbClr val="0000FF"/>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en-US" altLang="ja-JP" dirty="0" smtClean="0">
                          <a:solidFill>
                            <a:srgbClr val="DE8400"/>
                          </a:solidFill>
                          <a:latin typeface="+mn-lt"/>
                          <a:ea typeface="+mn-ea"/>
                        </a:rPr>
                        <a:t>5.3</a:t>
                      </a:r>
                      <a:endParaRPr kumimoji="1" lang="ja-JP" altLang="en-US" dirty="0">
                        <a:solidFill>
                          <a:srgbClr val="DE84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0000FF"/>
                          </a:solidFill>
                          <a:latin typeface="+mn-lt"/>
                          <a:ea typeface="+mn-ea"/>
                        </a:rPr>
                        <a:t>▲</a:t>
                      </a:r>
                      <a:r>
                        <a:rPr kumimoji="1" lang="ja-JP" altLang="en-US" dirty="0" smtClean="0">
                          <a:solidFill>
                            <a:schemeClr val="tx1"/>
                          </a:solidFill>
                          <a:latin typeface="+mn-lt"/>
                          <a:ea typeface="+mn-ea"/>
                        </a:rPr>
                        <a:t>→</a:t>
                      </a:r>
                      <a:r>
                        <a:rPr kumimoji="1" lang="ja-JP" altLang="en-US" dirty="0" smtClean="0">
                          <a:solidFill>
                            <a:srgbClr val="FF0000"/>
                          </a:solidFill>
                          <a:latin typeface="+mn-lt"/>
                          <a:ea typeface="+mn-ea"/>
                        </a:rPr>
                        <a:t>●</a:t>
                      </a:r>
                      <a:endParaRPr kumimoji="1" lang="ja-JP" altLang="en-US" dirty="0">
                        <a:solidFill>
                          <a:srgbClr val="FF00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en-US" altLang="ja-JP" dirty="0" smtClean="0">
                          <a:solidFill>
                            <a:srgbClr val="DE8400"/>
                          </a:solidFill>
                          <a:latin typeface="+mn-lt"/>
                          <a:ea typeface="+mn-ea"/>
                        </a:rPr>
                        <a:t>9.6</a:t>
                      </a:r>
                      <a:endParaRPr kumimoji="1" lang="ja-JP" altLang="en-US" dirty="0">
                        <a:solidFill>
                          <a:srgbClr val="DE84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dissolve">
                                      <p:cBhvr>
                                        <p:cTn id="7" dur="500"/>
                                        <p:tgtEl>
                                          <p:spTgt spid="54"/>
                                        </p:tgtEl>
                                      </p:cBhvr>
                                    </p:animEffect>
                                  </p:childTnLst>
                                </p:cTn>
                              </p:par>
                              <p:par>
                                <p:cTn id="8" presetID="9"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dissolve">
                                      <p:cBhvr>
                                        <p:cTn id="10" dur="500"/>
                                        <p:tgtEl>
                                          <p:spTgt spid="29"/>
                                        </p:tgtEl>
                                      </p:cBhvr>
                                    </p:animEffect>
                                  </p:childTnLst>
                                </p:cTn>
                              </p:par>
                              <p:par>
                                <p:cTn id="11" presetID="9"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dissolve">
                                      <p:cBhvr>
                                        <p:cTn id="13" dur="500"/>
                                        <p:tgtEl>
                                          <p:spTgt spid="49"/>
                                        </p:tgtEl>
                                      </p:cBhvr>
                                    </p:animEffect>
                                  </p:childTnLst>
                                </p:cTn>
                              </p:par>
                              <p:par>
                                <p:cTn id="14" presetID="9" presetClass="entr" presetSubtype="0"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dissolve">
                                      <p:cBhvr>
                                        <p:cTn id="16" dur="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54"/>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9"/>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49"/>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2"/>
                                        </p:tgtEl>
                                        <p:attrNameLst>
                                          <p:attrName>style.visibility</p:attrName>
                                        </p:attrNameLst>
                                      </p:cBhvr>
                                      <p:to>
                                        <p:strVal val="hidden"/>
                                      </p:to>
                                    </p:set>
                                  </p:childTnLst>
                                </p:cTn>
                              </p:par>
                              <p:par>
                                <p:cTn id="27" presetID="9" presetClass="entr" presetSubtype="0"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dissolve">
                                      <p:cBhvr>
                                        <p:cTn id="2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9250" y="133350"/>
            <a:ext cx="8794750" cy="717550"/>
          </a:xfrm>
        </p:spPr>
        <p:txBody>
          <a:bodyPr>
            <a:normAutofit fontScale="90000"/>
          </a:bodyPr>
          <a:lstStyle/>
          <a:p>
            <a:r>
              <a:rPr lang="en-US" altLang="ja-JP" dirty="0" smtClean="0"/>
              <a:t>(1)</a:t>
            </a:r>
            <a:r>
              <a:rPr lang="ja-JP" altLang="en-US" dirty="0" smtClean="0"/>
              <a:t>開発者の地理的分布と地域別の活動時間帯の把握</a:t>
            </a:r>
            <a:r>
              <a:rPr lang="ja-JP" altLang="en-US" sz="2700" dirty="0" smtClean="0"/>
              <a:t>～情報交換の多い／少ない地域の特定～</a:t>
            </a:r>
            <a:endParaRPr kumimoji="1" lang="ja-JP" altLang="en-US" sz="2700" dirty="0"/>
          </a:p>
        </p:txBody>
      </p:sp>
      <p:sp>
        <p:nvSpPr>
          <p:cNvPr id="3" name="コンテンツ プレースホルダ 2"/>
          <p:cNvSpPr>
            <a:spLocks noGrp="1"/>
          </p:cNvSpPr>
          <p:nvPr>
            <p:ph idx="1"/>
          </p:nvPr>
        </p:nvSpPr>
        <p:spPr>
          <a:xfrm>
            <a:off x="438150" y="1028700"/>
            <a:ext cx="4133850" cy="5422900"/>
          </a:xfrm>
        </p:spPr>
        <p:txBody>
          <a:bodyPr/>
          <a:lstStyle/>
          <a:p>
            <a:r>
              <a:rPr lang="ja-JP" altLang="en-US" dirty="0" smtClean="0"/>
              <a:t>結果</a:t>
            </a:r>
            <a:endParaRPr lang="en-US" altLang="ja-JP" dirty="0" smtClean="0"/>
          </a:p>
          <a:p>
            <a:pPr lvl="1"/>
            <a:r>
              <a:rPr lang="ja-JP" altLang="en-US" dirty="0" smtClean="0"/>
              <a:t>情報交換の多い地域を確認できた</a:t>
            </a:r>
            <a:endParaRPr kumimoji="1" lang="en-US" altLang="ja-JP" dirty="0" smtClean="0">
              <a:solidFill>
                <a:srgbClr val="FF0000"/>
              </a:solidFill>
            </a:endParaRPr>
          </a:p>
          <a:p>
            <a:pPr lvl="2"/>
            <a:r>
              <a:rPr kumimoji="1" lang="ja-JP" altLang="en-US" dirty="0" smtClean="0">
                <a:solidFill>
                  <a:srgbClr val="FF0000"/>
                </a:solidFill>
              </a:rPr>
              <a:t>米大陸東部</a:t>
            </a:r>
            <a:r>
              <a:rPr kumimoji="1" lang="ja-JP" altLang="en-US" dirty="0" smtClean="0"/>
              <a:t>および</a:t>
            </a:r>
            <a:r>
              <a:rPr kumimoji="1" lang="ja-JP" altLang="en-US" dirty="0" smtClean="0">
                <a:solidFill>
                  <a:srgbClr val="0000FF"/>
                </a:solidFill>
              </a:rPr>
              <a:t>中央ヨーロッパ地域</a:t>
            </a:r>
            <a:r>
              <a:rPr kumimoji="1" lang="ja-JP" altLang="en-US" dirty="0" smtClean="0"/>
              <a:t>の開発者からの返信が多い</a:t>
            </a:r>
            <a:endParaRPr kumimoji="1" lang="en-US" altLang="ja-JP" dirty="0" smtClean="0"/>
          </a:p>
          <a:p>
            <a:pPr lvl="3"/>
            <a:endParaRPr lang="en-US" altLang="ja-JP" dirty="0" smtClean="0"/>
          </a:p>
          <a:p>
            <a:endParaRPr kumimoji="1"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18</a:t>
            </a:fld>
            <a:endParaRPr lang="en-US" altLang="ja-JP"/>
          </a:p>
        </p:txBody>
      </p:sp>
      <p:pic>
        <p:nvPicPr>
          <p:cNvPr id="1029" name="Picture 5"/>
          <p:cNvPicPr>
            <a:picLocks noChangeAspect="1" noChangeArrowheads="1"/>
          </p:cNvPicPr>
          <p:nvPr/>
        </p:nvPicPr>
        <p:blipFill>
          <a:blip r:embed="rId3" cstate="print"/>
          <a:srcRect/>
          <a:stretch>
            <a:fillRect/>
          </a:stretch>
        </p:blipFill>
        <p:spPr bwMode="auto">
          <a:xfrm>
            <a:off x="4483100" y="1428750"/>
            <a:ext cx="4845050" cy="4845050"/>
          </a:xfrm>
          <a:prstGeom prst="rect">
            <a:avLst/>
          </a:prstGeom>
          <a:noFill/>
          <a:ln w="9525">
            <a:noFill/>
            <a:miter lim="800000"/>
            <a:headEnd/>
            <a:tailEnd/>
          </a:ln>
          <a:effectLst/>
        </p:spPr>
      </p:pic>
      <p:cxnSp>
        <p:nvCxnSpPr>
          <p:cNvPr id="23" name="直線矢印コネクタ 22"/>
          <p:cNvCxnSpPr/>
          <p:nvPr/>
        </p:nvCxnSpPr>
        <p:spPr>
          <a:xfrm rot="16200000" flipH="1">
            <a:off x="5847392" y="1886909"/>
            <a:ext cx="382946" cy="3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p:nvPr/>
        </p:nvCxnSpPr>
        <p:spPr>
          <a:xfrm rot="16200000" flipH="1">
            <a:off x="6914192" y="2198059"/>
            <a:ext cx="382946" cy="30"/>
          </a:xfrm>
          <a:prstGeom prst="straightConnector1">
            <a:avLst/>
          </a:prstGeom>
          <a:ln w="508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26" name="正方形/長方形 25"/>
          <p:cNvSpPr/>
          <p:nvPr/>
        </p:nvSpPr>
        <p:spPr>
          <a:xfrm>
            <a:off x="5594350" y="2095500"/>
            <a:ext cx="894062" cy="337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6794500" y="2406650"/>
            <a:ext cx="622300" cy="3071415"/>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5372100" y="1339850"/>
            <a:ext cx="1333500" cy="36933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dirty="0" smtClean="0">
                <a:solidFill>
                  <a:srgbClr val="FF0000"/>
                </a:solidFill>
              </a:rPr>
              <a:t>米大陸地域</a:t>
            </a:r>
            <a:endParaRPr kumimoji="1" lang="ja-JP" altLang="en-US" dirty="0">
              <a:solidFill>
                <a:srgbClr val="FF0000"/>
              </a:solidFill>
            </a:endParaRPr>
          </a:p>
        </p:txBody>
      </p:sp>
      <p:sp>
        <p:nvSpPr>
          <p:cNvPr id="24" name="テキスト ボックス 23"/>
          <p:cNvSpPr txBox="1"/>
          <p:nvPr/>
        </p:nvSpPr>
        <p:spPr>
          <a:xfrm>
            <a:off x="6394450" y="1651000"/>
            <a:ext cx="1822450" cy="36933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dirty="0" smtClean="0">
                <a:solidFill>
                  <a:srgbClr val="0000FF"/>
                </a:solidFill>
              </a:rPr>
              <a:t>欧・アフリカ地域</a:t>
            </a:r>
            <a:endParaRPr kumimoji="1" lang="ja-JP" altLang="en-US" dirty="0">
              <a:solidFill>
                <a:srgbClr val="0000FF"/>
              </a:solidFill>
            </a:endParaRPr>
          </a:p>
        </p:txBody>
      </p:sp>
      <p:sp>
        <p:nvSpPr>
          <p:cNvPr id="18" name="テキスト ボックス 17"/>
          <p:cNvSpPr txBox="1"/>
          <p:nvPr/>
        </p:nvSpPr>
        <p:spPr>
          <a:xfrm>
            <a:off x="482600" y="3740150"/>
            <a:ext cx="3911600" cy="1015663"/>
          </a:xfrm>
          <a:prstGeom prst="rect">
            <a:avLst/>
          </a:prstGeom>
          <a:noFill/>
          <a:ln w="12700">
            <a:solidFill>
              <a:schemeClr val="tx1"/>
            </a:solidFill>
          </a:ln>
        </p:spPr>
        <p:txBody>
          <a:bodyPr wrap="square" rtlCol="0">
            <a:spAutoFit/>
          </a:bodyPr>
          <a:lstStyle/>
          <a:p>
            <a:pPr marL="0" lvl="1"/>
            <a:r>
              <a:rPr lang="en-US" altLang="ja-JP" sz="2000" dirty="0" smtClean="0"/>
              <a:t>Python</a:t>
            </a:r>
            <a:r>
              <a:rPr lang="ja-JP" altLang="en-US" sz="2000" dirty="0" smtClean="0"/>
              <a:t>の利用は欧米中心であり，開発も欧米中心に行われているため，欧米からのメールが多かった</a:t>
            </a:r>
            <a:endParaRPr lang="en-US" altLang="ja-JP" sz="2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dissolve">
                                      <p:cBhvr>
                                        <p:cTn id="10" dur="500"/>
                                        <p:tgtEl>
                                          <p:spTgt spid="3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dissolve">
                                      <p:cBhvr>
                                        <p:cTn id="13" dur="500"/>
                                        <p:tgtEl>
                                          <p:spTgt spid="26"/>
                                        </p:tgtEl>
                                      </p:cBhvr>
                                    </p:animEffect>
                                  </p:childTnLst>
                                </p:cTn>
                              </p:par>
                              <p:par>
                                <p:cTn id="14" presetID="9" presetClass="entr" presetSubtype="0"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dissolve">
                                      <p:cBhvr>
                                        <p:cTn id="16" dur="500"/>
                                        <p:tgtEl>
                                          <p:spTgt spid="23"/>
                                        </p:tgtEl>
                                      </p:cBhvr>
                                    </p:animEffect>
                                  </p:childTnLst>
                                </p:cTn>
                              </p:par>
                              <p:par>
                                <p:cTn id="17" presetID="9"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dissolve">
                                      <p:cBhvr>
                                        <p:cTn id="19" dur="500"/>
                                        <p:tgtEl>
                                          <p:spTgt spid="25"/>
                                        </p:tgtEl>
                                      </p:cBhvr>
                                    </p:animEffect>
                                  </p:childTnLst>
                                </p:cTn>
                              </p:par>
                              <p:par>
                                <p:cTn id="20" presetID="9"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dissolve">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1" grpId="0" animBg="1"/>
      <p:bldP spid="24" grpId="0"/>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cstate="print"/>
          <a:srcRect/>
          <a:stretch>
            <a:fillRect/>
          </a:stretch>
        </p:blipFill>
        <p:spPr bwMode="auto">
          <a:xfrm>
            <a:off x="4500655" y="1126190"/>
            <a:ext cx="4818530" cy="4818530"/>
          </a:xfrm>
          <a:prstGeom prst="rect">
            <a:avLst/>
          </a:prstGeom>
          <a:noFill/>
          <a:ln w="9525">
            <a:noFill/>
            <a:miter lim="800000"/>
            <a:headEnd/>
            <a:tailEnd/>
          </a:ln>
          <a:effectLst/>
        </p:spPr>
      </p:pic>
      <p:sp>
        <p:nvSpPr>
          <p:cNvPr id="2" name="タイトル 1"/>
          <p:cNvSpPr>
            <a:spLocks noGrp="1"/>
          </p:cNvSpPr>
          <p:nvPr>
            <p:ph type="title"/>
          </p:nvPr>
        </p:nvSpPr>
        <p:spPr>
          <a:xfrm>
            <a:off x="349250" y="133350"/>
            <a:ext cx="8794750" cy="717550"/>
          </a:xfrm>
        </p:spPr>
        <p:txBody>
          <a:bodyPr>
            <a:normAutofit fontScale="90000"/>
          </a:bodyPr>
          <a:lstStyle/>
          <a:p>
            <a:r>
              <a:rPr lang="en-US" altLang="ja-JP" dirty="0" smtClean="0"/>
              <a:t>(1)</a:t>
            </a:r>
            <a:r>
              <a:rPr lang="ja-JP" altLang="en-US" dirty="0" smtClean="0"/>
              <a:t>開発者の地理的分布と地域別の活動時間帯の把握</a:t>
            </a:r>
            <a:r>
              <a:rPr lang="ja-JP" altLang="en-US" sz="2700" dirty="0" smtClean="0"/>
              <a:t>～地域別の活動時間帯の把握～</a:t>
            </a:r>
            <a:endParaRPr kumimoji="1" lang="ja-JP" altLang="en-US" sz="2700" dirty="0"/>
          </a:p>
        </p:txBody>
      </p:sp>
      <p:sp>
        <p:nvSpPr>
          <p:cNvPr id="3" name="コンテンツ プレースホルダ 2"/>
          <p:cNvSpPr>
            <a:spLocks noGrp="1"/>
          </p:cNvSpPr>
          <p:nvPr>
            <p:ph idx="1"/>
          </p:nvPr>
        </p:nvSpPr>
        <p:spPr>
          <a:xfrm>
            <a:off x="438150" y="1028700"/>
            <a:ext cx="4133850" cy="5422900"/>
          </a:xfrm>
        </p:spPr>
        <p:txBody>
          <a:bodyPr>
            <a:normAutofit/>
          </a:bodyPr>
          <a:lstStyle/>
          <a:p>
            <a:r>
              <a:rPr kumimoji="1" lang="ja-JP" altLang="en-US" dirty="0" smtClean="0"/>
              <a:t>結果</a:t>
            </a:r>
            <a:endParaRPr kumimoji="1" lang="en-US" altLang="ja-JP" dirty="0" smtClean="0"/>
          </a:p>
          <a:p>
            <a:pPr lvl="1"/>
            <a:r>
              <a:rPr lang="ja-JP" altLang="en-US" dirty="0" smtClean="0"/>
              <a:t>地域別の活動時間帯を把握することができた</a:t>
            </a:r>
            <a:endParaRPr lang="en-US" altLang="ja-JP" dirty="0" smtClean="0">
              <a:solidFill>
                <a:srgbClr val="FF0000"/>
              </a:solidFill>
            </a:endParaRPr>
          </a:p>
          <a:p>
            <a:pPr lvl="2"/>
            <a:r>
              <a:rPr lang="ja-JP" altLang="en-US" dirty="0" smtClean="0">
                <a:solidFill>
                  <a:srgbClr val="FF0000"/>
                </a:solidFill>
              </a:rPr>
              <a:t>米大陸地域</a:t>
            </a:r>
            <a:r>
              <a:rPr lang="ja-JP" altLang="en-US" dirty="0" smtClean="0"/>
              <a:t>からの返信数が最大となる時間帯は，</a:t>
            </a:r>
            <a:r>
              <a:rPr lang="ja-JP" altLang="en-US" dirty="0" smtClean="0">
                <a:solidFill>
                  <a:srgbClr val="FF0000"/>
                </a:solidFill>
              </a:rPr>
              <a:t>米時刻</a:t>
            </a:r>
            <a:r>
              <a:rPr lang="en-US" altLang="ja-JP" dirty="0" smtClean="0">
                <a:solidFill>
                  <a:srgbClr val="FF0000"/>
                </a:solidFill>
              </a:rPr>
              <a:t>13</a:t>
            </a:r>
            <a:r>
              <a:rPr lang="ja-JP" altLang="en-US" dirty="0" smtClean="0">
                <a:solidFill>
                  <a:srgbClr val="FF0000"/>
                </a:solidFill>
              </a:rPr>
              <a:t>時</a:t>
            </a:r>
            <a:r>
              <a:rPr lang="ja-JP" altLang="en-US" dirty="0" smtClean="0"/>
              <a:t>である</a:t>
            </a:r>
            <a:endParaRPr lang="en-US" altLang="ja-JP" dirty="0" smtClean="0"/>
          </a:p>
          <a:p>
            <a:pPr lvl="2"/>
            <a:r>
              <a:rPr lang="ja-JP" altLang="en-US" dirty="0" smtClean="0">
                <a:solidFill>
                  <a:srgbClr val="0000FF"/>
                </a:solidFill>
              </a:rPr>
              <a:t>欧・アフリカ地域</a:t>
            </a:r>
            <a:r>
              <a:rPr lang="ja-JP" altLang="en-US" dirty="0" smtClean="0"/>
              <a:t>からの返信数が最大となる時間帯は，</a:t>
            </a:r>
            <a:r>
              <a:rPr lang="ja-JP" altLang="en-US" dirty="0" smtClean="0">
                <a:solidFill>
                  <a:srgbClr val="0000FF"/>
                </a:solidFill>
              </a:rPr>
              <a:t>欧時刻</a:t>
            </a:r>
            <a:r>
              <a:rPr lang="en-US" altLang="ja-JP" dirty="0" smtClean="0">
                <a:solidFill>
                  <a:srgbClr val="0000FF"/>
                </a:solidFill>
              </a:rPr>
              <a:t>23</a:t>
            </a:r>
            <a:r>
              <a:rPr lang="ja-JP" altLang="en-US" dirty="0" smtClean="0">
                <a:solidFill>
                  <a:srgbClr val="0000FF"/>
                </a:solidFill>
              </a:rPr>
              <a:t>時</a:t>
            </a:r>
            <a:r>
              <a:rPr lang="ja-JP" altLang="en-US" dirty="0" smtClean="0"/>
              <a:t>である</a:t>
            </a:r>
            <a:endParaRPr lang="en-US" altLang="ja-JP" dirty="0" smtClean="0"/>
          </a:p>
          <a:p>
            <a:pPr lvl="3"/>
            <a:endParaRPr kumimoji="1"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19</a:t>
            </a:fld>
            <a:endParaRPr lang="en-US" altLang="ja-JP"/>
          </a:p>
        </p:txBody>
      </p:sp>
      <p:cxnSp>
        <p:nvCxnSpPr>
          <p:cNvPr id="133" name="直線コネクタ 132"/>
          <p:cNvCxnSpPr/>
          <p:nvPr/>
        </p:nvCxnSpPr>
        <p:spPr>
          <a:xfrm rot="5400000">
            <a:off x="5901017" y="3575798"/>
            <a:ext cx="2906808"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直線コネクタ 135"/>
          <p:cNvCxnSpPr/>
          <p:nvPr/>
        </p:nvCxnSpPr>
        <p:spPr>
          <a:xfrm rot="5400000">
            <a:off x="7817782" y="4082092"/>
            <a:ext cx="1894216"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72" name="テキスト ボックス 71"/>
          <p:cNvSpPr txBox="1"/>
          <p:nvPr/>
        </p:nvSpPr>
        <p:spPr>
          <a:xfrm>
            <a:off x="615950" y="4526340"/>
            <a:ext cx="4044950" cy="1323439"/>
          </a:xfrm>
          <a:prstGeom prst="rect">
            <a:avLst/>
          </a:prstGeom>
          <a:noFill/>
          <a:ln w="12700">
            <a:solidFill>
              <a:schemeClr val="tx1"/>
            </a:solidFill>
          </a:ln>
        </p:spPr>
        <p:txBody>
          <a:bodyPr wrap="square" rtlCol="0">
            <a:spAutoFit/>
          </a:bodyPr>
          <a:lstStyle/>
          <a:p>
            <a:pPr>
              <a:buClr>
                <a:srgbClr val="6699FF"/>
              </a:buClr>
              <a:buFont typeface="Arial" pitchFamily="34" charset="0"/>
              <a:buChar char="•"/>
            </a:pPr>
            <a:r>
              <a:rPr lang="ja-JP" altLang="en-US" sz="2000" dirty="0" smtClean="0">
                <a:solidFill>
                  <a:srgbClr val="FF0000"/>
                </a:solidFill>
              </a:rPr>
              <a:t>　米大陸地域</a:t>
            </a:r>
            <a:r>
              <a:rPr lang="ja-JP" altLang="en-US" sz="2000" dirty="0" smtClean="0"/>
              <a:t>の開発者は</a:t>
            </a:r>
            <a:endParaRPr lang="en-US" altLang="ja-JP" sz="2000" dirty="0" smtClean="0"/>
          </a:p>
          <a:p>
            <a:pPr>
              <a:buClr>
                <a:srgbClr val="6699FF"/>
              </a:buClr>
            </a:pPr>
            <a:r>
              <a:rPr lang="en-US" altLang="ja-JP" sz="2000" dirty="0" smtClean="0">
                <a:solidFill>
                  <a:srgbClr val="FF0000"/>
                </a:solidFill>
              </a:rPr>
              <a:t>   </a:t>
            </a:r>
            <a:r>
              <a:rPr lang="ja-JP" altLang="en-US" sz="2000" dirty="0" smtClean="0">
                <a:solidFill>
                  <a:srgbClr val="FF0000"/>
                </a:solidFill>
              </a:rPr>
              <a:t>昼</a:t>
            </a:r>
            <a:r>
              <a:rPr lang="ja-JP" altLang="en-US" sz="2000" dirty="0" smtClean="0"/>
              <a:t>の時間帯を中心に活動している</a:t>
            </a:r>
            <a:endParaRPr lang="en-US" altLang="ja-JP" sz="2000" dirty="0" smtClean="0"/>
          </a:p>
          <a:p>
            <a:pPr>
              <a:buClr>
                <a:srgbClr val="6699FF"/>
              </a:buClr>
              <a:buFont typeface="Arial" pitchFamily="34" charset="0"/>
              <a:buChar char="•"/>
            </a:pPr>
            <a:r>
              <a:rPr lang="ja-JP" altLang="en-US" sz="2000" dirty="0" smtClean="0">
                <a:solidFill>
                  <a:srgbClr val="0000FF"/>
                </a:solidFill>
              </a:rPr>
              <a:t>　欧・アフリカ地域</a:t>
            </a:r>
            <a:r>
              <a:rPr lang="ja-JP" altLang="en-US" sz="2000" dirty="0" smtClean="0"/>
              <a:t>の開発者は</a:t>
            </a:r>
            <a:endParaRPr lang="en-US" altLang="ja-JP" sz="2000" dirty="0" smtClean="0"/>
          </a:p>
          <a:p>
            <a:pPr>
              <a:buClr>
                <a:srgbClr val="6699FF"/>
              </a:buClr>
            </a:pPr>
            <a:r>
              <a:rPr lang="en-US" altLang="ja-JP" sz="2000" dirty="0" smtClean="0">
                <a:solidFill>
                  <a:srgbClr val="0000FF"/>
                </a:solidFill>
              </a:rPr>
              <a:t>   </a:t>
            </a:r>
            <a:r>
              <a:rPr lang="ja-JP" altLang="en-US" sz="2000" dirty="0" smtClean="0">
                <a:solidFill>
                  <a:srgbClr val="0000FF"/>
                </a:solidFill>
              </a:rPr>
              <a:t>夜</a:t>
            </a:r>
            <a:r>
              <a:rPr lang="ja-JP" altLang="en-US" sz="2000" dirty="0" smtClean="0"/>
              <a:t>の時間帯を中心に活動している</a:t>
            </a:r>
            <a:endParaRPr lang="en-US" altLang="ja-JP" sz="2000" dirty="0" smtClean="0"/>
          </a:p>
        </p:txBody>
      </p:sp>
      <p:sp>
        <p:nvSpPr>
          <p:cNvPr id="105" name="テキスト ボックス 104"/>
          <p:cNvSpPr txBox="1"/>
          <p:nvPr/>
        </p:nvSpPr>
        <p:spPr>
          <a:xfrm>
            <a:off x="7123580" y="5028825"/>
            <a:ext cx="444500" cy="369332"/>
          </a:xfrm>
          <a:prstGeom prst="rect">
            <a:avLst/>
          </a:prstGeom>
          <a:solidFill>
            <a:schemeClr val="bg1"/>
          </a:solidFill>
        </p:spPr>
        <p:txBody>
          <a:bodyPr wrap="square" rtlCol="0">
            <a:spAutoFit/>
          </a:bodyPr>
          <a:lstStyle/>
          <a:p>
            <a:r>
              <a:rPr kumimoji="1" lang="en-US" altLang="ja-JP" dirty="0" smtClean="0">
                <a:solidFill>
                  <a:srgbClr val="FF0000"/>
                </a:solidFill>
              </a:rPr>
              <a:t>13</a:t>
            </a:r>
            <a:endParaRPr kumimoji="1" lang="ja-JP" altLang="en-US" dirty="0">
              <a:solidFill>
                <a:srgbClr val="FF0000"/>
              </a:solidFill>
            </a:endParaRPr>
          </a:p>
        </p:txBody>
      </p:sp>
      <p:sp>
        <p:nvSpPr>
          <p:cNvPr id="132" name="テキスト ボックス 131"/>
          <p:cNvSpPr txBox="1"/>
          <p:nvPr/>
        </p:nvSpPr>
        <p:spPr>
          <a:xfrm>
            <a:off x="8537765" y="5028825"/>
            <a:ext cx="444500" cy="369332"/>
          </a:xfrm>
          <a:prstGeom prst="rect">
            <a:avLst/>
          </a:prstGeom>
          <a:solidFill>
            <a:schemeClr val="bg1"/>
          </a:solidFill>
        </p:spPr>
        <p:txBody>
          <a:bodyPr wrap="square" rtlCol="0">
            <a:spAutoFit/>
          </a:bodyPr>
          <a:lstStyle/>
          <a:p>
            <a:r>
              <a:rPr lang="en-US" altLang="ja-JP" dirty="0" smtClean="0">
                <a:solidFill>
                  <a:srgbClr val="0000FF"/>
                </a:solidFill>
              </a:rPr>
              <a:t>2</a:t>
            </a:r>
            <a:r>
              <a:rPr kumimoji="1" lang="en-US" altLang="ja-JP" dirty="0" smtClean="0">
                <a:solidFill>
                  <a:srgbClr val="0000FF"/>
                </a:solidFill>
              </a:rPr>
              <a:t>3</a:t>
            </a:r>
            <a:endParaRPr kumimoji="1" lang="ja-JP" altLang="en-US" dirty="0">
              <a:solidFill>
                <a:srgbClr val="0000FF"/>
              </a:solidFill>
            </a:endParaRPr>
          </a:p>
        </p:txBody>
      </p:sp>
      <p:sp>
        <p:nvSpPr>
          <p:cNvPr id="134" name="テキスト ボックス 133"/>
          <p:cNvSpPr txBox="1"/>
          <p:nvPr/>
        </p:nvSpPr>
        <p:spPr>
          <a:xfrm>
            <a:off x="6483350" y="5886534"/>
            <a:ext cx="2400300" cy="253916"/>
          </a:xfrm>
          <a:prstGeom prst="rect">
            <a:avLst/>
          </a:prstGeom>
          <a:noFill/>
        </p:spPr>
        <p:txBody>
          <a:bodyPr wrap="square" rtlCol="0">
            <a:spAutoFit/>
          </a:bodyPr>
          <a:lstStyle/>
          <a:p>
            <a:r>
              <a:rPr kumimoji="1" lang="ja-JP" altLang="en-US" sz="1050" dirty="0" smtClean="0"/>
              <a:t>（米：米大陸地域</a:t>
            </a:r>
            <a:r>
              <a:rPr lang="ja-JP" altLang="en-US" sz="1050" dirty="0" smtClean="0"/>
              <a:t>，欧：欧・アフリカ地域）</a:t>
            </a:r>
            <a:endParaRPr kumimoji="1" lang="ja-JP" altLang="en-US" sz="105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(2)</a:t>
            </a:r>
            <a:r>
              <a:rPr lang="ja-JP" altLang="en-US" dirty="0" smtClean="0"/>
              <a:t>地域間毎の情報交換所要時間の分布把握</a:t>
            </a:r>
            <a:endParaRPr kumimoji="1" lang="ja-JP" altLang="en-US" dirty="0"/>
          </a:p>
        </p:txBody>
      </p:sp>
      <p:sp>
        <p:nvSpPr>
          <p:cNvPr id="3" name="コンテンツ プレースホルダ 2"/>
          <p:cNvSpPr>
            <a:spLocks noGrp="1"/>
          </p:cNvSpPr>
          <p:nvPr>
            <p:ph idx="1"/>
          </p:nvPr>
        </p:nvSpPr>
        <p:spPr>
          <a:xfrm>
            <a:off x="438150" y="1028700"/>
            <a:ext cx="8445500" cy="3111500"/>
          </a:xfrm>
        </p:spPr>
        <p:txBody>
          <a:bodyPr>
            <a:normAutofit/>
          </a:bodyPr>
          <a:lstStyle/>
          <a:p>
            <a:r>
              <a:rPr lang="ja-JP" altLang="en-US" dirty="0" smtClean="0"/>
              <a:t>結果</a:t>
            </a:r>
            <a:endParaRPr lang="en-US" altLang="ja-JP" dirty="0" smtClean="0"/>
          </a:p>
          <a:p>
            <a:pPr lvl="1"/>
            <a:r>
              <a:rPr lang="ja-JP" altLang="en-US" dirty="0" smtClean="0"/>
              <a:t>時差による情報交換のタイムラグを確認できた</a:t>
            </a:r>
            <a:endParaRPr lang="en-US" altLang="ja-JP" dirty="0" smtClean="0"/>
          </a:p>
          <a:p>
            <a:pPr lvl="2"/>
            <a:r>
              <a:rPr lang="ja-JP" altLang="en-US" dirty="0" smtClean="0"/>
              <a:t>タイムゾーンが</a:t>
            </a:r>
            <a:r>
              <a:rPr lang="ja-JP" altLang="en-US" dirty="0" smtClean="0">
                <a:solidFill>
                  <a:srgbClr val="339933"/>
                </a:solidFill>
              </a:rPr>
              <a:t>同一地域間</a:t>
            </a:r>
            <a:r>
              <a:rPr lang="ja-JP" altLang="en-US" dirty="0" smtClean="0"/>
              <a:t>では</a:t>
            </a:r>
            <a:r>
              <a:rPr lang="en-US" altLang="ja-JP" dirty="0" smtClean="0">
                <a:solidFill>
                  <a:srgbClr val="339933"/>
                </a:solidFill>
              </a:rPr>
              <a:t>1.5</a:t>
            </a:r>
            <a:r>
              <a:rPr lang="ja-JP" altLang="en-US" dirty="0" smtClean="0">
                <a:solidFill>
                  <a:srgbClr val="339933"/>
                </a:solidFill>
              </a:rPr>
              <a:t>時間程度</a:t>
            </a:r>
            <a:r>
              <a:rPr lang="ja-JP" altLang="en-US" dirty="0" smtClean="0"/>
              <a:t>，</a:t>
            </a:r>
            <a:endParaRPr lang="en-US" altLang="ja-JP" dirty="0" smtClean="0"/>
          </a:p>
          <a:p>
            <a:pPr lvl="2">
              <a:buNone/>
            </a:pPr>
            <a:r>
              <a:rPr lang="en-US" altLang="ja-JP" dirty="0" smtClean="0">
                <a:solidFill>
                  <a:srgbClr val="FF9900"/>
                </a:solidFill>
              </a:rPr>
              <a:t>	</a:t>
            </a:r>
            <a:r>
              <a:rPr lang="ja-JP" altLang="en-US" dirty="0" smtClean="0">
                <a:solidFill>
                  <a:srgbClr val="DE8400"/>
                </a:solidFill>
              </a:rPr>
              <a:t>異なる地域間</a:t>
            </a:r>
            <a:r>
              <a:rPr lang="ja-JP" altLang="en-US" dirty="0" smtClean="0"/>
              <a:t>では</a:t>
            </a:r>
            <a:r>
              <a:rPr lang="en-US" altLang="ja-JP" dirty="0" smtClean="0">
                <a:solidFill>
                  <a:srgbClr val="DE8400"/>
                </a:solidFill>
              </a:rPr>
              <a:t>2</a:t>
            </a:r>
            <a:r>
              <a:rPr lang="ja-JP" altLang="en-US" dirty="0" smtClean="0">
                <a:solidFill>
                  <a:srgbClr val="DE8400"/>
                </a:solidFill>
              </a:rPr>
              <a:t>時間未満</a:t>
            </a:r>
            <a:r>
              <a:rPr lang="ja-JP" altLang="en-US" dirty="0" smtClean="0"/>
              <a:t>の返信が多い</a:t>
            </a:r>
            <a:endParaRPr lang="en-US" altLang="ja-JP" dirty="0" smtClean="0"/>
          </a:p>
          <a:p>
            <a:r>
              <a:rPr kumimoji="1" lang="ja-JP" altLang="en-US" dirty="0" smtClean="0"/>
              <a:t>考察</a:t>
            </a:r>
            <a:endParaRPr kumimoji="1" lang="en-US" altLang="ja-JP" dirty="0" smtClean="0"/>
          </a:p>
          <a:p>
            <a:pPr lvl="1"/>
            <a:r>
              <a:rPr lang="ja-JP" altLang="en-US" dirty="0" smtClean="0"/>
              <a:t>どの時間帯においても開発に従事する開発者が存在し，送信に対する素早い対応が可能であった</a:t>
            </a:r>
            <a:endParaRPr kumimoji="1"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20</a:t>
            </a:fld>
            <a:endParaRPr lang="en-US" altLang="ja-JP"/>
          </a:p>
        </p:txBody>
      </p:sp>
      <p:sp>
        <p:nvSpPr>
          <p:cNvPr id="8" name="テキスト ボックス 7"/>
          <p:cNvSpPr txBox="1"/>
          <p:nvPr/>
        </p:nvSpPr>
        <p:spPr>
          <a:xfrm>
            <a:off x="4883150" y="6201946"/>
            <a:ext cx="3556000" cy="338554"/>
          </a:xfrm>
          <a:prstGeom prst="rect">
            <a:avLst/>
          </a:prstGeom>
          <a:noFill/>
        </p:spPr>
        <p:txBody>
          <a:bodyPr wrap="square" rtlCol="0">
            <a:spAutoFit/>
          </a:bodyPr>
          <a:lstStyle/>
          <a:p>
            <a:r>
              <a:rPr kumimoji="1" lang="ja-JP" altLang="en-US" sz="1600" dirty="0" smtClean="0"/>
              <a:t>（米：米大陸地域</a:t>
            </a:r>
            <a:r>
              <a:rPr lang="ja-JP" altLang="en-US" sz="1600" dirty="0" smtClean="0"/>
              <a:t>，欧：欧・アフリカ地域）</a:t>
            </a:r>
            <a:endParaRPr kumimoji="1" lang="ja-JP" altLang="en-US" sz="1600" dirty="0"/>
          </a:p>
        </p:txBody>
      </p:sp>
      <p:graphicFrame>
        <p:nvGraphicFramePr>
          <p:cNvPr id="9" name="コンテンツ プレースホルダ 6"/>
          <p:cNvGraphicFramePr>
            <a:graphicFrameLocks/>
          </p:cNvGraphicFramePr>
          <p:nvPr/>
        </p:nvGraphicFramePr>
        <p:xfrm>
          <a:off x="882650" y="4095750"/>
          <a:ext cx="7450138" cy="2123440"/>
        </p:xfrm>
        <a:graphic>
          <a:graphicData uri="http://schemas.openxmlformats.org/drawingml/2006/table">
            <a:tbl>
              <a:tblPr firstRow="1" bandRow="1">
                <a:tableStyleId>{5C22544A-7EE6-4342-B048-85BDC9FD1C3A}</a:tableStyleId>
              </a:tblPr>
              <a:tblGrid>
                <a:gridCol w="2316480"/>
                <a:gridCol w="936943"/>
                <a:gridCol w="1398905"/>
                <a:gridCol w="1398905"/>
                <a:gridCol w="1398905"/>
              </a:tblGrid>
              <a:tr h="370840">
                <a:tc>
                  <a:txBody>
                    <a:bodyPr/>
                    <a:lstStyle/>
                    <a:p>
                      <a:pPr algn="ctr"/>
                      <a:r>
                        <a:rPr kumimoji="1" lang="ja-JP" altLang="en-US" dirty="0" smtClean="0">
                          <a:solidFill>
                            <a:schemeClr val="tx1"/>
                          </a:solidFill>
                          <a:latin typeface="+mn-lt"/>
                          <a:ea typeface="+mn-ea"/>
                        </a:rPr>
                        <a:t>送信地域→返信地域</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返信数</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返信時間</a:t>
                      </a:r>
                      <a:endParaRPr kumimoji="1" lang="en-US" altLang="ja-JP" dirty="0" smtClean="0">
                        <a:solidFill>
                          <a:schemeClr val="tx1"/>
                        </a:solidFill>
                        <a:latin typeface="+mn-lt"/>
                        <a:ea typeface="+mn-ea"/>
                      </a:endParaRPr>
                    </a:p>
                    <a:p>
                      <a:pPr algn="ctr"/>
                      <a:r>
                        <a:rPr kumimoji="1" lang="ja-JP" altLang="en-US" dirty="0" smtClean="0">
                          <a:solidFill>
                            <a:schemeClr val="tx1"/>
                          </a:solidFill>
                          <a:latin typeface="+mn-lt"/>
                          <a:ea typeface="+mn-ea"/>
                        </a:rPr>
                        <a:t>最大値（時）</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返信時間</a:t>
                      </a:r>
                      <a:endParaRPr kumimoji="1" lang="en-US" altLang="ja-JP" dirty="0" smtClean="0">
                        <a:solidFill>
                          <a:schemeClr val="tx1"/>
                        </a:solidFill>
                        <a:latin typeface="+mn-lt"/>
                        <a:ea typeface="+mn-ea"/>
                      </a:endParaRPr>
                    </a:p>
                    <a:p>
                      <a:pPr algn="ctr"/>
                      <a:r>
                        <a:rPr kumimoji="1" lang="ja-JP" altLang="en-US" dirty="0" smtClean="0">
                          <a:solidFill>
                            <a:schemeClr val="tx1"/>
                          </a:solidFill>
                          <a:latin typeface="+mn-lt"/>
                          <a:ea typeface="+mn-ea"/>
                        </a:rPr>
                        <a:t>中央値（時）</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返信時間</a:t>
                      </a:r>
                      <a:endParaRPr kumimoji="1" lang="en-US" altLang="ja-JP" dirty="0" smtClean="0">
                        <a:solidFill>
                          <a:schemeClr val="tx1"/>
                        </a:solidFill>
                        <a:latin typeface="+mn-lt"/>
                        <a:ea typeface="+mn-ea"/>
                      </a:endParaRPr>
                    </a:p>
                    <a:p>
                      <a:pPr algn="ctr"/>
                      <a:r>
                        <a:rPr kumimoji="1" lang="ja-JP" altLang="en-US" dirty="0" smtClean="0">
                          <a:solidFill>
                            <a:schemeClr val="tx1"/>
                          </a:solidFill>
                          <a:latin typeface="+mn-lt"/>
                          <a:ea typeface="+mn-ea"/>
                        </a:rPr>
                        <a:t>最小値（時）</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r>
              <a:tr h="370840">
                <a:tc>
                  <a:txBody>
                    <a:bodyPr/>
                    <a:lstStyle/>
                    <a:p>
                      <a:pPr algn="ctr"/>
                      <a:r>
                        <a:rPr kumimoji="1" lang="ja-JP" altLang="en-US" dirty="0" smtClean="0">
                          <a:solidFill>
                            <a:srgbClr val="FF0000"/>
                          </a:solidFill>
                          <a:latin typeface="+mn-lt"/>
                          <a:ea typeface="+mn-ea"/>
                        </a:rPr>
                        <a:t>米</a:t>
                      </a:r>
                      <a:r>
                        <a:rPr kumimoji="1" lang="ja-JP" altLang="en-US" dirty="0" smtClean="0">
                          <a:solidFill>
                            <a:schemeClr val="tx1"/>
                          </a:solidFill>
                          <a:latin typeface="+mn-lt"/>
                          <a:ea typeface="+mn-ea"/>
                        </a:rPr>
                        <a:t>→</a:t>
                      </a:r>
                      <a:r>
                        <a:rPr kumimoji="1" lang="ja-JP" altLang="en-US" dirty="0" smtClean="0">
                          <a:solidFill>
                            <a:srgbClr val="FF0000"/>
                          </a:solidFill>
                          <a:latin typeface="+mn-lt"/>
                          <a:ea typeface="+mn-ea"/>
                        </a:rPr>
                        <a:t>米</a:t>
                      </a:r>
                      <a:endParaRPr kumimoji="1" lang="ja-JP" altLang="en-US" dirty="0">
                        <a:solidFill>
                          <a:srgbClr val="FF0000"/>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18,901</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11.55</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339933"/>
                          </a:solidFill>
                          <a:latin typeface="+mn-lt"/>
                          <a:ea typeface="+mn-ea"/>
                        </a:rPr>
                        <a:t>1.24</a:t>
                      </a: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0000FF"/>
                          </a:solidFill>
                          <a:latin typeface="+mn-lt"/>
                          <a:ea typeface="+mn-ea"/>
                        </a:rPr>
                        <a:t>欧</a:t>
                      </a:r>
                      <a:r>
                        <a:rPr kumimoji="1" lang="ja-JP" altLang="en-US" dirty="0" smtClean="0">
                          <a:solidFill>
                            <a:schemeClr val="tx1"/>
                          </a:solidFill>
                          <a:latin typeface="+mn-lt"/>
                          <a:ea typeface="+mn-ea"/>
                        </a:rPr>
                        <a:t>→</a:t>
                      </a:r>
                      <a:r>
                        <a:rPr kumimoji="1" lang="ja-JP" altLang="en-US" dirty="0" smtClean="0">
                          <a:solidFill>
                            <a:srgbClr val="0000FF"/>
                          </a:solidFill>
                          <a:latin typeface="+mn-lt"/>
                          <a:ea typeface="+mn-ea"/>
                        </a:rPr>
                        <a:t>欧</a:t>
                      </a:r>
                      <a:endParaRPr kumimoji="1" lang="ja-JP" altLang="en-US" dirty="0">
                        <a:solidFill>
                          <a:srgbClr val="0000FF"/>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9,426</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14.69</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339933"/>
                          </a:solidFill>
                          <a:latin typeface="+mn-lt"/>
                          <a:ea typeface="+mn-ea"/>
                        </a:rPr>
                        <a:t>1.59</a:t>
                      </a:r>
                      <a:endParaRPr kumimoji="1" lang="ja-JP" altLang="en-US" dirty="0">
                        <a:solidFill>
                          <a:srgbClr val="339933"/>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FF0000"/>
                          </a:solidFill>
                          <a:latin typeface="+mn-lt"/>
                          <a:ea typeface="+mn-ea"/>
                        </a:rPr>
                        <a:t>米</a:t>
                      </a:r>
                      <a:r>
                        <a:rPr kumimoji="1" lang="ja-JP" altLang="en-US" dirty="0" smtClean="0">
                          <a:solidFill>
                            <a:schemeClr val="tx1"/>
                          </a:solidFill>
                          <a:latin typeface="+mn-lt"/>
                          <a:ea typeface="+mn-ea"/>
                        </a:rPr>
                        <a:t>→</a:t>
                      </a:r>
                      <a:r>
                        <a:rPr kumimoji="1" lang="ja-JP" altLang="en-US" dirty="0" smtClean="0">
                          <a:solidFill>
                            <a:srgbClr val="0000FF"/>
                          </a:solidFill>
                          <a:latin typeface="+mn-lt"/>
                          <a:ea typeface="+mn-ea"/>
                        </a:rPr>
                        <a:t>欧</a:t>
                      </a:r>
                      <a:endParaRPr kumimoji="1" lang="en-US" altLang="ja-JP" dirty="0" smtClean="0">
                        <a:solidFill>
                          <a:srgbClr val="0000FF"/>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6,942</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16.34</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DE8400"/>
                          </a:solidFill>
                          <a:latin typeface="+mn-lt"/>
                          <a:ea typeface="+mn-ea"/>
                        </a:rPr>
                        <a:t>2.07</a:t>
                      </a:r>
                      <a:endParaRPr kumimoji="1" lang="ja-JP" altLang="en-US" dirty="0">
                        <a:solidFill>
                          <a:srgbClr val="DE8400"/>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0000FF"/>
                          </a:solidFill>
                          <a:latin typeface="+mn-lt"/>
                          <a:ea typeface="+mn-ea"/>
                        </a:rPr>
                        <a:t>欧</a:t>
                      </a:r>
                      <a:r>
                        <a:rPr kumimoji="1" lang="ja-JP" altLang="en-US" dirty="0" smtClean="0">
                          <a:solidFill>
                            <a:schemeClr val="tx1"/>
                          </a:solidFill>
                          <a:latin typeface="+mn-lt"/>
                          <a:ea typeface="+mn-ea"/>
                        </a:rPr>
                        <a:t>→</a:t>
                      </a:r>
                      <a:r>
                        <a:rPr kumimoji="1" lang="ja-JP" altLang="en-US" dirty="0" smtClean="0">
                          <a:solidFill>
                            <a:srgbClr val="FF0000"/>
                          </a:solidFill>
                          <a:latin typeface="+mn-lt"/>
                          <a:ea typeface="+mn-ea"/>
                        </a:rPr>
                        <a:t>米</a:t>
                      </a:r>
                      <a:endParaRPr kumimoji="1" lang="ja-JP" altLang="en-US" dirty="0">
                        <a:solidFill>
                          <a:srgbClr val="FF0000"/>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7,215</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13.91</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DE8400"/>
                          </a:solidFill>
                          <a:latin typeface="+mn-lt"/>
                          <a:ea typeface="+mn-ea"/>
                        </a:rPr>
                        <a:t>1.80</a:t>
                      </a:r>
                      <a:endParaRPr kumimoji="1" lang="ja-JP" altLang="en-US" dirty="0">
                        <a:solidFill>
                          <a:srgbClr val="DE8400"/>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bl>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9250" y="133350"/>
            <a:ext cx="8794750" cy="717550"/>
          </a:xfrm>
        </p:spPr>
        <p:txBody>
          <a:bodyPr>
            <a:normAutofit fontScale="90000"/>
          </a:bodyPr>
          <a:lstStyle/>
          <a:p>
            <a:r>
              <a:rPr lang="en-US" altLang="ja-JP" dirty="0" smtClean="0"/>
              <a:t>(1)</a:t>
            </a:r>
            <a:r>
              <a:rPr lang="ja-JP" altLang="en-US" dirty="0" smtClean="0"/>
              <a:t>開発者の地理的分布と地域別の活動時間帯の把握</a:t>
            </a:r>
            <a:r>
              <a:rPr lang="ja-JP" altLang="en-US" sz="2700" dirty="0" smtClean="0"/>
              <a:t>～地域別の活動時間帯の把握～</a:t>
            </a:r>
            <a:endParaRPr kumimoji="1" lang="ja-JP" altLang="en-US" sz="2700" dirty="0"/>
          </a:p>
        </p:txBody>
      </p:sp>
      <p:sp>
        <p:nvSpPr>
          <p:cNvPr id="3" name="コンテンツ プレースホルダ 2"/>
          <p:cNvSpPr>
            <a:spLocks noGrp="1"/>
          </p:cNvSpPr>
          <p:nvPr>
            <p:ph idx="1"/>
          </p:nvPr>
        </p:nvSpPr>
        <p:spPr>
          <a:xfrm>
            <a:off x="438150" y="1028700"/>
            <a:ext cx="4133850" cy="5422900"/>
          </a:xfrm>
        </p:spPr>
        <p:txBody>
          <a:bodyPr>
            <a:normAutofit/>
          </a:bodyPr>
          <a:lstStyle/>
          <a:p>
            <a:r>
              <a:rPr kumimoji="1" lang="ja-JP" altLang="en-US" dirty="0" smtClean="0"/>
              <a:t>結果</a:t>
            </a:r>
            <a:endParaRPr kumimoji="1" lang="en-US" altLang="ja-JP" dirty="0" smtClean="0"/>
          </a:p>
          <a:p>
            <a:pPr lvl="1"/>
            <a:r>
              <a:rPr lang="ja-JP" altLang="en-US" dirty="0" smtClean="0"/>
              <a:t>地域別の活動時間帯を把握することができた</a:t>
            </a:r>
            <a:endParaRPr lang="en-US" altLang="ja-JP" dirty="0" smtClean="0">
              <a:solidFill>
                <a:srgbClr val="FF0000"/>
              </a:solidFill>
            </a:endParaRPr>
          </a:p>
          <a:p>
            <a:pPr lvl="2"/>
            <a:r>
              <a:rPr lang="ja-JP" altLang="en-US" dirty="0" smtClean="0">
                <a:solidFill>
                  <a:srgbClr val="FF0000"/>
                </a:solidFill>
              </a:rPr>
              <a:t>米大陸地域</a:t>
            </a:r>
            <a:r>
              <a:rPr lang="ja-JP" altLang="en-US" dirty="0" smtClean="0"/>
              <a:t>からの返信数が最大となる時間帯は，</a:t>
            </a:r>
            <a:r>
              <a:rPr lang="ja-JP" altLang="en-US" dirty="0" smtClean="0">
                <a:solidFill>
                  <a:srgbClr val="FF0000"/>
                </a:solidFill>
              </a:rPr>
              <a:t>米時刻</a:t>
            </a:r>
            <a:r>
              <a:rPr lang="en-US" altLang="ja-JP" dirty="0" smtClean="0">
                <a:solidFill>
                  <a:srgbClr val="FF0000"/>
                </a:solidFill>
              </a:rPr>
              <a:t>13</a:t>
            </a:r>
            <a:r>
              <a:rPr lang="ja-JP" altLang="en-US" dirty="0" smtClean="0">
                <a:solidFill>
                  <a:srgbClr val="FF0000"/>
                </a:solidFill>
              </a:rPr>
              <a:t>時</a:t>
            </a:r>
            <a:r>
              <a:rPr lang="ja-JP" altLang="en-US" dirty="0" smtClean="0"/>
              <a:t>である</a:t>
            </a:r>
            <a:endParaRPr lang="en-US" altLang="ja-JP" dirty="0" smtClean="0"/>
          </a:p>
          <a:p>
            <a:pPr lvl="2"/>
            <a:r>
              <a:rPr lang="ja-JP" altLang="en-US" dirty="0" smtClean="0">
                <a:solidFill>
                  <a:srgbClr val="0000FF"/>
                </a:solidFill>
              </a:rPr>
              <a:t>欧・アフリカ地域</a:t>
            </a:r>
            <a:r>
              <a:rPr lang="ja-JP" altLang="en-US" dirty="0" smtClean="0"/>
              <a:t>からの返信数が最大となる時間帯は，</a:t>
            </a:r>
            <a:r>
              <a:rPr lang="ja-JP" altLang="en-US" dirty="0" smtClean="0">
                <a:solidFill>
                  <a:srgbClr val="0000FF"/>
                </a:solidFill>
              </a:rPr>
              <a:t>欧時刻</a:t>
            </a:r>
            <a:r>
              <a:rPr lang="en-US" altLang="ja-JP" dirty="0" smtClean="0">
                <a:solidFill>
                  <a:srgbClr val="0000FF"/>
                </a:solidFill>
              </a:rPr>
              <a:t>23</a:t>
            </a:r>
            <a:r>
              <a:rPr lang="ja-JP" altLang="en-US" dirty="0" smtClean="0">
                <a:solidFill>
                  <a:srgbClr val="0000FF"/>
                </a:solidFill>
              </a:rPr>
              <a:t>時</a:t>
            </a:r>
            <a:r>
              <a:rPr lang="ja-JP" altLang="en-US" dirty="0" smtClean="0"/>
              <a:t>である</a:t>
            </a:r>
            <a:endParaRPr lang="en-US" altLang="ja-JP" dirty="0" smtClean="0"/>
          </a:p>
          <a:p>
            <a:pPr lvl="3"/>
            <a:endParaRPr kumimoji="1"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21</a:t>
            </a:fld>
            <a:endParaRPr lang="en-US" altLang="ja-JP"/>
          </a:p>
        </p:txBody>
      </p:sp>
      <p:grpSp>
        <p:nvGrpSpPr>
          <p:cNvPr id="144" name="グループ化 143"/>
          <p:cNvGrpSpPr/>
          <p:nvPr/>
        </p:nvGrpSpPr>
        <p:grpSpPr>
          <a:xfrm>
            <a:off x="4572000" y="1250950"/>
            <a:ext cx="4489450" cy="4845050"/>
            <a:chOff x="4572000" y="1250950"/>
            <a:chExt cx="4489450" cy="4845050"/>
          </a:xfrm>
        </p:grpSpPr>
        <p:sp>
          <p:nvSpPr>
            <p:cNvPr id="69" name="テキスト ボックス 68"/>
            <p:cNvSpPr txBox="1"/>
            <p:nvPr/>
          </p:nvSpPr>
          <p:spPr>
            <a:xfrm>
              <a:off x="6483350" y="5842084"/>
              <a:ext cx="2400300" cy="253916"/>
            </a:xfrm>
            <a:prstGeom prst="rect">
              <a:avLst/>
            </a:prstGeom>
            <a:noFill/>
          </p:spPr>
          <p:txBody>
            <a:bodyPr wrap="square" rtlCol="0">
              <a:spAutoFit/>
            </a:bodyPr>
            <a:lstStyle/>
            <a:p>
              <a:r>
                <a:rPr kumimoji="1" lang="ja-JP" altLang="en-US" sz="1050" dirty="0" smtClean="0"/>
                <a:t>（米：米大陸地域</a:t>
              </a:r>
              <a:r>
                <a:rPr lang="ja-JP" altLang="en-US" sz="1050" dirty="0" smtClean="0"/>
                <a:t>，欧：欧・アフリカ地域）</a:t>
              </a:r>
              <a:endParaRPr kumimoji="1" lang="ja-JP" altLang="en-US" sz="1050" dirty="0"/>
            </a:p>
          </p:txBody>
        </p:sp>
        <p:grpSp>
          <p:nvGrpSpPr>
            <p:cNvPr id="77" name="グループ化 38"/>
            <p:cNvGrpSpPr/>
            <p:nvPr/>
          </p:nvGrpSpPr>
          <p:grpSpPr>
            <a:xfrm>
              <a:off x="5272182" y="5384800"/>
              <a:ext cx="3089860" cy="622301"/>
              <a:chOff x="621192" y="6260413"/>
              <a:chExt cx="4613427" cy="558971"/>
            </a:xfrm>
          </p:grpSpPr>
          <p:grpSp>
            <p:nvGrpSpPr>
              <p:cNvPr id="78" name="グループ化 78"/>
              <p:cNvGrpSpPr/>
              <p:nvPr/>
            </p:nvGrpSpPr>
            <p:grpSpPr>
              <a:xfrm>
                <a:off x="843747" y="6260413"/>
                <a:ext cx="4359010" cy="138198"/>
                <a:chOff x="2407480" y="4141365"/>
                <a:chExt cx="4148223" cy="145144"/>
              </a:xfrm>
            </p:grpSpPr>
            <p:cxnSp>
              <p:nvCxnSpPr>
                <p:cNvPr id="91" name="直線コネクタ 90"/>
                <p:cNvCxnSpPr/>
                <p:nvPr/>
              </p:nvCxnSpPr>
              <p:spPr>
                <a:xfrm>
                  <a:off x="2408274" y="4141365"/>
                  <a:ext cx="4145841"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rot="5400000">
                  <a:off x="2336504"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rot="5400000">
                  <a:off x="3060313"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4" name="直線コネクタ 93"/>
                <p:cNvCxnSpPr/>
                <p:nvPr/>
              </p:nvCxnSpPr>
              <p:spPr>
                <a:xfrm rot="5400000">
                  <a:off x="3783327"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rot="5400000">
                  <a:off x="4499992" y="4213151"/>
                  <a:ext cx="141952"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rot="5400000">
                  <a:off x="5576689"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rot="5400000">
                  <a:off x="5941737"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rot="5400000">
                  <a:off x="6298266"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rot="5400000">
                  <a:off x="2702515" y="4213945"/>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rot="5400000">
                  <a:off x="6483139"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rot="5400000">
                  <a:off x="4143227"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rot="5400000">
                  <a:off x="5218941"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rot="5400000">
                  <a:off x="3418871"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rot="5400000">
                  <a:off x="4860924"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79" name="テキスト ボックス 78"/>
              <p:cNvSpPr txBox="1"/>
              <p:nvPr/>
            </p:nvSpPr>
            <p:spPr>
              <a:xfrm>
                <a:off x="621192" y="6399827"/>
                <a:ext cx="456309"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a:t>
                </a:r>
                <a:endParaRPr kumimoji="1" lang="ja-JP" altLang="en-US" sz="1200" dirty="0">
                  <a:solidFill>
                    <a:srgbClr val="0000FF"/>
                  </a:solidFill>
                  <a:latin typeface="ＭＳ ゴシック" pitchFamily="49" charset="-128"/>
                  <a:ea typeface="ＭＳ ゴシック" pitchFamily="49" charset="-128"/>
                </a:endParaRPr>
              </a:p>
            </p:txBody>
          </p:sp>
          <p:sp>
            <p:nvSpPr>
              <p:cNvPr id="80" name="テキスト ボックス 79"/>
              <p:cNvSpPr txBox="1"/>
              <p:nvPr/>
            </p:nvSpPr>
            <p:spPr>
              <a:xfrm>
                <a:off x="1377862" y="6399827"/>
                <a:ext cx="456309"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6</a:t>
                </a:r>
                <a:endParaRPr kumimoji="1" lang="ja-JP" altLang="en-US" sz="1200" dirty="0">
                  <a:solidFill>
                    <a:srgbClr val="0000FF"/>
                  </a:solidFill>
                  <a:latin typeface="ＭＳ ゴシック" pitchFamily="49" charset="-128"/>
                  <a:ea typeface="ＭＳ ゴシック" pitchFamily="49" charset="-128"/>
                </a:endParaRPr>
              </a:p>
            </p:txBody>
          </p:sp>
          <p:sp>
            <p:nvSpPr>
              <p:cNvPr id="81" name="テキスト ボックス 80"/>
              <p:cNvSpPr txBox="1"/>
              <p:nvPr/>
            </p:nvSpPr>
            <p:spPr>
              <a:xfrm>
                <a:off x="2079399" y="6399818"/>
                <a:ext cx="530773"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10</a:t>
                </a:r>
                <a:endParaRPr kumimoji="1" lang="ja-JP" altLang="en-US" sz="1200" dirty="0">
                  <a:solidFill>
                    <a:srgbClr val="0000FF"/>
                  </a:solidFill>
                  <a:latin typeface="ＭＳ ゴシック" pitchFamily="49" charset="-128"/>
                  <a:ea typeface="ＭＳ ゴシック" pitchFamily="49" charset="-128"/>
                </a:endParaRPr>
              </a:p>
            </p:txBody>
          </p:sp>
          <p:sp>
            <p:nvSpPr>
              <p:cNvPr id="82" name="テキスト ボックス 81"/>
              <p:cNvSpPr txBox="1"/>
              <p:nvPr/>
            </p:nvSpPr>
            <p:spPr>
              <a:xfrm>
                <a:off x="2836186" y="6399818"/>
                <a:ext cx="528431"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14</a:t>
                </a:r>
                <a:endParaRPr kumimoji="1" lang="ja-JP" altLang="en-US" sz="1200" dirty="0">
                  <a:solidFill>
                    <a:srgbClr val="0000FF"/>
                  </a:solidFill>
                  <a:latin typeface="ＭＳ ゴシック" pitchFamily="49" charset="-128"/>
                  <a:ea typeface="ＭＳ ゴシック" pitchFamily="49" charset="-128"/>
                </a:endParaRPr>
              </a:p>
            </p:txBody>
          </p:sp>
          <p:sp>
            <p:nvSpPr>
              <p:cNvPr id="83" name="テキスト ボックス 82"/>
              <p:cNvSpPr txBox="1"/>
              <p:nvPr/>
            </p:nvSpPr>
            <p:spPr>
              <a:xfrm>
                <a:off x="3592537" y="6399818"/>
                <a:ext cx="526526"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18</a:t>
                </a:r>
                <a:endParaRPr kumimoji="1" lang="ja-JP" altLang="en-US" sz="1200" dirty="0">
                  <a:solidFill>
                    <a:srgbClr val="0000FF"/>
                  </a:solidFill>
                  <a:latin typeface="ＭＳ ゴシック" pitchFamily="49" charset="-128"/>
                  <a:ea typeface="ＭＳ ゴシック" pitchFamily="49" charset="-128"/>
                </a:endParaRPr>
              </a:p>
            </p:txBody>
          </p:sp>
          <p:sp>
            <p:nvSpPr>
              <p:cNvPr id="84" name="テキスト ボックス 83"/>
              <p:cNvSpPr txBox="1"/>
              <p:nvPr/>
            </p:nvSpPr>
            <p:spPr>
              <a:xfrm>
                <a:off x="4336314" y="6399818"/>
                <a:ext cx="605780"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22</a:t>
                </a:r>
                <a:endParaRPr kumimoji="1" lang="ja-JP" altLang="en-US" sz="1200" dirty="0">
                  <a:solidFill>
                    <a:srgbClr val="0000FF"/>
                  </a:solidFill>
                  <a:latin typeface="ＭＳ ゴシック" pitchFamily="49" charset="-128"/>
                  <a:ea typeface="ＭＳ ゴシック" pitchFamily="49" charset="-128"/>
                </a:endParaRPr>
              </a:p>
            </p:txBody>
          </p:sp>
          <p:sp>
            <p:nvSpPr>
              <p:cNvPr id="85" name="テキスト ボックス 84"/>
              <p:cNvSpPr txBox="1"/>
              <p:nvPr/>
            </p:nvSpPr>
            <p:spPr>
              <a:xfrm>
                <a:off x="1001885"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4</a:t>
                </a:r>
                <a:endParaRPr kumimoji="1" lang="ja-JP" altLang="en-US" sz="1200" dirty="0">
                  <a:solidFill>
                    <a:srgbClr val="0000FF"/>
                  </a:solidFill>
                  <a:latin typeface="ＭＳ ゴシック" pitchFamily="49" charset="-128"/>
                  <a:ea typeface="ＭＳ ゴシック" pitchFamily="49" charset="-128"/>
                </a:endParaRPr>
              </a:p>
            </p:txBody>
          </p:sp>
          <p:sp>
            <p:nvSpPr>
              <p:cNvPr id="86" name="テキスト ボックス 85"/>
              <p:cNvSpPr txBox="1"/>
              <p:nvPr/>
            </p:nvSpPr>
            <p:spPr>
              <a:xfrm>
                <a:off x="1754640"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8</a:t>
                </a:r>
                <a:endParaRPr kumimoji="1" lang="ja-JP" altLang="en-US" sz="1200" dirty="0">
                  <a:solidFill>
                    <a:srgbClr val="0000FF"/>
                  </a:solidFill>
                  <a:latin typeface="ＭＳ ゴシック" pitchFamily="49" charset="-128"/>
                  <a:ea typeface="ＭＳ ゴシック" pitchFamily="49" charset="-128"/>
                </a:endParaRPr>
              </a:p>
            </p:txBody>
          </p:sp>
          <p:sp>
            <p:nvSpPr>
              <p:cNvPr id="87" name="テキスト ボックス 86"/>
              <p:cNvSpPr txBox="1"/>
              <p:nvPr/>
            </p:nvSpPr>
            <p:spPr>
              <a:xfrm>
                <a:off x="2473000" y="6399818"/>
                <a:ext cx="548688"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12</a:t>
                </a:r>
                <a:endParaRPr kumimoji="1" lang="ja-JP" altLang="en-US" sz="1200" dirty="0">
                  <a:solidFill>
                    <a:srgbClr val="0000FF"/>
                  </a:solidFill>
                  <a:latin typeface="ＭＳ ゴシック" pitchFamily="49" charset="-128"/>
                  <a:ea typeface="ＭＳ ゴシック" pitchFamily="49" charset="-128"/>
                </a:endParaRPr>
              </a:p>
            </p:txBody>
          </p:sp>
          <p:sp>
            <p:nvSpPr>
              <p:cNvPr id="88" name="テキスト ボックス 87"/>
              <p:cNvSpPr txBox="1"/>
              <p:nvPr/>
            </p:nvSpPr>
            <p:spPr>
              <a:xfrm>
                <a:off x="3210382" y="6399818"/>
                <a:ext cx="565751"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16</a:t>
                </a:r>
                <a:endParaRPr kumimoji="1" lang="ja-JP" altLang="en-US" sz="1200" dirty="0">
                  <a:solidFill>
                    <a:srgbClr val="0000FF"/>
                  </a:solidFill>
                  <a:latin typeface="ＭＳ ゴシック" pitchFamily="49" charset="-128"/>
                  <a:ea typeface="ＭＳ ゴシック" pitchFamily="49" charset="-128"/>
                </a:endParaRPr>
              </a:p>
            </p:txBody>
          </p:sp>
          <p:sp>
            <p:nvSpPr>
              <p:cNvPr id="89" name="テキスト ボックス 88"/>
              <p:cNvSpPr txBox="1"/>
              <p:nvPr/>
            </p:nvSpPr>
            <p:spPr>
              <a:xfrm>
                <a:off x="3967137" y="6399818"/>
                <a:ext cx="563442"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20</a:t>
                </a:r>
                <a:endParaRPr kumimoji="1" lang="ja-JP" altLang="en-US" sz="1200" dirty="0">
                  <a:solidFill>
                    <a:srgbClr val="0000FF"/>
                  </a:solidFill>
                  <a:latin typeface="ＭＳ ゴシック" pitchFamily="49" charset="-128"/>
                  <a:ea typeface="ＭＳ ゴシック" pitchFamily="49" charset="-128"/>
                </a:endParaRPr>
              </a:p>
            </p:txBody>
          </p:sp>
          <p:sp>
            <p:nvSpPr>
              <p:cNvPr id="90" name="テキスト ボックス 89"/>
              <p:cNvSpPr txBox="1"/>
              <p:nvPr/>
            </p:nvSpPr>
            <p:spPr>
              <a:xfrm>
                <a:off x="4778310"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0</a:t>
                </a:r>
              </a:p>
            </p:txBody>
          </p:sp>
        </p:grpSp>
        <p:pic>
          <p:nvPicPr>
            <p:cNvPr id="70" name="Picture 3"/>
            <p:cNvPicPr>
              <a:picLocks noChangeAspect="1" noChangeArrowheads="1"/>
            </p:cNvPicPr>
            <p:nvPr/>
          </p:nvPicPr>
          <p:blipFill>
            <a:blip r:embed="rId3" cstate="print"/>
            <a:srcRect/>
            <a:stretch>
              <a:fillRect/>
            </a:stretch>
          </p:blipFill>
          <p:spPr bwMode="auto">
            <a:xfrm>
              <a:off x="4572000" y="1250950"/>
              <a:ext cx="4267200" cy="4222750"/>
            </a:xfrm>
            <a:prstGeom prst="rect">
              <a:avLst/>
            </a:prstGeom>
            <a:noFill/>
            <a:ln w="9525">
              <a:noFill/>
              <a:miter lim="800000"/>
              <a:headEnd/>
              <a:tailEnd/>
            </a:ln>
            <a:effectLst/>
          </p:spPr>
        </p:pic>
        <p:sp>
          <p:nvSpPr>
            <p:cNvPr id="73" name="テキスト ボックス 72"/>
            <p:cNvSpPr txBox="1"/>
            <p:nvPr/>
          </p:nvSpPr>
          <p:spPr>
            <a:xfrm>
              <a:off x="8329919" y="4703355"/>
              <a:ext cx="598181" cy="276999"/>
            </a:xfrm>
            <a:prstGeom prst="rect">
              <a:avLst/>
            </a:prstGeom>
            <a:noFill/>
          </p:spPr>
          <p:txBody>
            <a:bodyPr wrap="square" rtlCol="0">
              <a:spAutoFit/>
            </a:bodyPr>
            <a:lstStyle/>
            <a:p>
              <a:r>
                <a:rPr kumimoji="1" lang="en-US" altLang="ja-JP" sz="1200" dirty="0" smtClean="0">
                  <a:latin typeface="ＭＳ ゴシック" pitchFamily="49" charset="-128"/>
                  <a:ea typeface="ＭＳ ゴシック" pitchFamily="49" charset="-128"/>
                </a:rPr>
                <a:t>UTC+0</a:t>
              </a:r>
            </a:p>
          </p:txBody>
        </p:sp>
        <p:sp>
          <p:nvSpPr>
            <p:cNvPr id="74" name="テキスト ボックス 73"/>
            <p:cNvSpPr txBox="1"/>
            <p:nvPr/>
          </p:nvSpPr>
          <p:spPr>
            <a:xfrm>
              <a:off x="8345515" y="5552301"/>
              <a:ext cx="671485" cy="276999"/>
            </a:xfrm>
            <a:prstGeom prst="rect">
              <a:avLst/>
            </a:prstGeom>
            <a:noFill/>
          </p:spPr>
          <p:txBody>
            <a:bodyPr wrap="square" rtlCol="0">
              <a:spAutoFit/>
            </a:bodyPr>
            <a:lstStyle/>
            <a:p>
              <a:r>
                <a:rPr kumimoji="1" lang="ja-JP" altLang="en-US" sz="1200" dirty="0" smtClean="0">
                  <a:solidFill>
                    <a:srgbClr val="0000FF"/>
                  </a:solidFill>
                  <a:latin typeface="ＭＳ ゴシック" pitchFamily="49" charset="-128"/>
                  <a:ea typeface="ＭＳ ゴシック" pitchFamily="49" charset="-128"/>
                </a:rPr>
                <a:t>欧時刻</a:t>
              </a:r>
              <a:endParaRPr kumimoji="1" lang="en-US" altLang="ja-JP" sz="1200" dirty="0" smtClean="0">
                <a:solidFill>
                  <a:srgbClr val="0000FF"/>
                </a:solidFill>
                <a:latin typeface="ＭＳ ゴシック" pitchFamily="49" charset="-128"/>
                <a:ea typeface="ＭＳ ゴシック" pitchFamily="49" charset="-128"/>
              </a:endParaRPr>
            </a:p>
          </p:txBody>
        </p:sp>
        <p:sp>
          <p:nvSpPr>
            <p:cNvPr id="75" name="テキスト ボックス 74"/>
            <p:cNvSpPr txBox="1"/>
            <p:nvPr/>
          </p:nvSpPr>
          <p:spPr>
            <a:xfrm>
              <a:off x="8345240" y="5107802"/>
              <a:ext cx="716210" cy="276998"/>
            </a:xfrm>
            <a:prstGeom prst="rect">
              <a:avLst/>
            </a:prstGeom>
            <a:noFill/>
          </p:spPr>
          <p:txBody>
            <a:bodyPr wrap="square" rtlCol="0">
              <a:spAutoFit/>
            </a:bodyPr>
            <a:lstStyle/>
            <a:p>
              <a:r>
                <a:rPr lang="ja-JP" altLang="en-US" sz="1200" dirty="0" smtClean="0">
                  <a:solidFill>
                    <a:srgbClr val="FF0000"/>
                  </a:solidFill>
                  <a:latin typeface="ＭＳ ゴシック" pitchFamily="49" charset="-128"/>
                  <a:ea typeface="ＭＳ ゴシック" pitchFamily="49" charset="-128"/>
                </a:rPr>
                <a:t>米時刻</a:t>
              </a:r>
              <a:endParaRPr kumimoji="1" lang="en-US" altLang="ja-JP" sz="1200" dirty="0" smtClean="0">
                <a:solidFill>
                  <a:srgbClr val="FF0000"/>
                </a:solidFill>
                <a:latin typeface="ＭＳ ゴシック" pitchFamily="49" charset="-128"/>
                <a:ea typeface="ＭＳ ゴシック" pitchFamily="49" charset="-128"/>
              </a:endParaRPr>
            </a:p>
          </p:txBody>
        </p:sp>
        <p:grpSp>
          <p:nvGrpSpPr>
            <p:cNvPr id="76" name="グループ化 10"/>
            <p:cNvGrpSpPr/>
            <p:nvPr/>
          </p:nvGrpSpPr>
          <p:grpSpPr>
            <a:xfrm>
              <a:off x="5227864" y="4948759"/>
              <a:ext cx="3187392" cy="622281"/>
              <a:chOff x="248973" y="5204397"/>
              <a:chExt cx="4528914" cy="558955"/>
            </a:xfrm>
            <a:noFill/>
          </p:grpSpPr>
          <p:grpSp>
            <p:nvGrpSpPr>
              <p:cNvPr id="105" name="グループ化 48"/>
              <p:cNvGrpSpPr/>
              <p:nvPr/>
            </p:nvGrpSpPr>
            <p:grpSpPr>
              <a:xfrm>
                <a:off x="526048" y="5204397"/>
                <a:ext cx="4148223" cy="138180"/>
                <a:chOff x="2407480" y="4141371"/>
                <a:chExt cx="4148223" cy="145125"/>
              </a:xfrm>
              <a:grpFill/>
            </p:grpSpPr>
            <p:cxnSp>
              <p:nvCxnSpPr>
                <p:cNvPr id="118" name="直線コネクタ 117"/>
                <p:cNvCxnSpPr/>
                <p:nvPr/>
              </p:nvCxnSpPr>
              <p:spPr>
                <a:xfrm>
                  <a:off x="2408274" y="4141381"/>
                  <a:ext cx="4145841"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p:cNvCxnSpPr/>
                <p:nvPr/>
              </p:nvCxnSpPr>
              <p:spPr>
                <a:xfrm rot="5400000">
                  <a:off x="2336504"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p:cNvCxnSpPr/>
                <p:nvPr/>
              </p:nvCxnSpPr>
              <p:spPr>
                <a:xfrm rot="5400000">
                  <a:off x="3060314" y="421314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p:cNvCxnSpPr/>
                <p:nvPr/>
              </p:nvCxnSpPr>
              <p:spPr>
                <a:xfrm rot="5400000">
                  <a:off x="3783327"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p:cNvCxnSpPr/>
                <p:nvPr/>
              </p:nvCxnSpPr>
              <p:spPr>
                <a:xfrm rot="5400000">
                  <a:off x="4499992" y="4213151"/>
                  <a:ext cx="141952"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p:cNvCxnSpPr/>
                <p:nvPr/>
              </p:nvCxnSpPr>
              <p:spPr>
                <a:xfrm rot="5400000">
                  <a:off x="5576689"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p:cNvCxnSpPr/>
                <p:nvPr/>
              </p:nvCxnSpPr>
              <p:spPr>
                <a:xfrm rot="5400000">
                  <a:off x="5941737"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p:cNvCxnSpPr/>
                <p:nvPr/>
              </p:nvCxnSpPr>
              <p:spPr>
                <a:xfrm rot="5400000">
                  <a:off x="6298266"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rot="5400000">
                  <a:off x="2702515" y="4213932"/>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rot="5400000">
                  <a:off x="6483139"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rot="5400000">
                  <a:off x="4143227"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9" name="直線コネクタ 35"/>
                <p:cNvCxnSpPr/>
                <p:nvPr/>
              </p:nvCxnSpPr>
              <p:spPr>
                <a:xfrm rot="5400000">
                  <a:off x="5218941"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rot="5400000">
                  <a:off x="3418872" y="421234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1" name="直線コネクタ 130"/>
                <p:cNvCxnSpPr/>
                <p:nvPr/>
              </p:nvCxnSpPr>
              <p:spPr>
                <a:xfrm rot="5400000">
                  <a:off x="4860924"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6" name="テキスト ボックス 105"/>
              <p:cNvSpPr txBox="1"/>
              <p:nvPr/>
            </p:nvSpPr>
            <p:spPr>
              <a:xfrm>
                <a:off x="248973" y="5343795"/>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20</a:t>
                </a:r>
                <a:endParaRPr kumimoji="1" lang="ja-JP" altLang="en-US" sz="1200" dirty="0">
                  <a:solidFill>
                    <a:srgbClr val="FF0000"/>
                  </a:solidFill>
                  <a:latin typeface="ＭＳ ゴシック" pitchFamily="49" charset="-128"/>
                  <a:ea typeface="ＭＳ ゴシック" pitchFamily="49" charset="-128"/>
                </a:endParaRPr>
              </a:p>
            </p:txBody>
          </p:sp>
          <p:sp>
            <p:nvSpPr>
              <p:cNvPr id="107" name="テキスト ボックス 106"/>
              <p:cNvSpPr txBox="1"/>
              <p:nvPr/>
            </p:nvSpPr>
            <p:spPr>
              <a:xfrm>
                <a:off x="1034323"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0</a:t>
                </a:r>
                <a:endParaRPr kumimoji="1" lang="ja-JP" altLang="en-US" sz="1200" dirty="0">
                  <a:solidFill>
                    <a:srgbClr val="FF0000"/>
                  </a:solidFill>
                  <a:latin typeface="ＭＳ ゴシック" pitchFamily="49" charset="-128"/>
                  <a:ea typeface="ＭＳ ゴシック" pitchFamily="49" charset="-128"/>
                </a:endParaRPr>
              </a:p>
            </p:txBody>
          </p:sp>
          <p:sp>
            <p:nvSpPr>
              <p:cNvPr id="108" name="テキスト ボックス 107"/>
              <p:cNvSpPr txBox="1"/>
              <p:nvPr/>
            </p:nvSpPr>
            <p:spPr>
              <a:xfrm>
                <a:off x="1755749" y="5343786"/>
                <a:ext cx="434243" cy="419557"/>
              </a:xfrm>
              <a:prstGeom prst="rect">
                <a:avLst/>
              </a:prstGeom>
              <a:grpFill/>
              <a:ln>
                <a:noFill/>
              </a:ln>
            </p:spPr>
            <p:txBody>
              <a:bodyPr wrap="square" rtlCol="0">
                <a:spAutoFit/>
              </a:bodyPr>
              <a:lstStyle/>
              <a:p>
                <a:pPr algn="ctr"/>
                <a:r>
                  <a:rPr kumimoji="1" lang="en-US" altLang="ja-JP" sz="1200" dirty="0" smtClean="0">
                    <a:solidFill>
                      <a:srgbClr val="FF0000"/>
                    </a:solidFill>
                    <a:latin typeface="ＭＳ ゴシック" pitchFamily="49" charset="-128"/>
                    <a:ea typeface="ＭＳ ゴシック" pitchFamily="49" charset="-128"/>
                  </a:rPr>
                  <a:t>4</a:t>
                </a:r>
                <a:endParaRPr kumimoji="1" lang="ja-JP" altLang="en-US" sz="1200" dirty="0">
                  <a:solidFill>
                    <a:srgbClr val="FF0000"/>
                  </a:solidFill>
                  <a:latin typeface="ＭＳ ゴシック" pitchFamily="49" charset="-128"/>
                  <a:ea typeface="ＭＳ ゴシック" pitchFamily="49" charset="-128"/>
                </a:endParaRPr>
              </a:p>
            </p:txBody>
          </p:sp>
          <p:sp>
            <p:nvSpPr>
              <p:cNvPr id="109" name="テキスト ボックス 108"/>
              <p:cNvSpPr txBox="1"/>
              <p:nvPr/>
            </p:nvSpPr>
            <p:spPr>
              <a:xfrm>
                <a:off x="2471482"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8</a:t>
                </a:r>
                <a:endParaRPr kumimoji="1" lang="ja-JP" altLang="en-US" sz="1200" dirty="0">
                  <a:solidFill>
                    <a:srgbClr val="FF0000"/>
                  </a:solidFill>
                  <a:latin typeface="ＭＳ ゴシック" pitchFamily="49" charset="-128"/>
                  <a:ea typeface="ＭＳ ゴシック" pitchFamily="49" charset="-128"/>
                </a:endParaRPr>
              </a:p>
            </p:txBody>
          </p:sp>
          <p:sp>
            <p:nvSpPr>
              <p:cNvPr id="110" name="テキスト ボックス 109"/>
              <p:cNvSpPr txBox="1"/>
              <p:nvPr/>
            </p:nvSpPr>
            <p:spPr>
              <a:xfrm>
                <a:off x="3186091" y="5343789"/>
                <a:ext cx="501057"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12</a:t>
                </a:r>
                <a:endParaRPr kumimoji="1" lang="ja-JP" altLang="en-US" sz="1200" dirty="0">
                  <a:solidFill>
                    <a:srgbClr val="FF0000"/>
                  </a:solidFill>
                  <a:latin typeface="ＭＳ ゴシック" pitchFamily="49" charset="-128"/>
                  <a:ea typeface="ＭＳ ゴシック" pitchFamily="49" charset="-128"/>
                </a:endParaRPr>
              </a:p>
            </p:txBody>
          </p:sp>
          <p:sp>
            <p:nvSpPr>
              <p:cNvPr id="111" name="テキスト ボックス 110"/>
              <p:cNvSpPr txBox="1"/>
              <p:nvPr/>
            </p:nvSpPr>
            <p:spPr>
              <a:xfrm>
                <a:off x="3915003" y="5343789"/>
                <a:ext cx="511205"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16</a:t>
                </a:r>
                <a:endParaRPr kumimoji="1" lang="ja-JP" altLang="en-US" sz="1200" dirty="0">
                  <a:solidFill>
                    <a:srgbClr val="FF0000"/>
                  </a:solidFill>
                  <a:latin typeface="ＭＳ ゴシック" pitchFamily="49" charset="-128"/>
                  <a:ea typeface="ＭＳ ゴシック" pitchFamily="49" charset="-128"/>
                </a:endParaRPr>
              </a:p>
            </p:txBody>
          </p:sp>
          <p:sp>
            <p:nvSpPr>
              <p:cNvPr id="112" name="テキスト ボックス 111"/>
              <p:cNvSpPr txBox="1"/>
              <p:nvPr/>
            </p:nvSpPr>
            <p:spPr>
              <a:xfrm>
                <a:off x="640589" y="5343789"/>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22</a:t>
                </a:r>
                <a:endParaRPr kumimoji="1" lang="ja-JP" altLang="en-US" sz="1200" dirty="0">
                  <a:solidFill>
                    <a:srgbClr val="FF0000"/>
                  </a:solidFill>
                  <a:latin typeface="ＭＳ ゴシック" pitchFamily="49" charset="-128"/>
                  <a:ea typeface="ＭＳ ゴシック" pitchFamily="49" charset="-128"/>
                </a:endParaRPr>
              </a:p>
            </p:txBody>
          </p:sp>
          <p:sp>
            <p:nvSpPr>
              <p:cNvPr id="113" name="テキスト ボックス 112"/>
              <p:cNvSpPr txBox="1"/>
              <p:nvPr/>
            </p:nvSpPr>
            <p:spPr>
              <a:xfrm>
                <a:off x="1392881"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a:t>
                </a:r>
                <a:endParaRPr kumimoji="1" lang="ja-JP" altLang="en-US" sz="1200" dirty="0">
                  <a:solidFill>
                    <a:srgbClr val="FF0000"/>
                  </a:solidFill>
                  <a:latin typeface="ＭＳ ゴシック" pitchFamily="49" charset="-128"/>
                  <a:ea typeface="ＭＳ ゴシック" pitchFamily="49" charset="-128"/>
                </a:endParaRPr>
              </a:p>
            </p:txBody>
          </p:sp>
          <p:sp>
            <p:nvSpPr>
              <p:cNvPr id="114" name="テキスト ボックス 113"/>
              <p:cNvSpPr txBox="1"/>
              <p:nvPr/>
            </p:nvSpPr>
            <p:spPr>
              <a:xfrm>
                <a:off x="2115649"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6</a:t>
                </a:r>
                <a:endParaRPr kumimoji="1" lang="ja-JP" altLang="en-US" sz="1200" dirty="0">
                  <a:solidFill>
                    <a:srgbClr val="FF0000"/>
                  </a:solidFill>
                  <a:latin typeface="ＭＳ ゴシック" pitchFamily="49" charset="-128"/>
                  <a:ea typeface="ＭＳ ゴシック" pitchFamily="49" charset="-128"/>
                </a:endParaRPr>
              </a:p>
            </p:txBody>
          </p:sp>
          <p:sp>
            <p:nvSpPr>
              <p:cNvPr id="115" name="テキスト ボックス 114"/>
              <p:cNvSpPr txBox="1"/>
              <p:nvPr/>
            </p:nvSpPr>
            <p:spPr>
              <a:xfrm>
                <a:off x="2794476" y="5343789"/>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10</a:t>
                </a:r>
                <a:endParaRPr kumimoji="1" lang="ja-JP" altLang="en-US" sz="1200" dirty="0">
                  <a:solidFill>
                    <a:srgbClr val="FF0000"/>
                  </a:solidFill>
                  <a:latin typeface="ＭＳ ゴシック" pitchFamily="49" charset="-128"/>
                  <a:ea typeface="ＭＳ ゴシック" pitchFamily="49" charset="-128"/>
                </a:endParaRPr>
              </a:p>
            </p:txBody>
          </p:sp>
          <p:sp>
            <p:nvSpPr>
              <p:cNvPr id="116" name="テキスト ボックス 115"/>
              <p:cNvSpPr txBox="1"/>
              <p:nvPr/>
            </p:nvSpPr>
            <p:spPr>
              <a:xfrm>
                <a:off x="3512438" y="5336648"/>
                <a:ext cx="58742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14</a:t>
                </a:r>
                <a:endParaRPr kumimoji="1" lang="ja-JP" altLang="en-US" sz="1200" dirty="0">
                  <a:solidFill>
                    <a:srgbClr val="FF0000"/>
                  </a:solidFill>
                  <a:latin typeface="ＭＳ ゴシック" pitchFamily="49" charset="-128"/>
                  <a:ea typeface="ＭＳ ゴシック" pitchFamily="49" charset="-128"/>
                </a:endParaRPr>
              </a:p>
            </p:txBody>
          </p:sp>
          <p:sp>
            <p:nvSpPr>
              <p:cNvPr id="117" name="テキスト ボックス 116"/>
              <p:cNvSpPr txBox="1"/>
              <p:nvPr/>
            </p:nvSpPr>
            <p:spPr>
              <a:xfrm>
                <a:off x="4230400" y="5336648"/>
                <a:ext cx="547487"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18</a:t>
                </a:r>
                <a:endParaRPr kumimoji="1" lang="ja-JP" altLang="en-US" sz="1200" dirty="0">
                  <a:solidFill>
                    <a:srgbClr val="FF0000"/>
                  </a:solidFill>
                  <a:latin typeface="ＭＳ ゴシック" pitchFamily="49" charset="-128"/>
                  <a:ea typeface="ＭＳ ゴシック" pitchFamily="49" charset="-128"/>
                </a:endParaRPr>
              </a:p>
            </p:txBody>
          </p:sp>
        </p:grpSp>
      </p:grpSp>
      <p:cxnSp>
        <p:nvCxnSpPr>
          <p:cNvPr id="133" name="直線コネクタ 132"/>
          <p:cNvCxnSpPr/>
          <p:nvPr/>
        </p:nvCxnSpPr>
        <p:spPr>
          <a:xfrm rot="5400000">
            <a:off x="6071055" y="3584575"/>
            <a:ext cx="2978150"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直線コネクタ 135"/>
          <p:cNvCxnSpPr/>
          <p:nvPr/>
        </p:nvCxnSpPr>
        <p:spPr>
          <a:xfrm rot="5400000">
            <a:off x="6794500" y="4262664"/>
            <a:ext cx="2578100"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72" name="テキスト ボックス 71"/>
          <p:cNvSpPr txBox="1"/>
          <p:nvPr/>
        </p:nvSpPr>
        <p:spPr>
          <a:xfrm>
            <a:off x="615950" y="4526340"/>
            <a:ext cx="4044950" cy="1323439"/>
          </a:xfrm>
          <a:prstGeom prst="rect">
            <a:avLst/>
          </a:prstGeom>
          <a:noFill/>
          <a:ln w="12700">
            <a:solidFill>
              <a:schemeClr val="tx1"/>
            </a:solidFill>
          </a:ln>
        </p:spPr>
        <p:txBody>
          <a:bodyPr wrap="square" rtlCol="0">
            <a:spAutoFit/>
          </a:bodyPr>
          <a:lstStyle/>
          <a:p>
            <a:pPr>
              <a:buClr>
                <a:srgbClr val="6699FF"/>
              </a:buClr>
              <a:buFont typeface="Arial" pitchFamily="34" charset="0"/>
              <a:buChar char="•"/>
            </a:pPr>
            <a:r>
              <a:rPr lang="ja-JP" altLang="en-US" sz="2000" dirty="0" smtClean="0">
                <a:solidFill>
                  <a:srgbClr val="FF0000"/>
                </a:solidFill>
              </a:rPr>
              <a:t>　米大陸地域</a:t>
            </a:r>
            <a:r>
              <a:rPr lang="ja-JP" altLang="en-US" sz="2000" dirty="0" smtClean="0"/>
              <a:t>の開発者は</a:t>
            </a:r>
            <a:endParaRPr lang="en-US" altLang="ja-JP" sz="2000" dirty="0" smtClean="0"/>
          </a:p>
          <a:p>
            <a:pPr>
              <a:buClr>
                <a:srgbClr val="6699FF"/>
              </a:buClr>
            </a:pPr>
            <a:r>
              <a:rPr lang="en-US" altLang="ja-JP" sz="2000" dirty="0" smtClean="0">
                <a:solidFill>
                  <a:srgbClr val="FF0000"/>
                </a:solidFill>
              </a:rPr>
              <a:t>   </a:t>
            </a:r>
            <a:r>
              <a:rPr lang="ja-JP" altLang="en-US" sz="2000" dirty="0" smtClean="0">
                <a:solidFill>
                  <a:srgbClr val="FF0000"/>
                </a:solidFill>
              </a:rPr>
              <a:t>昼</a:t>
            </a:r>
            <a:r>
              <a:rPr lang="ja-JP" altLang="en-US" sz="2000" dirty="0" smtClean="0"/>
              <a:t>の時間帯を中心に活動している</a:t>
            </a:r>
            <a:endParaRPr lang="en-US" altLang="ja-JP" sz="2000" dirty="0" smtClean="0"/>
          </a:p>
          <a:p>
            <a:pPr>
              <a:buClr>
                <a:srgbClr val="6699FF"/>
              </a:buClr>
              <a:buFont typeface="Arial" pitchFamily="34" charset="0"/>
              <a:buChar char="•"/>
            </a:pPr>
            <a:r>
              <a:rPr lang="ja-JP" altLang="en-US" sz="2000" dirty="0" smtClean="0">
                <a:solidFill>
                  <a:srgbClr val="0000FF"/>
                </a:solidFill>
              </a:rPr>
              <a:t>　欧・アフリカ地域</a:t>
            </a:r>
            <a:r>
              <a:rPr lang="ja-JP" altLang="en-US" sz="2000" dirty="0" smtClean="0"/>
              <a:t>の開発者は</a:t>
            </a:r>
            <a:endParaRPr lang="en-US" altLang="ja-JP" sz="2000" dirty="0" smtClean="0"/>
          </a:p>
          <a:p>
            <a:pPr>
              <a:buClr>
                <a:srgbClr val="6699FF"/>
              </a:buClr>
            </a:pPr>
            <a:r>
              <a:rPr lang="en-US" altLang="ja-JP" sz="2000" dirty="0" smtClean="0">
                <a:solidFill>
                  <a:srgbClr val="0000FF"/>
                </a:solidFill>
              </a:rPr>
              <a:t>   </a:t>
            </a:r>
            <a:r>
              <a:rPr lang="ja-JP" altLang="en-US" sz="2000" dirty="0" smtClean="0">
                <a:solidFill>
                  <a:srgbClr val="0000FF"/>
                </a:solidFill>
              </a:rPr>
              <a:t>夜</a:t>
            </a:r>
            <a:r>
              <a:rPr lang="ja-JP" altLang="en-US" sz="2000" dirty="0" smtClean="0"/>
              <a:t>の時間帯を中心に活動している</a:t>
            </a:r>
            <a:endParaRPr lang="en-US" altLang="ja-JP" sz="2000" dirty="0" smtClean="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imple_bubble-2">
  <a:themeElements>
    <a:clrScheme name="bubb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bbl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bb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bbl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bbl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bbl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bbl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bbl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bbl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bbl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bbl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bbl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bbl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bbl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simple_bubble-2</Template>
  <TotalTime>15236</TotalTime>
  <Words>5425</Words>
  <Application>Microsoft Office PowerPoint</Application>
  <PresentationFormat>画面に合わせる (4:3)</PresentationFormat>
  <Paragraphs>971</Paragraphs>
  <Slides>22</Slides>
  <Notes>22</Notes>
  <HiddenSlides>8</HiddenSlides>
  <MMClips>0</MMClips>
  <ScaleCrop>false</ScaleCrop>
  <HeadingPairs>
    <vt:vector size="4" baseType="variant">
      <vt:variant>
        <vt:lpstr>テーマ</vt:lpstr>
      </vt:variant>
      <vt:variant>
        <vt:i4>1</vt:i4>
      </vt:variant>
      <vt:variant>
        <vt:lpstr>スライド タイトル</vt:lpstr>
      </vt:variant>
      <vt:variant>
        <vt:i4>22</vt:i4>
      </vt:variant>
    </vt:vector>
  </HeadingPairs>
  <TitlesOfParts>
    <vt:vector size="23" baseType="lpstr">
      <vt:lpstr>simple_bubble-2</vt:lpstr>
      <vt:lpstr>OSS開発における 情報交換の効率改善へ 向けたタイムラグ分析手法の提案</vt:lpstr>
      <vt:lpstr>背景</vt:lpstr>
      <vt:lpstr>現状の問題点</vt:lpstr>
      <vt:lpstr>目的とアプローチ</vt:lpstr>
      <vt:lpstr>分析手順</vt:lpstr>
      <vt:lpstr>分析手順 (3)最適な送信タイミングの特定</vt:lpstr>
      <vt:lpstr>分析手順 (3)最適な送信タイミングの特定</vt:lpstr>
      <vt:lpstr>分析手順 (3)最適な送信タイミングの特定</vt:lpstr>
      <vt:lpstr>ケーススタディ</vt:lpstr>
      <vt:lpstr>分析結果～分析手順(1)，(2)～</vt:lpstr>
      <vt:lpstr>分析結果 (3)最適な送信タイミングの特定</vt:lpstr>
      <vt:lpstr>分析結果 (3)最適な送信タイミングの特定～同一タイムゾーン内～</vt:lpstr>
      <vt:lpstr>分析結果 (3)最適な送信タイミングの特定～異なるタイムゾーン間～</vt:lpstr>
      <vt:lpstr>まとめと今後の課題</vt:lpstr>
      <vt:lpstr>分析準備 送信と返信の関係抽出</vt:lpstr>
      <vt:lpstr>分析準備 送信と返信関係の抽出</vt:lpstr>
      <vt:lpstr>分析手順 (1)開発者の地理的分布と地域別の活動時間帯の把握</vt:lpstr>
      <vt:lpstr>分析手順 (2)地域間毎の情報交換所要時間の分布把握</vt:lpstr>
      <vt:lpstr>(1)開発者の地理的分布と地域別の活動時間帯の把握～情報交換の多い／少ない地域の特定～</vt:lpstr>
      <vt:lpstr>(1)開発者の地理的分布と地域別の活動時間帯の把握～地域別の活動時間帯の把握～</vt:lpstr>
      <vt:lpstr>(2)地域間毎の情報交換所要時間の分布把握</vt:lpstr>
      <vt:lpstr>(1)開発者の地理的分布と地域別の活動時間帯の把握～地域別の活動時間帯の把握～</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kiwako-k</dc:creator>
  <cp:lastModifiedBy>kenjiro</cp:lastModifiedBy>
  <cp:revision>531</cp:revision>
  <dcterms:created xsi:type="dcterms:W3CDTF">2009-08-18T10:41:33Z</dcterms:created>
  <dcterms:modified xsi:type="dcterms:W3CDTF">2009-09-16T13:26:47Z</dcterms:modified>
</cp:coreProperties>
</file>