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9" r:id="rId3"/>
    <p:sldId id="257" r:id="rId4"/>
    <p:sldId id="265" r:id="rId5"/>
    <p:sldId id="269" r:id="rId6"/>
    <p:sldId id="273" r:id="rId7"/>
    <p:sldId id="258" r:id="rId8"/>
    <p:sldId id="271" r:id="rId9"/>
    <p:sldId id="260" r:id="rId10"/>
    <p:sldId id="272" r:id="rId11"/>
    <p:sldId id="264" r:id="rId12"/>
    <p:sldId id="261" r:id="rId13"/>
    <p:sldId id="266" r:id="rId14"/>
    <p:sldId id="262" r:id="rId15"/>
    <p:sldId id="263" r:id="rId16"/>
    <p:sldId id="267" r:id="rId17"/>
    <p:sldId id="268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912" autoAdjust="0"/>
    <p:restoredTop sz="94660"/>
  </p:normalViewPr>
  <p:slideViewPr>
    <p:cSldViewPr snapToGrid="0">
      <p:cViewPr varScale="1">
        <p:scale>
          <a:sx n="86" d="100"/>
          <a:sy n="86" d="100"/>
        </p:scale>
        <p:origin x="70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2B0E6B8-C7FF-4EC1-9AEF-8CC40A6E9AA5}" type="datetimeFigureOut">
              <a:rPr lang="en-MY" smtClean="0"/>
              <a:t>17/10/2019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7B87C09-2161-4670-9DB2-48AAB8D519E1}" type="slidenum">
              <a:rPr lang="en-MY" smtClean="0"/>
              <a:t>‹#›</a:t>
            </a:fld>
            <a:endParaRPr lang="en-MY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40045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0E6B8-C7FF-4EC1-9AEF-8CC40A6E9AA5}" type="datetimeFigureOut">
              <a:rPr lang="en-MY" smtClean="0"/>
              <a:t>17/10/2019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87C09-2161-4670-9DB2-48AAB8D519E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073451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0E6B8-C7FF-4EC1-9AEF-8CC40A6E9AA5}" type="datetimeFigureOut">
              <a:rPr lang="en-MY" smtClean="0"/>
              <a:t>17/10/2019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87C09-2161-4670-9DB2-48AAB8D519E1}" type="slidenum">
              <a:rPr lang="en-MY" smtClean="0"/>
              <a:t>‹#›</a:t>
            </a:fld>
            <a:endParaRPr lang="en-MY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7100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0E6B8-C7FF-4EC1-9AEF-8CC40A6E9AA5}" type="datetimeFigureOut">
              <a:rPr lang="en-MY" smtClean="0"/>
              <a:t>17/10/2019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87C09-2161-4670-9DB2-48AAB8D519E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976630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0E6B8-C7FF-4EC1-9AEF-8CC40A6E9AA5}" type="datetimeFigureOut">
              <a:rPr lang="en-MY" smtClean="0"/>
              <a:t>17/10/2019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87C09-2161-4670-9DB2-48AAB8D519E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561259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0E6B8-C7FF-4EC1-9AEF-8CC40A6E9AA5}" type="datetimeFigureOut">
              <a:rPr lang="en-MY" smtClean="0"/>
              <a:t>17/10/2019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87C09-2161-4670-9DB2-48AAB8D519E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3355083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0E6B8-C7FF-4EC1-9AEF-8CC40A6E9AA5}" type="datetimeFigureOut">
              <a:rPr lang="en-MY" smtClean="0"/>
              <a:t>17/10/2019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87C09-2161-4670-9DB2-48AAB8D519E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69980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0E6B8-C7FF-4EC1-9AEF-8CC40A6E9AA5}" type="datetimeFigureOut">
              <a:rPr lang="en-MY" smtClean="0"/>
              <a:t>17/10/2019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87C09-2161-4670-9DB2-48AAB8D519E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221997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0E6B8-C7FF-4EC1-9AEF-8CC40A6E9AA5}" type="datetimeFigureOut">
              <a:rPr lang="en-MY" smtClean="0"/>
              <a:t>17/10/2019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87C09-2161-4670-9DB2-48AAB8D519E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2695575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0E6B8-C7FF-4EC1-9AEF-8CC40A6E9AA5}" type="datetimeFigureOut">
              <a:rPr lang="en-MY" smtClean="0"/>
              <a:t>17/10/2019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87C09-2161-4670-9DB2-48AAB8D519E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974299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0E6B8-C7FF-4EC1-9AEF-8CC40A6E9AA5}" type="datetimeFigureOut">
              <a:rPr lang="en-MY" smtClean="0"/>
              <a:t>17/10/2019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87C09-2161-4670-9DB2-48AAB8D519E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801151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F2B0E6B8-C7FF-4EC1-9AEF-8CC40A6E9AA5}" type="datetimeFigureOut">
              <a:rPr lang="en-MY" smtClean="0"/>
              <a:t>17/10/2019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E7B87C09-2161-4670-9DB2-48AAB8D519E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213407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28E595-A41F-42B5-A958-BC6A05A7F02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ja-JP" altLang="en-US" dirty="0"/>
              <a:t>第</a:t>
            </a:r>
            <a:r>
              <a:rPr lang="en-US" altLang="ja-JP" dirty="0"/>
              <a:t>3</a:t>
            </a:r>
            <a:r>
              <a:rPr lang="ja-JP" altLang="en-US" dirty="0"/>
              <a:t>講～第</a:t>
            </a:r>
            <a:r>
              <a:rPr lang="en-US" altLang="ja-JP" dirty="0"/>
              <a:t>4</a:t>
            </a:r>
            <a:r>
              <a:rPr lang="ja-JP" altLang="en-US" dirty="0"/>
              <a:t>講</a:t>
            </a:r>
            <a:endParaRPr lang="en-MY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7C0599-2BBA-4CCE-854B-9E89337FD1D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MY" dirty="0"/>
              <a:t>By : </a:t>
            </a:r>
            <a:r>
              <a:rPr lang="ja-JP" altLang="en-US" dirty="0"/>
              <a:t>アティラ</a:t>
            </a:r>
            <a:endParaRPr lang="en-MY" dirty="0"/>
          </a:p>
          <a:p>
            <a:r>
              <a:rPr lang="en-US" altLang="ja-JP" dirty="0"/>
              <a:t>2019</a:t>
            </a:r>
            <a:r>
              <a:rPr lang="ja-JP" altLang="en-US" dirty="0"/>
              <a:t>年</a:t>
            </a:r>
            <a:r>
              <a:rPr lang="en-US" altLang="ja-JP" dirty="0"/>
              <a:t>10</a:t>
            </a:r>
            <a:r>
              <a:rPr lang="ja-JP" altLang="en-US" dirty="0"/>
              <a:t>月</a:t>
            </a:r>
            <a:r>
              <a:rPr lang="en-US" altLang="ja-JP" dirty="0"/>
              <a:t>17</a:t>
            </a:r>
            <a:r>
              <a:rPr lang="ja-JP" altLang="en-US" dirty="0"/>
              <a:t>日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9428897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D36A0-5146-4947-967A-0861F13724B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ja-JP" altLang="en-US" dirty="0"/>
              <a:t>第</a:t>
            </a:r>
            <a:r>
              <a:rPr lang="en-US" altLang="ja-JP" dirty="0"/>
              <a:t>3</a:t>
            </a:r>
            <a:r>
              <a:rPr lang="ja-JP" altLang="en-US" dirty="0"/>
              <a:t>講</a:t>
            </a:r>
            <a:endParaRPr lang="en-MY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25C17D-1E81-45D2-A22D-1CA337997F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ja-JP" altLang="en-US" dirty="0"/>
              <a:t>データの散らばり具合を見積もる統計量</a:t>
            </a:r>
            <a:endParaRPr lang="en-MY" altLang="ja-JP" dirty="0"/>
          </a:p>
          <a:p>
            <a:r>
              <a:rPr lang="ja-JP" altLang="en-US" dirty="0"/>
              <a:t>→</a:t>
            </a:r>
            <a:r>
              <a:rPr lang="ja-JP" altLang="en-US"/>
              <a:t>分散</a:t>
            </a:r>
            <a:r>
              <a:rPr lang="ja-JP" altLang="en-US" dirty="0"/>
              <a:t>と標準偏差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38792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3D511-0048-4878-ABAE-9DB2233C3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平均値というのは</a:t>
            </a:r>
            <a:endParaRPr lang="en-MY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8F14E33-7FED-46FE-9853-3642CE8FD6E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ja-JP" altLang="en-US" sz="2400" dirty="0"/>
                  <a:t>データの分布の中から</a:t>
                </a:r>
                <a:r>
                  <a:rPr lang="en-US" altLang="ja-JP" sz="2400" dirty="0"/>
                  <a:t>1</a:t>
                </a:r>
                <a:r>
                  <a:rPr lang="ja-JP" altLang="en-US" sz="2400" dirty="0"/>
                  <a:t>点を取り出したものにすぎず、データがその周辺にどのぐらい広がっている、あるいは散らばっているのかは、わからないのである</a:t>
                </a:r>
                <a:endParaRPr lang="en-MY" altLang="ja-JP" sz="2400" dirty="0"/>
              </a:p>
              <a:p>
                <a:r>
                  <a:rPr lang="ja-JP" altLang="en-US" sz="2400" dirty="0"/>
                  <a:t>平均値の式：</a:t>
                </a:r>
                <a:endParaRPr lang="en-MY" altLang="ja-JP" sz="2400" dirty="0"/>
              </a:p>
              <a:p>
                <a:pPr lvl="1"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r>
                      <a:rPr lang="ja-JP" altLang="en-US" sz="2400" i="1" dirty="0">
                        <a:latin typeface="Cambria Math" panose="02040503050406030204" pitchFamily="18" charset="0"/>
                      </a:rPr>
                      <m:t>（</m:t>
                    </m:r>
                    <m:r>
                      <a:rPr lang="ja-JP" altLang="en-US" sz="2400" i="1" dirty="0" smtClean="0">
                        <a:latin typeface="Cambria Math" panose="02040503050406030204" pitchFamily="18" charset="0"/>
                      </a:rPr>
                      <m:t>データの</m:t>
                    </m:r>
                    <m:r>
                      <a:rPr lang="ja-JP" altLang="en-US" sz="2400" i="1" dirty="0">
                        <a:latin typeface="Cambria Math" panose="02040503050406030204" pitchFamily="18" charset="0"/>
                      </a:rPr>
                      <m:t>合計</m:t>
                    </m:r>
                    <m:r>
                      <a:rPr lang="ja-JP" altLang="en-US" sz="2400" dirty="0">
                        <a:latin typeface="Cambria Math" panose="02040503050406030204" pitchFamily="18" charset="0"/>
                      </a:rPr>
                      <m:t>）</m:t>
                    </m:r>
                    <m:r>
                      <a:rPr lang="en-US" altLang="ja-JP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r>
                      <a:rPr lang="ja-JP" altLang="en-US" sz="2400" i="1" dirty="0">
                        <a:latin typeface="Cambria Math" panose="02040503050406030204" pitchFamily="18" charset="0"/>
                      </a:rPr>
                      <m:t>（</m:t>
                    </m:r>
                    <m:r>
                      <a:rPr lang="ja-JP" altLang="en-US" sz="2400" i="1" dirty="0" smtClean="0">
                        <a:latin typeface="Cambria Math" panose="02040503050406030204" pitchFamily="18" charset="0"/>
                      </a:rPr>
                      <m:t>データ数</m:t>
                    </m:r>
                    <m:r>
                      <a:rPr lang="ja-JP" altLang="en-US" sz="2400" i="1" dirty="0">
                        <a:latin typeface="Cambria Math" panose="02040503050406030204" pitchFamily="18" charset="0"/>
                      </a:rPr>
                      <m:t>）</m:t>
                    </m:r>
                  </m:oMath>
                </a14:m>
                <a:endParaRPr lang="en-MY" sz="2400" dirty="0">
                  <a:latin typeface="+mn-ea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8F14E33-7FED-46FE-9853-3642CE8FD6E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4" t="-2568" r="-556"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485770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C49DC-C6E6-4922-9583-A01DD9087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偏差</a:t>
            </a:r>
            <a:endParaRPr lang="en-MY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1E38FC2-4B9B-4A3E-831A-C8D759C3CEF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143000" y="2066924"/>
                <a:ext cx="10096500" cy="4029075"/>
              </a:xfrm>
            </p:spPr>
            <p:txBody>
              <a:bodyPr>
                <a:normAutofit/>
              </a:bodyPr>
              <a:lstStyle/>
              <a:p>
                <a:r>
                  <a:rPr lang="ja-JP" altLang="en-US" sz="2400" dirty="0"/>
                  <a:t>各データが平均値からどのくらい大きいか、あるいは小さいか、を表している</a:t>
                </a:r>
                <a:endParaRPr lang="en-MY" altLang="ja-JP" sz="2400" dirty="0"/>
              </a:p>
              <a:p>
                <a:r>
                  <a:rPr lang="ja-JP" altLang="en-US" sz="2400" dirty="0"/>
                  <a:t>偏差の式：</a:t>
                </a:r>
                <a:endParaRPr lang="en-MY" altLang="ja-JP" sz="2400" dirty="0"/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ja-JP" altLang="en-US" sz="2400" dirty="0"/>
                  <a:t>偏差　＝　</a:t>
                </a:r>
                <a14:m>
                  <m:oMath xmlns:m="http://schemas.openxmlformats.org/officeDocument/2006/math">
                    <m:r>
                      <a:rPr lang="ja-JP" altLang="en-US" sz="2400" i="1" dirty="0">
                        <a:latin typeface="Cambria Math" panose="02040503050406030204" pitchFamily="18" charset="0"/>
                      </a:rPr>
                      <m:t>（</m:t>
                    </m:r>
                    <m:r>
                      <a:rPr lang="ja-JP" altLang="en-US" sz="2400" i="1" dirty="0" smtClean="0">
                        <a:latin typeface="Cambria Math" panose="02040503050406030204" pitchFamily="18" charset="0"/>
                      </a:rPr>
                      <m:t>データ</m:t>
                    </m:r>
                    <m:r>
                      <a:rPr lang="ja-JP" altLang="en-US" sz="2400" i="1" dirty="0">
                        <a:latin typeface="Cambria Math" panose="02040503050406030204" pitchFamily="18" charset="0"/>
                      </a:rPr>
                      <m:t>の</m:t>
                    </m:r>
                    <m:r>
                      <a:rPr lang="ja-JP" altLang="en-US" sz="2400" i="1" dirty="0" smtClean="0">
                        <a:latin typeface="Cambria Math" panose="02040503050406030204" pitchFamily="18" charset="0"/>
                      </a:rPr>
                      <m:t>数値</m:t>
                    </m:r>
                    <m:r>
                      <a:rPr lang="ja-JP" altLang="en-US" sz="2400" dirty="0">
                        <a:latin typeface="Cambria Math" panose="02040503050406030204" pitchFamily="18" charset="0"/>
                      </a:rPr>
                      <m:t>）</m:t>
                    </m:r>
                    <m:r>
                      <a:rPr lang="ja-JP" altLang="en-US" sz="2400" i="1" dirty="0" smtClean="0">
                        <a:latin typeface="Cambria Math" panose="02040503050406030204" pitchFamily="18" charset="0"/>
                      </a:rPr>
                      <m:t>－</m:t>
                    </m:r>
                    <m:r>
                      <a:rPr lang="en-US" altLang="ja-JP" sz="2400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ja-JP" altLang="en-US" sz="2400" i="1" dirty="0">
                        <a:latin typeface="Cambria Math" panose="02040503050406030204" pitchFamily="18" charset="0"/>
                      </a:rPr>
                      <m:t>平均値</m:t>
                    </m:r>
                    <m:r>
                      <a:rPr lang="en-US" altLang="ja-JP" sz="2400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MY" altLang="ja-JP" sz="2400" dirty="0">
                  <a:latin typeface="+mn-ea"/>
                </a:endParaRPr>
              </a:p>
              <a:p>
                <a:endParaRPr lang="en-MY" altLang="ja-JP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1E38FC2-4B9B-4A3E-831A-C8D759C3CEF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43000" y="2066924"/>
                <a:ext cx="10096500" cy="4029075"/>
              </a:xfrm>
              <a:blipFill>
                <a:blip r:embed="rId2"/>
                <a:stretch>
                  <a:fillRect l="-121" t="-2572" r="-302"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601578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5C48BBF-6CB0-465C-8565-C07B5C0FED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704976" y="4143375"/>
            <a:ext cx="8943974" cy="2019300"/>
          </a:xfrm>
        </p:spPr>
        <p:txBody>
          <a:bodyPr/>
          <a:lstStyle/>
          <a:p>
            <a:r>
              <a:rPr lang="en-US" dirty="0"/>
              <a:t>600mm, 470mm, 170mm, 430mm </a:t>
            </a:r>
            <a:r>
              <a:rPr lang="ja-JP" altLang="en-US" dirty="0"/>
              <a:t>と</a:t>
            </a:r>
            <a:r>
              <a:rPr lang="en-US" dirty="0"/>
              <a:t> 300mm</a:t>
            </a:r>
          </a:p>
          <a:p>
            <a:r>
              <a:rPr lang="ja-JP" altLang="en-US" dirty="0"/>
              <a:t>平均値＝（</a:t>
            </a:r>
            <a:r>
              <a:rPr lang="en-US" dirty="0"/>
              <a:t>600 + 470 + 170 + 430 + 300</a:t>
            </a:r>
            <a:r>
              <a:rPr lang="ja-JP" altLang="en-US" dirty="0"/>
              <a:t>）</a:t>
            </a:r>
            <a:r>
              <a:rPr lang="en-US" altLang="ja-JP" dirty="0"/>
              <a:t>/</a:t>
            </a:r>
            <a:r>
              <a:rPr lang="en-US" dirty="0"/>
              <a:t>5 </a:t>
            </a:r>
          </a:p>
          <a:p>
            <a:pPr marL="45720" indent="0">
              <a:buNone/>
            </a:pPr>
            <a:r>
              <a:rPr lang="ja-JP" altLang="en-US" dirty="0"/>
              <a:t>　　　　　　＝</a:t>
            </a:r>
            <a:r>
              <a:rPr lang="en-US" dirty="0"/>
              <a:t>1970</a:t>
            </a:r>
            <a:r>
              <a:rPr lang="en-US" altLang="ja-JP" dirty="0"/>
              <a:t>/</a:t>
            </a:r>
            <a:r>
              <a:rPr lang="en-US" dirty="0"/>
              <a:t>5 </a:t>
            </a:r>
          </a:p>
          <a:p>
            <a:pPr marL="45720" indent="0">
              <a:buNone/>
            </a:pPr>
            <a:r>
              <a:rPr lang="ja-JP" altLang="en-US" dirty="0"/>
              <a:t>　　　　　　＝</a:t>
            </a:r>
            <a:r>
              <a:rPr lang="en-US" dirty="0"/>
              <a:t>394</a:t>
            </a:r>
            <a:r>
              <a:rPr lang="en-MY" dirty="0"/>
              <a:t>mm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87181E06-0198-4E1D-AE28-D108034069D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4976" y="1007556"/>
            <a:ext cx="7933016" cy="2745293"/>
          </a:xfrm>
        </p:spPr>
      </p:pic>
    </p:spTree>
    <p:extLst>
      <p:ext uri="{BB962C8B-B14F-4D97-AF65-F5344CB8AC3E}">
        <p14:creationId xmlns:p14="http://schemas.microsoft.com/office/powerpoint/2010/main" val="14066606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BAC6C2D-F6BD-48B4-8D77-20BD7AA13EB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9337" y="1558859"/>
            <a:ext cx="8533325" cy="2889316"/>
          </a:xfrm>
        </p:spPr>
      </p:pic>
    </p:spTree>
    <p:extLst>
      <p:ext uri="{BB962C8B-B14F-4D97-AF65-F5344CB8AC3E}">
        <p14:creationId xmlns:p14="http://schemas.microsoft.com/office/powerpoint/2010/main" val="16001811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D05AD-90CE-401F-BCFD-A7186770F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分散</a:t>
            </a:r>
            <a:endParaRPr lang="en-MY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C8B526E-0843-44DF-8446-42B122117EA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ja-JP" altLang="en-US" sz="2400" dirty="0"/>
                  <a:t>偏差を二乗してから平均をとります。</a:t>
                </a:r>
                <a:endParaRPr lang="en-MY" altLang="ja-JP" sz="2400" dirty="0"/>
              </a:p>
              <a:p>
                <a:r>
                  <a:rPr lang="ja-JP" altLang="en-US" sz="2400" dirty="0"/>
                  <a:t>分散の式：</a:t>
                </a:r>
                <a:endParaRPr lang="en-MY" altLang="ja-JP" sz="2400" dirty="0"/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ja-JP" altLang="en-US" sz="2400" dirty="0"/>
                  <a:t>分散　＝　</a:t>
                </a:r>
                <a14:m>
                  <m:oMath xmlns:m="http://schemas.openxmlformats.org/officeDocument/2006/math">
                    <m:r>
                      <a:rPr lang="ja-JP" altLang="en-US" sz="2400" i="1" dirty="0">
                        <a:latin typeface="Cambria Math" panose="02040503050406030204" pitchFamily="18" charset="0"/>
                      </a:rPr>
                      <m:t>｛（</m:t>
                    </m:r>
                    <m:r>
                      <a:rPr lang="ja-JP" altLang="en-US" sz="2400" i="1" dirty="0" smtClean="0">
                        <a:latin typeface="Cambria Math" panose="02040503050406030204" pitchFamily="18" charset="0"/>
                      </a:rPr>
                      <m:t>偏差の</m:t>
                    </m:r>
                    <m:r>
                      <a:rPr lang="en-US" altLang="ja-JP" sz="2400" i="1" dirty="0">
                        <a:latin typeface="Cambria Math" panose="02040503050406030204" pitchFamily="18" charset="0"/>
                      </a:rPr>
                      <m:t>2</m:t>
                    </m:r>
                    <m:r>
                      <a:rPr lang="ja-JP" altLang="en-US" sz="2400" i="1" dirty="0">
                        <a:latin typeface="Cambria Math" panose="02040503050406030204" pitchFamily="18" charset="0"/>
                      </a:rPr>
                      <m:t>乗）</m:t>
                    </m:r>
                    <m:r>
                      <a:rPr lang="ja-JP" altLang="en-US" sz="2400" i="1" dirty="0" smtClean="0">
                        <a:latin typeface="Cambria Math" panose="02040503050406030204" pitchFamily="18" charset="0"/>
                      </a:rPr>
                      <m:t>の</m:t>
                    </m:r>
                    <m:r>
                      <a:rPr lang="ja-JP" altLang="en-US" sz="2400" i="1" dirty="0">
                        <a:latin typeface="Cambria Math" panose="02040503050406030204" pitchFamily="18" charset="0"/>
                      </a:rPr>
                      <m:t>合計</m:t>
                    </m:r>
                    <m:r>
                      <a:rPr lang="ja-JP" altLang="en-US" sz="2400" dirty="0">
                        <a:latin typeface="Cambria Math" panose="02040503050406030204" pitchFamily="18" charset="0"/>
                      </a:rPr>
                      <m:t>｝</m:t>
                    </m:r>
                    <m:r>
                      <a:rPr lang="en-US" altLang="ja-JP" sz="2400" i="1" dirty="0" smtClean="0">
                        <a:latin typeface="Cambria Math" panose="02040503050406030204" pitchFamily="18" charset="0"/>
                      </a:rPr>
                      <m:t>÷</m:t>
                    </m:r>
                    <m:r>
                      <a:rPr lang="en-US" altLang="ja-JP" sz="2400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ja-JP" altLang="en-US" sz="2400" i="1" dirty="0">
                        <a:latin typeface="Cambria Math" panose="02040503050406030204" pitchFamily="18" charset="0"/>
                      </a:rPr>
                      <m:t>データ数</m:t>
                    </m:r>
                    <m:r>
                      <a:rPr lang="en-US" altLang="ja-JP" sz="2400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MY" sz="2400" dirty="0">
                  <a:latin typeface="+mn-ea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C8B526E-0843-44DF-8446-42B122117EA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4" t="-2568"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872244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22DF8007-AEB9-4573-B81C-8962A0A6833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081" y="847725"/>
            <a:ext cx="8718002" cy="2419350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4BF3850A-356C-46B2-9FDE-7A99AE0E84E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123081" y="3590925"/>
                <a:ext cx="7715251" cy="2600325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lnSpcReduction="10000"/>
              </a:bodyPr>
              <a:lstStyle>
                <a:lvl1pPr marL="228600" indent="-182880" algn="l" defTabSz="914400" rtl="0" eaLnBrk="1" latinLnBrk="0" hangingPunct="1">
                  <a:lnSpc>
                    <a:spcPct val="90000"/>
                  </a:lnSpc>
                  <a:spcBef>
                    <a:spcPts val="1400"/>
                  </a:spcBef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22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20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2pPr>
                <a:lvl3pPr marL="73152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8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3pPr>
                <a:lvl4pPr marL="100584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4pPr>
                <a:lvl5pPr marL="128016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5pPr>
                <a:lvl6pPr marL="16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6pPr>
                <a:lvl7pPr marL="19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7pPr>
                <a:lvl8pPr marL="22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8pPr>
                <a:lvl9pPr marL="25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ja-JP" altLang="en-US" dirty="0"/>
                  <a:t>分散</a:t>
                </a:r>
                <a:endParaRPr lang="it-IT" dirty="0"/>
              </a:p>
              <a:p>
                <a:pPr marL="45720" indent="0">
                  <a:buNone/>
                </a:pPr>
                <a:r>
                  <a:rPr lang="it-IT" altLang="ja-JP" dirty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MY" altLang="ja-JP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MY" altLang="ja-JP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MY" altLang="ja-JP" b="0" i="1" smtClean="0">
                                <a:latin typeface="Cambria Math" panose="02040503050406030204" pitchFamily="18" charset="0"/>
                              </a:rPr>
                              <m:t>206</m:t>
                            </m:r>
                            <m:r>
                              <a:rPr lang="en-MY" altLang="ja-JP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MY" altLang="ja-JP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MY" altLang="ja-JP" i="1">
                            <a:latin typeface="Cambria Math" panose="02040503050406030204" pitchFamily="18" charset="0"/>
                          </a:rPr>
                          <m:t>+ </m:t>
                        </m:r>
                        <m:sSup>
                          <m:sSupPr>
                            <m:ctrlPr>
                              <a:rPr lang="en-MY" altLang="ja-JP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MY" altLang="ja-JP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MY" altLang="ja-JP" b="0" i="1" smtClean="0">
                                <a:latin typeface="Cambria Math" panose="02040503050406030204" pitchFamily="18" charset="0"/>
                              </a:rPr>
                              <m:t>76</m:t>
                            </m:r>
                            <m:r>
                              <a:rPr lang="en-MY" altLang="ja-JP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MY" altLang="ja-JP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MY" altLang="ja-JP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MY" altLang="ja-JP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MY" altLang="ja-JP" b="0" i="1" smtClean="0">
                                <a:latin typeface="Cambria Math" panose="02040503050406030204" pitchFamily="18" charset="0"/>
                              </a:rPr>
                              <m:t>(−224)</m:t>
                            </m:r>
                          </m:e>
                          <m:sup>
                            <m:r>
                              <a:rPr lang="en-MY" altLang="ja-JP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MY" altLang="ja-JP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MY" altLang="ja-JP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MY" altLang="ja-JP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MY" altLang="ja-JP" b="0" i="1" smtClean="0">
                                <a:latin typeface="Cambria Math" panose="02040503050406030204" pitchFamily="18" charset="0"/>
                              </a:rPr>
                              <m:t>36</m:t>
                            </m:r>
                            <m:r>
                              <a:rPr lang="en-MY" altLang="ja-JP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MY" altLang="ja-JP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MY" altLang="ja-JP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MY" altLang="ja-JP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MY" altLang="ja-JP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MY" altLang="ja-JP" b="0" i="1" smtClean="0">
                                <a:latin typeface="Cambria Math" panose="02040503050406030204" pitchFamily="18" charset="0"/>
                              </a:rPr>
                              <m:t>−94</m:t>
                            </m:r>
                            <m:r>
                              <a:rPr lang="en-MY" altLang="ja-JP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MY" altLang="ja-JP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MY" altLang="ja-JP" i="1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MY" altLang="ja-JP" dirty="0"/>
                  <a:t> </a:t>
                </a:r>
                <a:endParaRPr lang="it-IT" dirty="0"/>
              </a:p>
              <a:p>
                <a:pPr marL="45720" indent="0">
                  <a:buNone/>
                </a:pPr>
                <a:r>
                  <a:rPr lang="it-IT" dirty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MY" altLang="ja-JP" b="0" i="1" smtClean="0">
                            <a:latin typeface="Cambria Math" panose="02040503050406030204" pitchFamily="18" charset="0"/>
                          </a:rPr>
                          <m:t>42436+5776+50176+1296+8836</m:t>
                        </m:r>
                      </m:num>
                      <m:den>
                        <m:r>
                          <a:rPr lang="en-MY" altLang="ja-JP" i="1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MY" altLang="ja-JP" dirty="0"/>
                  <a:t> </a:t>
                </a:r>
                <a:endParaRPr lang="it-IT" dirty="0"/>
              </a:p>
              <a:p>
                <a:pPr marL="45720" indent="0">
                  <a:buNone/>
                </a:pPr>
                <a:r>
                  <a:rPr lang="it-IT" dirty="0"/>
                  <a:t>=</a:t>
                </a:r>
                <a:r>
                  <a:rPr lang="en-US" altLang="ja-JP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MY" altLang="ja-JP" b="0" i="1" smtClean="0">
                            <a:latin typeface="Cambria Math" panose="02040503050406030204" pitchFamily="18" charset="0"/>
                          </a:rPr>
                          <m:t>108520</m:t>
                        </m:r>
                      </m:num>
                      <m:den>
                        <m:r>
                          <a:rPr lang="en-MY" altLang="ja-JP" i="1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endParaRPr lang="it-IT" dirty="0"/>
              </a:p>
              <a:p>
                <a:pPr marL="45720" indent="0">
                  <a:buNone/>
                </a:pPr>
                <a:r>
                  <a:rPr lang="it-IT" dirty="0"/>
                  <a:t> =21704</a:t>
                </a:r>
                <a:endParaRPr lang="en-MY" dirty="0"/>
              </a:p>
            </p:txBody>
          </p:sp>
        </mc:Choice>
        <mc:Fallback xmlns="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4BF3850A-356C-46B2-9FDE-7A99AE0E84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081" y="3590925"/>
                <a:ext cx="7715251" cy="2600325"/>
              </a:xfrm>
              <a:prstGeom prst="rect">
                <a:avLst/>
              </a:prstGeom>
              <a:blipFill>
                <a:blip r:embed="rId3"/>
                <a:stretch>
                  <a:fillRect l="-395" t="-4918" b="-2108"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137200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6E031-75CE-4D92-9C9F-F2FA50E74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標準偏差</a:t>
            </a:r>
            <a:endParaRPr lang="en-MY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9288F5C-156C-4D6A-B140-2248506DE3F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ja-JP" altLang="en-US" sz="2400" dirty="0"/>
                  <a:t>分散の値をルートにします。</a:t>
                </a:r>
                <a:endParaRPr lang="en-MY" altLang="ja-JP" sz="2400" dirty="0"/>
              </a:p>
              <a:p>
                <a:r>
                  <a:rPr lang="ja-JP" altLang="en-US" sz="2400" dirty="0"/>
                  <a:t>標準偏差の式：</a:t>
                </a:r>
                <a:endParaRPr lang="en-MY" altLang="ja-JP" sz="2400" dirty="0"/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ja-JP" altLang="en-US" sz="2400" dirty="0"/>
                  <a:t>標準偏差　＝</a:t>
                </a:r>
                <a14:m>
                  <m:oMath xmlns:m="http://schemas.openxmlformats.org/officeDocument/2006/math">
                    <m:r>
                      <a:rPr lang="ja-JP" altLang="en-US" sz="2400" i="1" dirty="0">
                        <a:latin typeface="Cambria Math" panose="02040503050406030204" pitchFamily="18" charset="0"/>
                      </a:rPr>
                      <m:t>　</m:t>
                    </m:r>
                    <m:rad>
                      <m:radPr>
                        <m:degHide m:val="on"/>
                        <m:ctrlPr>
                          <a:rPr lang="ja-JP" altLang="en-US" sz="240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ja-JP" altLang="en-US" sz="2400" i="1">
                            <a:latin typeface="Cambria Math" panose="02040503050406030204" pitchFamily="18" charset="0"/>
                          </a:rPr>
                          <m:t>分散</m:t>
                        </m:r>
                      </m:e>
                    </m:rad>
                    <m:r>
                      <a:rPr lang="ja-JP" altLang="en-US" sz="2400" i="1">
                        <a:latin typeface="Cambria Math" panose="02040503050406030204" pitchFamily="18" charset="0"/>
                      </a:rPr>
                      <m:t>　＝</m:t>
                    </m:r>
                    <m:r>
                      <a:rPr lang="ja-JP" altLang="en-US" sz="2400" i="1" smtClean="0">
                        <a:latin typeface="Cambria Math" panose="02040503050406030204" pitchFamily="18" charset="0"/>
                      </a:rPr>
                      <m:t>　</m:t>
                    </m:r>
                  </m:oMath>
                </a14:m>
                <a:r>
                  <a:rPr lang="ja-JP" altLang="en-US" sz="2400" dirty="0"/>
                  <a:t>偏差の</a:t>
                </a:r>
                <a:r>
                  <a:rPr lang="en-US" altLang="ja-JP" sz="2400" dirty="0"/>
                  <a:t>2</a:t>
                </a:r>
                <a:r>
                  <a:rPr lang="ja-JP" altLang="en-US" sz="2400" dirty="0"/>
                  <a:t>乗平均</a:t>
                </a:r>
                <a:endParaRPr lang="en-MY" altLang="ja-JP" sz="2400" dirty="0"/>
              </a:p>
              <a:p>
                <a:endParaRPr lang="en-MY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9288F5C-156C-4D6A-B140-2248506DE3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4" t="-2568"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564928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83E6A1-AAAE-403C-8992-978FF56733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46729" y="862965"/>
            <a:ext cx="9898542" cy="2099310"/>
          </a:xfrm>
        </p:spPr>
        <p:txBody>
          <a:bodyPr/>
          <a:lstStyle/>
          <a:p>
            <a:r>
              <a:rPr lang="ja-JP" altLang="en-US" dirty="0"/>
              <a:t>標準偏差</a:t>
            </a:r>
            <a:endParaRPr lang="en-US" dirty="0"/>
          </a:p>
          <a:p>
            <a:pPr marL="45720" indent="0">
              <a:buNone/>
            </a:pPr>
            <a:r>
              <a:rPr lang="en-US" dirty="0"/>
              <a:t>=√21704</a:t>
            </a:r>
          </a:p>
          <a:p>
            <a:pPr marL="45720" indent="0">
              <a:buNone/>
            </a:pPr>
            <a:r>
              <a:rPr lang="en-US" dirty="0"/>
              <a:t> =147.32...</a:t>
            </a:r>
          </a:p>
          <a:p>
            <a:pPr marL="45720" indent="0">
              <a:buNone/>
            </a:pPr>
            <a:r>
              <a:rPr lang="en-US" dirty="0"/>
              <a:t> =147</a:t>
            </a:r>
          </a:p>
          <a:p>
            <a:endParaRPr lang="en-MY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90596E99-2A0B-4A70-8CD5-04ABFD4C300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244" y="3429000"/>
            <a:ext cx="7180205" cy="2460779"/>
          </a:xfrm>
        </p:spPr>
      </p:pic>
    </p:spTree>
    <p:extLst>
      <p:ext uri="{BB962C8B-B14F-4D97-AF65-F5344CB8AC3E}">
        <p14:creationId xmlns:p14="http://schemas.microsoft.com/office/powerpoint/2010/main" val="12992273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B8759-9E0A-4C55-88D8-1E0B902F9C9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ja-JP" altLang="en-US" dirty="0"/>
              <a:t>第</a:t>
            </a:r>
            <a:r>
              <a:rPr lang="en-US" altLang="ja-JP" dirty="0"/>
              <a:t>4</a:t>
            </a:r>
            <a:r>
              <a:rPr lang="ja-JP" altLang="en-US" dirty="0"/>
              <a:t>講</a:t>
            </a:r>
            <a:endParaRPr lang="en-MY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513DFA-6058-4CC0-8194-1E126B87D6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ja-JP" altLang="en-US" dirty="0"/>
              <a:t>そのデータは「月並み」か「特殊」か？</a:t>
            </a:r>
            <a:endParaRPr lang="en-MY" altLang="ja-JP" dirty="0"/>
          </a:p>
          <a:p>
            <a:r>
              <a:rPr lang="ja-JP" altLang="en-US" dirty="0"/>
              <a:t>標準偏差で評価する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8173760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8CDCC-DCEA-4FEB-A3D6-0E623A1C7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S.D.</a:t>
            </a:r>
            <a:r>
              <a:rPr lang="ja-JP" altLang="en-US" dirty="0"/>
              <a:t>がわかるとデータの「特殊」を評価できる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24A2E6-6BB6-49C3-B0D1-D2E24B875D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sz="2400" dirty="0"/>
              <a:t>第</a:t>
            </a:r>
            <a:r>
              <a:rPr lang="en-US" altLang="ja-JP" sz="2400" dirty="0"/>
              <a:t>1</a:t>
            </a:r>
            <a:r>
              <a:rPr lang="ja-JP" altLang="en-US" sz="2400" dirty="0"/>
              <a:t>は、「</a:t>
            </a:r>
            <a:r>
              <a:rPr lang="en-US" altLang="ja-JP" sz="2400" dirty="0"/>
              <a:t>1</a:t>
            </a:r>
            <a:r>
              <a:rPr lang="ja-JP" altLang="en-US" sz="2400" dirty="0"/>
              <a:t>セットのデータの中のある</a:t>
            </a:r>
            <a:r>
              <a:rPr lang="en-US" altLang="ja-JP" sz="2400" dirty="0"/>
              <a:t>1</a:t>
            </a:r>
            <a:r>
              <a:rPr lang="ja-JP" altLang="en-US" sz="2400" dirty="0"/>
              <a:t>つの持つ意味」がわかる</a:t>
            </a:r>
            <a:endParaRPr lang="en-MY" altLang="ja-JP" sz="2400" dirty="0"/>
          </a:p>
          <a:p>
            <a:r>
              <a:rPr lang="ja-JP" altLang="en-US" sz="2400" dirty="0"/>
              <a:t>第</a:t>
            </a:r>
            <a:r>
              <a:rPr lang="en-US" altLang="ja-JP" sz="2400" dirty="0"/>
              <a:t>2</a:t>
            </a:r>
            <a:r>
              <a:rPr lang="ja-JP" altLang="en-US" sz="2400" dirty="0"/>
              <a:t>は、「複数のデータのセットを比較して出てくる違い」がわかる</a:t>
            </a:r>
            <a:endParaRPr lang="en-MY" sz="2400" dirty="0"/>
          </a:p>
        </p:txBody>
      </p:sp>
    </p:spTree>
    <p:extLst>
      <p:ext uri="{BB962C8B-B14F-4D97-AF65-F5344CB8AC3E}">
        <p14:creationId xmlns:p14="http://schemas.microsoft.com/office/powerpoint/2010/main" val="24020033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D8004-6BD9-41D2-8E87-8ADC1F9E7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2999" y="590550"/>
            <a:ext cx="9515475" cy="1104900"/>
          </a:xfrm>
        </p:spPr>
        <p:txBody>
          <a:bodyPr/>
          <a:lstStyle/>
          <a:p>
            <a:r>
              <a:rPr lang="ja-JP" altLang="en-US" dirty="0"/>
              <a:t>データの特殊性の評価基準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616960-109B-464C-8E99-244D178436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42999" y="1695450"/>
            <a:ext cx="10078375" cy="1356360"/>
          </a:xfrm>
        </p:spPr>
        <p:txBody>
          <a:bodyPr>
            <a:normAutofit/>
          </a:bodyPr>
          <a:lstStyle/>
          <a:p>
            <a:r>
              <a:rPr lang="en-US" altLang="ja-JP" sz="2400" dirty="0"/>
              <a:t>1</a:t>
            </a:r>
            <a:r>
              <a:rPr lang="ja-JP" altLang="en-US" sz="2400" dirty="0"/>
              <a:t>セットのデータの中におけるあるデータの偏差が、</a:t>
            </a:r>
            <a:r>
              <a:rPr lang="en-US" altLang="ja-JP" sz="2400" dirty="0"/>
              <a:t>S.D.</a:t>
            </a:r>
            <a:r>
              <a:rPr lang="ja-JP" altLang="en-US" sz="2400" dirty="0"/>
              <a:t>で測って</a:t>
            </a:r>
            <a:r>
              <a:rPr lang="en-US" altLang="ja-JP" sz="2400" dirty="0"/>
              <a:t>±1</a:t>
            </a:r>
            <a:r>
              <a:rPr lang="ja-JP" altLang="en-US" sz="2400" dirty="0"/>
              <a:t>個分前後であれば、それは「月並みなデータ」であるといえる</a:t>
            </a:r>
            <a:endParaRPr lang="en-MY" altLang="ja-JP" sz="2400" dirty="0"/>
          </a:p>
          <a:p>
            <a:r>
              <a:rPr lang="ja-JP" altLang="en-US" sz="2400" dirty="0"/>
              <a:t>また、</a:t>
            </a:r>
            <a:r>
              <a:rPr lang="en-US" altLang="ja-JP" sz="2400" dirty="0"/>
              <a:t>±2</a:t>
            </a:r>
            <a:r>
              <a:rPr lang="ja-JP" altLang="en-US" sz="2400" dirty="0"/>
              <a:t>個分の外側のデータである場合は「特殊なデータ」だといえる</a:t>
            </a:r>
            <a:endParaRPr lang="en-MY" altLang="ja-JP" sz="24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62B1FD0-2DFB-4188-9C1B-CD1C70345E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2186" y="3137535"/>
            <a:ext cx="5438314" cy="2606040"/>
          </a:xfrm>
        </p:spPr>
        <p:txBody>
          <a:bodyPr>
            <a:noAutofit/>
          </a:bodyPr>
          <a:lstStyle/>
          <a:p>
            <a:r>
              <a:rPr lang="ja-JP" altLang="en-US" sz="2400" dirty="0"/>
              <a:t>平均値から</a:t>
            </a:r>
            <a:r>
              <a:rPr lang="en-US" altLang="ja-JP" sz="2400" dirty="0"/>
              <a:t>S.D.±1</a:t>
            </a:r>
            <a:r>
              <a:rPr lang="ja-JP" altLang="en-US" sz="2400" dirty="0"/>
              <a:t>個の範囲内に約</a:t>
            </a:r>
            <a:r>
              <a:rPr lang="en-US" altLang="ja-JP" sz="2400" dirty="0"/>
              <a:t>7</a:t>
            </a:r>
            <a:r>
              <a:rPr lang="ja-JP" altLang="en-US" sz="2400" dirty="0"/>
              <a:t>割のデータが入ってしまう</a:t>
            </a:r>
            <a:endParaRPr lang="en-MY" altLang="ja-JP" sz="2400" dirty="0"/>
          </a:p>
          <a:p>
            <a:r>
              <a:rPr lang="en-US" altLang="ja-JP" sz="2400" dirty="0"/>
              <a:t>S.D.±2</a:t>
            </a:r>
            <a:r>
              <a:rPr lang="ja-JP" altLang="en-US" sz="2400" dirty="0"/>
              <a:t>個より離れるデータは両側合わせて約</a:t>
            </a:r>
            <a:r>
              <a:rPr lang="en-US" altLang="ja-JP" sz="2400" dirty="0"/>
              <a:t>5</a:t>
            </a:r>
            <a:r>
              <a:rPr lang="ja-JP" altLang="en-US" sz="2400" dirty="0"/>
              <a:t>パーセントしかない</a:t>
            </a:r>
            <a:endParaRPr lang="en-MY" altLang="ja-JP" sz="2400" dirty="0"/>
          </a:p>
          <a:p>
            <a:r>
              <a:rPr lang="en-US" altLang="ja-JP" sz="2400" dirty="0"/>
              <a:t>S.D.</a:t>
            </a:r>
            <a:r>
              <a:rPr lang="ja-JP" altLang="en-US" sz="2400" dirty="0"/>
              <a:t>何個分ということを知るには、</a:t>
            </a:r>
            <a:endParaRPr lang="en-MY" altLang="ja-JP" sz="24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ja-JP" altLang="en-US" sz="2400" dirty="0"/>
              <a:t>｛（データ）－（平均値）｝</a:t>
            </a:r>
            <a:r>
              <a:rPr lang="en-US" altLang="ja-JP" sz="2400" dirty="0"/>
              <a:t>÷</a:t>
            </a:r>
            <a:r>
              <a:rPr lang="ja-JP" altLang="en-US" sz="2400" dirty="0"/>
              <a:t>（</a:t>
            </a:r>
            <a:r>
              <a:rPr lang="en-US" altLang="ja-JP" sz="2400" dirty="0"/>
              <a:t>S.D.</a:t>
            </a:r>
            <a:r>
              <a:rPr lang="ja-JP" altLang="en-US" sz="2400" dirty="0"/>
              <a:t>）</a:t>
            </a:r>
            <a:endParaRPr lang="en-MY" sz="2400" dirty="0"/>
          </a:p>
          <a:p>
            <a:endParaRPr lang="en-MY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458D55-A7F2-4129-8944-9FFF9AD646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0626" y="3051810"/>
            <a:ext cx="4978159" cy="3149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3116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73F2D-81F7-4667-8E02-79FA248CD5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2999" y="609600"/>
            <a:ext cx="9881053" cy="1000125"/>
          </a:xfrm>
        </p:spPr>
        <p:txBody>
          <a:bodyPr/>
          <a:lstStyle/>
          <a:p>
            <a:r>
              <a:rPr lang="ja-JP" altLang="en-US" dirty="0"/>
              <a:t>複数のデータセットの比較</a:t>
            </a:r>
            <a:endParaRPr lang="en-MY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042F791-0545-4298-A030-362C390ED0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43000" y="3428999"/>
            <a:ext cx="4754880" cy="2675763"/>
          </a:xfrm>
        </p:spPr>
        <p:txBody>
          <a:bodyPr/>
          <a:lstStyle/>
          <a:p>
            <a:pPr marL="45720" indent="0" algn="ctr">
              <a:buNone/>
            </a:pPr>
            <a:r>
              <a:rPr lang="en-US" altLang="ja-JP" dirty="0">
                <a:solidFill>
                  <a:schemeClr val="tx1"/>
                </a:solidFill>
              </a:rPr>
              <a:t>X</a:t>
            </a:r>
            <a:r>
              <a:rPr lang="ja-JP" altLang="en-US" dirty="0">
                <a:solidFill>
                  <a:schemeClr val="tx1"/>
                </a:solidFill>
              </a:rPr>
              <a:t>君</a:t>
            </a:r>
            <a:endParaRPr lang="en-MY" altLang="ja-JP" dirty="0">
              <a:solidFill>
                <a:schemeClr val="tx1"/>
              </a:solidFill>
            </a:endParaRPr>
          </a:p>
          <a:p>
            <a:pPr marL="45720" indent="0" algn="ctr">
              <a:buNone/>
            </a:pPr>
            <a:r>
              <a:rPr lang="ja-JP" altLang="en-US" dirty="0"/>
              <a:t>模擬テストを</a:t>
            </a:r>
            <a:endParaRPr lang="en-MY" altLang="ja-JP" dirty="0"/>
          </a:p>
          <a:p>
            <a:pPr algn="ctr"/>
            <a:r>
              <a:rPr lang="en-US" altLang="ja-JP" dirty="0"/>
              <a:t>10</a:t>
            </a:r>
            <a:r>
              <a:rPr lang="ja-JP" altLang="en-US" dirty="0"/>
              <a:t>回の平均点：</a:t>
            </a:r>
            <a:r>
              <a:rPr lang="en-US" altLang="ja-JP" dirty="0"/>
              <a:t>60</a:t>
            </a:r>
            <a:r>
              <a:rPr lang="ja-JP" altLang="en-US" dirty="0"/>
              <a:t>点</a:t>
            </a:r>
            <a:endParaRPr lang="en-MY" altLang="ja-JP" dirty="0"/>
          </a:p>
          <a:p>
            <a:pPr algn="ctr"/>
            <a:r>
              <a:rPr lang="en-US" altLang="ja-JP" dirty="0"/>
              <a:t>S.D.</a:t>
            </a:r>
            <a:r>
              <a:rPr lang="ja-JP" altLang="en-US" dirty="0"/>
              <a:t>：</a:t>
            </a:r>
            <a:r>
              <a:rPr lang="en-US" altLang="ja-JP" dirty="0"/>
              <a:t>10</a:t>
            </a:r>
            <a:r>
              <a:rPr lang="ja-JP" altLang="en-US" dirty="0"/>
              <a:t>点</a:t>
            </a:r>
            <a:endParaRPr lang="en-MY" altLang="ja-JP" dirty="0"/>
          </a:p>
          <a:p>
            <a:endParaRPr lang="en-MY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088468-DA3A-4DF9-AE53-F91DA3AC06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69173" y="3426838"/>
            <a:ext cx="4754880" cy="2675763"/>
          </a:xfrm>
        </p:spPr>
        <p:txBody>
          <a:bodyPr/>
          <a:lstStyle/>
          <a:p>
            <a:pPr marL="45720" indent="0" algn="ctr">
              <a:buNone/>
            </a:pPr>
            <a:r>
              <a:rPr lang="en-US" altLang="ja-JP" dirty="0">
                <a:solidFill>
                  <a:schemeClr val="tx1"/>
                </a:solidFill>
              </a:rPr>
              <a:t>Y</a:t>
            </a:r>
            <a:r>
              <a:rPr lang="ja-JP" altLang="en-US" dirty="0">
                <a:solidFill>
                  <a:schemeClr val="tx1"/>
                </a:solidFill>
              </a:rPr>
              <a:t>君</a:t>
            </a:r>
            <a:endParaRPr lang="en-MY" altLang="ja-JP" dirty="0">
              <a:solidFill>
                <a:schemeClr val="tx1"/>
              </a:solidFill>
            </a:endParaRPr>
          </a:p>
          <a:p>
            <a:pPr marL="45720" indent="0" algn="ctr">
              <a:buNone/>
            </a:pPr>
            <a:r>
              <a:rPr lang="ja-JP" altLang="en-US" dirty="0"/>
              <a:t>模擬テストを</a:t>
            </a:r>
            <a:endParaRPr lang="en-MY" altLang="ja-JP" dirty="0"/>
          </a:p>
          <a:p>
            <a:pPr algn="ctr"/>
            <a:r>
              <a:rPr lang="en-US" altLang="ja-JP" dirty="0"/>
              <a:t>10</a:t>
            </a:r>
            <a:r>
              <a:rPr lang="ja-JP" altLang="en-US" dirty="0"/>
              <a:t>回の平均点：</a:t>
            </a:r>
            <a:r>
              <a:rPr lang="en-US" altLang="ja-JP" dirty="0"/>
              <a:t>50</a:t>
            </a:r>
            <a:r>
              <a:rPr lang="ja-JP" altLang="en-US" dirty="0"/>
              <a:t>点</a:t>
            </a:r>
            <a:endParaRPr lang="en-MY" altLang="ja-JP" dirty="0"/>
          </a:p>
          <a:p>
            <a:pPr algn="ctr"/>
            <a:r>
              <a:rPr lang="en-US" altLang="ja-JP" dirty="0"/>
              <a:t>S.D.</a:t>
            </a:r>
            <a:r>
              <a:rPr lang="ja-JP" altLang="en-US" dirty="0"/>
              <a:t>：</a:t>
            </a:r>
            <a:r>
              <a:rPr lang="en-US" altLang="ja-JP" dirty="0"/>
              <a:t>30</a:t>
            </a:r>
            <a:r>
              <a:rPr lang="ja-JP" altLang="en-US" dirty="0"/>
              <a:t>点</a:t>
            </a:r>
            <a:endParaRPr lang="en-MY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5398348-2670-4EDF-B99D-A4D2B1D46E3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3" t="557" r="4344" b="54443"/>
          <a:stretch/>
        </p:blipFill>
        <p:spPr>
          <a:xfrm>
            <a:off x="2439352" y="1498024"/>
            <a:ext cx="2162175" cy="192881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FBCF2D9-A5B0-4866-B8AA-9D22C934078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000"/>
          <a:stretch/>
        </p:blipFill>
        <p:spPr>
          <a:xfrm>
            <a:off x="7590475" y="1498024"/>
            <a:ext cx="2324100" cy="192881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CEDD004-9939-4AD1-AFD5-96BB90C9BC9F}"/>
              </a:ext>
            </a:extLst>
          </p:cNvPr>
          <p:cNvSpPr txBox="1"/>
          <p:nvPr/>
        </p:nvSpPr>
        <p:spPr>
          <a:xfrm>
            <a:off x="1923008" y="5243951"/>
            <a:ext cx="3619499" cy="150810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altLang="ja-JP" dirty="0">
                <a:solidFill>
                  <a:srgbClr val="FFFF00"/>
                </a:solidFill>
              </a:rPr>
              <a:t>S.D.</a:t>
            </a:r>
            <a:r>
              <a:rPr lang="ja-JP" altLang="en-US" dirty="0">
                <a:solidFill>
                  <a:srgbClr val="FFFF00"/>
                </a:solidFill>
              </a:rPr>
              <a:t>から</a:t>
            </a:r>
            <a:r>
              <a:rPr lang="en-US" altLang="ja-JP" dirty="0">
                <a:solidFill>
                  <a:srgbClr val="FFFF00"/>
                </a:solidFill>
              </a:rPr>
              <a:t>50</a:t>
            </a:r>
            <a:r>
              <a:rPr lang="ja-JP" altLang="en-US" dirty="0">
                <a:solidFill>
                  <a:srgbClr val="FFFF00"/>
                </a:solidFill>
              </a:rPr>
              <a:t>～</a:t>
            </a:r>
            <a:r>
              <a:rPr lang="en-US" altLang="ja-JP" dirty="0">
                <a:solidFill>
                  <a:srgbClr val="FFFF00"/>
                </a:solidFill>
              </a:rPr>
              <a:t>70</a:t>
            </a:r>
            <a:r>
              <a:rPr lang="ja-JP" altLang="en-US" dirty="0">
                <a:solidFill>
                  <a:srgbClr val="FFFF00"/>
                </a:solidFill>
              </a:rPr>
              <a:t>点の範囲の点数を取る人だとわかる＝</a:t>
            </a:r>
            <a:endParaRPr lang="en-MY" altLang="ja-JP" dirty="0">
              <a:solidFill>
                <a:srgbClr val="FFFF00"/>
              </a:solidFill>
            </a:endParaRPr>
          </a:p>
          <a:p>
            <a:pPr algn="ctr"/>
            <a:r>
              <a:rPr lang="ja-JP" altLang="en-US" sz="2000" dirty="0"/>
              <a:t>安定した成績をとる人</a:t>
            </a:r>
            <a:endParaRPr lang="en-MY" altLang="ja-JP" sz="2000" dirty="0"/>
          </a:p>
          <a:p>
            <a:r>
              <a:rPr lang="ja-JP" altLang="en-US" dirty="0">
                <a:solidFill>
                  <a:srgbClr val="FFFF00"/>
                </a:solidFill>
              </a:rPr>
              <a:t>ただし、</a:t>
            </a:r>
            <a:r>
              <a:rPr lang="en-US" altLang="ja-JP" dirty="0">
                <a:solidFill>
                  <a:srgbClr val="FFFF00"/>
                </a:solidFill>
              </a:rPr>
              <a:t>80</a:t>
            </a:r>
            <a:r>
              <a:rPr lang="ja-JP" altLang="en-US" dirty="0">
                <a:solidFill>
                  <a:srgbClr val="FFFF00"/>
                </a:solidFill>
              </a:rPr>
              <a:t>点が合格ラインの学校には受けられない</a:t>
            </a:r>
            <a:endParaRPr lang="en-MY" dirty="0">
              <a:solidFill>
                <a:srgbClr val="FFFF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A6FA3BA-AA94-494A-B75C-1EFB2FA931F3}"/>
              </a:ext>
            </a:extLst>
          </p:cNvPr>
          <p:cNvSpPr txBox="1"/>
          <p:nvPr/>
        </p:nvSpPr>
        <p:spPr>
          <a:xfrm>
            <a:off x="7404553" y="5243951"/>
            <a:ext cx="3619499" cy="150810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altLang="ja-JP" dirty="0">
                <a:solidFill>
                  <a:srgbClr val="FFFF00"/>
                </a:solidFill>
              </a:rPr>
              <a:t>S.D.</a:t>
            </a:r>
            <a:r>
              <a:rPr lang="ja-JP" altLang="en-US" dirty="0">
                <a:solidFill>
                  <a:srgbClr val="FFFF00"/>
                </a:solidFill>
              </a:rPr>
              <a:t>から</a:t>
            </a:r>
            <a:r>
              <a:rPr lang="en-US" altLang="ja-JP" dirty="0">
                <a:solidFill>
                  <a:srgbClr val="FFFF00"/>
                </a:solidFill>
              </a:rPr>
              <a:t>20</a:t>
            </a:r>
            <a:r>
              <a:rPr lang="ja-JP" altLang="en-US" dirty="0">
                <a:solidFill>
                  <a:srgbClr val="FFFF00"/>
                </a:solidFill>
              </a:rPr>
              <a:t>～</a:t>
            </a:r>
            <a:r>
              <a:rPr lang="en-US" altLang="ja-JP" dirty="0">
                <a:solidFill>
                  <a:srgbClr val="FFFF00"/>
                </a:solidFill>
              </a:rPr>
              <a:t>80</a:t>
            </a:r>
            <a:r>
              <a:rPr lang="ja-JP" altLang="en-US" dirty="0">
                <a:solidFill>
                  <a:srgbClr val="FFFF00"/>
                </a:solidFill>
              </a:rPr>
              <a:t>点の範囲の点数を取る人だとわかる＝</a:t>
            </a:r>
            <a:endParaRPr lang="en-MY" altLang="ja-JP" dirty="0">
              <a:solidFill>
                <a:srgbClr val="FFFF00"/>
              </a:solidFill>
            </a:endParaRPr>
          </a:p>
          <a:p>
            <a:pPr algn="ctr"/>
            <a:r>
              <a:rPr lang="ja-JP" altLang="en-US" sz="2000" dirty="0"/>
              <a:t>ムラのある成績をとる人</a:t>
            </a:r>
            <a:endParaRPr lang="en-MY" altLang="ja-JP" sz="2000" dirty="0"/>
          </a:p>
          <a:p>
            <a:r>
              <a:rPr lang="ja-JP" altLang="en-US" dirty="0">
                <a:solidFill>
                  <a:srgbClr val="FFFF00"/>
                </a:solidFill>
              </a:rPr>
              <a:t>ただし、本番</a:t>
            </a:r>
            <a:r>
              <a:rPr lang="en-US" altLang="ja-JP" dirty="0">
                <a:solidFill>
                  <a:srgbClr val="FFFF00"/>
                </a:solidFill>
              </a:rPr>
              <a:t>80</a:t>
            </a:r>
            <a:r>
              <a:rPr lang="ja-JP" altLang="en-US" dirty="0">
                <a:solidFill>
                  <a:srgbClr val="FFFF00"/>
                </a:solidFill>
              </a:rPr>
              <a:t>点をとって合格するかもしれない</a:t>
            </a:r>
            <a:endParaRPr lang="en-MY" dirty="0">
              <a:solidFill>
                <a:srgbClr val="FFFF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C4EEFED-DB1A-4E1F-8197-05734DA2262A}"/>
              </a:ext>
            </a:extLst>
          </p:cNvPr>
          <p:cNvSpPr txBox="1"/>
          <p:nvPr/>
        </p:nvSpPr>
        <p:spPr>
          <a:xfrm>
            <a:off x="5530396" y="2781300"/>
            <a:ext cx="14038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/>
              <a:t>「優秀さ」</a:t>
            </a:r>
            <a:endParaRPr lang="en-MY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A1F92BA-E016-4320-9C1E-E7CA00E2A8DA}"/>
              </a:ext>
            </a:extLst>
          </p:cNvPr>
          <p:cNvSpPr txBox="1"/>
          <p:nvPr/>
        </p:nvSpPr>
        <p:spPr>
          <a:xfrm>
            <a:off x="5158921" y="3299341"/>
            <a:ext cx="2162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dirty="0"/>
              <a:t>「性質の違い」</a:t>
            </a:r>
            <a:endParaRPr lang="en-MY" sz="2400" dirty="0"/>
          </a:p>
        </p:txBody>
      </p:sp>
      <p:sp>
        <p:nvSpPr>
          <p:cNvPr id="19" name="Multiplication Sign 18">
            <a:extLst>
              <a:ext uri="{FF2B5EF4-FFF2-40B4-BE49-F238E27FC236}">
                <a16:creationId xmlns:a16="http://schemas.microsoft.com/office/drawing/2014/main" id="{9DA8AD76-A528-4B98-9D4F-1D9E983B0465}"/>
              </a:ext>
            </a:extLst>
          </p:cNvPr>
          <p:cNvSpPr/>
          <p:nvPr/>
        </p:nvSpPr>
        <p:spPr>
          <a:xfrm>
            <a:off x="5833200" y="2632591"/>
            <a:ext cx="798195" cy="718662"/>
          </a:xfrm>
          <a:prstGeom prst="mathMultiply">
            <a:avLst>
              <a:gd name="adj1" fmla="val 7615"/>
            </a:avLst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393328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18" grpId="0"/>
      <p:bldP spid="1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F0FB2F-5C3E-4B35-BAC2-22261CD37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加工されたデータの平均値と標準偏差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B14887-0F64-4F64-8F05-DF12AAD63B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en-MY" altLang="ja-JP" sz="2400" dirty="0"/>
              <a:t>a)</a:t>
            </a:r>
            <a:r>
              <a:rPr lang="ja-JP" altLang="en-US" sz="2400" dirty="0"/>
              <a:t>　データに一定数を</a:t>
            </a:r>
            <a:r>
              <a:rPr lang="ja-JP" altLang="en-US" sz="2400" dirty="0">
                <a:solidFill>
                  <a:schemeClr val="tx1"/>
                </a:solidFill>
              </a:rPr>
              <a:t>加えて</a:t>
            </a:r>
            <a:r>
              <a:rPr lang="ja-JP" altLang="en-US" sz="2400" dirty="0"/>
              <a:t>加工する</a:t>
            </a:r>
            <a:endParaRPr lang="en-MY" altLang="ja-JP" sz="2400" dirty="0"/>
          </a:p>
          <a:p>
            <a:pPr marL="45720" indent="0">
              <a:buNone/>
            </a:pPr>
            <a:r>
              <a:rPr lang="en-MY" altLang="ja-JP" sz="2400" dirty="0"/>
              <a:t>	</a:t>
            </a:r>
            <a:r>
              <a:rPr lang="ja-JP" altLang="en-US" sz="2400" dirty="0"/>
              <a:t>データ</a:t>
            </a:r>
            <a:r>
              <a:rPr lang="en-US" altLang="ja-JP" sz="2400" dirty="0"/>
              <a:t>Y</a:t>
            </a:r>
            <a:r>
              <a:rPr lang="ja-JP" altLang="en-US" sz="2400" dirty="0"/>
              <a:t>の</a:t>
            </a:r>
            <a:r>
              <a:rPr lang="ja-JP" altLang="en-US" sz="2400" dirty="0">
                <a:solidFill>
                  <a:schemeClr val="tx1"/>
                </a:solidFill>
              </a:rPr>
              <a:t>平均値</a:t>
            </a:r>
            <a:r>
              <a:rPr lang="ja-JP" altLang="en-US" sz="2400" dirty="0"/>
              <a:t>はデータ</a:t>
            </a:r>
            <a:r>
              <a:rPr lang="en-US" altLang="ja-JP" sz="2400" dirty="0"/>
              <a:t>X</a:t>
            </a:r>
            <a:r>
              <a:rPr lang="ja-JP" altLang="en-US" sz="2400" dirty="0"/>
              <a:t>の平均値に</a:t>
            </a:r>
            <a:r>
              <a:rPr lang="en-US" altLang="ja-JP" sz="2400" dirty="0">
                <a:solidFill>
                  <a:schemeClr val="tx1"/>
                </a:solidFill>
              </a:rPr>
              <a:t>a</a:t>
            </a:r>
            <a:r>
              <a:rPr lang="ja-JP" altLang="en-US" sz="2400" dirty="0">
                <a:solidFill>
                  <a:schemeClr val="tx1"/>
                </a:solidFill>
              </a:rPr>
              <a:t>を加えた</a:t>
            </a:r>
            <a:r>
              <a:rPr lang="ja-JP" altLang="en-US" sz="2400" dirty="0"/>
              <a:t>ものになり、データ</a:t>
            </a:r>
            <a:r>
              <a:rPr lang="en-US" altLang="ja-JP" sz="2400" dirty="0"/>
              <a:t>Y</a:t>
            </a:r>
            <a:r>
              <a:rPr lang="ja-JP" altLang="en-US" sz="2400" dirty="0"/>
              <a:t>の</a:t>
            </a:r>
            <a:r>
              <a:rPr lang="ja-JP" altLang="en-US" sz="2400" dirty="0">
                <a:solidFill>
                  <a:schemeClr val="tx1"/>
                </a:solidFill>
              </a:rPr>
              <a:t>分散と</a:t>
            </a:r>
            <a:r>
              <a:rPr lang="en-US" altLang="ja-JP" sz="2400" dirty="0">
                <a:solidFill>
                  <a:schemeClr val="tx1"/>
                </a:solidFill>
              </a:rPr>
              <a:t>S.D.</a:t>
            </a:r>
            <a:r>
              <a:rPr lang="ja-JP" altLang="en-US" sz="2400" dirty="0"/>
              <a:t>はデータ</a:t>
            </a:r>
            <a:r>
              <a:rPr lang="en-US" altLang="ja-JP" sz="2400" dirty="0"/>
              <a:t>X</a:t>
            </a:r>
            <a:r>
              <a:rPr lang="ja-JP" altLang="en-US" sz="2400" dirty="0"/>
              <a:t>のそれらから</a:t>
            </a:r>
            <a:r>
              <a:rPr lang="ja-JP" altLang="en-US" sz="2400" dirty="0">
                <a:solidFill>
                  <a:schemeClr val="tx1"/>
                </a:solidFill>
              </a:rPr>
              <a:t>変化しない</a:t>
            </a:r>
            <a:endParaRPr lang="en-MY" altLang="ja-JP" sz="2400" dirty="0">
              <a:solidFill>
                <a:schemeClr val="tx1"/>
              </a:solidFill>
            </a:endParaRPr>
          </a:p>
          <a:p>
            <a:pPr marL="45720" indent="0">
              <a:buNone/>
            </a:pPr>
            <a:endParaRPr lang="en-MY" altLang="ja-JP" sz="2400" dirty="0"/>
          </a:p>
          <a:p>
            <a:pPr marL="45720" indent="0">
              <a:buNone/>
            </a:pPr>
            <a:r>
              <a:rPr lang="en-MY" altLang="ja-JP" sz="2400" dirty="0"/>
              <a:t>b)</a:t>
            </a:r>
            <a:r>
              <a:rPr lang="ja-JP" altLang="en-US" sz="2400" dirty="0"/>
              <a:t>　データに一定数を</a:t>
            </a:r>
            <a:r>
              <a:rPr lang="ja-JP" altLang="en-US" sz="2400" dirty="0">
                <a:solidFill>
                  <a:schemeClr val="tx1"/>
                </a:solidFill>
              </a:rPr>
              <a:t>掛けて</a:t>
            </a:r>
            <a:r>
              <a:rPr lang="ja-JP" altLang="en-US" sz="2400" dirty="0"/>
              <a:t>加工する</a:t>
            </a:r>
            <a:endParaRPr lang="en-MY" altLang="ja-JP" sz="2400" dirty="0"/>
          </a:p>
          <a:p>
            <a:pPr marL="45720" indent="0">
              <a:buNone/>
            </a:pPr>
            <a:r>
              <a:rPr lang="en-MY" altLang="ja-JP" sz="2400" dirty="0"/>
              <a:t>	</a:t>
            </a:r>
            <a:r>
              <a:rPr lang="ja-JP" altLang="en-US" sz="2400" dirty="0"/>
              <a:t>データ</a:t>
            </a:r>
            <a:r>
              <a:rPr lang="en-US" altLang="ja-JP" sz="2400" dirty="0"/>
              <a:t>Y</a:t>
            </a:r>
            <a:r>
              <a:rPr lang="ja-JP" altLang="en-US" sz="2400" dirty="0"/>
              <a:t>の</a:t>
            </a:r>
            <a:r>
              <a:rPr lang="ja-JP" altLang="en-US" sz="2400" dirty="0">
                <a:solidFill>
                  <a:schemeClr val="tx1"/>
                </a:solidFill>
              </a:rPr>
              <a:t>平均値</a:t>
            </a:r>
            <a:r>
              <a:rPr lang="ja-JP" altLang="en-US" sz="2400" dirty="0"/>
              <a:t>はデータ</a:t>
            </a:r>
            <a:r>
              <a:rPr lang="en-US" altLang="ja-JP" sz="2400" dirty="0"/>
              <a:t>X</a:t>
            </a:r>
            <a:r>
              <a:rPr lang="ja-JP" altLang="en-US" sz="2400" dirty="0"/>
              <a:t>の平均値に</a:t>
            </a:r>
            <a:r>
              <a:rPr lang="ja-JP" altLang="en-US" sz="2400" dirty="0">
                <a:solidFill>
                  <a:schemeClr val="tx1"/>
                </a:solidFill>
              </a:rPr>
              <a:t>ｋを掛けた</a:t>
            </a:r>
            <a:r>
              <a:rPr lang="ja-JP" altLang="en-US" sz="2400" dirty="0"/>
              <a:t>ものになり、データ</a:t>
            </a:r>
            <a:r>
              <a:rPr lang="en-US" altLang="ja-JP" sz="2400" dirty="0"/>
              <a:t>Y</a:t>
            </a:r>
            <a:r>
              <a:rPr lang="ja-JP" altLang="en-US" sz="2400" dirty="0"/>
              <a:t>の</a:t>
            </a:r>
            <a:r>
              <a:rPr lang="ja-JP" altLang="en-US" sz="2400" dirty="0">
                <a:solidFill>
                  <a:schemeClr val="tx1"/>
                </a:solidFill>
              </a:rPr>
              <a:t>分散</a:t>
            </a:r>
            <a:r>
              <a:rPr lang="ja-JP" altLang="en-US" sz="2400" dirty="0"/>
              <a:t>は</a:t>
            </a:r>
            <a:r>
              <a:rPr lang="en-US" altLang="ja-JP" sz="2400" dirty="0">
                <a:solidFill>
                  <a:schemeClr val="tx1"/>
                </a:solidFill>
              </a:rPr>
              <a:t>k</a:t>
            </a:r>
            <a:r>
              <a:rPr lang="ja-JP" altLang="en-US" sz="2400" dirty="0">
                <a:solidFill>
                  <a:schemeClr val="tx1"/>
                </a:solidFill>
              </a:rPr>
              <a:t>の</a:t>
            </a:r>
            <a:r>
              <a:rPr lang="en-US" altLang="ja-JP" sz="2400" dirty="0">
                <a:solidFill>
                  <a:schemeClr val="tx1"/>
                </a:solidFill>
              </a:rPr>
              <a:t>2</a:t>
            </a:r>
            <a:r>
              <a:rPr lang="ja-JP" altLang="en-US" sz="2400" dirty="0">
                <a:solidFill>
                  <a:schemeClr val="tx1"/>
                </a:solidFill>
              </a:rPr>
              <a:t>乗倍</a:t>
            </a:r>
            <a:r>
              <a:rPr lang="ja-JP" altLang="en-US" sz="2400" dirty="0"/>
              <a:t>、</a:t>
            </a:r>
            <a:r>
              <a:rPr lang="en-US" altLang="ja-JP" sz="2400" dirty="0">
                <a:solidFill>
                  <a:schemeClr val="tx1"/>
                </a:solidFill>
              </a:rPr>
              <a:t>S.D.</a:t>
            </a:r>
            <a:r>
              <a:rPr lang="ja-JP" altLang="en-US" sz="2400" dirty="0"/>
              <a:t>は</a:t>
            </a:r>
            <a:r>
              <a:rPr lang="en-US" altLang="ja-JP" sz="2400" dirty="0">
                <a:solidFill>
                  <a:schemeClr val="tx1"/>
                </a:solidFill>
              </a:rPr>
              <a:t>k</a:t>
            </a:r>
            <a:r>
              <a:rPr lang="ja-JP" altLang="en-US" sz="2400" dirty="0">
                <a:solidFill>
                  <a:schemeClr val="tx1"/>
                </a:solidFill>
              </a:rPr>
              <a:t>倍</a:t>
            </a:r>
            <a:r>
              <a:rPr lang="ja-JP" altLang="en-US" sz="2400" dirty="0"/>
              <a:t>になる</a:t>
            </a:r>
            <a:endParaRPr lang="en-MY" altLang="ja-JP" sz="2400" dirty="0"/>
          </a:p>
          <a:p>
            <a:pPr marL="45720" indent="0">
              <a:buNone/>
            </a:pPr>
            <a:r>
              <a:rPr lang="en-MY" sz="24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8483291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DB0124-75C8-4B27-997E-3107770BD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898" y="387340"/>
            <a:ext cx="9315450" cy="790575"/>
          </a:xfrm>
        </p:spPr>
        <p:txBody>
          <a:bodyPr/>
          <a:lstStyle/>
          <a:p>
            <a:r>
              <a:rPr lang="ja-JP" altLang="en-US" dirty="0"/>
              <a:t>（</a:t>
            </a:r>
            <a:r>
              <a:rPr lang="en-MY" altLang="ja-JP" dirty="0"/>
              <a:t>a</a:t>
            </a:r>
            <a:r>
              <a:rPr lang="ja-JP" altLang="en-US" dirty="0"/>
              <a:t>）の例：</a:t>
            </a:r>
            <a:endParaRPr lang="en-MY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Content Placeholder 4">
                <a:extLst>
                  <a:ext uri="{FF2B5EF4-FFF2-40B4-BE49-F238E27FC236}">
                    <a16:creationId xmlns:a16="http://schemas.microsoft.com/office/drawing/2014/main" id="{DA10033C-6138-49DA-A0F1-D61B3ACCADB4}"/>
                  </a:ext>
                </a:extLst>
              </p:cNvPr>
              <p:cNvGraphicFramePr>
                <a:graphicFrameLocks noGrp="1"/>
              </p:cNvGraphicFramePr>
              <p:nvPr>
                <p:ph sz="half" idx="2"/>
                <p:extLst>
                  <p:ext uri="{D42A27DB-BD31-4B8C-83A1-F6EECF244321}">
                    <p14:modId xmlns:p14="http://schemas.microsoft.com/office/powerpoint/2010/main" val="2938526596"/>
                  </p:ext>
                </p:extLst>
              </p:nvPr>
            </p:nvGraphicFramePr>
            <p:xfrm>
              <a:off x="6438900" y="2429301"/>
              <a:ext cx="5124450" cy="3832235"/>
            </p:xfrm>
            <a:graphic>
              <a:graphicData uri="http://schemas.openxmlformats.org/drawingml/2006/table">
                <a:tbl>
                  <a:tblPr firstRow="1" bandRow="1">
                    <a:tableStyleId>{D7AC3CCA-C797-4891-BE02-D94E43425B78}</a:tableStyleId>
                  </a:tblPr>
                  <a:tblGrid>
                    <a:gridCol w="1506274">
                      <a:extLst>
                        <a:ext uri="{9D8B030D-6E8A-4147-A177-3AD203B41FA5}">
                          <a16:colId xmlns:a16="http://schemas.microsoft.com/office/drawing/2014/main" val="194423819"/>
                        </a:ext>
                      </a:extLst>
                    </a:gridCol>
                    <a:gridCol w="3618176">
                      <a:extLst>
                        <a:ext uri="{9D8B030D-6E8A-4147-A177-3AD203B41FA5}">
                          <a16:colId xmlns:a16="http://schemas.microsoft.com/office/drawing/2014/main" val="1168412090"/>
                        </a:ext>
                      </a:extLst>
                    </a:gridCol>
                  </a:tblGrid>
                  <a:tr h="7664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ja-JP" altLang="en-US" b="0" dirty="0"/>
                            <a:t>データ</a:t>
                          </a:r>
                          <a:r>
                            <a:rPr lang="en-US" altLang="ja-JP" b="0" dirty="0"/>
                            <a:t>Y</a:t>
                          </a:r>
                          <a:endParaRPr lang="en-MY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MY" b="0" dirty="0"/>
                            <a:t>5,7,8,9,11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66651404"/>
                      </a:ext>
                    </a:extLst>
                  </a:tr>
                  <a:tr h="7664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ja-JP" dirty="0"/>
                            <a:t>Y</a:t>
                          </a:r>
                          <a:r>
                            <a:rPr lang="ja-JP" altLang="en-US" dirty="0"/>
                            <a:t>の平均値</a:t>
                          </a:r>
                          <a:endParaRPr lang="en-MY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altLang="ja-JP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MY" altLang="ja-JP" b="0" i="1" smtClean="0">
                                        <a:latin typeface="Cambria Math" panose="02040503050406030204" pitchFamily="18" charset="0"/>
                                      </a:rPr>
                                      <m:t>5+7+8+9+11</m:t>
                                    </m:r>
                                  </m:num>
                                  <m:den>
                                    <m:r>
                                      <a:rPr lang="en-MY" altLang="ja-JP" b="0" i="1" smtClean="0"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den>
                                </m:f>
                                <m:r>
                                  <a:rPr lang="en-MY" altLang="ja-JP" b="0" i="1" smtClean="0">
                                    <a:latin typeface="Cambria Math" panose="02040503050406030204" pitchFamily="18" charset="0"/>
                                  </a:rPr>
                                  <m:t>=8</m:t>
                                </m:r>
                              </m:oMath>
                            </m:oMathPara>
                          </a14:m>
                          <a:endParaRPr lang="en-MY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5951782"/>
                      </a:ext>
                    </a:extLst>
                  </a:tr>
                  <a:tr h="7664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ja-JP" dirty="0"/>
                            <a:t>Y</a:t>
                          </a:r>
                          <a:r>
                            <a:rPr lang="ja-JP" altLang="en-US" dirty="0"/>
                            <a:t>の偏差 </a:t>
                          </a:r>
                          <a:endParaRPr lang="en-MY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MY" altLang="ja-JP" dirty="0"/>
                            <a:t>-3, -1, 0, +1, +3</a:t>
                          </a:r>
                        </a:p>
                        <a:p>
                          <a:pPr algn="ctr"/>
                          <a:endParaRPr lang="en-MY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26339392"/>
                      </a:ext>
                    </a:extLst>
                  </a:tr>
                  <a:tr h="7664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ja-JP" dirty="0"/>
                            <a:t>Y</a:t>
                          </a:r>
                          <a:r>
                            <a:rPr lang="ja-JP" altLang="en-US" dirty="0"/>
                            <a:t>の分散 </a:t>
                          </a:r>
                          <a:endParaRPr lang="en-MY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altLang="ja-JP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MY" altLang="ja-JP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MY" altLang="ja-JP" b="0" i="1" smtClean="0">
                                          <a:latin typeface="Cambria Math" panose="02040503050406030204" pitchFamily="18" charset="0"/>
                                        </a:rPr>
                                        <m:t>(−3)</m:t>
                                      </m:r>
                                    </m:e>
                                    <m:sup>
                                      <m:r>
                                        <a:rPr lang="en-MY" altLang="ja-JP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MY" altLang="ja-JP" b="0" i="1" smtClean="0">
                                      <a:latin typeface="Cambria Math" panose="02040503050406030204" pitchFamily="18" charset="0"/>
                                    </a:rPr>
                                    <m:t>+ </m:t>
                                  </m:r>
                                  <m:sSup>
                                    <m:sSupPr>
                                      <m:ctrlPr>
                                        <a:rPr lang="en-MY" altLang="ja-JP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MY" altLang="ja-JP" b="0" i="1" smtClean="0">
                                          <a:latin typeface="Cambria Math" panose="02040503050406030204" pitchFamily="18" charset="0"/>
                                        </a:rPr>
                                        <m:t>(−1)</m:t>
                                      </m:r>
                                    </m:e>
                                    <m:sup>
                                      <m:r>
                                        <a:rPr lang="en-MY" altLang="ja-JP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MY" altLang="ja-JP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en-MY" altLang="ja-JP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MY" altLang="ja-JP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sup>
                                      <m:r>
                                        <a:rPr lang="en-MY" altLang="ja-JP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MY" altLang="ja-JP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en-MY" altLang="ja-JP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MY" altLang="ja-JP" b="0" i="1" smtClean="0">
                                          <a:latin typeface="Cambria Math" panose="02040503050406030204" pitchFamily="18" charset="0"/>
                                        </a:rPr>
                                        <m:t>(+1)</m:t>
                                      </m:r>
                                    </m:e>
                                    <m:sup>
                                      <m:r>
                                        <a:rPr lang="en-MY" altLang="ja-JP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MY" altLang="ja-JP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en-MY" altLang="ja-JP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MY" altLang="ja-JP" b="0" i="1" smtClean="0">
                                          <a:latin typeface="Cambria Math" panose="02040503050406030204" pitchFamily="18" charset="0"/>
                                        </a:rPr>
                                        <m:t>(+3)</m:t>
                                      </m:r>
                                    </m:e>
                                    <m:sup>
                                      <m:r>
                                        <a:rPr lang="en-MY" altLang="ja-JP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MY" altLang="ja-JP" b="0" i="1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den>
                              </m:f>
                            </m:oMath>
                          </a14:m>
                          <a:r>
                            <a:rPr lang="en-MY" altLang="ja-JP" dirty="0"/>
                            <a:t> = 4</a:t>
                          </a:r>
                          <a:endParaRPr lang="en-MY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37487678"/>
                      </a:ext>
                    </a:extLst>
                  </a:tr>
                  <a:tr h="7664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ja-JP" dirty="0"/>
                            <a:t>Y</a:t>
                          </a:r>
                          <a:r>
                            <a:rPr lang="ja-JP" altLang="en-US" dirty="0"/>
                            <a:t>の標準偏差</a:t>
                          </a:r>
                          <a:endParaRPr lang="en-MY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ja-JP" alt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MY" altLang="ja-JP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e>
                                </m:rad>
                                <m:r>
                                  <a:rPr lang="en-MY" altLang="ja-JP" b="0" i="1" smtClean="0">
                                    <a:latin typeface="Cambria Math" panose="02040503050406030204" pitchFamily="18" charset="0"/>
                                  </a:rPr>
                                  <m:t>=2</m:t>
                                </m:r>
                              </m:oMath>
                            </m:oMathPara>
                          </a14:m>
                          <a:endParaRPr lang="en-MY" dirty="0"/>
                        </a:p>
                        <a:p>
                          <a:pPr algn="ctr"/>
                          <a:endParaRPr lang="en-MY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4574484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Content Placeholder 4">
                <a:extLst>
                  <a:ext uri="{FF2B5EF4-FFF2-40B4-BE49-F238E27FC236}">
                    <a16:creationId xmlns:a16="http://schemas.microsoft.com/office/drawing/2014/main" id="{DA10033C-6138-49DA-A0F1-D61B3ACCADB4}"/>
                  </a:ext>
                </a:extLst>
              </p:cNvPr>
              <p:cNvGraphicFramePr>
                <a:graphicFrameLocks noGrp="1"/>
              </p:cNvGraphicFramePr>
              <p:nvPr>
                <p:ph sz="half" idx="2"/>
                <p:extLst>
                  <p:ext uri="{D42A27DB-BD31-4B8C-83A1-F6EECF244321}">
                    <p14:modId xmlns:p14="http://schemas.microsoft.com/office/powerpoint/2010/main" val="2938526596"/>
                  </p:ext>
                </p:extLst>
              </p:nvPr>
            </p:nvGraphicFramePr>
            <p:xfrm>
              <a:off x="6438900" y="2429301"/>
              <a:ext cx="5124450" cy="3832235"/>
            </p:xfrm>
            <a:graphic>
              <a:graphicData uri="http://schemas.openxmlformats.org/drawingml/2006/table">
                <a:tbl>
                  <a:tblPr firstRow="1" bandRow="1">
                    <a:tableStyleId>{D7AC3CCA-C797-4891-BE02-D94E43425B78}</a:tableStyleId>
                  </a:tblPr>
                  <a:tblGrid>
                    <a:gridCol w="1506274">
                      <a:extLst>
                        <a:ext uri="{9D8B030D-6E8A-4147-A177-3AD203B41FA5}">
                          <a16:colId xmlns:a16="http://schemas.microsoft.com/office/drawing/2014/main" val="194423819"/>
                        </a:ext>
                      </a:extLst>
                    </a:gridCol>
                    <a:gridCol w="3618176">
                      <a:extLst>
                        <a:ext uri="{9D8B030D-6E8A-4147-A177-3AD203B41FA5}">
                          <a16:colId xmlns:a16="http://schemas.microsoft.com/office/drawing/2014/main" val="1168412090"/>
                        </a:ext>
                      </a:extLst>
                    </a:gridCol>
                  </a:tblGrid>
                  <a:tr h="7664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ja-JP" altLang="en-US" b="0" dirty="0"/>
                            <a:t>データ</a:t>
                          </a:r>
                          <a:r>
                            <a:rPr lang="en-US" altLang="ja-JP" b="0" dirty="0"/>
                            <a:t>Y</a:t>
                          </a:r>
                          <a:endParaRPr lang="en-MY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MY" b="0" dirty="0"/>
                            <a:t>5,7,8,9,11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66651404"/>
                      </a:ext>
                    </a:extLst>
                  </a:tr>
                  <a:tr h="7664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ja-JP" dirty="0"/>
                            <a:t>Y</a:t>
                          </a:r>
                          <a:r>
                            <a:rPr lang="ja-JP" altLang="en-US" dirty="0"/>
                            <a:t>の平均値</a:t>
                          </a:r>
                          <a:endParaRPr lang="en-MY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41751" t="-105556" r="-337" b="-30158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5951782"/>
                      </a:ext>
                    </a:extLst>
                  </a:tr>
                  <a:tr h="7664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ja-JP" dirty="0"/>
                            <a:t>Y</a:t>
                          </a:r>
                          <a:r>
                            <a:rPr lang="ja-JP" altLang="en-US" dirty="0"/>
                            <a:t>の偏差 </a:t>
                          </a:r>
                          <a:endParaRPr lang="en-MY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MY" altLang="ja-JP" dirty="0"/>
                            <a:t>-3, -1, 0, +1, +3</a:t>
                          </a:r>
                        </a:p>
                        <a:p>
                          <a:pPr algn="ctr"/>
                          <a:endParaRPr lang="en-MY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26339392"/>
                      </a:ext>
                    </a:extLst>
                  </a:tr>
                  <a:tr h="7664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ja-JP" dirty="0"/>
                            <a:t>Y</a:t>
                          </a:r>
                          <a:r>
                            <a:rPr lang="ja-JP" altLang="en-US" dirty="0"/>
                            <a:t>の分散 </a:t>
                          </a:r>
                          <a:endParaRPr lang="en-MY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41751" t="-305556" r="-337" b="-10158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7487678"/>
                      </a:ext>
                    </a:extLst>
                  </a:tr>
                  <a:tr h="7664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ja-JP" dirty="0"/>
                            <a:t>Y</a:t>
                          </a:r>
                          <a:r>
                            <a:rPr lang="ja-JP" altLang="en-US" dirty="0"/>
                            <a:t>の標準偏差</a:t>
                          </a:r>
                          <a:endParaRPr lang="en-MY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41751" t="-405556" r="-337" b="-158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45744844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53A8BA20-24D1-4FFA-B7CE-F7F04A9914A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457898" y="2429301"/>
            <a:ext cx="5553965" cy="3832235"/>
          </a:xfrm>
          <a:prstGeom prst="rect">
            <a:avLst/>
          </a:prstGeom>
        </p:spPr>
      </p:pic>
      <p:sp>
        <p:nvSpPr>
          <p:cNvPr id="14" name="Arrow: Curved Down 13">
            <a:extLst>
              <a:ext uri="{FF2B5EF4-FFF2-40B4-BE49-F238E27FC236}">
                <a16:creationId xmlns:a16="http://schemas.microsoft.com/office/drawing/2014/main" id="{E4D476C7-DC98-45E0-9AA1-105801FC47A9}"/>
              </a:ext>
            </a:extLst>
          </p:cNvPr>
          <p:cNvSpPr/>
          <p:nvPr/>
        </p:nvSpPr>
        <p:spPr>
          <a:xfrm>
            <a:off x="5600700" y="1781175"/>
            <a:ext cx="1485900" cy="584835"/>
          </a:xfrm>
          <a:prstGeom prst="curvedDownArrow">
            <a:avLst>
              <a:gd name="adj1" fmla="val 25000"/>
              <a:gd name="adj2" fmla="val 79551"/>
              <a:gd name="adj3" fmla="val 25000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D720B34-AF07-4252-8C3D-7CE3A120AA0A}"/>
              </a:ext>
            </a:extLst>
          </p:cNvPr>
          <p:cNvSpPr txBox="1"/>
          <p:nvPr/>
        </p:nvSpPr>
        <p:spPr>
          <a:xfrm>
            <a:off x="5029200" y="1434276"/>
            <a:ext cx="2628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それぞれに４を加えると</a:t>
            </a:r>
            <a:endParaRPr lang="en-MY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201BA70-D734-487A-805E-626F57B1AD5A}"/>
              </a:ext>
            </a:extLst>
          </p:cNvPr>
          <p:cNvSpPr txBox="1"/>
          <p:nvPr/>
        </p:nvSpPr>
        <p:spPr>
          <a:xfrm>
            <a:off x="5377656" y="3534377"/>
            <a:ext cx="1436687" cy="36933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dirty="0"/>
              <a:t>４大きくなる</a:t>
            </a:r>
            <a:endParaRPr lang="en-MY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62CDB12-DDA9-4932-8A09-4F2F7E983431}"/>
              </a:ext>
            </a:extLst>
          </p:cNvPr>
          <p:cNvSpPr txBox="1"/>
          <p:nvPr/>
        </p:nvSpPr>
        <p:spPr>
          <a:xfrm>
            <a:off x="5600700" y="4247092"/>
            <a:ext cx="1213643" cy="36933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dirty="0"/>
              <a:t>同じ</a:t>
            </a:r>
            <a:endParaRPr lang="en-MY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A6E1D7-0C34-43DF-B490-501253CA9EA0}"/>
              </a:ext>
            </a:extLst>
          </p:cNvPr>
          <p:cNvSpPr txBox="1"/>
          <p:nvPr/>
        </p:nvSpPr>
        <p:spPr>
          <a:xfrm>
            <a:off x="5600700" y="5046885"/>
            <a:ext cx="1213643" cy="36933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dirty="0"/>
              <a:t>同じ</a:t>
            </a:r>
            <a:endParaRPr lang="en-MY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F6A6D90-5C14-4C6F-B0F0-2B2E4354720B}"/>
              </a:ext>
            </a:extLst>
          </p:cNvPr>
          <p:cNvSpPr txBox="1"/>
          <p:nvPr/>
        </p:nvSpPr>
        <p:spPr>
          <a:xfrm>
            <a:off x="5573317" y="5846678"/>
            <a:ext cx="1213643" cy="36933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dirty="0"/>
              <a:t>同じ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4096577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3DDD7-6E27-4768-A0B7-EDA14BAA48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979" y="413385"/>
            <a:ext cx="9772650" cy="781050"/>
          </a:xfrm>
        </p:spPr>
        <p:txBody>
          <a:bodyPr/>
          <a:lstStyle/>
          <a:p>
            <a:r>
              <a:rPr lang="ja-JP" altLang="en-US" dirty="0"/>
              <a:t>（ｂ）の例：</a:t>
            </a:r>
            <a:endParaRPr lang="en-MY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Content Placeholder 4">
                <a:extLst>
                  <a:ext uri="{FF2B5EF4-FFF2-40B4-BE49-F238E27FC236}">
                    <a16:creationId xmlns:a16="http://schemas.microsoft.com/office/drawing/2014/main" id="{03E248DD-8FD8-45CC-AACE-D82FB8CB6489}"/>
                  </a:ext>
                </a:extLst>
              </p:cNvPr>
              <p:cNvGraphicFramePr>
                <a:graphicFrameLocks noGrp="1"/>
              </p:cNvGraphicFramePr>
              <p:nvPr>
                <p:ph sz="half" idx="1"/>
                <p:extLst>
                  <p:ext uri="{D42A27DB-BD31-4B8C-83A1-F6EECF244321}">
                    <p14:modId xmlns:p14="http://schemas.microsoft.com/office/powerpoint/2010/main" val="3918154281"/>
                  </p:ext>
                </p:extLst>
              </p:nvPr>
            </p:nvGraphicFramePr>
            <p:xfrm>
              <a:off x="622979" y="2445665"/>
              <a:ext cx="5473021" cy="3802735"/>
            </p:xfrm>
            <a:graphic>
              <a:graphicData uri="http://schemas.openxmlformats.org/drawingml/2006/table">
                <a:tbl>
                  <a:tblPr firstRow="1" bandRow="1">
                    <a:tableStyleId>{D7AC3CCA-C797-4891-BE02-D94E43425B78}</a:tableStyleId>
                  </a:tblPr>
                  <a:tblGrid>
                    <a:gridCol w="1609936">
                      <a:extLst>
                        <a:ext uri="{9D8B030D-6E8A-4147-A177-3AD203B41FA5}">
                          <a16:colId xmlns:a16="http://schemas.microsoft.com/office/drawing/2014/main" val="246890594"/>
                        </a:ext>
                      </a:extLst>
                    </a:gridCol>
                    <a:gridCol w="3863085">
                      <a:extLst>
                        <a:ext uri="{9D8B030D-6E8A-4147-A177-3AD203B41FA5}">
                          <a16:colId xmlns:a16="http://schemas.microsoft.com/office/drawing/2014/main" val="1604197433"/>
                        </a:ext>
                      </a:extLst>
                    </a:gridCol>
                  </a:tblGrid>
                  <a:tr h="7605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ja-JP" altLang="en-US" b="0" dirty="0"/>
                            <a:t>データ</a:t>
                          </a:r>
                          <a:r>
                            <a:rPr lang="en-US" altLang="ja-JP" b="0" dirty="0"/>
                            <a:t>X</a:t>
                          </a:r>
                          <a:endParaRPr lang="en-MY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altLang="ja-JP" b="0" dirty="0"/>
                            <a:t>1,3,4,5,7</a:t>
                          </a:r>
                          <a:endParaRPr lang="en-MY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51985551"/>
                      </a:ext>
                    </a:extLst>
                  </a:tr>
                  <a:tr h="7605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ja-JP" dirty="0"/>
                            <a:t>X</a:t>
                          </a:r>
                          <a:r>
                            <a:rPr lang="ja-JP" altLang="en-US" dirty="0"/>
                            <a:t>の平均値</a:t>
                          </a:r>
                          <a:endParaRPr lang="en-MY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altLang="ja-JP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MY" altLang="ja-JP" b="0" i="1" smtClean="0">
                                        <a:latin typeface="Cambria Math" panose="02040503050406030204" pitchFamily="18" charset="0"/>
                                      </a:rPr>
                                      <m:t>1+3+4+5+7</m:t>
                                    </m:r>
                                  </m:num>
                                  <m:den>
                                    <m:r>
                                      <a:rPr lang="en-MY" altLang="ja-JP" b="0" i="1" smtClean="0"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den>
                                </m:f>
                                <m:r>
                                  <a:rPr lang="en-MY" altLang="ja-JP" b="0" i="1" smtClean="0">
                                    <a:latin typeface="Cambria Math" panose="02040503050406030204" pitchFamily="18" charset="0"/>
                                  </a:rPr>
                                  <m:t>=4</m:t>
                                </m:r>
                              </m:oMath>
                            </m:oMathPara>
                          </a14:m>
                          <a:endParaRPr lang="en-MY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88595397"/>
                      </a:ext>
                    </a:extLst>
                  </a:tr>
                  <a:tr h="7605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ja-JP" dirty="0"/>
                            <a:t>X</a:t>
                          </a:r>
                          <a:r>
                            <a:rPr lang="ja-JP" altLang="en-US" dirty="0"/>
                            <a:t>の偏差 </a:t>
                          </a:r>
                          <a:endParaRPr lang="en-MY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MY" altLang="ja-JP" dirty="0"/>
                            <a:t>-3, -1, 0, +1, +3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47207079"/>
                      </a:ext>
                    </a:extLst>
                  </a:tr>
                  <a:tr h="7605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ja-JP" dirty="0"/>
                            <a:t>X</a:t>
                          </a:r>
                          <a:r>
                            <a:rPr lang="ja-JP" altLang="en-US" dirty="0"/>
                            <a:t>の分散 </a:t>
                          </a:r>
                          <a:endParaRPr lang="en-MY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altLang="ja-JP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MY" altLang="ja-JP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MY" altLang="ja-JP" b="0" i="1" smtClean="0">
                                          <a:latin typeface="Cambria Math" panose="02040503050406030204" pitchFamily="18" charset="0"/>
                                        </a:rPr>
                                        <m:t>(−3)</m:t>
                                      </m:r>
                                    </m:e>
                                    <m:sup>
                                      <m:r>
                                        <a:rPr lang="en-MY" altLang="ja-JP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MY" altLang="ja-JP" b="0" i="1" smtClean="0">
                                      <a:latin typeface="Cambria Math" panose="02040503050406030204" pitchFamily="18" charset="0"/>
                                    </a:rPr>
                                    <m:t>+ </m:t>
                                  </m:r>
                                  <m:sSup>
                                    <m:sSupPr>
                                      <m:ctrlPr>
                                        <a:rPr lang="en-MY" altLang="ja-JP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MY" altLang="ja-JP" b="0" i="1" smtClean="0">
                                          <a:latin typeface="Cambria Math" panose="02040503050406030204" pitchFamily="18" charset="0"/>
                                        </a:rPr>
                                        <m:t>(−1)</m:t>
                                      </m:r>
                                    </m:e>
                                    <m:sup>
                                      <m:r>
                                        <a:rPr lang="en-MY" altLang="ja-JP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MY" altLang="ja-JP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en-MY" altLang="ja-JP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MY" altLang="ja-JP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sup>
                                      <m:r>
                                        <a:rPr lang="en-MY" altLang="ja-JP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MY" altLang="ja-JP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en-MY" altLang="ja-JP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MY" altLang="ja-JP" b="0" i="1" smtClean="0">
                                          <a:latin typeface="Cambria Math" panose="02040503050406030204" pitchFamily="18" charset="0"/>
                                        </a:rPr>
                                        <m:t>(+1)</m:t>
                                      </m:r>
                                    </m:e>
                                    <m:sup>
                                      <m:r>
                                        <a:rPr lang="en-MY" altLang="ja-JP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MY" altLang="ja-JP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en-MY" altLang="ja-JP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MY" altLang="ja-JP" b="0" i="1" smtClean="0">
                                          <a:latin typeface="Cambria Math" panose="02040503050406030204" pitchFamily="18" charset="0"/>
                                        </a:rPr>
                                        <m:t>(+3)</m:t>
                                      </m:r>
                                    </m:e>
                                    <m:sup>
                                      <m:r>
                                        <a:rPr lang="en-MY" altLang="ja-JP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MY" altLang="ja-JP" b="0" i="1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den>
                              </m:f>
                            </m:oMath>
                          </a14:m>
                          <a:r>
                            <a:rPr lang="en-MY" altLang="ja-JP" dirty="0"/>
                            <a:t> = 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54882513"/>
                      </a:ext>
                    </a:extLst>
                  </a:tr>
                  <a:tr h="7605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ja-JP" dirty="0"/>
                            <a:t>X</a:t>
                          </a:r>
                          <a:r>
                            <a:rPr lang="ja-JP" altLang="en-US" dirty="0"/>
                            <a:t>の標準偏差</a:t>
                          </a:r>
                          <a:endParaRPr lang="en-MY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ja-JP" alt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MY" altLang="ja-JP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e>
                                </m:rad>
                                <m:r>
                                  <a:rPr lang="en-MY" altLang="ja-JP" b="0" i="1" smtClean="0">
                                    <a:latin typeface="Cambria Math" panose="02040503050406030204" pitchFamily="18" charset="0"/>
                                  </a:rPr>
                                  <m:t>=2</m:t>
                                </m:r>
                              </m:oMath>
                            </m:oMathPara>
                          </a14:m>
                          <a:endParaRPr lang="en-MY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2820199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Content Placeholder 4">
                <a:extLst>
                  <a:ext uri="{FF2B5EF4-FFF2-40B4-BE49-F238E27FC236}">
                    <a16:creationId xmlns:a16="http://schemas.microsoft.com/office/drawing/2014/main" id="{03E248DD-8FD8-45CC-AACE-D82FB8CB6489}"/>
                  </a:ext>
                </a:extLst>
              </p:cNvPr>
              <p:cNvGraphicFramePr>
                <a:graphicFrameLocks noGrp="1"/>
              </p:cNvGraphicFramePr>
              <p:nvPr>
                <p:ph sz="half" idx="1"/>
                <p:extLst>
                  <p:ext uri="{D42A27DB-BD31-4B8C-83A1-F6EECF244321}">
                    <p14:modId xmlns:p14="http://schemas.microsoft.com/office/powerpoint/2010/main" val="3918154281"/>
                  </p:ext>
                </p:extLst>
              </p:nvPr>
            </p:nvGraphicFramePr>
            <p:xfrm>
              <a:off x="622979" y="2445665"/>
              <a:ext cx="5473021" cy="3802735"/>
            </p:xfrm>
            <a:graphic>
              <a:graphicData uri="http://schemas.openxmlformats.org/drawingml/2006/table">
                <a:tbl>
                  <a:tblPr firstRow="1" bandRow="1">
                    <a:tableStyleId>{D7AC3CCA-C797-4891-BE02-D94E43425B78}</a:tableStyleId>
                  </a:tblPr>
                  <a:tblGrid>
                    <a:gridCol w="1609936">
                      <a:extLst>
                        <a:ext uri="{9D8B030D-6E8A-4147-A177-3AD203B41FA5}">
                          <a16:colId xmlns:a16="http://schemas.microsoft.com/office/drawing/2014/main" val="246890594"/>
                        </a:ext>
                      </a:extLst>
                    </a:gridCol>
                    <a:gridCol w="3863085">
                      <a:extLst>
                        <a:ext uri="{9D8B030D-6E8A-4147-A177-3AD203B41FA5}">
                          <a16:colId xmlns:a16="http://schemas.microsoft.com/office/drawing/2014/main" val="1604197433"/>
                        </a:ext>
                      </a:extLst>
                    </a:gridCol>
                  </a:tblGrid>
                  <a:tr h="7605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ja-JP" altLang="en-US" b="0" dirty="0"/>
                            <a:t>データ</a:t>
                          </a:r>
                          <a:r>
                            <a:rPr lang="en-US" altLang="ja-JP" b="0" dirty="0"/>
                            <a:t>X</a:t>
                          </a:r>
                          <a:endParaRPr lang="en-MY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altLang="ja-JP" b="0" dirty="0"/>
                            <a:t>1,3,4,5,7</a:t>
                          </a:r>
                          <a:endParaRPr lang="en-MY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51985551"/>
                      </a:ext>
                    </a:extLst>
                  </a:tr>
                  <a:tr h="7605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ja-JP" dirty="0"/>
                            <a:t>X</a:t>
                          </a:r>
                          <a:r>
                            <a:rPr lang="ja-JP" altLang="en-US" dirty="0"/>
                            <a:t>の平均値</a:t>
                          </a:r>
                          <a:endParaRPr lang="en-MY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41798" t="-105600" r="-473" b="-3016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88595397"/>
                      </a:ext>
                    </a:extLst>
                  </a:tr>
                  <a:tr h="7605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ja-JP" dirty="0"/>
                            <a:t>X</a:t>
                          </a:r>
                          <a:r>
                            <a:rPr lang="ja-JP" altLang="en-US" dirty="0"/>
                            <a:t>の偏差 </a:t>
                          </a:r>
                          <a:endParaRPr lang="en-MY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MY" altLang="ja-JP" dirty="0"/>
                            <a:t>-3, -1, 0, +1, +3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47207079"/>
                      </a:ext>
                    </a:extLst>
                  </a:tr>
                  <a:tr h="7605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ja-JP" dirty="0"/>
                            <a:t>X</a:t>
                          </a:r>
                          <a:r>
                            <a:rPr lang="ja-JP" altLang="en-US" dirty="0"/>
                            <a:t>の分散 </a:t>
                          </a:r>
                          <a:endParaRPr lang="en-MY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41798" t="-304800" r="-473" b="-1024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54882513"/>
                      </a:ext>
                    </a:extLst>
                  </a:tr>
                  <a:tr h="7605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ja-JP" dirty="0"/>
                            <a:t>X</a:t>
                          </a:r>
                          <a:r>
                            <a:rPr lang="ja-JP" altLang="en-US" dirty="0"/>
                            <a:t>の標準偏差</a:t>
                          </a:r>
                          <a:endParaRPr lang="en-MY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41798" t="-404800" r="-473" b="-24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2820199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Content Placeholder 5">
                <a:extLst>
                  <a:ext uri="{FF2B5EF4-FFF2-40B4-BE49-F238E27FC236}">
                    <a16:creationId xmlns:a16="http://schemas.microsoft.com/office/drawing/2014/main" id="{528F37C2-416A-4CFC-BD9A-18C78B147748}"/>
                  </a:ext>
                </a:extLst>
              </p:cNvPr>
              <p:cNvGraphicFramePr>
                <a:graphicFrameLocks noGrp="1"/>
              </p:cNvGraphicFramePr>
              <p:nvPr>
                <p:ph sz="half" idx="2"/>
                <p:extLst>
                  <p:ext uri="{D42A27DB-BD31-4B8C-83A1-F6EECF244321}">
                    <p14:modId xmlns:p14="http://schemas.microsoft.com/office/powerpoint/2010/main" val="4086978564"/>
                  </p:ext>
                </p:extLst>
              </p:nvPr>
            </p:nvGraphicFramePr>
            <p:xfrm>
              <a:off x="6513513" y="2464715"/>
              <a:ext cx="5095612" cy="3802730"/>
            </p:xfrm>
            <a:graphic>
              <a:graphicData uri="http://schemas.openxmlformats.org/drawingml/2006/table">
                <a:tbl>
                  <a:tblPr firstRow="1" bandRow="1">
                    <a:tableStyleId>{D7AC3CCA-C797-4891-BE02-D94E43425B78}</a:tableStyleId>
                  </a:tblPr>
                  <a:tblGrid>
                    <a:gridCol w="1642732">
                      <a:extLst>
                        <a:ext uri="{9D8B030D-6E8A-4147-A177-3AD203B41FA5}">
                          <a16:colId xmlns:a16="http://schemas.microsoft.com/office/drawing/2014/main" val="2037965514"/>
                        </a:ext>
                      </a:extLst>
                    </a:gridCol>
                    <a:gridCol w="3452880">
                      <a:extLst>
                        <a:ext uri="{9D8B030D-6E8A-4147-A177-3AD203B41FA5}">
                          <a16:colId xmlns:a16="http://schemas.microsoft.com/office/drawing/2014/main" val="1914907362"/>
                        </a:ext>
                      </a:extLst>
                    </a:gridCol>
                  </a:tblGrid>
                  <a:tr h="76054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ja-JP" altLang="en-US" b="0" dirty="0"/>
                            <a:t>データ</a:t>
                          </a:r>
                          <a:r>
                            <a:rPr lang="en-US" altLang="ja-JP" b="0" dirty="0"/>
                            <a:t>Y</a:t>
                          </a:r>
                          <a:endParaRPr lang="en-MY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MY" b="0" dirty="0"/>
                            <a:t>2,6,8,10,14</a:t>
                          </a:r>
                        </a:p>
                        <a:p>
                          <a:pPr algn="ctr"/>
                          <a:endParaRPr lang="en-MY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72160623"/>
                      </a:ext>
                    </a:extLst>
                  </a:tr>
                  <a:tr h="76054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ja-JP" dirty="0"/>
                            <a:t>Y</a:t>
                          </a:r>
                          <a:r>
                            <a:rPr lang="ja-JP" altLang="en-US" dirty="0"/>
                            <a:t>の平均値</a:t>
                          </a:r>
                          <a:endParaRPr lang="en-MY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altLang="ja-JP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MY" altLang="ja-JP" b="0" i="1" smtClean="0">
                                        <a:latin typeface="Cambria Math" panose="02040503050406030204" pitchFamily="18" charset="0"/>
                                      </a:rPr>
                                      <m:t>2+6+8+10+14</m:t>
                                    </m:r>
                                  </m:num>
                                  <m:den>
                                    <m:r>
                                      <a:rPr lang="en-MY" altLang="ja-JP" b="0" i="1" smtClean="0"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den>
                                </m:f>
                                <m:r>
                                  <a:rPr lang="en-MY" altLang="ja-JP" b="0" i="1" smtClean="0">
                                    <a:latin typeface="Cambria Math" panose="02040503050406030204" pitchFamily="18" charset="0"/>
                                  </a:rPr>
                                  <m:t>=8</m:t>
                                </m:r>
                              </m:oMath>
                            </m:oMathPara>
                          </a14:m>
                          <a:endParaRPr lang="en-MY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01904765"/>
                      </a:ext>
                    </a:extLst>
                  </a:tr>
                  <a:tr h="76054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ja-JP" dirty="0"/>
                            <a:t>Y</a:t>
                          </a:r>
                          <a:r>
                            <a:rPr lang="ja-JP" altLang="en-US" dirty="0"/>
                            <a:t>の偏差 </a:t>
                          </a:r>
                          <a:endParaRPr lang="en-MY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MY" altLang="ja-JP" dirty="0"/>
                            <a:t>-6, -2, 0, +2, +6</a:t>
                          </a:r>
                        </a:p>
                        <a:p>
                          <a:pPr algn="ctr"/>
                          <a:endParaRPr lang="en-MY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5336260"/>
                      </a:ext>
                    </a:extLst>
                  </a:tr>
                  <a:tr h="76054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ja-JP" dirty="0"/>
                            <a:t>Y</a:t>
                          </a:r>
                          <a:r>
                            <a:rPr lang="ja-JP" altLang="en-US" dirty="0"/>
                            <a:t>の分散 </a:t>
                          </a:r>
                          <a:endParaRPr lang="en-MY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altLang="ja-JP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MY" altLang="ja-JP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MY" altLang="ja-JP" b="0" i="1" smtClean="0">
                                          <a:latin typeface="Cambria Math" panose="02040503050406030204" pitchFamily="18" charset="0"/>
                                        </a:rPr>
                                        <m:t>(−6)</m:t>
                                      </m:r>
                                    </m:e>
                                    <m:sup>
                                      <m:r>
                                        <a:rPr lang="en-MY" altLang="ja-JP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MY" altLang="ja-JP" b="0" i="1" smtClean="0">
                                      <a:latin typeface="Cambria Math" panose="02040503050406030204" pitchFamily="18" charset="0"/>
                                    </a:rPr>
                                    <m:t>+ </m:t>
                                  </m:r>
                                  <m:sSup>
                                    <m:sSupPr>
                                      <m:ctrlPr>
                                        <a:rPr lang="en-MY" altLang="ja-JP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MY" altLang="ja-JP" b="0" i="1" smtClean="0">
                                          <a:latin typeface="Cambria Math" panose="02040503050406030204" pitchFamily="18" charset="0"/>
                                        </a:rPr>
                                        <m:t>(−2)</m:t>
                                      </m:r>
                                    </m:e>
                                    <m:sup>
                                      <m:r>
                                        <a:rPr lang="en-MY" altLang="ja-JP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MY" altLang="ja-JP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en-MY" altLang="ja-JP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MY" altLang="ja-JP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sup>
                                      <m:r>
                                        <a:rPr lang="en-MY" altLang="ja-JP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MY" altLang="ja-JP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en-MY" altLang="ja-JP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MY" altLang="ja-JP" b="0" i="1" smtClean="0">
                                          <a:latin typeface="Cambria Math" panose="02040503050406030204" pitchFamily="18" charset="0"/>
                                        </a:rPr>
                                        <m:t>(+2)</m:t>
                                      </m:r>
                                    </m:e>
                                    <m:sup>
                                      <m:r>
                                        <a:rPr lang="en-MY" altLang="ja-JP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MY" altLang="ja-JP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en-MY" altLang="ja-JP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MY" altLang="ja-JP" b="0" i="1" smtClean="0">
                                          <a:latin typeface="Cambria Math" panose="02040503050406030204" pitchFamily="18" charset="0"/>
                                        </a:rPr>
                                        <m:t>(+6)</m:t>
                                      </m:r>
                                    </m:e>
                                    <m:sup>
                                      <m:r>
                                        <a:rPr lang="en-MY" altLang="ja-JP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MY" altLang="ja-JP" b="0" i="1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den>
                              </m:f>
                            </m:oMath>
                          </a14:m>
                          <a:r>
                            <a:rPr lang="en-MY" altLang="ja-JP" dirty="0"/>
                            <a:t> = 16</a:t>
                          </a:r>
                          <a:endParaRPr lang="en-MY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95657427"/>
                      </a:ext>
                    </a:extLst>
                  </a:tr>
                  <a:tr h="76054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ja-JP" dirty="0"/>
                            <a:t>Y</a:t>
                          </a:r>
                          <a:r>
                            <a:rPr lang="ja-JP" altLang="en-US" dirty="0"/>
                            <a:t>の標準偏差</a:t>
                          </a:r>
                          <a:endParaRPr lang="en-MY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ja-JP" alt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MY" altLang="ja-JP" b="0" i="1" smtClean="0">
                                        <a:latin typeface="Cambria Math" panose="02040503050406030204" pitchFamily="18" charset="0"/>
                                      </a:rPr>
                                      <m:t>16</m:t>
                                    </m:r>
                                  </m:e>
                                </m:rad>
                                <m:r>
                                  <a:rPr lang="en-MY" altLang="ja-JP" b="0" i="1" smtClean="0">
                                    <a:latin typeface="Cambria Math" panose="02040503050406030204" pitchFamily="18" charset="0"/>
                                  </a:rPr>
                                  <m:t>=4</m:t>
                                </m:r>
                              </m:oMath>
                            </m:oMathPara>
                          </a14:m>
                          <a:endParaRPr lang="en-MY" dirty="0"/>
                        </a:p>
                        <a:p>
                          <a:pPr algn="ctr"/>
                          <a:endParaRPr lang="en-MY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6129814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Content Placeholder 5">
                <a:extLst>
                  <a:ext uri="{FF2B5EF4-FFF2-40B4-BE49-F238E27FC236}">
                    <a16:creationId xmlns:a16="http://schemas.microsoft.com/office/drawing/2014/main" id="{528F37C2-416A-4CFC-BD9A-18C78B147748}"/>
                  </a:ext>
                </a:extLst>
              </p:cNvPr>
              <p:cNvGraphicFramePr>
                <a:graphicFrameLocks noGrp="1"/>
              </p:cNvGraphicFramePr>
              <p:nvPr>
                <p:ph sz="half" idx="2"/>
                <p:extLst>
                  <p:ext uri="{D42A27DB-BD31-4B8C-83A1-F6EECF244321}">
                    <p14:modId xmlns:p14="http://schemas.microsoft.com/office/powerpoint/2010/main" val="4086978564"/>
                  </p:ext>
                </p:extLst>
              </p:nvPr>
            </p:nvGraphicFramePr>
            <p:xfrm>
              <a:off x="6513513" y="2464715"/>
              <a:ext cx="5095612" cy="3802730"/>
            </p:xfrm>
            <a:graphic>
              <a:graphicData uri="http://schemas.openxmlformats.org/drawingml/2006/table">
                <a:tbl>
                  <a:tblPr firstRow="1" bandRow="1">
                    <a:tableStyleId>{D7AC3CCA-C797-4891-BE02-D94E43425B78}</a:tableStyleId>
                  </a:tblPr>
                  <a:tblGrid>
                    <a:gridCol w="1642732">
                      <a:extLst>
                        <a:ext uri="{9D8B030D-6E8A-4147-A177-3AD203B41FA5}">
                          <a16:colId xmlns:a16="http://schemas.microsoft.com/office/drawing/2014/main" val="2037965514"/>
                        </a:ext>
                      </a:extLst>
                    </a:gridCol>
                    <a:gridCol w="3452880">
                      <a:extLst>
                        <a:ext uri="{9D8B030D-6E8A-4147-A177-3AD203B41FA5}">
                          <a16:colId xmlns:a16="http://schemas.microsoft.com/office/drawing/2014/main" val="1914907362"/>
                        </a:ext>
                      </a:extLst>
                    </a:gridCol>
                  </a:tblGrid>
                  <a:tr h="76054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ja-JP" altLang="en-US" b="0" dirty="0"/>
                            <a:t>データ</a:t>
                          </a:r>
                          <a:r>
                            <a:rPr lang="en-US" altLang="ja-JP" b="0" dirty="0"/>
                            <a:t>Y</a:t>
                          </a:r>
                          <a:endParaRPr lang="en-MY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MY" b="0" dirty="0"/>
                            <a:t>2,6,8,10,14</a:t>
                          </a:r>
                        </a:p>
                        <a:p>
                          <a:pPr algn="ctr"/>
                          <a:endParaRPr lang="en-MY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72160623"/>
                      </a:ext>
                    </a:extLst>
                  </a:tr>
                  <a:tr h="76054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ja-JP" dirty="0"/>
                            <a:t>Y</a:t>
                          </a:r>
                          <a:r>
                            <a:rPr lang="ja-JP" altLang="en-US" dirty="0"/>
                            <a:t>の平均値</a:t>
                          </a:r>
                          <a:endParaRPr lang="en-MY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7795" t="-105600" r="-353" b="-3016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01904765"/>
                      </a:ext>
                    </a:extLst>
                  </a:tr>
                  <a:tr h="76054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ja-JP" dirty="0"/>
                            <a:t>Y</a:t>
                          </a:r>
                          <a:r>
                            <a:rPr lang="ja-JP" altLang="en-US" dirty="0"/>
                            <a:t>の偏差 </a:t>
                          </a:r>
                          <a:endParaRPr lang="en-MY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MY" altLang="ja-JP" dirty="0"/>
                            <a:t>-6, -2, 0, +2, +6</a:t>
                          </a:r>
                        </a:p>
                        <a:p>
                          <a:pPr algn="ctr"/>
                          <a:endParaRPr lang="en-MY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5336260"/>
                      </a:ext>
                    </a:extLst>
                  </a:tr>
                  <a:tr h="76054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ja-JP" dirty="0"/>
                            <a:t>Y</a:t>
                          </a:r>
                          <a:r>
                            <a:rPr lang="ja-JP" altLang="en-US" dirty="0"/>
                            <a:t>の分散 </a:t>
                          </a:r>
                          <a:endParaRPr lang="en-MY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7795" t="-305600" r="-353" b="-1016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95657427"/>
                      </a:ext>
                    </a:extLst>
                  </a:tr>
                  <a:tr h="76054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ja-JP" dirty="0"/>
                            <a:t>Y</a:t>
                          </a:r>
                          <a:r>
                            <a:rPr lang="ja-JP" altLang="en-US" dirty="0"/>
                            <a:t>の標準偏差</a:t>
                          </a:r>
                          <a:endParaRPr lang="en-MY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7795" t="-405600" r="-353" b="-16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6129814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1" name="Arrow: Curved Down 10">
            <a:extLst>
              <a:ext uri="{FF2B5EF4-FFF2-40B4-BE49-F238E27FC236}">
                <a16:creationId xmlns:a16="http://schemas.microsoft.com/office/drawing/2014/main" id="{1762025A-3615-445D-BAE1-76E0F307CD0A}"/>
              </a:ext>
            </a:extLst>
          </p:cNvPr>
          <p:cNvSpPr/>
          <p:nvPr/>
        </p:nvSpPr>
        <p:spPr>
          <a:xfrm>
            <a:off x="5600700" y="1781175"/>
            <a:ext cx="1485900" cy="584835"/>
          </a:xfrm>
          <a:prstGeom prst="curvedDownArrow">
            <a:avLst>
              <a:gd name="adj1" fmla="val 25000"/>
              <a:gd name="adj2" fmla="val 79551"/>
              <a:gd name="adj3" fmla="val 25000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2B816B8-3189-4987-AA51-AEB771677920}"/>
              </a:ext>
            </a:extLst>
          </p:cNvPr>
          <p:cNvSpPr txBox="1"/>
          <p:nvPr/>
        </p:nvSpPr>
        <p:spPr>
          <a:xfrm>
            <a:off x="5029200" y="1303139"/>
            <a:ext cx="2628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/>
              <a:t>それぞれを</a:t>
            </a:r>
            <a:r>
              <a:rPr lang="en-US" altLang="ja-JP" dirty="0"/>
              <a:t>2</a:t>
            </a:r>
            <a:r>
              <a:rPr lang="ja-JP" altLang="en-US" dirty="0"/>
              <a:t>倍する</a:t>
            </a:r>
            <a:endParaRPr lang="en-MY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1B28D16-A33C-47CC-9CFB-725BA53A63E2}"/>
              </a:ext>
            </a:extLst>
          </p:cNvPr>
          <p:cNvSpPr txBox="1"/>
          <p:nvPr/>
        </p:nvSpPr>
        <p:spPr>
          <a:xfrm>
            <a:off x="5656263" y="3560090"/>
            <a:ext cx="1213643" cy="36933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ja-JP" dirty="0"/>
              <a:t>2</a:t>
            </a:r>
            <a:r>
              <a:rPr lang="ja-JP" altLang="en-US" dirty="0"/>
              <a:t>倍になる</a:t>
            </a:r>
            <a:endParaRPr lang="en-MY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5F438EE-F4C5-4A8F-89EB-E9E082E61CD2}"/>
              </a:ext>
            </a:extLst>
          </p:cNvPr>
          <p:cNvSpPr txBox="1"/>
          <p:nvPr/>
        </p:nvSpPr>
        <p:spPr>
          <a:xfrm>
            <a:off x="5656263" y="4244816"/>
            <a:ext cx="1213643" cy="36933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ja-JP" dirty="0"/>
              <a:t>2</a:t>
            </a:r>
            <a:r>
              <a:rPr lang="ja-JP" altLang="en-US" dirty="0"/>
              <a:t>倍になる</a:t>
            </a:r>
            <a:endParaRPr lang="en-MY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C1BFFE7-6312-43C3-887B-A6807F2B093B}"/>
              </a:ext>
            </a:extLst>
          </p:cNvPr>
          <p:cNvSpPr txBox="1"/>
          <p:nvPr/>
        </p:nvSpPr>
        <p:spPr>
          <a:xfrm>
            <a:off x="5656263" y="4958005"/>
            <a:ext cx="1213643" cy="36933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ja-JP" dirty="0"/>
              <a:t>4</a:t>
            </a:r>
            <a:r>
              <a:rPr lang="ja-JP" altLang="en-US" dirty="0"/>
              <a:t>倍になる</a:t>
            </a:r>
            <a:endParaRPr lang="en-MY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39D578C-B15F-47C0-A7A9-7796219A4906}"/>
              </a:ext>
            </a:extLst>
          </p:cNvPr>
          <p:cNvSpPr txBox="1"/>
          <p:nvPr/>
        </p:nvSpPr>
        <p:spPr>
          <a:xfrm>
            <a:off x="5656263" y="5795852"/>
            <a:ext cx="1213643" cy="36933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ja-JP" dirty="0"/>
              <a:t>2</a:t>
            </a:r>
            <a:r>
              <a:rPr lang="ja-JP" altLang="en-US" dirty="0"/>
              <a:t>倍になる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809911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7" grpId="0" animBg="1"/>
      <p:bldP spid="18" grpId="0" animBg="1"/>
      <p:bldP spid="19" grpId="0" animBg="1"/>
    </p:bldLst>
  </p:timing>
</p:sld>
</file>

<file path=ppt/theme/theme1.xml><?xml version="1.0" encoding="utf-8"?>
<a:theme xmlns:a="http://schemas.openxmlformats.org/drawingml/2006/main" name="Basis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TM03457444[[fn=Basis]]</Template>
  <TotalTime>334</TotalTime>
  <Words>676</Words>
  <Application>Microsoft Office PowerPoint</Application>
  <PresentationFormat>Widescreen</PresentationFormat>
  <Paragraphs>114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ＭＳ Ｐゴシック</vt:lpstr>
      <vt:lpstr>Arial</vt:lpstr>
      <vt:lpstr>Cambria Math</vt:lpstr>
      <vt:lpstr>Corbel</vt:lpstr>
      <vt:lpstr>Wingdings</vt:lpstr>
      <vt:lpstr>Basis</vt:lpstr>
      <vt:lpstr>第3講～第4講</vt:lpstr>
      <vt:lpstr>第3講</vt:lpstr>
      <vt:lpstr>平均値というのは</vt:lpstr>
      <vt:lpstr>偏差</vt:lpstr>
      <vt:lpstr>PowerPoint Presentation</vt:lpstr>
      <vt:lpstr>PowerPoint Presentation</vt:lpstr>
      <vt:lpstr>分散</vt:lpstr>
      <vt:lpstr>PowerPoint Presentation</vt:lpstr>
      <vt:lpstr>標準偏差</vt:lpstr>
      <vt:lpstr>PowerPoint Presentation</vt:lpstr>
      <vt:lpstr>第4講</vt:lpstr>
      <vt:lpstr>S.D.がわかるとデータの「特殊」を評価できる</vt:lpstr>
      <vt:lpstr>データの特殊性の評価基準</vt:lpstr>
      <vt:lpstr>複数のデータセットの比較</vt:lpstr>
      <vt:lpstr>加工されたデータの平均値と標準偏差</vt:lpstr>
      <vt:lpstr>（a）の例：</vt:lpstr>
      <vt:lpstr>（ｂ）の例：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第3講～第4講</dc:title>
  <dc:creator>Ramli Nur Athirah</dc:creator>
  <cp:lastModifiedBy>Ramli Nur Athirah</cp:lastModifiedBy>
  <cp:revision>37</cp:revision>
  <dcterms:created xsi:type="dcterms:W3CDTF">2019-10-14T03:27:23Z</dcterms:created>
  <dcterms:modified xsi:type="dcterms:W3CDTF">2019-10-17T05:50:31Z</dcterms:modified>
</cp:coreProperties>
</file>