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3" r:id="rId7"/>
    <p:sldId id="262" r:id="rId8"/>
    <p:sldId id="264" r:id="rId9"/>
    <p:sldId id="273" r:id="rId10"/>
    <p:sldId id="265" r:id="rId11"/>
    <p:sldId id="266" r:id="rId12"/>
    <p:sldId id="268" r:id="rId13"/>
    <p:sldId id="269" r:id="rId14"/>
    <p:sldId id="270" r:id="rId15"/>
    <p:sldId id="274" r:id="rId16"/>
    <p:sldId id="261" r:id="rId17"/>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2" d="100"/>
          <a:sy n="92" d="100"/>
        </p:scale>
        <p:origin x="-1464"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B44C6A-CD4F-4544-92BB-A0756833CCF8}" type="datetimeFigureOut">
              <a:rPr kumimoji="1" lang="ja-JP" altLang="en-US" smtClean="0"/>
              <a:t>2015/03/04</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A9EDA4-FACA-4043-984B-2FC7D14CE75E}" type="slidenum">
              <a:rPr kumimoji="1" lang="ja-JP" altLang="en-US" smtClean="0"/>
              <a:t>‹#›</a:t>
            </a:fld>
            <a:endParaRPr kumimoji="1" lang="ja-JP" altLang="en-US"/>
          </a:p>
        </p:txBody>
      </p:sp>
    </p:spTree>
    <p:extLst>
      <p:ext uri="{BB962C8B-B14F-4D97-AF65-F5344CB8AC3E}">
        <p14:creationId xmlns:p14="http://schemas.microsoft.com/office/powerpoint/2010/main" val="2567942370"/>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smtClean="0"/>
              <a:t>Persent</a:t>
            </a:r>
            <a:r>
              <a:rPr kumimoji="1" lang="en-US" altLang="ja-JP" dirty="0" smtClean="0"/>
              <a:t> of devices = </a:t>
            </a:r>
            <a:r>
              <a:rPr kumimoji="1" lang="ja-JP" altLang="en-US" dirty="0" smtClean="0"/>
              <a:t>集計した全デバイス分のそのアプリで使われたデバイス</a:t>
            </a:r>
            <a:endParaRPr kumimoji="1" lang="ja-JP" altLang="en-US" dirty="0"/>
          </a:p>
        </p:txBody>
      </p:sp>
      <p:sp>
        <p:nvSpPr>
          <p:cNvPr id="4" name="スライド番号プレースホルダー 3"/>
          <p:cNvSpPr>
            <a:spLocks noGrp="1"/>
          </p:cNvSpPr>
          <p:nvPr>
            <p:ph type="sldNum" sz="quarter" idx="10"/>
          </p:nvPr>
        </p:nvSpPr>
        <p:spPr/>
        <p:txBody>
          <a:bodyPr/>
          <a:lstStyle/>
          <a:p>
            <a:fld id="{7AA9EDA4-FACA-4043-984B-2FC7D14CE75E}" type="slidenum">
              <a:rPr kumimoji="1" lang="ja-JP" altLang="en-US" smtClean="0"/>
              <a:t>8</a:t>
            </a:fld>
            <a:endParaRPr kumimoji="1" lang="ja-JP" altLang="en-US"/>
          </a:p>
        </p:txBody>
      </p:sp>
    </p:spTree>
    <p:extLst>
      <p:ext uri="{BB962C8B-B14F-4D97-AF65-F5344CB8AC3E}">
        <p14:creationId xmlns:p14="http://schemas.microsoft.com/office/powerpoint/2010/main" val="801246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smtClean="0"/>
              <a:t>Persent</a:t>
            </a:r>
            <a:r>
              <a:rPr kumimoji="1" lang="en-US" altLang="ja-JP" dirty="0" smtClean="0"/>
              <a:t> of devices = </a:t>
            </a:r>
            <a:r>
              <a:rPr kumimoji="1" lang="ja-JP" altLang="en-US" dirty="0" smtClean="0"/>
              <a:t>集計した全デバイス分のそのアプリで使われたデバイス</a:t>
            </a:r>
            <a:endParaRPr kumimoji="1" lang="ja-JP" altLang="en-US" dirty="0"/>
          </a:p>
        </p:txBody>
      </p:sp>
      <p:sp>
        <p:nvSpPr>
          <p:cNvPr id="4" name="スライド番号プレースホルダー 3"/>
          <p:cNvSpPr>
            <a:spLocks noGrp="1"/>
          </p:cNvSpPr>
          <p:nvPr>
            <p:ph type="sldNum" sz="quarter" idx="10"/>
          </p:nvPr>
        </p:nvSpPr>
        <p:spPr/>
        <p:txBody>
          <a:bodyPr/>
          <a:lstStyle/>
          <a:p>
            <a:fld id="{7AA9EDA4-FACA-4043-984B-2FC7D14CE75E}" type="slidenum">
              <a:rPr kumimoji="1" lang="ja-JP" altLang="en-US" smtClean="0"/>
              <a:t>9</a:t>
            </a:fld>
            <a:endParaRPr kumimoji="1" lang="ja-JP" altLang="en-US"/>
          </a:p>
        </p:txBody>
      </p:sp>
    </p:spTree>
    <p:extLst>
      <p:ext uri="{BB962C8B-B14F-4D97-AF65-F5344CB8AC3E}">
        <p14:creationId xmlns:p14="http://schemas.microsoft.com/office/powerpoint/2010/main" val="801246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CBEBC7C3-F0A4-A74A-A03F-A539B0CAF552}" type="datetimeFigureOut">
              <a:rPr kumimoji="1" lang="ja-JP" altLang="en-US" smtClean="0"/>
              <a:t>2015/03/04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BDD4278-E08D-E143-B355-8D6DF390EC2B}" type="slidenum">
              <a:rPr kumimoji="1" lang="ja-JP" altLang="en-US" smtClean="0"/>
              <a:t>‹#›</a:t>
            </a:fld>
            <a:endParaRPr kumimoji="1" lang="ja-JP" altLang="en-US"/>
          </a:p>
        </p:txBody>
      </p:sp>
    </p:spTree>
    <p:extLst>
      <p:ext uri="{BB962C8B-B14F-4D97-AF65-F5344CB8AC3E}">
        <p14:creationId xmlns:p14="http://schemas.microsoft.com/office/powerpoint/2010/main" val="4245843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BEBC7C3-F0A4-A74A-A03F-A539B0CAF552}" type="datetimeFigureOut">
              <a:rPr kumimoji="1" lang="ja-JP" altLang="en-US" smtClean="0"/>
              <a:t>2015/03/04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BDD4278-E08D-E143-B355-8D6DF390EC2B}" type="slidenum">
              <a:rPr kumimoji="1" lang="ja-JP" altLang="en-US" smtClean="0"/>
              <a:t>‹#›</a:t>
            </a:fld>
            <a:endParaRPr kumimoji="1" lang="ja-JP" altLang="en-US"/>
          </a:p>
        </p:txBody>
      </p:sp>
    </p:spTree>
    <p:extLst>
      <p:ext uri="{BB962C8B-B14F-4D97-AF65-F5344CB8AC3E}">
        <p14:creationId xmlns:p14="http://schemas.microsoft.com/office/powerpoint/2010/main" val="1614057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CBEBC7C3-F0A4-A74A-A03F-A539B0CAF552}" type="datetimeFigureOut">
              <a:rPr kumimoji="1" lang="ja-JP" altLang="en-US" smtClean="0"/>
              <a:t>2015/03/04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BDD4278-E08D-E143-B355-8D6DF390EC2B}" type="slidenum">
              <a:rPr kumimoji="1" lang="ja-JP" altLang="en-US" smtClean="0"/>
              <a:t>‹#›</a:t>
            </a:fld>
            <a:endParaRPr kumimoji="1" lang="ja-JP" altLang="en-US"/>
          </a:p>
        </p:txBody>
      </p:sp>
    </p:spTree>
    <p:extLst>
      <p:ext uri="{BB962C8B-B14F-4D97-AF65-F5344CB8AC3E}">
        <p14:creationId xmlns:p14="http://schemas.microsoft.com/office/powerpoint/2010/main" val="1346129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CBEBC7C3-F0A4-A74A-A03F-A539B0CAF552}" type="datetimeFigureOut">
              <a:rPr kumimoji="1" lang="ja-JP" altLang="en-US" smtClean="0"/>
              <a:t>2015/03/04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BDD4278-E08D-E143-B355-8D6DF390EC2B}" type="slidenum">
              <a:rPr kumimoji="1" lang="ja-JP" altLang="en-US" smtClean="0"/>
              <a:t>‹#›</a:t>
            </a:fld>
            <a:endParaRPr kumimoji="1" lang="ja-JP" altLang="en-US"/>
          </a:p>
        </p:txBody>
      </p:sp>
    </p:spTree>
    <p:extLst>
      <p:ext uri="{BB962C8B-B14F-4D97-AF65-F5344CB8AC3E}">
        <p14:creationId xmlns:p14="http://schemas.microsoft.com/office/powerpoint/2010/main" val="68022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CBEBC7C3-F0A4-A74A-A03F-A539B0CAF552}" type="datetimeFigureOut">
              <a:rPr kumimoji="1" lang="ja-JP" altLang="en-US" smtClean="0"/>
              <a:t>2015/03/04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BDD4278-E08D-E143-B355-8D6DF390EC2B}" type="slidenum">
              <a:rPr kumimoji="1" lang="ja-JP" altLang="en-US" smtClean="0"/>
              <a:t>‹#›</a:t>
            </a:fld>
            <a:endParaRPr kumimoji="1" lang="ja-JP" altLang="en-US"/>
          </a:p>
        </p:txBody>
      </p:sp>
    </p:spTree>
    <p:extLst>
      <p:ext uri="{BB962C8B-B14F-4D97-AF65-F5344CB8AC3E}">
        <p14:creationId xmlns:p14="http://schemas.microsoft.com/office/powerpoint/2010/main" val="2521169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CBEBC7C3-F0A4-A74A-A03F-A539B0CAF552}" type="datetimeFigureOut">
              <a:rPr kumimoji="1" lang="ja-JP" altLang="en-US" smtClean="0"/>
              <a:t>2015/03/04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BDD4278-E08D-E143-B355-8D6DF390EC2B}" type="slidenum">
              <a:rPr kumimoji="1" lang="ja-JP" altLang="en-US" smtClean="0"/>
              <a:t>‹#›</a:t>
            </a:fld>
            <a:endParaRPr kumimoji="1" lang="ja-JP" altLang="en-US"/>
          </a:p>
        </p:txBody>
      </p:sp>
    </p:spTree>
    <p:extLst>
      <p:ext uri="{BB962C8B-B14F-4D97-AF65-F5344CB8AC3E}">
        <p14:creationId xmlns:p14="http://schemas.microsoft.com/office/powerpoint/2010/main" val="2141856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BEBC7C3-F0A4-A74A-A03F-A539B0CAF552}" type="datetimeFigureOut">
              <a:rPr kumimoji="1" lang="ja-JP" altLang="en-US" smtClean="0"/>
              <a:t>2015/03/04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BDD4278-E08D-E143-B355-8D6DF390EC2B}" type="slidenum">
              <a:rPr kumimoji="1" lang="ja-JP" altLang="en-US" smtClean="0"/>
              <a:t>‹#›</a:t>
            </a:fld>
            <a:endParaRPr kumimoji="1" lang="ja-JP" altLang="en-US"/>
          </a:p>
        </p:txBody>
      </p:sp>
    </p:spTree>
    <p:extLst>
      <p:ext uri="{BB962C8B-B14F-4D97-AF65-F5344CB8AC3E}">
        <p14:creationId xmlns:p14="http://schemas.microsoft.com/office/powerpoint/2010/main" val="3176793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BEBC7C3-F0A4-A74A-A03F-A539B0CAF552}" type="datetimeFigureOut">
              <a:rPr kumimoji="1" lang="ja-JP" altLang="en-US" smtClean="0"/>
              <a:t>2015/03/04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BDD4278-E08D-E143-B355-8D6DF390EC2B}" type="slidenum">
              <a:rPr kumimoji="1" lang="ja-JP" altLang="en-US" smtClean="0"/>
              <a:t>‹#›</a:t>
            </a:fld>
            <a:endParaRPr kumimoji="1" lang="ja-JP" altLang="en-US"/>
          </a:p>
        </p:txBody>
      </p:sp>
    </p:spTree>
    <p:extLst>
      <p:ext uri="{BB962C8B-B14F-4D97-AF65-F5344CB8AC3E}">
        <p14:creationId xmlns:p14="http://schemas.microsoft.com/office/powerpoint/2010/main" val="2971612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BEBC7C3-F0A4-A74A-A03F-A539B0CAF552}" type="datetimeFigureOut">
              <a:rPr kumimoji="1" lang="ja-JP" altLang="en-US" smtClean="0"/>
              <a:t>2015/03/04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BDD4278-E08D-E143-B355-8D6DF390EC2B}" type="slidenum">
              <a:rPr kumimoji="1" lang="ja-JP" altLang="en-US" smtClean="0"/>
              <a:t>‹#›</a:t>
            </a:fld>
            <a:endParaRPr kumimoji="1" lang="ja-JP" altLang="en-US"/>
          </a:p>
        </p:txBody>
      </p:sp>
    </p:spTree>
    <p:extLst>
      <p:ext uri="{BB962C8B-B14F-4D97-AF65-F5344CB8AC3E}">
        <p14:creationId xmlns:p14="http://schemas.microsoft.com/office/powerpoint/2010/main" val="4183674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BEBC7C3-F0A4-A74A-A03F-A539B0CAF552}" type="datetimeFigureOut">
              <a:rPr kumimoji="1" lang="ja-JP" altLang="en-US" smtClean="0"/>
              <a:t>2015/03/04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BDD4278-E08D-E143-B355-8D6DF390EC2B}" type="slidenum">
              <a:rPr kumimoji="1" lang="ja-JP" altLang="en-US" smtClean="0"/>
              <a:t>‹#›</a:t>
            </a:fld>
            <a:endParaRPr kumimoji="1" lang="ja-JP" altLang="en-US"/>
          </a:p>
        </p:txBody>
      </p:sp>
    </p:spTree>
    <p:extLst>
      <p:ext uri="{BB962C8B-B14F-4D97-AF65-F5344CB8AC3E}">
        <p14:creationId xmlns:p14="http://schemas.microsoft.com/office/powerpoint/2010/main" val="1886922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BEBC7C3-F0A4-A74A-A03F-A539B0CAF552}" type="datetimeFigureOut">
              <a:rPr kumimoji="1" lang="ja-JP" altLang="en-US" smtClean="0"/>
              <a:t>2015/03/04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BDD4278-E08D-E143-B355-8D6DF390EC2B}" type="slidenum">
              <a:rPr kumimoji="1" lang="ja-JP" altLang="en-US" smtClean="0"/>
              <a:t>‹#›</a:t>
            </a:fld>
            <a:endParaRPr kumimoji="1" lang="ja-JP" altLang="en-US"/>
          </a:p>
        </p:txBody>
      </p:sp>
    </p:spTree>
    <p:extLst>
      <p:ext uri="{BB962C8B-B14F-4D97-AF65-F5344CB8AC3E}">
        <p14:creationId xmlns:p14="http://schemas.microsoft.com/office/powerpoint/2010/main" val="7760920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EBC7C3-F0A4-A74A-A03F-A539B0CAF552}" type="datetimeFigureOut">
              <a:rPr kumimoji="1" lang="ja-JP" altLang="en-US" smtClean="0"/>
              <a:t>2015/03/04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DD4278-E08D-E143-B355-8D6DF390EC2B}" type="slidenum">
              <a:rPr kumimoji="1" lang="ja-JP" altLang="en-US" smtClean="0"/>
              <a:t>‹#›</a:t>
            </a:fld>
            <a:endParaRPr kumimoji="1" lang="ja-JP" altLang="en-US"/>
          </a:p>
        </p:txBody>
      </p:sp>
    </p:spTree>
    <p:extLst>
      <p:ext uri="{BB962C8B-B14F-4D97-AF65-F5344CB8AC3E}">
        <p14:creationId xmlns:p14="http://schemas.microsoft.com/office/powerpoint/2010/main" val="2226759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96633" y="386561"/>
            <a:ext cx="8917945" cy="2719730"/>
          </a:xfrm>
        </p:spPr>
        <p:txBody>
          <a:bodyPr>
            <a:noAutofit/>
          </a:bodyPr>
          <a:lstStyle/>
          <a:p>
            <a:r>
              <a:rPr kumimoji="1" lang="en-US" altLang="ja-JP" sz="3600" dirty="0" smtClean="0"/>
              <a:t>Prioritizin</a:t>
            </a:r>
            <a:r>
              <a:rPr lang="en-US" altLang="ja-JP" sz="3600" dirty="0" smtClean="0"/>
              <a:t>g The Devices To Test Your App On : </a:t>
            </a:r>
            <a:br>
              <a:rPr lang="en-US" altLang="ja-JP" sz="3600" dirty="0" smtClean="0"/>
            </a:br>
            <a:r>
              <a:rPr lang="en-US" altLang="ja-JP" sz="3600" dirty="0" smtClean="0"/>
              <a:t>A Case Study Of Android Game Apps</a:t>
            </a:r>
            <a:endParaRPr kumimoji="1" lang="ja-JP" altLang="en-US" sz="3600" dirty="0"/>
          </a:p>
        </p:txBody>
      </p:sp>
      <p:sp>
        <p:nvSpPr>
          <p:cNvPr id="3" name="サブタイトル 2"/>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25043461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INTRODUCTION</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sz="2400" dirty="0" smtClean="0"/>
              <a:t>Android market</a:t>
            </a:r>
            <a:r>
              <a:rPr kumimoji="1" lang="ja-JP" altLang="en-US" sz="2400" dirty="0" smtClean="0"/>
              <a:t>の</a:t>
            </a:r>
            <a:r>
              <a:rPr kumimoji="1" lang="en-US" altLang="ja-JP" sz="2400" dirty="0" smtClean="0"/>
              <a:t>App</a:t>
            </a:r>
            <a:r>
              <a:rPr kumimoji="1" lang="ja-JP" altLang="en-US" sz="2400" dirty="0" smtClean="0"/>
              <a:t>の</a:t>
            </a:r>
            <a:r>
              <a:rPr lang="ja-JP" altLang="en-US" sz="2400" dirty="0" smtClean="0"/>
              <a:t>星の評価</a:t>
            </a:r>
            <a:r>
              <a:rPr lang="en-US" altLang="ja-JP" sz="2400" dirty="0" smtClean="0"/>
              <a:t>(1~5)</a:t>
            </a:r>
            <a:r>
              <a:rPr lang="ja-JP" altLang="en-US" sz="2400" dirty="0" smtClean="0"/>
              <a:t>が高いと利益につながる</a:t>
            </a:r>
            <a:endParaRPr lang="en-US" altLang="ja-JP" sz="2400" dirty="0" smtClean="0"/>
          </a:p>
          <a:p>
            <a:pPr lvl="1"/>
            <a:r>
              <a:rPr lang="ja-JP" altLang="en-US" sz="2400" dirty="0" smtClean="0"/>
              <a:t>星の評価を良くしたい</a:t>
            </a:r>
            <a:endParaRPr lang="en-US" altLang="ja-JP" sz="2400" dirty="0" smtClean="0"/>
          </a:p>
          <a:p>
            <a:pPr lvl="1"/>
            <a:endParaRPr lang="en-US" altLang="ja-JP" sz="2400" dirty="0" smtClean="0"/>
          </a:p>
          <a:p>
            <a:r>
              <a:rPr lang="ja-JP" altLang="en-US" sz="2400" dirty="0" smtClean="0"/>
              <a:t>複数のデバイスからの評価を良くする</a:t>
            </a:r>
            <a:endParaRPr lang="en-US" altLang="ja-JP" sz="2400" dirty="0" smtClean="0"/>
          </a:p>
          <a:p>
            <a:pPr lvl="1"/>
            <a:r>
              <a:rPr lang="ja-JP" altLang="en-US" sz="2400" dirty="0" smtClean="0"/>
              <a:t>リリースまでに複数のデバイスでのテストが必要</a:t>
            </a:r>
            <a:endParaRPr lang="en-US" altLang="ja-JP" sz="2400" dirty="0" smtClean="0"/>
          </a:p>
          <a:p>
            <a:pPr lvl="1"/>
            <a:r>
              <a:rPr lang="ja-JP" altLang="en-US" sz="2400" dirty="0" smtClean="0"/>
              <a:t>デバイスは無数にあるので現実的でない</a:t>
            </a:r>
            <a:endParaRPr lang="en-US" altLang="ja-JP" sz="2400" dirty="0" smtClean="0"/>
          </a:p>
          <a:p>
            <a:pPr lvl="1"/>
            <a:endParaRPr lang="en-US" altLang="ja-JP" sz="2400" dirty="0" smtClean="0"/>
          </a:p>
          <a:p>
            <a:r>
              <a:rPr lang="ja-JP" altLang="en-US" sz="2400" dirty="0" smtClean="0"/>
              <a:t>星の評価に影響力が高いデバイスを明らかにしている</a:t>
            </a:r>
            <a:endParaRPr lang="en-US" altLang="ja-JP" sz="2400" dirty="0" smtClean="0"/>
          </a:p>
          <a:p>
            <a:pPr lvl="1"/>
            <a:r>
              <a:rPr lang="ja-JP" altLang="en-US" sz="2000" dirty="0" smtClean="0"/>
              <a:t>これが分かるとテストするデバイスの優先順位が分かる</a:t>
            </a:r>
            <a:endParaRPr lang="en-US" altLang="ja-JP" sz="2000" dirty="0" smtClean="0"/>
          </a:p>
        </p:txBody>
      </p:sp>
    </p:spTree>
    <p:extLst>
      <p:ext uri="{BB962C8B-B14F-4D97-AF65-F5344CB8AC3E}">
        <p14:creationId xmlns:p14="http://schemas.microsoft.com/office/powerpoint/2010/main" val="17701584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dirty="0" smtClean="0"/>
              <a:t>RQ1</a:t>
            </a:r>
            <a:r>
              <a:rPr kumimoji="1" lang="ja-JP" altLang="en-US" dirty="0" smtClean="0"/>
              <a:t>　</a:t>
            </a:r>
            <a:endParaRPr kumimoji="1" lang="en-US" altLang="ja-JP" dirty="0" smtClean="0"/>
          </a:p>
          <a:p>
            <a:pPr lvl="1"/>
            <a:r>
              <a:rPr kumimoji="1" lang="ja-JP" altLang="en-US" dirty="0" smtClean="0"/>
              <a:t>レビュー数が多いデバイスの割合とは</a:t>
            </a:r>
            <a:endParaRPr kumimoji="1" lang="en-US" altLang="ja-JP" dirty="0" smtClean="0"/>
          </a:p>
          <a:p>
            <a:pPr lvl="1"/>
            <a:endParaRPr lang="en-US" altLang="ja-JP" dirty="0"/>
          </a:p>
          <a:p>
            <a:r>
              <a:rPr kumimoji="1" lang="en-US" altLang="ja-JP" dirty="0" smtClean="0"/>
              <a:t>RQ2</a:t>
            </a:r>
          </a:p>
          <a:p>
            <a:pPr lvl="1"/>
            <a:r>
              <a:rPr lang="ja-JP" altLang="en-US" dirty="0" smtClean="0"/>
              <a:t>新規開発者がテストするデバイスを見つける</a:t>
            </a:r>
            <a:endParaRPr lang="en-US" altLang="ja-JP" dirty="0" smtClean="0"/>
          </a:p>
          <a:p>
            <a:pPr lvl="1"/>
            <a:endParaRPr kumimoji="1" lang="en-US" altLang="ja-JP" dirty="0"/>
          </a:p>
          <a:p>
            <a:r>
              <a:rPr lang="en-US" altLang="ja-JP" dirty="0" smtClean="0"/>
              <a:t>RQ3</a:t>
            </a:r>
          </a:p>
          <a:p>
            <a:pPr lvl="1"/>
            <a:r>
              <a:rPr lang="ja-JP" altLang="en-US" dirty="0" smtClean="0"/>
              <a:t>星の評価はデバイスによって変わるのか</a:t>
            </a:r>
            <a:endParaRPr kumimoji="1" lang="en-US" altLang="ja-JP" dirty="0" smtClean="0"/>
          </a:p>
        </p:txBody>
      </p:sp>
    </p:spTree>
    <p:extLst>
      <p:ext uri="{BB962C8B-B14F-4D97-AF65-F5344CB8AC3E}">
        <p14:creationId xmlns:p14="http://schemas.microsoft.com/office/powerpoint/2010/main" val="186597465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RELATED WORK</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テストしきれていない</a:t>
            </a:r>
            <a:r>
              <a:rPr kumimoji="1" lang="en-US" altLang="ja-JP" sz="2800" dirty="0" smtClean="0"/>
              <a:t>Android</a:t>
            </a:r>
            <a:r>
              <a:rPr kumimoji="1" lang="ja-JP" altLang="en-US" sz="2800" dirty="0" smtClean="0"/>
              <a:t>デバイスで不具合</a:t>
            </a:r>
            <a:r>
              <a:rPr kumimoji="1" lang="en-US" altLang="ja-JP" sz="2800" dirty="0" smtClean="0"/>
              <a:t>(Android Fragmentation)</a:t>
            </a:r>
            <a:r>
              <a:rPr kumimoji="1" lang="ja-JP" altLang="en-US" sz="2800" dirty="0" smtClean="0"/>
              <a:t>が起こる</a:t>
            </a:r>
            <a:endParaRPr kumimoji="1" lang="en-US" altLang="ja-JP" sz="2800" dirty="0" smtClean="0"/>
          </a:p>
          <a:p>
            <a:pPr lvl="1"/>
            <a:r>
              <a:rPr lang="ja-JP" altLang="en-US" dirty="0" smtClean="0"/>
              <a:t>ソースコードを解析して，どこで起こっているかを突き止めている</a:t>
            </a:r>
            <a:endParaRPr lang="en-US" altLang="ja-JP" dirty="0" smtClean="0"/>
          </a:p>
          <a:p>
            <a:pPr lvl="1"/>
            <a:endParaRPr lang="en-US" altLang="ja-JP" dirty="0" smtClean="0"/>
          </a:p>
          <a:p>
            <a:r>
              <a:rPr lang="ja-JP" altLang="en-US" sz="2800" dirty="0" smtClean="0"/>
              <a:t>ユーザのレビューから将来どういう要求をされるか予期している</a:t>
            </a:r>
            <a:endParaRPr lang="en-US" altLang="ja-JP" sz="2800" dirty="0" smtClean="0"/>
          </a:p>
          <a:p>
            <a:endParaRPr lang="en-US" altLang="ja-JP" sz="2800" dirty="0" smtClean="0"/>
          </a:p>
          <a:p>
            <a:r>
              <a:rPr lang="ja-JP" altLang="en-US" sz="2800" dirty="0" smtClean="0"/>
              <a:t>自動的にテストするデバイスを判断する</a:t>
            </a:r>
            <a:endParaRPr kumimoji="1" lang="ja-JP" altLang="en-US" sz="2800" dirty="0"/>
          </a:p>
        </p:txBody>
      </p:sp>
      <p:sp>
        <p:nvSpPr>
          <p:cNvPr id="4" name="角丸四角形 3"/>
          <p:cNvSpPr/>
          <p:nvPr/>
        </p:nvSpPr>
        <p:spPr>
          <a:xfrm>
            <a:off x="1035365" y="4997711"/>
            <a:ext cx="7150922" cy="1698105"/>
          </a:xfrm>
          <a:prstGeom prst="round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2800" dirty="0" smtClean="0"/>
              <a:t>高い評価</a:t>
            </a:r>
            <a:r>
              <a:rPr kumimoji="1" lang="en-US" altLang="ja-JP" sz="2800" dirty="0" smtClean="0"/>
              <a:t>(</a:t>
            </a:r>
            <a:r>
              <a:rPr kumimoji="1" lang="ja-JP" altLang="en-US" sz="2800" dirty="0" smtClean="0"/>
              <a:t>星</a:t>
            </a:r>
            <a:r>
              <a:rPr kumimoji="1" lang="en-US" altLang="ja-JP" sz="2800" dirty="0" smtClean="0"/>
              <a:t>1~5)</a:t>
            </a:r>
            <a:r>
              <a:rPr kumimoji="1" lang="ja-JP" altLang="en-US" sz="2800" dirty="0" smtClean="0"/>
              <a:t>を得るにはどういった</a:t>
            </a:r>
            <a:endParaRPr kumimoji="1" lang="en-US" altLang="ja-JP" sz="2800" dirty="0" smtClean="0"/>
          </a:p>
          <a:p>
            <a:pPr algn="ctr"/>
            <a:r>
              <a:rPr kumimoji="1" lang="ja-JP" altLang="en-US" sz="2800" dirty="0" smtClean="0"/>
              <a:t>デバイスでテストすべきかを明らかにしている</a:t>
            </a:r>
            <a:endParaRPr kumimoji="1" lang="ja-JP" altLang="en-US" sz="2800" dirty="0"/>
          </a:p>
        </p:txBody>
      </p:sp>
    </p:spTree>
    <p:extLst>
      <p:ext uri="{BB962C8B-B14F-4D97-AF65-F5344CB8AC3E}">
        <p14:creationId xmlns:p14="http://schemas.microsoft.com/office/powerpoint/2010/main" val="22249808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STUDY DESIGN</a:t>
            </a:r>
            <a:endParaRPr kumimoji="1" lang="ja-JP" altLang="en-US" dirty="0"/>
          </a:p>
        </p:txBody>
      </p:sp>
      <p:pic>
        <p:nvPicPr>
          <p:cNvPr id="4" name="図 3" descr="スクリーンショット 2015-03-04 9.49.5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114" y="1417638"/>
            <a:ext cx="7223846" cy="1964768"/>
          </a:xfrm>
          <a:prstGeom prst="rect">
            <a:avLst/>
          </a:prstGeom>
        </p:spPr>
      </p:pic>
      <p:sp>
        <p:nvSpPr>
          <p:cNvPr id="6" name="正方形/長方形 5"/>
          <p:cNvSpPr/>
          <p:nvPr/>
        </p:nvSpPr>
        <p:spPr>
          <a:xfrm>
            <a:off x="193269" y="3686130"/>
            <a:ext cx="4320924" cy="2926818"/>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457200" indent="-457200">
              <a:buFont typeface="Arial"/>
              <a:buChar char="•"/>
            </a:pPr>
            <a:r>
              <a:rPr lang="ja-JP" altLang="en-US" sz="2000" dirty="0" smtClean="0"/>
              <a:t>有名な</a:t>
            </a:r>
            <a:r>
              <a:rPr lang="en-US" altLang="ja-JP" sz="2000" dirty="0" smtClean="0"/>
              <a:t>App</a:t>
            </a:r>
            <a:r>
              <a:rPr lang="ja-JP" altLang="en-US" sz="2000" dirty="0" smtClean="0"/>
              <a:t>は評価が高いのでこの研究の目的にそったデータとなるため</a:t>
            </a:r>
            <a:endParaRPr lang="en-US" altLang="ja-JP" sz="2000" dirty="0" smtClean="0"/>
          </a:p>
          <a:p>
            <a:pPr marL="457200" indent="-457200">
              <a:buFont typeface="Arial"/>
              <a:buChar char="•"/>
            </a:pPr>
            <a:endParaRPr lang="en-US" altLang="ja-JP" sz="2000" dirty="0" smtClean="0"/>
          </a:p>
          <a:p>
            <a:pPr marL="457200" indent="-457200">
              <a:buFont typeface="Arial"/>
              <a:buChar char="•"/>
            </a:pPr>
            <a:r>
              <a:rPr kumimoji="1" lang="ja-JP" altLang="en-US" sz="2000" dirty="0" smtClean="0"/>
              <a:t>有名な</a:t>
            </a:r>
            <a:r>
              <a:rPr kumimoji="1" lang="en-US" altLang="ja-JP" sz="2000" dirty="0" smtClean="0"/>
              <a:t>game app</a:t>
            </a:r>
            <a:r>
              <a:rPr kumimoji="1" lang="ja-JP" altLang="en-US" sz="2000" dirty="0" smtClean="0"/>
              <a:t>は</a:t>
            </a:r>
            <a:r>
              <a:rPr kumimoji="1" lang="en-US" altLang="ja-JP" sz="2000" dirty="0" smtClean="0"/>
              <a:t>30-50</a:t>
            </a:r>
            <a:r>
              <a:rPr kumimoji="1" lang="ja-JP" altLang="en-US" sz="2000" dirty="0" smtClean="0"/>
              <a:t>のデバイスでテストしており，複数のデバイスからのレビュー</a:t>
            </a:r>
            <a:r>
              <a:rPr kumimoji="1" lang="en-US" altLang="ja-JP" sz="2000" dirty="0" smtClean="0"/>
              <a:t>(</a:t>
            </a:r>
            <a:r>
              <a:rPr kumimoji="1" lang="ja-JP" altLang="en-US" sz="2000" dirty="0" smtClean="0"/>
              <a:t>タイトル，詳細，星の評価，など</a:t>
            </a:r>
            <a:r>
              <a:rPr kumimoji="1" lang="en-US" altLang="ja-JP" sz="2000" dirty="0" smtClean="0"/>
              <a:t>)</a:t>
            </a:r>
            <a:r>
              <a:rPr kumimoji="1" lang="ja-JP" altLang="en-US" sz="2000" dirty="0" smtClean="0"/>
              <a:t> をデータとして取得したいため</a:t>
            </a:r>
            <a:endParaRPr kumimoji="1" lang="ja-JP" altLang="en-US" sz="2000" dirty="0"/>
          </a:p>
        </p:txBody>
      </p:sp>
      <p:cxnSp>
        <p:nvCxnSpPr>
          <p:cNvPr id="8" name="直線コネクタ 7"/>
          <p:cNvCxnSpPr>
            <a:endCxn id="6" idx="0"/>
          </p:cNvCxnSpPr>
          <p:nvPr/>
        </p:nvCxnSpPr>
        <p:spPr>
          <a:xfrm flipH="1">
            <a:off x="2353731" y="2830176"/>
            <a:ext cx="1746316" cy="855954"/>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0" name="テキスト ボックス 9"/>
          <p:cNvSpPr txBox="1"/>
          <p:nvPr/>
        </p:nvSpPr>
        <p:spPr>
          <a:xfrm>
            <a:off x="1063919" y="1320996"/>
            <a:ext cx="1145416" cy="369332"/>
          </a:xfrm>
          <a:prstGeom prst="rect">
            <a:avLst/>
          </a:prstGeom>
          <a:noFill/>
        </p:spPr>
        <p:txBody>
          <a:bodyPr wrap="none" rtlCol="0">
            <a:spAutoFit/>
          </a:bodyPr>
          <a:lstStyle/>
          <a:p>
            <a:r>
              <a:rPr lang="en-US" altLang="ja-JP" dirty="0" smtClean="0"/>
              <a:t>Game app</a:t>
            </a:r>
          </a:p>
        </p:txBody>
      </p:sp>
      <p:sp>
        <p:nvSpPr>
          <p:cNvPr id="13" name="正方形/長方形 12"/>
          <p:cNvSpPr/>
          <p:nvPr/>
        </p:nvSpPr>
        <p:spPr>
          <a:xfrm>
            <a:off x="4638983" y="3686130"/>
            <a:ext cx="2815646" cy="607454"/>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a:buChar char="•"/>
            </a:pPr>
            <a:r>
              <a:rPr kumimoji="1" lang="en-US" altLang="ja-JP" sz="2000" dirty="0" smtClean="0"/>
              <a:t>Google Play</a:t>
            </a:r>
            <a:r>
              <a:rPr kumimoji="1" lang="ja-JP" altLang="en-US" sz="2000" dirty="0" smtClean="0"/>
              <a:t>から取得</a:t>
            </a:r>
            <a:endParaRPr kumimoji="1" lang="ja-JP" altLang="en-US" sz="2000" dirty="0"/>
          </a:p>
        </p:txBody>
      </p:sp>
      <p:cxnSp>
        <p:nvCxnSpPr>
          <p:cNvPr id="14" name="直線コネクタ 13"/>
          <p:cNvCxnSpPr>
            <a:endCxn id="13" idx="0"/>
          </p:cNvCxnSpPr>
          <p:nvPr/>
        </p:nvCxnSpPr>
        <p:spPr>
          <a:xfrm>
            <a:off x="5701411" y="2733536"/>
            <a:ext cx="345395" cy="952594"/>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7" name="正方形/長方形 16"/>
          <p:cNvSpPr/>
          <p:nvPr/>
        </p:nvSpPr>
        <p:spPr>
          <a:xfrm>
            <a:off x="4638983" y="4445984"/>
            <a:ext cx="4320924" cy="2166964"/>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a:buChar char="•"/>
            </a:pPr>
            <a:r>
              <a:rPr kumimoji="1" lang="en-US" altLang="ja-JP" sz="2000" dirty="0" smtClean="0"/>
              <a:t>2012</a:t>
            </a:r>
            <a:r>
              <a:rPr kumimoji="1" lang="ja-JP" altLang="en-US" sz="2000" dirty="0" smtClean="0"/>
              <a:t>年</a:t>
            </a:r>
            <a:r>
              <a:rPr kumimoji="1" lang="en-US" altLang="ja-JP" sz="2000" dirty="0" smtClean="0"/>
              <a:t>10</a:t>
            </a:r>
            <a:r>
              <a:rPr kumimoji="1" lang="ja-JP" altLang="en-US" sz="2000" dirty="0" smtClean="0"/>
              <a:t>月</a:t>
            </a:r>
            <a:r>
              <a:rPr kumimoji="1" lang="en-US" altLang="ja-JP" sz="2000" dirty="0" smtClean="0"/>
              <a:t>-2013</a:t>
            </a:r>
            <a:r>
              <a:rPr kumimoji="1" lang="ja-JP" altLang="en-US" sz="2000" dirty="0" smtClean="0"/>
              <a:t>年</a:t>
            </a:r>
            <a:r>
              <a:rPr kumimoji="1" lang="en-US" altLang="ja-JP" sz="2000" dirty="0" smtClean="0"/>
              <a:t>1</a:t>
            </a:r>
            <a:r>
              <a:rPr kumimoji="1" lang="ja-JP" altLang="en-US" sz="2000" dirty="0" smtClean="0"/>
              <a:t>月</a:t>
            </a:r>
            <a:endParaRPr kumimoji="1" lang="en-US" altLang="ja-JP" sz="2000" dirty="0" smtClean="0"/>
          </a:p>
          <a:p>
            <a:pPr marL="342900" indent="-342900">
              <a:buFont typeface="Arial"/>
              <a:buChar char="•"/>
            </a:pPr>
            <a:r>
              <a:rPr kumimoji="1" lang="en-US" altLang="ja-JP" sz="2000" dirty="0" smtClean="0"/>
              <a:t>89,239</a:t>
            </a:r>
            <a:r>
              <a:rPr kumimoji="1" lang="ja-JP" altLang="en-US" sz="2000" dirty="0" smtClean="0"/>
              <a:t>件のレビュー，デバイスの種類を取得</a:t>
            </a:r>
            <a:endParaRPr lang="en-US" altLang="ja-JP" sz="2000" dirty="0" smtClean="0"/>
          </a:p>
          <a:p>
            <a:pPr marL="342900" indent="-342900">
              <a:buFont typeface="Arial"/>
              <a:buChar char="•"/>
            </a:pPr>
            <a:r>
              <a:rPr lang="ja-JP" altLang="en-US" sz="2000" dirty="0" smtClean="0"/>
              <a:t>同じユーザからのレビューは同じデバイスでレビューを投稿すると考えられるので，同じユーザからのレビューは省いている</a:t>
            </a:r>
            <a:endParaRPr kumimoji="1" lang="en-US" altLang="ja-JP" sz="2000" dirty="0" smtClean="0"/>
          </a:p>
        </p:txBody>
      </p:sp>
      <p:cxnSp>
        <p:nvCxnSpPr>
          <p:cNvPr id="20" name="直線コネクタ 19"/>
          <p:cNvCxnSpPr/>
          <p:nvPr/>
        </p:nvCxnSpPr>
        <p:spPr>
          <a:xfrm>
            <a:off x="7192337" y="2830176"/>
            <a:ext cx="855902" cy="1615808"/>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647535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r</a:t>
            </a:r>
            <a:r>
              <a:rPr kumimoji="1" lang="en-US" altLang="ja-JP" dirty="0" smtClean="0"/>
              <a:t>eview share</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あるアプリに対して，あるデバイスからどれだけの割合でレビューが投稿されているかを測る指標</a:t>
            </a:r>
            <a:endParaRPr kumimoji="1" lang="en-US" altLang="ja-JP" dirty="0" smtClean="0"/>
          </a:p>
          <a:p>
            <a:pPr marL="342900" lvl="1" indent="-342900">
              <a:buFont typeface="Arial"/>
              <a:buChar char="•"/>
            </a:pPr>
            <a:r>
              <a:rPr lang="ja-JP" altLang="en-US" dirty="0" smtClean="0"/>
              <a:t>例</a:t>
            </a:r>
            <a:r>
              <a:rPr lang="en-US" altLang="ja-JP" dirty="0" smtClean="0"/>
              <a:t> : </a:t>
            </a:r>
            <a:r>
              <a:rPr lang="en-US" altLang="ja-JP" dirty="0" smtClean="0"/>
              <a:t>r</a:t>
            </a:r>
            <a:r>
              <a:rPr lang="en-US" altLang="ja-JP" dirty="0"/>
              <a:t>eview share = </a:t>
            </a:r>
            <a:r>
              <a:rPr lang="en-US" altLang="ja-JP" dirty="0" smtClean="0"/>
              <a:t>50%</a:t>
            </a:r>
            <a:endParaRPr lang="en-US" altLang="ja-JP" dirty="0"/>
          </a:p>
        </p:txBody>
      </p:sp>
      <p:sp>
        <p:nvSpPr>
          <p:cNvPr id="4" name="円/楕円 3"/>
          <p:cNvSpPr/>
          <p:nvPr/>
        </p:nvSpPr>
        <p:spPr>
          <a:xfrm>
            <a:off x="1131999" y="4265971"/>
            <a:ext cx="3368388" cy="2029445"/>
          </a:xfrm>
          <a:prstGeom prst="ellipse">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5" name="ひし形 4"/>
          <p:cNvSpPr/>
          <p:nvPr/>
        </p:nvSpPr>
        <p:spPr>
          <a:xfrm>
            <a:off x="2306506" y="4918061"/>
            <a:ext cx="422871" cy="406671"/>
          </a:xfrm>
          <a:prstGeom prst="diamond">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6" name="ひし形 5"/>
          <p:cNvSpPr/>
          <p:nvPr/>
        </p:nvSpPr>
        <p:spPr>
          <a:xfrm>
            <a:off x="2878861" y="4508646"/>
            <a:ext cx="422871" cy="406671"/>
          </a:xfrm>
          <a:prstGeom prst="diamond">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7" name="ひし形 6"/>
          <p:cNvSpPr/>
          <p:nvPr/>
        </p:nvSpPr>
        <p:spPr>
          <a:xfrm>
            <a:off x="1768662" y="4881401"/>
            <a:ext cx="422871" cy="406671"/>
          </a:xfrm>
          <a:prstGeom prst="diamond">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8" name="ひし形 7"/>
          <p:cNvSpPr/>
          <p:nvPr/>
        </p:nvSpPr>
        <p:spPr>
          <a:xfrm>
            <a:off x="1768662" y="4508646"/>
            <a:ext cx="422871" cy="406671"/>
          </a:xfrm>
          <a:prstGeom prst="diamond">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9" name="ひし形 8"/>
          <p:cNvSpPr/>
          <p:nvPr/>
        </p:nvSpPr>
        <p:spPr>
          <a:xfrm>
            <a:off x="2306506" y="4508646"/>
            <a:ext cx="422871" cy="406671"/>
          </a:xfrm>
          <a:prstGeom prst="diamond">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0" name="ひし形 9"/>
          <p:cNvSpPr/>
          <p:nvPr/>
        </p:nvSpPr>
        <p:spPr>
          <a:xfrm>
            <a:off x="2878861" y="4939842"/>
            <a:ext cx="422871" cy="406671"/>
          </a:xfrm>
          <a:prstGeom prst="diamond">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1" name="ひし形 10"/>
          <p:cNvSpPr/>
          <p:nvPr/>
        </p:nvSpPr>
        <p:spPr>
          <a:xfrm>
            <a:off x="3397091" y="4974896"/>
            <a:ext cx="422871" cy="406671"/>
          </a:xfrm>
          <a:prstGeom prst="diamond">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2" name="ひし形 11"/>
          <p:cNvSpPr/>
          <p:nvPr/>
        </p:nvSpPr>
        <p:spPr>
          <a:xfrm>
            <a:off x="1768662" y="5347651"/>
            <a:ext cx="422871" cy="406671"/>
          </a:xfrm>
          <a:prstGeom prst="diamond">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3" name="ひし形 12"/>
          <p:cNvSpPr/>
          <p:nvPr/>
        </p:nvSpPr>
        <p:spPr>
          <a:xfrm>
            <a:off x="2306506" y="5347651"/>
            <a:ext cx="422871" cy="406671"/>
          </a:xfrm>
          <a:prstGeom prst="diamond">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4" name="ひし形 13"/>
          <p:cNvSpPr/>
          <p:nvPr/>
        </p:nvSpPr>
        <p:spPr>
          <a:xfrm>
            <a:off x="2878861" y="5347651"/>
            <a:ext cx="422871" cy="406671"/>
          </a:xfrm>
          <a:prstGeom prst="diamond">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5" name="テキスト ボックス 14"/>
          <p:cNvSpPr txBox="1"/>
          <p:nvPr/>
        </p:nvSpPr>
        <p:spPr>
          <a:xfrm>
            <a:off x="1982284" y="3841415"/>
            <a:ext cx="1713330" cy="461665"/>
          </a:xfrm>
          <a:prstGeom prst="rect">
            <a:avLst/>
          </a:prstGeom>
          <a:noFill/>
        </p:spPr>
        <p:txBody>
          <a:bodyPr wrap="none" rtlCol="0">
            <a:spAutoFit/>
          </a:bodyPr>
          <a:lstStyle/>
          <a:p>
            <a:r>
              <a:rPr lang="en-US" altLang="ja-JP" sz="2400" dirty="0" smtClean="0"/>
              <a:t>Game app A</a:t>
            </a:r>
          </a:p>
        </p:txBody>
      </p:sp>
      <p:sp>
        <p:nvSpPr>
          <p:cNvPr id="16" name="正方形/長方形 15"/>
          <p:cNvSpPr/>
          <p:nvPr/>
        </p:nvSpPr>
        <p:spPr>
          <a:xfrm>
            <a:off x="4859314" y="4435307"/>
            <a:ext cx="1310915" cy="502591"/>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600" dirty="0"/>
          </a:p>
        </p:txBody>
      </p:sp>
      <p:sp>
        <p:nvSpPr>
          <p:cNvPr id="17" name="テキスト ボックス 16"/>
          <p:cNvSpPr txBox="1"/>
          <p:nvPr/>
        </p:nvSpPr>
        <p:spPr>
          <a:xfrm>
            <a:off x="4762679" y="3973642"/>
            <a:ext cx="1043505" cy="338554"/>
          </a:xfrm>
          <a:prstGeom prst="rect">
            <a:avLst/>
          </a:prstGeom>
          <a:noFill/>
        </p:spPr>
        <p:txBody>
          <a:bodyPr wrap="square" rtlCol="0">
            <a:spAutoFit/>
          </a:bodyPr>
          <a:lstStyle/>
          <a:p>
            <a:r>
              <a:rPr lang="en-US" altLang="ja-JP" sz="1600" dirty="0" smtClean="0"/>
              <a:t>Device A</a:t>
            </a:r>
          </a:p>
        </p:txBody>
      </p:sp>
      <p:sp>
        <p:nvSpPr>
          <p:cNvPr id="18" name="正方形/長方形 17"/>
          <p:cNvSpPr/>
          <p:nvPr/>
        </p:nvSpPr>
        <p:spPr>
          <a:xfrm>
            <a:off x="4859314" y="5800118"/>
            <a:ext cx="1310915" cy="502591"/>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600" dirty="0"/>
          </a:p>
        </p:txBody>
      </p:sp>
      <p:sp>
        <p:nvSpPr>
          <p:cNvPr id="19" name="テキスト ボックス 18"/>
          <p:cNvSpPr txBox="1"/>
          <p:nvPr/>
        </p:nvSpPr>
        <p:spPr>
          <a:xfrm>
            <a:off x="4762680" y="5338453"/>
            <a:ext cx="1026364" cy="338554"/>
          </a:xfrm>
          <a:prstGeom prst="rect">
            <a:avLst/>
          </a:prstGeom>
          <a:noFill/>
        </p:spPr>
        <p:txBody>
          <a:bodyPr wrap="square" rtlCol="0">
            <a:spAutoFit/>
          </a:bodyPr>
          <a:lstStyle/>
          <a:p>
            <a:r>
              <a:rPr lang="en-US" altLang="ja-JP" sz="1600" dirty="0" smtClean="0"/>
              <a:t>Device C</a:t>
            </a:r>
          </a:p>
        </p:txBody>
      </p:sp>
      <p:sp>
        <p:nvSpPr>
          <p:cNvPr id="20" name="正方形/長方形 19"/>
          <p:cNvSpPr/>
          <p:nvPr/>
        </p:nvSpPr>
        <p:spPr>
          <a:xfrm>
            <a:off x="6861567" y="4435307"/>
            <a:ext cx="1310915" cy="502591"/>
          </a:xfrm>
          <a:prstGeom prst="rect">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600" dirty="0"/>
          </a:p>
        </p:txBody>
      </p:sp>
      <p:sp>
        <p:nvSpPr>
          <p:cNvPr id="21" name="テキスト ボックス 20"/>
          <p:cNvSpPr txBox="1"/>
          <p:nvPr/>
        </p:nvSpPr>
        <p:spPr>
          <a:xfrm>
            <a:off x="6764933" y="3973642"/>
            <a:ext cx="1029070" cy="338554"/>
          </a:xfrm>
          <a:prstGeom prst="rect">
            <a:avLst/>
          </a:prstGeom>
          <a:noFill/>
        </p:spPr>
        <p:txBody>
          <a:bodyPr wrap="square" rtlCol="0">
            <a:spAutoFit/>
          </a:bodyPr>
          <a:lstStyle/>
          <a:p>
            <a:r>
              <a:rPr lang="en-US" altLang="ja-JP" sz="1600" dirty="0" smtClean="0"/>
              <a:t>Device B</a:t>
            </a:r>
          </a:p>
        </p:txBody>
      </p:sp>
      <p:sp>
        <p:nvSpPr>
          <p:cNvPr id="22" name="正方形/長方形 21"/>
          <p:cNvSpPr/>
          <p:nvPr/>
        </p:nvSpPr>
        <p:spPr>
          <a:xfrm>
            <a:off x="6861567" y="5792825"/>
            <a:ext cx="1310915" cy="502591"/>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600" dirty="0"/>
          </a:p>
        </p:txBody>
      </p:sp>
      <p:sp>
        <p:nvSpPr>
          <p:cNvPr id="23" name="テキスト ボックス 22"/>
          <p:cNvSpPr txBox="1"/>
          <p:nvPr/>
        </p:nvSpPr>
        <p:spPr>
          <a:xfrm>
            <a:off x="6764932" y="5331160"/>
            <a:ext cx="1047032" cy="338554"/>
          </a:xfrm>
          <a:prstGeom prst="rect">
            <a:avLst/>
          </a:prstGeom>
          <a:noFill/>
        </p:spPr>
        <p:txBody>
          <a:bodyPr wrap="square" rtlCol="0">
            <a:spAutoFit/>
          </a:bodyPr>
          <a:lstStyle/>
          <a:p>
            <a:r>
              <a:rPr lang="en-US" altLang="ja-JP" sz="1600" dirty="0" smtClean="0"/>
              <a:t>Device D</a:t>
            </a:r>
          </a:p>
        </p:txBody>
      </p:sp>
      <p:sp>
        <p:nvSpPr>
          <p:cNvPr id="24" name="円/楕円 23"/>
          <p:cNvSpPr/>
          <p:nvPr/>
        </p:nvSpPr>
        <p:spPr>
          <a:xfrm>
            <a:off x="1270594" y="4349341"/>
            <a:ext cx="2843257" cy="1587125"/>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25" name="テキスト ボックス 24"/>
          <p:cNvSpPr txBox="1"/>
          <p:nvPr/>
        </p:nvSpPr>
        <p:spPr>
          <a:xfrm>
            <a:off x="2353586" y="5865640"/>
            <a:ext cx="1043505" cy="338554"/>
          </a:xfrm>
          <a:prstGeom prst="rect">
            <a:avLst/>
          </a:prstGeom>
          <a:noFill/>
        </p:spPr>
        <p:txBody>
          <a:bodyPr wrap="square" rtlCol="0">
            <a:spAutoFit/>
          </a:bodyPr>
          <a:lstStyle/>
          <a:p>
            <a:r>
              <a:rPr lang="en-US" altLang="ja-JP" sz="1600" dirty="0" smtClean="0"/>
              <a:t>Review</a:t>
            </a:r>
          </a:p>
        </p:txBody>
      </p:sp>
    </p:spTree>
    <p:extLst>
      <p:ext uri="{BB962C8B-B14F-4D97-AF65-F5344CB8AC3E}">
        <p14:creationId xmlns:p14="http://schemas.microsoft.com/office/powerpoint/2010/main" val="371776728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RQ1(1)</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lang="ja-JP" altLang="en-US" dirty="0" smtClean="0"/>
              <a:t>レビュー数</a:t>
            </a:r>
            <a:r>
              <a:rPr lang="ja-JP" altLang="en-US" dirty="0"/>
              <a:t>が多いデバイスの割合と</a:t>
            </a:r>
            <a:r>
              <a:rPr lang="ja-JP" altLang="en-US" dirty="0" smtClean="0"/>
              <a:t>は</a:t>
            </a:r>
            <a:endParaRPr lang="en-US" altLang="ja-JP" dirty="0" smtClean="0"/>
          </a:p>
          <a:p>
            <a:r>
              <a:rPr lang="ja-JP" altLang="en-US" dirty="0" smtClean="0"/>
              <a:t>目的</a:t>
            </a:r>
            <a:endParaRPr lang="en-US" altLang="ja-JP" dirty="0" smtClean="0"/>
          </a:p>
          <a:p>
            <a:pPr lvl="1"/>
            <a:r>
              <a:rPr lang="ja-JP" altLang="en-US" dirty="0" smtClean="0"/>
              <a:t>レビュー数が多いデバイス理解し，テストすべきデバイスを絞るため</a:t>
            </a:r>
            <a:endParaRPr lang="en-US" altLang="ja-JP" dirty="0" smtClean="0"/>
          </a:p>
          <a:p>
            <a:r>
              <a:rPr lang="ja-JP" altLang="en-US" dirty="0" smtClean="0"/>
              <a:t>方法</a:t>
            </a:r>
            <a:endParaRPr lang="en-US" altLang="ja-JP" dirty="0" smtClean="0"/>
          </a:p>
          <a:p>
            <a:pPr lvl="1"/>
            <a:r>
              <a:rPr lang="ja-JP" altLang="en-US" dirty="0" smtClean="0"/>
              <a:t>各デバイス毎で</a:t>
            </a:r>
            <a:r>
              <a:rPr lang="en-US" altLang="ja-JP" dirty="0" smtClean="0"/>
              <a:t>review share</a:t>
            </a:r>
            <a:r>
              <a:rPr lang="ja-JP" altLang="en-US" dirty="0" smtClean="0"/>
              <a:t>算出</a:t>
            </a:r>
            <a:endParaRPr lang="en-US" altLang="ja-JP" dirty="0" smtClean="0"/>
          </a:p>
          <a:p>
            <a:pPr lvl="1"/>
            <a:r>
              <a:rPr lang="ja-JP" altLang="en-US" dirty="0" smtClean="0"/>
              <a:t>星の評価</a:t>
            </a:r>
            <a:r>
              <a:rPr lang="ja-JP" altLang="en-US" dirty="0" smtClean="0"/>
              <a:t>でグループ分け</a:t>
            </a:r>
            <a:endParaRPr lang="en-US" altLang="ja-JP" dirty="0"/>
          </a:p>
          <a:p>
            <a:pPr lvl="2"/>
            <a:r>
              <a:rPr lang="en-US" altLang="ja-JP" dirty="0" smtClean="0"/>
              <a:t>1-2 : bad reviews</a:t>
            </a:r>
          </a:p>
          <a:p>
            <a:pPr lvl="2"/>
            <a:r>
              <a:rPr lang="en-US" altLang="ja-JP" dirty="0" smtClean="0"/>
              <a:t>3 : medium reviews</a:t>
            </a:r>
          </a:p>
          <a:p>
            <a:pPr lvl="2"/>
            <a:r>
              <a:rPr lang="en-US" altLang="ja-JP" dirty="0" smtClean="0"/>
              <a:t>4-5 : good reviews</a:t>
            </a:r>
          </a:p>
          <a:p>
            <a:pPr lvl="1"/>
            <a:endParaRPr lang="en-US" altLang="ja-JP" dirty="0" smtClean="0"/>
          </a:p>
          <a:p>
            <a:endParaRPr lang="en-US" altLang="ja-JP" dirty="0"/>
          </a:p>
        </p:txBody>
      </p:sp>
    </p:spTree>
    <p:extLst>
      <p:ext uri="{BB962C8B-B14F-4D97-AF65-F5344CB8AC3E}">
        <p14:creationId xmlns:p14="http://schemas.microsoft.com/office/powerpoint/2010/main" val="64952352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RQ1</a:t>
            </a:r>
            <a:r>
              <a:rPr lang="en-US" altLang="ja-JP" dirty="0" smtClean="0"/>
              <a:t>(2)</a:t>
            </a:r>
            <a:endParaRPr kumimoji="1" lang="ja-JP" altLang="en-US" dirty="0"/>
          </a:p>
        </p:txBody>
      </p:sp>
      <p:pic>
        <p:nvPicPr>
          <p:cNvPr id="4" name="図 3" descr="スクリーンショット 2015-03-04 11.14.1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6437" y="1499710"/>
            <a:ext cx="5435977" cy="3861068"/>
          </a:xfrm>
          <a:prstGeom prst="rect">
            <a:avLst/>
          </a:prstGeom>
        </p:spPr>
      </p:pic>
      <p:sp>
        <p:nvSpPr>
          <p:cNvPr id="5" name="コンテンツ プレースホルダー 4"/>
          <p:cNvSpPr>
            <a:spLocks noGrp="1"/>
          </p:cNvSpPr>
          <p:nvPr>
            <p:ph idx="1"/>
          </p:nvPr>
        </p:nvSpPr>
        <p:spPr>
          <a:xfrm>
            <a:off x="457200" y="1600200"/>
            <a:ext cx="3049237" cy="4525963"/>
          </a:xfrm>
        </p:spPr>
        <p:txBody>
          <a:bodyPr/>
          <a:lstStyle/>
          <a:p>
            <a:pPr marL="0" indent="0">
              <a:buNone/>
            </a:pPr>
            <a:r>
              <a:rPr kumimoji="1" lang="en-US" altLang="ja-JP" dirty="0" smtClean="0"/>
              <a:t>Game App</a:t>
            </a:r>
            <a:endParaRPr kumimoji="1" lang="ja-JP" altLang="en-US" dirty="0"/>
          </a:p>
        </p:txBody>
      </p:sp>
    </p:spTree>
    <p:extLst>
      <p:ext uri="{BB962C8B-B14F-4D97-AF65-F5344CB8AC3E}">
        <p14:creationId xmlns:p14="http://schemas.microsoft.com/office/powerpoint/2010/main" val="398218104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RQ1</a:t>
            </a:r>
            <a:r>
              <a:rPr lang="en-US" altLang="ja-JP" dirty="0" smtClean="0"/>
              <a:t>(2)</a:t>
            </a:r>
            <a:endParaRPr kumimoji="1" lang="ja-JP" altLang="en-US" dirty="0"/>
          </a:p>
        </p:txBody>
      </p:sp>
      <p:sp>
        <p:nvSpPr>
          <p:cNvPr id="5" name="コンテンツ プレースホルダー 4"/>
          <p:cNvSpPr>
            <a:spLocks noGrp="1"/>
          </p:cNvSpPr>
          <p:nvPr>
            <p:ph idx="1"/>
          </p:nvPr>
        </p:nvSpPr>
        <p:spPr>
          <a:xfrm>
            <a:off x="457200" y="1600200"/>
            <a:ext cx="3049237" cy="4525963"/>
          </a:xfrm>
        </p:spPr>
        <p:txBody>
          <a:bodyPr/>
          <a:lstStyle/>
          <a:p>
            <a:pPr marL="0" indent="0">
              <a:buNone/>
            </a:pPr>
            <a:r>
              <a:rPr kumimoji="1" lang="en-US" altLang="ja-JP" dirty="0" smtClean="0"/>
              <a:t>Game App</a:t>
            </a:r>
          </a:p>
          <a:p>
            <a:pPr marL="0" indent="0">
              <a:buNone/>
            </a:pPr>
            <a:r>
              <a:rPr lang="en-US" altLang="ja-JP" dirty="0" smtClean="0"/>
              <a:t>Education App</a:t>
            </a:r>
          </a:p>
          <a:p>
            <a:pPr marL="0" indent="0">
              <a:buNone/>
            </a:pPr>
            <a:r>
              <a:rPr kumimoji="1" lang="en-US" altLang="ja-JP" dirty="0" smtClean="0"/>
              <a:t>Sports App</a:t>
            </a:r>
          </a:p>
          <a:p>
            <a:pPr marL="0" indent="0">
              <a:buNone/>
            </a:pPr>
            <a:r>
              <a:rPr lang="en-US" altLang="ja-JP" dirty="0" smtClean="0"/>
              <a:t>Business App</a:t>
            </a:r>
          </a:p>
          <a:p>
            <a:pPr marL="0" indent="0">
              <a:buNone/>
            </a:pPr>
            <a:r>
              <a:rPr kumimoji="1" lang="en-US" altLang="ja-JP" dirty="0" smtClean="0"/>
              <a:t>Entertainment</a:t>
            </a:r>
            <a:br>
              <a:rPr kumimoji="1" lang="en-US" altLang="ja-JP" dirty="0" smtClean="0"/>
            </a:br>
            <a:r>
              <a:rPr kumimoji="1" lang="en-US" altLang="ja-JP" dirty="0" smtClean="0"/>
              <a:t>App</a:t>
            </a:r>
            <a:endParaRPr kumimoji="1" lang="ja-JP" altLang="en-US" dirty="0"/>
          </a:p>
        </p:txBody>
      </p:sp>
      <p:pic>
        <p:nvPicPr>
          <p:cNvPr id="3" name="図 2" descr="スクリーンショット 2015-03-04 12.44.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6533" y="1417638"/>
            <a:ext cx="5805021" cy="4099546"/>
          </a:xfrm>
          <a:prstGeom prst="rect">
            <a:avLst/>
          </a:prstGeom>
        </p:spPr>
      </p:pic>
    </p:spTree>
    <p:extLst>
      <p:ext uri="{BB962C8B-B14F-4D97-AF65-F5344CB8AC3E}">
        <p14:creationId xmlns:p14="http://schemas.microsoft.com/office/powerpoint/2010/main" val="148744765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RQ2(1)</a:t>
            </a:r>
            <a:endParaRPr kumimoji="1" lang="ja-JP" altLang="en-US" dirty="0"/>
          </a:p>
        </p:txBody>
      </p:sp>
      <p:sp>
        <p:nvSpPr>
          <p:cNvPr id="3" name="コンテンツ プレースホルダー 2"/>
          <p:cNvSpPr>
            <a:spLocks noGrp="1"/>
          </p:cNvSpPr>
          <p:nvPr>
            <p:ph idx="1"/>
          </p:nvPr>
        </p:nvSpPr>
        <p:spPr/>
        <p:txBody>
          <a:bodyPr>
            <a:normAutofit/>
          </a:bodyPr>
          <a:lstStyle/>
          <a:p>
            <a:pPr marL="342900" lvl="1" indent="-342900">
              <a:buFont typeface="Arial"/>
              <a:buChar char="•"/>
            </a:pPr>
            <a:r>
              <a:rPr lang="ja-JP" altLang="en-US" dirty="0" smtClean="0"/>
              <a:t>新規開発者</a:t>
            </a:r>
            <a:r>
              <a:rPr lang="ja-JP" altLang="en-US" dirty="0" smtClean="0"/>
              <a:t>が</a:t>
            </a:r>
            <a:r>
              <a:rPr lang="ja-JP" altLang="en-US" dirty="0" smtClean="0"/>
              <a:t>テストするデバイスを見つける</a:t>
            </a:r>
            <a:endParaRPr lang="en-US" altLang="ja-JP" dirty="0" smtClean="0"/>
          </a:p>
          <a:p>
            <a:r>
              <a:rPr lang="ja-JP" altLang="en-US" sz="2800" dirty="0" smtClean="0"/>
              <a:t>先行研究でレビューの大多数は少数のデバイスから投稿されていると分かっている</a:t>
            </a:r>
            <a:endParaRPr lang="en-US" altLang="ja-JP" sz="2800" dirty="0" smtClean="0"/>
          </a:p>
          <a:p>
            <a:r>
              <a:rPr kumimoji="1" lang="ja-JP" altLang="en-US" sz="2800" dirty="0" smtClean="0"/>
              <a:t>目的</a:t>
            </a:r>
            <a:endParaRPr lang="en-US" altLang="ja-JP" sz="2800" dirty="0"/>
          </a:p>
          <a:p>
            <a:pPr lvl="1"/>
            <a:r>
              <a:rPr lang="en-US" altLang="ja-JP" dirty="0"/>
              <a:t>r</a:t>
            </a:r>
            <a:r>
              <a:rPr kumimoji="1" lang="en-US" altLang="ja-JP" dirty="0" smtClean="0"/>
              <a:t>eview share</a:t>
            </a:r>
            <a:r>
              <a:rPr kumimoji="1" lang="ja-JP" altLang="en-US" dirty="0" smtClean="0"/>
              <a:t>が高いデバイス</a:t>
            </a:r>
            <a:r>
              <a:rPr kumimoji="1" lang="en-US" altLang="ja-JP" dirty="0" smtClean="0"/>
              <a:t>top10</a:t>
            </a:r>
            <a:r>
              <a:rPr kumimoji="1" lang="ja-JP" altLang="en-US" dirty="0" smtClean="0"/>
              <a:t>を選出することで</a:t>
            </a:r>
            <a:r>
              <a:rPr lang="ja-JP" altLang="en-US" dirty="0" smtClean="0"/>
              <a:t>，</a:t>
            </a:r>
            <a:r>
              <a:rPr kumimoji="1" lang="ja-JP" altLang="en-US" dirty="0" smtClean="0"/>
              <a:t>新規開発者</a:t>
            </a:r>
            <a:r>
              <a:rPr kumimoji="1" lang="en-US" altLang="ja-JP" dirty="0" smtClean="0"/>
              <a:t>(</a:t>
            </a:r>
            <a:r>
              <a:rPr kumimoji="1" lang="ja-JP" altLang="en-US" dirty="0" smtClean="0"/>
              <a:t>今までのレビューがない</a:t>
            </a:r>
            <a:r>
              <a:rPr kumimoji="1" lang="en-US" altLang="ja-JP" dirty="0" smtClean="0"/>
              <a:t>)</a:t>
            </a:r>
            <a:r>
              <a:rPr kumimoji="1" lang="ja-JP" altLang="en-US" dirty="0" smtClean="0"/>
              <a:t>がテストするデバイスを絞る</a:t>
            </a:r>
            <a:endParaRPr kumimoji="1" lang="en-US" altLang="ja-JP" dirty="0" smtClean="0"/>
          </a:p>
          <a:p>
            <a:r>
              <a:rPr lang="ja-JP" altLang="en-US" sz="2800" dirty="0" smtClean="0"/>
              <a:t>方法</a:t>
            </a:r>
            <a:endParaRPr lang="en-US" altLang="ja-JP" sz="2800" dirty="0" smtClean="0"/>
          </a:p>
          <a:p>
            <a:pPr lvl="1"/>
            <a:r>
              <a:rPr lang="ja-JP" altLang="en-US" sz="2400" dirty="0" smtClean="0"/>
              <a:t>あ</a:t>
            </a:r>
            <a:endParaRPr kumimoji="1" lang="en-US" altLang="ja-JP" sz="2400" dirty="0" smtClean="0"/>
          </a:p>
        </p:txBody>
      </p:sp>
    </p:spTree>
    <p:extLst>
      <p:ext uri="{BB962C8B-B14F-4D97-AF65-F5344CB8AC3E}">
        <p14:creationId xmlns:p14="http://schemas.microsoft.com/office/powerpoint/2010/main" val="124573636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RQ2(2)</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pic>
        <p:nvPicPr>
          <p:cNvPr id="4" name="図 3" descr="スクリーンショット 2015-03-04 11.58.0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3432" y="1172727"/>
            <a:ext cx="5903056" cy="3815390"/>
          </a:xfrm>
          <a:prstGeom prst="rect">
            <a:avLst/>
          </a:prstGeom>
        </p:spPr>
      </p:pic>
    </p:spTree>
    <p:extLst>
      <p:ext uri="{BB962C8B-B14F-4D97-AF65-F5344CB8AC3E}">
        <p14:creationId xmlns:p14="http://schemas.microsoft.com/office/powerpoint/2010/main" val="182579972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RQ3(1)</a:t>
            </a:r>
            <a:endParaRPr kumimoji="1" lang="ja-JP" altLang="en-US" dirty="0"/>
          </a:p>
        </p:txBody>
      </p:sp>
      <p:sp>
        <p:nvSpPr>
          <p:cNvPr id="3" name="コンテンツ プレースホルダー 2"/>
          <p:cNvSpPr>
            <a:spLocks noGrp="1"/>
          </p:cNvSpPr>
          <p:nvPr>
            <p:ph idx="1"/>
          </p:nvPr>
        </p:nvSpPr>
        <p:spPr/>
        <p:txBody>
          <a:bodyPr>
            <a:normAutofit/>
          </a:bodyPr>
          <a:lstStyle/>
          <a:p>
            <a:pPr marL="342900" lvl="1" indent="-342900">
              <a:buFont typeface="Arial"/>
              <a:buChar char="•"/>
            </a:pPr>
            <a:r>
              <a:rPr lang="ja-JP" altLang="en-US" dirty="0" smtClean="0"/>
              <a:t>星の評価はデバイスによって変わるのか</a:t>
            </a:r>
            <a:endParaRPr lang="en-US" altLang="ja-JP" dirty="0"/>
          </a:p>
          <a:p>
            <a:pPr marL="342900" lvl="1" indent="-342900">
              <a:buFont typeface="Arial"/>
              <a:buChar char="•"/>
            </a:pPr>
            <a:r>
              <a:rPr lang="ja-JP" altLang="en-US" dirty="0" smtClean="0"/>
              <a:t>目的</a:t>
            </a:r>
            <a:endParaRPr lang="en-US" altLang="ja-JP" dirty="0" smtClean="0"/>
          </a:p>
          <a:p>
            <a:pPr marL="742950" lvl="2" indent="-342900"/>
            <a:r>
              <a:rPr lang="ja-JP" altLang="en-US" dirty="0" smtClean="0"/>
              <a:t>悪い評価を投稿している傾向にあるデバイスでテストをしなくてすむ</a:t>
            </a:r>
            <a:endParaRPr lang="en-US" altLang="ja-JP" dirty="0" smtClean="0"/>
          </a:p>
          <a:p>
            <a:r>
              <a:rPr lang="ja-JP" altLang="en-US" sz="2800" dirty="0" smtClean="0"/>
              <a:t>方法</a:t>
            </a:r>
            <a:endParaRPr lang="en-US" altLang="ja-JP" sz="2800" dirty="0" smtClean="0"/>
          </a:p>
          <a:p>
            <a:pPr lvl="1"/>
            <a:r>
              <a:rPr lang="en-US" altLang="en-US" sz="2400" dirty="0" smtClean="0"/>
              <a:t>それぞれのデバイスにおいてそれぞれのアプリの悪評の割合を算出(</a:t>
            </a:r>
            <a:r>
              <a:rPr lang="ja-JP" altLang="en-US" sz="2400" dirty="0" smtClean="0"/>
              <a:t>例</a:t>
            </a:r>
            <a:r>
              <a:rPr lang="en-US" altLang="en-US" sz="2400" dirty="0" smtClean="0"/>
              <a:t>)</a:t>
            </a:r>
          </a:p>
          <a:p>
            <a:pPr lvl="1"/>
            <a:endParaRPr kumimoji="1" lang="en-US" altLang="ja-JP" sz="2400" dirty="0"/>
          </a:p>
          <a:p>
            <a:pPr lvl="1"/>
            <a:r>
              <a:rPr lang="en-US" altLang="ja-JP" sz="2400" dirty="0" smtClean="0"/>
              <a:t>Scott-Knott</a:t>
            </a:r>
          </a:p>
        </p:txBody>
      </p:sp>
      <p:pic>
        <p:nvPicPr>
          <p:cNvPr id="4" name="図 3" descr="スクリーンショット 2015-03-04 12.15.2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2656" y="4360100"/>
            <a:ext cx="4369103" cy="1066874"/>
          </a:xfrm>
          <a:prstGeom prst="rect">
            <a:avLst/>
          </a:prstGeom>
        </p:spPr>
      </p:pic>
    </p:spTree>
    <p:extLst>
      <p:ext uri="{BB962C8B-B14F-4D97-AF65-F5344CB8AC3E}">
        <p14:creationId xmlns:p14="http://schemas.microsoft.com/office/powerpoint/2010/main" val="208354773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RQ3(2)</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r>
              <a:rPr kumimoji="1" lang="en-US" altLang="ja-JP" sz="2800" dirty="0" smtClean="0"/>
              <a:t>Free Game App</a:t>
            </a:r>
            <a:endParaRPr kumimoji="1" lang="ja-JP" altLang="en-US" sz="2800" dirty="0"/>
          </a:p>
        </p:txBody>
      </p:sp>
      <p:pic>
        <p:nvPicPr>
          <p:cNvPr id="4" name="図 3" descr="スクリーンショット 2015-03-04 12.18.4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4327" y="1417638"/>
            <a:ext cx="5372473" cy="5245464"/>
          </a:xfrm>
          <a:prstGeom prst="rect">
            <a:avLst/>
          </a:prstGeom>
        </p:spPr>
      </p:pic>
    </p:spTree>
    <p:extLst>
      <p:ext uri="{BB962C8B-B14F-4D97-AF65-F5344CB8AC3E}">
        <p14:creationId xmlns:p14="http://schemas.microsoft.com/office/powerpoint/2010/main" val="184955800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RQ3(2)</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r>
              <a:rPr kumimoji="1" lang="en-US" altLang="ja-JP" sz="2800" dirty="0" smtClean="0"/>
              <a:t>Paid Game App</a:t>
            </a:r>
            <a:endParaRPr kumimoji="1" lang="ja-JP" altLang="en-US" sz="2800" dirty="0"/>
          </a:p>
        </p:txBody>
      </p:sp>
      <p:pic>
        <p:nvPicPr>
          <p:cNvPr id="4" name="図 3" descr="スクリーンショット 2015-03-04 12.30.1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5565" y="1417638"/>
            <a:ext cx="5423276" cy="5156558"/>
          </a:xfrm>
          <a:prstGeom prst="rect">
            <a:avLst/>
          </a:prstGeom>
        </p:spPr>
      </p:pic>
    </p:spTree>
    <p:extLst>
      <p:ext uri="{BB962C8B-B14F-4D97-AF65-F5344CB8AC3E}">
        <p14:creationId xmlns:p14="http://schemas.microsoft.com/office/powerpoint/2010/main" val="237990100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悪評がたくさん出現する時期を早く知られれば良い</a:t>
            </a:r>
            <a:endParaRPr kumimoji="1" lang="en-US" altLang="ja-JP" dirty="0" smtClean="0"/>
          </a:p>
          <a:p>
            <a:pPr lvl="1"/>
            <a:r>
              <a:rPr lang="ja-JP" altLang="en-US" dirty="0" smtClean="0"/>
              <a:t>変化点検出か？</a:t>
            </a:r>
            <a:endParaRPr lang="en-US" altLang="ja-JP" dirty="0" smtClean="0"/>
          </a:p>
          <a:p>
            <a:r>
              <a:rPr lang="en-US" altLang="ja-JP" dirty="0" smtClean="0"/>
              <a:t>App</a:t>
            </a:r>
            <a:r>
              <a:rPr lang="ja-JP" altLang="en-US" dirty="0" smtClean="0"/>
              <a:t>が頻繁に使用される時期と悪評がたくさん出現する時期でマッチするかどうか見るたら面白そう</a:t>
            </a:r>
            <a:endParaRPr lang="en-US" altLang="ja-JP" dirty="0" smtClean="0"/>
          </a:p>
          <a:p>
            <a:pPr lvl="1"/>
            <a:r>
              <a:rPr kumimoji="1" lang="ja-JP" altLang="en-US" dirty="0" smtClean="0"/>
              <a:t>マッチする場合どんな</a:t>
            </a:r>
            <a:r>
              <a:rPr kumimoji="1" lang="en-US" altLang="ja-JP" dirty="0" smtClean="0"/>
              <a:t>App?</a:t>
            </a:r>
          </a:p>
          <a:p>
            <a:pPr lvl="1"/>
            <a:r>
              <a:rPr lang="ja-JP" altLang="en-US" dirty="0" smtClean="0"/>
              <a:t>マッチしない場合どんな</a:t>
            </a:r>
            <a:r>
              <a:rPr lang="en-US" altLang="ja-JP" dirty="0" smtClean="0"/>
              <a:t>App</a:t>
            </a:r>
            <a:r>
              <a:rPr lang="ja-JP" altLang="en-US" dirty="0" smtClean="0"/>
              <a:t>で悪評はいつ出現？</a:t>
            </a:r>
            <a:endParaRPr kumimoji="1" lang="ja-JP" altLang="en-US" dirty="0"/>
          </a:p>
        </p:txBody>
      </p:sp>
    </p:spTree>
    <p:extLst>
      <p:ext uri="{BB962C8B-B14F-4D97-AF65-F5344CB8AC3E}">
        <p14:creationId xmlns:p14="http://schemas.microsoft.com/office/powerpoint/2010/main" val="368527770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0850989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556</TotalTime>
  <Words>614</Words>
  <Application>Microsoft Macintosh PowerPoint</Application>
  <PresentationFormat>画面に合わせる (4:3)</PresentationFormat>
  <Paragraphs>95</Paragraphs>
  <Slides>16</Slides>
  <Notes>2</Notes>
  <HiddenSlides>0</HiddenSlides>
  <MMClips>0</MMClips>
  <ScaleCrop>false</ScaleCrop>
  <HeadingPairs>
    <vt:vector size="4" baseType="variant">
      <vt:variant>
        <vt:lpstr>テーマ</vt:lpstr>
      </vt:variant>
      <vt:variant>
        <vt:i4>1</vt:i4>
      </vt:variant>
      <vt:variant>
        <vt:lpstr>スライド タイトル</vt:lpstr>
      </vt:variant>
      <vt:variant>
        <vt:i4>16</vt:i4>
      </vt:variant>
    </vt:vector>
  </HeadingPairs>
  <TitlesOfParts>
    <vt:vector size="17" baseType="lpstr">
      <vt:lpstr>ホワイト</vt:lpstr>
      <vt:lpstr>Prioritizing The Devices To Test Your App On :  A Case Study Of Android Game Apps</vt:lpstr>
      <vt:lpstr>INTRODUCTION</vt:lpstr>
      <vt:lpstr>RQ</vt:lpstr>
      <vt:lpstr>RELATED WORK</vt:lpstr>
      <vt:lpstr>STUDY DESIGN</vt:lpstr>
      <vt:lpstr>review share</vt:lpstr>
      <vt:lpstr>RQ1(1)</vt:lpstr>
      <vt:lpstr>RQ1(2)</vt:lpstr>
      <vt:lpstr>RQ1(2)</vt:lpstr>
      <vt:lpstr>RQ2(1)</vt:lpstr>
      <vt:lpstr>RQ2(2)</vt:lpstr>
      <vt:lpstr>RQ3(1)</vt:lpstr>
      <vt:lpstr>RQ3(2)</vt:lpstr>
      <vt:lpstr>RQ3(2)</vt:lpstr>
      <vt:lpstr>まとめ</vt:lpstr>
      <vt:lpstr>PowerPoint プレゼンテーション</vt:lpstr>
    </vt:vector>
  </TitlesOfParts>
  <Company>wakayama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Prioritizing The Devices To Test Your App On :  A Case Study Of Android Game Apps</dc:title>
  <dc:creator>maeda yoshiya</dc:creator>
  <cp:lastModifiedBy>maeda yoshiya</cp:lastModifiedBy>
  <cp:revision>24</cp:revision>
  <dcterms:created xsi:type="dcterms:W3CDTF">2015-03-03T21:48:47Z</dcterms:created>
  <dcterms:modified xsi:type="dcterms:W3CDTF">2015-03-04T07:05:00Z</dcterms:modified>
</cp:coreProperties>
</file>