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33"/>
  </p:notesMasterIdLst>
  <p:handoutMasterIdLst>
    <p:handoutMasterId r:id="rId34"/>
  </p:handoutMasterIdLst>
  <p:sldIdLst>
    <p:sldId id="256" r:id="rId2"/>
    <p:sldId id="257" r:id="rId3"/>
    <p:sldId id="309" r:id="rId4"/>
    <p:sldId id="324" r:id="rId5"/>
    <p:sldId id="325" r:id="rId6"/>
    <p:sldId id="311" r:id="rId7"/>
    <p:sldId id="331" r:id="rId8"/>
    <p:sldId id="258" r:id="rId9"/>
    <p:sldId id="283" r:id="rId10"/>
    <p:sldId id="284" r:id="rId11"/>
    <p:sldId id="261" r:id="rId12"/>
    <p:sldId id="259" r:id="rId13"/>
    <p:sldId id="323" r:id="rId14"/>
    <p:sldId id="265" r:id="rId15"/>
    <p:sldId id="334" r:id="rId16"/>
    <p:sldId id="328" r:id="rId17"/>
    <p:sldId id="329" r:id="rId18"/>
    <p:sldId id="312" r:id="rId19"/>
    <p:sldId id="313" r:id="rId20"/>
    <p:sldId id="330" r:id="rId21"/>
    <p:sldId id="315" r:id="rId22"/>
    <p:sldId id="326" r:id="rId23"/>
    <p:sldId id="314" r:id="rId24"/>
    <p:sldId id="316" r:id="rId25"/>
    <p:sldId id="317" r:id="rId26"/>
    <p:sldId id="318" r:id="rId27"/>
    <p:sldId id="320" r:id="rId28"/>
    <p:sldId id="319" r:id="rId29"/>
    <p:sldId id="321" r:id="rId30"/>
    <p:sldId id="327" r:id="rId31"/>
    <p:sldId id="322" r:id="rId32"/>
  </p:sldIdLst>
  <p:sldSz cx="9144000" cy="6858000" type="screen4x3"/>
  <p:notesSz cx="6802438" cy="993457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C00"/>
    <a:srgbClr val="DC3812"/>
    <a:srgbClr val="3266CC"/>
    <a:srgbClr val="DD4578"/>
    <a:srgbClr val="0099C5"/>
    <a:srgbClr val="990099"/>
    <a:srgbClr val="109619"/>
    <a:srgbClr val="FD9904"/>
    <a:srgbClr val="FD980E"/>
    <a:srgbClr val="FE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5330" autoAdjust="0"/>
  </p:normalViewPr>
  <p:slideViewPr>
    <p:cSldViewPr snapToGrid="0">
      <p:cViewPr varScale="1">
        <p:scale>
          <a:sx n="76" d="100"/>
          <a:sy n="76" d="100"/>
        </p:scale>
        <p:origin x="798" y="6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7723" cy="49845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3141" y="0"/>
            <a:ext cx="2947723" cy="498454"/>
          </a:xfrm>
          <a:prstGeom prst="rect">
            <a:avLst/>
          </a:prstGeom>
        </p:spPr>
        <p:txBody>
          <a:bodyPr vert="horz" lIns="91440" tIns="45720" rIns="91440" bIns="45720" rtlCol="0"/>
          <a:lstStyle>
            <a:lvl1pPr algn="r">
              <a:defRPr sz="1200"/>
            </a:lvl1pPr>
          </a:lstStyle>
          <a:p>
            <a:fld id="{FF237D73-9DE8-4305-9415-2B8C61636000}" type="datetimeFigureOut">
              <a:rPr kumimoji="1" lang="ja-JP" altLang="en-US" smtClean="0"/>
              <a:t>2016/2/8</a:t>
            </a:fld>
            <a:endParaRPr kumimoji="1" lang="ja-JP" altLang="en-US"/>
          </a:p>
        </p:txBody>
      </p:sp>
      <p:sp>
        <p:nvSpPr>
          <p:cNvPr id="4" name="フッター プレースホルダー 3"/>
          <p:cNvSpPr>
            <a:spLocks noGrp="1"/>
          </p:cNvSpPr>
          <p:nvPr>
            <p:ph type="ftr" sz="quarter" idx="2"/>
          </p:nvPr>
        </p:nvSpPr>
        <p:spPr>
          <a:xfrm>
            <a:off x="0" y="9436123"/>
            <a:ext cx="2947723" cy="498453"/>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3141" y="9436123"/>
            <a:ext cx="2947723" cy="498453"/>
          </a:xfrm>
          <a:prstGeom prst="rect">
            <a:avLst/>
          </a:prstGeom>
        </p:spPr>
        <p:txBody>
          <a:bodyPr vert="horz" lIns="91440" tIns="45720" rIns="91440" bIns="45720" rtlCol="0" anchor="b"/>
          <a:lstStyle>
            <a:lvl1pPr algn="r">
              <a:defRPr sz="1200"/>
            </a:lvl1pPr>
          </a:lstStyle>
          <a:p>
            <a:fld id="{0F3A7239-E226-4990-8F1C-6FAD9DB0ABAF}" type="slidenum">
              <a:rPr kumimoji="1" lang="ja-JP" altLang="en-US" smtClean="0"/>
              <a:t>‹#›</a:t>
            </a:fld>
            <a:endParaRPr kumimoji="1" lang="ja-JP" altLang="en-US"/>
          </a:p>
        </p:txBody>
      </p:sp>
    </p:spTree>
    <p:extLst>
      <p:ext uri="{BB962C8B-B14F-4D97-AF65-F5344CB8AC3E}">
        <p14:creationId xmlns:p14="http://schemas.microsoft.com/office/powerpoint/2010/main" val="2919980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7723" cy="49845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3141" y="0"/>
            <a:ext cx="2947723" cy="498454"/>
          </a:xfrm>
          <a:prstGeom prst="rect">
            <a:avLst/>
          </a:prstGeom>
        </p:spPr>
        <p:txBody>
          <a:bodyPr vert="horz" lIns="91440" tIns="45720" rIns="91440" bIns="45720" rtlCol="0"/>
          <a:lstStyle>
            <a:lvl1pPr algn="r">
              <a:defRPr sz="1200"/>
            </a:lvl1pPr>
          </a:lstStyle>
          <a:p>
            <a:fld id="{03CFDA3A-D304-4D0D-B418-1571E43D39E2}" type="datetimeFigureOut">
              <a:rPr kumimoji="1" lang="ja-JP" altLang="en-US" smtClean="0"/>
              <a:t>2016/2/8</a:t>
            </a:fld>
            <a:endParaRPr kumimoji="1" lang="ja-JP" altLang="en-US"/>
          </a:p>
        </p:txBody>
      </p:sp>
      <p:sp>
        <p:nvSpPr>
          <p:cNvPr id="4" name="スライド イメージ プレースホルダー 3"/>
          <p:cNvSpPr>
            <a:spLocks noGrp="1" noRot="1" noChangeAspect="1"/>
          </p:cNvSpPr>
          <p:nvPr>
            <p:ph type="sldImg" idx="2"/>
          </p:nvPr>
        </p:nvSpPr>
        <p:spPr>
          <a:xfrm>
            <a:off x="1166813" y="1241425"/>
            <a:ext cx="4468812" cy="33528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244" y="4781014"/>
            <a:ext cx="5441950" cy="3911739"/>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36123"/>
            <a:ext cx="2947723" cy="498453"/>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3141" y="9436123"/>
            <a:ext cx="2947723" cy="498453"/>
          </a:xfrm>
          <a:prstGeom prst="rect">
            <a:avLst/>
          </a:prstGeom>
        </p:spPr>
        <p:txBody>
          <a:bodyPr vert="horz" lIns="91440" tIns="45720" rIns="91440" bIns="45720"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大平研究室の松野です。</a:t>
            </a:r>
            <a:endParaRPr kumimoji="1" lang="en-US" altLang="ja-JP" dirty="0" smtClean="0"/>
          </a:p>
          <a:p>
            <a:r>
              <a:rPr kumimoji="1" lang="en-US" altLang="ja-JP" dirty="0" smtClean="0"/>
              <a:t>OSS</a:t>
            </a:r>
            <a:r>
              <a:rPr kumimoji="1" lang="ja-JP" altLang="en-US" dirty="0" smtClean="0"/>
              <a:t>開発者の</a:t>
            </a:r>
            <a:r>
              <a:rPr kumimoji="1" lang="en-US" altLang="ja-JP" dirty="0" smtClean="0"/>
              <a:t>High</a:t>
            </a:r>
            <a:r>
              <a:rPr kumimoji="1" lang="en-US" altLang="ja-JP" baseline="0" dirty="0" smtClean="0"/>
              <a:t> Impact Bug</a:t>
            </a:r>
            <a:r>
              <a:rPr kumimoji="1" lang="ja-JP" altLang="en-US" baseline="0" dirty="0" smtClean="0"/>
              <a:t>に対する認識調査というタイトルで発表します。</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0</a:t>
            </a:fld>
            <a:endParaRPr kumimoji="1" lang="ja-JP" altLang="en-US"/>
          </a:p>
        </p:txBody>
      </p:sp>
    </p:spTree>
    <p:extLst>
      <p:ext uri="{BB962C8B-B14F-4D97-AF65-F5344CB8AC3E}">
        <p14:creationId xmlns:p14="http://schemas.microsoft.com/office/powerpoint/2010/main" val="1379712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先行研究では，ユーザや開発者に大きな影響を与えるバグを対象とした分析が行われています．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それらの不具合を</a:t>
            </a:r>
            <a:r>
              <a:rPr kumimoji="1" lang="en-US" altLang="ja-JP" dirty="0" smtClean="0"/>
              <a:t>High Impact Bug</a:t>
            </a:r>
            <a:r>
              <a:rPr kumimoji="1" lang="ja-JP" altLang="en-US" dirty="0" smtClean="0"/>
              <a:t>と呼んでいます．</a:t>
            </a:r>
            <a:endParaRPr kumimoji="1" lang="en-US" altLang="ja-JP" dirty="0" smtClean="0"/>
          </a:p>
          <a:p>
            <a:endParaRPr kumimoji="1" lang="en-US" altLang="ja-JP" dirty="0" smtClean="0"/>
          </a:p>
          <a:p>
            <a:r>
              <a:rPr kumimoji="1" lang="ja-JP" altLang="en-US" dirty="0" smtClean="0"/>
              <a:t>先行研究によって～の</a:t>
            </a:r>
            <a:r>
              <a:rPr kumimoji="1" lang="en-US" altLang="ja-JP" dirty="0" smtClean="0"/>
              <a:t>6</a:t>
            </a:r>
            <a:r>
              <a:rPr kumimoji="1" lang="ja-JP" altLang="en-US" dirty="0" smtClean="0"/>
              <a:t>種類の</a:t>
            </a:r>
            <a:r>
              <a:rPr kumimoji="1" lang="en-US" altLang="ja-JP" dirty="0" smtClean="0"/>
              <a:t>High Impact Bug</a:t>
            </a:r>
            <a:r>
              <a:rPr kumimoji="1" lang="ja-JP" altLang="en-US" dirty="0" smtClean="0"/>
              <a:t>が挙げられています</a:t>
            </a:r>
            <a:endParaRPr kumimoji="1" lang="en-US" altLang="ja-JP" dirty="0" smtClean="0"/>
          </a:p>
          <a:p>
            <a:endParaRPr kumimoji="1" lang="en-US" altLang="ja-JP" dirty="0" smtClean="0"/>
          </a:p>
          <a:p>
            <a:r>
              <a:rPr kumimoji="1" lang="ja-JP" altLang="en-US" dirty="0" smtClean="0"/>
              <a:t>しかし，これらはいずれも研究者の知識や経験に基づいて定義されたものです</a:t>
            </a:r>
            <a:endParaRPr kumimoji="1" lang="en-US" altLang="ja-JP" dirty="0" smtClean="0"/>
          </a:p>
          <a:p>
            <a:r>
              <a:rPr kumimoji="1" lang="ja-JP" altLang="en-US" dirty="0" smtClean="0"/>
              <a:t>そのため，これらの</a:t>
            </a:r>
            <a:r>
              <a:rPr kumimoji="1" lang="en-US" altLang="ja-JP" dirty="0" smtClean="0"/>
              <a:t>High Impact Bug</a:t>
            </a:r>
            <a:r>
              <a:rPr kumimoji="1" lang="ja-JP" altLang="en-US" dirty="0" smtClean="0"/>
              <a:t>を実際に開発者が重要な不具合だと認識しているかは明らかではありません．</a:t>
            </a:r>
            <a:endParaRPr kumimoji="1" lang="en-US" altLang="ja-JP" dirty="0" smtClean="0"/>
          </a:p>
          <a:p>
            <a:r>
              <a:rPr kumimoji="1" lang="ja-JP" altLang="en-US" dirty="0" smtClean="0"/>
              <a:t>開発者が実際に重要だと認識している不具合の修正プロセスを改善する必要があります．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a:t>
            </a:fld>
            <a:endParaRPr kumimoji="1" lang="ja-JP" altLang="en-US"/>
          </a:p>
        </p:txBody>
      </p:sp>
    </p:spTree>
    <p:extLst>
      <p:ext uri="{BB962C8B-B14F-4D97-AF65-F5344CB8AC3E}">
        <p14:creationId xmlns:p14="http://schemas.microsoft.com/office/powerpoint/2010/main" val="1824843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a:t>
            </a:fld>
            <a:endParaRPr kumimoji="1" lang="ja-JP" altLang="en-US"/>
          </a:p>
        </p:txBody>
      </p:sp>
    </p:spTree>
    <p:extLst>
      <p:ext uri="{BB962C8B-B14F-4D97-AF65-F5344CB8AC3E}">
        <p14:creationId xmlns:p14="http://schemas.microsoft.com/office/powerpoint/2010/main" val="3577136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Dormant Bug</a:t>
            </a:r>
            <a:r>
              <a:rPr kumimoji="1" lang="ja-JP" altLang="en-US" dirty="0" smtClean="0"/>
              <a:t>は</a:t>
            </a:r>
            <a:r>
              <a:rPr lang="ja-JP" altLang="en-US" dirty="0" smtClean="0"/>
              <a:t>あるリリースに向けて開発を行っている際に埋め込まれるが，テスト中またはリリース後には見つからずに，次のリリース以後に見つかる不具合です．</a:t>
            </a:r>
            <a:endParaRPr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ja-JP" altLang="en-US" dirty="0" smtClean="0"/>
              <a:t>リリース後に報告された不具合はそのバージョンの品質の指標として用いられるため，品質評価に悪影響を与えるとされています．</a:t>
            </a:r>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3</a:t>
            </a:fld>
            <a:endParaRPr kumimoji="1" lang="ja-JP" altLang="en-US"/>
          </a:p>
        </p:txBody>
      </p:sp>
    </p:spTree>
    <p:extLst>
      <p:ext uri="{BB962C8B-B14F-4D97-AF65-F5344CB8AC3E}">
        <p14:creationId xmlns:p14="http://schemas.microsoft.com/office/powerpoint/2010/main" val="4266182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Performance Bug</a:t>
            </a:r>
            <a:r>
              <a:rPr kumimoji="1" lang="ja-JP" altLang="en-US" dirty="0" smtClean="0"/>
              <a:t>はユーザエクスペリエンスやレスポンス，スループットの低下などを含むパフォーマンス低下を招く不具合です．</a:t>
            </a:r>
            <a:endParaRPr kumimoji="1" lang="en-US" altLang="ja-JP" dirty="0" smtClean="0"/>
          </a:p>
          <a:p>
            <a:r>
              <a:rPr kumimoji="1" lang="en-US" altLang="ja-JP" dirty="0" smtClean="0"/>
              <a:t>Performance Bug</a:t>
            </a:r>
            <a:r>
              <a:rPr kumimoji="1" lang="ja-JP" altLang="en-US" dirty="0" smtClean="0"/>
              <a:t>はユーザの満足度等に影響を与えるとされています．</a:t>
            </a:r>
            <a:endParaRPr kumimoji="1" lang="en-US" altLang="ja-JP" dirty="0" smtClean="0"/>
          </a:p>
          <a:p>
            <a:endParaRPr kumimoji="1" lang="en-US" altLang="ja-JP" dirty="0" smtClean="0"/>
          </a:p>
          <a:p>
            <a:r>
              <a:rPr kumimoji="1" lang="en-US" altLang="ja-JP" dirty="0" smtClean="0"/>
              <a:t>Breakage</a:t>
            </a:r>
            <a:r>
              <a:rPr kumimoji="1" lang="en-US" altLang="ja-JP" baseline="0" dirty="0" smtClean="0"/>
              <a:t> Bug</a:t>
            </a:r>
            <a:r>
              <a:rPr kumimoji="1" lang="ja-JP" altLang="en-US" baseline="0" dirty="0" smtClean="0"/>
              <a:t>は</a:t>
            </a:r>
            <a:r>
              <a:rPr lang="ja-JP" altLang="en-US" dirty="0" smtClean="0"/>
              <a:t>コード修正や機能追加により，以前使えていた機能を利用不可能にする不具合です．</a:t>
            </a:r>
            <a:endParaRPr kumimoji="1" lang="ja-JP" altLang="en-US" dirty="0" smtClean="0"/>
          </a:p>
          <a:p>
            <a:r>
              <a:rPr kumimoji="1" lang="en-US" altLang="ja-JP" baseline="0" dirty="0" smtClean="0"/>
              <a:t>Breakage Bug</a:t>
            </a:r>
            <a:r>
              <a:rPr kumimoji="1" lang="ja-JP" altLang="en-US" baseline="0" dirty="0" smtClean="0"/>
              <a:t>は元々利用していた機能が利用できなくなることによってユーザ満足度等に影響を与えるとされています．</a:t>
            </a:r>
            <a:endParaRPr kumimoji="1" lang="en-US" altLang="ja-JP" baseline="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5</a:t>
            </a:fld>
            <a:endParaRPr kumimoji="1" lang="ja-JP" altLang="en-US"/>
          </a:p>
        </p:txBody>
      </p:sp>
    </p:spTree>
    <p:extLst>
      <p:ext uri="{BB962C8B-B14F-4D97-AF65-F5344CB8AC3E}">
        <p14:creationId xmlns:p14="http://schemas.microsoft.com/office/powerpoint/2010/main" val="4294471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6</a:t>
            </a:fld>
            <a:endParaRPr kumimoji="1" lang="ja-JP" altLang="en-US"/>
          </a:p>
        </p:txBody>
      </p:sp>
    </p:spTree>
    <p:extLst>
      <p:ext uri="{BB962C8B-B14F-4D97-AF65-F5344CB8AC3E}">
        <p14:creationId xmlns:p14="http://schemas.microsoft.com/office/powerpoint/2010/main" val="4031748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7</a:t>
            </a:fld>
            <a:endParaRPr kumimoji="1" lang="ja-JP" altLang="en-US"/>
          </a:p>
        </p:txBody>
      </p:sp>
    </p:spTree>
    <p:extLst>
      <p:ext uri="{BB962C8B-B14F-4D97-AF65-F5344CB8AC3E}">
        <p14:creationId xmlns:p14="http://schemas.microsoft.com/office/powerpoint/2010/main" val="712933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10</a:t>
            </a:fld>
            <a:endParaRPr kumimoji="1" lang="ja-JP" altLang="en-US"/>
          </a:p>
        </p:txBody>
      </p:sp>
    </p:spTree>
    <p:extLst>
      <p:ext uri="{BB962C8B-B14F-4D97-AF65-F5344CB8AC3E}">
        <p14:creationId xmlns:p14="http://schemas.microsoft.com/office/powerpoint/2010/main" val="2790748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12</a:t>
            </a:fld>
            <a:endParaRPr kumimoji="1" lang="ja-JP" altLang="en-US"/>
          </a:p>
        </p:txBody>
      </p:sp>
    </p:spTree>
    <p:extLst>
      <p:ext uri="{BB962C8B-B14F-4D97-AF65-F5344CB8AC3E}">
        <p14:creationId xmlns:p14="http://schemas.microsoft.com/office/powerpoint/2010/main" val="2974123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16</a:t>
            </a:fld>
            <a:endParaRPr kumimoji="1" lang="ja-JP" altLang="en-US"/>
          </a:p>
        </p:txBody>
      </p:sp>
    </p:spTree>
    <p:extLst>
      <p:ext uri="{BB962C8B-B14F-4D97-AF65-F5344CB8AC3E}">
        <p14:creationId xmlns:p14="http://schemas.microsoft.com/office/powerpoint/2010/main" val="3324380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20</a:t>
            </a:fld>
            <a:endParaRPr kumimoji="1" lang="ja-JP" altLang="en-US"/>
          </a:p>
        </p:txBody>
      </p:sp>
    </p:spTree>
    <p:extLst>
      <p:ext uri="{BB962C8B-B14F-4D97-AF65-F5344CB8AC3E}">
        <p14:creationId xmlns:p14="http://schemas.microsoft.com/office/powerpoint/2010/main" val="3462783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24</a:t>
            </a:fld>
            <a:endParaRPr kumimoji="1" lang="ja-JP" altLang="en-US"/>
          </a:p>
        </p:txBody>
      </p:sp>
    </p:spTree>
    <p:extLst>
      <p:ext uri="{BB962C8B-B14F-4D97-AF65-F5344CB8AC3E}">
        <p14:creationId xmlns:p14="http://schemas.microsoft.com/office/powerpoint/2010/main" val="3203504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26</a:t>
            </a:fld>
            <a:endParaRPr kumimoji="1" lang="ja-JP" altLang="en-US"/>
          </a:p>
        </p:txBody>
      </p:sp>
    </p:spTree>
    <p:extLst>
      <p:ext uri="{BB962C8B-B14F-4D97-AF65-F5344CB8AC3E}">
        <p14:creationId xmlns:p14="http://schemas.microsoft.com/office/powerpoint/2010/main" val="2934065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27</a:t>
            </a:fld>
            <a:endParaRPr kumimoji="1" lang="ja-JP" altLang="en-US"/>
          </a:p>
        </p:txBody>
      </p:sp>
    </p:spTree>
    <p:extLst>
      <p:ext uri="{BB962C8B-B14F-4D97-AF65-F5344CB8AC3E}">
        <p14:creationId xmlns:p14="http://schemas.microsoft.com/office/powerpoint/2010/main" val="1279034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62145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fld id="{7BE87976-DF6E-4B29-A1C2-23871A62ED58}" type="datetime1">
              <a:rPr kumimoji="1" lang="ja-JP" altLang="en-US" smtClean="0"/>
              <a:t>2016/2/8</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224163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511306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86E8BDC-91C0-4C2C-A737-510DC78D0AA9}" type="datetime1">
              <a:rPr kumimoji="1" lang="ja-JP" altLang="en-US" smtClean="0"/>
              <a:t>2016/2/8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88906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EEAF9FE-BA23-408E-8478-F282A90ECDB4}" type="datetime1">
              <a:rPr kumimoji="1" lang="ja-JP" altLang="en-US" smtClean="0"/>
              <a:t>2016/2/8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03629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1CB6D32-30F3-411E-8871-2FB3EF7A00AE}" type="datetime1">
              <a:rPr kumimoji="1" lang="ja-JP" altLang="en-US" smtClean="0"/>
              <a:t>2016/2/8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9616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1AA342-EB8E-46A3-A39F-6B51FAA57504}" type="datetime1">
              <a:rPr kumimoji="1" lang="ja-JP" altLang="en-US" smtClean="0"/>
              <a:t>2016/2/8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9622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C6B5FD5-2492-4605-8967-C1B796D50E61}" type="datetime1">
              <a:rPr kumimoji="1" lang="ja-JP" altLang="en-US" smtClean="0"/>
              <a:t>2016/2/8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11619360"/>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792B069-E5D3-40CB-94AD-ED7EBBB0EBAC}" type="datetime1">
              <a:rPr kumimoji="1" lang="ja-JP" altLang="en-US" smtClean="0"/>
              <a:t>2016/2/8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243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6B5FD5-2492-4605-8967-C1B796D50E61}" type="datetime1">
              <a:rPr kumimoji="1" lang="ja-JP" altLang="en-US" smtClean="0"/>
              <a:t>2016/2/8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249165585"/>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6B5FD5-2492-4605-8967-C1B796D50E61}" type="datetime1">
              <a:rPr kumimoji="1" lang="ja-JP" altLang="en-US" smtClean="0"/>
              <a:t>2016/2/8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64909245"/>
      </p:ext>
    </p:extLst>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B5FD5-2492-4605-8967-C1B796D50E61}" type="datetime1">
              <a:rPr kumimoji="1" lang="ja-JP" altLang="en-US" smtClean="0"/>
              <a:t>2016/2/8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031920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685800" y="1122363"/>
            <a:ext cx="7952362" cy="2387600"/>
          </a:xfrm>
        </p:spPr>
        <p:txBody>
          <a:bodyPr>
            <a:normAutofit/>
          </a:bodyPr>
          <a:lstStyle/>
          <a:p>
            <a:r>
              <a:rPr lang="en-US" altLang="ja-JP" sz="4800" dirty="0" smtClean="0">
                <a:latin typeface="+mn-ea"/>
                <a:ea typeface="+mn-ea"/>
              </a:rPr>
              <a:t>OSS</a:t>
            </a:r>
            <a:r>
              <a:rPr lang="ja-JP" altLang="en-US" sz="4800" dirty="0" smtClean="0">
                <a:latin typeface="+mn-ea"/>
                <a:ea typeface="+mn-ea"/>
              </a:rPr>
              <a:t>開発者の</a:t>
            </a:r>
            <a:r>
              <a:rPr lang="en-US" altLang="ja-JP" sz="4800" dirty="0" smtClean="0">
                <a:latin typeface="+mn-ea"/>
                <a:ea typeface="+mn-ea"/>
              </a:rPr>
              <a:t>High Impact Bug</a:t>
            </a:r>
            <a:r>
              <a:rPr lang="ja-JP" altLang="en-US" sz="4800" dirty="0" smtClean="0">
                <a:latin typeface="+mn-ea"/>
                <a:ea typeface="+mn-ea"/>
              </a:rPr>
              <a:t>に対する認識調査</a:t>
            </a:r>
            <a:endParaRPr kumimoji="1" lang="ja-JP" altLang="en-US" sz="4800" dirty="0">
              <a:latin typeface="+mj-ea"/>
            </a:endParaRPr>
          </a:p>
        </p:txBody>
      </p:sp>
      <p:sp>
        <p:nvSpPr>
          <p:cNvPr id="7" name="サブタイトル 6"/>
          <p:cNvSpPr>
            <a:spLocks noGrp="1"/>
          </p:cNvSpPr>
          <p:nvPr>
            <p:ph type="subTitle" idx="1"/>
          </p:nvPr>
        </p:nvSpPr>
        <p:spPr/>
        <p:txBody>
          <a:bodyPr/>
          <a:lstStyle/>
          <a:p>
            <a:r>
              <a:rPr lang="ja-JP" altLang="en-US" dirty="0" smtClean="0">
                <a:solidFill>
                  <a:schemeClr val="tx1"/>
                </a:solidFill>
              </a:rPr>
              <a:t>和歌山大学</a:t>
            </a:r>
            <a:endParaRPr kumimoji="1" lang="en-US" altLang="ja-JP" dirty="0" smtClean="0">
              <a:solidFill>
                <a:schemeClr val="tx1"/>
              </a:solidFill>
            </a:endParaRPr>
          </a:p>
          <a:p>
            <a:r>
              <a:rPr lang="en-US" altLang="ja-JP" dirty="0" smtClean="0">
                <a:solidFill>
                  <a:schemeClr val="tx1"/>
                </a:solidFill>
              </a:rPr>
              <a:t>60171050</a:t>
            </a:r>
            <a:endParaRPr lang="en-US" altLang="ja-JP" dirty="0">
              <a:solidFill>
                <a:schemeClr val="tx1"/>
              </a:solidFill>
            </a:endParaRPr>
          </a:p>
          <a:p>
            <a:r>
              <a:rPr kumimoji="1" lang="ja-JP" altLang="en-US" dirty="0" smtClean="0">
                <a:solidFill>
                  <a:schemeClr val="tx1"/>
                </a:solidFill>
              </a:rPr>
              <a:t>松野祐介</a:t>
            </a:r>
            <a:endParaRPr kumimoji="1" lang="ja-JP" altLang="en-US" dirty="0">
              <a:solidFill>
                <a:schemeClr val="tx1"/>
              </a:solidFill>
            </a:endParaRPr>
          </a:p>
        </p:txBody>
      </p:sp>
      <p:cxnSp>
        <p:nvCxnSpPr>
          <p:cNvPr id="8" name="直線コネクタ 7"/>
          <p:cNvCxnSpPr/>
          <p:nvPr/>
        </p:nvCxnSpPr>
        <p:spPr>
          <a:xfrm>
            <a:off x="1143000" y="3544934"/>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a:xfrm>
            <a:off x="251520" y="1417638"/>
            <a:ext cx="8619172" cy="5042797"/>
          </a:xfrm>
        </p:spPr>
        <p:txBody>
          <a:bodyPr>
            <a:normAutofit/>
          </a:bodyPr>
          <a:lstStyle/>
          <a:p>
            <a:r>
              <a:rPr kumimoji="1" lang="ja-JP" altLang="en-US" dirty="0" smtClean="0"/>
              <a:t>先行研究では，ユーザや開発者に大きな影響を与えるバグを対象とした分析が行われている</a:t>
            </a:r>
            <a:endParaRPr kumimoji="1" lang="en-US" altLang="ja-JP" dirty="0" smtClean="0"/>
          </a:p>
          <a:p>
            <a:pPr lvl="1"/>
            <a:r>
              <a:rPr lang="ja-JP" altLang="en-US" dirty="0" smtClean="0"/>
              <a:t>この不具合を</a:t>
            </a:r>
            <a:r>
              <a:rPr lang="en-US" altLang="ja-JP" dirty="0" smtClean="0"/>
              <a:t>High Impact Bug</a:t>
            </a:r>
            <a:r>
              <a:rPr lang="ja-JP" altLang="en-US" dirty="0" smtClean="0"/>
              <a:t>と呼ぶ</a:t>
            </a:r>
            <a:endParaRPr kumimoji="1" lang="en-US" altLang="ja-JP" dirty="0" smtClean="0"/>
          </a:p>
          <a:p>
            <a:endParaRPr lang="en-US" altLang="ja-JP" sz="2000" dirty="0" smtClean="0"/>
          </a:p>
          <a:p>
            <a:endParaRPr lang="en-US" altLang="ja-JP" sz="2000" dirty="0" smtClean="0"/>
          </a:p>
          <a:p>
            <a:r>
              <a:rPr lang="ja-JP" altLang="en-US" dirty="0" smtClean="0"/>
              <a:t>先行研究における</a:t>
            </a:r>
            <a:r>
              <a:rPr lang="en-US" altLang="ja-JP" dirty="0" smtClean="0"/>
              <a:t>6</a:t>
            </a:r>
            <a:r>
              <a:rPr lang="ja-JP" altLang="en-US" dirty="0" smtClean="0"/>
              <a:t>種類の</a:t>
            </a:r>
            <a:r>
              <a:rPr lang="en-US" altLang="ja-JP" dirty="0" smtClean="0"/>
              <a:t>High Impact Bug</a:t>
            </a:r>
          </a:p>
          <a:p>
            <a:pPr lvl="1"/>
            <a:r>
              <a:rPr lang="en-US" altLang="ja-JP" dirty="0" smtClean="0"/>
              <a:t>Surprise Bug</a:t>
            </a:r>
            <a:r>
              <a:rPr lang="ja-JP" altLang="en-US" dirty="0"/>
              <a:t> </a:t>
            </a:r>
            <a:r>
              <a:rPr lang="en-US" altLang="ja-JP" dirty="0" smtClean="0"/>
              <a:t>, Dormant Bug , Blocking Bug , Security Bug , Performance Bug , Breakage Bug</a:t>
            </a:r>
            <a:endParaRPr lang="en-US" altLang="ja-JP" dirty="0"/>
          </a:p>
          <a:p>
            <a:endParaRPr lang="en-US" altLang="ja-JP" sz="1400" dirty="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D577D880-6DED-4026-883F-C0BB14557D86}"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Tree>
    <p:extLst>
      <p:ext uri="{BB962C8B-B14F-4D97-AF65-F5344CB8AC3E}">
        <p14:creationId xmlns:p14="http://schemas.microsoft.com/office/powerpoint/2010/main" val="1329553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(1/4)</a:t>
            </a:r>
            <a:endParaRPr kumimoji="1" lang="ja-JP" altLang="en-US" dirty="0"/>
          </a:p>
        </p:txBody>
      </p:sp>
      <p:sp>
        <p:nvSpPr>
          <p:cNvPr id="3" name="コンテンツ プレースホルダー 2"/>
          <p:cNvSpPr>
            <a:spLocks noGrp="1"/>
          </p:cNvSpPr>
          <p:nvPr>
            <p:ph idx="1"/>
          </p:nvPr>
        </p:nvSpPr>
        <p:spPr>
          <a:xfrm>
            <a:off x="457200" y="1478823"/>
            <a:ext cx="8229600" cy="1026419"/>
          </a:xfrm>
        </p:spPr>
        <p:txBody>
          <a:bodyPr>
            <a:normAutofit/>
          </a:bodyPr>
          <a:lstStyle/>
          <a:p>
            <a:r>
              <a:rPr kumimoji="1" lang="en-US" altLang="ja-JP" dirty="0" smtClean="0"/>
              <a:t>Surprise Bug</a:t>
            </a:r>
          </a:p>
          <a:p>
            <a:pPr lvl="1"/>
            <a:r>
              <a:rPr lang="ja-JP" altLang="en-US" dirty="0" smtClean="0"/>
              <a:t>予期せぬ箇所かつ，予期せぬ時期に発生する不具合</a:t>
            </a:r>
            <a:endParaRPr lang="en-US" altLang="ja-JP" dirty="0" smtClean="0"/>
          </a:p>
          <a:p>
            <a:pPr lvl="1"/>
            <a:endParaRPr kumimoji="1" lang="en-US" altLang="ja-JP" dirty="0"/>
          </a:p>
          <a:p>
            <a:endParaRPr kumimoji="1" lang="en-US" altLang="ja-JP" dirty="0"/>
          </a:p>
        </p:txBody>
      </p:sp>
      <p:sp>
        <p:nvSpPr>
          <p:cNvPr id="5" name="日付プレースホルダー 4"/>
          <p:cNvSpPr>
            <a:spLocks noGrp="1"/>
          </p:cNvSpPr>
          <p:nvPr>
            <p:ph type="dt" sz="half" idx="10"/>
          </p:nvPr>
        </p:nvSpPr>
        <p:spPr/>
        <p:txBody>
          <a:bodyPr/>
          <a:lstStyle/>
          <a:p>
            <a:fld id="{A4F4AC1E-7723-4363-B5E2-8941F3EC62F2}"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pic>
        <p:nvPicPr>
          <p:cNvPr id="8" name="図 7"/>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37906" y="2644922"/>
            <a:ext cx="780000" cy="720000"/>
          </a:xfrm>
          <a:prstGeom prst="rect">
            <a:avLst/>
          </a:prstGeom>
        </p:spPr>
      </p:pic>
      <p:pic>
        <p:nvPicPr>
          <p:cNvPr id="9" name="図 8"/>
          <p:cNvPicPr>
            <a:picLocks noChangeAspect="1"/>
          </p:cNvPicPr>
          <p:nvPr/>
        </p:nvPicPr>
        <p:blipFill>
          <a:blip r:embed="rId3">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430677" y="4589399"/>
            <a:ext cx="780000" cy="720000"/>
          </a:xfrm>
          <a:prstGeom prst="rect">
            <a:avLst/>
          </a:prstGeom>
        </p:spPr>
      </p:pic>
      <p:pic>
        <p:nvPicPr>
          <p:cNvPr id="10" name="図 9"/>
          <p:cNvPicPr>
            <a:picLocks noChangeAspect="1"/>
          </p:cNvPicPr>
          <p:nvPr/>
        </p:nvPicPr>
        <p:blipFill>
          <a:blip r:embed="rId3">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37906" y="3381280"/>
            <a:ext cx="780000" cy="720000"/>
          </a:xfrm>
          <a:prstGeom prst="rect">
            <a:avLst/>
          </a:prstGeom>
        </p:spPr>
      </p:pic>
      <p:cxnSp>
        <p:nvCxnSpPr>
          <p:cNvPr id="14" name="直線矢印コネクタ 13"/>
          <p:cNvCxnSpPr/>
          <p:nvPr/>
        </p:nvCxnSpPr>
        <p:spPr>
          <a:xfrm>
            <a:off x="581461" y="5735782"/>
            <a:ext cx="802834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4702629" y="2695699"/>
            <a:ext cx="29041" cy="32419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4164815" y="5962603"/>
            <a:ext cx="1133708" cy="369332"/>
          </a:xfrm>
          <a:prstGeom prst="rect">
            <a:avLst/>
          </a:prstGeom>
          <a:noFill/>
        </p:spPr>
        <p:txBody>
          <a:bodyPr wrap="none" rtlCol="0">
            <a:spAutoFit/>
          </a:bodyPr>
          <a:lstStyle/>
          <a:p>
            <a:r>
              <a:rPr lang="en-US" altLang="ja-JP" dirty="0" smtClean="0"/>
              <a:t>ver. 2.5.0</a:t>
            </a:r>
            <a:endParaRPr kumimoji="1" lang="ja-JP" altLang="en-US" dirty="0"/>
          </a:p>
        </p:txBody>
      </p:sp>
      <p:cxnSp>
        <p:nvCxnSpPr>
          <p:cNvPr id="33" name="直線コネクタ 32"/>
          <p:cNvCxnSpPr/>
          <p:nvPr/>
        </p:nvCxnSpPr>
        <p:spPr>
          <a:xfrm>
            <a:off x="499793" y="4182632"/>
            <a:ext cx="8023849" cy="58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図 36"/>
          <p:cNvPicPr>
            <a:picLocks noChangeAspect="1"/>
          </p:cNvPicPr>
          <p:nvPr/>
        </p:nvPicPr>
        <p:blipFill>
          <a:blip r:embed="rId3">
            <a:clrChange>
              <a:clrFrom>
                <a:srgbClr val="962A27">
                  <a:alpha val="93725"/>
                </a:srgbClr>
              </a:clrFrom>
              <a:clrTo>
                <a:srgbClr val="962A27">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793959" y="4841811"/>
            <a:ext cx="780000" cy="720000"/>
          </a:xfrm>
          <a:prstGeom prst="rect">
            <a:avLst/>
          </a:prstGeom>
        </p:spPr>
      </p:pic>
      <p:pic>
        <p:nvPicPr>
          <p:cNvPr id="38" name="図 37"/>
          <p:cNvPicPr>
            <a:picLocks noChangeAspect="1"/>
          </p:cNvPicPr>
          <p:nvPr/>
        </p:nvPicPr>
        <p:blipFill>
          <a:blip r:embed="rId3">
            <a:clrChange>
              <a:clrFrom>
                <a:srgbClr val="962A27">
                  <a:alpha val="93725"/>
                </a:srgbClr>
              </a:clrFrom>
              <a:clrTo>
                <a:srgbClr val="962A27">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61196" y="2859524"/>
            <a:ext cx="779999" cy="720000"/>
          </a:xfrm>
          <a:prstGeom prst="rect">
            <a:avLst/>
          </a:prstGeom>
        </p:spPr>
      </p:pic>
      <p:pic>
        <p:nvPicPr>
          <p:cNvPr id="39" name="図 38"/>
          <p:cNvPicPr>
            <a:picLocks noChangeAspect="1"/>
          </p:cNvPicPr>
          <p:nvPr/>
        </p:nvPicPr>
        <p:blipFill>
          <a:blip r:embed="rId3">
            <a:clrChange>
              <a:clrFrom>
                <a:srgbClr val="962A27">
                  <a:alpha val="93725"/>
                </a:srgbClr>
              </a:clrFrom>
              <a:clrTo>
                <a:srgbClr val="962A27">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712384" y="4811439"/>
            <a:ext cx="780000" cy="720000"/>
          </a:xfrm>
          <a:prstGeom prst="rect">
            <a:avLst/>
          </a:prstGeom>
        </p:spPr>
      </p:pic>
      <p:pic>
        <p:nvPicPr>
          <p:cNvPr id="40" name="図 39"/>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44900" y="4247096"/>
            <a:ext cx="780000" cy="720000"/>
          </a:xfrm>
          <a:prstGeom prst="rect">
            <a:avLst/>
          </a:prstGeom>
        </p:spPr>
      </p:pic>
      <p:sp>
        <p:nvSpPr>
          <p:cNvPr id="41" name="テキスト ボックス 40"/>
          <p:cNvSpPr txBox="1"/>
          <p:nvPr/>
        </p:nvSpPr>
        <p:spPr>
          <a:xfrm>
            <a:off x="997527" y="3040154"/>
            <a:ext cx="761812" cy="369332"/>
          </a:xfrm>
          <a:prstGeom prst="rect">
            <a:avLst/>
          </a:prstGeom>
          <a:noFill/>
        </p:spPr>
        <p:txBody>
          <a:bodyPr wrap="none" rtlCol="0">
            <a:spAutoFit/>
          </a:bodyPr>
          <a:lstStyle/>
          <a:p>
            <a:r>
              <a:rPr kumimoji="1" lang="en-US" altLang="ja-JP" dirty="0" smtClean="0"/>
              <a:t>File A</a:t>
            </a:r>
            <a:endParaRPr kumimoji="1" lang="ja-JP" altLang="en-US" dirty="0"/>
          </a:p>
        </p:txBody>
      </p:sp>
      <p:sp>
        <p:nvSpPr>
          <p:cNvPr id="42" name="テキスト ボックス 41"/>
          <p:cNvSpPr txBox="1"/>
          <p:nvPr/>
        </p:nvSpPr>
        <p:spPr>
          <a:xfrm>
            <a:off x="983817" y="4718174"/>
            <a:ext cx="774571" cy="369332"/>
          </a:xfrm>
          <a:prstGeom prst="rect">
            <a:avLst/>
          </a:prstGeom>
          <a:noFill/>
        </p:spPr>
        <p:txBody>
          <a:bodyPr wrap="none" rtlCol="0">
            <a:spAutoFit/>
          </a:bodyPr>
          <a:lstStyle/>
          <a:p>
            <a:r>
              <a:rPr kumimoji="1" lang="en-US" altLang="ja-JP" dirty="0" smtClean="0"/>
              <a:t>File B</a:t>
            </a:r>
            <a:endParaRPr kumimoji="1" lang="ja-JP" altLang="en-US" dirty="0"/>
          </a:p>
        </p:txBody>
      </p:sp>
      <p:sp>
        <p:nvSpPr>
          <p:cNvPr id="43" name="正方形/長方形 42"/>
          <p:cNvSpPr/>
          <p:nvPr/>
        </p:nvSpPr>
        <p:spPr>
          <a:xfrm>
            <a:off x="7339074" y="2911022"/>
            <a:ext cx="989074" cy="57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p:cNvSpPr txBox="1"/>
          <p:nvPr/>
        </p:nvSpPr>
        <p:spPr>
          <a:xfrm>
            <a:off x="7284272" y="2849837"/>
            <a:ext cx="1043876" cy="646331"/>
          </a:xfrm>
          <a:prstGeom prst="rect">
            <a:avLst/>
          </a:prstGeom>
          <a:noFill/>
        </p:spPr>
        <p:txBody>
          <a:bodyPr wrap="none" rtlCol="0">
            <a:spAutoFit/>
          </a:bodyPr>
          <a:lstStyle/>
          <a:p>
            <a:pPr algn="ctr"/>
            <a:r>
              <a:rPr lang="en-US" altLang="ja-JP" dirty="0" smtClean="0"/>
              <a:t>Non </a:t>
            </a:r>
          </a:p>
          <a:p>
            <a:pPr algn="ctr"/>
            <a:r>
              <a:rPr lang="en-US" altLang="ja-JP" dirty="0" smtClean="0"/>
              <a:t>Surprise</a:t>
            </a:r>
            <a:endParaRPr kumimoji="1" lang="ja-JP" altLang="en-US" dirty="0"/>
          </a:p>
        </p:txBody>
      </p:sp>
      <p:sp>
        <p:nvSpPr>
          <p:cNvPr id="45" name="正方形/長方形 44"/>
          <p:cNvSpPr/>
          <p:nvPr/>
        </p:nvSpPr>
        <p:spPr>
          <a:xfrm>
            <a:off x="7549056" y="4657145"/>
            <a:ext cx="989074" cy="4246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6" name="テキスト ボックス 45"/>
          <p:cNvSpPr txBox="1"/>
          <p:nvPr/>
        </p:nvSpPr>
        <p:spPr>
          <a:xfrm>
            <a:off x="7498189" y="4657145"/>
            <a:ext cx="1043876" cy="369332"/>
          </a:xfrm>
          <a:prstGeom prst="rect">
            <a:avLst/>
          </a:prstGeom>
          <a:noFill/>
        </p:spPr>
        <p:txBody>
          <a:bodyPr wrap="none" rtlCol="0">
            <a:spAutoFit/>
          </a:bodyPr>
          <a:lstStyle/>
          <a:p>
            <a:pPr algn="ctr"/>
            <a:r>
              <a:rPr lang="en-US" altLang="ja-JP" dirty="0" smtClean="0"/>
              <a:t>Surprise</a:t>
            </a:r>
            <a:endParaRPr kumimoji="1" lang="ja-JP" altLang="en-US" dirty="0"/>
          </a:p>
        </p:txBody>
      </p:sp>
    </p:spTree>
    <p:extLst>
      <p:ext uri="{BB962C8B-B14F-4D97-AF65-F5344CB8AC3E}">
        <p14:creationId xmlns:p14="http://schemas.microsoft.com/office/powerpoint/2010/main" val="2441096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Bug </a:t>
            </a:r>
            <a:r>
              <a:rPr lang="en-US" altLang="ja-JP" dirty="0" smtClean="0"/>
              <a:t>(2/4</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r>
              <a:rPr lang="en-US" altLang="ja-JP" dirty="0"/>
              <a:t>Dormant Bug</a:t>
            </a:r>
          </a:p>
          <a:p>
            <a:pPr lvl="1"/>
            <a:r>
              <a:rPr lang="ja-JP" altLang="en-US" dirty="0"/>
              <a:t>あるリリースに向けて開発を行っている際に埋め込まれるが，テスト中またはリリース後には見つからずに，次のリリース以後に見つかる不具合</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pic>
        <p:nvPicPr>
          <p:cNvPr id="7" name="図 6"/>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87623" y="3350785"/>
            <a:ext cx="780000" cy="720000"/>
          </a:xfrm>
          <a:prstGeom prst="rect">
            <a:avLst/>
          </a:prstGeom>
        </p:spPr>
      </p:pic>
      <p:pic>
        <p:nvPicPr>
          <p:cNvPr id="8" name="図 7"/>
          <p:cNvPicPr>
            <a:picLocks noChangeAspect="1"/>
          </p:cNvPicPr>
          <p:nvPr/>
        </p:nvPicPr>
        <p:blipFill>
          <a:blip r:embed="rId3">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87623" y="4911866"/>
            <a:ext cx="780000" cy="720000"/>
          </a:xfrm>
          <a:prstGeom prst="rect">
            <a:avLst/>
          </a:prstGeom>
        </p:spPr>
      </p:pic>
      <p:pic>
        <p:nvPicPr>
          <p:cNvPr id="9" name="図 8"/>
          <p:cNvPicPr>
            <a:picLocks noChangeAspect="1"/>
          </p:cNvPicPr>
          <p:nvPr/>
        </p:nvPicPr>
        <p:blipFill>
          <a:blip r:embed="rId3">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87623" y="4136426"/>
            <a:ext cx="780000" cy="720000"/>
          </a:xfrm>
          <a:prstGeom prst="rect">
            <a:avLst/>
          </a:prstGeom>
        </p:spPr>
      </p:pic>
      <p:sp>
        <p:nvSpPr>
          <p:cNvPr id="10" name="テキスト ボックス 9"/>
          <p:cNvSpPr txBox="1"/>
          <p:nvPr/>
        </p:nvSpPr>
        <p:spPr>
          <a:xfrm>
            <a:off x="1963361" y="3609989"/>
            <a:ext cx="1031116" cy="369332"/>
          </a:xfrm>
          <a:prstGeom prst="rect">
            <a:avLst/>
          </a:prstGeom>
          <a:noFill/>
        </p:spPr>
        <p:txBody>
          <a:bodyPr wrap="none" rtlCol="0">
            <a:spAutoFit/>
          </a:bodyPr>
          <a:lstStyle/>
          <a:p>
            <a:r>
              <a:rPr lang="ja-JP" altLang="en-US" dirty="0"/>
              <a:t>：</a:t>
            </a:r>
            <a:r>
              <a:rPr kumimoji="1" lang="en-US" altLang="ja-JP" dirty="0" smtClean="0"/>
              <a:t>Bug A</a:t>
            </a:r>
            <a:endParaRPr kumimoji="1" lang="ja-JP" altLang="en-US" dirty="0"/>
          </a:p>
        </p:txBody>
      </p:sp>
      <p:sp>
        <p:nvSpPr>
          <p:cNvPr id="11" name="テキスト ボックス 10"/>
          <p:cNvSpPr txBox="1"/>
          <p:nvPr/>
        </p:nvSpPr>
        <p:spPr>
          <a:xfrm>
            <a:off x="1963361" y="4369168"/>
            <a:ext cx="1043876" cy="369332"/>
          </a:xfrm>
          <a:prstGeom prst="rect">
            <a:avLst/>
          </a:prstGeom>
          <a:noFill/>
        </p:spPr>
        <p:txBody>
          <a:bodyPr wrap="none" rtlCol="0">
            <a:spAutoFit/>
          </a:bodyPr>
          <a:lstStyle/>
          <a:p>
            <a:r>
              <a:rPr lang="ja-JP" altLang="en-US" dirty="0"/>
              <a:t>：</a:t>
            </a:r>
            <a:r>
              <a:rPr kumimoji="1" lang="en-US" altLang="ja-JP" dirty="0" smtClean="0"/>
              <a:t>Bug B</a:t>
            </a:r>
            <a:endParaRPr kumimoji="1" lang="ja-JP" altLang="en-US" dirty="0"/>
          </a:p>
        </p:txBody>
      </p:sp>
      <p:sp>
        <p:nvSpPr>
          <p:cNvPr id="12" name="テキスト ボックス 11"/>
          <p:cNvSpPr txBox="1"/>
          <p:nvPr/>
        </p:nvSpPr>
        <p:spPr>
          <a:xfrm>
            <a:off x="1963361" y="5085233"/>
            <a:ext cx="1056700" cy="369332"/>
          </a:xfrm>
          <a:prstGeom prst="rect">
            <a:avLst/>
          </a:prstGeom>
          <a:noFill/>
        </p:spPr>
        <p:txBody>
          <a:bodyPr wrap="none" rtlCol="0">
            <a:spAutoFit/>
          </a:bodyPr>
          <a:lstStyle/>
          <a:p>
            <a:r>
              <a:rPr lang="ja-JP" altLang="en-US" dirty="0"/>
              <a:t>：</a:t>
            </a:r>
            <a:r>
              <a:rPr kumimoji="1" lang="en-US" altLang="ja-JP" dirty="0" smtClean="0"/>
              <a:t>Bug C</a:t>
            </a:r>
            <a:endParaRPr kumimoji="1" lang="ja-JP" altLang="en-US" dirty="0"/>
          </a:p>
        </p:txBody>
      </p:sp>
      <p:cxnSp>
        <p:nvCxnSpPr>
          <p:cNvPr id="16" name="直線矢印コネクタ 15"/>
          <p:cNvCxnSpPr/>
          <p:nvPr/>
        </p:nvCxnSpPr>
        <p:spPr>
          <a:xfrm>
            <a:off x="581461" y="5735782"/>
            <a:ext cx="802834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a:off x="3138461" y="3350786"/>
            <a:ext cx="5861" cy="25868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4731669" y="3350786"/>
            <a:ext cx="5861" cy="25868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H="1">
            <a:off x="6319016" y="3350786"/>
            <a:ext cx="5861" cy="25868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2571607" y="5967939"/>
            <a:ext cx="1133708" cy="369332"/>
          </a:xfrm>
          <a:prstGeom prst="rect">
            <a:avLst/>
          </a:prstGeom>
          <a:noFill/>
        </p:spPr>
        <p:txBody>
          <a:bodyPr wrap="none" rtlCol="0">
            <a:spAutoFit/>
          </a:bodyPr>
          <a:lstStyle/>
          <a:p>
            <a:r>
              <a:rPr lang="en-US" altLang="ja-JP" dirty="0" smtClean="0"/>
              <a:t>ver. 2.4.0</a:t>
            </a:r>
            <a:endParaRPr kumimoji="1" lang="ja-JP" altLang="en-US" dirty="0"/>
          </a:p>
        </p:txBody>
      </p:sp>
      <p:sp>
        <p:nvSpPr>
          <p:cNvPr id="23" name="テキスト ボックス 22"/>
          <p:cNvSpPr txBox="1"/>
          <p:nvPr/>
        </p:nvSpPr>
        <p:spPr>
          <a:xfrm>
            <a:off x="4164815" y="5962603"/>
            <a:ext cx="1133708" cy="369332"/>
          </a:xfrm>
          <a:prstGeom prst="rect">
            <a:avLst/>
          </a:prstGeom>
          <a:noFill/>
        </p:spPr>
        <p:txBody>
          <a:bodyPr wrap="none" rtlCol="0">
            <a:spAutoFit/>
          </a:bodyPr>
          <a:lstStyle/>
          <a:p>
            <a:r>
              <a:rPr lang="en-US" altLang="ja-JP" dirty="0" smtClean="0"/>
              <a:t>ver. 2.5.0</a:t>
            </a:r>
            <a:endParaRPr kumimoji="1" lang="ja-JP" altLang="en-US" dirty="0"/>
          </a:p>
        </p:txBody>
      </p:sp>
      <p:sp>
        <p:nvSpPr>
          <p:cNvPr id="24" name="テキスト ボックス 23"/>
          <p:cNvSpPr txBox="1"/>
          <p:nvPr/>
        </p:nvSpPr>
        <p:spPr>
          <a:xfrm>
            <a:off x="5752162" y="5964144"/>
            <a:ext cx="1133708" cy="369332"/>
          </a:xfrm>
          <a:prstGeom prst="rect">
            <a:avLst/>
          </a:prstGeom>
          <a:noFill/>
        </p:spPr>
        <p:txBody>
          <a:bodyPr wrap="none" rtlCol="0">
            <a:spAutoFit/>
          </a:bodyPr>
          <a:lstStyle/>
          <a:p>
            <a:r>
              <a:rPr lang="en-US" altLang="ja-JP" dirty="0" smtClean="0"/>
              <a:t>ver. 2.6.0</a:t>
            </a:r>
            <a:endParaRPr kumimoji="1" lang="ja-JP" altLang="en-US" dirty="0"/>
          </a:p>
        </p:txBody>
      </p:sp>
      <p:pic>
        <p:nvPicPr>
          <p:cNvPr id="25" name="図 24"/>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49545" y="4787560"/>
            <a:ext cx="780000" cy="720000"/>
          </a:xfrm>
          <a:prstGeom prst="rect">
            <a:avLst/>
          </a:prstGeom>
        </p:spPr>
      </p:pic>
      <p:pic>
        <p:nvPicPr>
          <p:cNvPr id="26" name="図 25"/>
          <p:cNvPicPr>
            <a:picLocks noChangeAspect="1"/>
          </p:cNvPicPr>
          <p:nvPr/>
        </p:nvPicPr>
        <p:blipFill>
          <a:blip r:embed="rId3">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140403" y="4787560"/>
            <a:ext cx="780000" cy="720000"/>
          </a:xfrm>
          <a:prstGeom prst="rect">
            <a:avLst/>
          </a:prstGeom>
        </p:spPr>
      </p:pic>
      <p:pic>
        <p:nvPicPr>
          <p:cNvPr id="27" name="図 26"/>
          <p:cNvPicPr>
            <a:picLocks noChangeAspect="1"/>
          </p:cNvPicPr>
          <p:nvPr/>
        </p:nvPicPr>
        <p:blipFill>
          <a:blip r:embed="rId3">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730100" y="4775095"/>
            <a:ext cx="780000" cy="720000"/>
          </a:xfrm>
          <a:prstGeom prst="rect">
            <a:avLst/>
          </a:prstGeom>
        </p:spPr>
      </p:pic>
      <p:sp>
        <p:nvSpPr>
          <p:cNvPr id="28" name="テキスト ボックス 27"/>
          <p:cNvSpPr txBox="1"/>
          <p:nvPr/>
        </p:nvSpPr>
        <p:spPr>
          <a:xfrm>
            <a:off x="3143999" y="4096883"/>
            <a:ext cx="1556836" cy="369332"/>
          </a:xfrm>
          <a:prstGeom prst="rect">
            <a:avLst/>
          </a:prstGeom>
          <a:noFill/>
        </p:spPr>
        <p:txBody>
          <a:bodyPr wrap="none" rtlCol="0">
            <a:spAutoFit/>
          </a:bodyPr>
          <a:lstStyle/>
          <a:p>
            <a:r>
              <a:rPr lang="en-US" altLang="ja-JP" dirty="0" smtClean="0"/>
              <a:t>N</a:t>
            </a:r>
            <a:r>
              <a:rPr kumimoji="1" lang="en-US" altLang="ja-JP" dirty="0" smtClean="0"/>
              <a:t>on Dormant</a:t>
            </a:r>
            <a:endParaRPr kumimoji="1" lang="ja-JP" altLang="en-US" dirty="0"/>
          </a:p>
        </p:txBody>
      </p:sp>
      <p:sp>
        <p:nvSpPr>
          <p:cNvPr id="29" name="正方形/長方形 28"/>
          <p:cNvSpPr/>
          <p:nvPr/>
        </p:nvSpPr>
        <p:spPr>
          <a:xfrm>
            <a:off x="5564237" y="3794655"/>
            <a:ext cx="1553732" cy="366595"/>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p:cNvSpPr txBox="1"/>
          <p:nvPr/>
        </p:nvSpPr>
        <p:spPr>
          <a:xfrm>
            <a:off x="5784254" y="3779453"/>
            <a:ext cx="1069524" cy="369332"/>
          </a:xfrm>
          <a:prstGeom prst="rect">
            <a:avLst/>
          </a:prstGeom>
          <a:noFill/>
        </p:spPr>
        <p:txBody>
          <a:bodyPr wrap="none" rtlCol="0">
            <a:spAutoFit/>
          </a:bodyPr>
          <a:lstStyle/>
          <a:p>
            <a:r>
              <a:rPr kumimoji="1" lang="en-US" altLang="ja-JP" dirty="0" smtClean="0"/>
              <a:t>Dormant</a:t>
            </a:r>
            <a:endParaRPr kumimoji="1" lang="ja-JP" altLang="en-US" dirty="0"/>
          </a:p>
        </p:txBody>
      </p:sp>
      <p:cxnSp>
        <p:nvCxnSpPr>
          <p:cNvPr id="32" name="直線矢印コネクタ 31"/>
          <p:cNvCxnSpPr>
            <a:endCxn id="26" idx="0"/>
          </p:cNvCxnSpPr>
          <p:nvPr/>
        </p:nvCxnSpPr>
        <p:spPr>
          <a:xfrm flipH="1">
            <a:off x="5530403" y="4159114"/>
            <a:ext cx="385738" cy="6284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a:endCxn id="27" idx="0"/>
          </p:cNvCxnSpPr>
          <p:nvPr/>
        </p:nvCxnSpPr>
        <p:spPr>
          <a:xfrm>
            <a:off x="6742848" y="4157334"/>
            <a:ext cx="377252" cy="6177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正方形/長方形 34"/>
          <p:cNvSpPr/>
          <p:nvPr/>
        </p:nvSpPr>
        <p:spPr>
          <a:xfrm>
            <a:off x="3179623" y="4137241"/>
            <a:ext cx="1510822" cy="3360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7" name="直線矢印コネクタ 36"/>
          <p:cNvCxnSpPr>
            <a:stCxn id="35" idx="2"/>
            <a:endCxn id="25" idx="0"/>
          </p:cNvCxnSpPr>
          <p:nvPr/>
        </p:nvCxnSpPr>
        <p:spPr>
          <a:xfrm>
            <a:off x="3935034" y="4473337"/>
            <a:ext cx="4511" cy="3142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876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Bug </a:t>
            </a:r>
            <a:r>
              <a:rPr lang="en-US" altLang="ja-JP" dirty="0" smtClean="0"/>
              <a:t>(3/4</a:t>
            </a:r>
            <a:r>
              <a:rPr lang="en-US" altLang="ja-JP" dirty="0"/>
              <a:t>)</a:t>
            </a:r>
            <a:endParaRPr kumimoji="1" lang="ja-JP" altLang="en-US" dirty="0"/>
          </a:p>
        </p:txBody>
      </p:sp>
      <p:sp>
        <p:nvSpPr>
          <p:cNvPr id="3" name="コンテンツ プレースホルダー 2"/>
          <p:cNvSpPr>
            <a:spLocks noGrp="1"/>
          </p:cNvSpPr>
          <p:nvPr>
            <p:ph idx="1"/>
          </p:nvPr>
        </p:nvSpPr>
        <p:spPr>
          <a:xfrm>
            <a:off x="457200" y="1781298"/>
            <a:ext cx="8229600" cy="4600029"/>
          </a:xfrm>
        </p:spPr>
        <p:txBody>
          <a:bodyPr/>
          <a:lstStyle/>
          <a:p>
            <a:r>
              <a:rPr lang="en-US" altLang="ja-JP" dirty="0"/>
              <a:t>Blocking Bug</a:t>
            </a:r>
          </a:p>
          <a:p>
            <a:pPr lvl="1"/>
            <a:r>
              <a:rPr lang="ja-JP" altLang="en-US" dirty="0"/>
              <a:t>ソフトウェアコンポーネントの依存関係のために，他の不具合の修正を阻害している不具合</a:t>
            </a:r>
          </a:p>
          <a:p>
            <a:endParaRPr kumimoji="1" lang="en-US" altLang="ja-JP" dirty="0" smtClean="0"/>
          </a:p>
          <a:p>
            <a:r>
              <a:rPr lang="en-US" altLang="ja-JP" dirty="0"/>
              <a:t>Security Bug</a:t>
            </a:r>
          </a:p>
          <a:p>
            <a:pPr lvl="1"/>
            <a:r>
              <a:rPr lang="ja-JP" altLang="en-US" dirty="0"/>
              <a:t>それ自体が何かに影響を及ぼすものではなく，攻撃者により悪用される可能性がある不具合</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14482843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a:t>
            </a:r>
            <a:r>
              <a:rPr lang="en-US" altLang="ja-JP" dirty="0"/>
              <a:t>4</a:t>
            </a:r>
            <a:r>
              <a:rPr kumimoji="1" lang="en-US" altLang="ja-JP" dirty="0" smtClean="0"/>
              <a:t>/4)</a:t>
            </a:r>
            <a:endParaRPr kumimoji="1" lang="ja-JP" altLang="en-US" dirty="0"/>
          </a:p>
        </p:txBody>
      </p:sp>
      <p:sp>
        <p:nvSpPr>
          <p:cNvPr id="3" name="コンテンツ プレースホルダー 2"/>
          <p:cNvSpPr>
            <a:spLocks noGrp="1"/>
          </p:cNvSpPr>
          <p:nvPr>
            <p:ph idx="1"/>
          </p:nvPr>
        </p:nvSpPr>
        <p:spPr>
          <a:xfrm>
            <a:off x="457200" y="1549400"/>
            <a:ext cx="8229600" cy="4692774"/>
          </a:xfrm>
        </p:spPr>
        <p:txBody>
          <a:bodyPr>
            <a:normAutofit/>
          </a:bodyPr>
          <a:lstStyle/>
          <a:p>
            <a:r>
              <a:rPr lang="en-US" altLang="ja-JP" dirty="0" smtClean="0"/>
              <a:t>Performance Bug</a:t>
            </a:r>
          </a:p>
          <a:p>
            <a:pPr lvl="1"/>
            <a:r>
              <a:rPr kumimoji="1" lang="ja-JP" altLang="en-US" dirty="0" smtClean="0"/>
              <a:t>ユーザエクスペリエンスやレスポンス，スループットの低下などを含むパフォーマンス低下を招く不具合</a:t>
            </a:r>
            <a:endParaRPr kumimoji="1" lang="en-US" altLang="ja-JP" dirty="0" smtClean="0"/>
          </a:p>
          <a:p>
            <a:endParaRPr lang="en-US" altLang="ja-JP" dirty="0"/>
          </a:p>
          <a:p>
            <a:r>
              <a:rPr kumimoji="1" lang="en-US" altLang="ja-JP" dirty="0" smtClean="0"/>
              <a:t>Breakage Bug</a:t>
            </a:r>
          </a:p>
          <a:p>
            <a:pPr lvl="1"/>
            <a:r>
              <a:rPr lang="ja-JP" altLang="en-US" dirty="0" smtClean="0"/>
              <a:t>コード修正や機能追加により，以前使えていた機能を利用不可能にする不具合</a:t>
            </a:r>
            <a:endParaRPr kumimoji="1" lang="ja-JP" altLang="en-US" dirty="0"/>
          </a:p>
        </p:txBody>
      </p:sp>
      <p:sp>
        <p:nvSpPr>
          <p:cNvPr id="5" name="日付プレースホルダー 4"/>
          <p:cNvSpPr>
            <a:spLocks noGrp="1"/>
          </p:cNvSpPr>
          <p:nvPr>
            <p:ph type="dt" sz="half" idx="10"/>
          </p:nvPr>
        </p:nvSpPr>
        <p:spPr/>
        <p:txBody>
          <a:bodyPr/>
          <a:lstStyle/>
          <a:p>
            <a:fld id="{55B0AAF1-F178-4621-B8B7-D4892A5AE2EE}"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Tree>
    <p:extLst>
      <p:ext uri="{BB962C8B-B14F-4D97-AF65-F5344CB8AC3E}">
        <p14:creationId xmlns:p14="http://schemas.microsoft.com/office/powerpoint/2010/main" val="34180499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先行研究の問題点</a:t>
            </a:r>
            <a:endParaRPr kumimoji="1" lang="ja-JP" altLang="en-US" dirty="0"/>
          </a:p>
        </p:txBody>
      </p:sp>
      <p:sp>
        <p:nvSpPr>
          <p:cNvPr id="3" name="コンテンツ プレースホルダー 2"/>
          <p:cNvSpPr>
            <a:spLocks noGrp="1"/>
          </p:cNvSpPr>
          <p:nvPr>
            <p:ph idx="1"/>
          </p:nvPr>
        </p:nvSpPr>
        <p:spPr>
          <a:xfrm>
            <a:off x="457200" y="1765300"/>
            <a:ext cx="8229600" cy="4616028"/>
          </a:xfrm>
        </p:spPr>
        <p:txBody>
          <a:bodyPr/>
          <a:lstStyle/>
          <a:p>
            <a:r>
              <a:rPr lang="ja-JP" altLang="en-US" dirty="0"/>
              <a:t>いずれも研究者によって定義された不具合</a:t>
            </a:r>
            <a:endParaRPr lang="en-US" altLang="ja-JP" dirty="0"/>
          </a:p>
          <a:p>
            <a:pPr lvl="1"/>
            <a:r>
              <a:rPr lang="ja-JP" altLang="en-US" dirty="0"/>
              <a:t>開発者が重要な不具合だと認識しているか明らかで</a:t>
            </a:r>
            <a:r>
              <a:rPr lang="ja-JP" altLang="en-US" dirty="0" smtClean="0"/>
              <a:t>ない</a:t>
            </a:r>
            <a:endParaRPr lang="en-US" altLang="ja-JP" dirty="0" smtClean="0"/>
          </a:p>
          <a:p>
            <a:pPr lvl="1"/>
            <a:endParaRPr lang="en-US" altLang="ja-JP" dirty="0"/>
          </a:p>
          <a:p>
            <a:pPr marL="400050" lvl="1" indent="-457200">
              <a:spcBef>
                <a:spcPts val="1000"/>
              </a:spcBef>
              <a:buFont typeface="Wingdings" panose="05000000000000000000" pitchFamily="2" charset="2"/>
              <a:buChar char="Ø"/>
            </a:pPr>
            <a:r>
              <a:rPr lang="ja-JP" altLang="en-US" sz="2800" dirty="0"/>
              <a:t>開発者が重要だと認識している不具合の修正プロセスを改善する必要がある</a:t>
            </a:r>
            <a:endParaRPr lang="en-US" altLang="ja-JP" sz="2800" dirty="0"/>
          </a:p>
          <a:p>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spTree>
    <p:extLst>
      <p:ext uri="{BB962C8B-B14F-4D97-AF65-F5344CB8AC3E}">
        <p14:creationId xmlns:p14="http://schemas.microsoft.com/office/powerpoint/2010/main" val="84135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endParaRPr kumimoji="1" lang="ja-JP" altLang="en-US" dirty="0"/>
          </a:p>
        </p:txBody>
      </p:sp>
      <p:sp>
        <p:nvSpPr>
          <p:cNvPr id="3" name="コンテンツ プレースホルダー 2"/>
          <p:cNvSpPr>
            <a:spLocks noGrp="1"/>
          </p:cNvSpPr>
          <p:nvPr>
            <p:ph idx="1"/>
          </p:nvPr>
        </p:nvSpPr>
        <p:spPr>
          <a:xfrm>
            <a:off x="628649" y="1825625"/>
            <a:ext cx="8137663" cy="4351338"/>
          </a:xfrm>
        </p:spPr>
        <p:txBody>
          <a:bodyPr/>
          <a:lstStyle/>
          <a:p>
            <a:r>
              <a:rPr lang="ja-JP" altLang="en-US" dirty="0" smtClean="0"/>
              <a:t>目的</a:t>
            </a:r>
            <a:endParaRPr lang="en-US" altLang="ja-JP" dirty="0" smtClean="0"/>
          </a:p>
          <a:p>
            <a:pPr lvl="1"/>
            <a:r>
              <a:rPr lang="ja-JP" altLang="en-US" dirty="0"/>
              <a:t>開発者の</a:t>
            </a:r>
            <a:r>
              <a:rPr lang="en-US" altLang="ja-JP" dirty="0"/>
              <a:t>High Impact Bug</a:t>
            </a:r>
            <a:r>
              <a:rPr lang="ja-JP" altLang="en-US" dirty="0"/>
              <a:t>の認識</a:t>
            </a:r>
            <a:r>
              <a:rPr lang="ja-JP" altLang="en-US" dirty="0" smtClean="0"/>
              <a:t>を理解する</a:t>
            </a:r>
            <a:endParaRPr lang="en-US" altLang="ja-JP" dirty="0"/>
          </a:p>
          <a:p>
            <a:pPr lvl="1"/>
            <a:endParaRPr lang="en-US" altLang="ja-JP" dirty="0" smtClean="0"/>
          </a:p>
          <a:p>
            <a:pPr lvl="1"/>
            <a:endParaRPr lang="en-US" altLang="ja-JP" dirty="0"/>
          </a:p>
          <a:p>
            <a:r>
              <a:rPr lang="ja-JP" altLang="en-US" dirty="0" smtClean="0"/>
              <a:t>アプローチ</a:t>
            </a:r>
            <a:endParaRPr lang="en-US" altLang="ja-JP" dirty="0"/>
          </a:p>
          <a:p>
            <a:pPr lvl="1"/>
            <a:r>
              <a:rPr lang="en-US" altLang="ja-JP" dirty="0" smtClean="0"/>
              <a:t>GitHub</a:t>
            </a:r>
            <a:r>
              <a:rPr lang="ja-JP" altLang="en-US" dirty="0" err="1" smtClean="0"/>
              <a:t>に登</a:t>
            </a:r>
            <a:r>
              <a:rPr lang="ja-JP" altLang="en-US" dirty="0" smtClean="0"/>
              <a:t>録されている</a:t>
            </a:r>
            <a:r>
              <a:rPr lang="en-US" altLang="ja-JP" dirty="0" smtClean="0"/>
              <a:t>OSS</a:t>
            </a:r>
            <a:r>
              <a:rPr lang="ja-JP" altLang="en-US" dirty="0" smtClean="0"/>
              <a:t>開発者を対象にアンケート調査を行う</a:t>
            </a:r>
            <a:endParaRPr lang="en-US" altLang="ja-JP" dirty="0" smtClean="0"/>
          </a:p>
        </p:txBody>
      </p:sp>
      <p:sp>
        <p:nvSpPr>
          <p:cNvPr id="4" name="日付プレースホルダー 3"/>
          <p:cNvSpPr>
            <a:spLocks noGrp="1"/>
          </p:cNvSpPr>
          <p:nvPr>
            <p:ph type="dt" sz="half" idx="10"/>
          </p:nvPr>
        </p:nvSpPr>
        <p:spPr/>
        <p:txBody>
          <a:bodyPr/>
          <a:lstStyle/>
          <a:p>
            <a:fld id="{BE418AC9-CBF5-4D7B-BAA0-30CCAA9A701B}"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7</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Research Question(1/2)</a:t>
            </a:r>
            <a:endParaRPr kumimoji="1" lang="ja-JP" altLang="en-US" dirty="0"/>
          </a:p>
        </p:txBody>
      </p:sp>
      <p:sp>
        <p:nvSpPr>
          <p:cNvPr id="3" name="コンテンツ プレースホルダー 2"/>
          <p:cNvSpPr>
            <a:spLocks noGrp="1"/>
          </p:cNvSpPr>
          <p:nvPr>
            <p:ph idx="1"/>
          </p:nvPr>
        </p:nvSpPr>
        <p:spPr>
          <a:xfrm>
            <a:off x="628650" y="1615043"/>
            <a:ext cx="7886700" cy="4885147"/>
          </a:xfrm>
        </p:spPr>
        <p:txBody>
          <a:bodyPr>
            <a:normAutofit/>
          </a:bodyPr>
          <a:lstStyle/>
          <a:p>
            <a:r>
              <a:rPr kumimoji="1" lang="en-US" altLang="ja-JP" dirty="0" smtClean="0"/>
              <a:t>RQ1</a:t>
            </a:r>
            <a:r>
              <a:rPr kumimoji="1" lang="ja-JP" altLang="en-US" dirty="0" smtClean="0"/>
              <a:t>：</a:t>
            </a:r>
            <a:r>
              <a:rPr lang="en-US" altLang="ja-JP" dirty="0" smtClean="0"/>
              <a:t>6</a:t>
            </a:r>
            <a:r>
              <a:rPr lang="ja-JP" altLang="en-US" dirty="0" smtClean="0"/>
              <a:t>種類の</a:t>
            </a:r>
            <a:r>
              <a:rPr lang="en-US" altLang="ja-JP" dirty="0" smtClean="0"/>
              <a:t>HIB</a:t>
            </a:r>
            <a:r>
              <a:rPr lang="ja-JP" altLang="en-US" dirty="0" smtClean="0"/>
              <a:t>のいずれを最も重要だと</a:t>
            </a:r>
            <a:r>
              <a:rPr lang="en-US" altLang="ja-JP" dirty="0" smtClean="0"/>
              <a:t>OSS</a:t>
            </a:r>
            <a:r>
              <a:rPr lang="ja-JP" altLang="en-US" dirty="0" smtClean="0"/>
              <a:t>開発者は認識しているか</a:t>
            </a:r>
            <a:endParaRPr lang="en-US" altLang="ja-JP" dirty="0" smtClean="0"/>
          </a:p>
          <a:p>
            <a:endParaRPr lang="en-US" altLang="ja-JP" dirty="0" smtClean="0"/>
          </a:p>
          <a:p>
            <a:r>
              <a:rPr kumimoji="1" lang="en-US" altLang="ja-JP" dirty="0" smtClean="0"/>
              <a:t>RQ2</a:t>
            </a:r>
            <a:r>
              <a:rPr kumimoji="1" lang="ja-JP" altLang="en-US" dirty="0" smtClean="0"/>
              <a:t>：</a:t>
            </a:r>
            <a:r>
              <a:rPr lang="ja-JP" altLang="en-US" dirty="0" smtClean="0"/>
              <a:t>６種類の</a:t>
            </a:r>
            <a:r>
              <a:rPr lang="en-US" altLang="ja-JP" dirty="0" smtClean="0"/>
              <a:t>HIB</a:t>
            </a:r>
            <a:r>
              <a:rPr lang="ja-JP" altLang="en-US" dirty="0" smtClean="0"/>
              <a:t>と</a:t>
            </a:r>
            <a:r>
              <a:rPr lang="ja-JP" altLang="en-US" dirty="0"/>
              <a:t>は異なる</a:t>
            </a:r>
            <a:r>
              <a:rPr lang="en-US" altLang="ja-JP" dirty="0" smtClean="0"/>
              <a:t>OSS</a:t>
            </a:r>
            <a:r>
              <a:rPr lang="ja-JP" altLang="en-US" dirty="0" smtClean="0"/>
              <a:t>開発者</a:t>
            </a:r>
            <a:r>
              <a:rPr lang="ja-JP" altLang="en-US" dirty="0"/>
              <a:t>の認識</a:t>
            </a:r>
            <a:r>
              <a:rPr lang="ja-JP" altLang="en-US" dirty="0" smtClean="0"/>
              <a:t>する</a:t>
            </a:r>
            <a:r>
              <a:rPr lang="en-US" altLang="ja-JP" dirty="0" smtClean="0"/>
              <a:t>HIB</a:t>
            </a:r>
            <a:r>
              <a:rPr lang="ja-JP" altLang="en-US" dirty="0" smtClean="0"/>
              <a:t>は</a:t>
            </a:r>
            <a:r>
              <a:rPr lang="ja-JP" altLang="en-US" dirty="0"/>
              <a:t>存在する</a:t>
            </a:r>
            <a:r>
              <a:rPr lang="ja-JP" altLang="en-US" dirty="0" smtClean="0"/>
              <a:t>か</a:t>
            </a:r>
            <a:endParaRPr lang="en-US" altLang="ja-JP" dirty="0" smtClean="0"/>
          </a:p>
          <a:p>
            <a:endParaRPr lang="en-US" altLang="ja-JP" dirty="0" smtClean="0"/>
          </a:p>
          <a:p>
            <a:r>
              <a:rPr lang="en-US" altLang="ja-JP" dirty="0" smtClean="0"/>
              <a:t>RQ3</a:t>
            </a:r>
            <a:r>
              <a:rPr lang="ja-JP" altLang="en-US" dirty="0" smtClean="0"/>
              <a:t>：</a:t>
            </a:r>
            <a:r>
              <a:rPr lang="en-US" altLang="ja-JP" dirty="0" smtClean="0"/>
              <a:t>HIB</a:t>
            </a:r>
            <a:r>
              <a:rPr lang="ja-JP" altLang="en-US" dirty="0" smtClean="0"/>
              <a:t>は</a:t>
            </a:r>
            <a:r>
              <a:rPr lang="ja-JP" altLang="en-US" dirty="0"/>
              <a:t>誰に対して影響があるもの</a:t>
            </a:r>
            <a:r>
              <a:rPr lang="ja-JP" altLang="en-US" dirty="0" smtClean="0"/>
              <a:t>か</a:t>
            </a:r>
            <a:endParaRPr lang="en-US" altLang="ja-JP" dirty="0" smtClean="0"/>
          </a:p>
          <a:p>
            <a:endParaRPr lang="en-US" altLang="ja-JP" dirty="0"/>
          </a:p>
          <a:p>
            <a:r>
              <a:rPr lang="en-US" altLang="ja-JP" dirty="0"/>
              <a:t>RQ4</a:t>
            </a:r>
            <a:r>
              <a:rPr lang="ja-JP" altLang="en-US" dirty="0"/>
              <a:t>：</a:t>
            </a:r>
            <a:r>
              <a:rPr lang="en-US" altLang="ja-JP" dirty="0"/>
              <a:t>OSS</a:t>
            </a:r>
            <a:r>
              <a:rPr lang="ja-JP" altLang="en-US" dirty="0"/>
              <a:t>開発者が</a:t>
            </a:r>
            <a:r>
              <a:rPr lang="ja-JP" altLang="en-US" dirty="0" smtClean="0"/>
              <a:t>行う</a:t>
            </a:r>
            <a:r>
              <a:rPr lang="en-US" altLang="ja-JP" dirty="0" smtClean="0"/>
              <a:t>HIB</a:t>
            </a:r>
            <a:r>
              <a:rPr lang="ja-JP" altLang="en-US" dirty="0" smtClean="0"/>
              <a:t>の修正</a:t>
            </a:r>
            <a:r>
              <a:rPr lang="ja-JP" altLang="en-US" dirty="0"/>
              <a:t>プロセスはどのようなものか</a:t>
            </a:r>
            <a:endParaRPr lang="en-US" altLang="ja-JP" dirty="0"/>
          </a:p>
          <a:p>
            <a:endParaRPr lang="en-US" altLang="ja-JP" dirty="0" smtClean="0"/>
          </a:p>
          <a:p>
            <a:endParaRPr kumimoji="1" lang="ja-JP" altLang="en-US" dirty="0"/>
          </a:p>
        </p:txBody>
      </p:sp>
      <p:sp>
        <p:nvSpPr>
          <p:cNvPr id="5" name="日付プレースホルダー 4"/>
          <p:cNvSpPr>
            <a:spLocks noGrp="1"/>
          </p:cNvSpPr>
          <p:nvPr>
            <p:ph type="dt" sz="half" idx="10"/>
          </p:nvPr>
        </p:nvSpPr>
        <p:spPr/>
        <p:txBody>
          <a:bodyPr/>
          <a:lstStyle/>
          <a:p>
            <a:fld id="{3315D524-74FC-48EA-B185-09942E3A4B16}"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8</a:t>
            </a:fld>
            <a:endParaRPr kumimoji="1" lang="ja-JP" altLang="en-US"/>
          </a:p>
        </p:txBody>
      </p:sp>
    </p:spTree>
    <p:extLst>
      <p:ext uri="{BB962C8B-B14F-4D97-AF65-F5344CB8AC3E}">
        <p14:creationId xmlns:p14="http://schemas.microsoft.com/office/powerpoint/2010/main" val="3117156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Research </a:t>
            </a:r>
            <a:r>
              <a:rPr lang="en-US" altLang="ja-JP" dirty="0" smtClean="0"/>
              <a:t>Question(2/2)</a:t>
            </a:r>
            <a:endParaRPr kumimoji="1" lang="ja-JP" altLang="en-US" dirty="0"/>
          </a:p>
        </p:txBody>
      </p:sp>
      <p:sp>
        <p:nvSpPr>
          <p:cNvPr id="3" name="コンテンツ プレースホルダー 2"/>
          <p:cNvSpPr>
            <a:spLocks noGrp="1"/>
          </p:cNvSpPr>
          <p:nvPr>
            <p:ph idx="1"/>
          </p:nvPr>
        </p:nvSpPr>
        <p:spPr>
          <a:xfrm>
            <a:off x="317810" y="1566342"/>
            <a:ext cx="8508380" cy="5166733"/>
          </a:xfrm>
        </p:spPr>
        <p:txBody>
          <a:bodyPr/>
          <a:lstStyle/>
          <a:p>
            <a:r>
              <a:rPr lang="en-US" altLang="ja-JP" dirty="0" smtClean="0"/>
              <a:t>RQ5</a:t>
            </a:r>
            <a:r>
              <a:rPr lang="ja-JP" altLang="en-US" dirty="0" smtClean="0"/>
              <a:t>：</a:t>
            </a:r>
            <a:r>
              <a:rPr lang="en-US" altLang="ja-JP" dirty="0" smtClean="0"/>
              <a:t>OSS</a:t>
            </a:r>
            <a:r>
              <a:rPr lang="ja-JP" altLang="en-US" dirty="0" smtClean="0"/>
              <a:t>開発者は</a:t>
            </a:r>
            <a:r>
              <a:rPr lang="en-US" altLang="ja-JP" dirty="0" smtClean="0"/>
              <a:t>HIB</a:t>
            </a:r>
            <a:r>
              <a:rPr lang="ja-JP" altLang="en-US" dirty="0" smtClean="0"/>
              <a:t>の発生原因をどのように認識しているか</a:t>
            </a:r>
            <a:endParaRPr lang="en-US" altLang="ja-JP" dirty="0" smtClean="0"/>
          </a:p>
          <a:p>
            <a:endParaRPr lang="en-US" altLang="ja-JP" dirty="0"/>
          </a:p>
          <a:p>
            <a:r>
              <a:rPr lang="en-US" altLang="ja-JP" dirty="0" smtClean="0"/>
              <a:t>RQ6</a:t>
            </a:r>
            <a:r>
              <a:rPr lang="ja-JP" altLang="en-US" dirty="0" smtClean="0"/>
              <a:t>：</a:t>
            </a:r>
            <a:r>
              <a:rPr lang="en-US" altLang="ja-JP" dirty="0" smtClean="0"/>
              <a:t>OSS</a:t>
            </a:r>
            <a:r>
              <a:rPr lang="ja-JP" altLang="en-US" dirty="0" smtClean="0"/>
              <a:t>開発者</a:t>
            </a:r>
            <a:r>
              <a:rPr lang="ja-JP" altLang="en-US" dirty="0"/>
              <a:t>の役割によって認識の違いは存在する</a:t>
            </a:r>
            <a:r>
              <a:rPr lang="ja-JP" altLang="en-US" dirty="0" smtClean="0"/>
              <a:t>か</a:t>
            </a:r>
            <a:endParaRPr lang="en-US" altLang="ja-JP" dirty="0" smtClean="0"/>
          </a:p>
          <a:p>
            <a:endParaRPr lang="en-US" altLang="ja-JP" dirty="0"/>
          </a:p>
          <a:p>
            <a:r>
              <a:rPr lang="en-US" altLang="ja-JP" dirty="0" smtClean="0"/>
              <a:t>RQ7</a:t>
            </a:r>
            <a:r>
              <a:rPr lang="ja-JP" altLang="en-US" dirty="0" smtClean="0"/>
              <a:t>：</a:t>
            </a:r>
            <a:r>
              <a:rPr lang="ja-JP" altLang="en-US" dirty="0"/>
              <a:t>開発しているプロダクトのドメインによって認識の違いは存在するか</a:t>
            </a:r>
            <a:endParaRPr lang="en-US" altLang="ja-JP" dirty="0"/>
          </a:p>
          <a:p>
            <a:endParaRPr kumimoji="1" lang="ja-JP" altLang="en-US" dirty="0"/>
          </a:p>
        </p:txBody>
      </p:sp>
      <p:sp>
        <p:nvSpPr>
          <p:cNvPr id="5" name="日付プレースホルダー 4"/>
          <p:cNvSpPr>
            <a:spLocks noGrp="1"/>
          </p:cNvSpPr>
          <p:nvPr>
            <p:ph type="dt" sz="half" idx="10"/>
          </p:nvPr>
        </p:nvSpPr>
        <p:spPr/>
        <p:txBody>
          <a:bodyPr/>
          <a:lstStyle/>
          <a:p>
            <a:fld id="{6FA88EC7-2167-4831-BF18-C7216DBADE4C}"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9</a:t>
            </a:fld>
            <a:endParaRPr kumimoji="1" lang="ja-JP" altLang="en-US"/>
          </a:p>
        </p:txBody>
      </p:sp>
    </p:spTree>
    <p:extLst>
      <p:ext uri="{BB962C8B-B14F-4D97-AF65-F5344CB8AC3E}">
        <p14:creationId xmlns:p14="http://schemas.microsoft.com/office/powerpoint/2010/main" val="828005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アプローチ</a:t>
            </a:r>
            <a:r>
              <a:rPr lang="en-US" altLang="ja-JP" dirty="0" smtClean="0"/>
              <a:t>(1/2)</a:t>
            </a:r>
            <a:endParaRPr kumimoji="1" lang="ja-JP" altLang="en-US" dirty="0"/>
          </a:p>
        </p:txBody>
      </p:sp>
      <p:sp>
        <p:nvSpPr>
          <p:cNvPr id="3" name="コンテンツ プレースホルダー 2"/>
          <p:cNvSpPr>
            <a:spLocks noGrp="1"/>
          </p:cNvSpPr>
          <p:nvPr>
            <p:ph idx="1"/>
          </p:nvPr>
        </p:nvSpPr>
        <p:spPr>
          <a:xfrm>
            <a:off x="628650" y="1674332"/>
            <a:ext cx="7886700" cy="4530726"/>
          </a:xfrm>
        </p:spPr>
        <p:txBody>
          <a:bodyPr/>
          <a:lstStyle/>
          <a:p>
            <a:r>
              <a:rPr lang="en-US" altLang="ja-JP" dirty="0"/>
              <a:t>GitHub</a:t>
            </a:r>
            <a:r>
              <a:rPr lang="ja-JP" altLang="en-US" dirty="0" err="1"/>
              <a:t>に登</a:t>
            </a:r>
            <a:r>
              <a:rPr lang="ja-JP" altLang="en-US" dirty="0"/>
              <a:t>録されて</a:t>
            </a:r>
            <a:r>
              <a:rPr lang="ja-JP" altLang="en-US" dirty="0" smtClean="0"/>
              <a:t>いる</a:t>
            </a:r>
            <a:r>
              <a:rPr lang="en-US" altLang="ja-JP" dirty="0" smtClean="0"/>
              <a:t>OSS</a:t>
            </a:r>
            <a:r>
              <a:rPr lang="ja-JP" altLang="en-US" dirty="0" smtClean="0"/>
              <a:t>開発者</a:t>
            </a:r>
            <a:r>
              <a:rPr lang="ja-JP" altLang="en-US" dirty="0"/>
              <a:t>に</a:t>
            </a:r>
            <a:r>
              <a:rPr lang="ja-JP" altLang="en-US" dirty="0" smtClean="0"/>
              <a:t>対し，　メールでアンケート調査への参加を依頼する</a:t>
            </a:r>
            <a:endParaRPr lang="en-US" altLang="ja-JP" dirty="0"/>
          </a:p>
          <a:p>
            <a:endParaRPr lang="en-US" altLang="ja-JP" dirty="0" smtClean="0"/>
          </a:p>
          <a:p>
            <a:pPr marL="0" indent="0">
              <a:buNone/>
            </a:pPr>
            <a:endParaRPr lang="en-US" altLang="ja-JP" dirty="0" smtClean="0"/>
          </a:p>
          <a:p>
            <a:r>
              <a:rPr lang="ja-JP" altLang="en-US" dirty="0" smtClean="0"/>
              <a:t>活発なリポジトリで多く活動している</a:t>
            </a:r>
            <a:r>
              <a:rPr lang="en-US" altLang="ja-JP" dirty="0" smtClean="0"/>
              <a:t>OSS</a:t>
            </a:r>
            <a:r>
              <a:rPr lang="ja-JP" altLang="en-US" dirty="0" smtClean="0"/>
              <a:t>開発者をアンケート対象にするために，</a:t>
            </a:r>
            <a:r>
              <a:rPr lang="en-US" altLang="ja-JP" dirty="0" smtClean="0"/>
              <a:t>GitHub API</a:t>
            </a:r>
            <a:r>
              <a:rPr lang="ja-JP" altLang="en-US" dirty="0" smtClean="0"/>
              <a:t>を用いて</a:t>
            </a:r>
            <a:r>
              <a:rPr lang="en-US" altLang="ja-JP" dirty="0" smtClean="0"/>
              <a:t>contribution</a:t>
            </a:r>
            <a:r>
              <a:rPr lang="ja-JP" altLang="en-US" dirty="0" smtClean="0"/>
              <a:t>を見る</a:t>
            </a:r>
            <a:endParaRPr lang="en-US" altLang="ja-JP" dirty="0"/>
          </a:p>
        </p:txBody>
      </p:sp>
      <p:sp>
        <p:nvSpPr>
          <p:cNvPr id="5" name="日付プレースホルダー 4"/>
          <p:cNvSpPr>
            <a:spLocks noGrp="1"/>
          </p:cNvSpPr>
          <p:nvPr>
            <p:ph type="dt" sz="half" idx="10"/>
          </p:nvPr>
        </p:nvSpPr>
        <p:spPr/>
        <p:txBody>
          <a:bodyPr/>
          <a:lstStyle/>
          <a:p>
            <a:fld id="{09A46511-9E44-44B4-A662-8CF60AAD6157}"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spTree>
    <p:extLst>
      <p:ext uri="{BB962C8B-B14F-4D97-AF65-F5344CB8AC3E}">
        <p14:creationId xmlns:p14="http://schemas.microsoft.com/office/powerpoint/2010/main" val="3743681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r>
              <a:rPr kumimoji="1" lang="en-US" altLang="ja-JP" dirty="0" smtClean="0"/>
              <a:t>(2/2)</a:t>
            </a:r>
            <a:endParaRPr kumimoji="1" lang="ja-JP" altLang="en-US" dirty="0"/>
          </a:p>
        </p:txBody>
      </p:sp>
      <p:sp>
        <p:nvSpPr>
          <p:cNvPr id="3" name="コンテンツ プレースホルダー 2"/>
          <p:cNvSpPr>
            <a:spLocks noGrp="1"/>
          </p:cNvSpPr>
          <p:nvPr>
            <p:ph idx="1"/>
          </p:nvPr>
        </p:nvSpPr>
        <p:spPr>
          <a:xfrm>
            <a:off x="216055" y="1545512"/>
            <a:ext cx="8711890" cy="5137540"/>
          </a:xfrm>
        </p:spPr>
        <p:txBody>
          <a:bodyPr/>
          <a:lstStyle/>
          <a:p>
            <a:r>
              <a:rPr lang="en-US" altLang="ja-JP" dirty="0" smtClean="0"/>
              <a:t>GitHub API</a:t>
            </a:r>
            <a:r>
              <a:rPr lang="ja-JP" altLang="en-US" dirty="0" smtClean="0"/>
              <a:t>における</a:t>
            </a:r>
            <a:r>
              <a:rPr lang="en-US" altLang="ja-JP" dirty="0" smtClean="0"/>
              <a:t>contribution</a:t>
            </a:r>
          </a:p>
          <a:p>
            <a:pPr lvl="1"/>
            <a:r>
              <a:rPr lang="ja-JP" altLang="en-US" dirty="0" smtClean="0"/>
              <a:t>あるリポジトリに対する開発者のコミット数</a:t>
            </a:r>
            <a:endParaRPr lang="en-US" altLang="ja-JP" dirty="0" smtClean="0"/>
          </a:p>
          <a:p>
            <a:endParaRPr lang="en-US" altLang="ja-JP" dirty="0" smtClean="0"/>
          </a:p>
          <a:p>
            <a:r>
              <a:rPr lang="en-US" altLang="ja-JP" dirty="0" smtClean="0"/>
              <a:t>contribution</a:t>
            </a:r>
            <a:r>
              <a:rPr lang="ja-JP" altLang="en-US" dirty="0"/>
              <a:t>の量</a:t>
            </a:r>
            <a:r>
              <a:rPr lang="ja-JP" altLang="en-US" dirty="0" smtClean="0"/>
              <a:t>を基に</a:t>
            </a:r>
            <a:r>
              <a:rPr lang="ja-JP" altLang="en-US" dirty="0"/>
              <a:t>活動的</a:t>
            </a:r>
            <a:r>
              <a:rPr lang="ja-JP" altLang="en-US" dirty="0" smtClean="0"/>
              <a:t>な</a:t>
            </a:r>
            <a:r>
              <a:rPr lang="en-US" altLang="ja-JP" dirty="0" smtClean="0"/>
              <a:t>OSS</a:t>
            </a:r>
            <a:r>
              <a:rPr lang="ja-JP" altLang="en-US" dirty="0" smtClean="0"/>
              <a:t>開発者を選定</a:t>
            </a:r>
            <a:endParaRPr lang="en-US" altLang="ja-JP" dirty="0" smtClean="0"/>
          </a:p>
          <a:p>
            <a:endParaRPr lang="en-US" altLang="ja-JP" dirty="0" smtClean="0"/>
          </a:p>
          <a:p>
            <a:r>
              <a:rPr lang="ja-JP" altLang="en-US" dirty="0" smtClean="0"/>
              <a:t>選定された</a:t>
            </a:r>
            <a:r>
              <a:rPr lang="en-US" altLang="ja-JP" dirty="0" smtClean="0"/>
              <a:t>OSS</a:t>
            </a:r>
            <a:r>
              <a:rPr kumimoji="1" lang="ja-JP" altLang="en-US" dirty="0" smtClean="0"/>
              <a:t>開発にメールでアンケート調査への参加を依頼</a:t>
            </a:r>
            <a:endParaRPr kumimoji="1" lang="en-US" altLang="ja-JP" dirty="0" smtClean="0"/>
          </a:p>
          <a:p>
            <a:endParaRPr lang="en-US" altLang="ja-JP" dirty="0"/>
          </a:p>
          <a:p>
            <a:r>
              <a:rPr kumimoji="1" lang="ja-JP" altLang="en-US" dirty="0" smtClean="0"/>
              <a:t>その結果を集計し、調査</a:t>
            </a:r>
            <a:r>
              <a:rPr lang="ja-JP" altLang="en-US" dirty="0" smtClean="0"/>
              <a:t>・分析を行う</a:t>
            </a:r>
            <a:endParaRPr kumimoji="1"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F8673350-A23E-4F76-BDF6-D476703D96A6}"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spTree>
    <p:extLst>
      <p:ext uri="{BB962C8B-B14F-4D97-AF65-F5344CB8AC3E}">
        <p14:creationId xmlns:p14="http://schemas.microsoft.com/office/powerpoint/2010/main" val="2511100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GitHub</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ソフトウェア開発プロジェクトのためのホスティングサービス</a:t>
            </a:r>
            <a:endParaRPr kumimoji="1" lang="en-US" altLang="ja-JP" dirty="0" smtClean="0"/>
          </a:p>
          <a:p>
            <a:pPr lvl="1"/>
            <a:r>
              <a:rPr lang="en-US" altLang="ja-JP" dirty="0"/>
              <a:t>1000</a:t>
            </a:r>
            <a:r>
              <a:rPr lang="ja-JP" altLang="en-US" dirty="0"/>
              <a:t>万以上のユーザが登録</a:t>
            </a:r>
            <a:endParaRPr lang="en-US" altLang="ja-JP" dirty="0"/>
          </a:p>
          <a:p>
            <a:pPr lvl="1"/>
            <a:r>
              <a:rPr lang="en-US" altLang="ja-JP" dirty="0"/>
              <a:t>3500</a:t>
            </a:r>
            <a:r>
              <a:rPr lang="ja-JP" altLang="en-US" dirty="0"/>
              <a:t>万以上のリポジトリが存在</a:t>
            </a:r>
            <a:endParaRPr lang="en-US" altLang="ja-JP" dirty="0"/>
          </a:p>
          <a:p>
            <a:pPr lvl="1"/>
            <a:endParaRPr kumimoji="1" lang="en-US" altLang="ja-JP" dirty="0" smtClean="0"/>
          </a:p>
          <a:p>
            <a:endParaRPr lang="en-US" altLang="ja-JP" dirty="0"/>
          </a:p>
          <a:p>
            <a:r>
              <a:rPr kumimoji="1" lang="ja-JP" altLang="en-US" dirty="0" smtClean="0"/>
              <a:t>登録されている開発者同士でソースコード</a:t>
            </a:r>
            <a:r>
              <a:rPr lang="ja-JP" altLang="en-US" dirty="0"/>
              <a:t>の</a:t>
            </a:r>
            <a:r>
              <a:rPr kumimoji="1" lang="ja-JP" altLang="en-US" dirty="0" smtClean="0"/>
              <a:t>共有，活動の閲覧などが行える</a:t>
            </a:r>
            <a:endParaRPr kumimoji="1"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spTree>
    <p:extLst>
      <p:ext uri="{BB962C8B-B14F-4D97-AF65-F5344CB8AC3E}">
        <p14:creationId xmlns:p14="http://schemas.microsoft.com/office/powerpoint/2010/main" val="1037189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95943"/>
            <a:ext cx="7886700" cy="1129620"/>
          </a:xfrm>
        </p:spPr>
        <p:txBody>
          <a:bodyPr/>
          <a:lstStyle/>
          <a:p>
            <a:r>
              <a:rPr lang="en-US" altLang="ja-JP" dirty="0" smtClean="0"/>
              <a:t>GitHub API</a:t>
            </a:r>
            <a:endParaRPr kumimoji="1" lang="ja-JP" altLang="en-US" dirty="0"/>
          </a:p>
        </p:txBody>
      </p:sp>
      <p:sp>
        <p:nvSpPr>
          <p:cNvPr id="3" name="コンテンツ プレースホルダー 2"/>
          <p:cNvSpPr>
            <a:spLocks noGrp="1"/>
          </p:cNvSpPr>
          <p:nvPr>
            <p:ph idx="1"/>
          </p:nvPr>
        </p:nvSpPr>
        <p:spPr>
          <a:xfrm>
            <a:off x="628650" y="1118681"/>
            <a:ext cx="7886700" cy="5058282"/>
          </a:xfrm>
        </p:spPr>
        <p:txBody>
          <a:bodyPr/>
          <a:lstStyle/>
          <a:p>
            <a:r>
              <a:rPr lang="en-US" altLang="ja-JP" dirty="0" smtClean="0"/>
              <a:t>https</a:t>
            </a:r>
            <a:r>
              <a:rPr lang="en-US" altLang="ja-JP" dirty="0"/>
              <a:t>://</a:t>
            </a:r>
            <a:r>
              <a:rPr lang="en-US" altLang="ja-JP" dirty="0" smtClean="0"/>
              <a:t>api.github.com/</a:t>
            </a:r>
            <a:r>
              <a:rPr lang="ja-JP" altLang="en-US" dirty="0" smtClean="0"/>
              <a:t>　にアクセスすることで</a:t>
            </a:r>
            <a:r>
              <a:rPr lang="en-US" altLang="ja-JP" dirty="0"/>
              <a:t>GitHub</a:t>
            </a:r>
            <a:r>
              <a:rPr lang="ja-JP" altLang="en-US" dirty="0"/>
              <a:t>上のデータを</a:t>
            </a:r>
            <a:r>
              <a:rPr lang="en-US" altLang="ja-JP" dirty="0" smtClean="0"/>
              <a:t>JSON</a:t>
            </a:r>
            <a:r>
              <a:rPr lang="ja-JP" altLang="en-US" dirty="0" smtClean="0"/>
              <a:t>形式のテキストデータとして取得できる</a:t>
            </a:r>
            <a:endParaRPr kumimoji="1" lang="ja-JP" altLang="en-US" dirty="0"/>
          </a:p>
        </p:txBody>
      </p:sp>
      <p:sp>
        <p:nvSpPr>
          <p:cNvPr id="6" name="日付プレースホルダー 5"/>
          <p:cNvSpPr>
            <a:spLocks noGrp="1"/>
          </p:cNvSpPr>
          <p:nvPr>
            <p:ph type="dt" sz="half" idx="10"/>
          </p:nvPr>
        </p:nvSpPr>
        <p:spPr/>
        <p:txBody>
          <a:bodyPr/>
          <a:lstStyle/>
          <a:p>
            <a:fld id="{54A890D2-269D-4777-9939-342A33DC5316}" type="datetime1">
              <a:rPr kumimoji="1" lang="ja-JP" altLang="en-US" smtClean="0"/>
              <a:t>2016/2/8</a:t>
            </a:fld>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sp>
        <p:nvSpPr>
          <p:cNvPr id="8" name="テキスト ボックス 7"/>
          <p:cNvSpPr txBox="1"/>
          <p:nvPr/>
        </p:nvSpPr>
        <p:spPr>
          <a:xfrm>
            <a:off x="893195" y="6084222"/>
            <a:ext cx="3326463" cy="400110"/>
          </a:xfrm>
          <a:prstGeom prst="rect">
            <a:avLst/>
          </a:prstGeom>
          <a:noFill/>
        </p:spPr>
        <p:txBody>
          <a:bodyPr wrap="square" rtlCol="0">
            <a:spAutoFit/>
          </a:bodyPr>
          <a:lstStyle/>
          <a:p>
            <a:r>
              <a:rPr lang="en-US" altLang="ja-JP" sz="2000" dirty="0"/>
              <a:t>https://api.github.com/</a:t>
            </a:r>
            <a:endParaRPr kumimoji="1" lang="ja-JP" altLang="en-US"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195" y="2410803"/>
            <a:ext cx="5756988" cy="3578278"/>
          </a:xfrm>
          <a:prstGeom prst="rect">
            <a:avLst/>
          </a:prstGeom>
        </p:spPr>
      </p:pic>
    </p:spTree>
    <p:extLst>
      <p:ext uri="{BB962C8B-B14F-4D97-AF65-F5344CB8AC3E}">
        <p14:creationId xmlns:p14="http://schemas.microsoft.com/office/powerpoint/2010/main" val="1368487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GitHub API</a:t>
            </a:r>
            <a:r>
              <a:rPr lang="ja-JP" altLang="en-US" dirty="0"/>
              <a:t>における</a:t>
            </a:r>
            <a:r>
              <a:rPr lang="en-US" altLang="ja-JP" dirty="0"/>
              <a:t>contribution</a:t>
            </a:r>
            <a:endParaRPr kumimoji="1" lang="ja-JP" altLang="en-US" dirty="0"/>
          </a:p>
        </p:txBody>
      </p:sp>
      <p:sp>
        <p:nvSpPr>
          <p:cNvPr id="3" name="コンテンツ プレースホルダー 2"/>
          <p:cNvSpPr>
            <a:spLocks noGrp="1"/>
          </p:cNvSpPr>
          <p:nvPr>
            <p:ph idx="1"/>
          </p:nvPr>
        </p:nvSpPr>
        <p:spPr>
          <a:xfrm>
            <a:off x="251521" y="1556792"/>
            <a:ext cx="8619172" cy="4824536"/>
          </a:xfrm>
        </p:spPr>
        <p:txBody>
          <a:bodyPr>
            <a:normAutofit fontScale="92500"/>
          </a:bodyPr>
          <a:lstStyle/>
          <a:p>
            <a:r>
              <a:rPr lang="en-US" altLang="ja-JP" dirty="0"/>
              <a:t>GitHub API</a:t>
            </a:r>
            <a:r>
              <a:rPr lang="ja-JP" altLang="en-US" dirty="0" smtClean="0"/>
              <a:t>で取得できる</a:t>
            </a:r>
            <a:r>
              <a:rPr lang="en-US" altLang="ja-JP" dirty="0" smtClean="0"/>
              <a:t>contribution</a:t>
            </a:r>
            <a:r>
              <a:rPr lang="ja-JP" altLang="en-US" dirty="0" smtClean="0"/>
              <a:t>は，ある</a:t>
            </a:r>
            <a:r>
              <a:rPr lang="ja-JP" altLang="en-US" dirty="0"/>
              <a:t>リポジトリに対してユーザがコミットした回数</a:t>
            </a:r>
            <a:endParaRPr lang="en-US" altLang="ja-JP" dirty="0"/>
          </a:p>
          <a:p>
            <a:endParaRPr lang="en-US" altLang="ja-JP" dirty="0"/>
          </a:p>
          <a:p>
            <a:r>
              <a:rPr lang="ja-JP" altLang="en-US" dirty="0"/>
              <a:t>ソースコードを追加・編集し、コミットすると１増加</a:t>
            </a:r>
            <a:endParaRPr lang="en-US" altLang="ja-JP" dirty="0"/>
          </a:p>
          <a:p>
            <a:r>
              <a:rPr lang="ja-JP" altLang="en-US" dirty="0"/>
              <a:t>ユーザ</a:t>
            </a:r>
            <a:r>
              <a:rPr lang="en-US" altLang="ja-JP" dirty="0"/>
              <a:t>A</a:t>
            </a:r>
            <a:r>
              <a:rPr lang="ja-JP" altLang="en-US" dirty="0"/>
              <a:t>のリポジトリ</a:t>
            </a:r>
            <a:r>
              <a:rPr lang="en-US" altLang="ja-JP" dirty="0"/>
              <a:t>α</a:t>
            </a:r>
            <a:r>
              <a:rPr lang="ja-JP" altLang="en-US" dirty="0"/>
              <a:t>をユーザ</a:t>
            </a:r>
            <a:r>
              <a:rPr lang="en-US" altLang="ja-JP" dirty="0"/>
              <a:t>B</a:t>
            </a:r>
            <a:r>
              <a:rPr lang="ja-JP" altLang="en-US" dirty="0"/>
              <a:t>がフォークし、ユーザ</a:t>
            </a:r>
            <a:r>
              <a:rPr lang="en-US" altLang="ja-JP" dirty="0"/>
              <a:t>B</a:t>
            </a:r>
            <a:r>
              <a:rPr lang="ja-JP" altLang="en-US" dirty="0"/>
              <a:t>のプルリクエストがユーザ</a:t>
            </a:r>
            <a:r>
              <a:rPr lang="en-US" altLang="ja-JP" dirty="0"/>
              <a:t>A</a:t>
            </a:r>
            <a:r>
              <a:rPr lang="ja-JP" altLang="en-US" dirty="0"/>
              <a:t>によってマージされた場合</a:t>
            </a:r>
            <a:endParaRPr lang="en-US" altLang="ja-JP" dirty="0"/>
          </a:p>
          <a:p>
            <a:pPr lvl="1"/>
            <a:r>
              <a:rPr lang="ja-JP" altLang="en-US" dirty="0"/>
              <a:t>リポジトリ</a:t>
            </a:r>
            <a:r>
              <a:rPr lang="en-US" altLang="ja-JP" dirty="0"/>
              <a:t>α</a:t>
            </a:r>
            <a:r>
              <a:rPr lang="ja-JP" altLang="en-US" dirty="0"/>
              <a:t>に対してユーザ</a:t>
            </a:r>
            <a:r>
              <a:rPr lang="en-US" altLang="ja-JP" dirty="0"/>
              <a:t>A</a:t>
            </a:r>
            <a:r>
              <a:rPr lang="ja-JP" altLang="en-US" dirty="0"/>
              <a:t>の</a:t>
            </a:r>
            <a:r>
              <a:rPr lang="en-US" altLang="ja-JP" dirty="0"/>
              <a:t>contribution</a:t>
            </a:r>
            <a:r>
              <a:rPr lang="ja-JP" altLang="en-US" dirty="0"/>
              <a:t>が</a:t>
            </a:r>
            <a:r>
              <a:rPr lang="en-US" altLang="ja-JP" dirty="0"/>
              <a:t>1</a:t>
            </a:r>
            <a:r>
              <a:rPr lang="ja-JP" altLang="en-US" dirty="0"/>
              <a:t>増加</a:t>
            </a:r>
            <a:endParaRPr lang="en-US" altLang="ja-JP" dirty="0"/>
          </a:p>
          <a:p>
            <a:pPr lvl="1"/>
            <a:r>
              <a:rPr lang="ja-JP" altLang="en-US" dirty="0"/>
              <a:t>ユーザ</a:t>
            </a:r>
            <a:r>
              <a:rPr lang="en-US" altLang="ja-JP" dirty="0"/>
              <a:t>B</a:t>
            </a:r>
            <a:r>
              <a:rPr lang="ja-JP" altLang="en-US" dirty="0"/>
              <a:t>もコミットした分だけ増加</a:t>
            </a:r>
            <a:endParaRPr lang="en-US" altLang="ja-JP" dirty="0"/>
          </a:p>
          <a:p>
            <a:pPr lvl="1"/>
            <a:endParaRPr lang="en-US" altLang="ja-JP" dirty="0"/>
          </a:p>
          <a:p>
            <a:r>
              <a:rPr lang="ja-JP" altLang="en-US" dirty="0"/>
              <a:t>その他の</a:t>
            </a:r>
            <a:r>
              <a:rPr lang="en-US" altLang="ja-JP" dirty="0" smtClean="0"/>
              <a:t>issue</a:t>
            </a:r>
            <a:r>
              <a:rPr lang="ja-JP" altLang="en-US" dirty="0" smtClean="0"/>
              <a:t>開設</a:t>
            </a:r>
            <a:r>
              <a:rPr lang="en-US" altLang="ja-JP" dirty="0" smtClean="0"/>
              <a:t>,</a:t>
            </a:r>
            <a:r>
              <a:rPr lang="ja-JP" altLang="en-US" dirty="0"/>
              <a:t>コメントなどはカウントされない</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spTree>
    <p:extLst>
      <p:ext uri="{BB962C8B-B14F-4D97-AF65-F5344CB8AC3E}">
        <p14:creationId xmlns:p14="http://schemas.microsoft.com/office/powerpoint/2010/main" val="340726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kumimoji="1" lang="ja-JP" altLang="en-US" dirty="0" smtClean="0"/>
              <a:t>開発者の選定</a:t>
            </a:r>
            <a:r>
              <a:rPr kumimoji="1" lang="en-US" altLang="ja-JP" dirty="0" smtClean="0"/>
              <a:t>(1/2)</a:t>
            </a:r>
            <a:endParaRPr kumimoji="1" lang="ja-JP" altLang="en-US" dirty="0"/>
          </a:p>
        </p:txBody>
      </p:sp>
      <p:sp>
        <p:nvSpPr>
          <p:cNvPr id="3" name="コンテンツ プレースホルダー 2"/>
          <p:cNvSpPr>
            <a:spLocks noGrp="1"/>
          </p:cNvSpPr>
          <p:nvPr>
            <p:ph idx="1"/>
          </p:nvPr>
        </p:nvSpPr>
        <p:spPr>
          <a:xfrm>
            <a:off x="457200" y="1270000"/>
            <a:ext cx="8534400" cy="5111328"/>
          </a:xfrm>
        </p:spPr>
        <p:txBody>
          <a:bodyPr/>
          <a:lstStyle/>
          <a:p>
            <a:r>
              <a:rPr lang="ja-JP" altLang="en-US" dirty="0"/>
              <a:t>開発</a:t>
            </a:r>
            <a:r>
              <a:rPr lang="ja-JP" altLang="en-US" dirty="0" smtClean="0"/>
              <a:t>が</a:t>
            </a:r>
            <a:r>
              <a:rPr lang="ja-JP" altLang="en-US" dirty="0"/>
              <a:t>盛</a:t>
            </a:r>
            <a:r>
              <a:rPr lang="ja-JP" altLang="en-US" dirty="0" smtClean="0"/>
              <a:t>んに</a:t>
            </a:r>
            <a:r>
              <a:rPr lang="ja-JP" altLang="en-US" dirty="0"/>
              <a:t>行</a:t>
            </a:r>
            <a:r>
              <a:rPr lang="ja-JP" altLang="en-US" dirty="0" smtClean="0"/>
              <a:t>われているリポジトリを選定</a:t>
            </a:r>
            <a:endParaRPr lang="en-US" altLang="ja-JP" dirty="0" smtClean="0"/>
          </a:p>
          <a:p>
            <a:pPr lvl="1"/>
            <a:r>
              <a:rPr lang="ja-JP" altLang="en-US" dirty="0" smtClean="0"/>
              <a:t>リポジトリで活動している</a:t>
            </a:r>
            <a:r>
              <a:rPr lang="en-US" altLang="ja-JP" dirty="0" smtClean="0"/>
              <a:t>OSS</a:t>
            </a:r>
            <a:r>
              <a:rPr lang="ja-JP" altLang="en-US" dirty="0" smtClean="0"/>
              <a:t>開発者全員の</a:t>
            </a:r>
            <a:r>
              <a:rPr lang="en-US" altLang="ja-JP" dirty="0" smtClean="0"/>
              <a:t>contribution</a:t>
            </a:r>
            <a:r>
              <a:rPr lang="ja-JP" altLang="en-US" dirty="0" smtClean="0"/>
              <a:t>合計値をリポジトリの</a:t>
            </a:r>
            <a:r>
              <a:rPr lang="en-US" altLang="ja-JP" dirty="0" smtClean="0"/>
              <a:t>contribution</a:t>
            </a:r>
            <a:r>
              <a:rPr lang="ja-JP" altLang="en-US" dirty="0" smtClean="0"/>
              <a:t>とする</a:t>
            </a:r>
            <a:endParaRPr lang="en-US" altLang="ja-JP" dirty="0" smtClean="0"/>
          </a:p>
          <a:p>
            <a:endParaRPr kumimoji="1"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sp>
        <p:nvSpPr>
          <p:cNvPr id="6" name="スライド番号プレースホルダー 3"/>
          <p:cNvSpPr txBox="1">
            <a:spLocks/>
          </p:cNvSpPr>
          <p:nvPr/>
        </p:nvSpPr>
        <p:spPr>
          <a:xfrm>
            <a:off x="6457950" y="6356351"/>
            <a:ext cx="20574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2000" b="1" kern="1200">
                <a:solidFill>
                  <a:schemeClr val="bg1"/>
                </a:solidFill>
                <a:latin typeface="HGPｺﾞｼｯｸM" panose="020B0600000000000000" pitchFamily="50" charset="-128"/>
                <a:ea typeface="HGPｺﾞｼｯｸM" panose="020B0600000000000000"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478870E5-24B9-4FF4-9773-D41B47BFD28C}" type="slidenum">
              <a:rPr lang="ja-JP" altLang="en-US" smtClean="0"/>
              <a:pPr/>
              <a:t>15</a:t>
            </a:fld>
            <a:endParaRPr lang="ja-JP" altLang="en-US"/>
          </a:p>
        </p:txBody>
      </p:sp>
      <p:graphicFrame>
        <p:nvGraphicFramePr>
          <p:cNvPr id="7" name="コンテンツ プレースホルダー 6"/>
          <p:cNvGraphicFramePr>
            <a:graphicFrameLocks/>
          </p:cNvGraphicFramePr>
          <p:nvPr>
            <p:extLst>
              <p:ext uri="{D42A27DB-BD31-4B8C-83A1-F6EECF244321}">
                <p14:modId xmlns:p14="http://schemas.microsoft.com/office/powerpoint/2010/main" val="1961515928"/>
              </p:ext>
            </p:extLst>
          </p:nvPr>
        </p:nvGraphicFramePr>
        <p:xfrm>
          <a:off x="111820" y="2722929"/>
          <a:ext cx="2833690" cy="1512753"/>
        </p:xfrm>
        <a:graphic>
          <a:graphicData uri="http://schemas.openxmlformats.org/drawingml/2006/table">
            <a:tbl>
              <a:tblPr firstRow="1" bandRow="1">
                <a:tableStyleId>{5C22544A-7EE6-4342-B048-85BDC9FD1C3A}</a:tableStyleId>
              </a:tblPr>
              <a:tblGrid>
                <a:gridCol w="1508183"/>
                <a:gridCol w="1325507"/>
              </a:tblGrid>
              <a:tr h="506913">
                <a:tc>
                  <a:txBody>
                    <a:bodyPr/>
                    <a:lstStyle/>
                    <a:p>
                      <a:r>
                        <a:rPr kumimoji="1" lang="en-US" altLang="ja-JP" sz="1600" dirty="0" smtClean="0"/>
                        <a:t>OSS</a:t>
                      </a:r>
                      <a:r>
                        <a:rPr kumimoji="1" lang="ja-JP" altLang="en-US" sz="1600" dirty="0" smtClean="0"/>
                        <a:t>開発者</a:t>
                      </a:r>
                      <a:endParaRPr kumimoji="1" lang="ja-JP" altLang="en-US" sz="1600" dirty="0"/>
                    </a:p>
                  </a:txBody>
                  <a:tcPr/>
                </a:tc>
                <a:tc>
                  <a:txBody>
                    <a:bodyPr/>
                    <a:lstStyle/>
                    <a:p>
                      <a:r>
                        <a:rPr kumimoji="1" lang="en-US" altLang="ja-JP" sz="1400" dirty="0" smtClean="0"/>
                        <a:t>contribution</a:t>
                      </a:r>
                      <a:endParaRPr kumimoji="1" lang="ja-JP" altLang="en-US" sz="1400" dirty="0"/>
                    </a:p>
                  </a:txBody>
                  <a:tcPr/>
                </a:tc>
              </a:tr>
              <a:tr h="320155">
                <a:tc>
                  <a:txBody>
                    <a:bodyPr/>
                    <a:lstStyle/>
                    <a:p>
                      <a:r>
                        <a:rPr kumimoji="1" lang="en-US" altLang="ja-JP" sz="1600" dirty="0" smtClean="0"/>
                        <a:t>Dev 1</a:t>
                      </a:r>
                      <a:endParaRPr kumimoji="1" lang="ja-JP" altLang="en-US" sz="1600" dirty="0"/>
                    </a:p>
                  </a:txBody>
                  <a:tcPr/>
                </a:tc>
                <a:tc>
                  <a:txBody>
                    <a:bodyPr/>
                    <a:lstStyle/>
                    <a:p>
                      <a:r>
                        <a:rPr kumimoji="1" lang="en-US" altLang="ja-JP" sz="1600" dirty="0" smtClean="0"/>
                        <a:t>3000</a:t>
                      </a:r>
                      <a:endParaRPr kumimoji="1" lang="ja-JP" altLang="en-US" sz="1600" dirty="0"/>
                    </a:p>
                  </a:txBody>
                  <a:tcPr/>
                </a:tc>
              </a:tr>
              <a:tr h="320155">
                <a:tc>
                  <a:txBody>
                    <a:bodyPr/>
                    <a:lstStyle/>
                    <a:p>
                      <a:r>
                        <a:rPr kumimoji="1" lang="en-US" altLang="ja-JP" sz="1600" dirty="0" smtClean="0"/>
                        <a:t>Dev 2</a:t>
                      </a:r>
                      <a:endParaRPr kumimoji="1" lang="ja-JP" altLang="en-US" sz="1600" dirty="0"/>
                    </a:p>
                  </a:txBody>
                  <a:tcPr/>
                </a:tc>
                <a:tc>
                  <a:txBody>
                    <a:bodyPr/>
                    <a:lstStyle/>
                    <a:p>
                      <a:r>
                        <a:rPr kumimoji="1" lang="en-US" altLang="ja-JP" sz="1600" dirty="0" smtClean="0"/>
                        <a:t>2500</a:t>
                      </a:r>
                      <a:endParaRPr kumimoji="1" lang="ja-JP" altLang="en-US" sz="1600" dirty="0"/>
                    </a:p>
                  </a:txBody>
                  <a:tcPr/>
                </a:tc>
              </a:tr>
              <a:tr h="320155">
                <a:tc>
                  <a:txBody>
                    <a:bodyPr/>
                    <a:lstStyle/>
                    <a:p>
                      <a:r>
                        <a:rPr kumimoji="1" lang="en-US" altLang="ja-JP" sz="1600" dirty="0" smtClean="0"/>
                        <a:t>...</a:t>
                      </a:r>
                    </a:p>
                  </a:txBody>
                  <a:tcPr/>
                </a:tc>
                <a:tc>
                  <a:txBody>
                    <a:bodyPr/>
                    <a:lstStyle/>
                    <a:p>
                      <a:endParaRPr kumimoji="1" lang="ja-JP" altLang="en-US" sz="1600" dirty="0"/>
                    </a:p>
                  </a:txBody>
                  <a:tcPr/>
                </a:tc>
              </a:tr>
            </a:tbl>
          </a:graphicData>
        </a:graphic>
      </p:graphicFrame>
      <p:sp>
        <p:nvSpPr>
          <p:cNvPr id="8" name="テキスト ボックス 7"/>
          <p:cNvSpPr txBox="1"/>
          <p:nvPr/>
        </p:nvSpPr>
        <p:spPr>
          <a:xfrm>
            <a:off x="88253" y="2354982"/>
            <a:ext cx="941348" cy="369332"/>
          </a:xfrm>
          <a:prstGeom prst="rect">
            <a:avLst/>
          </a:prstGeom>
          <a:noFill/>
        </p:spPr>
        <p:txBody>
          <a:bodyPr wrap="none" rtlCol="0">
            <a:spAutoFit/>
          </a:bodyPr>
          <a:lstStyle/>
          <a:p>
            <a:r>
              <a:rPr lang="en-US" altLang="ja-JP" dirty="0" smtClean="0"/>
              <a:t>R</a:t>
            </a:r>
            <a:r>
              <a:rPr kumimoji="1" lang="en-US" altLang="ja-JP" dirty="0" smtClean="0"/>
              <a:t>epo A</a:t>
            </a:r>
            <a:endParaRPr kumimoji="1" lang="ja-JP" altLang="en-US" dirty="0"/>
          </a:p>
        </p:txBody>
      </p:sp>
      <p:graphicFrame>
        <p:nvGraphicFramePr>
          <p:cNvPr id="9" name="コンテンツ プレースホルダー 6"/>
          <p:cNvGraphicFramePr>
            <a:graphicFrameLocks/>
          </p:cNvGraphicFramePr>
          <p:nvPr>
            <p:extLst>
              <p:ext uri="{D42A27DB-BD31-4B8C-83A1-F6EECF244321}">
                <p14:modId xmlns:p14="http://schemas.microsoft.com/office/powerpoint/2010/main" val="936362785"/>
              </p:ext>
            </p:extLst>
          </p:nvPr>
        </p:nvGraphicFramePr>
        <p:xfrm>
          <a:off x="88252" y="4743991"/>
          <a:ext cx="2824782" cy="1665758"/>
        </p:xfrm>
        <a:graphic>
          <a:graphicData uri="http://schemas.openxmlformats.org/drawingml/2006/table">
            <a:tbl>
              <a:tblPr firstRow="1" bandRow="1">
                <a:tableStyleId>{5C22544A-7EE6-4342-B048-85BDC9FD1C3A}</a:tableStyleId>
              </a:tblPr>
              <a:tblGrid>
                <a:gridCol w="1412391"/>
                <a:gridCol w="1412391"/>
              </a:tblGrid>
              <a:tr h="595412">
                <a:tc>
                  <a:txBody>
                    <a:bodyPr/>
                    <a:lstStyle/>
                    <a:p>
                      <a:r>
                        <a:rPr kumimoji="1" lang="en-US" altLang="ja-JP" sz="1600" dirty="0" smtClean="0"/>
                        <a:t>OSS</a:t>
                      </a:r>
                      <a:r>
                        <a:rPr kumimoji="1" lang="ja-JP" altLang="en-US" sz="1600" dirty="0" smtClean="0"/>
                        <a:t>開発者</a:t>
                      </a:r>
                      <a:endParaRPr kumimoji="1" lang="ja-JP" altLang="en-US" sz="1600" dirty="0"/>
                    </a:p>
                  </a:txBody>
                  <a:tcPr/>
                </a:tc>
                <a:tc>
                  <a:txBody>
                    <a:bodyPr/>
                    <a:lstStyle/>
                    <a:p>
                      <a:r>
                        <a:rPr kumimoji="1" lang="en-US" altLang="ja-JP" sz="1400" dirty="0" smtClean="0"/>
                        <a:t>contribution</a:t>
                      </a:r>
                      <a:endParaRPr kumimoji="1" lang="ja-JP" altLang="en-US" sz="1400" dirty="0"/>
                    </a:p>
                  </a:txBody>
                  <a:tcPr/>
                </a:tc>
              </a:tr>
              <a:tr h="356782">
                <a:tc>
                  <a:txBody>
                    <a:bodyPr/>
                    <a:lstStyle/>
                    <a:p>
                      <a:r>
                        <a:rPr kumimoji="1" lang="en-US" altLang="ja-JP" sz="1600" dirty="0" smtClean="0"/>
                        <a:t>Dev 3</a:t>
                      </a:r>
                      <a:endParaRPr kumimoji="1" lang="ja-JP" altLang="en-US" sz="1600" dirty="0"/>
                    </a:p>
                  </a:txBody>
                  <a:tcPr/>
                </a:tc>
                <a:tc>
                  <a:txBody>
                    <a:bodyPr/>
                    <a:lstStyle/>
                    <a:p>
                      <a:r>
                        <a:rPr kumimoji="1" lang="en-US" altLang="ja-JP" sz="1600" dirty="0" smtClean="0"/>
                        <a:t>1000</a:t>
                      </a:r>
                      <a:endParaRPr kumimoji="1" lang="ja-JP" altLang="en-US" sz="1600" dirty="0"/>
                    </a:p>
                  </a:txBody>
                  <a:tcPr/>
                </a:tc>
              </a:tr>
              <a:tr h="356782">
                <a:tc>
                  <a:txBody>
                    <a:bodyPr/>
                    <a:lstStyle/>
                    <a:p>
                      <a:r>
                        <a:rPr kumimoji="1" lang="en-US" altLang="ja-JP" sz="1600" dirty="0" smtClean="0"/>
                        <a:t>Dev 4</a:t>
                      </a:r>
                      <a:endParaRPr kumimoji="1" lang="ja-JP" altLang="en-US" sz="1600" dirty="0"/>
                    </a:p>
                  </a:txBody>
                  <a:tcPr/>
                </a:tc>
                <a:tc>
                  <a:txBody>
                    <a:bodyPr/>
                    <a:lstStyle/>
                    <a:p>
                      <a:r>
                        <a:rPr kumimoji="1" lang="en-US" altLang="ja-JP" sz="1600" dirty="0" smtClean="0"/>
                        <a:t>500</a:t>
                      </a:r>
                      <a:endParaRPr kumimoji="1" lang="ja-JP" altLang="en-US" sz="1600" dirty="0"/>
                    </a:p>
                  </a:txBody>
                  <a:tcPr/>
                </a:tc>
              </a:tr>
              <a:tr h="356782">
                <a:tc>
                  <a:txBody>
                    <a:bodyPr/>
                    <a:lstStyle/>
                    <a:p>
                      <a:r>
                        <a:rPr kumimoji="1" lang="en-US" altLang="ja-JP" sz="1600" dirty="0" smtClean="0"/>
                        <a:t>...</a:t>
                      </a:r>
                    </a:p>
                  </a:txBody>
                  <a:tcPr/>
                </a:tc>
                <a:tc>
                  <a:txBody>
                    <a:bodyPr/>
                    <a:lstStyle/>
                    <a:p>
                      <a:endParaRPr kumimoji="1" lang="ja-JP" altLang="en-US" sz="1600" dirty="0"/>
                    </a:p>
                  </a:txBody>
                  <a:tcPr/>
                </a:tc>
              </a:tr>
            </a:tbl>
          </a:graphicData>
        </a:graphic>
      </p:graphicFrame>
      <p:sp>
        <p:nvSpPr>
          <p:cNvPr id="10" name="テキスト ボックス 9"/>
          <p:cNvSpPr txBox="1"/>
          <p:nvPr/>
        </p:nvSpPr>
        <p:spPr>
          <a:xfrm>
            <a:off x="88253" y="4374658"/>
            <a:ext cx="954107" cy="369332"/>
          </a:xfrm>
          <a:prstGeom prst="rect">
            <a:avLst/>
          </a:prstGeom>
          <a:noFill/>
        </p:spPr>
        <p:txBody>
          <a:bodyPr wrap="none" rtlCol="0">
            <a:spAutoFit/>
          </a:bodyPr>
          <a:lstStyle/>
          <a:p>
            <a:r>
              <a:rPr lang="en-US" altLang="ja-JP" dirty="0" smtClean="0"/>
              <a:t>R</a:t>
            </a:r>
            <a:r>
              <a:rPr kumimoji="1" lang="en-US" altLang="ja-JP" dirty="0" smtClean="0"/>
              <a:t>epo B</a:t>
            </a:r>
            <a:endParaRPr kumimoji="1" lang="ja-JP" altLang="en-US" dirty="0"/>
          </a:p>
        </p:txBody>
      </p:sp>
      <p:sp>
        <p:nvSpPr>
          <p:cNvPr id="11" name="右矢印 10"/>
          <p:cNvSpPr/>
          <p:nvPr/>
        </p:nvSpPr>
        <p:spPr>
          <a:xfrm>
            <a:off x="3818105" y="3940744"/>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2" name="表 11"/>
          <p:cNvGraphicFramePr>
            <a:graphicFrameLocks noGrp="1"/>
          </p:cNvGraphicFramePr>
          <p:nvPr>
            <p:extLst>
              <p:ext uri="{D42A27DB-BD31-4B8C-83A1-F6EECF244321}">
                <p14:modId xmlns:p14="http://schemas.microsoft.com/office/powerpoint/2010/main" val="1914851664"/>
              </p:ext>
            </p:extLst>
          </p:nvPr>
        </p:nvGraphicFramePr>
        <p:xfrm>
          <a:off x="5425567" y="2881313"/>
          <a:ext cx="3371480" cy="329184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ja-JP" altLang="en-US" dirty="0" smtClean="0"/>
                        <a:t>リポジトリ</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a:t>
                      </a:r>
                      <a:r>
                        <a:rPr kumimoji="1" lang="en-US" altLang="ja-JP" baseline="0" dirty="0" smtClean="0"/>
                        <a:t> A</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a:t>
                      </a:r>
                      <a:r>
                        <a:rPr kumimoji="1" lang="en-US" altLang="ja-JP" baseline="0" dirty="0" smtClean="0"/>
                        <a:t> B</a:t>
                      </a:r>
                      <a:endParaRPr kumimoji="1" lang="ja-JP" altLang="en-US" dirty="0"/>
                    </a:p>
                  </a:txBody>
                  <a:tcPr/>
                </a:tc>
                <a:tc>
                  <a:txBody>
                    <a:bodyPr/>
                    <a:lstStyle/>
                    <a:p>
                      <a:r>
                        <a:rPr kumimoji="1" lang="en-US" altLang="ja-JP" dirty="0" smtClean="0"/>
                        <a:t>20000</a:t>
                      </a:r>
                      <a:endParaRPr kumimoji="1" lang="ja-JP" altLang="en-US" dirty="0"/>
                    </a:p>
                  </a:txBody>
                  <a:tcPr/>
                </a:tc>
              </a:tr>
              <a:tr h="342765">
                <a:tc>
                  <a:txBody>
                    <a:bodyPr/>
                    <a:lstStyle/>
                    <a:p>
                      <a:r>
                        <a:rPr kumimoji="1" lang="en-US" altLang="ja-JP" dirty="0" smtClean="0"/>
                        <a:t>Repo</a:t>
                      </a:r>
                      <a:r>
                        <a:rPr kumimoji="1" lang="en-US" altLang="ja-JP" baseline="0" dirty="0" smtClean="0"/>
                        <a:t> C</a:t>
                      </a:r>
                      <a:endParaRPr kumimoji="1" lang="ja-JP" altLang="en-US" dirty="0"/>
                    </a:p>
                  </a:txBody>
                  <a:tcPr/>
                </a:tc>
                <a:tc>
                  <a:txBody>
                    <a:bodyPr/>
                    <a:lstStyle/>
                    <a:p>
                      <a:r>
                        <a:rPr kumimoji="1" lang="en-US" altLang="ja-JP" dirty="0" smtClean="0"/>
                        <a:t>10000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D</a:t>
                      </a:r>
                      <a:endParaRPr kumimoji="1" lang="ja-JP" altLang="en-US" dirty="0"/>
                    </a:p>
                  </a:txBody>
                  <a:tcPr/>
                </a:tc>
                <a:tc>
                  <a:txBody>
                    <a:bodyPr/>
                    <a:lstStyle/>
                    <a:p>
                      <a:r>
                        <a:rPr kumimoji="1" lang="en-US" altLang="ja-JP" dirty="0" smtClean="0"/>
                        <a:t>1000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E</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Tree>
    <p:extLst>
      <p:ext uri="{BB962C8B-B14F-4D97-AF65-F5344CB8AC3E}">
        <p14:creationId xmlns:p14="http://schemas.microsoft.com/office/powerpoint/2010/main" val="29712614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開発者</a:t>
            </a:r>
            <a:r>
              <a:rPr lang="ja-JP" altLang="en-US" dirty="0"/>
              <a:t>の選定</a:t>
            </a:r>
            <a:r>
              <a:rPr lang="en-US" altLang="ja-JP" dirty="0" smtClean="0"/>
              <a:t>(2/2)</a:t>
            </a:r>
            <a:endParaRPr kumimoji="1" lang="ja-JP" altLang="en-US" dirty="0"/>
          </a:p>
        </p:txBody>
      </p:sp>
      <p:sp>
        <p:nvSpPr>
          <p:cNvPr id="3" name="コンテンツ プレースホルダー 2"/>
          <p:cNvSpPr>
            <a:spLocks noGrp="1"/>
          </p:cNvSpPr>
          <p:nvPr>
            <p:ph idx="1"/>
          </p:nvPr>
        </p:nvSpPr>
        <p:spPr>
          <a:xfrm>
            <a:off x="457200" y="1417638"/>
            <a:ext cx="8229600" cy="1173708"/>
          </a:xfrm>
        </p:spPr>
        <p:txBody>
          <a:bodyPr/>
          <a:lstStyle/>
          <a:p>
            <a:r>
              <a:rPr lang="en-US" altLang="ja-JP" dirty="0" smtClean="0"/>
              <a:t>contribution</a:t>
            </a:r>
            <a:r>
              <a:rPr lang="ja-JP" altLang="en-US" dirty="0" smtClean="0"/>
              <a:t>が</a:t>
            </a:r>
            <a:r>
              <a:rPr lang="en-US" altLang="ja-JP" dirty="0" smtClean="0"/>
              <a:t>1000</a:t>
            </a:r>
            <a:r>
              <a:rPr lang="ja-JP" altLang="en-US" dirty="0"/>
              <a:t>以上</a:t>
            </a:r>
            <a:r>
              <a:rPr lang="ja-JP" altLang="en-US" dirty="0" smtClean="0"/>
              <a:t>のリポジトリで</a:t>
            </a:r>
            <a:r>
              <a:rPr lang="ja-JP" altLang="en-US" dirty="0"/>
              <a:t>活動</a:t>
            </a:r>
            <a:r>
              <a:rPr lang="ja-JP" altLang="en-US" dirty="0" smtClean="0"/>
              <a:t>している</a:t>
            </a:r>
            <a:r>
              <a:rPr lang="en-US" altLang="ja-JP" dirty="0" smtClean="0"/>
              <a:t>OSS</a:t>
            </a:r>
            <a:r>
              <a:rPr lang="ja-JP" altLang="en-US" dirty="0" smtClean="0"/>
              <a:t>開発者の中から選定</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16</a:t>
            </a:fld>
            <a:endParaRPr kumimoji="1" lang="ja-JP" altLang="en-US"/>
          </a:p>
        </p:txBody>
      </p:sp>
      <p:sp>
        <p:nvSpPr>
          <p:cNvPr id="7" name="コンテンツ プレースホルダー 2"/>
          <p:cNvSpPr txBox="1">
            <a:spLocks/>
          </p:cNvSpPr>
          <p:nvPr/>
        </p:nvSpPr>
        <p:spPr>
          <a:xfrm>
            <a:off x="255942" y="5379020"/>
            <a:ext cx="8229600" cy="1173708"/>
          </a:xfrm>
          <a:prstGeom prst="rect">
            <a:avLst/>
          </a:prstGeom>
        </p:spPr>
        <p:txBody>
          <a:bodyPr vert="horz" lIns="91440" tIns="45720" rIns="91440" bIns="45720" rtlCol="0">
            <a:normAutofit/>
          </a:bodyPr>
          <a:lstStyle>
            <a:lvl1pPr marL="342900" indent="-342900" algn="just"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400" kern="1200">
                <a:solidFill>
                  <a:schemeClr val="tx1"/>
                </a:solidFill>
                <a:latin typeface="+mn-ea"/>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ea"/>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buFont typeface="Wingdings" panose="05000000000000000000" pitchFamily="2" charset="2"/>
              <a:buChar char="Ø"/>
            </a:pPr>
            <a:r>
              <a:rPr lang="en-US" altLang="ja-JP" dirty="0" smtClean="0"/>
              <a:t>contribution</a:t>
            </a:r>
            <a:r>
              <a:rPr lang="ja-JP" altLang="en-US" dirty="0" smtClean="0"/>
              <a:t>が</a:t>
            </a:r>
            <a:r>
              <a:rPr lang="en-US" altLang="ja-JP" dirty="0" smtClean="0"/>
              <a:t>100</a:t>
            </a:r>
            <a:r>
              <a:rPr lang="ja-JP" altLang="en-US" dirty="0" smtClean="0"/>
              <a:t>以上の</a:t>
            </a:r>
            <a:r>
              <a:rPr lang="en-US" altLang="ja-JP" dirty="0" smtClean="0"/>
              <a:t>OSS</a:t>
            </a:r>
            <a:r>
              <a:rPr lang="ja-JP" altLang="en-US" dirty="0" smtClean="0"/>
              <a:t>開発者をアンケート対象とした</a:t>
            </a:r>
            <a:endParaRPr lang="ja-JP" altLang="en-US" dirty="0"/>
          </a:p>
        </p:txBody>
      </p:sp>
      <p:graphicFrame>
        <p:nvGraphicFramePr>
          <p:cNvPr id="8" name="表 7"/>
          <p:cNvGraphicFramePr>
            <a:graphicFrameLocks noGrp="1"/>
          </p:cNvGraphicFramePr>
          <p:nvPr>
            <p:extLst>
              <p:ext uri="{D42A27DB-BD31-4B8C-83A1-F6EECF244321}">
                <p14:modId xmlns:p14="http://schemas.microsoft.com/office/powerpoint/2010/main" val="1979896773"/>
              </p:ext>
            </p:extLst>
          </p:nvPr>
        </p:nvGraphicFramePr>
        <p:xfrm>
          <a:off x="437988" y="2302014"/>
          <a:ext cx="3371480" cy="292608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ja-JP" altLang="en-US" dirty="0" smtClean="0"/>
                        <a:t>リポジトリ</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a:t>
                      </a:r>
                      <a:r>
                        <a:rPr kumimoji="1" lang="en-US" altLang="ja-JP" baseline="0" dirty="0" smtClean="0"/>
                        <a:t> A</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a:t>
                      </a:r>
                      <a:r>
                        <a:rPr kumimoji="1" lang="en-US" altLang="ja-JP" baseline="0" dirty="0" smtClean="0"/>
                        <a:t> B</a:t>
                      </a:r>
                      <a:endParaRPr kumimoji="1" lang="ja-JP" altLang="en-US" dirty="0"/>
                    </a:p>
                  </a:txBody>
                  <a:tcPr/>
                </a:tc>
                <a:tc>
                  <a:txBody>
                    <a:bodyPr/>
                    <a:lstStyle/>
                    <a:p>
                      <a:r>
                        <a:rPr kumimoji="1" lang="en-US" altLang="ja-JP" dirty="0" smtClean="0"/>
                        <a:t>28500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D</a:t>
                      </a:r>
                      <a:endParaRPr kumimoji="1" lang="ja-JP" altLang="en-US" dirty="0"/>
                    </a:p>
                  </a:txBody>
                  <a:tcPr/>
                </a:tc>
                <a:tc>
                  <a:txBody>
                    <a:bodyPr/>
                    <a:lstStyle/>
                    <a:p>
                      <a:r>
                        <a:rPr kumimoji="1" lang="en-US" altLang="ja-JP" dirty="0" smtClean="0"/>
                        <a:t>1000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E</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4" name="右矢印 13"/>
          <p:cNvSpPr/>
          <p:nvPr/>
        </p:nvSpPr>
        <p:spPr>
          <a:xfrm>
            <a:off x="4158574" y="2996706"/>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251520" y="2642332"/>
            <a:ext cx="3685480" cy="15119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aphicFrame>
        <p:nvGraphicFramePr>
          <p:cNvPr id="16" name="表 15"/>
          <p:cNvGraphicFramePr>
            <a:graphicFrameLocks noGrp="1"/>
          </p:cNvGraphicFramePr>
          <p:nvPr>
            <p:extLst>
              <p:ext uri="{D42A27DB-BD31-4B8C-83A1-F6EECF244321}">
                <p14:modId xmlns:p14="http://schemas.microsoft.com/office/powerpoint/2010/main" val="13864847"/>
              </p:ext>
            </p:extLst>
          </p:nvPr>
        </p:nvGraphicFramePr>
        <p:xfrm>
          <a:off x="5315320" y="2297113"/>
          <a:ext cx="3371480" cy="292608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en-US" altLang="ja-JP" dirty="0" smtClean="0"/>
                        <a:t>OSS</a:t>
                      </a:r>
                      <a:r>
                        <a:rPr kumimoji="1" lang="ja-JP" altLang="en-US" dirty="0" smtClean="0"/>
                        <a:t>開発者</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Dev 5</a:t>
                      </a:r>
                      <a:endParaRPr kumimoji="1" lang="ja-JP" altLang="en-US" dirty="0"/>
                    </a:p>
                  </a:txBody>
                  <a:tcPr/>
                </a:tc>
                <a:tc>
                  <a:txBody>
                    <a:bodyPr/>
                    <a:lstStyle/>
                    <a:p>
                      <a:r>
                        <a:rPr kumimoji="1" lang="en-US" altLang="ja-JP" dirty="0" smtClean="0"/>
                        <a:t>10000</a:t>
                      </a:r>
                      <a:endParaRPr kumimoji="1" lang="ja-JP" altLang="en-US" dirty="0"/>
                    </a:p>
                  </a:txBody>
                  <a:tcPr/>
                </a:tc>
              </a:tr>
              <a:tr h="342765">
                <a:tc>
                  <a:txBody>
                    <a:bodyPr/>
                    <a:lstStyle/>
                    <a:p>
                      <a:r>
                        <a:rPr kumimoji="1" lang="en-US" altLang="ja-JP" dirty="0" smtClean="0"/>
                        <a:t>Dev</a:t>
                      </a:r>
                      <a:r>
                        <a:rPr kumimoji="1" lang="en-US" altLang="ja-JP" baseline="0" dirty="0" smtClean="0"/>
                        <a:t> 6</a:t>
                      </a:r>
                      <a:endParaRPr kumimoji="1" lang="ja-JP" altLang="en-US" dirty="0"/>
                    </a:p>
                  </a:txBody>
                  <a:tcPr/>
                </a:tc>
                <a:tc>
                  <a:txBody>
                    <a:bodyPr/>
                    <a:lstStyle/>
                    <a:p>
                      <a:r>
                        <a:rPr kumimoji="1" lang="en-US" altLang="ja-JP" dirty="0" smtClean="0"/>
                        <a:t>9000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Dev</a:t>
                      </a:r>
                      <a:r>
                        <a:rPr kumimoji="1" lang="en-US" altLang="ja-JP" baseline="0" dirty="0" smtClean="0"/>
                        <a:t> 7</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Dev</a:t>
                      </a:r>
                      <a:r>
                        <a:rPr kumimoji="1" lang="en-US" altLang="ja-JP" baseline="0" dirty="0" smtClean="0"/>
                        <a:t> 8</a:t>
                      </a:r>
                      <a:endParaRPr kumimoji="1" lang="ja-JP" altLang="en-US" dirty="0"/>
                    </a:p>
                  </a:txBody>
                  <a:tcPr/>
                </a:tc>
                <a:tc>
                  <a:txBody>
                    <a:bodyPr/>
                    <a:lstStyle/>
                    <a:p>
                      <a:r>
                        <a:rPr kumimoji="1" lang="en-US" altLang="ja-JP" dirty="0" smtClean="0"/>
                        <a:t>10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7" name="角丸四角形 16"/>
          <p:cNvSpPr/>
          <p:nvPr/>
        </p:nvSpPr>
        <p:spPr>
          <a:xfrm>
            <a:off x="5185213" y="2642332"/>
            <a:ext cx="3685480" cy="15119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6168850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質問</a:t>
            </a:r>
            <a:r>
              <a:rPr lang="ja-JP" altLang="en-US" dirty="0" smtClean="0"/>
              <a:t>内容</a:t>
            </a:r>
            <a:r>
              <a:rPr lang="en-US" altLang="ja-JP" dirty="0" smtClean="0"/>
              <a:t>(</a:t>
            </a:r>
            <a:r>
              <a:rPr lang="ja-JP" altLang="en-US" dirty="0" smtClean="0"/>
              <a:t>プロファイルに関する質問</a:t>
            </a:r>
            <a:r>
              <a:rPr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r>
              <a:rPr lang="en-US" altLang="ja-JP" sz="2400" dirty="0" smtClean="0"/>
              <a:t>Q1-1.</a:t>
            </a:r>
            <a:r>
              <a:rPr lang="ja-JP" altLang="en-US" sz="2400" dirty="0" smtClean="0"/>
              <a:t>メールアドレス</a:t>
            </a:r>
            <a:endParaRPr lang="en-US" altLang="ja-JP" sz="2400" dirty="0" smtClean="0"/>
          </a:p>
          <a:p>
            <a:endParaRPr lang="en-US" altLang="ja-JP" sz="2000" dirty="0" smtClean="0"/>
          </a:p>
          <a:p>
            <a:r>
              <a:rPr lang="en-US" altLang="ja-JP" sz="2400" dirty="0" smtClean="0"/>
              <a:t>Q1-2.</a:t>
            </a:r>
            <a:r>
              <a:rPr lang="ja-JP" altLang="en-US" sz="2400" dirty="0" smtClean="0"/>
              <a:t>主な活動プロジェクト</a:t>
            </a:r>
            <a:endParaRPr lang="en-US" altLang="ja-JP" sz="2400" dirty="0" smtClean="0"/>
          </a:p>
          <a:p>
            <a:endParaRPr lang="en-US" altLang="ja-JP" sz="2400" dirty="0"/>
          </a:p>
          <a:p>
            <a:r>
              <a:rPr lang="en-US" altLang="ja-JP" sz="2400" dirty="0" smtClean="0"/>
              <a:t>Q1-3.</a:t>
            </a:r>
            <a:r>
              <a:rPr lang="ja-JP" altLang="en-US" sz="2400" dirty="0" smtClean="0"/>
              <a:t>プロジェクトにおけるユーザネーム</a:t>
            </a:r>
            <a:endParaRPr lang="en-US" altLang="ja-JP" sz="2400" dirty="0" smtClean="0"/>
          </a:p>
          <a:p>
            <a:endParaRPr lang="en-US" altLang="ja-JP" sz="2400" dirty="0"/>
          </a:p>
          <a:p>
            <a:r>
              <a:rPr lang="en-US" altLang="ja-JP" sz="2400" dirty="0" smtClean="0"/>
              <a:t>Q1-4.OSS</a:t>
            </a:r>
            <a:r>
              <a:rPr lang="ja-JP" altLang="en-US" sz="2400" dirty="0" smtClean="0"/>
              <a:t>開発に参加するモチベーション</a:t>
            </a:r>
            <a:endParaRPr lang="en-US" altLang="ja-JP" sz="2400" dirty="0" smtClean="0"/>
          </a:p>
          <a:p>
            <a:endParaRPr lang="en-US" altLang="ja-JP" sz="2400" dirty="0" smtClean="0"/>
          </a:p>
          <a:p>
            <a:r>
              <a:rPr lang="en-US" altLang="ja-JP" sz="2400" dirty="0"/>
              <a:t>Q</a:t>
            </a:r>
            <a:r>
              <a:rPr lang="en-US" altLang="ja-JP" sz="2400" dirty="0" smtClean="0"/>
              <a:t>1-5.</a:t>
            </a:r>
            <a:r>
              <a:rPr lang="ja-JP" altLang="en-US" sz="2400" dirty="0" smtClean="0"/>
              <a:t>プロジェクトにおける役割</a:t>
            </a:r>
            <a:endParaRPr kumimoji="1" lang="ja-JP" altLang="en-US" sz="2400" dirty="0"/>
          </a:p>
        </p:txBody>
      </p:sp>
      <p:sp>
        <p:nvSpPr>
          <p:cNvPr id="5" name="日付プレースホルダー 4"/>
          <p:cNvSpPr>
            <a:spLocks noGrp="1"/>
          </p:cNvSpPr>
          <p:nvPr>
            <p:ph type="dt" sz="half" idx="10"/>
          </p:nvPr>
        </p:nvSpPr>
        <p:spPr/>
        <p:txBody>
          <a:bodyPr/>
          <a:lstStyle/>
          <a:p>
            <a:fld id="{E772EED5-9E53-4390-934B-FF42E9E82926}"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17</a:t>
            </a:fld>
            <a:endParaRPr kumimoji="1" lang="ja-JP" altLang="en-US"/>
          </a:p>
        </p:txBody>
      </p:sp>
    </p:spTree>
    <p:extLst>
      <p:ext uri="{BB962C8B-B14F-4D97-AF65-F5344CB8AC3E}">
        <p14:creationId xmlns:p14="http://schemas.microsoft.com/office/powerpoint/2010/main" val="16424483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質問内容</a:t>
            </a:r>
            <a:r>
              <a:rPr lang="en-US" altLang="ja-JP" dirty="0" smtClean="0"/>
              <a:t>(HIB</a:t>
            </a:r>
            <a:r>
              <a:rPr lang="ja-JP" altLang="en-US" dirty="0" smtClean="0"/>
              <a:t>に関する質問</a:t>
            </a:r>
            <a:r>
              <a:rPr lang="en-US" altLang="ja-JP" dirty="0" smtClean="0"/>
              <a:t>)</a:t>
            </a:r>
            <a:endParaRPr kumimoji="1" lang="ja-JP" altLang="en-US" dirty="0"/>
          </a:p>
        </p:txBody>
      </p:sp>
      <p:sp>
        <p:nvSpPr>
          <p:cNvPr id="3" name="コンテンツ プレースホルダー 2"/>
          <p:cNvSpPr>
            <a:spLocks noGrp="1"/>
          </p:cNvSpPr>
          <p:nvPr>
            <p:ph idx="1"/>
          </p:nvPr>
        </p:nvSpPr>
        <p:spPr>
          <a:xfrm>
            <a:off x="317809" y="1520042"/>
            <a:ext cx="8743063" cy="5014574"/>
          </a:xfrm>
        </p:spPr>
        <p:txBody>
          <a:bodyPr/>
          <a:lstStyle/>
          <a:p>
            <a:r>
              <a:rPr lang="en-US" altLang="ja-JP" dirty="0" smtClean="0"/>
              <a:t>Q2-1.</a:t>
            </a:r>
            <a:r>
              <a:rPr lang="ja-JP" altLang="en-US" dirty="0" smtClean="0"/>
              <a:t>どの不具合が修正において迷惑か．</a:t>
            </a:r>
            <a:endParaRPr lang="en-US" altLang="ja-JP" dirty="0" smtClean="0"/>
          </a:p>
          <a:p>
            <a:endParaRPr kumimoji="1" lang="en-US" altLang="ja-JP" sz="800" dirty="0"/>
          </a:p>
          <a:p>
            <a:r>
              <a:rPr lang="en-US" altLang="ja-JP" dirty="0"/>
              <a:t>Q2-2-a</a:t>
            </a:r>
            <a:r>
              <a:rPr lang="en-US" altLang="ja-JP" dirty="0" smtClean="0"/>
              <a:t>.</a:t>
            </a:r>
            <a:r>
              <a:rPr lang="ja-JP" altLang="en-US" dirty="0" smtClean="0"/>
              <a:t>どんな不具合が修正において最も重要か．</a:t>
            </a:r>
            <a:endParaRPr lang="en-US" altLang="ja-JP" dirty="0" smtClean="0"/>
          </a:p>
          <a:p>
            <a:endParaRPr lang="en-US" altLang="ja-JP" sz="800" dirty="0" smtClean="0"/>
          </a:p>
          <a:p>
            <a:r>
              <a:rPr lang="en-US" altLang="ja-JP" dirty="0" smtClean="0"/>
              <a:t>Q2-2-b.HIB</a:t>
            </a:r>
            <a:r>
              <a:rPr lang="ja-JP" altLang="en-US" dirty="0" smtClean="0"/>
              <a:t>は主に誰に対して影響を与えるか．</a:t>
            </a:r>
            <a:endParaRPr lang="en-US" altLang="ja-JP" dirty="0" smtClean="0"/>
          </a:p>
          <a:p>
            <a:endParaRPr lang="en-US" altLang="ja-JP" sz="800" dirty="0" smtClean="0"/>
          </a:p>
          <a:p>
            <a:r>
              <a:rPr lang="en-US" altLang="ja-JP" dirty="0" smtClean="0"/>
              <a:t>Q2-2-c.</a:t>
            </a:r>
            <a:r>
              <a:rPr lang="ja-JP" altLang="en-US" dirty="0" smtClean="0"/>
              <a:t>どのようにして</a:t>
            </a:r>
            <a:r>
              <a:rPr lang="en-US" altLang="ja-JP" dirty="0" smtClean="0"/>
              <a:t>HIB</a:t>
            </a:r>
            <a:r>
              <a:rPr lang="ja-JP" altLang="en-US" dirty="0" smtClean="0"/>
              <a:t>を修正するか．</a:t>
            </a:r>
            <a:endParaRPr lang="en-US" altLang="ja-JP" dirty="0" smtClean="0"/>
          </a:p>
          <a:p>
            <a:endParaRPr lang="en-US" altLang="ja-JP" sz="800" dirty="0" smtClean="0"/>
          </a:p>
          <a:p>
            <a:r>
              <a:rPr lang="en-US" altLang="ja-JP" dirty="0" smtClean="0"/>
              <a:t>Q2-2-d.</a:t>
            </a:r>
            <a:r>
              <a:rPr lang="ja-JP" altLang="en-US" dirty="0" smtClean="0"/>
              <a:t>なぜ</a:t>
            </a:r>
            <a:r>
              <a:rPr lang="en-US" altLang="ja-JP" dirty="0" smtClean="0"/>
              <a:t>HIB</a:t>
            </a:r>
            <a:r>
              <a:rPr lang="ja-JP" altLang="en-US" dirty="0" smtClean="0"/>
              <a:t>が発生したか．</a:t>
            </a:r>
            <a:endParaRPr lang="en-US" altLang="ja-JP" dirty="0" smtClean="0"/>
          </a:p>
          <a:p>
            <a:endParaRPr lang="en-US" altLang="ja-JP" sz="800" dirty="0" smtClean="0"/>
          </a:p>
          <a:p>
            <a:r>
              <a:rPr lang="en-US" altLang="ja-JP" dirty="0"/>
              <a:t>Q2-3</a:t>
            </a:r>
            <a:r>
              <a:rPr lang="en-US" altLang="ja-JP" dirty="0" smtClean="0"/>
              <a:t>.</a:t>
            </a:r>
            <a:r>
              <a:rPr lang="ja-JP" altLang="en-US" dirty="0" smtClean="0"/>
              <a:t>今まで出会った</a:t>
            </a:r>
            <a:r>
              <a:rPr lang="en-US" altLang="ja-JP" dirty="0" smtClean="0"/>
              <a:t>HIB</a:t>
            </a:r>
            <a:endParaRPr kumimoji="1" lang="ja-JP" altLang="en-US" sz="3200" dirty="0"/>
          </a:p>
        </p:txBody>
      </p:sp>
      <p:sp>
        <p:nvSpPr>
          <p:cNvPr id="5" name="日付プレースホルダー 4"/>
          <p:cNvSpPr>
            <a:spLocks noGrp="1"/>
          </p:cNvSpPr>
          <p:nvPr>
            <p:ph type="dt" sz="half" idx="10"/>
          </p:nvPr>
        </p:nvSpPr>
        <p:spPr/>
        <p:txBody>
          <a:bodyPr/>
          <a:lstStyle/>
          <a:p>
            <a:fld id="{7FF55340-4FA1-4984-8D73-147468B40456}"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18</a:t>
            </a:fld>
            <a:endParaRPr kumimoji="1" lang="ja-JP" altLang="en-US"/>
          </a:p>
        </p:txBody>
      </p:sp>
    </p:spTree>
    <p:extLst>
      <p:ext uri="{BB962C8B-B14F-4D97-AF65-F5344CB8AC3E}">
        <p14:creationId xmlns:p14="http://schemas.microsoft.com/office/powerpoint/2010/main" val="11437973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アンケート</a:t>
            </a:r>
            <a:r>
              <a:rPr lang="ja-JP" altLang="en-US" dirty="0"/>
              <a:t>結果</a:t>
            </a:r>
            <a:endParaRPr kumimoji="1" lang="ja-JP" altLang="en-US" dirty="0"/>
          </a:p>
        </p:txBody>
      </p:sp>
      <p:sp>
        <p:nvSpPr>
          <p:cNvPr id="3" name="コンテンツ プレースホルダー 2"/>
          <p:cNvSpPr>
            <a:spLocks noGrp="1"/>
          </p:cNvSpPr>
          <p:nvPr>
            <p:ph idx="1"/>
          </p:nvPr>
        </p:nvSpPr>
        <p:spPr>
          <a:xfrm>
            <a:off x="457200" y="1866900"/>
            <a:ext cx="8229600" cy="4514428"/>
          </a:xfrm>
        </p:spPr>
        <p:txBody>
          <a:bodyPr/>
          <a:lstStyle/>
          <a:p>
            <a:r>
              <a:rPr lang="ja-JP" altLang="en-US" dirty="0" smtClean="0"/>
              <a:t>選定された</a:t>
            </a:r>
            <a:r>
              <a:rPr lang="en-US" altLang="ja-JP" dirty="0" smtClean="0"/>
              <a:t>OSS</a:t>
            </a:r>
            <a:r>
              <a:rPr lang="ja-JP" altLang="en-US" dirty="0" smtClean="0"/>
              <a:t>開発者の内，</a:t>
            </a:r>
            <a:r>
              <a:rPr lang="en-US" altLang="ja-JP" dirty="0" smtClean="0"/>
              <a:t>18,299</a:t>
            </a:r>
            <a:r>
              <a:rPr lang="ja-JP" altLang="en-US" dirty="0"/>
              <a:t>人</a:t>
            </a:r>
            <a:r>
              <a:rPr lang="ja-JP" altLang="en-US" dirty="0" smtClean="0"/>
              <a:t>にメールでアンケート調査への参加を依頼</a:t>
            </a:r>
            <a:endParaRPr lang="en-US" altLang="ja-JP" dirty="0"/>
          </a:p>
          <a:p>
            <a:pPr lvl="1"/>
            <a:r>
              <a:rPr lang="en-US" altLang="ja-JP" dirty="0" smtClean="0"/>
              <a:t>2015</a:t>
            </a:r>
            <a:r>
              <a:rPr lang="ja-JP" altLang="en-US" dirty="0" smtClean="0"/>
              <a:t>年</a:t>
            </a:r>
            <a:r>
              <a:rPr lang="en-US" altLang="ja-JP" dirty="0" smtClean="0"/>
              <a:t>7</a:t>
            </a:r>
            <a:r>
              <a:rPr lang="ja-JP" altLang="en-US" dirty="0" smtClean="0"/>
              <a:t>月から</a:t>
            </a:r>
            <a:r>
              <a:rPr lang="en-US" altLang="ja-JP" dirty="0" smtClean="0"/>
              <a:t>2015</a:t>
            </a:r>
            <a:r>
              <a:rPr lang="ja-JP" altLang="en-US" dirty="0" smtClean="0"/>
              <a:t>年</a:t>
            </a:r>
            <a:r>
              <a:rPr lang="en-US" altLang="ja-JP" dirty="0" smtClean="0"/>
              <a:t>8</a:t>
            </a:r>
            <a:r>
              <a:rPr lang="ja-JP" altLang="en-US" dirty="0" smtClean="0"/>
              <a:t>月の間に行った</a:t>
            </a:r>
            <a:endParaRPr lang="en-US" altLang="ja-JP" dirty="0" smtClean="0"/>
          </a:p>
          <a:p>
            <a:endParaRPr kumimoji="1" lang="en-US" altLang="ja-JP" dirty="0"/>
          </a:p>
          <a:p>
            <a:r>
              <a:rPr lang="ja-JP" altLang="en-US" dirty="0" smtClean="0"/>
              <a:t>その結果，</a:t>
            </a:r>
            <a:r>
              <a:rPr lang="en-US" altLang="ja-JP" dirty="0" smtClean="0"/>
              <a:t>321</a:t>
            </a:r>
            <a:r>
              <a:rPr lang="ja-JP" altLang="en-US" dirty="0" smtClean="0"/>
              <a:t>人か</a:t>
            </a:r>
            <a:r>
              <a:rPr lang="ja-JP" altLang="en-US" dirty="0"/>
              <a:t>ら</a:t>
            </a:r>
            <a:r>
              <a:rPr lang="ja-JP" altLang="en-US" dirty="0" smtClean="0"/>
              <a:t>の回答が得られた</a:t>
            </a:r>
            <a:endParaRPr lang="en-US" altLang="ja-JP" dirty="0" smtClean="0"/>
          </a:p>
          <a:p>
            <a:pPr lvl="1"/>
            <a:r>
              <a:rPr lang="en-US" altLang="ja-JP" dirty="0" smtClean="0"/>
              <a:t>5</a:t>
            </a:r>
            <a:r>
              <a:rPr lang="ja-JP" altLang="en-US" dirty="0" smtClean="0"/>
              <a:t>年以上活動している</a:t>
            </a:r>
            <a:r>
              <a:rPr lang="en-US" altLang="ja-JP" dirty="0" smtClean="0"/>
              <a:t>OSS</a:t>
            </a:r>
            <a:r>
              <a:rPr lang="ja-JP" altLang="en-US" dirty="0" smtClean="0"/>
              <a:t>開発者が</a:t>
            </a:r>
            <a:r>
              <a:rPr lang="en-US" altLang="ja-JP" dirty="0"/>
              <a:t>66.1%</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19</a:t>
            </a:fld>
            <a:endParaRPr kumimoji="1" lang="ja-JP" altLang="en-US"/>
          </a:p>
        </p:txBody>
      </p:sp>
    </p:spTree>
    <p:extLst>
      <p:ext uri="{BB962C8B-B14F-4D97-AF65-F5344CB8AC3E}">
        <p14:creationId xmlns:p14="http://schemas.microsoft.com/office/powerpoint/2010/main" val="4238881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200" dirty="0"/>
              <a:t>RQ1</a:t>
            </a:r>
            <a:r>
              <a:rPr lang="ja-JP" altLang="en-US" sz="3200" dirty="0"/>
              <a:t>：</a:t>
            </a:r>
            <a:r>
              <a:rPr lang="en-US" altLang="ja-JP" sz="3200" dirty="0"/>
              <a:t>6</a:t>
            </a:r>
            <a:r>
              <a:rPr lang="ja-JP" altLang="en-US" sz="3200" dirty="0"/>
              <a:t>種類の</a:t>
            </a:r>
            <a:r>
              <a:rPr lang="en-US" altLang="ja-JP" sz="3200" dirty="0"/>
              <a:t>HIB</a:t>
            </a:r>
            <a:r>
              <a:rPr lang="ja-JP" altLang="en-US" sz="3200" dirty="0"/>
              <a:t>のいずれを最も重要だと</a:t>
            </a:r>
            <a:r>
              <a:rPr lang="en-US" altLang="ja-JP" sz="3200" dirty="0"/>
              <a:t>OSS</a:t>
            </a:r>
            <a:r>
              <a:rPr lang="ja-JP" altLang="en-US" sz="3200" dirty="0"/>
              <a:t>開発者は認識しているか</a:t>
            </a:r>
            <a:endParaRPr lang="en-US" altLang="ja-JP" sz="3200" dirty="0"/>
          </a:p>
        </p:txBody>
      </p:sp>
      <p:sp>
        <p:nvSpPr>
          <p:cNvPr id="3" name="日付プレースホルダー 2"/>
          <p:cNvSpPr>
            <a:spLocks noGrp="1"/>
          </p:cNvSpPr>
          <p:nvPr>
            <p:ph type="dt" sz="half" idx="10"/>
          </p:nvPr>
        </p:nvSpPr>
        <p:spPr/>
        <p:txBody>
          <a:bodyPr/>
          <a:lstStyle/>
          <a:p>
            <a:fld id="{14AE9CCA-59E9-4D06-8216-1FB02081420B}"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20</a:t>
            </a:fld>
            <a:endParaRPr kumimoji="1" lang="ja-JP" altLang="en-US"/>
          </a:p>
        </p:txBody>
      </p:sp>
      <p:sp>
        <p:nvSpPr>
          <p:cNvPr id="10" name="コンテンツ プレースホルダー 9"/>
          <p:cNvSpPr>
            <a:spLocks noGrp="1"/>
          </p:cNvSpPr>
          <p:nvPr>
            <p:ph idx="1"/>
          </p:nvPr>
        </p:nvSpPr>
        <p:spPr>
          <a:xfrm>
            <a:off x="457200" y="5399928"/>
            <a:ext cx="8229600" cy="1125464"/>
          </a:xfrm>
        </p:spPr>
        <p:txBody>
          <a:bodyPr>
            <a:normAutofit/>
          </a:bodyPr>
          <a:lstStyle/>
          <a:p>
            <a:r>
              <a:rPr lang="en-US" altLang="ja-JP" sz="2400" dirty="0"/>
              <a:t>Q2-2-a.</a:t>
            </a:r>
            <a:r>
              <a:rPr lang="ja-JP" altLang="en-US" sz="2400" dirty="0"/>
              <a:t>どんな不具合が修正において最も重要か</a:t>
            </a:r>
            <a:r>
              <a:rPr lang="ja-JP" altLang="en-US" sz="2400" dirty="0" smtClean="0"/>
              <a:t>．</a:t>
            </a:r>
            <a:endParaRPr lang="en-US" altLang="ja-JP" sz="2400" dirty="0" smtClean="0"/>
          </a:p>
          <a:p>
            <a:pPr>
              <a:buFont typeface="Wingdings" panose="05000000000000000000" pitchFamily="2" charset="2"/>
              <a:buChar char="Ø"/>
            </a:pPr>
            <a:r>
              <a:rPr lang="en-US" altLang="ja-JP" dirty="0" smtClean="0"/>
              <a:t>Security Bug</a:t>
            </a:r>
            <a:r>
              <a:rPr lang="ja-JP" altLang="en-US" dirty="0" smtClean="0"/>
              <a:t>が最も高い</a:t>
            </a:r>
            <a:r>
              <a:rPr lang="ja-JP" altLang="en-US" dirty="0"/>
              <a:t>割合</a:t>
            </a:r>
            <a:endParaRPr lang="en-US" altLang="ja-JP" dirty="0"/>
          </a:p>
          <a:p>
            <a:endParaRPr kumimoji="1" lang="ja-JP" altLang="en-US" dirty="0"/>
          </a:p>
        </p:txBody>
      </p:sp>
      <p:pic>
        <p:nvPicPr>
          <p:cNvPr id="11" name="コンテンツ プレースホルダー 7"/>
          <p:cNvPicPr>
            <a:picLocks noChangeAspect="1"/>
          </p:cNvPicPr>
          <p:nvPr/>
        </p:nvPicPr>
        <p:blipFill>
          <a:blip r:embed="rId3"/>
          <a:stretch>
            <a:fillRect/>
          </a:stretch>
        </p:blipFill>
        <p:spPr>
          <a:xfrm>
            <a:off x="1844902" y="1320800"/>
            <a:ext cx="5242321" cy="3935064"/>
          </a:xfrm>
          <a:prstGeom prst="rect">
            <a:avLst/>
          </a:prstGeom>
        </p:spPr>
      </p:pic>
    </p:spTree>
    <p:extLst>
      <p:ext uri="{BB962C8B-B14F-4D97-AF65-F5344CB8AC3E}">
        <p14:creationId xmlns:p14="http://schemas.microsoft.com/office/powerpoint/2010/main" val="15904520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200" dirty="0"/>
              <a:t>RQ2</a:t>
            </a:r>
            <a:r>
              <a:rPr lang="ja-JP" altLang="en-US" sz="3200" dirty="0"/>
              <a:t>：６種類の</a:t>
            </a:r>
            <a:r>
              <a:rPr lang="en-US" altLang="ja-JP" sz="3200" dirty="0"/>
              <a:t>HIB</a:t>
            </a:r>
            <a:r>
              <a:rPr lang="ja-JP" altLang="en-US" sz="3200" dirty="0"/>
              <a:t>とは異なる</a:t>
            </a:r>
            <a:r>
              <a:rPr lang="en-US" altLang="ja-JP" sz="3200" dirty="0"/>
              <a:t>OSS</a:t>
            </a:r>
            <a:r>
              <a:rPr lang="ja-JP" altLang="en-US" sz="3200" dirty="0"/>
              <a:t>開発者の認識する</a:t>
            </a:r>
            <a:r>
              <a:rPr lang="en-US" altLang="ja-JP" sz="3200" dirty="0"/>
              <a:t>HIB</a:t>
            </a:r>
            <a:r>
              <a:rPr lang="ja-JP" altLang="en-US" sz="3200" dirty="0"/>
              <a:t>は存在するか</a:t>
            </a:r>
            <a:endParaRPr lang="en-US" altLang="ja-JP" sz="3200" dirty="0"/>
          </a:p>
        </p:txBody>
      </p:sp>
      <p:sp>
        <p:nvSpPr>
          <p:cNvPr id="3" name="コンテンツ プレースホルダー 2"/>
          <p:cNvSpPr>
            <a:spLocks noGrp="1"/>
          </p:cNvSpPr>
          <p:nvPr>
            <p:ph idx="1"/>
          </p:nvPr>
        </p:nvSpPr>
        <p:spPr/>
        <p:txBody>
          <a:bodyPr/>
          <a:lstStyle/>
          <a:p>
            <a:r>
              <a:rPr kumimoji="1" lang="ja-JP" altLang="en-US" dirty="0" smtClean="0"/>
              <a:t>まだ思案中</a:t>
            </a:r>
            <a:endParaRPr kumimoji="1" lang="en-US" altLang="ja-JP" dirty="0" smtClean="0"/>
          </a:p>
          <a:p>
            <a:endParaRPr lang="en-US" altLang="ja-JP" dirty="0"/>
          </a:p>
          <a:p>
            <a:r>
              <a:rPr kumimoji="1" lang="en-US" altLang="ja-JP" dirty="0" smtClean="0"/>
              <a:t>16</a:t>
            </a:r>
            <a:r>
              <a:rPr kumimoji="1" lang="ja-JP" altLang="en-US" dirty="0" smtClean="0"/>
              <a:t>件の回答</a:t>
            </a:r>
            <a:endParaRPr kumimoji="1" lang="en-US" altLang="ja-JP" dirty="0" smtClean="0"/>
          </a:p>
          <a:p>
            <a:endParaRPr lang="en-US" altLang="ja-JP" dirty="0"/>
          </a:p>
          <a:p>
            <a:r>
              <a:rPr kumimoji="1" lang="en-US" altLang="ja-JP" dirty="0" err="1" smtClean="0"/>
              <a:t>SecurityPeformance</a:t>
            </a:r>
            <a:r>
              <a:rPr kumimoji="1" lang="ja-JP" altLang="en-US" dirty="0" smtClean="0"/>
              <a:t>を指すもの</a:t>
            </a:r>
            <a:endParaRPr kumimoji="1" lang="en-US" altLang="ja-JP" dirty="0" smtClean="0"/>
          </a:p>
          <a:p>
            <a:endParaRPr lang="en-US" altLang="ja-JP" dirty="0"/>
          </a:p>
          <a:p>
            <a:r>
              <a:rPr kumimoji="1" lang="en-US" altLang="ja-JP" dirty="0" smtClean="0"/>
              <a:t>6</a:t>
            </a:r>
            <a:r>
              <a:rPr kumimoji="1" lang="ja-JP" altLang="en-US" dirty="0" smtClean="0"/>
              <a:t>種類以外のもの</a:t>
            </a:r>
            <a:endParaRPr kumimoji="1" lang="en-US" altLang="ja-JP" dirty="0" smtClean="0"/>
          </a:p>
          <a:p>
            <a:endParaRPr lang="en-US" altLang="ja-JP" dirty="0"/>
          </a:p>
          <a:p>
            <a:r>
              <a:rPr kumimoji="1" lang="ja-JP" altLang="en-US" dirty="0" smtClean="0"/>
              <a:t>共通する特徴</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21</a:t>
            </a:fld>
            <a:endParaRPr kumimoji="1" lang="ja-JP" altLang="en-US"/>
          </a:p>
        </p:txBody>
      </p:sp>
    </p:spTree>
    <p:extLst>
      <p:ext uri="{BB962C8B-B14F-4D97-AF65-F5344CB8AC3E}">
        <p14:creationId xmlns:p14="http://schemas.microsoft.com/office/powerpoint/2010/main" val="18091396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 y="319956"/>
            <a:ext cx="9144001" cy="1084982"/>
          </a:xfrm>
        </p:spPr>
        <p:txBody>
          <a:bodyPr>
            <a:normAutofit fontScale="90000"/>
          </a:bodyPr>
          <a:lstStyle/>
          <a:p>
            <a:r>
              <a:rPr lang="en-US" altLang="ja-JP" sz="3600" dirty="0" smtClean="0"/>
              <a:t>RQ3</a:t>
            </a:r>
            <a:r>
              <a:rPr lang="ja-JP" altLang="en-US" sz="3600" dirty="0"/>
              <a:t>：</a:t>
            </a:r>
            <a:r>
              <a:rPr lang="en-US" altLang="ja-JP" sz="3600" dirty="0" smtClean="0"/>
              <a:t>HIB</a:t>
            </a:r>
            <a:r>
              <a:rPr lang="ja-JP" altLang="en-US" sz="3600" dirty="0"/>
              <a:t>は誰に対して影響があるもの</a:t>
            </a:r>
            <a:r>
              <a:rPr lang="ja-JP" altLang="en-US" sz="3600" dirty="0" smtClean="0"/>
              <a:t>か</a:t>
            </a:r>
            <a:r>
              <a:rPr lang="en-US" altLang="ja-JP" sz="3600" dirty="0" smtClean="0"/>
              <a:t>(1/2)</a:t>
            </a:r>
            <a:r>
              <a:rPr lang="en-US" altLang="ja-JP" dirty="0"/>
              <a:t/>
            </a:r>
            <a:br>
              <a:rPr lang="en-US" altLang="ja-JP" dirty="0"/>
            </a:br>
            <a:endParaRPr kumimoji="1" lang="ja-JP" altLang="en-US" dirty="0"/>
          </a:p>
        </p:txBody>
      </p:sp>
      <p:sp>
        <p:nvSpPr>
          <p:cNvPr id="9" name="コンテンツ プレースホルダー 8"/>
          <p:cNvSpPr>
            <a:spLocks noGrp="1"/>
          </p:cNvSpPr>
          <p:nvPr>
            <p:ph idx="1"/>
          </p:nvPr>
        </p:nvSpPr>
        <p:spPr>
          <a:xfrm>
            <a:off x="457200" y="5362972"/>
            <a:ext cx="8508380" cy="982984"/>
          </a:xfrm>
        </p:spPr>
        <p:txBody>
          <a:bodyPr/>
          <a:lstStyle/>
          <a:p>
            <a:r>
              <a:rPr lang="en-US" altLang="ja-JP" sz="2400" dirty="0"/>
              <a:t>Q2-1.</a:t>
            </a:r>
            <a:r>
              <a:rPr lang="ja-JP" altLang="en-US" sz="2400" dirty="0"/>
              <a:t>どの不具合が修正において迷惑か．</a:t>
            </a:r>
            <a:endParaRPr lang="en-US" altLang="ja-JP" sz="2400" dirty="0"/>
          </a:p>
          <a:p>
            <a:pPr>
              <a:buFont typeface="Wingdings" panose="05000000000000000000" pitchFamily="2" charset="2"/>
              <a:buChar char="Ø"/>
            </a:pPr>
            <a:r>
              <a:rPr kumimoji="1" lang="ja-JP" altLang="en-US" dirty="0" smtClean="0"/>
              <a:t>ユーザの満足度を下げる不具合</a:t>
            </a:r>
            <a:endParaRPr kumimoji="1" lang="ja-JP" altLang="en-US" dirty="0"/>
          </a:p>
        </p:txBody>
      </p:sp>
      <p:sp>
        <p:nvSpPr>
          <p:cNvPr id="3" name="日付プレースホルダー 2"/>
          <p:cNvSpPr>
            <a:spLocks noGrp="1"/>
          </p:cNvSpPr>
          <p:nvPr>
            <p:ph type="dt" sz="half" idx="10"/>
          </p:nvPr>
        </p:nvSpPr>
        <p:spPr/>
        <p:txBody>
          <a:bodyPr/>
          <a:lstStyle/>
          <a:p>
            <a:fld id="{4F1116B7-A1E5-48A8-A710-D3D4AEA5205D}"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22</a:t>
            </a:fld>
            <a:endParaRPr kumimoji="1" lang="ja-JP" altLang="en-US"/>
          </a:p>
        </p:txBody>
      </p:sp>
      <p:pic>
        <p:nvPicPr>
          <p:cNvPr id="10" name="図 9"/>
          <p:cNvPicPr>
            <a:picLocks noChangeAspect="1"/>
          </p:cNvPicPr>
          <p:nvPr/>
        </p:nvPicPr>
        <p:blipFill>
          <a:blip r:embed="rId2"/>
          <a:stretch>
            <a:fillRect/>
          </a:stretch>
        </p:blipFill>
        <p:spPr>
          <a:xfrm>
            <a:off x="1239303" y="1259765"/>
            <a:ext cx="6485282" cy="3896435"/>
          </a:xfrm>
          <a:prstGeom prst="rect">
            <a:avLst/>
          </a:prstGeom>
        </p:spPr>
      </p:pic>
    </p:spTree>
    <p:extLst>
      <p:ext uri="{BB962C8B-B14F-4D97-AF65-F5344CB8AC3E}">
        <p14:creationId xmlns:p14="http://schemas.microsoft.com/office/powerpoint/2010/main" val="38770456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4520" y="276988"/>
            <a:ext cx="9019480" cy="1084982"/>
          </a:xfrm>
        </p:spPr>
        <p:txBody>
          <a:bodyPr>
            <a:noAutofit/>
          </a:bodyPr>
          <a:lstStyle/>
          <a:p>
            <a:r>
              <a:rPr lang="en-US" altLang="ja-JP" sz="3200" dirty="0"/>
              <a:t>RQ3</a:t>
            </a:r>
            <a:r>
              <a:rPr lang="ja-JP" altLang="en-US" sz="3200" dirty="0"/>
              <a:t>：</a:t>
            </a:r>
            <a:r>
              <a:rPr lang="en-US" altLang="ja-JP" sz="3200" dirty="0"/>
              <a:t>HIB</a:t>
            </a:r>
            <a:r>
              <a:rPr lang="ja-JP" altLang="en-US" sz="3200" dirty="0"/>
              <a:t>は誰に対して影響があるものか</a:t>
            </a:r>
            <a:r>
              <a:rPr lang="en-US" altLang="ja-JP" sz="3200" dirty="0"/>
              <a:t>(1/2)</a:t>
            </a:r>
            <a:br>
              <a:rPr lang="en-US" altLang="ja-JP" sz="3200" dirty="0"/>
            </a:br>
            <a:endParaRPr kumimoji="1" lang="ja-JP" altLang="en-US" sz="3200" dirty="0"/>
          </a:p>
        </p:txBody>
      </p:sp>
      <p:sp>
        <p:nvSpPr>
          <p:cNvPr id="7" name="コンテンツ プレースホルダー 6"/>
          <p:cNvSpPr>
            <a:spLocks noGrp="1"/>
          </p:cNvSpPr>
          <p:nvPr>
            <p:ph idx="1"/>
          </p:nvPr>
        </p:nvSpPr>
        <p:spPr>
          <a:xfrm>
            <a:off x="317810" y="5473700"/>
            <a:ext cx="8508380" cy="1060915"/>
          </a:xfrm>
        </p:spPr>
        <p:txBody>
          <a:bodyPr>
            <a:normAutofit/>
          </a:bodyPr>
          <a:lstStyle/>
          <a:p>
            <a:r>
              <a:rPr lang="en-US" altLang="ja-JP" sz="2400" dirty="0" smtClean="0"/>
              <a:t>Q2-2-b.HIB</a:t>
            </a:r>
            <a:r>
              <a:rPr lang="ja-JP" altLang="en-US" sz="2400" dirty="0" smtClean="0"/>
              <a:t>は</a:t>
            </a:r>
            <a:r>
              <a:rPr lang="ja-JP" altLang="en-US" sz="2400" dirty="0"/>
              <a:t>主に誰に対して影響を与えるか</a:t>
            </a:r>
            <a:r>
              <a:rPr lang="ja-JP" altLang="en-US" sz="2400" dirty="0" smtClean="0"/>
              <a:t>．</a:t>
            </a:r>
            <a:endParaRPr lang="en-US" altLang="ja-JP" sz="2400" dirty="0" smtClean="0"/>
          </a:p>
          <a:p>
            <a:pPr>
              <a:buFont typeface="Wingdings" panose="05000000000000000000" pitchFamily="2" charset="2"/>
              <a:buChar char="Ø"/>
            </a:pPr>
            <a:r>
              <a:rPr lang="ja-JP" altLang="en-US" dirty="0"/>
              <a:t>主</a:t>
            </a:r>
            <a:r>
              <a:rPr lang="ja-JP" altLang="en-US" dirty="0" smtClean="0"/>
              <a:t>にユーザに影響を与える</a:t>
            </a:r>
            <a:endParaRPr lang="en-US" altLang="ja-JP" dirty="0"/>
          </a:p>
        </p:txBody>
      </p:sp>
      <p:sp>
        <p:nvSpPr>
          <p:cNvPr id="3" name="日付プレースホルダー 2"/>
          <p:cNvSpPr>
            <a:spLocks noGrp="1"/>
          </p:cNvSpPr>
          <p:nvPr>
            <p:ph type="dt" sz="half" idx="10"/>
          </p:nvPr>
        </p:nvSpPr>
        <p:spPr/>
        <p:txBody>
          <a:bodyPr/>
          <a:lstStyle/>
          <a:p>
            <a:fld id="{BA20867C-5247-495F-8CF8-BE80BF288669}"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23</a:t>
            </a:fld>
            <a:endParaRPr kumimoji="1" lang="ja-JP" altLang="en-US"/>
          </a:p>
        </p:txBody>
      </p:sp>
      <p:pic>
        <p:nvPicPr>
          <p:cNvPr id="8" name="図 7"/>
          <p:cNvPicPr>
            <a:picLocks noChangeAspect="1"/>
          </p:cNvPicPr>
          <p:nvPr/>
        </p:nvPicPr>
        <p:blipFill>
          <a:blip r:embed="rId2"/>
          <a:stretch>
            <a:fillRect/>
          </a:stretch>
        </p:blipFill>
        <p:spPr>
          <a:xfrm>
            <a:off x="949399" y="1271239"/>
            <a:ext cx="6805190" cy="4084035"/>
          </a:xfrm>
          <a:prstGeom prst="rect">
            <a:avLst/>
          </a:prstGeom>
        </p:spPr>
      </p:pic>
    </p:spTree>
    <p:extLst>
      <p:ext uri="{BB962C8B-B14F-4D97-AF65-F5344CB8AC3E}">
        <p14:creationId xmlns:p14="http://schemas.microsoft.com/office/powerpoint/2010/main" val="7244695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200" dirty="0"/>
              <a:t>RQ4</a:t>
            </a:r>
            <a:r>
              <a:rPr lang="ja-JP" altLang="en-US" sz="3200" dirty="0"/>
              <a:t>：</a:t>
            </a:r>
            <a:r>
              <a:rPr lang="en-US" altLang="ja-JP" sz="3200" dirty="0"/>
              <a:t>OSS</a:t>
            </a:r>
            <a:r>
              <a:rPr lang="ja-JP" altLang="en-US" sz="3200" dirty="0"/>
              <a:t>開発者が行う</a:t>
            </a:r>
            <a:r>
              <a:rPr lang="en-US" altLang="ja-JP" sz="3200" dirty="0"/>
              <a:t>HIB</a:t>
            </a:r>
            <a:r>
              <a:rPr lang="ja-JP" altLang="en-US" sz="3200" dirty="0"/>
              <a:t>の修正プロセスはどのようなものか</a:t>
            </a:r>
            <a:endParaRPr lang="en-US" altLang="ja-JP" sz="3200" dirty="0"/>
          </a:p>
        </p:txBody>
      </p:sp>
      <p:sp>
        <p:nvSpPr>
          <p:cNvPr id="7" name="コンテンツ プレースホルダー 6"/>
          <p:cNvSpPr>
            <a:spLocks noGrp="1"/>
          </p:cNvSpPr>
          <p:nvPr>
            <p:ph idx="1"/>
          </p:nvPr>
        </p:nvSpPr>
        <p:spPr>
          <a:xfrm>
            <a:off x="317810" y="5324866"/>
            <a:ext cx="8508380" cy="1209750"/>
          </a:xfrm>
        </p:spPr>
        <p:txBody>
          <a:bodyPr>
            <a:normAutofit/>
          </a:bodyPr>
          <a:lstStyle/>
          <a:p>
            <a:r>
              <a:rPr lang="en-US" altLang="ja-JP" sz="2400" dirty="0"/>
              <a:t>Q2-2-c.</a:t>
            </a:r>
            <a:r>
              <a:rPr lang="ja-JP" altLang="en-US" sz="2400" dirty="0"/>
              <a:t>どのようにして</a:t>
            </a:r>
            <a:r>
              <a:rPr lang="en-US" altLang="ja-JP" sz="2400" dirty="0"/>
              <a:t>HIB</a:t>
            </a:r>
            <a:r>
              <a:rPr lang="ja-JP" altLang="en-US" sz="2400" dirty="0"/>
              <a:t>を修正するか</a:t>
            </a:r>
            <a:r>
              <a:rPr lang="ja-JP" altLang="en-US" sz="2400" dirty="0" smtClean="0"/>
              <a:t>．</a:t>
            </a:r>
            <a:endParaRPr lang="en-US" altLang="ja-JP" sz="2400" dirty="0" smtClean="0"/>
          </a:p>
          <a:p>
            <a:pPr>
              <a:buFont typeface="Wingdings" panose="05000000000000000000" pitchFamily="2" charset="2"/>
              <a:buChar char="Ø"/>
            </a:pPr>
            <a:r>
              <a:rPr lang="ja-JP" altLang="en-US" dirty="0" smtClean="0"/>
              <a:t>「修正パッチのテストを慎重に行う」など</a:t>
            </a:r>
            <a:endParaRPr lang="en-US" altLang="ja-JP" dirty="0"/>
          </a:p>
          <a:p>
            <a:endParaRPr kumimoji="1" lang="ja-JP" altLang="en-US" dirty="0"/>
          </a:p>
        </p:txBody>
      </p:sp>
      <p:sp>
        <p:nvSpPr>
          <p:cNvPr id="3" name="日付プレースホルダー 2"/>
          <p:cNvSpPr>
            <a:spLocks noGrp="1"/>
          </p:cNvSpPr>
          <p:nvPr>
            <p:ph type="dt" sz="half" idx="10"/>
          </p:nvPr>
        </p:nvSpPr>
        <p:spPr/>
        <p:txBody>
          <a:bodyPr/>
          <a:lstStyle/>
          <a:p>
            <a:fld id="{93E995C1-3999-4D24-AA1E-89582B367C2B}"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24</a:t>
            </a:fld>
            <a:endParaRPr kumimoji="1" lang="ja-JP" altLang="en-US"/>
          </a:p>
        </p:txBody>
      </p:sp>
      <p:pic>
        <p:nvPicPr>
          <p:cNvPr id="8" name="図 7"/>
          <p:cNvPicPr>
            <a:picLocks noChangeAspect="1"/>
          </p:cNvPicPr>
          <p:nvPr/>
        </p:nvPicPr>
        <p:blipFill>
          <a:blip r:embed="rId3"/>
          <a:stretch>
            <a:fillRect/>
          </a:stretch>
        </p:blipFill>
        <p:spPr>
          <a:xfrm>
            <a:off x="560408" y="1308751"/>
            <a:ext cx="8023183" cy="4016114"/>
          </a:xfrm>
          <a:prstGeom prst="rect">
            <a:avLst/>
          </a:prstGeom>
        </p:spPr>
      </p:pic>
    </p:spTree>
    <p:extLst>
      <p:ext uri="{BB962C8B-B14F-4D97-AF65-F5344CB8AC3E}">
        <p14:creationId xmlns:p14="http://schemas.microsoft.com/office/powerpoint/2010/main" val="25578960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200" dirty="0"/>
              <a:t>RQ5</a:t>
            </a:r>
            <a:r>
              <a:rPr lang="ja-JP" altLang="en-US" sz="3200" dirty="0"/>
              <a:t>：</a:t>
            </a:r>
            <a:r>
              <a:rPr lang="en-US" altLang="ja-JP" sz="3200" dirty="0"/>
              <a:t>OSS</a:t>
            </a:r>
            <a:r>
              <a:rPr lang="ja-JP" altLang="en-US" sz="3200" dirty="0"/>
              <a:t>開発者は</a:t>
            </a:r>
            <a:r>
              <a:rPr lang="en-US" altLang="ja-JP" sz="3200" dirty="0"/>
              <a:t>HIB</a:t>
            </a:r>
            <a:r>
              <a:rPr lang="ja-JP" altLang="en-US" sz="3200" dirty="0"/>
              <a:t>の発生原因をどのように認識しているか</a:t>
            </a:r>
            <a:endParaRPr lang="en-US" altLang="ja-JP" sz="3200" dirty="0"/>
          </a:p>
        </p:txBody>
      </p:sp>
      <p:sp>
        <p:nvSpPr>
          <p:cNvPr id="7" name="コンテンツ プレースホルダー 6"/>
          <p:cNvSpPr>
            <a:spLocks noGrp="1"/>
          </p:cNvSpPr>
          <p:nvPr>
            <p:ph idx="1"/>
          </p:nvPr>
        </p:nvSpPr>
        <p:spPr>
          <a:xfrm>
            <a:off x="317810" y="5308600"/>
            <a:ext cx="8508380" cy="1226015"/>
          </a:xfrm>
        </p:spPr>
        <p:txBody>
          <a:bodyPr/>
          <a:lstStyle/>
          <a:p>
            <a:r>
              <a:rPr lang="en-US" altLang="ja-JP" sz="2400" dirty="0"/>
              <a:t>Q2-2-d.</a:t>
            </a:r>
            <a:r>
              <a:rPr lang="ja-JP" altLang="en-US" sz="2400" dirty="0"/>
              <a:t>なぜ</a:t>
            </a:r>
            <a:r>
              <a:rPr lang="en-US" altLang="ja-JP" sz="2400" dirty="0"/>
              <a:t>HIB</a:t>
            </a:r>
            <a:r>
              <a:rPr lang="ja-JP" altLang="en-US" sz="2400" dirty="0"/>
              <a:t>が発生したか</a:t>
            </a:r>
            <a:r>
              <a:rPr lang="ja-JP" altLang="en-US" sz="2400" dirty="0" smtClean="0"/>
              <a:t>．</a:t>
            </a:r>
            <a:endParaRPr lang="en-US" altLang="ja-JP" sz="2400" dirty="0" smtClean="0"/>
          </a:p>
          <a:p>
            <a:pPr>
              <a:buFont typeface="Wingdings" panose="05000000000000000000" pitchFamily="2" charset="2"/>
              <a:buChar char="Ø"/>
            </a:pPr>
            <a:r>
              <a:rPr lang="ja-JP" altLang="en-US" dirty="0" smtClean="0"/>
              <a:t>「コードの複雑さ」，「不十分なテスト」など</a:t>
            </a:r>
            <a:endParaRPr lang="en-US" altLang="ja-JP" dirty="0"/>
          </a:p>
          <a:p>
            <a:endParaRPr kumimoji="1" lang="ja-JP" altLang="en-US" dirty="0"/>
          </a:p>
        </p:txBody>
      </p:sp>
      <p:sp>
        <p:nvSpPr>
          <p:cNvPr id="3" name="日付プレースホルダー 2"/>
          <p:cNvSpPr>
            <a:spLocks noGrp="1"/>
          </p:cNvSpPr>
          <p:nvPr>
            <p:ph type="dt" sz="half" idx="10"/>
          </p:nvPr>
        </p:nvSpPr>
        <p:spPr/>
        <p:txBody>
          <a:bodyPr/>
          <a:lstStyle/>
          <a:p>
            <a:fld id="{0D15F721-7339-4FC2-BF39-A70253CCAF30}"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25</a:t>
            </a:fld>
            <a:endParaRPr kumimoji="1" lang="ja-JP" altLang="en-US"/>
          </a:p>
        </p:txBody>
      </p:sp>
      <p:pic>
        <p:nvPicPr>
          <p:cNvPr id="8" name="図 7"/>
          <p:cNvPicPr>
            <a:picLocks noChangeAspect="1"/>
          </p:cNvPicPr>
          <p:nvPr/>
        </p:nvPicPr>
        <p:blipFill>
          <a:blip r:embed="rId2"/>
          <a:stretch>
            <a:fillRect/>
          </a:stretch>
        </p:blipFill>
        <p:spPr>
          <a:xfrm>
            <a:off x="560799" y="1322039"/>
            <a:ext cx="7751929" cy="3882523"/>
          </a:xfrm>
          <a:prstGeom prst="rect">
            <a:avLst/>
          </a:prstGeom>
        </p:spPr>
      </p:pic>
    </p:spTree>
    <p:extLst>
      <p:ext uri="{BB962C8B-B14F-4D97-AF65-F5344CB8AC3E}">
        <p14:creationId xmlns:p14="http://schemas.microsoft.com/office/powerpoint/2010/main" val="3480438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93700"/>
            <a:ext cx="8229600" cy="1651000"/>
          </a:xfrm>
        </p:spPr>
        <p:txBody>
          <a:bodyPr>
            <a:normAutofit fontScale="90000"/>
          </a:bodyPr>
          <a:lstStyle/>
          <a:p>
            <a:r>
              <a:rPr lang="en-US" altLang="ja-JP" sz="3600" dirty="0"/>
              <a:t>RQ6</a:t>
            </a:r>
            <a:r>
              <a:rPr lang="ja-JP" altLang="en-US" sz="3600" dirty="0"/>
              <a:t>：</a:t>
            </a:r>
            <a:r>
              <a:rPr lang="en-US" altLang="ja-JP" sz="3600" dirty="0"/>
              <a:t>OSS</a:t>
            </a:r>
            <a:r>
              <a:rPr lang="ja-JP" altLang="en-US" sz="3600" dirty="0"/>
              <a:t>開発者の役割によって認識の違いは存在するか</a:t>
            </a:r>
            <a:r>
              <a:rPr lang="en-US" altLang="ja-JP" dirty="0"/>
              <a:t/>
            </a:r>
            <a:br>
              <a:rPr lang="en-US" altLang="ja-JP" dirty="0"/>
            </a:br>
            <a:endParaRPr kumimoji="1" lang="ja-JP" altLang="en-US" dirty="0"/>
          </a:p>
        </p:txBody>
      </p:sp>
      <p:sp>
        <p:nvSpPr>
          <p:cNvPr id="6" name="コンテンツ プレースホルダー 5"/>
          <p:cNvSpPr>
            <a:spLocks noGrp="1"/>
          </p:cNvSpPr>
          <p:nvPr>
            <p:ph idx="1"/>
          </p:nvPr>
        </p:nvSpPr>
        <p:spPr>
          <a:xfrm>
            <a:off x="317810" y="5391397"/>
            <a:ext cx="8508380" cy="1143218"/>
          </a:xfrm>
        </p:spPr>
        <p:txBody>
          <a:bodyPr/>
          <a:lstStyle/>
          <a:p>
            <a:r>
              <a:rPr lang="en-US" altLang="ja-JP" dirty="0" smtClean="0"/>
              <a:t>Q2-2-b(</a:t>
            </a:r>
            <a:r>
              <a:rPr lang="ja-JP" altLang="en-US" dirty="0" smtClean="0"/>
              <a:t>重要視する不具合</a:t>
            </a:r>
            <a:r>
              <a:rPr lang="en-US" altLang="ja-JP" dirty="0" smtClean="0"/>
              <a:t>)</a:t>
            </a:r>
            <a:r>
              <a:rPr lang="ja-JP" altLang="en-US" dirty="0" smtClean="0"/>
              <a:t>の役割別分布</a:t>
            </a:r>
            <a:endParaRPr lang="en-US" altLang="ja-JP" dirty="0" smtClean="0"/>
          </a:p>
          <a:p>
            <a:pPr>
              <a:buFont typeface="Wingdings" panose="05000000000000000000" pitchFamily="2" charset="2"/>
              <a:buChar char="Ø"/>
            </a:pPr>
            <a:r>
              <a:rPr kumimoji="1" lang="ja-JP" altLang="en-US" dirty="0" smtClean="0"/>
              <a:t>役割によって重要視する不具合に差は無い</a:t>
            </a:r>
            <a:endParaRPr kumimoji="1" lang="ja-JP" altLang="en-US" dirty="0"/>
          </a:p>
        </p:txBody>
      </p:sp>
      <p:sp>
        <p:nvSpPr>
          <p:cNvPr id="3" name="日付プレースホルダー 2"/>
          <p:cNvSpPr>
            <a:spLocks noGrp="1"/>
          </p:cNvSpPr>
          <p:nvPr>
            <p:ph type="dt" sz="half" idx="10"/>
          </p:nvPr>
        </p:nvSpPr>
        <p:spPr/>
        <p:txBody>
          <a:bodyPr/>
          <a:lstStyle/>
          <a:p>
            <a:fld id="{DEAE1F1A-C640-4AB2-A531-8F775DD78B41}"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26</a:t>
            </a:fld>
            <a:endParaRPr kumimoji="1" lang="ja-JP" altLang="en-US"/>
          </a:p>
        </p:txBody>
      </p:sp>
      <p:pic>
        <p:nvPicPr>
          <p:cNvPr id="11" name="図 10"/>
          <p:cNvPicPr>
            <a:picLocks noChangeAspect="1"/>
          </p:cNvPicPr>
          <p:nvPr/>
        </p:nvPicPr>
        <p:blipFill>
          <a:blip r:embed="rId3"/>
          <a:stretch>
            <a:fillRect/>
          </a:stretch>
        </p:blipFill>
        <p:spPr>
          <a:xfrm>
            <a:off x="667167" y="1360139"/>
            <a:ext cx="7809666" cy="3909235"/>
          </a:xfrm>
          <a:prstGeom prst="rect">
            <a:avLst/>
          </a:prstGeom>
        </p:spPr>
      </p:pic>
    </p:spTree>
    <p:extLst>
      <p:ext uri="{BB962C8B-B14F-4D97-AF65-F5344CB8AC3E}">
        <p14:creationId xmlns:p14="http://schemas.microsoft.com/office/powerpoint/2010/main" val="2735192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6400" y="335352"/>
            <a:ext cx="8229600" cy="1084982"/>
          </a:xfrm>
        </p:spPr>
        <p:txBody>
          <a:bodyPr>
            <a:normAutofit/>
          </a:bodyPr>
          <a:lstStyle/>
          <a:p>
            <a:r>
              <a:rPr lang="en-US" altLang="ja-JP" sz="3200" dirty="0" smtClean="0"/>
              <a:t>RQ7</a:t>
            </a:r>
            <a:r>
              <a:rPr lang="ja-JP" altLang="en-US" sz="3200" dirty="0" smtClean="0"/>
              <a:t>：開発</a:t>
            </a:r>
            <a:r>
              <a:rPr lang="ja-JP" altLang="en-US" sz="3200" dirty="0"/>
              <a:t>しているプロダクトのドメインによって認識の違いは存在する</a:t>
            </a:r>
            <a:r>
              <a:rPr lang="ja-JP" altLang="en-US" sz="3200" dirty="0" smtClean="0"/>
              <a:t>か</a:t>
            </a:r>
            <a:r>
              <a:rPr lang="en-US" altLang="ja-JP" sz="3200" dirty="0" smtClean="0"/>
              <a:t>(1/2)</a:t>
            </a:r>
            <a:endParaRPr lang="en-US" altLang="ja-JP" sz="3200" dirty="0"/>
          </a:p>
        </p:txBody>
      </p:sp>
      <p:sp>
        <p:nvSpPr>
          <p:cNvPr id="7" name="コンテンツ プレースホルダー 6"/>
          <p:cNvSpPr>
            <a:spLocks noGrp="1"/>
          </p:cNvSpPr>
          <p:nvPr>
            <p:ph idx="1"/>
          </p:nvPr>
        </p:nvSpPr>
        <p:spPr>
          <a:xfrm>
            <a:off x="251520" y="5461000"/>
            <a:ext cx="9004300" cy="969481"/>
          </a:xfrm>
        </p:spPr>
        <p:txBody>
          <a:bodyPr>
            <a:normAutofit/>
          </a:bodyPr>
          <a:lstStyle/>
          <a:p>
            <a:r>
              <a:rPr lang="en-US" altLang="ja-JP" sz="2400" dirty="0" smtClean="0"/>
              <a:t>Q2-2-b</a:t>
            </a:r>
            <a:r>
              <a:rPr lang="en-US" altLang="ja-JP" sz="2400" dirty="0"/>
              <a:t>(</a:t>
            </a:r>
            <a:r>
              <a:rPr lang="ja-JP" altLang="en-US" sz="2400" dirty="0"/>
              <a:t>重要視する不具合</a:t>
            </a:r>
            <a:r>
              <a:rPr lang="en-US" altLang="ja-JP" sz="2400" dirty="0" smtClean="0"/>
              <a:t>)</a:t>
            </a:r>
            <a:r>
              <a:rPr lang="ja-JP" altLang="en-US" sz="2400" dirty="0" smtClean="0"/>
              <a:t>の</a:t>
            </a:r>
            <a:r>
              <a:rPr kumimoji="1" lang="ja-JP" altLang="en-US" sz="2400" dirty="0" smtClean="0"/>
              <a:t>ドメイン別分布</a:t>
            </a:r>
            <a:r>
              <a:rPr kumimoji="1" lang="en-US" altLang="ja-JP" sz="2400" dirty="0" smtClean="0"/>
              <a:t>(1/2)</a:t>
            </a:r>
          </a:p>
        </p:txBody>
      </p:sp>
      <p:sp>
        <p:nvSpPr>
          <p:cNvPr id="3" name="日付プレースホルダー 2"/>
          <p:cNvSpPr>
            <a:spLocks noGrp="1"/>
          </p:cNvSpPr>
          <p:nvPr>
            <p:ph type="dt" sz="half" idx="10"/>
          </p:nvPr>
        </p:nvSpPr>
        <p:spPr/>
        <p:txBody>
          <a:bodyPr/>
          <a:lstStyle/>
          <a:p>
            <a:fld id="{688BDC5D-7DE8-4721-916D-AB28A51D78E1}" type="datetime1">
              <a:rPr kumimoji="1" lang="ja-JP" altLang="en-US" smtClean="0"/>
              <a:t>2016/2/8</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27</a:t>
            </a:fld>
            <a:endParaRPr kumimoji="1" lang="ja-JP" altLang="en-US"/>
          </a:p>
        </p:txBody>
      </p:sp>
      <p:pic>
        <p:nvPicPr>
          <p:cNvPr id="8" name="図 7"/>
          <p:cNvPicPr>
            <a:picLocks noChangeAspect="1"/>
          </p:cNvPicPr>
          <p:nvPr/>
        </p:nvPicPr>
        <p:blipFill>
          <a:blip r:embed="rId3"/>
          <a:stretch>
            <a:fillRect/>
          </a:stretch>
        </p:blipFill>
        <p:spPr>
          <a:xfrm>
            <a:off x="825500" y="1920958"/>
            <a:ext cx="6769100" cy="3387730"/>
          </a:xfrm>
          <a:prstGeom prst="rect">
            <a:avLst/>
          </a:prstGeom>
        </p:spPr>
      </p:pic>
      <p:sp>
        <p:nvSpPr>
          <p:cNvPr id="10" name="コンテンツ プレースホルダー 6"/>
          <p:cNvSpPr txBox="1">
            <a:spLocks/>
          </p:cNvSpPr>
          <p:nvPr/>
        </p:nvSpPr>
        <p:spPr>
          <a:xfrm>
            <a:off x="139700" y="1468241"/>
            <a:ext cx="9004300" cy="774699"/>
          </a:xfrm>
          <a:prstGeom prst="rect">
            <a:avLst/>
          </a:prstGeom>
        </p:spPr>
        <p:txBody>
          <a:bodyPr vert="horz" lIns="91440" tIns="45720" rIns="91440" bIns="45720" rtlCol="0">
            <a:noAutofit/>
          </a:bodyPr>
          <a:lstStyle>
            <a:lvl1pPr marL="342900" indent="-342900" algn="just"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400" kern="1200">
                <a:solidFill>
                  <a:schemeClr val="tx1"/>
                </a:solidFill>
                <a:latin typeface="+mn-ea"/>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ea"/>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en-US" altLang="ja-JP" sz="2600" dirty="0" smtClean="0"/>
              <a:t>OSS</a:t>
            </a:r>
            <a:r>
              <a:rPr lang="ja-JP" altLang="en-US" sz="2600" dirty="0" smtClean="0"/>
              <a:t>開発者の開発しているプロダクトを</a:t>
            </a:r>
            <a:r>
              <a:rPr lang="en-US" altLang="ja-JP" sz="2600" dirty="0" smtClean="0"/>
              <a:t>10</a:t>
            </a:r>
            <a:r>
              <a:rPr lang="ja-JP" altLang="en-US" sz="2600" dirty="0" smtClean="0"/>
              <a:t>種類に分類</a:t>
            </a:r>
            <a:endParaRPr lang="ja-JP" altLang="en-US" sz="2600" dirty="0"/>
          </a:p>
        </p:txBody>
      </p:sp>
    </p:spTree>
    <p:extLst>
      <p:ext uri="{BB962C8B-B14F-4D97-AF65-F5344CB8AC3E}">
        <p14:creationId xmlns:p14="http://schemas.microsoft.com/office/powerpoint/2010/main" val="30429437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200" dirty="0"/>
              <a:t>RQ7</a:t>
            </a:r>
            <a:r>
              <a:rPr lang="ja-JP" altLang="en-US" sz="3200" dirty="0"/>
              <a:t>：開発しているプロダクトのドメインによって認識の違いは存在するか</a:t>
            </a:r>
            <a:r>
              <a:rPr lang="en-US" altLang="ja-JP" sz="3200" dirty="0" smtClean="0"/>
              <a:t>(2/2</a:t>
            </a:r>
            <a:r>
              <a:rPr lang="en-US" altLang="ja-JP" sz="3200" dirty="0"/>
              <a:t>)</a:t>
            </a:r>
            <a:endParaRPr kumimoji="1" lang="ja-JP" altLang="en-US" sz="3200" dirty="0"/>
          </a:p>
        </p:txBody>
      </p:sp>
      <p:sp>
        <p:nvSpPr>
          <p:cNvPr id="3" name="コンテンツ プレースホルダー 2"/>
          <p:cNvSpPr>
            <a:spLocks noGrp="1"/>
          </p:cNvSpPr>
          <p:nvPr>
            <p:ph idx="1"/>
          </p:nvPr>
        </p:nvSpPr>
        <p:spPr>
          <a:xfrm>
            <a:off x="251520" y="4913250"/>
            <a:ext cx="8508380" cy="1360549"/>
          </a:xfrm>
        </p:spPr>
        <p:txBody>
          <a:bodyPr>
            <a:normAutofit lnSpcReduction="10000"/>
          </a:bodyPr>
          <a:lstStyle/>
          <a:p>
            <a:r>
              <a:rPr lang="en-US" altLang="ja-JP" sz="2400" dirty="0"/>
              <a:t>Q2-2-b(</a:t>
            </a:r>
            <a:r>
              <a:rPr lang="ja-JP" altLang="en-US" sz="2400" dirty="0"/>
              <a:t>重要視する不具合</a:t>
            </a:r>
            <a:r>
              <a:rPr lang="en-US" altLang="ja-JP" sz="2400" dirty="0"/>
              <a:t>)</a:t>
            </a:r>
            <a:r>
              <a:rPr lang="ja-JP" altLang="en-US" sz="2400" dirty="0"/>
              <a:t>のドメイン別</a:t>
            </a:r>
            <a:r>
              <a:rPr lang="ja-JP" altLang="en-US" sz="2400" dirty="0" smtClean="0"/>
              <a:t>分布</a:t>
            </a:r>
            <a:r>
              <a:rPr lang="en-US" altLang="ja-JP" sz="2400" dirty="0" smtClean="0"/>
              <a:t>(2/2)</a:t>
            </a:r>
          </a:p>
          <a:p>
            <a:pPr>
              <a:buFont typeface="Wingdings" panose="05000000000000000000" pitchFamily="2" charset="2"/>
              <a:buChar char="Ø"/>
            </a:pPr>
            <a:r>
              <a:rPr lang="ja-JP" altLang="en-US" dirty="0" smtClean="0"/>
              <a:t>プロダクトによって重要視する</a:t>
            </a:r>
            <a:r>
              <a:rPr lang="en-US" altLang="ja-JP" dirty="0" smtClean="0"/>
              <a:t>HIB</a:t>
            </a:r>
            <a:r>
              <a:rPr lang="ja-JP" altLang="en-US" dirty="0" smtClean="0"/>
              <a:t>に大きな差が存在する</a:t>
            </a:r>
            <a:endParaRPr lang="ja-JP" altLang="en-US"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28</a:t>
            </a:fld>
            <a:endParaRPr kumimoji="1" lang="ja-JP" altLang="en-US"/>
          </a:p>
        </p:txBody>
      </p:sp>
      <p:pic>
        <p:nvPicPr>
          <p:cNvPr id="6" name="図 5"/>
          <p:cNvPicPr>
            <a:picLocks noChangeAspect="1"/>
          </p:cNvPicPr>
          <p:nvPr/>
        </p:nvPicPr>
        <p:blipFill>
          <a:blip r:embed="rId2"/>
          <a:stretch>
            <a:fillRect/>
          </a:stretch>
        </p:blipFill>
        <p:spPr>
          <a:xfrm>
            <a:off x="920924" y="1417638"/>
            <a:ext cx="6654674" cy="3332162"/>
          </a:xfrm>
          <a:prstGeom prst="rect">
            <a:avLst/>
          </a:prstGeom>
        </p:spPr>
      </p:pic>
    </p:spTree>
    <p:extLst>
      <p:ext uri="{BB962C8B-B14F-4D97-AF65-F5344CB8AC3E}">
        <p14:creationId xmlns:p14="http://schemas.microsoft.com/office/powerpoint/2010/main" val="35555703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考察</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29</a:t>
            </a:fld>
            <a:endParaRPr kumimoji="1" lang="ja-JP" altLang="en-US"/>
          </a:p>
        </p:txBody>
      </p:sp>
    </p:spTree>
    <p:extLst>
      <p:ext uri="{BB962C8B-B14F-4D97-AF65-F5344CB8AC3E}">
        <p14:creationId xmlns:p14="http://schemas.microsoft.com/office/powerpoint/2010/main" val="32440312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511300"/>
            <a:ext cx="8229600" cy="4870028"/>
          </a:xfrm>
        </p:spPr>
        <p:txBody>
          <a:bodyPr>
            <a:normAutofit lnSpcReduction="10000"/>
          </a:bodyPr>
          <a:lstStyle/>
          <a:p>
            <a:r>
              <a:rPr kumimoji="1" lang="en-US" altLang="ja-JP" dirty="0" smtClean="0"/>
              <a:t>OSS</a:t>
            </a:r>
            <a:r>
              <a:rPr kumimoji="1" lang="ja-JP" altLang="en-US" dirty="0" smtClean="0"/>
              <a:t>開発者の認識調査の結果，以下の知見が得られた</a:t>
            </a:r>
            <a:endParaRPr kumimoji="1" lang="en-US" altLang="ja-JP" dirty="0" smtClean="0"/>
          </a:p>
          <a:p>
            <a:endParaRPr lang="en-US" altLang="ja-JP" dirty="0"/>
          </a:p>
          <a:p>
            <a:pPr lvl="1"/>
            <a:r>
              <a:rPr lang="en-US" altLang="ja-JP" dirty="0" smtClean="0"/>
              <a:t>OSS</a:t>
            </a:r>
            <a:r>
              <a:rPr lang="ja-JP" altLang="en-US" dirty="0"/>
              <a:t>開発者は</a:t>
            </a:r>
            <a:r>
              <a:rPr lang="en-US" altLang="ja-JP" dirty="0"/>
              <a:t>HIB</a:t>
            </a:r>
            <a:r>
              <a:rPr lang="ja-JP" altLang="en-US" dirty="0"/>
              <a:t>の</a:t>
            </a:r>
            <a:r>
              <a:rPr lang="ja-JP" altLang="en-US" dirty="0" smtClean="0"/>
              <a:t>内，</a:t>
            </a:r>
            <a:r>
              <a:rPr lang="en-US" altLang="ja-JP" dirty="0" smtClean="0"/>
              <a:t>Security Bug</a:t>
            </a:r>
            <a:r>
              <a:rPr lang="ja-JP" altLang="en-US" dirty="0" smtClean="0"/>
              <a:t>を</a:t>
            </a:r>
            <a:r>
              <a:rPr lang="ja-JP" altLang="en-US" dirty="0"/>
              <a:t>最も重要視して</a:t>
            </a:r>
            <a:r>
              <a:rPr lang="ja-JP" altLang="en-US" dirty="0" smtClean="0"/>
              <a:t>いる</a:t>
            </a:r>
            <a:endParaRPr lang="ja-JP" altLang="en-US" dirty="0"/>
          </a:p>
          <a:p>
            <a:pPr lvl="1"/>
            <a:r>
              <a:rPr lang="en-US" altLang="ja-JP" dirty="0" smtClean="0"/>
              <a:t>HIB</a:t>
            </a:r>
            <a:r>
              <a:rPr lang="ja-JP" altLang="en-US" dirty="0" smtClean="0"/>
              <a:t>の迅速な修正には</a:t>
            </a:r>
            <a:r>
              <a:rPr lang="ja-JP" altLang="en-US" dirty="0"/>
              <a:t>，それぞれ再現技術の向上，熟練の開発者による修正，複数人が修正活動に関与するなどの対策が有効である</a:t>
            </a:r>
          </a:p>
          <a:p>
            <a:pPr lvl="1"/>
            <a:r>
              <a:rPr lang="en-US" altLang="ja-JP" dirty="0" smtClean="0"/>
              <a:t>OSS</a:t>
            </a:r>
            <a:r>
              <a:rPr lang="ja-JP" altLang="en-US" dirty="0"/>
              <a:t>開発者は</a:t>
            </a:r>
            <a:r>
              <a:rPr lang="en-US" altLang="ja-JP" dirty="0"/>
              <a:t>HIB</a:t>
            </a:r>
            <a:r>
              <a:rPr lang="ja-JP" altLang="en-US" dirty="0"/>
              <a:t>の発生を主にコードの複雑さと不十分なテストが原因だと認識している</a:t>
            </a:r>
          </a:p>
          <a:p>
            <a:pPr lvl="1"/>
            <a:r>
              <a:rPr lang="ja-JP" altLang="en-US" dirty="0" smtClean="0"/>
              <a:t>開発</a:t>
            </a:r>
            <a:r>
              <a:rPr lang="ja-JP" altLang="en-US" dirty="0"/>
              <a:t>しているプロダクトのドメインによって重要視される</a:t>
            </a:r>
            <a:r>
              <a:rPr lang="en-US" altLang="ja-JP" dirty="0"/>
              <a:t>HIB</a:t>
            </a:r>
            <a:r>
              <a:rPr lang="ja-JP" altLang="en-US" dirty="0"/>
              <a:t>は異なる</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30</a:t>
            </a:fld>
            <a:endParaRPr kumimoji="1" lang="ja-JP" altLang="en-US"/>
          </a:p>
        </p:txBody>
      </p:sp>
    </p:spTree>
    <p:extLst>
      <p:ext uri="{BB962C8B-B14F-4D97-AF65-F5344CB8AC3E}">
        <p14:creationId xmlns:p14="http://schemas.microsoft.com/office/powerpoint/2010/main" val="2094909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青">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青" id="{0A197E91-DC28-442B-8CB2-281C7AECAEDF}" vid="{E0D61381-CD94-450F-8EC8-7DF5A891ACA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青</Template>
  <TotalTime>1136</TotalTime>
  <Words>1766</Words>
  <Application>Microsoft Office PowerPoint</Application>
  <PresentationFormat>画面に合わせる (4:3)</PresentationFormat>
  <Paragraphs>329</Paragraphs>
  <Slides>31</Slides>
  <Notes>14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31</vt:i4>
      </vt:variant>
    </vt:vector>
  </HeadingPairs>
  <TitlesOfParts>
    <vt:vector size="39" baseType="lpstr">
      <vt:lpstr>HGPｺﾞｼｯｸM</vt:lpstr>
      <vt:lpstr>HGP創英ﾌﾟﾚｾﾞﾝｽEB</vt:lpstr>
      <vt:lpstr>ＭＳ Ｐゴシック</vt:lpstr>
      <vt:lpstr>メイリオ</vt:lpstr>
      <vt:lpstr>Arial</vt:lpstr>
      <vt:lpstr>Calibri</vt:lpstr>
      <vt:lpstr>Wingdings</vt:lpstr>
      <vt:lpstr>青</vt:lpstr>
      <vt:lpstr>OSS開発者のHigh Impact Bugに対する認識調査</vt:lpstr>
      <vt:lpstr>背景</vt:lpstr>
      <vt:lpstr>High Impact Bug (1/4)</vt:lpstr>
      <vt:lpstr>High Impact Bug (2/4)</vt:lpstr>
      <vt:lpstr>High Impact Bug (3/4)</vt:lpstr>
      <vt:lpstr>High Impact Bug (4/4)</vt:lpstr>
      <vt:lpstr>先行研究の問題点</vt:lpstr>
      <vt:lpstr>目的</vt:lpstr>
      <vt:lpstr>Research Question(1/2)</vt:lpstr>
      <vt:lpstr>Research Question(2/2)</vt:lpstr>
      <vt:lpstr>アプローチ(1/2)</vt:lpstr>
      <vt:lpstr>アプローチ(2/2)</vt:lpstr>
      <vt:lpstr>GitHub</vt:lpstr>
      <vt:lpstr>GitHub API</vt:lpstr>
      <vt:lpstr>GitHub APIにおけるcontribution</vt:lpstr>
      <vt:lpstr>OSS開発者の選定(1/2)</vt:lpstr>
      <vt:lpstr>OSS開発者の選定(2/2)</vt:lpstr>
      <vt:lpstr>質問内容(プロファイルに関する質問)</vt:lpstr>
      <vt:lpstr>質問内容(HIBに関する質問)</vt:lpstr>
      <vt:lpstr>アンケート結果</vt:lpstr>
      <vt:lpstr>RQ1：6種類のHIBのいずれを最も重要だとOSS開発者は認識しているか</vt:lpstr>
      <vt:lpstr>RQ2：６種類のHIBとは異なるOSS開発者の認識するHIBは存在するか</vt:lpstr>
      <vt:lpstr>RQ3：HIBは誰に対して影響があるものか(1/2) </vt:lpstr>
      <vt:lpstr>RQ3：HIBは誰に対して影響があるものか(1/2) </vt:lpstr>
      <vt:lpstr>RQ4：OSS開発者が行うHIBの修正プロセスはどのようなものか</vt:lpstr>
      <vt:lpstr>RQ5：OSS開発者はHIBの発生原因をどのように認識しているか</vt:lpstr>
      <vt:lpstr>RQ6：OSS開発者の役割によって認識の違いは存在するか </vt:lpstr>
      <vt:lpstr>RQ7：開発しているプロダクトのドメインによって認識の違いは存在するか(1/2)</vt:lpstr>
      <vt:lpstr>RQ7：開発しているプロダクトのドメインによって認識の違いは存在するか(2/2)</vt:lpstr>
      <vt:lpstr>考察</vt:lpstr>
      <vt:lpstr>まとめ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s171050</cp:lastModifiedBy>
  <cp:revision>334</cp:revision>
  <cp:lastPrinted>2016-02-08T09:21:07Z</cp:lastPrinted>
  <dcterms:created xsi:type="dcterms:W3CDTF">2015-04-28T01:50:04Z</dcterms:created>
  <dcterms:modified xsi:type="dcterms:W3CDTF">2016-02-08T10:22:38Z</dcterms:modified>
</cp:coreProperties>
</file>