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1" r:id="rId3"/>
    <p:sldId id="260" r:id="rId4"/>
    <p:sldId id="263" r:id="rId5"/>
    <p:sldId id="259" r:id="rId6"/>
    <p:sldId id="264" r:id="rId7"/>
    <p:sldId id="265" r:id="rId8"/>
    <p:sldId id="266" r:id="rId9"/>
    <p:sldId id="268" r:id="rId10"/>
    <p:sldId id="267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42" autoAdjust="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9CA53-F5D8-4673-AE75-173F3B17994E}" type="datetimeFigureOut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0C37F-9071-4D58-A479-D8AFE90F86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599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AEBF-21C9-4857-8FE4-FA9B920610EC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71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473C-98D1-4921-A930-BA344E0451E5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31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4DF8-6744-4D68-8EC9-2D4B57A8E28A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4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B181-30F3-4C53-B9F8-7A777D76F4C6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10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D5A9-4B48-48CA-BA58-CF09B8492EF6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5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8771B-38E7-4EA1-A6DE-A22FA2E6BC21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451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418D5-8462-4074-863C-B638FB467359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12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3B5E7D8-1FF5-4442-9FA2-5DD61454756B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6899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4E2E-D6D6-40A5-9812-C18069732829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5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25D0-CEF6-4DC1-8D75-685D92A0F1B2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540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A944-CB56-4E14-8433-A553ED761AA0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51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59C5779-B97E-49AE-AE1F-5230E05A627A}" type="datetime1">
              <a:rPr kumimoji="1" lang="ja-JP" altLang="en-US" smtClean="0"/>
              <a:t>2023/12/13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C8B5EA1-D6B8-470C-9C56-7E57DB48F5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15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F744D9-99FE-B92A-39F9-2967DA06A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ソースコードと</a:t>
            </a:r>
            <a:br>
              <a:rPr kumimoji="1" lang="en-US" altLang="ja-JP" dirty="0"/>
            </a:br>
            <a:r>
              <a:rPr kumimoji="1" lang="ja-JP" altLang="en-US" dirty="0"/>
              <a:t>ドキュメントを紐づける特徴の固有表現抽出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167629B-D2E0-0E1D-3BB2-96E06C7592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kumimoji="1" lang="ja-JP" altLang="en-US" dirty="0"/>
              <a:t>発表者　中谷祐太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E9D330-ED5E-275B-E462-7181DB700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04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FCE619-5375-E8FD-3304-AD4806E3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背景　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8EE1A9-00AF-266D-6367-437A50729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ドキュメント</a:t>
            </a:r>
            <a:endParaRPr kumimoji="1" lang="en-US" altLang="ja-JP" sz="2800" dirty="0"/>
          </a:p>
          <a:p>
            <a:r>
              <a:rPr kumimoji="1" lang="ja-JP" altLang="en-US" sz="2800" dirty="0"/>
              <a:t>　ソフトウェアの機能</a:t>
            </a:r>
            <a:r>
              <a:rPr kumimoji="1" lang="en-US" altLang="ja-JP" sz="2800" dirty="0"/>
              <a:t>,</a:t>
            </a:r>
            <a:r>
              <a:rPr kumimoji="1" lang="ja-JP" altLang="en-US" sz="2800" dirty="0"/>
              <a:t>使用方法等についてまとめられたもの</a:t>
            </a:r>
            <a:endParaRPr kumimoji="1" lang="en-US" altLang="ja-JP" sz="2800" dirty="0"/>
          </a:p>
          <a:p>
            <a:endParaRPr lang="en-US" altLang="ja-JP" sz="28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7440CE3-AD3E-2855-B8D2-62C03581D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599" y="2979789"/>
            <a:ext cx="8792802" cy="25435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6486DAF-73BB-E4A8-6C3D-9B106BCC6616}"/>
              </a:ext>
            </a:extLst>
          </p:cNvPr>
          <p:cNvSpPr txBox="1"/>
          <p:nvPr/>
        </p:nvSpPr>
        <p:spPr>
          <a:xfrm>
            <a:off x="5268686" y="5608136"/>
            <a:ext cx="281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ドキュメントの例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2EAC62-01C5-EE84-8093-D94401305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24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8F7AE0-7222-96D9-51CB-201FBEBB7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背景　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CE49B9-C501-EEDE-8ACF-EB26AB513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z="2800" dirty="0"/>
              <a:t>ソースコードが更新されるとドキュメントも更新</a:t>
            </a:r>
            <a:endParaRPr lang="en-US" altLang="ja-JP" sz="2800" dirty="0"/>
          </a:p>
          <a:p>
            <a:pPr lvl="1"/>
            <a:r>
              <a:rPr kumimoji="1" lang="ja-JP" altLang="en-US" sz="2600" dirty="0"/>
              <a:t>しかし</a:t>
            </a:r>
            <a:r>
              <a:rPr kumimoji="1" lang="en-US" altLang="ja-JP" sz="2600" dirty="0"/>
              <a:t>,</a:t>
            </a:r>
            <a:r>
              <a:rPr kumimoji="1" lang="ja-JP" altLang="en-US" sz="2600" dirty="0"/>
              <a:t>ドキュメントの更新が遅れることがある</a:t>
            </a:r>
            <a:endParaRPr kumimoji="1" lang="en-US" altLang="ja-JP" sz="2600" dirty="0"/>
          </a:p>
          <a:p>
            <a:pPr lvl="1"/>
            <a:endParaRPr kumimoji="1" lang="en-US" altLang="ja-JP" sz="2600" dirty="0"/>
          </a:p>
          <a:p>
            <a:pPr lvl="1"/>
            <a:endParaRPr kumimoji="1" lang="en-US" altLang="ja-JP" sz="2600" dirty="0"/>
          </a:p>
          <a:p>
            <a:r>
              <a:rPr lang="ja-JP" altLang="en-US" sz="2800" dirty="0"/>
              <a:t>原因　</a:t>
            </a:r>
            <a:endParaRPr lang="en-US" altLang="ja-JP" sz="2800" dirty="0"/>
          </a:p>
          <a:p>
            <a:pPr marL="201168" lvl="1" indent="0">
              <a:buNone/>
            </a:pPr>
            <a:r>
              <a:rPr lang="ja-JP" altLang="en-US" sz="2400" dirty="0"/>
              <a:t>開発者が更新すべきドキュメントを把握できていない</a:t>
            </a:r>
            <a:endParaRPr lang="en-US" altLang="ja-JP" sz="2400" dirty="0"/>
          </a:p>
          <a:p>
            <a:endParaRPr kumimoji="1" lang="en-US" altLang="ja-JP" sz="2000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F3DAFFE7-2B86-8181-A810-E248C8DA1A11}"/>
              </a:ext>
            </a:extLst>
          </p:cNvPr>
          <p:cNvSpPr/>
          <p:nvPr/>
        </p:nvSpPr>
        <p:spPr>
          <a:xfrm>
            <a:off x="1036320" y="3411583"/>
            <a:ext cx="7829005" cy="199426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85A216-BACA-1018-1A24-8B04AE20D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16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CE4641-4764-5181-FBCA-46BE5E3D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背景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107571-CAAC-E37F-BBBE-D28A4473E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/>
              <a:t>ドキュメントとソースコードを明示的に紐づけ</a:t>
            </a:r>
            <a:endParaRPr kumimoji="1" lang="en-US" altLang="ja-JP" sz="3200" dirty="0"/>
          </a:p>
          <a:p>
            <a:endParaRPr kumimoji="1" lang="en-US" altLang="ja-JP" sz="3200" dirty="0"/>
          </a:p>
          <a:p>
            <a:r>
              <a:rPr kumimoji="1" lang="ja-JP" altLang="en-US" sz="3200" dirty="0"/>
              <a:t>紐づけのために必要な要素を抽出</a:t>
            </a:r>
            <a:endParaRPr kumimoji="1" lang="en-US" altLang="ja-JP" sz="3200" dirty="0"/>
          </a:p>
          <a:p>
            <a:pPr lvl="1"/>
            <a:r>
              <a:rPr kumimoji="1" lang="ja-JP" altLang="en-US" sz="3000" dirty="0"/>
              <a:t>正規表現による抽出</a:t>
            </a:r>
            <a:r>
              <a:rPr kumimoji="1" lang="en-US" altLang="ja-JP" sz="3000" dirty="0"/>
              <a:t>(</a:t>
            </a:r>
            <a:r>
              <a:rPr kumimoji="1" lang="ja-JP" altLang="en-US" sz="3000" dirty="0"/>
              <a:t>先行研究</a:t>
            </a:r>
            <a:r>
              <a:rPr kumimoji="1" lang="en-US" altLang="ja-JP" sz="30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kumimoji="1" lang="ja-JP" altLang="en-US" sz="2400" dirty="0"/>
              <a:t>実装が比較的簡単</a:t>
            </a:r>
            <a:endParaRPr kumimoji="1" lang="en-US" altLang="ja-JP" sz="24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ja-JP" altLang="en-US" sz="2400" dirty="0"/>
              <a:t>決まったパターンのみを抽出</a:t>
            </a:r>
            <a:endParaRPr kumimoji="1" lang="en-US" altLang="ja-JP" sz="2400" dirty="0"/>
          </a:p>
          <a:p>
            <a:pPr lvl="1"/>
            <a:r>
              <a:rPr lang="en-US" altLang="ja-JP" sz="3000" dirty="0"/>
              <a:t>NER</a:t>
            </a:r>
            <a:r>
              <a:rPr lang="ja-JP" altLang="en-US" sz="3000" dirty="0"/>
              <a:t>（固有表現抽出）</a:t>
            </a:r>
            <a:endParaRPr lang="en-US" altLang="ja-JP" sz="3000" dirty="0"/>
          </a:p>
          <a:p>
            <a:pPr lvl="2">
              <a:buFont typeface="Arial" panose="020B0604020202020204" pitchFamily="34" charset="0"/>
              <a:buChar char="•"/>
            </a:pPr>
            <a:r>
              <a:rPr kumimoji="1" lang="ja-JP" altLang="en-US" sz="2400" dirty="0"/>
              <a:t>文脈などで柔軟に抽出</a:t>
            </a: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D6B28C53-E160-AEDC-D772-B0F093AB073B}"/>
              </a:ext>
            </a:extLst>
          </p:cNvPr>
          <p:cNvSpPr/>
          <p:nvPr/>
        </p:nvSpPr>
        <p:spPr>
          <a:xfrm>
            <a:off x="3744686" y="2360023"/>
            <a:ext cx="2090057" cy="6966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3692E0-F825-F4DC-F0DE-5368DFB0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46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9E873D-47E8-1965-113D-65DCC2E3D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研究目的と手法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28FB3E-C8B8-C772-759A-EA5C22636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/>
              <a:t>研究目的</a:t>
            </a:r>
            <a:endParaRPr kumimoji="1" lang="en-US" altLang="ja-JP" sz="2800" dirty="0"/>
          </a:p>
          <a:p>
            <a:r>
              <a:rPr kumimoji="1" lang="ja-JP" altLang="en-US" sz="2800" dirty="0"/>
              <a:t>　ドキュメントとソースコードを紐づけるための要素を抽出する</a:t>
            </a:r>
            <a:endParaRPr kumimoji="1" lang="en-US" altLang="ja-JP" sz="2800" dirty="0"/>
          </a:p>
          <a:p>
            <a:endParaRPr kumimoji="1" lang="en-US" altLang="ja-JP" sz="2800" dirty="0"/>
          </a:p>
          <a:p>
            <a:r>
              <a:rPr lang="ja-JP" altLang="en-US" sz="2800" dirty="0"/>
              <a:t>アプローチ</a:t>
            </a:r>
            <a:endParaRPr lang="en-US" altLang="ja-JP" sz="2800" dirty="0"/>
          </a:p>
          <a:p>
            <a:pPr marL="384048" lvl="2" indent="0">
              <a:buNone/>
            </a:pPr>
            <a:r>
              <a:rPr lang="ja-JP" altLang="en-US" sz="2800" dirty="0"/>
              <a:t>正規表現</a:t>
            </a:r>
            <a:endParaRPr lang="en-US" altLang="ja-JP" sz="2800" dirty="0"/>
          </a:p>
          <a:p>
            <a:r>
              <a:rPr kumimoji="1" lang="ja-JP" altLang="en-US" sz="2800" dirty="0"/>
              <a:t>　</a:t>
            </a:r>
            <a:r>
              <a:rPr kumimoji="1" lang="en-US" altLang="ja-JP" sz="2800" dirty="0"/>
              <a:t>NER</a:t>
            </a:r>
            <a:r>
              <a:rPr kumimoji="1" lang="ja-JP" altLang="en-US" sz="2800" dirty="0"/>
              <a:t>（固有表現抽出）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238374-B5C1-0116-C48B-0BD09163D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963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16D87D-84EF-EF5B-474B-F8D8C1F0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データセット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EB7B06-B9B1-2F6B-7DE4-B6E53D4D8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400" dirty="0">
                <a:latin typeface="+mn-ea"/>
              </a:rPr>
              <a:t>先行研究の</a:t>
            </a:r>
            <a:r>
              <a:rPr kumimoji="1" lang="en-US" altLang="ja-JP" sz="2400" dirty="0" err="1">
                <a:latin typeface="+mn-ea"/>
              </a:rPr>
              <a:t>jira</a:t>
            </a:r>
            <a:r>
              <a:rPr kumimoji="1" lang="en-US" altLang="ja-JP" sz="2400">
                <a:latin typeface="+mn-ea"/>
              </a:rPr>
              <a:t> issue</a:t>
            </a:r>
            <a:r>
              <a:rPr kumimoji="1" lang="ja-JP" altLang="en-US" sz="2400" dirty="0">
                <a:latin typeface="+mn-ea"/>
              </a:rPr>
              <a:t>データセットから以下の条件でフィルタ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ja-JP" sz="2400" dirty="0">
                <a:latin typeface="+mn-ea"/>
              </a:rPr>
              <a:t>issue</a:t>
            </a:r>
            <a:r>
              <a:rPr lang="ja-JP" altLang="en-US" sz="2400" dirty="0">
                <a:latin typeface="+mn-ea"/>
              </a:rPr>
              <a:t>のタグが</a:t>
            </a:r>
            <a:r>
              <a:rPr lang="en-US" altLang="ja-JP" sz="2400" dirty="0">
                <a:latin typeface="+mn-ea"/>
              </a:rPr>
              <a:t>doc</a:t>
            </a:r>
            <a:r>
              <a:rPr lang="ja-JP" altLang="en-US" sz="2400" dirty="0">
                <a:latin typeface="+mn-ea"/>
              </a:rPr>
              <a:t>のもの</a:t>
            </a:r>
            <a:endParaRPr lang="en-US" altLang="ja-JP" sz="2400" dirty="0">
              <a:latin typeface="+mn-ea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sz="2400" dirty="0">
                <a:latin typeface="+mn-ea"/>
              </a:rPr>
              <a:t>別の</a:t>
            </a:r>
            <a:r>
              <a:rPr kumimoji="1" lang="en-US" altLang="ja-JP" sz="2400" dirty="0">
                <a:latin typeface="+mn-ea"/>
              </a:rPr>
              <a:t>issue</a:t>
            </a:r>
            <a:r>
              <a:rPr kumimoji="1" lang="ja-JP" altLang="en-US" sz="2400" dirty="0">
                <a:latin typeface="+mn-ea"/>
              </a:rPr>
              <a:t>への引用があるもの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buFont typeface="+mj-lt"/>
              <a:buAutoNum type="arabicPeriod"/>
            </a:pPr>
            <a:r>
              <a:rPr lang="ja-JP" altLang="en-US" sz="2400" dirty="0">
                <a:latin typeface="+mn-ea"/>
              </a:rPr>
              <a:t>引用の数が</a:t>
            </a:r>
            <a:r>
              <a:rPr lang="en-US" altLang="ja-JP" sz="2400" dirty="0">
                <a:latin typeface="+mn-ea"/>
              </a:rPr>
              <a:t>1</a:t>
            </a:r>
            <a:r>
              <a:rPr lang="ja-JP" altLang="en-US" sz="2400" dirty="0">
                <a:latin typeface="+mn-ea"/>
              </a:rPr>
              <a:t>つだけのもの</a:t>
            </a:r>
            <a:endParaRPr lang="en-US" altLang="ja-JP" sz="2400" dirty="0">
              <a:latin typeface="+mn-ea"/>
            </a:endParaRPr>
          </a:p>
          <a:p>
            <a:pPr marL="457200" indent="-457200">
              <a:buFont typeface="+mj-lt"/>
              <a:buAutoNum type="arabicPeriod"/>
            </a:pPr>
            <a:r>
              <a:rPr kumimoji="1" lang="ja-JP" altLang="en-US" sz="2400" dirty="0">
                <a:latin typeface="+mn-ea"/>
              </a:rPr>
              <a:t>両方にプルリクエストがあるもの</a:t>
            </a:r>
            <a:endParaRPr kumimoji="1" lang="en-US" altLang="ja-JP" sz="2400" dirty="0">
              <a:latin typeface="+mn-e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ja-JP" sz="2400" dirty="0">
                <a:latin typeface="+mn-ea"/>
              </a:rPr>
              <a:t>doc</a:t>
            </a:r>
            <a:r>
              <a:rPr lang="ja-JP" altLang="en-US" sz="2400" dirty="0">
                <a:latin typeface="+mn-ea"/>
              </a:rPr>
              <a:t>のプルリクに</a:t>
            </a:r>
            <a:r>
              <a:rPr lang="en-US" altLang="ja-JP" sz="2400" dirty="0">
                <a:latin typeface="+mn-ea"/>
              </a:rPr>
              <a:t>md</a:t>
            </a:r>
            <a:r>
              <a:rPr lang="ja-JP" altLang="en-US" sz="2400" dirty="0">
                <a:latin typeface="+mn-ea"/>
              </a:rPr>
              <a:t>ファイル</a:t>
            </a:r>
            <a:r>
              <a:rPr lang="en-US" altLang="ja-JP" sz="2400" dirty="0">
                <a:latin typeface="+mn-ea"/>
              </a:rPr>
              <a:t>,code</a:t>
            </a:r>
            <a:r>
              <a:rPr lang="ja-JP" altLang="en-US" sz="2400" dirty="0">
                <a:latin typeface="+mn-ea"/>
              </a:rPr>
              <a:t>のプルリクに</a:t>
            </a:r>
            <a:br>
              <a:rPr lang="en-US" altLang="ja-JP" sz="2400" dirty="0">
                <a:latin typeface="+mn-ea"/>
              </a:rPr>
            </a:br>
            <a:r>
              <a:rPr lang="en-US" altLang="ja-JP" sz="2400" dirty="0" err="1">
                <a:latin typeface="+mn-ea"/>
              </a:rPr>
              <a:t>java,R,scala,py</a:t>
            </a:r>
            <a:r>
              <a:rPr lang="ja-JP" altLang="en-US" sz="2400" dirty="0">
                <a:latin typeface="+mn-ea"/>
              </a:rPr>
              <a:t>のいずれかがあるもの</a:t>
            </a:r>
            <a:endParaRPr lang="en-US" altLang="ja-JP" sz="2400" dirty="0">
              <a:latin typeface="+mn-ea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E81403-7313-23B4-1DC6-0A1218889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BE314614-21F3-1AEE-6513-C867566FD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893446"/>
              </p:ext>
            </p:extLst>
          </p:nvPr>
        </p:nvGraphicFramePr>
        <p:xfrm>
          <a:off x="7907382" y="3105554"/>
          <a:ext cx="2333898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6949">
                  <a:extLst>
                    <a:ext uri="{9D8B030D-6E8A-4147-A177-3AD203B41FA5}">
                      <a16:colId xmlns:a16="http://schemas.microsoft.com/office/drawing/2014/main" val="2593595122"/>
                    </a:ext>
                  </a:extLst>
                </a:gridCol>
                <a:gridCol w="1166949">
                  <a:extLst>
                    <a:ext uri="{9D8B030D-6E8A-4147-A177-3AD203B41FA5}">
                      <a16:colId xmlns:a16="http://schemas.microsoft.com/office/drawing/2014/main" val="2463695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/>
                        <a:t>フィルタ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Issue</a:t>
                      </a:r>
                      <a:r>
                        <a:rPr kumimoji="1" lang="ja-JP" altLang="en-US" dirty="0"/>
                        <a:t>件数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90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1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2209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10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2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488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59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3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151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66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4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74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18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5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/>
                        <a:t>28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114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1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B42009-A344-313E-AAFB-7B65E4DB9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データセット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AF827E-C900-68F7-3DA8-B74CDC98A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900483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/>
              <a:t>issue</a:t>
            </a:r>
            <a:r>
              <a:rPr kumimoji="1" lang="ja-JP" altLang="en-US" sz="2400" dirty="0"/>
              <a:t>ペアに紐づいているプルリクから</a:t>
            </a:r>
            <a:r>
              <a:rPr lang="en-US" altLang="ja-JP" sz="2400" dirty="0" err="1"/>
              <a:t>md,java,R,scala,py</a:t>
            </a:r>
            <a:r>
              <a:rPr lang="ja-JP" altLang="en-US" sz="2400" dirty="0"/>
              <a:t>ファイルの</a:t>
            </a:r>
            <a:r>
              <a:rPr lang="en-US" altLang="ja-JP" sz="2400" dirty="0"/>
              <a:t>diff</a:t>
            </a:r>
            <a:r>
              <a:rPr lang="ja-JP" altLang="en-US" sz="2400" dirty="0"/>
              <a:t>を取り出す</a:t>
            </a:r>
            <a:endParaRPr lang="en-US" altLang="ja-JP" sz="2400" dirty="0"/>
          </a:p>
          <a:p>
            <a:endParaRPr lang="en-US" altLang="ja-JP" sz="2400" dirty="0"/>
          </a:p>
          <a:p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同一</a:t>
            </a:r>
            <a:r>
              <a:rPr lang="en-US" altLang="ja-JP" sz="2400" dirty="0"/>
              <a:t>issue</a:t>
            </a:r>
            <a:r>
              <a:rPr lang="ja-JP" altLang="en-US" sz="2400" dirty="0"/>
              <a:t>ペアに存在する</a:t>
            </a:r>
            <a:r>
              <a:rPr lang="en-US" altLang="ja-JP" sz="2400" dirty="0"/>
              <a:t>m</a:t>
            </a:r>
            <a:r>
              <a:rPr kumimoji="1" lang="en-US" altLang="ja-JP" sz="2400" dirty="0"/>
              <a:t>d</a:t>
            </a:r>
            <a:r>
              <a:rPr kumimoji="1" lang="ja-JP" altLang="en-US" sz="2400" dirty="0"/>
              <a:t>ファイルと</a:t>
            </a:r>
            <a:r>
              <a:rPr kumimoji="1" lang="en-US" altLang="ja-JP" sz="2400" dirty="0"/>
              <a:t>code</a:t>
            </a:r>
            <a:r>
              <a:rPr kumimoji="1" lang="ja-JP" altLang="en-US" sz="2400" dirty="0"/>
              <a:t>のファイルを一対一の</a:t>
            </a:r>
            <a:r>
              <a:rPr kumimoji="1" lang="en-US" altLang="ja-JP" sz="2400" dirty="0"/>
              <a:t>diff</a:t>
            </a:r>
            <a:r>
              <a:rPr kumimoji="1" lang="ja-JP" altLang="en-US" sz="2400" dirty="0"/>
              <a:t>ペアとして扱う</a:t>
            </a:r>
            <a:endParaRPr kumimoji="1" lang="en-US" altLang="ja-JP" sz="2400" dirty="0"/>
          </a:p>
          <a:p>
            <a:endParaRPr lang="en-US" altLang="ja-JP" sz="2800" dirty="0"/>
          </a:p>
          <a:p>
            <a:r>
              <a:rPr lang="en-US" altLang="ja-JP" sz="2800" dirty="0"/>
              <a:t>206</a:t>
            </a:r>
            <a:r>
              <a:rPr lang="ja-JP" altLang="en-US" sz="2800" dirty="0"/>
              <a:t>件の</a:t>
            </a:r>
            <a:r>
              <a:rPr lang="en-US" altLang="ja-JP" sz="2800" dirty="0"/>
              <a:t>diff</a:t>
            </a:r>
            <a:r>
              <a:rPr lang="ja-JP" altLang="en-US" sz="2800" dirty="0"/>
              <a:t>ペアを収集</a:t>
            </a: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4CAFB1-2804-52E1-79D5-9F500CEF4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5" name="グラフィックス 4" descr="紙 枠線">
            <a:extLst>
              <a:ext uri="{FF2B5EF4-FFF2-40B4-BE49-F238E27FC236}">
                <a16:creationId xmlns:a16="http://schemas.microsoft.com/office/drawing/2014/main" id="{66745566-A214-691C-612A-5E5EAB677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2138" y="2055114"/>
            <a:ext cx="914400" cy="914400"/>
          </a:xfrm>
          <a:prstGeom prst="rect">
            <a:avLst/>
          </a:prstGeom>
        </p:spPr>
      </p:pic>
      <p:pic>
        <p:nvPicPr>
          <p:cNvPr id="6" name="グラフィックス 5" descr="ドキュメント 枠線">
            <a:extLst>
              <a:ext uri="{FF2B5EF4-FFF2-40B4-BE49-F238E27FC236}">
                <a16:creationId xmlns:a16="http://schemas.microsoft.com/office/drawing/2014/main" id="{A2E9043D-E2F0-18C1-4E7E-D32732ACB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7926" y="2480235"/>
            <a:ext cx="914400" cy="914400"/>
          </a:xfrm>
          <a:prstGeom prst="rect">
            <a:avLst/>
          </a:prstGeom>
        </p:spPr>
      </p:pic>
      <p:pic>
        <p:nvPicPr>
          <p:cNvPr id="7" name="グラフィックス 6" descr="紙 枠線">
            <a:extLst>
              <a:ext uri="{FF2B5EF4-FFF2-40B4-BE49-F238E27FC236}">
                <a16:creationId xmlns:a16="http://schemas.microsoft.com/office/drawing/2014/main" id="{71FD53CF-9F13-5C10-4C46-A2AF513CB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2138" y="2872644"/>
            <a:ext cx="914400" cy="914400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7996722-9259-8B68-2CC1-964082DA0788}"/>
              </a:ext>
            </a:extLst>
          </p:cNvPr>
          <p:cNvSpPr/>
          <p:nvPr/>
        </p:nvSpPr>
        <p:spPr>
          <a:xfrm>
            <a:off x="7385213" y="2154337"/>
            <a:ext cx="1239826" cy="1566196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A36014E-E680-B966-B3AC-AEA8F8D807EA}"/>
              </a:ext>
            </a:extLst>
          </p:cNvPr>
          <p:cNvSpPr/>
          <p:nvPr/>
        </p:nvSpPr>
        <p:spPr>
          <a:xfrm>
            <a:off x="7244920" y="1835374"/>
            <a:ext cx="4114566" cy="20745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FD7922D-B0D5-7892-24BB-751310129702}"/>
              </a:ext>
            </a:extLst>
          </p:cNvPr>
          <p:cNvSpPr/>
          <p:nvPr/>
        </p:nvSpPr>
        <p:spPr>
          <a:xfrm>
            <a:off x="9981638" y="2082297"/>
            <a:ext cx="1239826" cy="173259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887D358-BD2E-9066-DEFC-6FD71C135DEE}"/>
              </a:ext>
            </a:extLst>
          </p:cNvPr>
          <p:cNvSpPr/>
          <p:nvPr/>
        </p:nvSpPr>
        <p:spPr>
          <a:xfrm>
            <a:off x="7244920" y="3996061"/>
            <a:ext cx="4114566" cy="22875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グラフィックス 11" descr="紙 枠線">
            <a:extLst>
              <a:ext uri="{FF2B5EF4-FFF2-40B4-BE49-F238E27FC236}">
                <a16:creationId xmlns:a16="http://schemas.microsoft.com/office/drawing/2014/main" id="{F36AC423-E81B-80D2-0053-712778B27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6023" y="4259134"/>
            <a:ext cx="914400" cy="914400"/>
          </a:xfrm>
          <a:prstGeom prst="rect">
            <a:avLst/>
          </a:prstGeom>
        </p:spPr>
      </p:pic>
      <p:pic>
        <p:nvPicPr>
          <p:cNvPr id="13" name="グラフィックス 12" descr="紙 枠線">
            <a:extLst>
              <a:ext uri="{FF2B5EF4-FFF2-40B4-BE49-F238E27FC236}">
                <a16:creationId xmlns:a16="http://schemas.microsoft.com/office/drawing/2014/main" id="{BF453AF8-16B0-EBEB-5248-CADD0308C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6023" y="5225018"/>
            <a:ext cx="914400" cy="914400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B34C5F4-0C16-7BB5-F9F7-F64751F3EB44}"/>
              </a:ext>
            </a:extLst>
          </p:cNvPr>
          <p:cNvSpPr/>
          <p:nvPr/>
        </p:nvSpPr>
        <p:spPr>
          <a:xfrm>
            <a:off x="10017606" y="4156838"/>
            <a:ext cx="1239826" cy="208121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ECBDA10-FA02-9BD0-A091-70591665CEC1}"/>
              </a:ext>
            </a:extLst>
          </p:cNvPr>
          <p:cNvSpPr/>
          <p:nvPr/>
        </p:nvSpPr>
        <p:spPr>
          <a:xfrm>
            <a:off x="7401560" y="4211988"/>
            <a:ext cx="1239826" cy="2026061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グラフィックス 15" descr="ドキュメント 枠線">
            <a:extLst>
              <a:ext uri="{FF2B5EF4-FFF2-40B4-BE49-F238E27FC236}">
                <a16:creationId xmlns:a16="http://schemas.microsoft.com/office/drawing/2014/main" id="{E383A7B5-3735-E7BE-35FC-594B0F775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4273" y="4259134"/>
            <a:ext cx="914400" cy="914400"/>
          </a:xfrm>
          <a:prstGeom prst="rect">
            <a:avLst/>
          </a:prstGeom>
        </p:spPr>
      </p:pic>
      <p:pic>
        <p:nvPicPr>
          <p:cNvPr id="17" name="グラフィックス 16" descr="ドキュメント 枠線">
            <a:extLst>
              <a:ext uri="{FF2B5EF4-FFF2-40B4-BE49-F238E27FC236}">
                <a16:creationId xmlns:a16="http://schemas.microsoft.com/office/drawing/2014/main" id="{CE5BAFBE-42E5-F240-2273-186AEB83DD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4273" y="5225018"/>
            <a:ext cx="914400" cy="91440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D9F56A-3612-857E-F406-9B81A86C2CC0}"/>
              </a:ext>
            </a:extLst>
          </p:cNvPr>
          <p:cNvSpPr txBox="1"/>
          <p:nvPr/>
        </p:nvSpPr>
        <p:spPr>
          <a:xfrm>
            <a:off x="8625039" y="1790160"/>
            <a:ext cx="1239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issue</a:t>
            </a:r>
            <a:r>
              <a:rPr kumimoji="1" lang="ja-JP" altLang="en-US" dirty="0">
                <a:solidFill>
                  <a:srgbClr val="FF0000"/>
                </a:solidFill>
              </a:rPr>
              <a:t>ペア</a:t>
            </a:r>
            <a:r>
              <a:rPr kumimoji="1" lang="en-US" altLang="ja-JP" dirty="0">
                <a:solidFill>
                  <a:srgbClr val="FF0000"/>
                </a:solidFill>
              </a:rPr>
              <a:t>1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DA62ED6-CCE7-50B0-DF9B-4AF52620628F}"/>
              </a:ext>
            </a:extLst>
          </p:cNvPr>
          <p:cNvSpPr txBox="1"/>
          <p:nvPr/>
        </p:nvSpPr>
        <p:spPr>
          <a:xfrm>
            <a:off x="8709583" y="3955129"/>
            <a:ext cx="1239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issue</a:t>
            </a:r>
            <a:r>
              <a:rPr kumimoji="1" lang="ja-JP" altLang="en-US" dirty="0">
                <a:solidFill>
                  <a:srgbClr val="FF0000"/>
                </a:solidFill>
              </a:rPr>
              <a:t>ペア</a:t>
            </a:r>
            <a:r>
              <a:rPr kumimoji="1" lang="en-US" altLang="ja-JP" dirty="0">
                <a:solidFill>
                  <a:srgbClr val="FF0000"/>
                </a:solidFill>
              </a:rPr>
              <a:t>2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53AF35C-853B-9BC9-5454-7E57AE18D7FC}"/>
              </a:ext>
            </a:extLst>
          </p:cNvPr>
          <p:cNvSpPr txBox="1"/>
          <p:nvPr/>
        </p:nvSpPr>
        <p:spPr>
          <a:xfrm>
            <a:off x="7714386" y="1835375"/>
            <a:ext cx="54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70C0"/>
                </a:solidFill>
              </a:rPr>
              <a:t>doc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C933B09-FF34-1AC1-6DB6-C2C1005AC6C0}"/>
              </a:ext>
            </a:extLst>
          </p:cNvPr>
          <p:cNvSpPr txBox="1"/>
          <p:nvPr/>
        </p:nvSpPr>
        <p:spPr>
          <a:xfrm>
            <a:off x="10247412" y="1788742"/>
            <a:ext cx="708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00B0F0"/>
                </a:solidFill>
              </a:rPr>
              <a:t>code</a:t>
            </a:r>
            <a:endParaRPr kumimoji="1" lang="ja-JP" altLang="en-US" dirty="0">
              <a:solidFill>
                <a:srgbClr val="00B0F0"/>
              </a:solidFill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0780DC43-F437-15A1-F5E5-6D176FC8B1FB}"/>
              </a:ext>
            </a:extLst>
          </p:cNvPr>
          <p:cNvCxnSpPr>
            <a:endCxn id="5" idx="1"/>
          </p:cNvCxnSpPr>
          <p:nvPr/>
        </p:nvCxnSpPr>
        <p:spPr>
          <a:xfrm flipV="1">
            <a:off x="8329188" y="2480235"/>
            <a:ext cx="1982709" cy="4892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958990D6-2938-BF31-733C-9D36F4BC80E3}"/>
              </a:ext>
            </a:extLst>
          </p:cNvPr>
          <p:cNvCxnSpPr>
            <a:cxnSpLocks/>
          </p:cNvCxnSpPr>
          <p:nvPr/>
        </p:nvCxnSpPr>
        <p:spPr>
          <a:xfrm>
            <a:off x="8329188" y="2969514"/>
            <a:ext cx="1982709" cy="3531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6C7FE0C7-8606-37EE-828D-21BBAEC9E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736381"/>
              </p:ext>
            </p:extLst>
          </p:nvPr>
        </p:nvGraphicFramePr>
        <p:xfrm>
          <a:off x="850301" y="3020808"/>
          <a:ext cx="6249693" cy="816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7530">
                  <a:extLst>
                    <a:ext uri="{9D8B030D-6E8A-4147-A177-3AD203B41FA5}">
                      <a16:colId xmlns:a16="http://schemas.microsoft.com/office/drawing/2014/main" val="661412081"/>
                    </a:ext>
                  </a:extLst>
                </a:gridCol>
                <a:gridCol w="1042310">
                  <a:extLst>
                    <a:ext uri="{9D8B030D-6E8A-4147-A177-3AD203B41FA5}">
                      <a16:colId xmlns:a16="http://schemas.microsoft.com/office/drawing/2014/main" val="3606720427"/>
                    </a:ext>
                  </a:extLst>
                </a:gridCol>
                <a:gridCol w="986964">
                  <a:extLst>
                    <a:ext uri="{9D8B030D-6E8A-4147-A177-3AD203B41FA5}">
                      <a16:colId xmlns:a16="http://schemas.microsoft.com/office/drawing/2014/main" val="2092673738"/>
                    </a:ext>
                  </a:extLst>
                </a:gridCol>
                <a:gridCol w="1023860">
                  <a:extLst>
                    <a:ext uri="{9D8B030D-6E8A-4147-A177-3AD203B41FA5}">
                      <a16:colId xmlns:a16="http://schemas.microsoft.com/office/drawing/2014/main" val="1643913914"/>
                    </a:ext>
                  </a:extLst>
                </a:gridCol>
                <a:gridCol w="1023862">
                  <a:extLst>
                    <a:ext uri="{9D8B030D-6E8A-4147-A177-3AD203B41FA5}">
                      <a16:colId xmlns:a16="http://schemas.microsoft.com/office/drawing/2014/main" val="2061142299"/>
                    </a:ext>
                  </a:extLst>
                </a:gridCol>
                <a:gridCol w="965167">
                  <a:extLst>
                    <a:ext uri="{9D8B030D-6E8A-4147-A177-3AD203B41FA5}">
                      <a16:colId xmlns:a16="http://schemas.microsoft.com/office/drawing/2014/main" val="1114238887"/>
                    </a:ext>
                  </a:extLst>
                </a:gridCol>
              </a:tblGrid>
              <a:tr h="317824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md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/>
                        <a:t>py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java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R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scala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279927"/>
                  </a:ext>
                </a:extLst>
              </a:tr>
              <a:tr h="450624"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ファイル数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34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13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18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145</a:t>
                      </a:r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837327"/>
                  </a:ext>
                </a:extLst>
              </a:tr>
            </a:tbl>
          </a:graphicData>
        </a:graphic>
      </p:graphicFrame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2AE04A7-B979-BE16-4F88-F6E92D28845F}"/>
              </a:ext>
            </a:extLst>
          </p:cNvPr>
          <p:cNvCxnSpPr/>
          <p:nvPr/>
        </p:nvCxnSpPr>
        <p:spPr>
          <a:xfrm>
            <a:off x="8329188" y="4754880"/>
            <a:ext cx="19827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AC23635-6AFD-544A-0401-8F1C3CEDAE07}"/>
              </a:ext>
            </a:extLst>
          </p:cNvPr>
          <p:cNvCxnSpPr>
            <a:cxnSpLocks/>
          </p:cNvCxnSpPr>
          <p:nvPr/>
        </p:nvCxnSpPr>
        <p:spPr>
          <a:xfrm>
            <a:off x="8329188" y="4754880"/>
            <a:ext cx="1982709" cy="9405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3367A1D2-193D-377C-DC7E-8AEF010B87C6}"/>
              </a:ext>
            </a:extLst>
          </p:cNvPr>
          <p:cNvCxnSpPr>
            <a:cxnSpLocks/>
          </p:cNvCxnSpPr>
          <p:nvPr/>
        </p:nvCxnSpPr>
        <p:spPr>
          <a:xfrm flipV="1">
            <a:off x="8329188" y="4754880"/>
            <a:ext cx="1918224" cy="94052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D327137F-B02B-AD0A-82BB-5961587EFF04}"/>
              </a:ext>
            </a:extLst>
          </p:cNvPr>
          <p:cNvCxnSpPr>
            <a:cxnSpLocks/>
          </p:cNvCxnSpPr>
          <p:nvPr/>
        </p:nvCxnSpPr>
        <p:spPr>
          <a:xfrm>
            <a:off x="8329188" y="5695406"/>
            <a:ext cx="1982709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587C1CF-1893-13B5-790D-6CC40215072D}"/>
              </a:ext>
            </a:extLst>
          </p:cNvPr>
          <p:cNvSpPr txBox="1"/>
          <p:nvPr/>
        </p:nvSpPr>
        <p:spPr>
          <a:xfrm>
            <a:off x="5638800" y="2973977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5101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154BFA-6BC2-A8C9-D8EC-80533488A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正解集合の収集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B0AAF1-562D-6D68-8130-E482C0933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dirty="0"/>
              <a:t>diff</a:t>
            </a:r>
            <a:r>
              <a:rPr lang="ja-JP" altLang="en-US" sz="2400" dirty="0"/>
              <a:t>ペアに以下の処理を行う</a:t>
            </a:r>
            <a:endParaRPr lang="en-US" altLang="ja-JP" sz="2400" dirty="0"/>
          </a:p>
          <a:p>
            <a:pPr marL="457200" indent="-457200">
              <a:buFont typeface="+mj-lt"/>
              <a:buAutoNum type="arabicPeriod"/>
            </a:pPr>
            <a:r>
              <a:rPr kumimoji="1" lang="en-US" altLang="ja-JP" sz="2400" dirty="0"/>
              <a:t>doc</a:t>
            </a:r>
            <a:r>
              <a:rPr kumimoji="1" lang="ja-JP" altLang="en-US" sz="2400" dirty="0"/>
              <a:t>の</a:t>
            </a:r>
            <a:r>
              <a:rPr kumimoji="1" lang="en-US" altLang="ja-JP" sz="2400" dirty="0"/>
              <a:t>diff</a:t>
            </a:r>
            <a:r>
              <a:rPr kumimoji="1" lang="ja-JP" altLang="en-US" sz="2400" dirty="0"/>
              <a:t>を</a:t>
            </a:r>
            <a:r>
              <a:rPr kumimoji="1" lang="en-US" altLang="ja-JP" sz="2400" dirty="0" err="1"/>
              <a:t>nltk</a:t>
            </a:r>
            <a:r>
              <a:rPr kumimoji="1" lang="ja-JP" altLang="en-US" sz="2400" dirty="0"/>
              <a:t>でトークン化</a:t>
            </a:r>
            <a:endParaRPr kumimoji="1" lang="en-US" altLang="ja-JP" sz="2400" dirty="0"/>
          </a:p>
          <a:p>
            <a:pPr marL="457200" indent="-457200">
              <a:buFont typeface="+mj-lt"/>
              <a:buAutoNum type="arabicPeriod"/>
            </a:pPr>
            <a:r>
              <a:rPr lang="ja-JP" altLang="en-US" sz="2400" dirty="0"/>
              <a:t>以下の条件に当てはまるトークンを除外</a:t>
            </a:r>
            <a:endParaRPr lang="en-US" altLang="ja-JP" sz="2400" dirty="0"/>
          </a:p>
          <a:p>
            <a:pPr marL="749808" lvl="1" indent="-457200"/>
            <a:r>
              <a:rPr lang="en-US" altLang="ja-JP" sz="2400" dirty="0"/>
              <a:t>1</a:t>
            </a:r>
            <a:r>
              <a:rPr lang="ja-JP" altLang="en-US" sz="2400" dirty="0"/>
              <a:t>文字だけのもの</a:t>
            </a:r>
            <a:endParaRPr lang="en-US" altLang="ja-JP" sz="2400" dirty="0"/>
          </a:p>
          <a:p>
            <a:pPr marL="749808" lvl="1" indent="-457200"/>
            <a:r>
              <a:rPr lang="ja-JP" altLang="en-US" sz="2400" dirty="0"/>
              <a:t>品詞タグが</a:t>
            </a:r>
            <a:r>
              <a:rPr lang="en-US" altLang="ja-JP" sz="2400" dirty="0"/>
              <a:t>CC,TO,IN</a:t>
            </a:r>
            <a:r>
              <a:rPr lang="ja-JP" altLang="en-US" sz="2400" dirty="0"/>
              <a:t>のもの</a:t>
            </a:r>
            <a:endParaRPr lang="en-US" altLang="ja-JP" sz="2400" dirty="0"/>
          </a:p>
          <a:p>
            <a:pPr marL="457200" indent="-457200">
              <a:buFont typeface="+mj-lt"/>
              <a:buAutoNum type="arabicPeriod"/>
            </a:pPr>
            <a:r>
              <a:rPr lang="ja-JP" altLang="en-US" sz="2400" dirty="0"/>
              <a:t>トークンが</a:t>
            </a:r>
            <a:r>
              <a:rPr lang="en-US" altLang="ja-JP" sz="2400" dirty="0"/>
              <a:t>code</a:t>
            </a:r>
            <a:r>
              <a:rPr lang="ja-JP" altLang="en-US" sz="2400" dirty="0"/>
              <a:t>の</a:t>
            </a:r>
            <a:r>
              <a:rPr lang="en-US" altLang="ja-JP" sz="2400" dirty="0"/>
              <a:t>diff</a:t>
            </a:r>
            <a:r>
              <a:rPr lang="ja-JP" altLang="en-US" sz="2400" dirty="0"/>
              <a:t>に存在するか確認</a:t>
            </a:r>
            <a:r>
              <a:rPr lang="en-US" altLang="ja-JP" sz="2400" dirty="0"/>
              <a:t>(</a:t>
            </a:r>
            <a:r>
              <a:rPr lang="ja-JP" altLang="en-US" sz="2400" dirty="0"/>
              <a:t>大文字</a:t>
            </a:r>
            <a:r>
              <a:rPr lang="en-US" altLang="ja-JP" sz="2400" dirty="0"/>
              <a:t>,</a:t>
            </a:r>
            <a:r>
              <a:rPr lang="ja-JP" altLang="en-US" sz="2400" dirty="0"/>
              <a:t>小文字の区別なし</a:t>
            </a:r>
            <a:r>
              <a:rPr lang="en-US" altLang="ja-JP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800" dirty="0"/>
              <a:t>全体で</a:t>
            </a:r>
            <a:r>
              <a:rPr kumimoji="1" lang="en-US" altLang="ja-JP" sz="2800" dirty="0"/>
              <a:t>1112</a:t>
            </a:r>
            <a:r>
              <a:rPr kumimoji="1" lang="ja-JP" altLang="en-US" sz="2800" dirty="0"/>
              <a:t>種類の単語を正解集合とした</a:t>
            </a: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23818D-E883-2E2E-692E-E5D47D44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820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B3F04C-F647-4F05-9E4A-54B00ACD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各アプローチでの予測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FE4294-569A-73B0-FE86-8D0E00587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115203" cy="4023360"/>
          </a:xfrm>
        </p:spPr>
        <p:txBody>
          <a:bodyPr/>
          <a:lstStyle/>
          <a:p>
            <a:pPr marL="0" indent="0">
              <a:buNone/>
            </a:pPr>
            <a:r>
              <a:rPr lang="en-US" altLang="ja-JP" sz="2400" dirty="0"/>
              <a:t>m</a:t>
            </a:r>
            <a:r>
              <a:rPr kumimoji="1" lang="en-US" altLang="ja-JP" sz="2400" dirty="0"/>
              <a:t>d</a:t>
            </a:r>
            <a:r>
              <a:rPr kumimoji="1" lang="ja-JP" altLang="en-US" sz="2400" dirty="0"/>
              <a:t>ファイル</a:t>
            </a:r>
            <a:r>
              <a:rPr kumimoji="1" lang="en-US" altLang="ja-JP" sz="2400" dirty="0"/>
              <a:t>34</a:t>
            </a:r>
            <a:r>
              <a:rPr kumimoji="1" lang="ja-JP" altLang="en-US" sz="2400" dirty="0"/>
              <a:t>件の</a:t>
            </a:r>
            <a:r>
              <a:rPr kumimoji="1" lang="en-US" altLang="ja-JP" sz="2400" dirty="0"/>
              <a:t>diff</a:t>
            </a:r>
            <a:r>
              <a:rPr kumimoji="1" lang="ja-JP" altLang="en-US" sz="2400" dirty="0"/>
              <a:t>に対し各アプローチで単語を抽出</a:t>
            </a:r>
            <a:endParaRPr kumimoji="1" lang="en-US" altLang="ja-JP" sz="2400" dirty="0"/>
          </a:p>
          <a:p>
            <a:pPr marL="635508" lvl="1" indent="-342900"/>
            <a:r>
              <a:rPr kumimoji="1" lang="ja-JP" altLang="en-US" sz="2400" dirty="0"/>
              <a:t>正規表現</a:t>
            </a:r>
            <a:endParaRPr kumimoji="1" lang="en-US" altLang="ja-JP" sz="2400" dirty="0"/>
          </a:p>
          <a:p>
            <a:pPr marL="635508" lvl="1" indent="-342900"/>
            <a:r>
              <a:rPr kumimoji="1" lang="en-US" altLang="ja-JP" sz="2400" dirty="0"/>
              <a:t>NER</a:t>
            </a:r>
          </a:p>
          <a:p>
            <a:pPr marL="818388" lvl="2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 err="1"/>
              <a:t>bert</a:t>
            </a:r>
            <a:r>
              <a:rPr kumimoji="1" lang="en-US" altLang="ja-JP" sz="2000" dirty="0"/>
              <a:t>-base-NER</a:t>
            </a:r>
          </a:p>
          <a:p>
            <a:pPr marL="818388" lvl="2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 err="1"/>
              <a:t>codebert</a:t>
            </a:r>
            <a:r>
              <a:rPr kumimoji="1" lang="en-US" altLang="ja-JP" sz="2000" dirty="0"/>
              <a:t>-base-finetuned-</a:t>
            </a:r>
            <a:r>
              <a:rPr kumimoji="1" lang="en-US" altLang="ja-JP" sz="2000" dirty="0" err="1"/>
              <a:t>stackoverflow</a:t>
            </a:r>
            <a:r>
              <a:rPr kumimoji="1" lang="en-US" altLang="ja-JP" sz="2000" dirty="0"/>
              <a:t>-</a:t>
            </a:r>
            <a:r>
              <a:rPr kumimoji="1" lang="en-US" altLang="ja-JP" sz="2000" dirty="0" err="1"/>
              <a:t>ner</a:t>
            </a: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sz="2400" dirty="0"/>
              <a:t>抽出した単語から以下の条件で除外</a:t>
            </a:r>
            <a:endParaRPr lang="en-US" altLang="ja-JP" sz="2400" dirty="0"/>
          </a:p>
          <a:p>
            <a:pPr marL="749808" lvl="1" indent="-457200"/>
            <a:r>
              <a:rPr lang="en-US" altLang="ja-JP" sz="2400" dirty="0"/>
              <a:t>1</a:t>
            </a:r>
            <a:r>
              <a:rPr lang="ja-JP" altLang="en-US" sz="2400" dirty="0"/>
              <a:t>文字だけのもの</a:t>
            </a:r>
            <a:endParaRPr lang="en-US" altLang="ja-JP" sz="2400" dirty="0"/>
          </a:p>
          <a:p>
            <a:pPr marL="749808" lvl="1" indent="-457200"/>
            <a:r>
              <a:rPr lang="ja-JP" altLang="en-US" sz="2400" dirty="0"/>
              <a:t>正解集合を収集する際に除外した単語</a:t>
            </a:r>
            <a:endParaRPr lang="en-US" altLang="ja-JP" sz="2400" dirty="0"/>
          </a:p>
          <a:p>
            <a:pPr marL="292608" lvl="1" indent="0">
              <a:buNone/>
            </a:pPr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A6A087-4A3C-BC8A-2DAC-DE3858FB5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9</a:t>
            </a:fld>
            <a:endParaRPr kumimoji="1" lang="ja-JP" altLang="en-US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B468390F-5779-AECC-6E70-496BE6481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291868"/>
              </p:ext>
            </p:extLst>
          </p:nvPr>
        </p:nvGraphicFramePr>
        <p:xfrm>
          <a:off x="8569249" y="2420982"/>
          <a:ext cx="2229380" cy="259731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20224">
                  <a:extLst>
                    <a:ext uri="{9D8B030D-6E8A-4147-A177-3AD203B41FA5}">
                      <a16:colId xmlns:a16="http://schemas.microsoft.com/office/drawing/2014/main" val="1132578722"/>
                    </a:ext>
                  </a:extLst>
                </a:gridCol>
                <a:gridCol w="1209156">
                  <a:extLst>
                    <a:ext uri="{9D8B030D-6E8A-4147-A177-3AD203B41FA5}">
                      <a16:colId xmlns:a16="http://schemas.microsoft.com/office/drawing/2014/main" val="826218847"/>
                    </a:ext>
                  </a:extLst>
                </a:gridCol>
              </a:tblGrid>
              <a:tr h="649328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+mn-ea"/>
                          <a:ea typeface="+mn-ea"/>
                        </a:rPr>
                        <a:t>検出単語数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924039"/>
                  </a:ext>
                </a:extLst>
              </a:tr>
              <a:tr h="6493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+mn-ea"/>
                          <a:ea typeface="+mn-ea"/>
                        </a:rPr>
                        <a:t>正規表現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622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269737"/>
                  </a:ext>
                </a:extLst>
              </a:tr>
              <a:tr h="6493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+mn-ea"/>
                          <a:ea typeface="+mn-ea"/>
                        </a:rPr>
                        <a:t>bert-base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146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307462"/>
                  </a:ext>
                </a:extLst>
              </a:tr>
              <a:tr h="6493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  <a:latin typeface="+mn-ea"/>
                          <a:ea typeface="+mn-ea"/>
                        </a:rPr>
                        <a:t>codebert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926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881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320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2AF786-04D8-E7F1-85F3-5FA8A5FAE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結果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3A996D-5CDA-4956-5831-CCA170E9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5016138"/>
            <a:ext cx="9457509" cy="10167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正規表現は</a:t>
            </a:r>
            <a:r>
              <a:rPr lang="en-US" altLang="ja-JP" sz="2400" dirty="0"/>
              <a:t>precision</a:t>
            </a:r>
            <a:r>
              <a:rPr lang="ja-JP" altLang="en-US" sz="2400" dirty="0"/>
              <a:t>が高く</a:t>
            </a:r>
            <a:r>
              <a:rPr lang="en-US" altLang="ja-JP" sz="2400" dirty="0"/>
              <a:t>,</a:t>
            </a:r>
            <a:r>
              <a:rPr lang="en-US" altLang="ja-JP" sz="2400" dirty="0" err="1"/>
              <a:t>codebert</a:t>
            </a:r>
            <a:r>
              <a:rPr lang="ja-JP" altLang="en-US" sz="2400" dirty="0"/>
              <a:t>は</a:t>
            </a:r>
            <a:r>
              <a:rPr lang="en-US" altLang="ja-JP" sz="2400" dirty="0"/>
              <a:t>recall</a:t>
            </a:r>
            <a:r>
              <a:rPr lang="ja-JP" altLang="en-US" sz="2400" dirty="0"/>
              <a:t>が高い</a:t>
            </a: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11C7C0-17C0-812B-8784-F8515E08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10</a:t>
            </a:fld>
            <a:endParaRPr kumimoji="1" lang="ja-JP" altLang="en-US"/>
          </a:p>
        </p:txBody>
      </p:sp>
      <p:graphicFrame>
        <p:nvGraphicFramePr>
          <p:cNvPr id="5" name="コンテンツ プレースホルダー 8">
            <a:extLst>
              <a:ext uri="{FF2B5EF4-FFF2-40B4-BE49-F238E27FC236}">
                <a16:creationId xmlns:a16="http://schemas.microsoft.com/office/drawing/2014/main" id="{B8D44D05-9D70-6BE3-7983-2A603E71A6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213787"/>
              </p:ext>
            </p:extLst>
          </p:nvPr>
        </p:nvGraphicFramePr>
        <p:xfrm>
          <a:off x="1107439" y="1878414"/>
          <a:ext cx="6982824" cy="27893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47418">
                  <a:extLst>
                    <a:ext uri="{9D8B030D-6E8A-4147-A177-3AD203B41FA5}">
                      <a16:colId xmlns:a16="http://schemas.microsoft.com/office/drawing/2014/main" val="2943050611"/>
                    </a:ext>
                  </a:extLst>
                </a:gridCol>
                <a:gridCol w="947418">
                  <a:extLst>
                    <a:ext uri="{9D8B030D-6E8A-4147-A177-3AD203B41FA5}">
                      <a16:colId xmlns:a16="http://schemas.microsoft.com/office/drawing/2014/main" val="1510705819"/>
                    </a:ext>
                  </a:extLst>
                </a:gridCol>
                <a:gridCol w="1122867">
                  <a:extLst>
                    <a:ext uri="{9D8B030D-6E8A-4147-A177-3AD203B41FA5}">
                      <a16:colId xmlns:a16="http://schemas.microsoft.com/office/drawing/2014/main" val="3945818831"/>
                    </a:ext>
                  </a:extLst>
                </a:gridCol>
                <a:gridCol w="1122867">
                  <a:extLst>
                    <a:ext uri="{9D8B030D-6E8A-4147-A177-3AD203B41FA5}">
                      <a16:colId xmlns:a16="http://schemas.microsoft.com/office/drawing/2014/main" val="3608060225"/>
                    </a:ext>
                  </a:extLst>
                </a:gridCol>
                <a:gridCol w="947418">
                  <a:extLst>
                    <a:ext uri="{9D8B030D-6E8A-4147-A177-3AD203B41FA5}">
                      <a16:colId xmlns:a16="http://schemas.microsoft.com/office/drawing/2014/main" val="3277357582"/>
                    </a:ext>
                  </a:extLst>
                </a:gridCol>
                <a:gridCol w="947418">
                  <a:extLst>
                    <a:ext uri="{9D8B030D-6E8A-4147-A177-3AD203B41FA5}">
                      <a16:colId xmlns:a16="http://schemas.microsoft.com/office/drawing/2014/main" val="209473332"/>
                    </a:ext>
                  </a:extLst>
                </a:gridCol>
                <a:gridCol w="947418">
                  <a:extLst>
                    <a:ext uri="{9D8B030D-6E8A-4147-A177-3AD203B41FA5}">
                      <a16:colId xmlns:a16="http://schemas.microsoft.com/office/drawing/2014/main" val="2658364109"/>
                    </a:ext>
                  </a:extLst>
                </a:gridCol>
              </a:tblGrid>
              <a:tr h="557876">
                <a:tc>
                  <a:txBody>
                    <a:bodyPr/>
                    <a:lstStyle/>
                    <a:p>
                      <a:pPr algn="ctr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+mn-ea"/>
                          <a:ea typeface="+mn-ea"/>
                        </a:rPr>
                        <a:t>正解集合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+mn-ea"/>
                          <a:ea typeface="+mn-ea"/>
                        </a:rPr>
                        <a:t>検出単語数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ea"/>
                          <a:ea typeface="+mn-ea"/>
                        </a:rPr>
                        <a:t>TP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ea"/>
                          <a:ea typeface="+mn-ea"/>
                        </a:rPr>
                        <a:t>precision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ea"/>
                          <a:ea typeface="+mn-ea"/>
                        </a:rPr>
                        <a:t>recall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870423"/>
                  </a:ext>
                </a:extLst>
              </a:tr>
              <a:tr h="5578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u="none" strike="noStrike" dirty="0">
                          <a:effectLst/>
                          <a:latin typeface="+mn-ea"/>
                          <a:ea typeface="+mn-ea"/>
                        </a:rPr>
                        <a:t>正規表現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1112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622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137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0.220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0.123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1569823"/>
                  </a:ext>
                </a:extLst>
              </a:tr>
              <a:tr h="5578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+mn-ea"/>
                          <a:ea typeface="+mn-ea"/>
                        </a:rPr>
                        <a:t>bert-base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146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24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0.164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0.022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0.039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842526"/>
                  </a:ext>
                </a:extLst>
              </a:tr>
              <a:tr h="5578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  <a:latin typeface="+mn-ea"/>
                          <a:ea typeface="+mn-ea"/>
                        </a:rPr>
                        <a:t>codebert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926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175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0.189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u="none" strike="noStrike" dirty="0">
                          <a:effectLst/>
                          <a:latin typeface="+mn-ea"/>
                          <a:ea typeface="+mn-ea"/>
                        </a:rPr>
                        <a:t>0.157</a:t>
                      </a:r>
                      <a:endParaRPr lang="en-US" altLang="ja-JP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989922"/>
                  </a:ext>
                </a:extLst>
              </a:tr>
              <a:tr h="5578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正規表現</a:t>
                      </a:r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lang="en-US" altLang="ja-JP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codebert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07027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2823374-DACB-38B7-3DAA-C79177F2F7E5}"/>
                  </a:ext>
                </a:extLst>
              </p:cNvPr>
              <p:cNvSpPr txBox="1"/>
              <p:nvPr/>
            </p:nvSpPr>
            <p:spPr>
              <a:xfrm>
                <a:off x="8090263" y="2398217"/>
                <a:ext cx="3709852" cy="1749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𝑝𝑟𝑒𝑐𝑖𝑠𝑖𝑜𝑛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TP</m:t>
                          </m:r>
                        </m:num>
                        <m:den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検出単語数</m:t>
                          </m:r>
                        </m:den>
                      </m:f>
                    </m:oMath>
                  </m:oMathPara>
                </a14:m>
                <a:endParaRPr kumimoji="1" lang="en-US" altLang="ja-JP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𝑟𝑒𝑐𝑎𝑙𝑙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TP</m:t>
                          </m:r>
                        </m:num>
                        <m:den>
                          <m:r>
                            <a:rPr lang="ja-JP" altLang="en-US" i="1" smtClean="0">
                              <a:latin typeface="Cambria Math" panose="02040503050406030204" pitchFamily="18" charset="0"/>
                            </a:rPr>
                            <m:t>正解集合</m:t>
                          </m:r>
                        </m:den>
                      </m:f>
                    </m:oMath>
                  </m:oMathPara>
                </a14:m>
                <a:endParaRPr kumimoji="1" lang="en-US" altLang="ja-JP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i="1" dirty="0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en-US" altLang="ja-JP" i="1" dirty="0"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ja-JP" altLang="en-US" i="1" dirty="0" smtClean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𝑝𝑟𝑒𝑐𝑖𝑠𝑖𝑜𝑛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𝑟𝑒𝑐𝑎𝑙𝑙</m:t>
                          </m:r>
                        </m:num>
                        <m:den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𝑝𝑟𝑒𝑐𝑖𝑠𝑖𝑜𝑛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𝑟𝑒𝑐𝑎𝑙𝑙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2823374-DACB-38B7-3DAA-C79177F2F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263" y="2398217"/>
                <a:ext cx="3709852" cy="17497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010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61662C-266B-6AF9-7151-C0EA20DA4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今後の予定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764A63-8E46-02BA-9633-C7B6103A5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/>
              <a:t>各手法で検出できた単語の傾向の調査</a:t>
            </a:r>
            <a:endParaRPr kumimoji="1"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/>
              <a:t>各手法で</a:t>
            </a:r>
            <a:r>
              <a:rPr lang="ja-JP" altLang="en-US" sz="2400" dirty="0"/>
              <a:t>検出できなかった単語の傾向の調査</a:t>
            </a:r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7DAD93-3BA6-1663-BA0D-4878D259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5EA1-D6B8-470C-9C56-7E57DB48F5C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887986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27403</TotalTime>
  <Words>506</Words>
  <Application>Microsoft Office PowerPoint</Application>
  <PresentationFormat>ワイド画面</PresentationFormat>
  <Paragraphs>150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ＭＳ Ｐゴシック</vt:lpstr>
      <vt:lpstr>游ゴシック</vt:lpstr>
      <vt:lpstr>Arial</vt:lpstr>
      <vt:lpstr>Calibri</vt:lpstr>
      <vt:lpstr>Calibri Light</vt:lpstr>
      <vt:lpstr>Cambria Math</vt:lpstr>
      <vt:lpstr>Wingdings</vt:lpstr>
      <vt:lpstr>レトロスペクト</vt:lpstr>
      <vt:lpstr>ソースコードと ドキュメントを紐づける特徴の固有表現抽出</vt:lpstr>
      <vt:lpstr>背景　</vt:lpstr>
      <vt:lpstr>背景　</vt:lpstr>
      <vt:lpstr>背景</vt:lpstr>
      <vt:lpstr>研究目的と手法</vt:lpstr>
      <vt:lpstr>データセット</vt:lpstr>
      <vt:lpstr>データセット</vt:lpstr>
      <vt:lpstr>正解集合の収集</vt:lpstr>
      <vt:lpstr>各アプローチでの予測</vt:lpstr>
      <vt:lpstr>結果</vt:lpstr>
      <vt:lpstr>今後の予定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中谷　祐太</dc:creator>
  <cp:lastModifiedBy>祐太 中谷</cp:lastModifiedBy>
  <cp:revision>13</cp:revision>
  <dcterms:created xsi:type="dcterms:W3CDTF">2023-09-26T05:22:23Z</dcterms:created>
  <dcterms:modified xsi:type="dcterms:W3CDTF">2023-12-14T00:58:44Z</dcterms:modified>
</cp:coreProperties>
</file>