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58" r:id="rId5"/>
    <p:sldId id="259" r:id="rId6"/>
    <p:sldId id="262" r:id="rId7"/>
    <p:sldId id="260" r:id="rId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9" autoAdjust="0"/>
    <p:restoredTop sz="94660"/>
  </p:normalViewPr>
  <p:slideViewPr>
    <p:cSldViewPr snapToGrid="0">
      <p:cViewPr varScale="1">
        <p:scale>
          <a:sx n="75" d="100"/>
          <a:sy n="75" d="100"/>
        </p:scale>
        <p:origin x="6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0B4C7263-17C7-4320-A33C-EC0182A1DDFC}" type="datetimeFigureOut">
              <a:rPr kumimoji="1" lang="ja-JP" altLang="en-US" smtClean="0"/>
              <a:t>2015/7/14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38D9162-56F0-4098-8EBB-00050720812B}" type="slidenum">
              <a:rPr kumimoji="1" lang="ja-JP" altLang="en-US" smtClean="0"/>
              <a:t>‹#›</a:t>
            </a:fld>
            <a:endParaRPr kumimoji="1" lang="ja-JP" altLang="en-US"/>
          </a:p>
        </p:txBody>
      </p:sp>
    </p:spTree>
    <p:extLst>
      <p:ext uri="{BB962C8B-B14F-4D97-AF65-F5344CB8AC3E}">
        <p14:creationId xmlns:p14="http://schemas.microsoft.com/office/powerpoint/2010/main" val="1793777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B4C7263-17C7-4320-A33C-EC0182A1DDFC}" type="datetimeFigureOut">
              <a:rPr kumimoji="1" lang="ja-JP" altLang="en-US" smtClean="0"/>
              <a:t>2015/7/14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38D9162-56F0-4098-8EBB-00050720812B}" type="slidenum">
              <a:rPr kumimoji="1" lang="ja-JP" altLang="en-US" smtClean="0"/>
              <a:t>‹#›</a:t>
            </a:fld>
            <a:endParaRPr kumimoji="1" lang="ja-JP" altLang="en-US"/>
          </a:p>
        </p:txBody>
      </p:sp>
    </p:spTree>
    <p:extLst>
      <p:ext uri="{BB962C8B-B14F-4D97-AF65-F5344CB8AC3E}">
        <p14:creationId xmlns:p14="http://schemas.microsoft.com/office/powerpoint/2010/main" val="1551247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0B4C7263-17C7-4320-A33C-EC0182A1DDFC}" type="datetimeFigureOut">
              <a:rPr kumimoji="1" lang="ja-JP" altLang="en-US" smtClean="0"/>
              <a:t>2015/7/14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38D9162-56F0-4098-8EBB-00050720812B}" type="slidenum">
              <a:rPr kumimoji="1" lang="ja-JP" altLang="en-US" smtClean="0"/>
              <a:t>‹#›</a:t>
            </a:fld>
            <a:endParaRPr kumimoji="1" lang="ja-JP" altLang="en-US"/>
          </a:p>
        </p:txBody>
      </p:sp>
    </p:spTree>
    <p:extLst>
      <p:ext uri="{BB962C8B-B14F-4D97-AF65-F5344CB8AC3E}">
        <p14:creationId xmlns:p14="http://schemas.microsoft.com/office/powerpoint/2010/main" val="27170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0B4C7263-17C7-4320-A33C-EC0182A1DDFC}" type="datetimeFigureOut">
              <a:rPr kumimoji="1" lang="ja-JP" altLang="en-US" smtClean="0"/>
              <a:t>2015/7/14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38D9162-56F0-4098-8EBB-00050720812B}" type="slidenum">
              <a:rPr kumimoji="1" lang="ja-JP" altLang="en-US" smtClean="0"/>
              <a:t>‹#›</a:t>
            </a:fld>
            <a:endParaRPr kumimoji="1" lang="ja-JP" altLang="en-US"/>
          </a:p>
        </p:txBody>
      </p:sp>
    </p:spTree>
    <p:extLst>
      <p:ext uri="{BB962C8B-B14F-4D97-AF65-F5344CB8AC3E}">
        <p14:creationId xmlns:p14="http://schemas.microsoft.com/office/powerpoint/2010/main" val="3491938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0B4C7263-17C7-4320-A33C-EC0182A1DDFC}" type="datetimeFigureOut">
              <a:rPr kumimoji="1" lang="ja-JP" altLang="en-US" smtClean="0"/>
              <a:t>2015/7/14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38D9162-56F0-4098-8EBB-00050720812B}" type="slidenum">
              <a:rPr kumimoji="1" lang="ja-JP" altLang="en-US" smtClean="0"/>
              <a:t>‹#›</a:t>
            </a:fld>
            <a:endParaRPr kumimoji="1" lang="ja-JP" altLang="en-US"/>
          </a:p>
        </p:txBody>
      </p:sp>
    </p:spTree>
    <p:extLst>
      <p:ext uri="{BB962C8B-B14F-4D97-AF65-F5344CB8AC3E}">
        <p14:creationId xmlns:p14="http://schemas.microsoft.com/office/powerpoint/2010/main" val="2101923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0B4C7263-17C7-4320-A33C-EC0182A1DDFC}" type="datetimeFigureOut">
              <a:rPr kumimoji="1" lang="ja-JP" altLang="en-US" smtClean="0"/>
              <a:t>2015/7/14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38D9162-56F0-4098-8EBB-00050720812B}" type="slidenum">
              <a:rPr kumimoji="1" lang="ja-JP" altLang="en-US" smtClean="0"/>
              <a:t>‹#›</a:t>
            </a:fld>
            <a:endParaRPr kumimoji="1" lang="ja-JP" altLang="en-US"/>
          </a:p>
        </p:txBody>
      </p:sp>
    </p:spTree>
    <p:extLst>
      <p:ext uri="{BB962C8B-B14F-4D97-AF65-F5344CB8AC3E}">
        <p14:creationId xmlns:p14="http://schemas.microsoft.com/office/powerpoint/2010/main" val="2867921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4C7263-17C7-4320-A33C-EC0182A1DDFC}" type="datetimeFigureOut">
              <a:rPr kumimoji="1" lang="ja-JP" altLang="en-US" smtClean="0"/>
              <a:t>2015/7/14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38D9162-56F0-4098-8EBB-00050720812B}" type="slidenum">
              <a:rPr kumimoji="1" lang="ja-JP" altLang="en-US" smtClean="0"/>
              <a:t>‹#›</a:t>
            </a:fld>
            <a:endParaRPr kumimoji="1" lang="ja-JP" altLang="en-US"/>
          </a:p>
        </p:txBody>
      </p:sp>
    </p:spTree>
    <p:extLst>
      <p:ext uri="{BB962C8B-B14F-4D97-AF65-F5344CB8AC3E}">
        <p14:creationId xmlns:p14="http://schemas.microsoft.com/office/powerpoint/2010/main" val="546884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0B4C7263-17C7-4320-A33C-EC0182A1DDFC}" type="datetimeFigureOut">
              <a:rPr kumimoji="1" lang="ja-JP" altLang="en-US" smtClean="0"/>
              <a:t>2015/7/14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38D9162-56F0-4098-8EBB-00050720812B}" type="slidenum">
              <a:rPr kumimoji="1" lang="ja-JP" altLang="en-US" smtClean="0"/>
              <a:t>‹#›</a:t>
            </a:fld>
            <a:endParaRPr kumimoji="1" lang="ja-JP" altLang="en-US"/>
          </a:p>
        </p:txBody>
      </p:sp>
    </p:spTree>
    <p:extLst>
      <p:ext uri="{BB962C8B-B14F-4D97-AF65-F5344CB8AC3E}">
        <p14:creationId xmlns:p14="http://schemas.microsoft.com/office/powerpoint/2010/main" val="4293008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0B4C7263-17C7-4320-A33C-EC0182A1DDFC}" type="datetimeFigureOut">
              <a:rPr kumimoji="1" lang="ja-JP" altLang="en-US" smtClean="0"/>
              <a:t>2015/7/14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38D9162-56F0-4098-8EBB-00050720812B}" type="slidenum">
              <a:rPr kumimoji="1" lang="ja-JP" altLang="en-US" smtClean="0"/>
              <a:t>‹#›</a:t>
            </a:fld>
            <a:endParaRPr kumimoji="1" lang="ja-JP" altLang="en-US"/>
          </a:p>
        </p:txBody>
      </p:sp>
    </p:spTree>
    <p:extLst>
      <p:ext uri="{BB962C8B-B14F-4D97-AF65-F5344CB8AC3E}">
        <p14:creationId xmlns:p14="http://schemas.microsoft.com/office/powerpoint/2010/main" val="3074465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B4C7263-17C7-4320-A33C-EC0182A1DDFC}" type="datetimeFigureOut">
              <a:rPr kumimoji="1" lang="ja-JP" altLang="en-US" smtClean="0"/>
              <a:t>2015/7/14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38D9162-56F0-4098-8EBB-00050720812B}" type="slidenum">
              <a:rPr kumimoji="1" lang="ja-JP" altLang="en-US" smtClean="0"/>
              <a:t>‹#›</a:t>
            </a:fld>
            <a:endParaRPr kumimoji="1" lang="ja-JP" altLang="en-US"/>
          </a:p>
        </p:txBody>
      </p:sp>
    </p:spTree>
    <p:extLst>
      <p:ext uri="{BB962C8B-B14F-4D97-AF65-F5344CB8AC3E}">
        <p14:creationId xmlns:p14="http://schemas.microsoft.com/office/powerpoint/2010/main" val="65345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B4C7263-17C7-4320-A33C-EC0182A1DDFC}" type="datetimeFigureOut">
              <a:rPr kumimoji="1" lang="ja-JP" altLang="en-US" smtClean="0"/>
              <a:t>2015/7/14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38D9162-56F0-4098-8EBB-00050720812B}" type="slidenum">
              <a:rPr kumimoji="1" lang="ja-JP" altLang="en-US" smtClean="0"/>
              <a:t>‹#›</a:t>
            </a:fld>
            <a:endParaRPr kumimoji="1" lang="ja-JP" altLang="en-US"/>
          </a:p>
        </p:txBody>
      </p:sp>
    </p:spTree>
    <p:extLst>
      <p:ext uri="{BB962C8B-B14F-4D97-AF65-F5344CB8AC3E}">
        <p14:creationId xmlns:p14="http://schemas.microsoft.com/office/powerpoint/2010/main" val="2928946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4C7263-17C7-4320-A33C-EC0182A1DDFC}" type="datetimeFigureOut">
              <a:rPr kumimoji="1" lang="ja-JP" altLang="en-US" smtClean="0"/>
              <a:t>2015/7/14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8D9162-56F0-4098-8EBB-00050720812B}" type="slidenum">
              <a:rPr kumimoji="1" lang="ja-JP" altLang="en-US" smtClean="0"/>
              <a:t>‹#›</a:t>
            </a:fld>
            <a:endParaRPr kumimoji="1" lang="ja-JP" altLang="en-US"/>
          </a:p>
        </p:txBody>
      </p:sp>
    </p:spTree>
    <p:extLst>
      <p:ext uri="{BB962C8B-B14F-4D97-AF65-F5344CB8AC3E}">
        <p14:creationId xmlns:p14="http://schemas.microsoft.com/office/powerpoint/2010/main" val="22338908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meti.go.jp/policy/economy/gijutsu_kakushin/innovation_policy/chukan.pdf" TargetMode="External"/><Relationship Id="rId2" Type="http://schemas.openxmlformats.org/officeDocument/2006/relationships/hyperlink" Target="http://www.car-electronics.jp/files/2012/10/CEW09_Tokuda.pdf" TargetMode="External"/><Relationship Id="rId1" Type="http://schemas.openxmlformats.org/officeDocument/2006/relationships/slideLayout" Target="../slideLayouts/slideLayout2.xml"/><Relationship Id="rId4" Type="http://schemas.openxmlformats.org/officeDocument/2006/relationships/hyperlink" Target="http://www.sankeibiz.jp/business/news/150430/bsc1504300500002-n1.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smtClean="0"/>
              <a:t>研究発表</a:t>
            </a:r>
            <a:endParaRPr kumimoji="1" lang="ja-JP" altLang="en-US"/>
          </a:p>
        </p:txBody>
      </p:sp>
      <p:sp>
        <p:nvSpPr>
          <p:cNvPr id="3" name="サブタイトル 2"/>
          <p:cNvSpPr>
            <a:spLocks noGrp="1"/>
          </p:cNvSpPr>
          <p:nvPr>
            <p:ph type="subTitle" idx="1"/>
          </p:nvPr>
        </p:nvSpPr>
        <p:spPr/>
        <p:txBody>
          <a:bodyPr/>
          <a:lstStyle/>
          <a:p>
            <a:r>
              <a:rPr kumimoji="1" lang="en-US" altLang="ja-JP" smtClean="0"/>
              <a:t>2015</a:t>
            </a:r>
            <a:r>
              <a:rPr kumimoji="1" lang="ja-JP" altLang="en-US" smtClean="0"/>
              <a:t>年</a:t>
            </a:r>
            <a:r>
              <a:rPr lang="en-US" altLang="ja-JP"/>
              <a:t>7</a:t>
            </a:r>
            <a:r>
              <a:rPr lang="ja-JP" altLang="en-US"/>
              <a:t>月</a:t>
            </a:r>
            <a:r>
              <a:rPr lang="en-US" altLang="ja-JP"/>
              <a:t>14</a:t>
            </a:r>
            <a:r>
              <a:rPr lang="ja-JP" altLang="en-US" smtClean="0"/>
              <a:t>日</a:t>
            </a:r>
            <a:endParaRPr lang="en-US" altLang="ja-JP" smtClean="0"/>
          </a:p>
          <a:p>
            <a:r>
              <a:rPr kumimoji="1" lang="ja-JP" altLang="en-US"/>
              <a:t>松尾大典</a:t>
            </a:r>
          </a:p>
        </p:txBody>
      </p:sp>
    </p:spTree>
    <p:extLst>
      <p:ext uri="{BB962C8B-B14F-4D97-AF65-F5344CB8AC3E}">
        <p14:creationId xmlns:p14="http://schemas.microsoft.com/office/powerpoint/2010/main" val="1930163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背景</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近年，ソフトウェア開発の要求に対する迅速な対応がいっそう求められている</a:t>
            </a:r>
            <a:endParaRPr kumimoji="1" lang="en-US" altLang="ja-JP" smtClean="0"/>
          </a:p>
          <a:p>
            <a:pPr lvl="1"/>
            <a:r>
              <a:rPr lang="ja-JP" altLang="en-US"/>
              <a:t>実現</a:t>
            </a:r>
            <a:r>
              <a:rPr lang="ja-JP" altLang="en-US" smtClean="0"/>
              <a:t>する要求を限定して短いサイクルでリリースする</a:t>
            </a:r>
            <a:endParaRPr lang="en-US" altLang="ja-JP" smtClean="0"/>
          </a:p>
          <a:p>
            <a:pPr lvl="1"/>
            <a:r>
              <a:rPr lang="ja-JP" altLang="en-US" smtClean="0"/>
              <a:t>協調，競争領域の分界によるリーン開発</a:t>
            </a:r>
            <a:endParaRPr lang="en-US" altLang="ja-JP"/>
          </a:p>
          <a:p>
            <a:r>
              <a:rPr lang="ja-JP" altLang="en-US" smtClean="0"/>
              <a:t>例：</a:t>
            </a:r>
            <a:endParaRPr lang="en-US" altLang="ja-JP" smtClean="0"/>
          </a:p>
          <a:p>
            <a:pPr lvl="1"/>
            <a:r>
              <a:rPr lang="ja-JP" altLang="en-US" smtClean="0"/>
              <a:t>車載ソフトウェア（</a:t>
            </a:r>
            <a:r>
              <a:rPr lang="en-US" altLang="ja-JP" b="1"/>
              <a:t> AUTOSAR </a:t>
            </a:r>
            <a:r>
              <a:rPr lang="ja-JP" altLang="en-US" smtClean="0"/>
              <a:t>）</a:t>
            </a:r>
            <a:endParaRPr lang="en-US" altLang="ja-JP" smtClean="0"/>
          </a:p>
          <a:p>
            <a:pPr lvl="1"/>
            <a:r>
              <a:rPr lang="ja-JP" altLang="en-US" smtClean="0"/>
              <a:t>オープン・イノベーション</a:t>
            </a:r>
            <a:endParaRPr lang="en-US" altLang="ja-JP" smtClean="0"/>
          </a:p>
          <a:p>
            <a:pPr lvl="1"/>
            <a:endParaRPr kumimoji="1" lang="en-US" altLang="ja-JP"/>
          </a:p>
          <a:p>
            <a:endParaRPr kumimoji="1" lang="ja-JP" altLang="en-US"/>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9059" y="4676574"/>
            <a:ext cx="5437642" cy="2181426"/>
          </a:xfrm>
          <a:prstGeom prst="rect">
            <a:avLst/>
          </a:prstGeom>
        </p:spPr>
      </p:pic>
    </p:spTree>
    <p:extLst>
      <p:ext uri="{BB962C8B-B14F-4D97-AF65-F5344CB8AC3E}">
        <p14:creationId xmlns:p14="http://schemas.microsoft.com/office/powerpoint/2010/main" val="20991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問題</a:t>
            </a:r>
            <a:endParaRPr kumimoji="1" lang="ja-JP" altLang="en-US"/>
          </a:p>
        </p:txBody>
      </p:sp>
      <p:pic>
        <p:nvPicPr>
          <p:cNvPr id="4" name="コンテンツ プレースホルダー 3"/>
          <p:cNvPicPr>
            <a:picLocks noGrp="1" noChangeAspect="1"/>
          </p:cNvPicPr>
          <p:nvPr>
            <p:ph idx="1"/>
          </p:nvPr>
        </p:nvPicPr>
        <p:blipFill rotWithShape="1">
          <a:blip r:embed="rId2">
            <a:extLst>
              <a:ext uri="{28A0092B-C50C-407E-A947-70E740481C1C}">
                <a14:useLocalDpi xmlns:a14="http://schemas.microsoft.com/office/drawing/2010/main" val="0"/>
              </a:ext>
            </a:extLst>
          </a:blip>
          <a:srcRect t="4145" b="52937"/>
          <a:stretch/>
        </p:blipFill>
        <p:spPr>
          <a:xfrm>
            <a:off x="2628900" y="3720493"/>
            <a:ext cx="5511202" cy="2456470"/>
          </a:xfrm>
        </p:spPr>
      </p:pic>
      <p:sp>
        <p:nvSpPr>
          <p:cNvPr id="5" name="コンテンツ プレースホルダー 2"/>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mtClean="0"/>
              <a:t>協調，競争領域分界の手法は確立されていない</a:t>
            </a:r>
            <a:endParaRPr lang="en-US" altLang="ja-JP" smtClean="0"/>
          </a:p>
          <a:p>
            <a:pPr lvl="1"/>
            <a:r>
              <a:rPr lang="ja-JP" altLang="en-US" smtClean="0"/>
              <a:t>開発すべき価値の分析が不十分</a:t>
            </a:r>
            <a:endParaRPr lang="en-US" altLang="ja-JP" smtClean="0"/>
          </a:p>
          <a:p>
            <a:pPr lvl="1"/>
            <a:r>
              <a:rPr lang="ja-JP" altLang="en-US" smtClean="0"/>
              <a:t>領域</a:t>
            </a:r>
            <a:r>
              <a:rPr lang="ja-JP" altLang="en-US"/>
              <a:t>に</a:t>
            </a:r>
            <a:r>
              <a:rPr lang="ja-JP" altLang="en-US" smtClean="0"/>
              <a:t>またがる不都合な依存関係</a:t>
            </a:r>
            <a:endParaRPr lang="ja-JP" altLang="en-US"/>
          </a:p>
        </p:txBody>
      </p:sp>
    </p:spTree>
    <p:extLst>
      <p:ext uri="{BB962C8B-B14F-4D97-AF65-F5344CB8AC3E}">
        <p14:creationId xmlns:p14="http://schemas.microsoft.com/office/powerpoint/2010/main" val="3264828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目的</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協調，競争領域の分界手法の確立</a:t>
            </a:r>
            <a:endParaRPr kumimoji="1" lang="ja-JP" altLang="en-US"/>
          </a:p>
        </p:txBody>
      </p:sp>
    </p:spTree>
    <p:extLst>
      <p:ext uri="{BB962C8B-B14F-4D97-AF65-F5344CB8AC3E}">
        <p14:creationId xmlns:p14="http://schemas.microsoft.com/office/powerpoint/2010/main" val="2642814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アプローチ</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ソースコード，開発者，ユーザの関係を考慮したソフトウェアの関係分析</a:t>
            </a:r>
            <a:endParaRPr kumimoji="1" lang="en-US" altLang="ja-JP" smtClean="0"/>
          </a:p>
          <a:p>
            <a:r>
              <a:rPr kumimoji="1" lang="ja-JP" altLang="en-US" smtClean="0"/>
              <a:t>価値の分析</a:t>
            </a:r>
            <a:endParaRPr kumimoji="1" lang="en-US" altLang="ja-JP" smtClean="0"/>
          </a:p>
          <a:p>
            <a:endParaRPr kumimoji="1" lang="en-US" altLang="ja-JP"/>
          </a:p>
          <a:p>
            <a:r>
              <a:rPr lang="ja-JP" altLang="en-US" smtClean="0"/>
              <a:t>分析対象</a:t>
            </a:r>
            <a:endParaRPr lang="en-US" altLang="ja-JP" smtClean="0"/>
          </a:p>
          <a:p>
            <a:pPr lvl="1"/>
            <a:r>
              <a:rPr kumimoji="1" lang="ja-JP" altLang="en-US" smtClean="0"/>
              <a:t>スマートフォン</a:t>
            </a:r>
            <a:r>
              <a:rPr kumimoji="1" lang="en-US" altLang="ja-JP" smtClean="0"/>
              <a:t>OS</a:t>
            </a:r>
            <a:r>
              <a:rPr lang="ja-JP" altLang="en-US" smtClean="0"/>
              <a:t>（</a:t>
            </a:r>
            <a:r>
              <a:rPr lang="en-US" altLang="ja-JP" smtClean="0"/>
              <a:t>Android,Firefoxos,Tizen</a:t>
            </a:r>
            <a:r>
              <a:rPr lang="ja-JP" altLang="en-US" smtClean="0"/>
              <a:t>）</a:t>
            </a:r>
            <a:endParaRPr lang="en-US" altLang="ja-JP" smtClean="0"/>
          </a:p>
          <a:p>
            <a:pPr lvl="1"/>
            <a:r>
              <a:rPr kumimoji="1" lang="ja-JP" altLang="en-US"/>
              <a:t>複数</a:t>
            </a:r>
            <a:r>
              <a:rPr kumimoji="1" lang="ja-JP" altLang="en-US" smtClean="0"/>
              <a:t>の機能，モジュールから構成されているので，一つのソフトウェア内で価値や依存関係に偏りがあるのでは</a:t>
            </a:r>
            <a:endParaRPr kumimoji="1" lang="en-US" altLang="ja-JP" smtClean="0"/>
          </a:p>
        </p:txBody>
      </p:sp>
    </p:spTree>
    <p:extLst>
      <p:ext uri="{BB962C8B-B14F-4D97-AF65-F5344CB8AC3E}">
        <p14:creationId xmlns:p14="http://schemas.microsoft.com/office/powerpoint/2010/main" val="1893144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Done</a:t>
            </a:r>
            <a:r>
              <a:rPr lang="ja-JP" altLang="en-US"/>
              <a:t> </a:t>
            </a:r>
            <a:r>
              <a:rPr lang="en-US" altLang="ja-JP" smtClean="0"/>
              <a:t>ToDo</a:t>
            </a:r>
            <a:endParaRPr kumimoji="1" lang="ja-JP" altLang="en-US"/>
          </a:p>
        </p:txBody>
      </p:sp>
      <p:sp>
        <p:nvSpPr>
          <p:cNvPr id="3" name="コンテンツ プレースホルダー 2"/>
          <p:cNvSpPr>
            <a:spLocks noGrp="1"/>
          </p:cNvSpPr>
          <p:nvPr>
            <p:ph idx="1"/>
          </p:nvPr>
        </p:nvSpPr>
        <p:spPr/>
        <p:txBody>
          <a:bodyPr/>
          <a:lstStyle/>
          <a:p>
            <a:r>
              <a:rPr kumimoji="1" lang="en-US" altLang="ja-JP" smtClean="0"/>
              <a:t>Done</a:t>
            </a:r>
          </a:p>
          <a:p>
            <a:pPr lvl="1"/>
            <a:r>
              <a:rPr kumimoji="1" lang="ja-JP" altLang="en-US" smtClean="0"/>
              <a:t>リポジトリの取得（</a:t>
            </a:r>
            <a:r>
              <a:rPr kumimoji="1" lang="en-US" altLang="ja-JP" smtClean="0"/>
              <a:t>Android,Firefoxos</a:t>
            </a:r>
            <a:r>
              <a:rPr kumimoji="1" lang="ja-JP" altLang="en-US" smtClean="0"/>
              <a:t>）</a:t>
            </a:r>
            <a:endParaRPr kumimoji="1" lang="en-US" altLang="ja-JP" smtClean="0"/>
          </a:p>
          <a:p>
            <a:pPr lvl="1"/>
            <a:r>
              <a:rPr lang="en-US" altLang="ja-JP" smtClean="0"/>
              <a:t>Bug</a:t>
            </a:r>
            <a:r>
              <a:rPr lang="ja-JP" altLang="en-US" smtClean="0"/>
              <a:t>トラッキングデータの取得（</a:t>
            </a:r>
            <a:r>
              <a:rPr lang="en-US" altLang="ja-JP" smtClean="0"/>
              <a:t>Android,Firefoxos</a:t>
            </a:r>
            <a:r>
              <a:rPr lang="ja-JP" altLang="en-US" smtClean="0"/>
              <a:t>）</a:t>
            </a:r>
            <a:endParaRPr lang="en-US" altLang="ja-JP" smtClean="0"/>
          </a:p>
          <a:p>
            <a:pPr lvl="1"/>
            <a:endParaRPr kumimoji="1" lang="en-US" altLang="ja-JP"/>
          </a:p>
          <a:p>
            <a:r>
              <a:rPr lang="en-US" altLang="ja-JP" smtClean="0"/>
              <a:t>ToDo</a:t>
            </a:r>
          </a:p>
          <a:p>
            <a:pPr lvl="1"/>
            <a:r>
              <a:rPr kumimoji="1" lang="ja-JP" altLang="en-US" smtClean="0"/>
              <a:t>ソースコードの依存関係の分析とクラスタリング</a:t>
            </a:r>
            <a:endParaRPr kumimoji="1" lang="en-US" altLang="ja-JP" smtClean="0"/>
          </a:p>
          <a:p>
            <a:pPr lvl="1"/>
            <a:r>
              <a:rPr kumimoji="1" lang="ja-JP" altLang="en-US" smtClean="0"/>
              <a:t>クラスタ毎の価値の分析</a:t>
            </a:r>
            <a:endParaRPr kumimoji="1" lang="en-US" altLang="ja-JP" smtClean="0"/>
          </a:p>
          <a:p>
            <a:pPr lvl="1"/>
            <a:r>
              <a:rPr lang="en-US" altLang="ja-JP" smtClean="0"/>
              <a:t>RQ</a:t>
            </a:r>
            <a:r>
              <a:rPr lang="ja-JP" altLang="en-US" smtClean="0"/>
              <a:t>，正解集合を考える</a:t>
            </a:r>
            <a:endParaRPr kumimoji="1" lang="en-US" altLang="ja-JP" smtClean="0"/>
          </a:p>
          <a:p>
            <a:pPr lvl="1"/>
            <a:r>
              <a:rPr lang="ja-JP" altLang="en-US" smtClean="0">
                <a:solidFill>
                  <a:schemeClr val="bg1">
                    <a:lumMod val="95000"/>
                  </a:schemeClr>
                </a:solidFill>
              </a:rPr>
              <a:t>そもそも価値って何なのか考える</a:t>
            </a:r>
            <a:endParaRPr lang="en-US" altLang="ja-JP" smtClean="0">
              <a:solidFill>
                <a:schemeClr val="bg1">
                  <a:lumMod val="95000"/>
                </a:schemeClr>
              </a:solidFill>
            </a:endParaRPr>
          </a:p>
          <a:p>
            <a:pPr lvl="1"/>
            <a:endParaRPr kumimoji="1" lang="en-US" altLang="ja-JP"/>
          </a:p>
        </p:txBody>
      </p:sp>
    </p:spTree>
    <p:extLst>
      <p:ext uri="{BB962C8B-B14F-4D97-AF65-F5344CB8AC3E}">
        <p14:creationId xmlns:p14="http://schemas.microsoft.com/office/powerpoint/2010/main" val="1316719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引用</a:t>
            </a:r>
            <a:endParaRPr kumimoji="1" lang="ja-JP" altLang="en-US"/>
          </a:p>
        </p:txBody>
      </p:sp>
      <p:sp>
        <p:nvSpPr>
          <p:cNvPr id="3" name="コンテンツ プレースホルダー 2"/>
          <p:cNvSpPr>
            <a:spLocks noGrp="1"/>
          </p:cNvSpPr>
          <p:nvPr>
            <p:ph idx="1"/>
          </p:nvPr>
        </p:nvSpPr>
        <p:spPr/>
        <p:txBody>
          <a:bodyPr>
            <a:noAutofit/>
          </a:bodyPr>
          <a:lstStyle/>
          <a:p>
            <a:r>
              <a:rPr lang="ja-JP" altLang="en-US" sz="1800"/>
              <a:t>国際標準化における競争と</a:t>
            </a:r>
            <a:r>
              <a:rPr lang="ja-JP" altLang="en-US" sz="1800" smtClean="0"/>
              <a:t>協調（</a:t>
            </a:r>
            <a:r>
              <a:rPr lang="ja-JP" altLang="en-US" sz="1800"/>
              <a:t>立命</a:t>
            </a:r>
            <a:r>
              <a:rPr lang="ja-JP" altLang="en-US" sz="1800" smtClean="0"/>
              <a:t>館大学）</a:t>
            </a:r>
            <a:r>
              <a:rPr lang="en-US" altLang="ja-JP" sz="1800"/>
              <a:t/>
            </a:r>
            <a:br>
              <a:rPr lang="en-US" altLang="ja-JP" sz="1800"/>
            </a:br>
            <a:r>
              <a:rPr lang="en-US" altLang="ja-JP" sz="1800">
                <a:hlinkClick r:id="rId2"/>
              </a:rPr>
              <a:t>http://</a:t>
            </a:r>
            <a:r>
              <a:rPr lang="en-US" altLang="ja-JP" sz="1800" smtClean="0">
                <a:hlinkClick r:id="rId2"/>
              </a:rPr>
              <a:t>www.car-electronics.jp/files/2012/10/CEW09_Tokuda.pdf</a:t>
            </a:r>
            <a:endParaRPr lang="en-US" altLang="ja-JP" sz="1800" smtClean="0"/>
          </a:p>
          <a:p>
            <a:r>
              <a:rPr lang="ja-JP" altLang="en-US" sz="1800" smtClean="0"/>
              <a:t>イノベーション力を強化する産業技術政策の在り方（産業構造審議会）</a:t>
            </a:r>
            <a:r>
              <a:rPr lang="en-US" altLang="ja-JP" sz="1800" smtClean="0"/>
              <a:t/>
            </a:r>
            <a:br>
              <a:rPr lang="en-US" altLang="ja-JP" sz="1800" smtClean="0"/>
            </a:br>
            <a:r>
              <a:rPr lang="en-US" altLang="ja-JP" sz="1800" smtClean="0">
                <a:hlinkClick r:id="rId3"/>
              </a:rPr>
              <a:t>http://www.meti.go.jp/policy/economy/gijutsu_kakushin/innovation_policy/chukan.pdf</a:t>
            </a:r>
            <a:endParaRPr lang="en-US" altLang="ja-JP" sz="1800" smtClean="0"/>
          </a:p>
          <a:p>
            <a:r>
              <a:rPr lang="ja-JP" altLang="en-US" sz="1800"/>
              <a:t>欧米で沸く「第４次産業革命」、日本の独自技術は共有すべきか</a:t>
            </a:r>
            <a:r>
              <a:rPr lang="en-US" altLang="ja-JP" sz="1800" smtClean="0"/>
              <a:t>…</a:t>
            </a:r>
            <a:r>
              <a:rPr lang="ja-JP" altLang="en-US" sz="1800" smtClean="0"/>
              <a:t>（</a:t>
            </a:r>
            <a:r>
              <a:rPr lang="en-US" altLang="ja-JP" sz="1800" smtClean="0"/>
              <a:t>SankeiBiz</a:t>
            </a:r>
            <a:r>
              <a:rPr lang="ja-JP" altLang="en-US" sz="1800" smtClean="0"/>
              <a:t>）</a:t>
            </a:r>
            <a:r>
              <a:rPr lang="en-US" altLang="ja-JP" sz="1800" b="1" smtClean="0"/>
              <a:t/>
            </a:r>
            <a:br>
              <a:rPr lang="en-US" altLang="ja-JP" sz="1800" b="1" smtClean="0"/>
            </a:br>
            <a:r>
              <a:rPr lang="en-US" altLang="ja-JP" sz="1800" smtClean="0">
                <a:hlinkClick r:id="rId4"/>
              </a:rPr>
              <a:t>http</a:t>
            </a:r>
            <a:r>
              <a:rPr lang="en-US" altLang="ja-JP" sz="1800">
                <a:hlinkClick r:id="rId4"/>
              </a:rPr>
              <a:t>://</a:t>
            </a:r>
            <a:r>
              <a:rPr lang="en-US" altLang="ja-JP" sz="1800" smtClean="0">
                <a:hlinkClick r:id="rId4"/>
              </a:rPr>
              <a:t>www.sankeibiz.jp/business/news/150430/bsc1504300500002-n1.htm</a:t>
            </a:r>
            <a:endParaRPr lang="en-US" altLang="ja-JP" sz="1800" smtClean="0"/>
          </a:p>
          <a:p>
            <a:r>
              <a:rPr lang="ja-JP" altLang="en-US" sz="1800" smtClean="0"/>
              <a:t> </a:t>
            </a:r>
            <a:r>
              <a:rPr lang="ja-JP" altLang="en-US" sz="1800"/>
              <a:t>ユースケースの多面的評価に</a:t>
            </a:r>
            <a:r>
              <a:rPr lang="ja-JP" altLang="en-US" sz="1800" smtClean="0"/>
              <a:t>よるソフトウェアモジュールの価値計測（森崎修司）</a:t>
            </a:r>
            <a:endParaRPr lang="ja-JP" altLang="en-US" sz="1800"/>
          </a:p>
        </p:txBody>
      </p:sp>
    </p:spTree>
    <p:extLst>
      <p:ext uri="{BB962C8B-B14F-4D97-AF65-F5344CB8AC3E}">
        <p14:creationId xmlns:p14="http://schemas.microsoft.com/office/powerpoint/2010/main" val="6490214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287</TotalTime>
  <Words>203</Words>
  <Application>Microsoft Office PowerPoint</Application>
  <PresentationFormat>画面に合わせる (4:3)</PresentationFormat>
  <Paragraphs>38</Paragraphs>
  <Slides>7</Slides>
  <Notes>0</Notes>
  <HiddenSlides>1</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7</vt:i4>
      </vt:variant>
    </vt:vector>
  </HeadingPairs>
  <TitlesOfParts>
    <vt:vector size="12" baseType="lpstr">
      <vt:lpstr>ＭＳ Ｐゴシック</vt:lpstr>
      <vt:lpstr>Arial</vt:lpstr>
      <vt:lpstr>Calibri</vt:lpstr>
      <vt:lpstr>Calibri Light</vt:lpstr>
      <vt:lpstr>Office テーマ</vt:lpstr>
      <vt:lpstr>研究発表</vt:lpstr>
      <vt:lpstr>背景</vt:lpstr>
      <vt:lpstr>問題</vt:lpstr>
      <vt:lpstr>目的</vt:lpstr>
      <vt:lpstr>アプローチ</vt:lpstr>
      <vt:lpstr>Done ToDo</vt:lpstr>
      <vt:lpstr>引用</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lifebook-a4</dc:creator>
  <cp:lastModifiedBy>lifebook-a4</cp:lastModifiedBy>
  <cp:revision>40</cp:revision>
  <dcterms:created xsi:type="dcterms:W3CDTF">2015-07-14T01:18:12Z</dcterms:created>
  <dcterms:modified xsi:type="dcterms:W3CDTF">2015-07-14T06:09:28Z</dcterms:modified>
</cp:coreProperties>
</file>