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9" r:id="rId1"/>
    <p:sldMasterId id="2147483761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59" r:id="rId5"/>
    <p:sldId id="263" r:id="rId6"/>
    <p:sldId id="268" r:id="rId7"/>
    <p:sldId id="260" r:id="rId8"/>
    <p:sldId id="272" r:id="rId9"/>
    <p:sldId id="273" r:id="rId10"/>
    <p:sldId id="261" r:id="rId11"/>
    <p:sldId id="265" r:id="rId12"/>
    <p:sldId id="275" r:id="rId13"/>
    <p:sldId id="276" r:id="rId14"/>
    <p:sldId id="278" r:id="rId15"/>
    <p:sldId id="279" r:id="rId16"/>
    <p:sldId id="277" r:id="rId17"/>
    <p:sldId id="280" r:id="rId18"/>
    <p:sldId id="274" r:id="rId19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4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-7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F2B96-C434-6F43-BADA-C7A8D4DE1ED5}" type="datetimeFigureOut">
              <a:rPr kumimoji="1" lang="ja-JP" altLang="en-US" smtClean="0"/>
              <a:t>15/06/08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F04C5-6AA7-784B-9670-4518756195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229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E8520-1BA9-B943-B51E-9E7F8BB98ACC}" type="datetimeFigureOut">
              <a:rPr kumimoji="1" lang="ja-JP" altLang="en-US" smtClean="0"/>
              <a:t>15/06/08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5E319-F190-9B40-B980-10E8D9A3EB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1742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093296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283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>
            <a:normAutofit/>
          </a:bodyPr>
          <a:lstStyle>
            <a:lvl1pPr algn="just">
              <a:defRPr sz="2800">
                <a:latin typeface="+mn-ea"/>
                <a:ea typeface="+mn-ea"/>
              </a:defRPr>
            </a:lvl1pPr>
            <a:lvl2pPr algn="just">
              <a:defRPr sz="2400">
                <a:latin typeface="+mn-ea"/>
                <a:ea typeface="+mn-ea"/>
              </a:defRPr>
            </a:lvl2pPr>
            <a:lvl3pPr algn="just">
              <a:defRPr sz="2000">
                <a:latin typeface="+mn-ea"/>
                <a:ea typeface="+mn-ea"/>
              </a:defRPr>
            </a:lvl3pPr>
            <a:lvl4pPr algn="just">
              <a:defRPr sz="1800">
                <a:latin typeface="+mn-ea"/>
                <a:ea typeface="+mn-ea"/>
              </a:defRPr>
            </a:lvl4pPr>
            <a:lvl5pPr algn="just">
              <a:defRPr sz="18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251520" y="6597352"/>
            <a:ext cx="1296144" cy="275043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1763688" y="6597352"/>
            <a:ext cx="6048672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100392" y="6597352"/>
            <a:ext cx="770301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065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29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99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78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9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74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5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73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656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78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C969-510F-7F48-9ACA-D8F4376469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728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179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400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201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667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8947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308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346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729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210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368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576814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40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07136-08F2-8941-BC71-C72DD9589A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34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546575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Mining Component Repositories For </a:t>
            </a:r>
            <a:r>
              <a:rPr kumimoji="1" lang="en-US" altLang="ja-JP" dirty="0" err="1" smtClean="0"/>
              <a:t>Installability</a:t>
            </a:r>
            <a:r>
              <a:rPr kumimoji="1" lang="en-US" altLang="ja-JP" dirty="0" smtClean="0"/>
              <a:t> Issue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41452" y="4132902"/>
            <a:ext cx="6400800" cy="1752600"/>
          </a:xfrm>
        </p:spPr>
        <p:txBody>
          <a:bodyPr>
            <a:normAutofit/>
          </a:bodyPr>
          <a:lstStyle/>
          <a:p>
            <a:r>
              <a:rPr lang="it-IT" altLang="ja-JP" dirty="0"/>
              <a:t>Pietro </a:t>
            </a:r>
            <a:r>
              <a:rPr lang="it-IT" altLang="ja-JP" dirty="0" smtClean="0"/>
              <a:t>Abate* </a:t>
            </a:r>
            <a:r>
              <a:rPr lang="it-IT" altLang="ja-JP" dirty="0"/>
              <a:t>Roberto Di </a:t>
            </a:r>
            <a:r>
              <a:rPr lang="it-IT" altLang="ja-JP" dirty="0" smtClean="0"/>
              <a:t>Cosmo*‡ </a:t>
            </a:r>
            <a:r>
              <a:rPr lang="it-IT" altLang="ja-JP" dirty="0"/>
              <a:t>Louis </a:t>
            </a:r>
            <a:r>
              <a:rPr lang="it-IT" altLang="ja-JP" dirty="0" err="1"/>
              <a:t>Gesbert</a:t>
            </a:r>
            <a:r>
              <a:rPr lang="it-IT" altLang="ja-JP" dirty="0" smtClean="0"/>
              <a:t>† </a:t>
            </a:r>
            <a:r>
              <a:rPr lang="it-IT" altLang="ja-JP" dirty="0" err="1"/>
              <a:t>Fabrice</a:t>
            </a:r>
            <a:r>
              <a:rPr lang="it-IT" altLang="ja-JP" dirty="0"/>
              <a:t> Le </a:t>
            </a:r>
            <a:r>
              <a:rPr lang="it-IT" altLang="ja-JP" dirty="0" err="1" smtClean="0"/>
              <a:t>Fessant</a:t>
            </a:r>
            <a:r>
              <a:rPr lang="it-IT" altLang="ja-JP" dirty="0" smtClean="0"/>
              <a:t>*† </a:t>
            </a:r>
            <a:r>
              <a:rPr lang="it-IT" altLang="ja-JP" dirty="0"/>
              <a:t>Ralf </a:t>
            </a:r>
            <a:r>
              <a:rPr lang="it-IT" altLang="ja-JP" dirty="0" err="1"/>
              <a:t>Treinen</a:t>
            </a:r>
            <a:r>
              <a:rPr lang="it-IT" altLang="ja-JP" dirty="0" smtClean="0"/>
              <a:t>‡ </a:t>
            </a:r>
            <a:r>
              <a:rPr lang="it-IT" altLang="ja-JP" dirty="0"/>
              <a:t>Stefano </a:t>
            </a:r>
            <a:r>
              <a:rPr lang="it-IT" altLang="ja-JP" dirty="0" err="1" smtClean="0"/>
              <a:t>Zacchiroli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8228" y="6320302"/>
            <a:ext cx="6280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 2015 12th Working Conference on Mining Software Repositories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41452" y="5858637"/>
            <a:ext cx="6664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/>
              <a:t>*INRIA     </a:t>
            </a:r>
            <a:r>
              <a:rPr lang="en-US" altLang="ja-JP" sz="2400" dirty="0" smtClean="0"/>
              <a:t>†</a:t>
            </a:r>
            <a:r>
              <a:rPr lang="en-US" altLang="ja-JP" sz="2400" dirty="0" err="1" smtClean="0"/>
              <a:t>OCamlPro</a:t>
            </a:r>
            <a:r>
              <a:rPr lang="en-US" altLang="ja-JP" sz="2400" dirty="0" smtClean="0"/>
              <a:t>   </a:t>
            </a:r>
            <a:r>
              <a:rPr lang="sk-SK" altLang="ja-JP" sz="2400" dirty="0" smtClean="0"/>
              <a:t>‡</a:t>
            </a:r>
            <a:r>
              <a:rPr lang="sk-SK" altLang="ja-JP" sz="2400" dirty="0"/>
              <a:t>Univ Paris Diderot</a:t>
            </a:r>
            <a:endParaRPr kumimoji="1" lang="ja-JP" altLang="en-US" sz="2400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51" y="2382909"/>
            <a:ext cx="2120828" cy="159745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424" y="2382909"/>
            <a:ext cx="2129935" cy="159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70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3723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OSS</a:t>
            </a:r>
            <a:r>
              <a:rPr lang="ja-JP" altLang="en-US" dirty="0" smtClean="0"/>
              <a:t>の普及により，</a:t>
            </a:r>
            <a:r>
              <a:rPr kumimoji="1" lang="ja-JP" altLang="en-US" dirty="0" smtClean="0"/>
              <a:t>コンポーネントリポジトリ</a:t>
            </a:r>
            <a:r>
              <a:rPr kumimoji="1" lang="en-US" altLang="ja-JP" dirty="0" smtClean="0"/>
              <a:t>(</a:t>
            </a:r>
            <a:r>
              <a:rPr kumimoji="1" lang="en-US" altLang="ja-JP" dirty="0" err="1" smtClean="0"/>
              <a:t>yum,apt,port</a:t>
            </a:r>
            <a:r>
              <a:rPr kumimoji="1" lang="ja-JP" altLang="en-US" dirty="0" smtClean="0"/>
              <a:t>など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の重要度は</a:t>
            </a:r>
            <a:r>
              <a:rPr kumimoji="1" lang="ja-JP" altLang="en-US" dirty="0" smtClean="0"/>
              <a:t>，年々増してきて</a:t>
            </a:r>
            <a:r>
              <a:rPr kumimoji="1" lang="ja-JP" altLang="en-US" dirty="0" smtClean="0"/>
              <a:t>いる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kumimoji="1" lang="ja-JP" altLang="en-US" dirty="0" smtClean="0"/>
              <a:t>コンポーネントリポジトリ</a:t>
            </a:r>
            <a:r>
              <a:rPr kumimoji="1" lang="ja-JP" altLang="en-US" dirty="0" smtClean="0"/>
              <a:t>からインストールする</a:t>
            </a:r>
            <a:r>
              <a:rPr kumimoji="1" lang="ja-JP" altLang="en-US" dirty="0" smtClean="0"/>
              <a:t>とき</a:t>
            </a:r>
            <a:r>
              <a:rPr kumimoji="1" lang="ja-JP" altLang="en-US" dirty="0" smtClean="0"/>
              <a:t>，</a:t>
            </a:r>
            <a:r>
              <a:rPr kumimoji="1" lang="ja-JP" altLang="en-US" dirty="0" smtClean="0"/>
              <a:t>ソフトウェアの</a:t>
            </a:r>
            <a:r>
              <a:rPr kumimoji="1" lang="ja-JP" altLang="en-US" dirty="0" smtClean="0"/>
              <a:t>依存</a:t>
            </a:r>
            <a:r>
              <a:rPr kumimoji="1" lang="ja-JP" altLang="en-US" dirty="0" smtClean="0"/>
              <a:t>関係などの条件を満たす必要が</a:t>
            </a:r>
            <a:r>
              <a:rPr kumimoji="1" lang="ja-JP" altLang="en-US" dirty="0" smtClean="0"/>
              <a:t>ある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大量のインストールに関するバグが日々報告されている</a:t>
            </a:r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000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I</a:t>
            </a:r>
            <a:r>
              <a:rPr lang="en-US" altLang="ja-JP" dirty="0" smtClean="0"/>
              <a:t>nstall</a:t>
            </a:r>
            <a:r>
              <a:rPr lang="ja-JP" altLang="en-US" dirty="0" smtClean="0"/>
              <a:t> </a:t>
            </a:r>
            <a:r>
              <a:rPr lang="en-US" altLang="ja-JP" dirty="0"/>
              <a:t>T</a:t>
            </a:r>
            <a:r>
              <a:rPr lang="en-US" altLang="ja-JP" dirty="0" smtClean="0"/>
              <a:t>esting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Tool</a:t>
            </a:r>
            <a:r>
              <a:rPr lang="ja-JP" altLang="en-US" dirty="0" smtClean="0"/>
              <a:t>の必要性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36297"/>
            <a:ext cx="8229600" cy="5355827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ソフトウェアの</a:t>
            </a:r>
            <a:r>
              <a:rPr lang="ja-JP" altLang="en-US" dirty="0" smtClean="0"/>
              <a:t>インストール</a:t>
            </a:r>
            <a:r>
              <a:rPr lang="ja-JP" altLang="en-US" dirty="0" smtClean="0"/>
              <a:t>テスト</a:t>
            </a:r>
            <a:r>
              <a:rPr lang="ja-JP" altLang="en-US" dirty="0" smtClean="0"/>
              <a:t>は困難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ソフトウェア</a:t>
            </a:r>
            <a:r>
              <a:rPr lang="ja-JP" altLang="en-US" dirty="0" smtClean="0"/>
              <a:t>の</a:t>
            </a:r>
            <a:r>
              <a:rPr lang="ja-JP" altLang="en-US" dirty="0" smtClean="0"/>
              <a:t>依存</a:t>
            </a:r>
            <a:r>
              <a:rPr lang="ja-JP" altLang="en-US" dirty="0" smtClean="0"/>
              <a:t>関係</a:t>
            </a:r>
            <a:r>
              <a:rPr lang="ja-JP" altLang="en-US" dirty="0" smtClean="0"/>
              <a:t>が</a:t>
            </a:r>
            <a:r>
              <a:rPr lang="ja-JP" altLang="en-US" dirty="0" smtClean="0"/>
              <a:t>ある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インストールテストを行うのに工数を要する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7" name="正方形/長方形 6"/>
          <p:cNvSpPr/>
          <p:nvPr/>
        </p:nvSpPr>
        <p:spPr>
          <a:xfrm>
            <a:off x="1819796" y="5687531"/>
            <a:ext cx="5525734" cy="1004593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rgbClr val="000000"/>
                </a:solidFill>
              </a:rPr>
              <a:t>ソフトウェアの依存関係や衝突を事前に行えるツールが必要である</a:t>
            </a:r>
            <a:endParaRPr kumimoji="1" lang="ja-JP" altLang="en-US" sz="2400" dirty="0">
              <a:solidFill>
                <a:srgbClr val="000000"/>
              </a:solidFill>
            </a:endParaRPr>
          </a:p>
        </p:txBody>
      </p:sp>
      <p:pic>
        <p:nvPicPr>
          <p:cNvPr id="10" name="図 9" descr="スクリーンショット 2015-06-08 3.52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79" y="2975457"/>
            <a:ext cx="6443348" cy="2635095"/>
          </a:xfrm>
          <a:prstGeom prst="rect">
            <a:avLst/>
          </a:prstGeom>
        </p:spPr>
      </p:pic>
      <p:sp>
        <p:nvSpPr>
          <p:cNvPr id="11" name="日付プレースホルダー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77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Distcheck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tool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800" dirty="0" smtClean="0"/>
              <a:t>パッケージメタデータを</a:t>
            </a:r>
            <a:r>
              <a:rPr kumimoji="1" lang="en-US" altLang="ja-JP" sz="2800" dirty="0" smtClean="0"/>
              <a:t>CUDF</a:t>
            </a:r>
            <a:r>
              <a:rPr kumimoji="1" lang="ja-JP" altLang="en-US" sz="2800" dirty="0" smtClean="0"/>
              <a:t>に変換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論理演算を行い，理論的にインストール可能かどうか判断する</a:t>
            </a:r>
            <a:endParaRPr kumimoji="1" lang="en-US" altLang="ja-JP" sz="2800" dirty="0"/>
          </a:p>
          <a:p>
            <a:endParaRPr kumimoji="1" lang="en-US" altLang="ja-JP" dirty="0" smtClean="0"/>
          </a:p>
        </p:txBody>
      </p:sp>
      <p:pic>
        <p:nvPicPr>
          <p:cNvPr id="5" name="図 4" descr="スクリーンショット 2015-06-06 23.36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552" y="2686209"/>
            <a:ext cx="4330773" cy="3318911"/>
          </a:xfrm>
          <a:prstGeom prst="rect">
            <a:avLst/>
          </a:prstGeom>
        </p:spPr>
      </p:pic>
      <p:pic>
        <p:nvPicPr>
          <p:cNvPr id="6" name="図 5" descr="スクリーンショット 2015-06-06 19.03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96" y="3476330"/>
            <a:ext cx="3767256" cy="2385086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915267" y="6005120"/>
            <a:ext cx="2191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パッケージメタデータ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810689" y="6005120"/>
            <a:ext cx="533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CUDF(Common Upgradability Description Format)</a:t>
            </a:r>
            <a:r>
              <a:rPr kumimoji="1" lang="ja-JP" altLang="en-US" dirty="0" smtClean="0"/>
              <a:t>の例</a:t>
            </a:r>
            <a:endParaRPr kumimoji="1" lang="ja-JP" altLang="en-US" dirty="0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2" name="右矢印 11"/>
          <p:cNvSpPr/>
          <p:nvPr/>
        </p:nvSpPr>
        <p:spPr>
          <a:xfrm>
            <a:off x="3623555" y="4226869"/>
            <a:ext cx="374267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950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問題点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ja-JP" dirty="0" smtClean="0"/>
              <a:t>d</a:t>
            </a:r>
            <a:r>
              <a:rPr kumimoji="1" lang="en-US" altLang="ja-JP" dirty="0" err="1" smtClean="0"/>
              <a:t>istcheck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tool</a:t>
            </a:r>
            <a:r>
              <a:rPr lang="ja-JP" altLang="en-US" dirty="0" smtClean="0"/>
              <a:t>を作ったけど，その</a:t>
            </a:r>
            <a:r>
              <a:rPr kumimoji="1" lang="ja-JP" altLang="en-US" dirty="0" smtClean="0"/>
              <a:t>影響は明らかになっていない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パッケージマネージャーの負担は減っているのか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どのような事例が生まれるのか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225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r>
              <a:rPr kumimoji="1" lang="ja-JP" altLang="en-US" dirty="0" smtClean="0"/>
              <a:t>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kumimoji="1" lang="ja-JP" altLang="en-US" dirty="0" smtClean="0"/>
              <a:t>目的</a:t>
            </a:r>
            <a:r>
              <a:rPr lang="ja-JP" altLang="ja-JP" dirty="0" smtClean="0"/>
              <a:t>:</a:t>
            </a:r>
            <a:r>
              <a:rPr lang="ja-JP" altLang="en-US" dirty="0" smtClean="0"/>
              <a:t>インストール関する不具合の発生について検証する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アプローチ</a:t>
            </a:r>
            <a:endParaRPr kumimoji="1" lang="en-US" altLang="ja-JP" dirty="0" smtClean="0"/>
          </a:p>
          <a:p>
            <a:pPr lvl="1"/>
            <a:r>
              <a:rPr kumimoji="1" lang="en-US" altLang="ja-JP" dirty="0" err="1" smtClean="0"/>
              <a:t>Distcheck</a:t>
            </a:r>
            <a:r>
              <a:rPr kumimoji="1" lang="en-US" altLang="ja-JP" dirty="0" smtClean="0"/>
              <a:t> tool </a:t>
            </a:r>
            <a:r>
              <a:rPr kumimoji="1" lang="ja-JP" altLang="en-US" dirty="0" smtClean="0"/>
              <a:t>を複数の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プロジェクトに実際に導入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インストールできなかったコンポーネント数の推移やその事例を検証する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813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プロジェクト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5536"/>
          </a:xfrm>
        </p:spPr>
        <p:txBody>
          <a:bodyPr>
            <a:normAutofit/>
          </a:bodyPr>
          <a:lstStyle/>
          <a:p>
            <a:r>
              <a:rPr kumimoji="1" lang="en-US" altLang="ja-JP" sz="2800" dirty="0" err="1" smtClean="0">
                <a:solidFill>
                  <a:srgbClr val="FF0000"/>
                </a:solidFill>
              </a:rPr>
              <a:t>Debian</a:t>
            </a:r>
            <a:endParaRPr kumimoji="1" lang="en-US" altLang="ja-JP" sz="2800" dirty="0" smtClean="0">
              <a:solidFill>
                <a:srgbClr val="FF0000"/>
              </a:solidFill>
            </a:endParaRPr>
          </a:p>
          <a:p>
            <a:pPr lvl="1"/>
            <a:r>
              <a:rPr kumimoji="1" lang="ja-JP" altLang="ja-JP" sz="2400" dirty="0" smtClean="0"/>
              <a:t>D</a:t>
            </a:r>
            <a:r>
              <a:rPr kumimoji="1" lang="en-US" altLang="ja-JP" sz="2400" dirty="0" err="1" smtClean="0"/>
              <a:t>ebian</a:t>
            </a:r>
            <a:r>
              <a:rPr lang="ja-JP" altLang="en-US" sz="2400" dirty="0" smtClean="0"/>
              <a:t>用に</a:t>
            </a:r>
            <a:r>
              <a:rPr kumimoji="1" lang="ja-JP" altLang="en-US" sz="2400" dirty="0" smtClean="0"/>
              <a:t>開発された</a:t>
            </a:r>
            <a:r>
              <a:rPr kumimoji="1" lang="en-US" altLang="ja-JP" sz="2400" dirty="0" smtClean="0"/>
              <a:t>deb</a:t>
            </a:r>
            <a:r>
              <a:rPr kumimoji="1" lang="ja-JP" altLang="en-US" sz="2400" dirty="0" smtClean="0"/>
              <a:t>形式のコンポーネントをインストールできる</a:t>
            </a:r>
            <a:endParaRPr kumimoji="1" lang="en-US" altLang="ja-JP" sz="2400" dirty="0" smtClean="0"/>
          </a:p>
          <a:p>
            <a:pPr lvl="1"/>
            <a:r>
              <a:rPr lang="en-US" altLang="ja-JP" sz="2400" dirty="0" smtClean="0"/>
              <a:t>3</a:t>
            </a:r>
            <a:r>
              <a:rPr lang="ja-JP" altLang="en-US" sz="2400" dirty="0" smtClean="0"/>
              <a:t>つのブランチを用いた</a:t>
            </a:r>
            <a:r>
              <a:rPr lang="ja-JP" altLang="ja-JP" sz="2400" dirty="0" smtClean="0"/>
              <a:t>Q</a:t>
            </a:r>
            <a:r>
              <a:rPr lang="en-US" altLang="ja-JP" sz="2400" dirty="0" smtClean="0"/>
              <a:t>A</a:t>
            </a:r>
            <a:r>
              <a:rPr lang="ja-JP" altLang="en-US" sz="2400" dirty="0" smtClean="0"/>
              <a:t>プロセスでの管理</a:t>
            </a:r>
            <a:r>
              <a:rPr lang="en-US" altLang="ja-JP" sz="2400" dirty="0" smtClean="0"/>
              <a:t>(</a:t>
            </a:r>
            <a:r>
              <a:rPr lang="en-US" altLang="ja-JP" sz="2400" dirty="0" err="1" smtClean="0"/>
              <a:t>unstable→test→stable</a:t>
            </a:r>
            <a:r>
              <a:rPr lang="en-US" altLang="ja-JP" sz="2400" dirty="0" smtClean="0"/>
              <a:t>)</a:t>
            </a:r>
          </a:p>
          <a:p>
            <a:pPr lvl="1"/>
            <a:r>
              <a:rPr kumimoji="1" lang="ja-JP" altLang="ja-JP" sz="2400" dirty="0" smtClean="0"/>
              <a:t>2</a:t>
            </a:r>
            <a:r>
              <a:rPr kumimoji="1" lang="en-US" altLang="ja-JP" sz="2400" dirty="0" smtClean="0"/>
              <a:t>006</a:t>
            </a:r>
            <a:r>
              <a:rPr kumimoji="1" lang="ja-JP" altLang="en-US" sz="2400" dirty="0" smtClean="0"/>
              <a:t>年に</a:t>
            </a:r>
            <a:r>
              <a:rPr kumimoji="1" lang="en-US" altLang="ja-JP" sz="2400" dirty="0" err="1" smtClean="0"/>
              <a:t>distcheck</a:t>
            </a:r>
            <a:r>
              <a:rPr kumimoji="1" lang="ja-JP" altLang="en-US" sz="2400" dirty="0" smtClean="0"/>
              <a:t>導入</a:t>
            </a:r>
            <a:endParaRPr kumimoji="1" lang="en-US" altLang="ja-JP" sz="2400" dirty="0" smtClean="0"/>
          </a:p>
          <a:p>
            <a:r>
              <a:rPr lang="en-US" altLang="ja-JP" sz="2800" dirty="0" err="1" smtClean="0">
                <a:solidFill>
                  <a:srgbClr val="FF0000"/>
                </a:solidFill>
              </a:rPr>
              <a:t>Ocaml</a:t>
            </a:r>
            <a:endParaRPr lang="en-US" altLang="ja-JP" sz="2800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sz="2400" dirty="0" smtClean="0"/>
              <a:t>フランスの</a:t>
            </a:r>
            <a:r>
              <a:rPr lang="en-US" altLang="ja-JP" sz="2400" dirty="0" smtClean="0"/>
              <a:t>INRIA</a:t>
            </a:r>
            <a:r>
              <a:rPr lang="ja-JP" altLang="en-US" sz="2400" dirty="0" smtClean="0"/>
              <a:t>が開発したプログラミング言語</a:t>
            </a:r>
            <a:r>
              <a:rPr lang="en-US" altLang="ja-JP" sz="2400" dirty="0" smtClean="0"/>
              <a:t>ML</a:t>
            </a:r>
            <a:r>
              <a:rPr lang="ja-JP" altLang="en-US" sz="2400" dirty="0" smtClean="0"/>
              <a:t>の方言</a:t>
            </a:r>
            <a:endParaRPr lang="en-US" altLang="ja-JP" sz="2400" dirty="0" smtClean="0"/>
          </a:p>
          <a:p>
            <a:pPr lvl="1"/>
            <a:r>
              <a:rPr lang="en-US" altLang="ja-JP" sz="2400" dirty="0" err="1" smtClean="0"/>
              <a:t>Github</a:t>
            </a:r>
            <a:r>
              <a:rPr lang="ja-JP" altLang="en-US" sz="2400" dirty="0" smtClean="0"/>
              <a:t>の</a:t>
            </a:r>
            <a:r>
              <a:rPr lang="en-US" altLang="ja-JP" sz="2400" dirty="0" err="1" smtClean="0"/>
              <a:t>PullRequest</a:t>
            </a:r>
            <a:r>
              <a:rPr lang="ja-JP" altLang="en-US" sz="2400" dirty="0" smtClean="0"/>
              <a:t>による管理</a:t>
            </a:r>
            <a:endParaRPr lang="en-US" altLang="ja-JP" sz="2400" dirty="0" smtClean="0"/>
          </a:p>
          <a:p>
            <a:pPr lvl="1"/>
            <a:r>
              <a:rPr lang="en-US" altLang="ja-JP" sz="2400" dirty="0" smtClean="0"/>
              <a:t>2012</a:t>
            </a:r>
            <a:r>
              <a:rPr lang="ja-JP" altLang="en-US" sz="2400" dirty="0" smtClean="0"/>
              <a:t>年</a:t>
            </a:r>
            <a:r>
              <a:rPr lang="en-US" altLang="ja-JP" sz="2400" dirty="0" err="1" smtClean="0"/>
              <a:t>distcheck</a:t>
            </a:r>
            <a:r>
              <a:rPr lang="ja-JP" altLang="en-US" sz="2400" dirty="0" smtClean="0"/>
              <a:t>導入</a:t>
            </a:r>
            <a:endParaRPr lang="en-US" altLang="ja-JP" sz="3000" dirty="0" smtClean="0"/>
          </a:p>
          <a:p>
            <a:pPr lvl="1"/>
            <a:endParaRPr kumimoji="1" lang="en-US" altLang="ja-JP" sz="2400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82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Debian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QA Process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Debian</a:t>
            </a:r>
            <a:r>
              <a:rPr kumimoji="1" lang="ja-JP" altLang="en-US" dirty="0" smtClean="0"/>
              <a:t>では，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つのブランチが存在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59451" y="2646609"/>
            <a:ext cx="1649190" cy="715377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rgbClr val="000000"/>
                </a:solidFill>
              </a:rPr>
              <a:t>Unstable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59451" y="4113904"/>
            <a:ext cx="1649190" cy="715377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rgbClr val="000000"/>
                </a:solidFill>
              </a:rPr>
              <a:t>Testing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457200" y="5516562"/>
            <a:ext cx="1649190" cy="715377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rgbClr val="000000"/>
                </a:solidFill>
              </a:rPr>
              <a:t>S</a:t>
            </a:r>
            <a:r>
              <a:rPr kumimoji="1" lang="en-US" altLang="ja-JP" dirty="0" smtClean="0">
                <a:solidFill>
                  <a:srgbClr val="000000"/>
                </a:solidFill>
              </a:rPr>
              <a:t>table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397959" y="2520957"/>
            <a:ext cx="6644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kumimoji="1" lang="ja-JP" altLang="en-US" dirty="0" smtClean="0"/>
              <a:t>新しいパッケージの検査</a:t>
            </a:r>
            <a:r>
              <a:rPr lang="ja-JP" altLang="en-US" dirty="0" smtClean="0"/>
              <a:t>，インストールテストなどを行う</a:t>
            </a:r>
            <a:endParaRPr lang="en-US" altLang="ja-JP" dirty="0" smtClean="0"/>
          </a:p>
          <a:p>
            <a:pPr marL="285750" indent="-285750">
              <a:buFont typeface="Arial"/>
              <a:buChar char="•"/>
            </a:pPr>
            <a:r>
              <a:rPr lang="ja-JP" altLang="en-US" dirty="0" smtClean="0"/>
              <a:t>一定基準を満たした場合，</a:t>
            </a:r>
            <a:r>
              <a:rPr lang="en-US" altLang="ja-JP" dirty="0" smtClean="0"/>
              <a:t>Test</a:t>
            </a:r>
            <a:r>
              <a:rPr lang="ja-JP" altLang="en-US" dirty="0" smtClean="0"/>
              <a:t>ブランチに移動</a:t>
            </a:r>
            <a:endParaRPr lang="en-US" altLang="ja-JP" dirty="0" smtClean="0"/>
          </a:p>
          <a:p>
            <a:pPr marL="285750" indent="-285750">
              <a:buFont typeface="Arial"/>
              <a:buChar char="•"/>
            </a:pPr>
            <a:r>
              <a:rPr lang="ja-JP" altLang="en-US" dirty="0" smtClean="0"/>
              <a:t>リリース時期など，定期的に</a:t>
            </a:r>
            <a:r>
              <a:rPr lang="en-US" altLang="ja-JP" dirty="0" smtClean="0"/>
              <a:t>Stop</a:t>
            </a:r>
            <a:r>
              <a:rPr lang="ja-JP" altLang="en-US" dirty="0" smtClean="0"/>
              <a:t>する</a:t>
            </a:r>
            <a:endParaRPr lang="en-US" altLang="ja-JP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97959" y="4113904"/>
            <a:ext cx="6644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ja-JP" altLang="en-US" dirty="0" smtClean="0"/>
              <a:t>主に，テスト，バグ修正の繰り返し</a:t>
            </a:r>
            <a:endParaRPr lang="en-US" altLang="ja-JP" dirty="0" smtClean="0"/>
          </a:p>
          <a:p>
            <a:pPr marL="285750" indent="-285750">
              <a:buFont typeface="Arial"/>
              <a:buChar char="•"/>
            </a:pPr>
            <a:r>
              <a:rPr lang="ja-JP" altLang="en-US" dirty="0" smtClean="0"/>
              <a:t>メトリクスで定義される品質をクリアすると</a:t>
            </a:r>
            <a:r>
              <a:rPr lang="en-US" altLang="ja-JP" dirty="0" smtClean="0"/>
              <a:t>Stable</a:t>
            </a:r>
            <a:r>
              <a:rPr lang="ja-JP" altLang="en-US" dirty="0" smtClean="0"/>
              <a:t>ブランチに移動</a:t>
            </a:r>
            <a:endParaRPr lang="en-US" altLang="ja-JP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499849" y="5516562"/>
            <a:ext cx="6644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ja-JP" altLang="en-US" dirty="0" smtClean="0"/>
              <a:t>リリースされるもの，</a:t>
            </a:r>
            <a:r>
              <a:rPr lang="en-US" altLang="ja-JP" dirty="0" smtClean="0"/>
              <a:t>Snapshot</a:t>
            </a:r>
          </a:p>
        </p:txBody>
      </p:sp>
      <p:sp>
        <p:nvSpPr>
          <p:cNvPr id="10" name="下矢印 9"/>
          <p:cNvSpPr/>
          <p:nvPr/>
        </p:nvSpPr>
        <p:spPr>
          <a:xfrm>
            <a:off x="1042592" y="3511319"/>
            <a:ext cx="484632" cy="51805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下矢印 10"/>
          <p:cNvSpPr/>
          <p:nvPr/>
        </p:nvSpPr>
        <p:spPr>
          <a:xfrm>
            <a:off x="1042592" y="4932167"/>
            <a:ext cx="484632" cy="51805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日付プレースホルダー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789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インストール不可パッケージ数の推移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err="1"/>
              <a:t>D</a:t>
            </a:r>
            <a:r>
              <a:rPr lang="en-US" altLang="ja-JP" dirty="0" err="1" smtClean="0"/>
              <a:t>ebian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6" name="図 5" descr="スクリーンショット 2015-06-07 1.38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02" y="1600200"/>
            <a:ext cx="6390719" cy="4722079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279302" y="6322279"/>
            <a:ext cx="350932" cy="273911"/>
          </a:xfrm>
          <a:prstGeom prst="rect">
            <a:avLst/>
          </a:prstGeom>
          <a:solidFill>
            <a:srgbClr val="EC4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611279" y="6255572"/>
            <a:ext cx="142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リリース時期</a:t>
            </a:r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V="1">
            <a:off x="1071026" y="4160528"/>
            <a:ext cx="3051949" cy="5022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02978" y="4662824"/>
            <a:ext cx="15353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/>
              <a:t>新パッケージ追加</a:t>
            </a:r>
            <a:endParaRPr kumimoji="1" lang="ja-JP" altLang="en-US" sz="1400" dirty="0"/>
          </a:p>
        </p:txBody>
      </p:sp>
      <p:cxnSp>
        <p:nvCxnSpPr>
          <p:cNvPr id="13" name="直線矢印コネクタ 12"/>
          <p:cNvCxnSpPr/>
          <p:nvPr/>
        </p:nvCxnSpPr>
        <p:spPr>
          <a:xfrm flipH="1" flipV="1">
            <a:off x="3838632" y="5506302"/>
            <a:ext cx="1668146" cy="8159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5506778" y="6265049"/>
            <a:ext cx="32928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/>
              <a:t>テストで出てきたインストールバグが</a:t>
            </a:r>
            <a:endParaRPr kumimoji="1" lang="en-US" altLang="ja-JP" sz="1600" dirty="0" smtClean="0"/>
          </a:p>
          <a:p>
            <a:r>
              <a:rPr kumimoji="1" lang="ja-JP" altLang="en-US" sz="1600" dirty="0" smtClean="0"/>
              <a:t>急激に減少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478223" y="2265071"/>
            <a:ext cx="1690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パッケージ数は</a:t>
            </a:r>
            <a:endParaRPr kumimoji="1" lang="en-US" altLang="ja-JP" dirty="0" smtClean="0"/>
          </a:p>
          <a:p>
            <a:r>
              <a:rPr lang="ja-JP" altLang="en-US" dirty="0" smtClean="0"/>
              <a:t>年々上昇</a:t>
            </a:r>
            <a:endParaRPr kumimoji="1" lang="ja-JP" altLang="en-US" dirty="0"/>
          </a:p>
        </p:txBody>
      </p:sp>
      <p:sp>
        <p:nvSpPr>
          <p:cNvPr id="18" name="日付プレースホルダー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19" name="スライド番号プレースホルダー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44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アーキテクチャ別での比較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図 3" descr="スクリーンショット 2015-06-08 2.25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33" y="1600200"/>
            <a:ext cx="7213600" cy="30607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442922" y="4660900"/>
            <a:ext cx="6301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n/m  </a:t>
            </a:r>
          </a:p>
          <a:p>
            <a:r>
              <a:rPr lang="en-US" altLang="ja-JP" dirty="0" smtClean="0"/>
              <a:t>n</a:t>
            </a:r>
            <a:r>
              <a:rPr kumimoji="1" lang="en-US" altLang="ja-JP" dirty="0" smtClean="0"/>
              <a:t>:</a:t>
            </a:r>
            <a:r>
              <a:rPr lang="ja-JP" altLang="en-US" dirty="0" smtClean="0"/>
              <a:t>アーキテクチャに</a:t>
            </a:r>
            <a:r>
              <a:rPr kumimoji="1" lang="ja-JP" altLang="en-US" dirty="0" smtClean="0"/>
              <a:t>依存するインストール不可なパッケージ数</a:t>
            </a:r>
            <a:r>
              <a:rPr lang="en-US" altLang="ja-JP" dirty="0" smtClean="0"/>
              <a:t>  </a:t>
            </a:r>
          </a:p>
          <a:p>
            <a:r>
              <a:rPr lang="en-US" altLang="ja-JP" dirty="0" smtClean="0"/>
              <a:t>m:</a:t>
            </a:r>
            <a:r>
              <a:rPr lang="ja-JP" altLang="en-US" dirty="0" smtClean="0"/>
              <a:t>アーキテクチャに依存しないインストール不可なパッケージ数</a:t>
            </a:r>
            <a:endParaRPr lang="en-US" altLang="ja-JP" dirty="0" smtClean="0"/>
          </a:p>
        </p:txBody>
      </p:sp>
      <p:sp>
        <p:nvSpPr>
          <p:cNvPr id="6" name="正方形/長方形 5"/>
          <p:cNvSpPr/>
          <p:nvPr/>
        </p:nvSpPr>
        <p:spPr>
          <a:xfrm>
            <a:off x="1284045" y="5906795"/>
            <a:ext cx="6753385" cy="715377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000000"/>
                </a:solidFill>
              </a:rPr>
              <a:t>アーキテクチャに条件がないパッケージのほうが，</a:t>
            </a:r>
            <a:endParaRPr lang="en-US" altLang="ja-JP" dirty="0" smtClean="0">
              <a:solidFill>
                <a:srgbClr val="000000"/>
              </a:solidFill>
            </a:endParaRPr>
          </a:p>
          <a:p>
            <a:pPr algn="ctr"/>
            <a:r>
              <a:rPr lang="ja-JP" altLang="en-US" dirty="0" smtClean="0">
                <a:solidFill>
                  <a:srgbClr val="000000"/>
                </a:solidFill>
              </a:rPr>
              <a:t>インストールできない場合が多い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7481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インストール可能になるまで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図 3" descr="スクリーンショット 2015-06-08 2.57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10" y="2417870"/>
            <a:ext cx="7940281" cy="3046969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284045" y="5906795"/>
            <a:ext cx="6753385" cy="715377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rgbClr val="000000"/>
                </a:solidFill>
              </a:rPr>
              <a:t>インストール可能になるまで，少なくとも</a:t>
            </a:r>
            <a:r>
              <a:rPr lang="en-US" altLang="ja-JP" dirty="0" smtClean="0">
                <a:solidFill>
                  <a:srgbClr val="000000"/>
                </a:solidFill>
              </a:rPr>
              <a:t>64</a:t>
            </a:r>
            <a:r>
              <a:rPr lang="ja-JP" altLang="en-US" dirty="0" smtClean="0">
                <a:solidFill>
                  <a:srgbClr val="000000"/>
                </a:solidFill>
              </a:rPr>
              <a:t>日間以上かかる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11" name="日付プレースホルダー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942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インストール不可パッケージ数の推移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ja-JP" dirty="0" smtClean="0"/>
              <a:t>O</a:t>
            </a:r>
            <a:r>
              <a:rPr lang="en-US" altLang="ja-JP" dirty="0" smtClean="0"/>
              <a:t>PAM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 descr="スクリーンショット 2015-06-08 3.24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536" y="1600200"/>
            <a:ext cx="5894779" cy="4056113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1004679" y="5692700"/>
            <a:ext cx="7440311" cy="866926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000" dirty="0" smtClean="0">
                <a:solidFill>
                  <a:srgbClr val="000000"/>
                </a:solidFill>
              </a:rPr>
              <a:t>Manually</a:t>
            </a:r>
            <a:r>
              <a:rPr lang="ja-JP" altLang="en-US" sz="2000" dirty="0" smtClean="0">
                <a:solidFill>
                  <a:srgbClr val="000000"/>
                </a:solidFill>
              </a:rPr>
              <a:t>かつ</a:t>
            </a:r>
            <a:r>
              <a:rPr lang="en-US" altLang="ja-JP" sz="2000" dirty="0" smtClean="0">
                <a:solidFill>
                  <a:srgbClr val="000000"/>
                </a:solidFill>
              </a:rPr>
              <a:t>automatically</a:t>
            </a:r>
            <a:r>
              <a:rPr lang="ja-JP" altLang="en-US" sz="2000" dirty="0" smtClean="0">
                <a:solidFill>
                  <a:srgbClr val="000000"/>
                </a:solidFill>
              </a:rPr>
              <a:t>にテストが行われているにもかかわらず</a:t>
            </a:r>
            <a:endParaRPr lang="en-US" altLang="ja-JP" sz="2000" dirty="0" smtClean="0">
              <a:solidFill>
                <a:srgbClr val="000000"/>
              </a:solidFill>
            </a:endParaRPr>
          </a:p>
          <a:p>
            <a:pPr algn="ctr"/>
            <a:r>
              <a:rPr kumimoji="1" lang="ja-JP" altLang="en-US" sz="2000" dirty="0" smtClean="0">
                <a:solidFill>
                  <a:srgbClr val="000000"/>
                </a:solidFill>
              </a:rPr>
              <a:t>インストールできないパッケージ数が上昇し続けている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13" name="日付プレースホルダー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297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インストール</a:t>
            </a:r>
            <a:r>
              <a:rPr lang="ja-JP" altLang="en-US" dirty="0" smtClean="0"/>
              <a:t>できなかった事例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図 3" descr="スクリーンショット 2015-06-08 4.31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764" y="1600200"/>
            <a:ext cx="5764459" cy="515296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833833" y="1734342"/>
            <a:ext cx="385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/>
              <a:t>Cstruct</a:t>
            </a:r>
            <a:r>
              <a:rPr kumimoji="1" lang="ja-JP" altLang="en-US" dirty="0" smtClean="0"/>
              <a:t>で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箇所</a:t>
            </a:r>
            <a:endParaRPr kumimoji="1" lang="en-US" altLang="ja-JP" dirty="0" smtClean="0"/>
          </a:p>
          <a:p>
            <a:r>
              <a:rPr lang="en-US" altLang="ja-JP" dirty="0" smtClean="0"/>
              <a:t>Mirage</a:t>
            </a:r>
            <a:r>
              <a:rPr lang="ja-JP" altLang="en-US" dirty="0" smtClean="0"/>
              <a:t>で</a:t>
            </a:r>
            <a:r>
              <a:rPr lang="en-US" altLang="ja-JP" dirty="0" smtClean="0"/>
              <a:t>2</a:t>
            </a:r>
            <a:r>
              <a:rPr lang="ja-JP" altLang="en-US" dirty="0" smtClean="0"/>
              <a:t>箇所</a:t>
            </a:r>
            <a:endParaRPr lang="en-US" altLang="ja-JP" dirty="0" smtClean="0"/>
          </a:p>
          <a:p>
            <a:r>
              <a:rPr kumimoji="1" lang="ja-JP" altLang="en-US" dirty="0" smtClean="0"/>
              <a:t>計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箇所のコンフリクトが発生している</a:t>
            </a:r>
            <a:endParaRPr kumimoji="1" lang="ja-JP" altLang="en-US" dirty="0"/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927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インストール</a:t>
            </a:r>
            <a:r>
              <a:rPr lang="ja-JP" altLang="en-US" dirty="0" smtClean="0"/>
              <a:t>できなかった事例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図 3" descr="スクリーンショット 2015-06-08 4.31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764" y="1600200"/>
            <a:ext cx="5764459" cy="5152964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713764" y="5402052"/>
            <a:ext cx="5885902" cy="1157574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>
                <a:solidFill>
                  <a:schemeClr val="tx1"/>
                </a:solidFill>
              </a:rPr>
              <a:t>複数</a:t>
            </a:r>
            <a:r>
              <a:rPr lang="ja-JP" altLang="en-US" sz="2000" dirty="0" smtClean="0">
                <a:solidFill>
                  <a:schemeClr val="tx1"/>
                </a:solidFill>
              </a:rPr>
              <a:t>の</a:t>
            </a:r>
            <a:r>
              <a:rPr lang="ja-JP" altLang="en-US" sz="2000" dirty="0">
                <a:solidFill>
                  <a:schemeClr val="tx1"/>
                </a:solidFill>
              </a:rPr>
              <a:t>コンフリクト</a:t>
            </a:r>
            <a:r>
              <a:rPr lang="ja-JP" altLang="en-US" sz="2000" dirty="0" smtClean="0">
                <a:solidFill>
                  <a:schemeClr val="tx1"/>
                </a:solidFill>
              </a:rPr>
              <a:t>が</a:t>
            </a:r>
            <a:r>
              <a:rPr lang="ja-JP" altLang="en-US" sz="2000" dirty="0" smtClean="0">
                <a:solidFill>
                  <a:schemeClr val="tx1"/>
                </a:solidFill>
              </a:rPr>
              <a:t>同時に</a:t>
            </a:r>
            <a:r>
              <a:rPr lang="ja-JP" altLang="en-US" sz="2000" dirty="0" smtClean="0">
                <a:solidFill>
                  <a:schemeClr val="tx1"/>
                </a:solidFill>
              </a:rPr>
              <a:t>発生</a:t>
            </a:r>
            <a:r>
              <a:rPr lang="ja-JP" altLang="en-US" sz="2000" dirty="0">
                <a:solidFill>
                  <a:schemeClr val="tx1"/>
                </a:solidFill>
              </a:rPr>
              <a:t>している</a:t>
            </a:r>
            <a:r>
              <a:rPr lang="ja-JP" altLang="en-US" sz="2000" dirty="0" smtClean="0">
                <a:solidFill>
                  <a:schemeClr val="tx1"/>
                </a:solidFill>
              </a:rPr>
              <a:t>場合</a:t>
            </a:r>
            <a:r>
              <a:rPr lang="ja-JP" altLang="en-US" sz="2000" dirty="0" smtClean="0">
                <a:solidFill>
                  <a:schemeClr val="tx1"/>
                </a:solidFill>
              </a:rPr>
              <a:t>でも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2000" dirty="0" smtClean="0">
                <a:solidFill>
                  <a:schemeClr val="tx1"/>
                </a:solidFill>
              </a:rPr>
              <a:t>対応することができていた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2000" dirty="0" smtClean="0">
                <a:solidFill>
                  <a:schemeClr val="tx1"/>
                </a:solidFill>
              </a:rPr>
              <a:t>メンテナー</a:t>
            </a:r>
            <a:r>
              <a:rPr lang="ja-JP" altLang="en-US" sz="2000" dirty="0">
                <a:solidFill>
                  <a:schemeClr val="tx1"/>
                </a:solidFill>
              </a:rPr>
              <a:t>にとって</a:t>
            </a:r>
            <a:r>
              <a:rPr lang="ja-JP" altLang="en-US" sz="2000" dirty="0" smtClean="0">
                <a:solidFill>
                  <a:schemeClr val="tx1"/>
                </a:solidFill>
              </a:rPr>
              <a:t>便利</a:t>
            </a:r>
            <a:r>
              <a:rPr lang="ja-JP" altLang="en-US" sz="2000" dirty="0" smtClean="0">
                <a:solidFill>
                  <a:schemeClr val="tx1"/>
                </a:solidFill>
              </a:rPr>
              <a:t>な情報を提供できている</a:t>
            </a:r>
            <a:endParaRPr lang="en-US" altLang="ja-JP" sz="2000" dirty="0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833833" y="1734342"/>
            <a:ext cx="385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/>
              <a:t>Cstruct</a:t>
            </a:r>
            <a:r>
              <a:rPr kumimoji="1" lang="ja-JP" altLang="en-US" dirty="0" smtClean="0"/>
              <a:t>で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箇所</a:t>
            </a:r>
            <a:endParaRPr kumimoji="1" lang="en-US" altLang="ja-JP" dirty="0" smtClean="0"/>
          </a:p>
          <a:p>
            <a:r>
              <a:rPr lang="en-US" altLang="ja-JP" dirty="0" smtClean="0"/>
              <a:t>Mirage</a:t>
            </a:r>
            <a:r>
              <a:rPr lang="ja-JP" altLang="en-US" dirty="0" smtClean="0"/>
              <a:t>で</a:t>
            </a:r>
            <a:r>
              <a:rPr lang="en-US" altLang="ja-JP" dirty="0" smtClean="0"/>
              <a:t>2</a:t>
            </a:r>
            <a:r>
              <a:rPr lang="ja-JP" altLang="en-US" dirty="0" smtClean="0"/>
              <a:t>箇所</a:t>
            </a:r>
            <a:endParaRPr lang="en-US" altLang="ja-JP" dirty="0" smtClean="0"/>
          </a:p>
          <a:p>
            <a:r>
              <a:rPr kumimoji="1" lang="ja-JP" altLang="en-US" dirty="0" smtClean="0"/>
              <a:t>計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箇所のコンフリクトが発生している</a:t>
            </a:r>
            <a:endParaRPr kumimoji="1" lang="ja-JP" altLang="en-US" dirty="0"/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535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2331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OPAM</a:t>
            </a:r>
            <a:r>
              <a:rPr lang="ja-JP" altLang="en-US" dirty="0" smtClean="0"/>
              <a:t>は，</a:t>
            </a:r>
            <a:r>
              <a:rPr lang="en-US" altLang="ja-JP" dirty="0" err="1" smtClean="0"/>
              <a:t>distcheck</a:t>
            </a:r>
            <a:r>
              <a:rPr lang="ja-JP" altLang="en-US" dirty="0" smtClean="0"/>
              <a:t>の効果が薄い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Git</a:t>
            </a:r>
            <a:r>
              <a:rPr lang="ja-JP" altLang="en-US" dirty="0" smtClean="0"/>
              <a:t>の</a:t>
            </a:r>
            <a:r>
              <a:rPr lang="en-US" altLang="ja-JP" dirty="0" smtClean="0"/>
              <a:t>Pull</a:t>
            </a:r>
            <a:r>
              <a:rPr lang="ja-JP" altLang="en-US" dirty="0" smtClean="0"/>
              <a:t> </a:t>
            </a:r>
            <a:r>
              <a:rPr lang="en-US" altLang="ja-JP" dirty="0" smtClean="0"/>
              <a:t>Request</a:t>
            </a:r>
            <a:r>
              <a:rPr lang="ja-JP" altLang="en-US" dirty="0" smtClean="0"/>
              <a:t>でバグ修正等を行っている</a:t>
            </a:r>
            <a:endParaRPr lang="en-US" altLang="ja-JP" dirty="0" smtClean="0"/>
          </a:p>
          <a:p>
            <a:pPr marL="1200150" lvl="2" indent="-342900"/>
            <a:r>
              <a:rPr lang="ja-JP" altLang="en-US" dirty="0" smtClean="0"/>
              <a:t>放置されている</a:t>
            </a:r>
            <a:r>
              <a:rPr lang="en-US" altLang="ja-JP" dirty="0" smtClean="0"/>
              <a:t>Issue</a:t>
            </a:r>
            <a:r>
              <a:rPr lang="ja-JP" altLang="en-US" dirty="0" smtClean="0"/>
              <a:t>も多い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Debian</a:t>
            </a:r>
            <a:r>
              <a:rPr lang="ja-JP" altLang="en-US" dirty="0" smtClean="0"/>
              <a:t>の</a:t>
            </a:r>
            <a:r>
              <a:rPr lang="en-US" altLang="ja-JP" dirty="0" smtClean="0"/>
              <a:t>QA Process</a:t>
            </a:r>
            <a:r>
              <a:rPr lang="ja-JP" altLang="en-US" dirty="0" smtClean="0"/>
              <a:t>のような方式のほうが効果が大きいのでは</a:t>
            </a:r>
            <a:r>
              <a:rPr lang="en-US" altLang="ja-JP" dirty="0" smtClean="0"/>
              <a:t>?</a:t>
            </a:r>
          </a:p>
          <a:p>
            <a:endParaRPr lang="en-US" altLang="ja-JP" dirty="0" smtClean="0"/>
          </a:p>
          <a:p>
            <a:r>
              <a:rPr lang="en-US" altLang="ja-JP" dirty="0" err="1" smtClean="0"/>
              <a:t>Distcheck</a:t>
            </a:r>
            <a:r>
              <a:rPr lang="en-US" altLang="ja-JP" dirty="0" smtClean="0"/>
              <a:t> tool</a:t>
            </a:r>
            <a:r>
              <a:rPr lang="ja-JP" altLang="en-US" dirty="0" smtClean="0"/>
              <a:t>はメンテナーにとって便利な情報を伝えることができていた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ピンポイントでコンフリクトなどのインストールに関するバグを直すことができるのではないか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様々なメタデータの種類に対応したい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292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Distcheck</a:t>
            </a:r>
            <a:r>
              <a:rPr kumimoji="1" lang="en-US" altLang="ja-JP" dirty="0" smtClean="0"/>
              <a:t> tool</a:t>
            </a:r>
            <a:r>
              <a:rPr kumimoji="1" lang="ja-JP" altLang="en-US" dirty="0" smtClean="0"/>
              <a:t>を用いて，インストール容易性に関する問題を，複数のコンポーネントリポジトリを通じて分析した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en-US" altLang="en-US" dirty="0" err="1" smtClean="0"/>
              <a:t>Distcheck</a:t>
            </a:r>
            <a:r>
              <a:rPr lang="en-US" altLang="en-US" dirty="0" smtClean="0"/>
              <a:t> tool</a:t>
            </a:r>
            <a:r>
              <a:rPr lang="ja-JP" altLang="en-US" dirty="0" smtClean="0"/>
              <a:t>はメンテナーにとって有益な情報を提供できていた</a:t>
            </a:r>
            <a:endParaRPr lang="en-US" altLang="ja-JP" dirty="0" smtClean="0"/>
          </a:p>
          <a:p>
            <a:r>
              <a:rPr kumimoji="1" lang="ja-JP" altLang="ja-JP" dirty="0" smtClean="0"/>
              <a:t>Q</a:t>
            </a:r>
            <a:r>
              <a:rPr kumimoji="1" lang="en-US" altLang="ja-JP" dirty="0" smtClean="0"/>
              <a:t>A</a:t>
            </a:r>
            <a:r>
              <a:rPr lang="ja-JP" altLang="en-US" dirty="0" smtClean="0"/>
              <a:t>プロセス</a:t>
            </a:r>
            <a:r>
              <a:rPr kumimoji="1" lang="ja-JP" altLang="en-US" dirty="0" smtClean="0"/>
              <a:t>の方が効果が大きいことが分かった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558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インストールできなかった事例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800" dirty="0" smtClean="0"/>
              <a:t>インストールできなかったバグを</a:t>
            </a:r>
            <a:r>
              <a:rPr kumimoji="1" lang="en-US" altLang="ja-JP" sz="2800" dirty="0" err="1" smtClean="0"/>
              <a:t>Debian</a:t>
            </a:r>
            <a:r>
              <a:rPr kumimoji="1" lang="ja-JP" altLang="en-US" sz="2800" dirty="0" smtClean="0"/>
              <a:t>の</a:t>
            </a:r>
            <a:r>
              <a:rPr kumimoji="1" lang="en-US" altLang="ja-JP" sz="2800" dirty="0" smtClean="0"/>
              <a:t>BTS</a:t>
            </a:r>
            <a:r>
              <a:rPr kumimoji="1" lang="ja-JP" altLang="en-US" sz="2800" dirty="0" smtClean="0"/>
              <a:t>で追跡</a:t>
            </a:r>
            <a:endParaRPr lang="en-US" altLang="ja-JP" sz="2800" dirty="0" smtClean="0"/>
          </a:p>
        </p:txBody>
      </p:sp>
      <p:pic>
        <p:nvPicPr>
          <p:cNvPr id="4" name="図 3" descr="スクリーンショット 2015-06-07 3.59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37958"/>
            <a:ext cx="3314825" cy="1762775"/>
          </a:xfrm>
          <a:prstGeom prst="rect">
            <a:avLst/>
          </a:prstGeom>
        </p:spPr>
      </p:pic>
      <p:pic>
        <p:nvPicPr>
          <p:cNvPr id="5" name="図 4" descr="スクリーンショット 2015-06-08 2.40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839" y="2937958"/>
            <a:ext cx="5344161" cy="1639820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1303001" y="5394278"/>
            <a:ext cx="6753385" cy="715377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000000"/>
                </a:solidFill>
              </a:rPr>
              <a:t>同じパッケージのインストールでも異なる原因が出てくる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15/06/09</a:t>
            </a:r>
            <a:endParaRPr kumimoji="1" lang="ja-JP" altLang="en-US"/>
          </a:p>
        </p:txBody>
      </p:sp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07136-08F2-8941-BC71-C72DD9589ACA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64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theme/theme1.xml><?xml version="1.0" encoding="utf-8"?>
<a:theme xmlns:a="http://schemas.openxmlformats.org/drawingml/2006/main" name="卒業論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rgbClr val="FF0000"/>
          </a:solidFill>
        </a:ln>
      </a:spPr>
      <a:bodyPr rtlCol="0" anchor="ctr"/>
      <a:lstStyle>
        <a:defPPr algn="ctr">
          <a:defRPr kumimoji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2100</TotalTime>
  <Words>775</Words>
  <Application>Microsoft Macintosh PowerPoint</Application>
  <PresentationFormat>画面に合わせる (4:3)</PresentationFormat>
  <Paragraphs>134</Paragraphs>
  <Slides>17</Slides>
  <Notes>0</Notes>
  <HiddenSlides>1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17</vt:i4>
      </vt:variant>
    </vt:vector>
  </HeadingPairs>
  <TitlesOfParts>
    <vt:vector size="19" baseType="lpstr">
      <vt:lpstr>卒業論文</vt:lpstr>
      <vt:lpstr>ホワイト</vt:lpstr>
      <vt:lpstr>Mining Component Repositories For Installability Issue</vt:lpstr>
      <vt:lpstr>背景</vt:lpstr>
      <vt:lpstr>Install Testing Toolの必要性</vt:lpstr>
      <vt:lpstr>Distcheck tool</vt:lpstr>
      <vt:lpstr>問題点</vt:lpstr>
      <vt:lpstr>目的とアプローチ</vt:lpstr>
      <vt:lpstr>プロジェクト</vt:lpstr>
      <vt:lpstr>DebianのQA Process</vt:lpstr>
      <vt:lpstr>インストール不可パッケージ数の推移 Debian</vt:lpstr>
      <vt:lpstr>アーキテクチャ別での比較</vt:lpstr>
      <vt:lpstr>インストール可能になるまで</vt:lpstr>
      <vt:lpstr>インストール不可パッケージ数の推移 OPAM</vt:lpstr>
      <vt:lpstr>インストールできなかった事例</vt:lpstr>
      <vt:lpstr>インストールできなかった事例</vt:lpstr>
      <vt:lpstr>考察</vt:lpstr>
      <vt:lpstr>まとめ</vt:lpstr>
      <vt:lpstr>インストールできなかった事例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 Component Repositories For Installability Issue</dc:title>
  <dc:creator>Higashi Yunosuke</dc:creator>
  <cp:lastModifiedBy>Higashi Yunosuke</cp:lastModifiedBy>
  <cp:revision>49</cp:revision>
  <dcterms:created xsi:type="dcterms:W3CDTF">2015-06-06T08:58:46Z</dcterms:created>
  <dcterms:modified xsi:type="dcterms:W3CDTF">2015-06-07T19:59:54Z</dcterms:modified>
</cp:coreProperties>
</file>