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9" r:id="rId3"/>
    <p:sldId id="266" r:id="rId4"/>
    <p:sldId id="275" r:id="rId5"/>
    <p:sldId id="276" r:id="rId6"/>
    <p:sldId id="267" r:id="rId7"/>
    <p:sldId id="277" r:id="rId8"/>
    <p:sldId id="268" r:id="rId9"/>
    <p:sldId id="263" r:id="rId10"/>
    <p:sldId id="262"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雪待月" initials="雪待月" lastIdx="1" clrIdx="0">
    <p:extLst>
      <p:ext uri="{19B8F6BF-5375-455C-9EA6-DF929625EA0E}">
        <p15:presenceInfo xmlns:p15="http://schemas.microsoft.com/office/powerpoint/2012/main" userId="1f4fc9d257c52ac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71" autoAdjust="0"/>
  </p:normalViewPr>
  <p:slideViewPr>
    <p:cSldViewPr>
      <p:cViewPr varScale="1">
        <p:scale>
          <a:sx n="42" d="100"/>
          <a:sy n="42" d="100"/>
        </p:scale>
        <p:origin x="753" y="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D03F9-6EF6-47EC-9D4B-33F91BC5C091}" type="datetimeFigureOut">
              <a:rPr kumimoji="1" lang="ja-JP" altLang="en-US" smtClean="0"/>
              <a:t>2017/7/13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D33876-E47E-4372-9975-1CB08D8C0C1F}" type="slidenum">
              <a:rPr kumimoji="1" lang="ja-JP" altLang="en-US" smtClean="0"/>
              <a:t>‹#›</a:t>
            </a:fld>
            <a:endParaRPr kumimoji="1" lang="ja-JP" altLang="en-US"/>
          </a:p>
        </p:txBody>
      </p:sp>
    </p:spTree>
    <p:extLst>
      <p:ext uri="{BB962C8B-B14F-4D97-AF65-F5344CB8AC3E}">
        <p14:creationId xmlns:p14="http://schemas.microsoft.com/office/powerpoint/2010/main" val="21413159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これはあくまで機能の説明</a:t>
            </a:r>
            <a:endParaRPr kumimoji="1" lang="en-US" altLang="ja-JP" sz="1200" dirty="0" smtClean="0"/>
          </a:p>
          <a:p>
            <a:r>
              <a:rPr kumimoji="1" lang="ja-JP" altLang="en-US" sz="1200" dirty="0" smtClean="0"/>
              <a:t>なぜこの機能をつけるのかを説明できるようにしたい</a:t>
            </a:r>
            <a:endParaRPr kumimoji="1" lang="en-US" altLang="ja-JP" sz="1200" dirty="0" smtClean="0"/>
          </a:p>
          <a:p>
            <a:endParaRPr kumimoji="1" lang="en-US" altLang="ja-JP" sz="1200" dirty="0" smtClean="0"/>
          </a:p>
          <a:p>
            <a:r>
              <a:rPr kumimoji="1" lang="ja-JP" altLang="en-US" sz="1200" dirty="0" smtClean="0"/>
              <a:t>ソフトウェアシステムの改良・保守の過程でコードクローンがどう拡散していくかを分析する、クローン追跡手法が注目</a:t>
            </a:r>
          </a:p>
          <a:p>
            <a:r>
              <a:rPr kumimoji="1" lang="ja-JP" altLang="en-US" sz="1200" dirty="0" err="1" smtClean="0"/>
              <a:t>ー</a:t>
            </a:r>
            <a:r>
              <a:rPr kumimoji="1" lang="ja-JP" altLang="en-US" sz="1200" dirty="0" smtClean="0"/>
              <a:t>＞　バージョン管理システムに記録された全変更履歴に基づいて、リビジョンをたどりながら不具合が混入される原因を正しく理解し、不具合の混入を未然に防ぐ対策の考案につながると期待</a:t>
            </a:r>
          </a:p>
          <a:p>
            <a:endParaRPr kumimoji="1" lang="en-US" altLang="ja-JP" sz="1200" dirty="0" smtClean="0"/>
          </a:p>
          <a:p>
            <a:r>
              <a:rPr kumimoji="1" lang="ja-JP" altLang="en-US" sz="1200" dirty="0" smtClean="0"/>
              <a:t>不具合管理システムと連携する機能</a:t>
            </a:r>
            <a:endParaRPr kumimoji="1" lang="en-US" altLang="ja-JP" sz="1200" dirty="0" smtClean="0"/>
          </a:p>
          <a:p>
            <a:r>
              <a:rPr kumimoji="1" lang="ja-JP" altLang="en-US" sz="1200" dirty="0" smtClean="0"/>
              <a:t>コードクローンの利用過程に関与した開発者の人的側面に着目した分析（特定の開発者が作成したコードクローンと後に発見される不具合との関係や、開発者間でのコードクローンの利用（共有）とソフトウェア品質との関係など）が行える</a:t>
            </a:r>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a:t>
            </a:fld>
            <a:endParaRPr kumimoji="1" lang="ja-JP" altLang="en-US"/>
          </a:p>
        </p:txBody>
      </p:sp>
    </p:spTree>
    <p:extLst>
      <p:ext uri="{BB962C8B-B14F-4D97-AF65-F5344CB8AC3E}">
        <p14:creationId xmlns:p14="http://schemas.microsoft.com/office/powerpoint/2010/main" val="17364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a:t>
            </a:r>
            <a:r>
              <a:rPr kumimoji="1" lang="ja-JP" altLang="en-US" dirty="0" smtClean="0"/>
              <a:t>の長さどうするか？</a:t>
            </a:r>
            <a:endParaRPr kumimoji="1" lang="en-US" altLang="ja-JP" dirty="0" smtClean="0"/>
          </a:p>
          <a:p>
            <a:endParaRPr kumimoji="1" lang="en-US" altLang="ja-JP" dirty="0" smtClean="0"/>
          </a:p>
          <a:p>
            <a:r>
              <a:rPr kumimoji="1" lang="ja-JP" altLang="en-US" dirty="0" smtClean="0"/>
              <a:t>間隔狭くなったら見づらくなる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3</a:t>
            </a:fld>
            <a:endParaRPr kumimoji="1" lang="ja-JP" altLang="en-US"/>
          </a:p>
        </p:txBody>
      </p:sp>
    </p:spTree>
    <p:extLst>
      <p:ext uri="{BB962C8B-B14F-4D97-AF65-F5344CB8AC3E}">
        <p14:creationId xmlns:p14="http://schemas.microsoft.com/office/powerpoint/2010/main" val="2959191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どんな情報が見れたらいいか質問</a:t>
            </a:r>
            <a:endParaRPr kumimoji="1" lang="ja-JP" altLang="en-US" dirty="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4</a:t>
            </a:fld>
            <a:endParaRPr kumimoji="1" lang="ja-JP" altLang="en-US"/>
          </a:p>
        </p:txBody>
      </p:sp>
    </p:spTree>
    <p:extLst>
      <p:ext uri="{BB962C8B-B14F-4D97-AF65-F5344CB8AC3E}">
        <p14:creationId xmlns:p14="http://schemas.microsoft.com/office/powerpoint/2010/main" val="1575102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smtClean="0"/>
              <a:t>Rev.</a:t>
            </a:r>
            <a:r>
              <a:rPr lang="ja-JP" altLang="en-US" sz="1200" dirty="0" smtClean="0"/>
              <a:t>をクリックしたらビューの変化</a:t>
            </a:r>
            <a:endParaRPr lang="en-US" altLang="ja-JP" sz="1200" dirty="0" smtClean="0"/>
          </a:p>
          <a:p>
            <a:r>
              <a:rPr lang="ja-JP" altLang="en-US" sz="1200" dirty="0" smtClean="0"/>
              <a:t>　</a:t>
            </a:r>
            <a:r>
              <a:rPr lang="ja-JP" altLang="en-US" sz="1200" dirty="0" err="1" smtClean="0"/>
              <a:t>ー</a:t>
            </a:r>
            <a:r>
              <a:rPr lang="ja-JP" altLang="en-US" sz="1200" dirty="0" smtClean="0"/>
              <a:t>　そのリビジョン内のファイルを詳しく見れるようになる</a:t>
            </a:r>
            <a:endParaRPr lang="ja-JP" altLang="en-US" sz="1200" dirty="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5</a:t>
            </a:fld>
            <a:endParaRPr kumimoji="1" lang="ja-JP" altLang="en-US"/>
          </a:p>
        </p:txBody>
      </p:sp>
    </p:spTree>
    <p:extLst>
      <p:ext uri="{BB962C8B-B14F-4D97-AF65-F5344CB8AC3E}">
        <p14:creationId xmlns:p14="http://schemas.microsoft.com/office/powerpoint/2010/main" val="874675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smtClean="0"/>
              <a:t>Rev.</a:t>
            </a:r>
            <a:r>
              <a:rPr lang="ja-JP" altLang="en-US" sz="1200" dirty="0" smtClean="0"/>
              <a:t>ごとのファイルを表示</a:t>
            </a:r>
            <a:endParaRPr lang="en-US" altLang="ja-JP" sz="1200" dirty="0" smtClean="0"/>
          </a:p>
          <a:p>
            <a:r>
              <a:rPr lang="ja-JP" altLang="en-US" sz="1200" dirty="0" smtClean="0"/>
              <a:t>　□：ファイル</a:t>
            </a:r>
            <a:endParaRPr lang="en-US" altLang="ja-JP" sz="1200" dirty="0" smtClean="0"/>
          </a:p>
          <a:p>
            <a:r>
              <a:rPr lang="ja-JP" altLang="en-US" sz="1200" dirty="0" smtClean="0"/>
              <a:t>　ストライプ：クローン</a:t>
            </a:r>
            <a:endParaRPr lang="en-US" altLang="ja-JP" sz="1200" dirty="0" smtClean="0"/>
          </a:p>
          <a:p>
            <a:r>
              <a:rPr lang="ja-JP" altLang="en-US" sz="1200" dirty="0" smtClean="0"/>
              <a:t>　赤ストライプ：バグ</a:t>
            </a:r>
            <a:endParaRPr lang="en-US" altLang="ja-JP" sz="1200" dirty="0" smtClean="0"/>
          </a:p>
          <a:p>
            <a:r>
              <a:rPr lang="ja-JP" altLang="en-US" sz="1200" dirty="0" smtClean="0"/>
              <a:t>　線：クローンの追跡</a:t>
            </a:r>
            <a:endParaRPr lang="en-US" altLang="ja-JP" sz="1200" dirty="0" smtClean="0"/>
          </a:p>
          <a:p>
            <a:endParaRPr kumimoji="1" lang="en-US" altLang="ja-JP" dirty="0" smtClean="0"/>
          </a:p>
          <a:p>
            <a:endParaRPr kumimoji="1" lang="en-US" altLang="ja-JP" dirty="0" smtClean="0"/>
          </a:p>
          <a:p>
            <a:r>
              <a:rPr kumimoji="1" lang="ja-JP" altLang="en-US" dirty="0" smtClean="0"/>
              <a:t>一つ一つの四角がファイル</a:t>
            </a:r>
            <a:endParaRPr kumimoji="1" lang="en-US" altLang="ja-JP" dirty="0" smtClean="0"/>
          </a:p>
          <a:p>
            <a:r>
              <a:rPr kumimoji="1" lang="ja-JP" altLang="en-US" dirty="0" smtClean="0"/>
              <a:t>ファイルの見分け方をどうつけよ？</a:t>
            </a:r>
            <a:endParaRPr kumimoji="1" lang="en-US" altLang="ja-JP" dirty="0" smtClean="0"/>
          </a:p>
          <a:p>
            <a:r>
              <a:rPr kumimoji="1" lang="ja-JP" altLang="en-US" dirty="0" err="1" smtClean="0"/>
              <a:t>ー</a:t>
            </a:r>
            <a:r>
              <a:rPr kumimoji="1" lang="ja-JP" altLang="en-US" dirty="0" smtClean="0"/>
              <a:t>　色だとごちゃごちゃしそう</a:t>
            </a:r>
            <a:endParaRPr kumimoji="1" lang="en-US" altLang="ja-JP" dirty="0" smtClean="0"/>
          </a:p>
          <a:p>
            <a:r>
              <a:rPr kumimoji="1" lang="ja-JP" altLang="en-US" dirty="0" smtClean="0"/>
              <a:t>ー　ファイル名を見えるようにする？</a:t>
            </a:r>
            <a:endParaRPr kumimoji="1" lang="en-US" altLang="ja-JP" dirty="0" smtClean="0"/>
          </a:p>
          <a:p>
            <a:endParaRPr kumimoji="1" lang="en-US" altLang="ja-JP" dirty="0" smtClean="0"/>
          </a:p>
          <a:p>
            <a:r>
              <a:rPr kumimoji="1" lang="ja-JP" altLang="en-US" dirty="0" smtClean="0"/>
              <a:t>線の数が増えたら見えづらくなる？</a:t>
            </a:r>
            <a:endParaRPr kumimoji="1" lang="en-US" altLang="ja-JP" dirty="0" smtClean="0"/>
          </a:p>
          <a:p>
            <a:endParaRPr kumimoji="1" lang="en-US" altLang="ja-JP" dirty="0" smtClean="0"/>
          </a:p>
          <a:p>
            <a:r>
              <a:rPr kumimoji="1" lang="ja-JP" altLang="en-US" dirty="0" smtClean="0"/>
              <a:t>ファイル数が増えたら下に延々と伸びて、見づらくなる？</a:t>
            </a:r>
            <a:endParaRPr kumimoji="1" lang="en-US" altLang="ja-JP" dirty="0" smtClean="0"/>
          </a:p>
          <a:p>
            <a:endParaRPr kumimoji="1" lang="en-US" altLang="ja-JP" dirty="0" smtClean="0"/>
          </a:p>
          <a:p>
            <a:r>
              <a:rPr kumimoji="1" lang="ja-JP" altLang="en-US" dirty="0" smtClean="0"/>
              <a:t>線でつなげてクローンを追跡</a:t>
            </a:r>
            <a:endParaRPr kumimoji="1" lang="en-US" altLang="ja-JP" dirty="0" smtClean="0"/>
          </a:p>
          <a:p>
            <a:r>
              <a:rPr kumimoji="1" lang="ja-JP" altLang="en-US" dirty="0" smtClean="0"/>
              <a:t>線の色は変更の種類で変える？</a:t>
            </a:r>
            <a:endParaRPr kumimoji="1" lang="en-US" altLang="ja-JP" dirty="0" smtClean="0"/>
          </a:p>
          <a:p>
            <a:r>
              <a:rPr kumimoji="1" lang="en-US" altLang="ja-JP" dirty="0" err="1" smtClean="0"/>
              <a:t>clonestatus</a:t>
            </a:r>
            <a:r>
              <a:rPr kumimoji="1" lang="en-US" altLang="ja-JP" dirty="0" smtClean="0"/>
              <a:t> – </a:t>
            </a:r>
            <a:r>
              <a:rPr kumimoji="1" lang="ja-JP" altLang="en-US" dirty="0" smtClean="0"/>
              <a:t>変更の種類？</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6</a:t>
            </a:fld>
            <a:endParaRPr kumimoji="1" lang="ja-JP" altLang="en-US"/>
          </a:p>
        </p:txBody>
      </p:sp>
    </p:spTree>
    <p:extLst>
      <p:ext uri="{BB962C8B-B14F-4D97-AF65-F5344CB8AC3E}">
        <p14:creationId xmlns:p14="http://schemas.microsoft.com/office/powerpoint/2010/main" val="19372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smtClean="0"/>
              <a:t>ファイルをクリックしたらビューの変化</a:t>
            </a:r>
            <a:endParaRPr lang="en-US" altLang="ja-JP" sz="1200" dirty="0" smtClean="0"/>
          </a:p>
          <a:p>
            <a:r>
              <a:rPr lang="ja-JP" altLang="en-US" sz="1200" dirty="0" smtClean="0"/>
              <a:t>　</a:t>
            </a:r>
            <a:r>
              <a:rPr lang="ja-JP" altLang="en-US" sz="1200" dirty="0" err="1" smtClean="0"/>
              <a:t>ー</a:t>
            </a:r>
            <a:r>
              <a:rPr lang="ja-JP" altLang="en-US" sz="1200" dirty="0" smtClean="0"/>
              <a:t>　そのファイルのソースコードを表示する　</a:t>
            </a:r>
            <a:endParaRPr lang="en-US" altLang="ja-JP" sz="1200" dirty="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7</a:t>
            </a:fld>
            <a:endParaRPr kumimoji="1" lang="ja-JP" altLang="en-US"/>
          </a:p>
        </p:txBody>
      </p:sp>
    </p:spTree>
    <p:extLst>
      <p:ext uri="{BB962C8B-B14F-4D97-AF65-F5344CB8AC3E}">
        <p14:creationId xmlns:p14="http://schemas.microsoft.com/office/powerpoint/2010/main" val="2941360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smtClean="0"/>
              <a:t>ソースコードの表示</a:t>
            </a:r>
            <a:endParaRPr lang="en-US" altLang="ja-JP" sz="1200" dirty="0" smtClean="0"/>
          </a:p>
          <a:p>
            <a:r>
              <a:rPr lang="ja-JP" altLang="en-US" sz="1200" dirty="0" smtClean="0"/>
              <a:t>　</a:t>
            </a:r>
            <a:r>
              <a:rPr lang="ja-JP" altLang="en-US" sz="1200" dirty="0" err="1" smtClean="0"/>
              <a:t>ー</a:t>
            </a:r>
            <a:r>
              <a:rPr lang="ja-JP" altLang="en-US" sz="1200" dirty="0" smtClean="0"/>
              <a:t>　色付けしているところはクローン</a:t>
            </a:r>
            <a:endParaRPr lang="en-US" altLang="ja-JP" sz="1200" dirty="0" smtClean="0"/>
          </a:p>
          <a:p>
            <a:r>
              <a:rPr lang="ja-JP" altLang="en-US" sz="1200" dirty="0" smtClean="0"/>
              <a:t>　　－　赤：バグ</a:t>
            </a:r>
            <a:endParaRPr lang="en-US" altLang="ja-JP" sz="1200" dirty="0" smtClean="0"/>
          </a:p>
          <a:p>
            <a:endParaRPr kumimoji="1" lang="ja-JP" altLang="en-US"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8</a:t>
            </a:fld>
            <a:endParaRPr kumimoji="1" lang="ja-JP" altLang="en-US"/>
          </a:p>
        </p:txBody>
      </p:sp>
    </p:spTree>
    <p:extLst>
      <p:ext uri="{BB962C8B-B14F-4D97-AF65-F5344CB8AC3E}">
        <p14:creationId xmlns:p14="http://schemas.microsoft.com/office/powerpoint/2010/main" val="4272976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9</a:t>
            </a:fld>
            <a:endParaRPr kumimoji="1" lang="ja-JP" altLang="en-US"/>
          </a:p>
        </p:txBody>
      </p:sp>
    </p:spTree>
    <p:extLst>
      <p:ext uri="{BB962C8B-B14F-4D97-AF65-F5344CB8AC3E}">
        <p14:creationId xmlns:p14="http://schemas.microsoft.com/office/powerpoint/2010/main" val="621330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10</a:t>
            </a:fld>
            <a:endParaRPr kumimoji="1" lang="ja-JP" altLang="en-US"/>
          </a:p>
        </p:txBody>
      </p:sp>
    </p:spTree>
    <p:extLst>
      <p:ext uri="{BB962C8B-B14F-4D97-AF65-F5344CB8AC3E}">
        <p14:creationId xmlns:p14="http://schemas.microsoft.com/office/powerpoint/2010/main" val="1069559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890C5DB-06BF-4BD3-9F38-0BB047EE34FC}" type="datetime1">
              <a:rPr kumimoji="1" lang="ja-JP" altLang="en-US" smtClean="0"/>
              <a:t>2017/7/13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866436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7B4FC6-B014-4D38-BEAB-A9C977288534}" type="datetime1">
              <a:rPr kumimoji="1" lang="ja-JP" altLang="en-US" smtClean="0"/>
              <a:t>2017/7/13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0756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4129D9C-4773-4C0B-A901-06FCF9DC0C5B}" type="datetime1">
              <a:rPr kumimoji="1" lang="ja-JP" altLang="en-US" smtClean="0"/>
              <a:t>2017/7/13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552108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0C15E7E-B03C-4623-BF03-0536F6C4858E}" type="datetime1">
              <a:rPr kumimoji="1" lang="ja-JP" altLang="en-US" smtClean="0"/>
              <a:t>2017/7/13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47974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F98A977-572C-46C8-9C1F-F92D297110DC}" type="datetime1">
              <a:rPr kumimoji="1" lang="ja-JP" altLang="en-US" smtClean="0"/>
              <a:t>2017/7/13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934469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C94ADA2-1B2B-48FB-A89F-3444BE5F0FE6}" type="datetime1">
              <a:rPr kumimoji="1" lang="ja-JP" altLang="en-US" smtClean="0"/>
              <a:t>2017/7/13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0896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BE5B578-3580-49D9-B781-9E4C2838FA84}" type="datetime1">
              <a:rPr kumimoji="1" lang="ja-JP" altLang="en-US" smtClean="0"/>
              <a:t>2017/7/13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51248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296B3EE-364B-4C01-AA9F-7134BD996525}" type="datetime1">
              <a:rPr kumimoji="1" lang="ja-JP" altLang="en-US" smtClean="0"/>
              <a:t>2017/7/13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40685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1B248A1-DA29-451F-B566-C4A93ADF3AB5}" type="datetime1">
              <a:rPr kumimoji="1" lang="ja-JP" altLang="en-US" smtClean="0"/>
              <a:t>2017/7/13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5753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D8D72B1-8906-46CD-93F5-B8D905B38F12}" type="datetime1">
              <a:rPr kumimoji="1" lang="ja-JP" altLang="en-US" smtClean="0"/>
              <a:t>2017/7/13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18000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BF393-5800-4B8D-B702-E0E4A719B9E5}" type="datetime1">
              <a:rPr kumimoji="1" lang="ja-JP" altLang="en-US" smtClean="0"/>
              <a:t>2017/7/13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2180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693-A552-4B86-9FB2-D542AF60D71E}" type="datetime1">
              <a:rPr kumimoji="1" lang="ja-JP" altLang="en-US" smtClean="0"/>
              <a:t>2017/7/13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11136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1556792"/>
            <a:ext cx="8458200" cy="1470025"/>
          </a:xfrm>
        </p:spPr>
        <p:txBody>
          <a:bodyPr>
            <a:normAutofit/>
          </a:bodyPr>
          <a:lstStyle/>
          <a:p>
            <a:r>
              <a:rPr kumimoji="1" lang="ja-JP" altLang="en-US" dirty="0" smtClean="0"/>
              <a:t>研究発表</a:t>
            </a:r>
            <a:endParaRPr kumimoji="1" lang="ja-JP" altLang="en-US" dirty="0"/>
          </a:p>
        </p:txBody>
      </p:sp>
      <p:sp>
        <p:nvSpPr>
          <p:cNvPr id="3" name="サブタイトル 2"/>
          <p:cNvSpPr>
            <a:spLocks noGrp="1"/>
          </p:cNvSpPr>
          <p:nvPr>
            <p:ph type="subTitle" idx="1"/>
          </p:nvPr>
        </p:nvSpPr>
        <p:spPr>
          <a:xfrm>
            <a:off x="936204" y="3573016"/>
            <a:ext cx="7232848" cy="1566820"/>
          </a:xfrm>
        </p:spPr>
        <p:txBody>
          <a:bodyPr>
            <a:noAutofit/>
          </a:bodyPr>
          <a:lstStyle/>
          <a:p>
            <a:r>
              <a:rPr kumimoji="1" lang="ja-JP" altLang="en-US" sz="2600" dirty="0" smtClean="0">
                <a:solidFill>
                  <a:schemeClr val="tx1"/>
                </a:solidFill>
              </a:rPr>
              <a:t>大石　聖也</a:t>
            </a:r>
            <a:endParaRPr kumimoji="1" lang="ja-JP" altLang="en-US" sz="2600" dirty="0">
              <a:solidFill>
                <a:schemeClr val="tx1"/>
              </a:solidFill>
            </a:endParaRPr>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a:t>
            </a:fld>
            <a:endParaRPr kumimoji="1" lang="ja-JP" altLang="en-US"/>
          </a:p>
        </p:txBody>
      </p:sp>
    </p:spTree>
    <p:extLst>
      <p:ext uri="{BB962C8B-B14F-4D97-AF65-F5344CB8AC3E}">
        <p14:creationId xmlns:p14="http://schemas.microsoft.com/office/powerpoint/2010/main" val="3417223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研究内容</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a:t>
            </a:fld>
            <a:endParaRPr kumimoji="1" lang="ja-JP" altLang="en-US"/>
          </a:p>
        </p:txBody>
      </p:sp>
      <p:sp>
        <p:nvSpPr>
          <p:cNvPr id="6" name="テキスト ボックス 5"/>
          <p:cNvSpPr txBox="1"/>
          <p:nvPr/>
        </p:nvSpPr>
        <p:spPr>
          <a:xfrm>
            <a:off x="685800" y="1700808"/>
            <a:ext cx="7630616" cy="3416320"/>
          </a:xfrm>
          <a:prstGeom prst="rect">
            <a:avLst/>
          </a:prstGeom>
          <a:noFill/>
        </p:spPr>
        <p:txBody>
          <a:bodyPr wrap="square" rtlCol="0">
            <a:spAutoFit/>
          </a:bodyPr>
          <a:lstStyle/>
          <a:p>
            <a:pPr marL="342900" indent="-342900">
              <a:buFont typeface="Arial" panose="020B0604020202020204" pitchFamily="34" charset="0"/>
              <a:buChar char="•"/>
            </a:pPr>
            <a:r>
              <a:rPr lang="en-US" altLang="ja-JP" sz="2400" dirty="0" smtClean="0"/>
              <a:t>CCT</a:t>
            </a:r>
            <a:r>
              <a:rPr lang="ja-JP" altLang="en-US" sz="2400" dirty="0" err="1" smtClean="0"/>
              <a:t>の検</a:t>
            </a:r>
            <a:r>
              <a:rPr lang="ja-JP" altLang="en-US" sz="2400" dirty="0" smtClean="0"/>
              <a:t>出結果を</a:t>
            </a:r>
            <a:r>
              <a:rPr lang="en-US" altLang="ja-JP" sz="2400" dirty="0" smtClean="0"/>
              <a:t>3</a:t>
            </a:r>
            <a:r>
              <a:rPr lang="ja-JP" altLang="en-US" sz="2400" dirty="0" err="1" smtClean="0"/>
              <a:t>つの</a:t>
            </a:r>
            <a:r>
              <a:rPr lang="ja-JP" altLang="en-US" sz="2400" dirty="0" smtClean="0"/>
              <a:t>ビューで可視化</a:t>
            </a:r>
            <a:endParaRPr lang="en-US" altLang="ja-JP" sz="2400" dirty="0" smtClean="0"/>
          </a:p>
          <a:p>
            <a:pPr marL="800100" lvl="1" indent="-342900">
              <a:buFont typeface="Calibri" panose="020F0502020204030204" pitchFamily="34" charset="0"/>
              <a:buChar char="‒"/>
            </a:pPr>
            <a:r>
              <a:rPr lang="ja-JP" altLang="en-US" sz="2400" dirty="0" smtClean="0"/>
              <a:t>時間軸</a:t>
            </a:r>
            <a:endParaRPr lang="en-US" altLang="ja-JP" sz="2400" dirty="0" smtClean="0"/>
          </a:p>
          <a:p>
            <a:pPr marL="800100" lvl="1" indent="-342900">
              <a:buFont typeface="Calibri" panose="020F0502020204030204" pitchFamily="34" charset="0"/>
              <a:buChar char="‒"/>
            </a:pPr>
            <a:r>
              <a:rPr lang="ja-JP" altLang="en-US" sz="2400" dirty="0" smtClean="0"/>
              <a:t>ファイル</a:t>
            </a:r>
            <a:endParaRPr lang="en-US" altLang="ja-JP" sz="2400" dirty="0" smtClean="0"/>
          </a:p>
          <a:p>
            <a:pPr marL="800100" lvl="1" indent="-342900">
              <a:buFont typeface="Calibri" panose="020F0502020204030204" pitchFamily="34" charset="0"/>
              <a:buChar char="‒"/>
            </a:pPr>
            <a:r>
              <a:rPr lang="ja-JP" altLang="en-US" sz="2400" dirty="0" smtClean="0"/>
              <a:t>ソースコード</a:t>
            </a:r>
            <a:endParaRPr lang="en-US" altLang="ja-JP" sz="2400" dirty="0"/>
          </a:p>
          <a:p>
            <a:pPr marL="342900" indent="-342900">
              <a:buFont typeface="Arial" panose="020B0604020202020204" pitchFamily="34" charset="0"/>
              <a:buChar char="•"/>
            </a:pPr>
            <a:endParaRPr lang="en-US" altLang="ja-JP" sz="2400" dirty="0" smtClean="0"/>
          </a:p>
          <a:p>
            <a:pPr marL="342900" indent="-342900">
              <a:buFont typeface="Arial" panose="020B0604020202020204" pitchFamily="34" charset="0"/>
              <a:buChar char="•"/>
            </a:pPr>
            <a:r>
              <a:rPr lang="ja-JP" altLang="en-US" sz="2400" dirty="0"/>
              <a:t>何故</a:t>
            </a:r>
            <a:r>
              <a:rPr lang="ja-JP" altLang="en-US" sz="2400" dirty="0" smtClean="0"/>
              <a:t>この</a:t>
            </a:r>
            <a:r>
              <a:rPr lang="en-US" altLang="ja-JP" sz="2400" dirty="0"/>
              <a:t>3</a:t>
            </a:r>
            <a:r>
              <a:rPr lang="ja-JP" altLang="en-US" sz="2400" dirty="0" err="1" smtClean="0"/>
              <a:t>つのなの</a:t>
            </a:r>
            <a:r>
              <a:rPr lang="ja-JP" altLang="en-US" sz="2400" dirty="0"/>
              <a:t>か</a:t>
            </a:r>
            <a:r>
              <a:rPr lang="ja-JP" altLang="en-US" sz="2400" dirty="0" smtClean="0"/>
              <a:t>の理由</a:t>
            </a:r>
            <a:endParaRPr lang="en-US" altLang="ja-JP" sz="2400" dirty="0" smtClean="0"/>
          </a:p>
          <a:p>
            <a:pPr marL="800100" lvl="1" indent="-342900">
              <a:buFont typeface="Calibri" panose="020F0502020204030204" pitchFamily="34" charset="0"/>
              <a:buChar char="‒"/>
            </a:pPr>
            <a:r>
              <a:rPr lang="ja-JP" altLang="en-US" sz="2400" dirty="0" smtClean="0"/>
              <a:t>コード</a:t>
            </a:r>
            <a:r>
              <a:rPr lang="ja-JP" altLang="en-US" sz="2400" dirty="0"/>
              <a:t>クローン</a:t>
            </a:r>
            <a:r>
              <a:rPr lang="ja-JP" altLang="en-US" sz="2400" dirty="0" smtClean="0"/>
              <a:t>の作成・利用過程における人的影響を調査する</a:t>
            </a:r>
            <a:endParaRPr lang="en-US" altLang="ja-JP" sz="2400" dirty="0" smtClean="0"/>
          </a:p>
          <a:p>
            <a:pPr marL="800100" lvl="1" indent="-342900">
              <a:buFont typeface="Calibri" panose="020F0502020204030204" pitchFamily="34" charset="0"/>
              <a:buChar char="‒"/>
            </a:pPr>
            <a:r>
              <a:rPr lang="ja-JP" altLang="en-US" sz="2400" dirty="0" smtClean="0"/>
              <a:t>誰が関わることでバグになりやすい</a:t>
            </a:r>
            <a:endParaRPr lang="en-US" altLang="ja-JP" sz="2400" dirty="0"/>
          </a:p>
        </p:txBody>
      </p:sp>
    </p:spTree>
    <p:extLst>
      <p:ext uri="{BB962C8B-B14F-4D97-AF65-F5344CB8AC3E}">
        <p14:creationId xmlns:p14="http://schemas.microsoft.com/office/powerpoint/2010/main" val="1268415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時間軸のビュー</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3</a:t>
            </a:fld>
            <a:endParaRPr kumimoji="1" lang="ja-JP" altLang="en-US"/>
          </a:p>
        </p:txBody>
      </p:sp>
      <p:sp>
        <p:nvSpPr>
          <p:cNvPr id="6" name="テキスト ボックス 5"/>
          <p:cNvSpPr txBox="1"/>
          <p:nvPr/>
        </p:nvSpPr>
        <p:spPr>
          <a:xfrm>
            <a:off x="786195" y="1613637"/>
            <a:ext cx="7630616" cy="461665"/>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時間軸</a:t>
            </a:r>
            <a:r>
              <a:rPr lang="ja-JP" altLang="en-US" sz="2400" dirty="0"/>
              <a:t>：バグの発生と時間に関係がある</a:t>
            </a:r>
            <a:r>
              <a:rPr lang="ja-JP" altLang="en-US" sz="2400" dirty="0" smtClean="0"/>
              <a:t>か</a:t>
            </a:r>
            <a:endParaRPr lang="en-US" altLang="ja-JP" sz="2400" dirty="0"/>
          </a:p>
        </p:txBody>
      </p:sp>
      <p:cxnSp>
        <p:nvCxnSpPr>
          <p:cNvPr id="7" name="直線矢印コネクタ 6"/>
          <p:cNvCxnSpPr/>
          <p:nvPr/>
        </p:nvCxnSpPr>
        <p:spPr>
          <a:xfrm>
            <a:off x="593803" y="3673856"/>
            <a:ext cx="801215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8530652" y="3673855"/>
            <a:ext cx="214671" cy="300082"/>
          </a:xfrm>
          <a:prstGeom prst="rect">
            <a:avLst/>
          </a:prstGeom>
          <a:noFill/>
        </p:spPr>
        <p:txBody>
          <a:bodyPr wrap="square" rtlCol="0">
            <a:spAutoFit/>
          </a:bodyPr>
          <a:lstStyle/>
          <a:p>
            <a:r>
              <a:rPr lang="en-US" altLang="ja-JP" sz="1350" dirty="0"/>
              <a:t>t</a:t>
            </a:r>
            <a:endParaRPr lang="ja-JP" altLang="en-US" sz="1350" dirty="0"/>
          </a:p>
        </p:txBody>
      </p:sp>
      <p:grpSp>
        <p:nvGrpSpPr>
          <p:cNvPr id="9" name="グループ化 8"/>
          <p:cNvGrpSpPr/>
          <p:nvPr/>
        </p:nvGrpSpPr>
        <p:grpSpPr>
          <a:xfrm>
            <a:off x="1215485" y="2886029"/>
            <a:ext cx="554662" cy="2003499"/>
            <a:chOff x="1620645" y="2183418"/>
            <a:chExt cx="739549" cy="2671332"/>
          </a:xfrm>
        </p:grpSpPr>
        <p:cxnSp>
          <p:nvCxnSpPr>
            <p:cNvPr id="10" name="直線コネクタ 9"/>
            <p:cNvCxnSpPr/>
            <p:nvPr/>
          </p:nvCxnSpPr>
          <p:spPr>
            <a:xfrm>
              <a:off x="1940312" y="2665141"/>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1620645" y="2183418"/>
              <a:ext cx="739549" cy="400109"/>
            </a:xfrm>
            <a:prstGeom prst="rect">
              <a:avLst/>
            </a:prstGeom>
            <a:noFill/>
          </p:spPr>
          <p:txBody>
            <a:bodyPr wrap="square" rtlCol="0">
              <a:spAutoFit/>
            </a:bodyPr>
            <a:lstStyle/>
            <a:p>
              <a:r>
                <a:rPr lang="en-US" altLang="ja-JP" sz="1350" dirty="0"/>
                <a:t>Rev.0</a:t>
              </a:r>
              <a:endParaRPr lang="ja-JP" altLang="en-US" sz="1350" dirty="0"/>
            </a:p>
          </p:txBody>
        </p:sp>
        <p:grpSp>
          <p:nvGrpSpPr>
            <p:cNvPr id="12" name="グループ化 11"/>
            <p:cNvGrpSpPr/>
            <p:nvPr/>
          </p:nvGrpSpPr>
          <p:grpSpPr>
            <a:xfrm>
              <a:off x="1775201" y="4104118"/>
              <a:ext cx="371112" cy="750632"/>
              <a:chOff x="1308410" y="4984594"/>
              <a:chExt cx="646771" cy="1308194"/>
            </a:xfrm>
          </p:grpSpPr>
          <p:sp>
            <p:nvSpPr>
              <p:cNvPr id="13" name="円/楕円 12"/>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4" name="直線コネクタ 13"/>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6583393" y="2863610"/>
            <a:ext cx="604587" cy="2025096"/>
            <a:chOff x="8777857" y="2153527"/>
            <a:chExt cx="806116" cy="2700128"/>
          </a:xfrm>
        </p:grpSpPr>
        <p:cxnSp>
          <p:nvCxnSpPr>
            <p:cNvPr id="19" name="直線コネクタ 18"/>
            <p:cNvCxnSpPr/>
            <p:nvPr/>
          </p:nvCxnSpPr>
          <p:spPr>
            <a:xfrm>
              <a:off x="9117970" y="2683729"/>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8777857" y="2153527"/>
              <a:ext cx="806116" cy="400109"/>
            </a:xfrm>
            <a:prstGeom prst="rect">
              <a:avLst/>
            </a:prstGeom>
            <a:noFill/>
          </p:spPr>
          <p:txBody>
            <a:bodyPr wrap="square" rtlCol="0">
              <a:spAutoFit/>
            </a:bodyPr>
            <a:lstStyle/>
            <a:p>
              <a:r>
                <a:rPr lang="en-US" altLang="ja-JP" sz="1350" dirty="0"/>
                <a:t>Rev.4</a:t>
              </a:r>
              <a:endParaRPr lang="ja-JP" altLang="en-US" sz="1350" dirty="0"/>
            </a:p>
          </p:txBody>
        </p:sp>
        <p:grpSp>
          <p:nvGrpSpPr>
            <p:cNvPr id="21" name="グループ化 20"/>
            <p:cNvGrpSpPr/>
            <p:nvPr/>
          </p:nvGrpSpPr>
          <p:grpSpPr>
            <a:xfrm>
              <a:off x="8932414" y="4103023"/>
              <a:ext cx="371112" cy="750632"/>
              <a:chOff x="1308410" y="4984594"/>
              <a:chExt cx="646771" cy="1308194"/>
            </a:xfrm>
          </p:grpSpPr>
          <p:sp>
            <p:nvSpPr>
              <p:cNvPr id="22" name="円/楕円 21"/>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23" name="直線コネクタ 22"/>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7" name="グループ化 26"/>
          <p:cNvGrpSpPr/>
          <p:nvPr/>
        </p:nvGrpSpPr>
        <p:grpSpPr>
          <a:xfrm>
            <a:off x="3887589" y="2878639"/>
            <a:ext cx="612401" cy="2016467"/>
            <a:chOff x="5183453" y="2173564"/>
            <a:chExt cx="816535" cy="2688623"/>
          </a:xfrm>
        </p:grpSpPr>
        <p:cxnSp>
          <p:nvCxnSpPr>
            <p:cNvPr id="28" name="直線コネクタ 27"/>
            <p:cNvCxnSpPr/>
            <p:nvPr/>
          </p:nvCxnSpPr>
          <p:spPr>
            <a:xfrm>
              <a:off x="5523566" y="2702315"/>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5183453" y="2173564"/>
              <a:ext cx="816535" cy="400109"/>
            </a:xfrm>
            <a:prstGeom prst="rect">
              <a:avLst/>
            </a:prstGeom>
            <a:noFill/>
          </p:spPr>
          <p:txBody>
            <a:bodyPr wrap="square" rtlCol="0">
              <a:spAutoFit/>
            </a:bodyPr>
            <a:lstStyle/>
            <a:p>
              <a:r>
                <a:rPr lang="en-US" altLang="ja-JP" sz="1350" dirty="0"/>
                <a:t>Rev.3</a:t>
              </a:r>
              <a:endParaRPr lang="ja-JP" altLang="en-US" sz="1350" dirty="0"/>
            </a:p>
          </p:txBody>
        </p:sp>
        <p:grpSp>
          <p:nvGrpSpPr>
            <p:cNvPr id="30" name="グループ化 29"/>
            <p:cNvGrpSpPr/>
            <p:nvPr/>
          </p:nvGrpSpPr>
          <p:grpSpPr>
            <a:xfrm>
              <a:off x="5338010" y="4111555"/>
              <a:ext cx="371112" cy="750632"/>
              <a:chOff x="1308410" y="4984594"/>
              <a:chExt cx="646771" cy="1308194"/>
            </a:xfrm>
          </p:grpSpPr>
          <p:sp>
            <p:nvSpPr>
              <p:cNvPr id="31" name="円/楕円 30"/>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2" name="直線コネクタ 31"/>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6" name="グループ化 35"/>
          <p:cNvGrpSpPr/>
          <p:nvPr/>
        </p:nvGrpSpPr>
        <p:grpSpPr>
          <a:xfrm>
            <a:off x="2384965" y="2880843"/>
            <a:ext cx="572894" cy="2014505"/>
            <a:chOff x="3179955" y="2176503"/>
            <a:chExt cx="763859" cy="2686007"/>
          </a:xfrm>
        </p:grpSpPr>
        <p:cxnSp>
          <p:nvCxnSpPr>
            <p:cNvPr id="37" name="直線コネクタ 36"/>
            <p:cNvCxnSpPr/>
            <p:nvPr/>
          </p:nvCxnSpPr>
          <p:spPr>
            <a:xfrm>
              <a:off x="3520067" y="2694878"/>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3179955" y="2176503"/>
              <a:ext cx="763859" cy="400109"/>
            </a:xfrm>
            <a:prstGeom prst="rect">
              <a:avLst/>
            </a:prstGeom>
            <a:noFill/>
          </p:spPr>
          <p:txBody>
            <a:bodyPr wrap="square" rtlCol="0">
              <a:spAutoFit/>
            </a:bodyPr>
            <a:lstStyle/>
            <a:p>
              <a:r>
                <a:rPr lang="en-US" altLang="ja-JP" sz="1350" dirty="0"/>
                <a:t>Rev.2</a:t>
              </a:r>
              <a:endParaRPr lang="ja-JP" altLang="en-US" sz="1350" dirty="0"/>
            </a:p>
          </p:txBody>
        </p:sp>
        <p:grpSp>
          <p:nvGrpSpPr>
            <p:cNvPr id="39" name="グループ化 38"/>
            <p:cNvGrpSpPr/>
            <p:nvPr/>
          </p:nvGrpSpPr>
          <p:grpSpPr>
            <a:xfrm>
              <a:off x="3335752" y="4111878"/>
              <a:ext cx="371112" cy="750632"/>
              <a:chOff x="1308410" y="4984594"/>
              <a:chExt cx="646771" cy="1308194"/>
            </a:xfrm>
          </p:grpSpPr>
          <p:sp>
            <p:nvSpPr>
              <p:cNvPr id="40" name="円/楕円 3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41" name="直線コネクタ 4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5" name="グループ化 44"/>
          <p:cNvGrpSpPr/>
          <p:nvPr/>
        </p:nvGrpSpPr>
        <p:grpSpPr>
          <a:xfrm>
            <a:off x="1966794" y="2886029"/>
            <a:ext cx="619157" cy="2009077"/>
            <a:chOff x="2622393" y="2183418"/>
            <a:chExt cx="825543" cy="2678769"/>
          </a:xfrm>
        </p:grpSpPr>
        <p:cxnSp>
          <p:nvCxnSpPr>
            <p:cNvPr id="46" name="直線コネクタ 45"/>
            <p:cNvCxnSpPr/>
            <p:nvPr/>
          </p:nvCxnSpPr>
          <p:spPr>
            <a:xfrm>
              <a:off x="2962506" y="2672578"/>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2622393" y="2183418"/>
              <a:ext cx="825543" cy="400109"/>
            </a:xfrm>
            <a:prstGeom prst="rect">
              <a:avLst/>
            </a:prstGeom>
            <a:noFill/>
          </p:spPr>
          <p:txBody>
            <a:bodyPr wrap="square" rtlCol="0">
              <a:spAutoFit/>
            </a:bodyPr>
            <a:lstStyle/>
            <a:p>
              <a:r>
                <a:rPr lang="en-US" altLang="ja-JP" sz="1350" dirty="0"/>
                <a:t>Rev.1</a:t>
              </a:r>
              <a:endParaRPr lang="ja-JP" altLang="en-US" sz="1350" dirty="0"/>
            </a:p>
          </p:txBody>
        </p:sp>
        <p:grpSp>
          <p:nvGrpSpPr>
            <p:cNvPr id="48" name="グループ化 47"/>
            <p:cNvGrpSpPr/>
            <p:nvPr/>
          </p:nvGrpSpPr>
          <p:grpSpPr>
            <a:xfrm>
              <a:off x="2776950" y="4111555"/>
              <a:ext cx="371112" cy="750632"/>
              <a:chOff x="1308410" y="4984594"/>
              <a:chExt cx="646771" cy="1308194"/>
            </a:xfrm>
            <a:solidFill>
              <a:srgbClr val="92D050"/>
            </a:solidFill>
          </p:grpSpPr>
          <p:sp>
            <p:nvSpPr>
              <p:cNvPr id="49" name="円/楕円 48"/>
              <p:cNvSpPr/>
              <p:nvPr/>
            </p:nvSpPr>
            <p:spPr>
              <a:xfrm>
                <a:off x="1319560" y="4984594"/>
                <a:ext cx="591015" cy="591015"/>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50" name="直線コネクタ 49"/>
              <p:cNvCxnSpPr/>
              <p:nvPr/>
            </p:nvCxnSpPr>
            <p:spPr>
              <a:xfrm>
                <a:off x="1635514" y="5575609"/>
                <a:ext cx="0" cy="40144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flipH="1">
                <a:off x="1308410" y="5965684"/>
                <a:ext cx="327104" cy="32710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1642947" y="5965684"/>
                <a:ext cx="312234" cy="31223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1315845" y="5726045"/>
                <a:ext cx="639336" cy="0"/>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grpSp>
      </p:grpSp>
      <p:grpSp>
        <p:nvGrpSpPr>
          <p:cNvPr id="54" name="グループ化 53"/>
          <p:cNvGrpSpPr/>
          <p:nvPr/>
        </p:nvGrpSpPr>
        <p:grpSpPr>
          <a:xfrm>
            <a:off x="7350041" y="2880730"/>
            <a:ext cx="606337" cy="2014376"/>
            <a:chOff x="9800051" y="2176352"/>
            <a:chExt cx="808449" cy="2685835"/>
          </a:xfrm>
        </p:grpSpPr>
        <p:cxnSp>
          <p:nvCxnSpPr>
            <p:cNvPr id="55" name="直線コネクタ 54"/>
            <p:cNvCxnSpPr/>
            <p:nvPr/>
          </p:nvCxnSpPr>
          <p:spPr>
            <a:xfrm>
              <a:off x="10140164" y="2691166"/>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9800051" y="2176352"/>
              <a:ext cx="808449" cy="400109"/>
            </a:xfrm>
            <a:prstGeom prst="rect">
              <a:avLst/>
            </a:prstGeom>
            <a:noFill/>
          </p:spPr>
          <p:txBody>
            <a:bodyPr wrap="square" rtlCol="0">
              <a:spAutoFit/>
            </a:bodyPr>
            <a:lstStyle/>
            <a:p>
              <a:r>
                <a:rPr lang="en-US" altLang="ja-JP" sz="1350" dirty="0"/>
                <a:t>Rev.5</a:t>
              </a:r>
              <a:endParaRPr lang="ja-JP" altLang="en-US" sz="1350" dirty="0"/>
            </a:p>
          </p:txBody>
        </p:sp>
        <p:grpSp>
          <p:nvGrpSpPr>
            <p:cNvPr id="57" name="グループ化 56"/>
            <p:cNvGrpSpPr/>
            <p:nvPr/>
          </p:nvGrpSpPr>
          <p:grpSpPr>
            <a:xfrm>
              <a:off x="9954608" y="4111555"/>
              <a:ext cx="371112" cy="750632"/>
              <a:chOff x="1308410" y="4984594"/>
              <a:chExt cx="646771" cy="1308194"/>
            </a:xfrm>
            <a:solidFill>
              <a:schemeClr val="accent4">
                <a:lumMod val="60000"/>
                <a:lumOff val="40000"/>
              </a:schemeClr>
            </a:solidFill>
          </p:grpSpPr>
          <p:sp>
            <p:nvSpPr>
              <p:cNvPr id="58" name="円/楕円 57"/>
              <p:cNvSpPr/>
              <p:nvPr/>
            </p:nvSpPr>
            <p:spPr>
              <a:xfrm>
                <a:off x="1319560" y="4984594"/>
                <a:ext cx="591015" cy="591015"/>
              </a:xfrm>
              <a:prstGeom prst="ellipse">
                <a:avLst/>
              </a:prstGeom>
              <a:grp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59" name="直線コネクタ 58"/>
              <p:cNvCxnSpPr/>
              <p:nvPr/>
            </p:nvCxnSpPr>
            <p:spPr>
              <a:xfrm>
                <a:off x="1635514" y="5575609"/>
                <a:ext cx="0" cy="40144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H="1">
                <a:off x="1308410" y="5965684"/>
                <a:ext cx="327104" cy="32710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1642947" y="5965684"/>
                <a:ext cx="312234" cy="31223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1315845" y="5726045"/>
                <a:ext cx="639336" cy="0"/>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3" name="グループ化 62"/>
          <p:cNvGrpSpPr/>
          <p:nvPr/>
        </p:nvGrpSpPr>
        <p:grpSpPr>
          <a:xfrm rot="2580200">
            <a:off x="2412414" y="2492599"/>
            <a:ext cx="466735" cy="355529"/>
            <a:chOff x="782741" y="5588329"/>
            <a:chExt cx="1375150" cy="1047503"/>
          </a:xfrm>
        </p:grpSpPr>
        <p:sp>
          <p:nvSpPr>
            <p:cNvPr id="64" name="円/楕円 63"/>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65" name="直線コネクタ 64"/>
            <p:cNvCxnSpPr>
              <a:stCxn id="64"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a:stCxn id="64"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a:stCxn id="64"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a:stCxn id="64"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a:stCxn id="64"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a:stCxn id="64" idx="2"/>
              <a:endCxn id="64"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74" name="直線コネクタ 73"/>
            <p:cNvCxnSpPr>
              <a:stCxn id="64"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5" name="グループ化 74"/>
          <p:cNvGrpSpPr/>
          <p:nvPr/>
        </p:nvGrpSpPr>
        <p:grpSpPr>
          <a:xfrm rot="2580200">
            <a:off x="7371757" y="2489503"/>
            <a:ext cx="466735" cy="355529"/>
            <a:chOff x="782741" y="5588329"/>
            <a:chExt cx="1375150" cy="1047503"/>
          </a:xfrm>
        </p:grpSpPr>
        <p:sp>
          <p:nvSpPr>
            <p:cNvPr id="76" name="円/楕円 75"/>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77" name="直線コネクタ 76"/>
            <p:cNvCxnSpPr>
              <a:stCxn id="76"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a:stCxn id="76"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stCxn id="76"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a:stCxn id="76"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a:stCxn id="76"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a:stCxn id="76" idx="2"/>
              <a:endCxn id="76"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86" name="直線コネクタ 85"/>
            <p:cNvCxnSpPr>
              <a:stCxn id="76"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7" name="グループ化 86"/>
          <p:cNvGrpSpPr/>
          <p:nvPr/>
        </p:nvGrpSpPr>
        <p:grpSpPr>
          <a:xfrm rot="2580200">
            <a:off x="775839" y="5626363"/>
            <a:ext cx="466735" cy="355529"/>
            <a:chOff x="782741" y="5588329"/>
            <a:chExt cx="1375150" cy="1047503"/>
          </a:xfrm>
        </p:grpSpPr>
        <p:sp>
          <p:nvSpPr>
            <p:cNvPr id="88" name="円/楕円 87"/>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89" name="直線コネクタ 88"/>
            <p:cNvCxnSpPr>
              <a:stCxn id="88"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a:stCxn id="88"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a:stCxn id="88"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a:stCxn id="88"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a:stCxn id="88"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a:stCxn id="88" idx="2"/>
              <a:endCxn id="88"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98" name="直線コネクタ 97"/>
            <p:cNvCxnSpPr>
              <a:stCxn id="88"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p:nvPr/>
        </p:nvGrpSpPr>
        <p:grpSpPr>
          <a:xfrm>
            <a:off x="2637482" y="5456241"/>
            <a:ext cx="278334" cy="562974"/>
            <a:chOff x="1308410" y="4984594"/>
            <a:chExt cx="646771" cy="1308194"/>
          </a:xfrm>
        </p:grpSpPr>
        <p:sp>
          <p:nvSpPr>
            <p:cNvPr id="100" name="円/楕円 9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01" name="直線コネクタ 10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5" name="テキスト ボックス 104"/>
          <p:cNvSpPr txBox="1"/>
          <p:nvPr/>
        </p:nvSpPr>
        <p:spPr>
          <a:xfrm>
            <a:off x="1177860" y="5584209"/>
            <a:ext cx="4978316" cy="507831"/>
          </a:xfrm>
          <a:prstGeom prst="rect">
            <a:avLst/>
          </a:prstGeom>
          <a:noFill/>
        </p:spPr>
        <p:txBody>
          <a:bodyPr wrap="square" rtlCol="0">
            <a:spAutoFit/>
          </a:bodyPr>
          <a:lstStyle/>
          <a:p>
            <a:endParaRPr lang="en-US" altLang="ja-JP" sz="1350" dirty="0"/>
          </a:p>
          <a:p>
            <a:r>
              <a:rPr lang="ja-JP" altLang="en-US" sz="1350" dirty="0"/>
              <a:t>バグ</a:t>
            </a:r>
            <a:r>
              <a:rPr lang="en-US" altLang="ja-JP" sz="1350" dirty="0"/>
              <a:t>		</a:t>
            </a:r>
            <a:r>
              <a:rPr lang="ja-JP" altLang="en-US" sz="1350" dirty="0"/>
              <a:t>開発者：色によって個人を分けてる</a:t>
            </a:r>
          </a:p>
        </p:txBody>
      </p:sp>
    </p:spTree>
    <p:extLst>
      <p:ext uri="{BB962C8B-B14F-4D97-AF65-F5344CB8AC3E}">
        <p14:creationId xmlns:p14="http://schemas.microsoft.com/office/powerpoint/2010/main" val="4112824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時間軸のビュー</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4</a:t>
            </a:fld>
            <a:endParaRPr kumimoji="1" lang="ja-JP" altLang="en-US"/>
          </a:p>
        </p:txBody>
      </p:sp>
      <p:sp>
        <p:nvSpPr>
          <p:cNvPr id="6" name="テキスト ボックス 5"/>
          <p:cNvSpPr txBox="1"/>
          <p:nvPr/>
        </p:nvSpPr>
        <p:spPr>
          <a:xfrm>
            <a:off x="786195" y="1613637"/>
            <a:ext cx="7630616" cy="461665"/>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時間軸</a:t>
            </a:r>
            <a:r>
              <a:rPr lang="ja-JP" altLang="en-US" sz="2400" dirty="0"/>
              <a:t>：バグの発生と時間に関係がある</a:t>
            </a:r>
            <a:r>
              <a:rPr lang="ja-JP" altLang="en-US" sz="2400" dirty="0" smtClean="0"/>
              <a:t>か</a:t>
            </a:r>
            <a:endParaRPr lang="en-US" altLang="ja-JP" sz="2400" dirty="0"/>
          </a:p>
        </p:txBody>
      </p:sp>
      <p:cxnSp>
        <p:nvCxnSpPr>
          <p:cNvPr id="7" name="直線矢印コネクタ 6"/>
          <p:cNvCxnSpPr/>
          <p:nvPr/>
        </p:nvCxnSpPr>
        <p:spPr>
          <a:xfrm>
            <a:off x="593803" y="3673856"/>
            <a:ext cx="801215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8530652" y="3673855"/>
            <a:ext cx="214671" cy="300082"/>
          </a:xfrm>
          <a:prstGeom prst="rect">
            <a:avLst/>
          </a:prstGeom>
          <a:noFill/>
        </p:spPr>
        <p:txBody>
          <a:bodyPr wrap="square" rtlCol="0">
            <a:spAutoFit/>
          </a:bodyPr>
          <a:lstStyle/>
          <a:p>
            <a:r>
              <a:rPr lang="en-US" altLang="ja-JP" sz="1350" dirty="0"/>
              <a:t>t</a:t>
            </a:r>
            <a:endParaRPr lang="ja-JP" altLang="en-US" sz="1350" dirty="0"/>
          </a:p>
        </p:txBody>
      </p:sp>
      <p:grpSp>
        <p:nvGrpSpPr>
          <p:cNvPr id="9" name="グループ化 8"/>
          <p:cNvGrpSpPr/>
          <p:nvPr/>
        </p:nvGrpSpPr>
        <p:grpSpPr>
          <a:xfrm>
            <a:off x="1215485" y="2886029"/>
            <a:ext cx="554662" cy="2003499"/>
            <a:chOff x="1620645" y="2183418"/>
            <a:chExt cx="739549" cy="2671332"/>
          </a:xfrm>
        </p:grpSpPr>
        <p:cxnSp>
          <p:nvCxnSpPr>
            <p:cNvPr id="10" name="直線コネクタ 9"/>
            <p:cNvCxnSpPr/>
            <p:nvPr/>
          </p:nvCxnSpPr>
          <p:spPr>
            <a:xfrm>
              <a:off x="1940312" y="2665141"/>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1620645" y="2183418"/>
              <a:ext cx="739549" cy="400109"/>
            </a:xfrm>
            <a:prstGeom prst="rect">
              <a:avLst/>
            </a:prstGeom>
            <a:noFill/>
          </p:spPr>
          <p:txBody>
            <a:bodyPr wrap="square" rtlCol="0">
              <a:spAutoFit/>
            </a:bodyPr>
            <a:lstStyle/>
            <a:p>
              <a:r>
                <a:rPr lang="en-US" altLang="ja-JP" sz="1350" dirty="0"/>
                <a:t>Rev.0</a:t>
              </a:r>
              <a:endParaRPr lang="ja-JP" altLang="en-US" sz="1350" dirty="0"/>
            </a:p>
          </p:txBody>
        </p:sp>
        <p:grpSp>
          <p:nvGrpSpPr>
            <p:cNvPr id="12" name="グループ化 11"/>
            <p:cNvGrpSpPr/>
            <p:nvPr/>
          </p:nvGrpSpPr>
          <p:grpSpPr>
            <a:xfrm>
              <a:off x="1775201" y="4104118"/>
              <a:ext cx="371112" cy="750632"/>
              <a:chOff x="1308410" y="4984594"/>
              <a:chExt cx="646771" cy="1308194"/>
            </a:xfrm>
          </p:grpSpPr>
          <p:sp>
            <p:nvSpPr>
              <p:cNvPr id="13" name="円/楕円 12"/>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4" name="直線コネクタ 13"/>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6583393" y="2863610"/>
            <a:ext cx="604587" cy="2025096"/>
            <a:chOff x="8777857" y="2153527"/>
            <a:chExt cx="806116" cy="2700128"/>
          </a:xfrm>
        </p:grpSpPr>
        <p:cxnSp>
          <p:nvCxnSpPr>
            <p:cNvPr id="19" name="直線コネクタ 18"/>
            <p:cNvCxnSpPr/>
            <p:nvPr/>
          </p:nvCxnSpPr>
          <p:spPr>
            <a:xfrm>
              <a:off x="9117970" y="2683729"/>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8777857" y="2153527"/>
              <a:ext cx="806116" cy="400109"/>
            </a:xfrm>
            <a:prstGeom prst="rect">
              <a:avLst/>
            </a:prstGeom>
            <a:noFill/>
          </p:spPr>
          <p:txBody>
            <a:bodyPr wrap="square" rtlCol="0">
              <a:spAutoFit/>
            </a:bodyPr>
            <a:lstStyle/>
            <a:p>
              <a:r>
                <a:rPr lang="en-US" altLang="ja-JP" sz="1350" dirty="0"/>
                <a:t>Rev.4</a:t>
              </a:r>
              <a:endParaRPr lang="ja-JP" altLang="en-US" sz="1350" dirty="0"/>
            </a:p>
          </p:txBody>
        </p:sp>
        <p:grpSp>
          <p:nvGrpSpPr>
            <p:cNvPr id="21" name="グループ化 20"/>
            <p:cNvGrpSpPr/>
            <p:nvPr/>
          </p:nvGrpSpPr>
          <p:grpSpPr>
            <a:xfrm>
              <a:off x="8932414" y="4103023"/>
              <a:ext cx="371112" cy="750632"/>
              <a:chOff x="1308410" y="4984594"/>
              <a:chExt cx="646771" cy="1308194"/>
            </a:xfrm>
          </p:grpSpPr>
          <p:sp>
            <p:nvSpPr>
              <p:cNvPr id="22" name="円/楕円 21"/>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23" name="直線コネクタ 22"/>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7" name="グループ化 26"/>
          <p:cNvGrpSpPr/>
          <p:nvPr/>
        </p:nvGrpSpPr>
        <p:grpSpPr>
          <a:xfrm>
            <a:off x="3887589" y="2878639"/>
            <a:ext cx="612401" cy="2016467"/>
            <a:chOff x="5183453" y="2173564"/>
            <a:chExt cx="816535" cy="2688623"/>
          </a:xfrm>
        </p:grpSpPr>
        <p:cxnSp>
          <p:nvCxnSpPr>
            <p:cNvPr id="28" name="直線コネクタ 27"/>
            <p:cNvCxnSpPr/>
            <p:nvPr/>
          </p:nvCxnSpPr>
          <p:spPr>
            <a:xfrm>
              <a:off x="5523566" y="2702315"/>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5183453" y="2173564"/>
              <a:ext cx="816535" cy="400109"/>
            </a:xfrm>
            <a:prstGeom prst="rect">
              <a:avLst/>
            </a:prstGeom>
            <a:noFill/>
          </p:spPr>
          <p:txBody>
            <a:bodyPr wrap="square" rtlCol="0">
              <a:spAutoFit/>
            </a:bodyPr>
            <a:lstStyle/>
            <a:p>
              <a:r>
                <a:rPr lang="en-US" altLang="ja-JP" sz="1350" dirty="0"/>
                <a:t>Rev.3</a:t>
              </a:r>
              <a:endParaRPr lang="ja-JP" altLang="en-US" sz="1350" dirty="0"/>
            </a:p>
          </p:txBody>
        </p:sp>
        <p:grpSp>
          <p:nvGrpSpPr>
            <p:cNvPr id="30" name="グループ化 29"/>
            <p:cNvGrpSpPr/>
            <p:nvPr/>
          </p:nvGrpSpPr>
          <p:grpSpPr>
            <a:xfrm>
              <a:off x="5338010" y="4111555"/>
              <a:ext cx="371112" cy="750632"/>
              <a:chOff x="1308410" y="4984594"/>
              <a:chExt cx="646771" cy="1308194"/>
            </a:xfrm>
          </p:grpSpPr>
          <p:sp>
            <p:nvSpPr>
              <p:cNvPr id="31" name="円/楕円 30"/>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2" name="直線コネクタ 31"/>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6" name="グループ化 35"/>
          <p:cNvGrpSpPr/>
          <p:nvPr/>
        </p:nvGrpSpPr>
        <p:grpSpPr>
          <a:xfrm>
            <a:off x="2384965" y="2880843"/>
            <a:ext cx="572894" cy="2014505"/>
            <a:chOff x="3179955" y="2176503"/>
            <a:chExt cx="763859" cy="2686007"/>
          </a:xfrm>
        </p:grpSpPr>
        <p:cxnSp>
          <p:nvCxnSpPr>
            <p:cNvPr id="37" name="直線コネクタ 36"/>
            <p:cNvCxnSpPr/>
            <p:nvPr/>
          </p:nvCxnSpPr>
          <p:spPr>
            <a:xfrm>
              <a:off x="3520067" y="2694878"/>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3179955" y="2176503"/>
              <a:ext cx="763859" cy="400109"/>
            </a:xfrm>
            <a:prstGeom prst="rect">
              <a:avLst/>
            </a:prstGeom>
            <a:noFill/>
          </p:spPr>
          <p:txBody>
            <a:bodyPr wrap="square" rtlCol="0">
              <a:spAutoFit/>
            </a:bodyPr>
            <a:lstStyle/>
            <a:p>
              <a:r>
                <a:rPr lang="en-US" altLang="ja-JP" sz="1350" dirty="0"/>
                <a:t>Rev.2</a:t>
              </a:r>
              <a:endParaRPr lang="ja-JP" altLang="en-US" sz="1350" dirty="0"/>
            </a:p>
          </p:txBody>
        </p:sp>
        <p:grpSp>
          <p:nvGrpSpPr>
            <p:cNvPr id="39" name="グループ化 38"/>
            <p:cNvGrpSpPr/>
            <p:nvPr/>
          </p:nvGrpSpPr>
          <p:grpSpPr>
            <a:xfrm>
              <a:off x="3335752" y="4111878"/>
              <a:ext cx="371112" cy="750632"/>
              <a:chOff x="1308410" y="4984594"/>
              <a:chExt cx="646771" cy="1308194"/>
            </a:xfrm>
          </p:grpSpPr>
          <p:sp>
            <p:nvSpPr>
              <p:cNvPr id="40" name="円/楕円 3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41" name="直線コネクタ 4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5" name="グループ化 44"/>
          <p:cNvGrpSpPr/>
          <p:nvPr/>
        </p:nvGrpSpPr>
        <p:grpSpPr>
          <a:xfrm>
            <a:off x="1966794" y="2886029"/>
            <a:ext cx="619157" cy="2009077"/>
            <a:chOff x="2622393" y="2183418"/>
            <a:chExt cx="825543" cy="2678769"/>
          </a:xfrm>
        </p:grpSpPr>
        <p:cxnSp>
          <p:nvCxnSpPr>
            <p:cNvPr id="46" name="直線コネクタ 45"/>
            <p:cNvCxnSpPr/>
            <p:nvPr/>
          </p:nvCxnSpPr>
          <p:spPr>
            <a:xfrm>
              <a:off x="2962506" y="2672578"/>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2622393" y="2183418"/>
              <a:ext cx="825543" cy="400109"/>
            </a:xfrm>
            <a:prstGeom prst="rect">
              <a:avLst/>
            </a:prstGeom>
            <a:noFill/>
          </p:spPr>
          <p:txBody>
            <a:bodyPr wrap="square" rtlCol="0">
              <a:spAutoFit/>
            </a:bodyPr>
            <a:lstStyle/>
            <a:p>
              <a:r>
                <a:rPr lang="en-US" altLang="ja-JP" sz="1350" dirty="0"/>
                <a:t>Rev.1</a:t>
              </a:r>
              <a:endParaRPr lang="ja-JP" altLang="en-US" sz="1350" dirty="0"/>
            </a:p>
          </p:txBody>
        </p:sp>
        <p:grpSp>
          <p:nvGrpSpPr>
            <p:cNvPr id="48" name="グループ化 47"/>
            <p:cNvGrpSpPr/>
            <p:nvPr/>
          </p:nvGrpSpPr>
          <p:grpSpPr>
            <a:xfrm>
              <a:off x="2776950" y="4111555"/>
              <a:ext cx="371112" cy="750632"/>
              <a:chOff x="1308410" y="4984594"/>
              <a:chExt cx="646771" cy="1308194"/>
            </a:xfrm>
            <a:solidFill>
              <a:srgbClr val="92D050"/>
            </a:solidFill>
          </p:grpSpPr>
          <p:sp>
            <p:nvSpPr>
              <p:cNvPr id="49" name="円/楕円 48"/>
              <p:cNvSpPr/>
              <p:nvPr/>
            </p:nvSpPr>
            <p:spPr>
              <a:xfrm>
                <a:off x="1319560" y="4984594"/>
                <a:ext cx="591015" cy="591015"/>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50" name="直線コネクタ 49"/>
              <p:cNvCxnSpPr/>
              <p:nvPr/>
            </p:nvCxnSpPr>
            <p:spPr>
              <a:xfrm>
                <a:off x="1635514" y="5575609"/>
                <a:ext cx="0" cy="40144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flipH="1">
                <a:off x="1308410" y="5965684"/>
                <a:ext cx="327104" cy="32710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1642947" y="5965684"/>
                <a:ext cx="312234" cy="31223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1315845" y="5726045"/>
                <a:ext cx="639336" cy="0"/>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grpSp>
      </p:grpSp>
      <p:grpSp>
        <p:nvGrpSpPr>
          <p:cNvPr id="54" name="グループ化 53"/>
          <p:cNvGrpSpPr/>
          <p:nvPr/>
        </p:nvGrpSpPr>
        <p:grpSpPr>
          <a:xfrm>
            <a:off x="7350041" y="2880730"/>
            <a:ext cx="606337" cy="2014376"/>
            <a:chOff x="9800051" y="2176352"/>
            <a:chExt cx="808449" cy="2685835"/>
          </a:xfrm>
        </p:grpSpPr>
        <p:cxnSp>
          <p:nvCxnSpPr>
            <p:cNvPr id="55" name="直線コネクタ 54"/>
            <p:cNvCxnSpPr/>
            <p:nvPr/>
          </p:nvCxnSpPr>
          <p:spPr>
            <a:xfrm>
              <a:off x="10140164" y="2691166"/>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9800051" y="2176352"/>
              <a:ext cx="808449" cy="400109"/>
            </a:xfrm>
            <a:prstGeom prst="rect">
              <a:avLst/>
            </a:prstGeom>
            <a:noFill/>
          </p:spPr>
          <p:txBody>
            <a:bodyPr wrap="square" rtlCol="0">
              <a:spAutoFit/>
            </a:bodyPr>
            <a:lstStyle/>
            <a:p>
              <a:r>
                <a:rPr lang="en-US" altLang="ja-JP" sz="1350" dirty="0"/>
                <a:t>Rev.5</a:t>
              </a:r>
              <a:endParaRPr lang="ja-JP" altLang="en-US" sz="1350" dirty="0"/>
            </a:p>
          </p:txBody>
        </p:sp>
        <p:grpSp>
          <p:nvGrpSpPr>
            <p:cNvPr id="57" name="グループ化 56"/>
            <p:cNvGrpSpPr/>
            <p:nvPr/>
          </p:nvGrpSpPr>
          <p:grpSpPr>
            <a:xfrm>
              <a:off x="9954608" y="4111555"/>
              <a:ext cx="371112" cy="750632"/>
              <a:chOff x="1308410" y="4984594"/>
              <a:chExt cx="646771" cy="1308194"/>
            </a:xfrm>
            <a:solidFill>
              <a:schemeClr val="accent4">
                <a:lumMod val="60000"/>
                <a:lumOff val="40000"/>
              </a:schemeClr>
            </a:solidFill>
          </p:grpSpPr>
          <p:sp>
            <p:nvSpPr>
              <p:cNvPr id="58" name="円/楕円 57"/>
              <p:cNvSpPr/>
              <p:nvPr/>
            </p:nvSpPr>
            <p:spPr>
              <a:xfrm>
                <a:off x="1319560" y="4984594"/>
                <a:ext cx="591015" cy="591015"/>
              </a:xfrm>
              <a:prstGeom prst="ellipse">
                <a:avLst/>
              </a:prstGeom>
              <a:grp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59" name="直線コネクタ 58"/>
              <p:cNvCxnSpPr/>
              <p:nvPr/>
            </p:nvCxnSpPr>
            <p:spPr>
              <a:xfrm>
                <a:off x="1635514" y="5575609"/>
                <a:ext cx="0" cy="40144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H="1">
                <a:off x="1308410" y="5965684"/>
                <a:ext cx="327104" cy="32710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1642947" y="5965684"/>
                <a:ext cx="312234" cy="31223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1315845" y="5726045"/>
                <a:ext cx="639336" cy="0"/>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3" name="グループ化 62"/>
          <p:cNvGrpSpPr/>
          <p:nvPr/>
        </p:nvGrpSpPr>
        <p:grpSpPr>
          <a:xfrm rot="2580200">
            <a:off x="2412414" y="2492599"/>
            <a:ext cx="466735" cy="355529"/>
            <a:chOff x="782741" y="5588329"/>
            <a:chExt cx="1375150" cy="1047503"/>
          </a:xfrm>
        </p:grpSpPr>
        <p:sp>
          <p:nvSpPr>
            <p:cNvPr id="64" name="円/楕円 63"/>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65" name="直線コネクタ 64"/>
            <p:cNvCxnSpPr>
              <a:stCxn id="64"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a:stCxn id="64"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a:stCxn id="64"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a:stCxn id="64"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a:stCxn id="64"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a:stCxn id="64" idx="2"/>
              <a:endCxn id="64"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74" name="直線コネクタ 73"/>
            <p:cNvCxnSpPr>
              <a:stCxn id="64"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5" name="グループ化 74"/>
          <p:cNvGrpSpPr/>
          <p:nvPr/>
        </p:nvGrpSpPr>
        <p:grpSpPr>
          <a:xfrm rot="2580200">
            <a:off x="7371757" y="2489503"/>
            <a:ext cx="466735" cy="355529"/>
            <a:chOff x="782741" y="5588329"/>
            <a:chExt cx="1375150" cy="1047503"/>
          </a:xfrm>
        </p:grpSpPr>
        <p:sp>
          <p:nvSpPr>
            <p:cNvPr id="76" name="円/楕円 75"/>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77" name="直線コネクタ 76"/>
            <p:cNvCxnSpPr>
              <a:stCxn id="76"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a:stCxn id="76"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stCxn id="76"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a:stCxn id="76"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a:stCxn id="76"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a:stCxn id="76" idx="2"/>
              <a:endCxn id="76"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86" name="直線コネクタ 85"/>
            <p:cNvCxnSpPr>
              <a:stCxn id="76"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7" name="グループ化 86"/>
          <p:cNvGrpSpPr/>
          <p:nvPr/>
        </p:nvGrpSpPr>
        <p:grpSpPr>
          <a:xfrm rot="2580200">
            <a:off x="775839" y="5626363"/>
            <a:ext cx="466735" cy="355529"/>
            <a:chOff x="782741" y="5588329"/>
            <a:chExt cx="1375150" cy="1047503"/>
          </a:xfrm>
        </p:grpSpPr>
        <p:sp>
          <p:nvSpPr>
            <p:cNvPr id="88" name="円/楕円 87"/>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89" name="直線コネクタ 88"/>
            <p:cNvCxnSpPr>
              <a:stCxn id="88"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a:stCxn id="88"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a:stCxn id="88"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a:stCxn id="88"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a:stCxn id="88"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a:stCxn id="88" idx="2"/>
              <a:endCxn id="88"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98" name="直線コネクタ 97"/>
            <p:cNvCxnSpPr>
              <a:stCxn id="88"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p:nvPr/>
        </p:nvGrpSpPr>
        <p:grpSpPr>
          <a:xfrm>
            <a:off x="2637482" y="5456241"/>
            <a:ext cx="278334" cy="562974"/>
            <a:chOff x="1308410" y="4984594"/>
            <a:chExt cx="646771" cy="1308194"/>
          </a:xfrm>
        </p:grpSpPr>
        <p:sp>
          <p:nvSpPr>
            <p:cNvPr id="100" name="円/楕円 9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01" name="直線コネクタ 10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5" name="テキスト ボックス 104"/>
          <p:cNvSpPr txBox="1"/>
          <p:nvPr/>
        </p:nvSpPr>
        <p:spPr>
          <a:xfrm>
            <a:off x="1177860" y="5584209"/>
            <a:ext cx="4978316" cy="507831"/>
          </a:xfrm>
          <a:prstGeom prst="rect">
            <a:avLst/>
          </a:prstGeom>
          <a:noFill/>
        </p:spPr>
        <p:txBody>
          <a:bodyPr wrap="square" rtlCol="0">
            <a:spAutoFit/>
          </a:bodyPr>
          <a:lstStyle/>
          <a:p>
            <a:endParaRPr lang="en-US" altLang="ja-JP" sz="1350" dirty="0"/>
          </a:p>
          <a:p>
            <a:r>
              <a:rPr lang="ja-JP" altLang="en-US" sz="1350" dirty="0"/>
              <a:t>バグ</a:t>
            </a:r>
            <a:r>
              <a:rPr lang="en-US" altLang="ja-JP" sz="1350" dirty="0"/>
              <a:t>		</a:t>
            </a:r>
            <a:r>
              <a:rPr lang="ja-JP" altLang="en-US" sz="1350" dirty="0"/>
              <a:t>開発者：色によって個人を分けてる</a:t>
            </a:r>
          </a:p>
        </p:txBody>
      </p:sp>
      <p:sp>
        <p:nvSpPr>
          <p:cNvPr id="106" name="下矢印 105"/>
          <p:cNvSpPr/>
          <p:nvPr/>
        </p:nvSpPr>
        <p:spPr>
          <a:xfrm rot="-1800000" flipV="1">
            <a:off x="4167225" y="4462855"/>
            <a:ext cx="226039" cy="297731"/>
          </a:xfrm>
          <a:prstGeom prst="downArrow">
            <a:avLst>
              <a:gd name="adj1" fmla="val 50000"/>
              <a:gd name="adj2" fmla="val 8792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07" name="四角形吹き出し 106"/>
          <p:cNvSpPr/>
          <p:nvPr/>
        </p:nvSpPr>
        <p:spPr>
          <a:xfrm>
            <a:off x="4376574" y="2852925"/>
            <a:ext cx="2061400" cy="1267509"/>
          </a:xfrm>
          <a:prstGeom prst="wedgeRectCallout">
            <a:avLst>
              <a:gd name="adj1" fmla="val -49943"/>
              <a:gd name="adj2" fmla="val 68700"/>
            </a:avLst>
          </a:prstGeom>
        </p:spPr>
        <p:style>
          <a:lnRef idx="2">
            <a:schemeClr val="dk1"/>
          </a:lnRef>
          <a:fillRef idx="1">
            <a:schemeClr val="lt1"/>
          </a:fillRef>
          <a:effectRef idx="0">
            <a:schemeClr val="dk1"/>
          </a:effectRef>
          <a:fontRef idx="minor">
            <a:schemeClr val="dk1"/>
          </a:fontRef>
        </p:style>
        <p:txBody>
          <a:bodyPr rtlCol="0" anchor="ctr"/>
          <a:lstStyle/>
          <a:p>
            <a:r>
              <a:rPr lang="en-US" altLang="ja-JP" sz="1350" dirty="0"/>
              <a:t>committer</a:t>
            </a:r>
            <a:r>
              <a:rPr lang="ja-JP" altLang="en-US" sz="1350" dirty="0"/>
              <a:t>：～～～～</a:t>
            </a:r>
            <a:endParaRPr lang="en-US" altLang="ja-JP" sz="1350" dirty="0"/>
          </a:p>
          <a:p>
            <a:r>
              <a:rPr lang="en-US" altLang="ja-JP" sz="1350" dirty="0"/>
              <a:t>time</a:t>
            </a:r>
            <a:r>
              <a:rPr lang="ja-JP" altLang="en-US" sz="1350" dirty="0"/>
              <a:t>：</a:t>
            </a:r>
            <a:r>
              <a:rPr lang="en-US" altLang="ja-JP" sz="1350" dirty="0"/>
              <a:t>00:00:00</a:t>
            </a:r>
          </a:p>
          <a:p>
            <a:r>
              <a:rPr lang="en-US" altLang="ja-JP" sz="1350" dirty="0" err="1"/>
              <a:t>cloneStatus</a:t>
            </a:r>
            <a:r>
              <a:rPr lang="ja-JP" altLang="en-US" sz="1350" dirty="0"/>
              <a:t>：</a:t>
            </a:r>
          </a:p>
        </p:txBody>
      </p:sp>
    </p:spTree>
    <p:extLst>
      <p:ext uri="{BB962C8B-B14F-4D97-AF65-F5344CB8AC3E}">
        <p14:creationId xmlns:p14="http://schemas.microsoft.com/office/powerpoint/2010/main" val="3843058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時間軸のビュー</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5</a:t>
            </a:fld>
            <a:endParaRPr kumimoji="1" lang="ja-JP" altLang="en-US"/>
          </a:p>
        </p:txBody>
      </p:sp>
      <p:sp>
        <p:nvSpPr>
          <p:cNvPr id="6" name="テキスト ボックス 5"/>
          <p:cNvSpPr txBox="1"/>
          <p:nvPr/>
        </p:nvSpPr>
        <p:spPr>
          <a:xfrm>
            <a:off x="786195" y="1613637"/>
            <a:ext cx="7630616" cy="461665"/>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時間軸</a:t>
            </a:r>
            <a:r>
              <a:rPr lang="ja-JP" altLang="en-US" sz="2400" dirty="0"/>
              <a:t>：バグの発生と時間に関係がある</a:t>
            </a:r>
            <a:r>
              <a:rPr lang="ja-JP" altLang="en-US" sz="2400" dirty="0" smtClean="0"/>
              <a:t>か</a:t>
            </a:r>
            <a:endParaRPr lang="en-US" altLang="ja-JP" sz="2400" dirty="0"/>
          </a:p>
        </p:txBody>
      </p:sp>
      <p:cxnSp>
        <p:nvCxnSpPr>
          <p:cNvPr id="7" name="直線矢印コネクタ 6"/>
          <p:cNvCxnSpPr/>
          <p:nvPr/>
        </p:nvCxnSpPr>
        <p:spPr>
          <a:xfrm>
            <a:off x="593803" y="3673856"/>
            <a:ext cx="801215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8530652" y="3673855"/>
            <a:ext cx="214671" cy="300082"/>
          </a:xfrm>
          <a:prstGeom prst="rect">
            <a:avLst/>
          </a:prstGeom>
          <a:noFill/>
        </p:spPr>
        <p:txBody>
          <a:bodyPr wrap="square" rtlCol="0">
            <a:spAutoFit/>
          </a:bodyPr>
          <a:lstStyle/>
          <a:p>
            <a:r>
              <a:rPr lang="en-US" altLang="ja-JP" sz="1350" dirty="0"/>
              <a:t>t</a:t>
            </a:r>
            <a:endParaRPr lang="ja-JP" altLang="en-US" sz="1350" dirty="0"/>
          </a:p>
        </p:txBody>
      </p:sp>
      <p:grpSp>
        <p:nvGrpSpPr>
          <p:cNvPr id="9" name="グループ化 8"/>
          <p:cNvGrpSpPr/>
          <p:nvPr/>
        </p:nvGrpSpPr>
        <p:grpSpPr>
          <a:xfrm>
            <a:off x="1215485" y="2886029"/>
            <a:ext cx="554662" cy="2003499"/>
            <a:chOff x="1620645" y="2183418"/>
            <a:chExt cx="739549" cy="2671332"/>
          </a:xfrm>
        </p:grpSpPr>
        <p:cxnSp>
          <p:nvCxnSpPr>
            <p:cNvPr id="10" name="直線コネクタ 9"/>
            <p:cNvCxnSpPr/>
            <p:nvPr/>
          </p:nvCxnSpPr>
          <p:spPr>
            <a:xfrm>
              <a:off x="1940312" y="2665141"/>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1620645" y="2183418"/>
              <a:ext cx="739549" cy="400109"/>
            </a:xfrm>
            <a:prstGeom prst="rect">
              <a:avLst/>
            </a:prstGeom>
            <a:noFill/>
          </p:spPr>
          <p:txBody>
            <a:bodyPr wrap="square" rtlCol="0">
              <a:spAutoFit/>
            </a:bodyPr>
            <a:lstStyle/>
            <a:p>
              <a:r>
                <a:rPr lang="en-US" altLang="ja-JP" sz="1350" dirty="0"/>
                <a:t>Rev.0</a:t>
              </a:r>
              <a:endParaRPr lang="ja-JP" altLang="en-US" sz="1350" dirty="0"/>
            </a:p>
          </p:txBody>
        </p:sp>
        <p:grpSp>
          <p:nvGrpSpPr>
            <p:cNvPr id="12" name="グループ化 11"/>
            <p:cNvGrpSpPr/>
            <p:nvPr/>
          </p:nvGrpSpPr>
          <p:grpSpPr>
            <a:xfrm>
              <a:off x="1775201" y="4104118"/>
              <a:ext cx="371112" cy="750632"/>
              <a:chOff x="1308410" y="4984594"/>
              <a:chExt cx="646771" cy="1308194"/>
            </a:xfrm>
          </p:grpSpPr>
          <p:sp>
            <p:nvSpPr>
              <p:cNvPr id="13" name="円/楕円 12"/>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4" name="直線コネクタ 13"/>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6583393" y="2863610"/>
            <a:ext cx="604587" cy="2025096"/>
            <a:chOff x="8777857" y="2153527"/>
            <a:chExt cx="806116" cy="2700128"/>
          </a:xfrm>
        </p:grpSpPr>
        <p:cxnSp>
          <p:nvCxnSpPr>
            <p:cNvPr id="19" name="直線コネクタ 18"/>
            <p:cNvCxnSpPr/>
            <p:nvPr/>
          </p:nvCxnSpPr>
          <p:spPr>
            <a:xfrm>
              <a:off x="9117970" y="2683729"/>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8777857" y="2153527"/>
              <a:ext cx="806116" cy="400109"/>
            </a:xfrm>
            <a:prstGeom prst="rect">
              <a:avLst/>
            </a:prstGeom>
            <a:noFill/>
          </p:spPr>
          <p:txBody>
            <a:bodyPr wrap="square" rtlCol="0">
              <a:spAutoFit/>
            </a:bodyPr>
            <a:lstStyle/>
            <a:p>
              <a:r>
                <a:rPr lang="en-US" altLang="ja-JP" sz="1350" dirty="0"/>
                <a:t>Rev.4</a:t>
              </a:r>
              <a:endParaRPr lang="ja-JP" altLang="en-US" sz="1350" dirty="0"/>
            </a:p>
          </p:txBody>
        </p:sp>
        <p:grpSp>
          <p:nvGrpSpPr>
            <p:cNvPr id="21" name="グループ化 20"/>
            <p:cNvGrpSpPr/>
            <p:nvPr/>
          </p:nvGrpSpPr>
          <p:grpSpPr>
            <a:xfrm>
              <a:off x="8932414" y="4103023"/>
              <a:ext cx="371112" cy="750632"/>
              <a:chOff x="1308410" y="4984594"/>
              <a:chExt cx="646771" cy="1308194"/>
            </a:xfrm>
          </p:grpSpPr>
          <p:sp>
            <p:nvSpPr>
              <p:cNvPr id="22" name="円/楕円 21"/>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23" name="直線コネクタ 22"/>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7" name="グループ化 26"/>
          <p:cNvGrpSpPr/>
          <p:nvPr/>
        </p:nvGrpSpPr>
        <p:grpSpPr>
          <a:xfrm>
            <a:off x="3887589" y="2878639"/>
            <a:ext cx="612401" cy="2016467"/>
            <a:chOff x="5183453" y="2173564"/>
            <a:chExt cx="816535" cy="2688623"/>
          </a:xfrm>
        </p:grpSpPr>
        <p:cxnSp>
          <p:nvCxnSpPr>
            <p:cNvPr id="28" name="直線コネクタ 27"/>
            <p:cNvCxnSpPr/>
            <p:nvPr/>
          </p:nvCxnSpPr>
          <p:spPr>
            <a:xfrm>
              <a:off x="5523566" y="2702315"/>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5183453" y="2173564"/>
              <a:ext cx="816535" cy="400109"/>
            </a:xfrm>
            <a:prstGeom prst="rect">
              <a:avLst/>
            </a:prstGeom>
            <a:noFill/>
          </p:spPr>
          <p:txBody>
            <a:bodyPr wrap="square" rtlCol="0">
              <a:spAutoFit/>
            </a:bodyPr>
            <a:lstStyle/>
            <a:p>
              <a:r>
                <a:rPr lang="en-US" altLang="ja-JP" sz="1350" dirty="0"/>
                <a:t>Rev.3</a:t>
              </a:r>
              <a:endParaRPr lang="ja-JP" altLang="en-US" sz="1350" dirty="0"/>
            </a:p>
          </p:txBody>
        </p:sp>
        <p:grpSp>
          <p:nvGrpSpPr>
            <p:cNvPr id="30" name="グループ化 29"/>
            <p:cNvGrpSpPr/>
            <p:nvPr/>
          </p:nvGrpSpPr>
          <p:grpSpPr>
            <a:xfrm>
              <a:off x="5338010" y="4111555"/>
              <a:ext cx="371112" cy="750632"/>
              <a:chOff x="1308410" y="4984594"/>
              <a:chExt cx="646771" cy="1308194"/>
            </a:xfrm>
          </p:grpSpPr>
          <p:sp>
            <p:nvSpPr>
              <p:cNvPr id="31" name="円/楕円 30"/>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2" name="直線コネクタ 31"/>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36" name="グループ化 35"/>
          <p:cNvGrpSpPr/>
          <p:nvPr/>
        </p:nvGrpSpPr>
        <p:grpSpPr>
          <a:xfrm>
            <a:off x="2384965" y="2880843"/>
            <a:ext cx="572894" cy="2014505"/>
            <a:chOff x="3179955" y="2176503"/>
            <a:chExt cx="763859" cy="2686007"/>
          </a:xfrm>
        </p:grpSpPr>
        <p:cxnSp>
          <p:nvCxnSpPr>
            <p:cNvPr id="37" name="直線コネクタ 36"/>
            <p:cNvCxnSpPr/>
            <p:nvPr/>
          </p:nvCxnSpPr>
          <p:spPr>
            <a:xfrm>
              <a:off x="3520067" y="2694878"/>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3179955" y="2176503"/>
              <a:ext cx="763859" cy="400109"/>
            </a:xfrm>
            <a:prstGeom prst="rect">
              <a:avLst/>
            </a:prstGeom>
            <a:noFill/>
          </p:spPr>
          <p:txBody>
            <a:bodyPr wrap="square" rtlCol="0">
              <a:spAutoFit/>
            </a:bodyPr>
            <a:lstStyle/>
            <a:p>
              <a:r>
                <a:rPr lang="en-US" altLang="ja-JP" sz="1350" dirty="0"/>
                <a:t>Rev.2</a:t>
              </a:r>
              <a:endParaRPr lang="ja-JP" altLang="en-US" sz="1350" dirty="0"/>
            </a:p>
          </p:txBody>
        </p:sp>
        <p:grpSp>
          <p:nvGrpSpPr>
            <p:cNvPr id="39" name="グループ化 38"/>
            <p:cNvGrpSpPr/>
            <p:nvPr/>
          </p:nvGrpSpPr>
          <p:grpSpPr>
            <a:xfrm>
              <a:off x="3335752" y="4111878"/>
              <a:ext cx="371112" cy="750632"/>
              <a:chOff x="1308410" y="4984594"/>
              <a:chExt cx="646771" cy="1308194"/>
            </a:xfrm>
          </p:grpSpPr>
          <p:sp>
            <p:nvSpPr>
              <p:cNvPr id="40" name="円/楕円 3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41" name="直線コネクタ 4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5" name="グループ化 44"/>
          <p:cNvGrpSpPr/>
          <p:nvPr/>
        </p:nvGrpSpPr>
        <p:grpSpPr>
          <a:xfrm>
            <a:off x="1966794" y="2886029"/>
            <a:ext cx="619157" cy="2009077"/>
            <a:chOff x="2622393" y="2183418"/>
            <a:chExt cx="825543" cy="2678769"/>
          </a:xfrm>
        </p:grpSpPr>
        <p:cxnSp>
          <p:nvCxnSpPr>
            <p:cNvPr id="46" name="直線コネクタ 45"/>
            <p:cNvCxnSpPr/>
            <p:nvPr/>
          </p:nvCxnSpPr>
          <p:spPr>
            <a:xfrm>
              <a:off x="2962506" y="2672578"/>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2622393" y="2183418"/>
              <a:ext cx="825543" cy="400109"/>
            </a:xfrm>
            <a:prstGeom prst="rect">
              <a:avLst/>
            </a:prstGeom>
            <a:noFill/>
          </p:spPr>
          <p:txBody>
            <a:bodyPr wrap="square" rtlCol="0">
              <a:spAutoFit/>
            </a:bodyPr>
            <a:lstStyle/>
            <a:p>
              <a:r>
                <a:rPr lang="en-US" altLang="ja-JP" sz="1350" dirty="0"/>
                <a:t>Rev.1</a:t>
              </a:r>
              <a:endParaRPr lang="ja-JP" altLang="en-US" sz="1350" dirty="0"/>
            </a:p>
          </p:txBody>
        </p:sp>
        <p:grpSp>
          <p:nvGrpSpPr>
            <p:cNvPr id="48" name="グループ化 47"/>
            <p:cNvGrpSpPr/>
            <p:nvPr/>
          </p:nvGrpSpPr>
          <p:grpSpPr>
            <a:xfrm>
              <a:off x="2776950" y="4111555"/>
              <a:ext cx="371112" cy="750632"/>
              <a:chOff x="1308410" y="4984594"/>
              <a:chExt cx="646771" cy="1308194"/>
            </a:xfrm>
            <a:solidFill>
              <a:srgbClr val="92D050"/>
            </a:solidFill>
          </p:grpSpPr>
          <p:sp>
            <p:nvSpPr>
              <p:cNvPr id="49" name="円/楕円 48"/>
              <p:cNvSpPr/>
              <p:nvPr/>
            </p:nvSpPr>
            <p:spPr>
              <a:xfrm>
                <a:off x="1319560" y="4984594"/>
                <a:ext cx="591015" cy="591015"/>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50" name="直線コネクタ 49"/>
              <p:cNvCxnSpPr/>
              <p:nvPr/>
            </p:nvCxnSpPr>
            <p:spPr>
              <a:xfrm>
                <a:off x="1635514" y="5575609"/>
                <a:ext cx="0" cy="40144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flipH="1">
                <a:off x="1308410" y="5965684"/>
                <a:ext cx="327104" cy="32710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1642947" y="5965684"/>
                <a:ext cx="312234" cy="31223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1315845" y="5726045"/>
                <a:ext cx="639336" cy="0"/>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grpSp>
      </p:grpSp>
      <p:grpSp>
        <p:nvGrpSpPr>
          <p:cNvPr id="54" name="グループ化 53"/>
          <p:cNvGrpSpPr/>
          <p:nvPr/>
        </p:nvGrpSpPr>
        <p:grpSpPr>
          <a:xfrm>
            <a:off x="7350041" y="2880730"/>
            <a:ext cx="606337" cy="2014376"/>
            <a:chOff x="9800051" y="2176352"/>
            <a:chExt cx="808449" cy="2685835"/>
          </a:xfrm>
        </p:grpSpPr>
        <p:cxnSp>
          <p:nvCxnSpPr>
            <p:cNvPr id="55" name="直線コネクタ 54"/>
            <p:cNvCxnSpPr/>
            <p:nvPr/>
          </p:nvCxnSpPr>
          <p:spPr>
            <a:xfrm>
              <a:off x="10140164" y="2691166"/>
              <a:ext cx="0" cy="112627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9800051" y="2176352"/>
              <a:ext cx="808449" cy="400109"/>
            </a:xfrm>
            <a:prstGeom prst="rect">
              <a:avLst/>
            </a:prstGeom>
            <a:noFill/>
          </p:spPr>
          <p:txBody>
            <a:bodyPr wrap="square" rtlCol="0">
              <a:spAutoFit/>
            </a:bodyPr>
            <a:lstStyle/>
            <a:p>
              <a:r>
                <a:rPr lang="en-US" altLang="ja-JP" sz="1350" dirty="0"/>
                <a:t>Rev.5</a:t>
              </a:r>
              <a:endParaRPr lang="ja-JP" altLang="en-US" sz="1350" dirty="0"/>
            </a:p>
          </p:txBody>
        </p:sp>
        <p:grpSp>
          <p:nvGrpSpPr>
            <p:cNvPr id="57" name="グループ化 56"/>
            <p:cNvGrpSpPr/>
            <p:nvPr/>
          </p:nvGrpSpPr>
          <p:grpSpPr>
            <a:xfrm>
              <a:off x="9954608" y="4111555"/>
              <a:ext cx="371112" cy="750632"/>
              <a:chOff x="1308410" y="4984594"/>
              <a:chExt cx="646771" cy="1308194"/>
            </a:xfrm>
            <a:solidFill>
              <a:schemeClr val="accent4">
                <a:lumMod val="60000"/>
                <a:lumOff val="40000"/>
              </a:schemeClr>
            </a:solidFill>
          </p:grpSpPr>
          <p:sp>
            <p:nvSpPr>
              <p:cNvPr id="58" name="円/楕円 57"/>
              <p:cNvSpPr/>
              <p:nvPr/>
            </p:nvSpPr>
            <p:spPr>
              <a:xfrm>
                <a:off x="1319560" y="4984594"/>
                <a:ext cx="591015" cy="591015"/>
              </a:xfrm>
              <a:prstGeom prst="ellipse">
                <a:avLst/>
              </a:prstGeom>
              <a:grp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59" name="直線コネクタ 58"/>
              <p:cNvCxnSpPr/>
              <p:nvPr/>
            </p:nvCxnSpPr>
            <p:spPr>
              <a:xfrm>
                <a:off x="1635514" y="5575609"/>
                <a:ext cx="0" cy="40144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H="1">
                <a:off x="1308410" y="5965684"/>
                <a:ext cx="327104" cy="32710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1642947" y="5965684"/>
                <a:ext cx="312234" cy="31223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1315845" y="5726045"/>
                <a:ext cx="639336" cy="0"/>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3" name="グループ化 62"/>
          <p:cNvGrpSpPr/>
          <p:nvPr/>
        </p:nvGrpSpPr>
        <p:grpSpPr>
          <a:xfrm rot="2580200">
            <a:off x="2412414" y="2492599"/>
            <a:ext cx="466735" cy="355529"/>
            <a:chOff x="782741" y="5588329"/>
            <a:chExt cx="1375150" cy="1047503"/>
          </a:xfrm>
        </p:grpSpPr>
        <p:sp>
          <p:nvSpPr>
            <p:cNvPr id="64" name="円/楕円 63"/>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65" name="直線コネクタ 64"/>
            <p:cNvCxnSpPr>
              <a:stCxn id="64"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a:stCxn id="64"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a:stCxn id="64"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a:stCxn id="64"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a:stCxn id="64"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a:stCxn id="64" idx="2"/>
              <a:endCxn id="64"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74" name="直線コネクタ 73"/>
            <p:cNvCxnSpPr>
              <a:stCxn id="64"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5" name="グループ化 74"/>
          <p:cNvGrpSpPr/>
          <p:nvPr/>
        </p:nvGrpSpPr>
        <p:grpSpPr>
          <a:xfrm rot="2580200">
            <a:off x="7371757" y="2489503"/>
            <a:ext cx="466735" cy="355529"/>
            <a:chOff x="782741" y="5588329"/>
            <a:chExt cx="1375150" cy="1047503"/>
          </a:xfrm>
        </p:grpSpPr>
        <p:sp>
          <p:nvSpPr>
            <p:cNvPr id="76" name="円/楕円 75"/>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77" name="直線コネクタ 76"/>
            <p:cNvCxnSpPr>
              <a:stCxn id="76"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a:stCxn id="76"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stCxn id="76"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a:stCxn id="76"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a:stCxn id="76"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a:stCxn id="76" idx="2"/>
              <a:endCxn id="76"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86" name="直線コネクタ 85"/>
            <p:cNvCxnSpPr>
              <a:stCxn id="76"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7" name="グループ化 86"/>
          <p:cNvGrpSpPr/>
          <p:nvPr/>
        </p:nvGrpSpPr>
        <p:grpSpPr>
          <a:xfrm rot="2580200">
            <a:off x="775839" y="5626363"/>
            <a:ext cx="466735" cy="355529"/>
            <a:chOff x="782741" y="5588329"/>
            <a:chExt cx="1375150" cy="1047503"/>
          </a:xfrm>
        </p:grpSpPr>
        <p:sp>
          <p:nvSpPr>
            <p:cNvPr id="88" name="円/楕円 87"/>
            <p:cNvSpPr/>
            <p:nvPr/>
          </p:nvSpPr>
          <p:spPr>
            <a:xfrm>
              <a:off x="1118840" y="5744374"/>
              <a:ext cx="693533" cy="7248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89" name="直線コネクタ 88"/>
            <p:cNvCxnSpPr>
              <a:stCxn id="88" idx="7"/>
            </p:cNvCxnSpPr>
            <p:nvPr/>
          </p:nvCxnSpPr>
          <p:spPr>
            <a:xfrm flipV="1">
              <a:off x="1710807" y="5588329"/>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a:stCxn id="88" idx="6"/>
            </p:cNvCxnSpPr>
            <p:nvPr/>
          </p:nvCxnSpPr>
          <p:spPr>
            <a:xfrm>
              <a:off x="1812373" y="6106789"/>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a:stCxn id="88" idx="5"/>
            </p:cNvCxnSpPr>
            <p:nvPr/>
          </p:nvCxnSpPr>
          <p:spPr>
            <a:xfrm>
              <a:off x="1710807" y="6363055"/>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flipH="1" flipV="1">
              <a:off x="926500" y="5606917"/>
              <a:ext cx="266677" cy="2621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flipH="1">
              <a:off x="782741" y="6125377"/>
              <a:ext cx="3455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flipH="1">
              <a:off x="1060313" y="6370492"/>
              <a:ext cx="195411" cy="2653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a:stCxn id="88" idx="0"/>
            </p:cNvCxnSpPr>
            <p:nvPr/>
          </p:nvCxnSpPr>
          <p:spPr>
            <a:xfrm flipV="1">
              <a:off x="1465607" y="5606917"/>
              <a:ext cx="192210"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a:stCxn id="88" idx="0"/>
            </p:cNvCxnSpPr>
            <p:nvPr/>
          </p:nvCxnSpPr>
          <p:spPr>
            <a:xfrm flipH="1" flipV="1">
              <a:off x="1315556" y="5606917"/>
              <a:ext cx="150051" cy="1374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a:stCxn id="88" idx="2"/>
              <a:endCxn id="88" idx="6"/>
            </p:cNvCxnSpPr>
            <p:nvPr/>
          </p:nvCxnSpPr>
          <p:spPr>
            <a:xfrm>
              <a:off x="1118840" y="6106789"/>
              <a:ext cx="693533" cy="0"/>
            </a:xfrm>
            <a:prstGeom prst="line">
              <a:avLst/>
            </a:prstGeom>
            <a:ln w="19050">
              <a:solidFill>
                <a:schemeClr val="bg1"/>
              </a:solidFill>
            </a:ln>
          </p:spPr>
          <p:style>
            <a:lnRef idx="1">
              <a:schemeClr val="accent3"/>
            </a:lnRef>
            <a:fillRef idx="0">
              <a:schemeClr val="accent3"/>
            </a:fillRef>
            <a:effectRef idx="0">
              <a:schemeClr val="accent3"/>
            </a:effectRef>
            <a:fontRef idx="minor">
              <a:schemeClr val="tx1"/>
            </a:fontRef>
          </p:style>
        </p:cxnSp>
        <p:cxnSp>
          <p:nvCxnSpPr>
            <p:cNvPr id="98" name="直線コネクタ 97"/>
            <p:cNvCxnSpPr>
              <a:stCxn id="88" idx="4"/>
            </p:cNvCxnSpPr>
            <p:nvPr/>
          </p:nvCxnSpPr>
          <p:spPr>
            <a:xfrm flipH="1" flipV="1">
              <a:off x="1465606" y="6106789"/>
              <a:ext cx="1" cy="36241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p:nvPr/>
        </p:nvGrpSpPr>
        <p:grpSpPr>
          <a:xfrm>
            <a:off x="2637482" y="5456241"/>
            <a:ext cx="278334" cy="562974"/>
            <a:chOff x="1308410" y="4984594"/>
            <a:chExt cx="646771" cy="1308194"/>
          </a:xfrm>
        </p:grpSpPr>
        <p:sp>
          <p:nvSpPr>
            <p:cNvPr id="100" name="円/楕円 9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01" name="直線コネクタ 10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5" name="テキスト ボックス 104"/>
          <p:cNvSpPr txBox="1"/>
          <p:nvPr/>
        </p:nvSpPr>
        <p:spPr>
          <a:xfrm>
            <a:off x="1177860" y="5584209"/>
            <a:ext cx="4978316" cy="507831"/>
          </a:xfrm>
          <a:prstGeom prst="rect">
            <a:avLst/>
          </a:prstGeom>
          <a:noFill/>
        </p:spPr>
        <p:txBody>
          <a:bodyPr wrap="square" rtlCol="0">
            <a:spAutoFit/>
          </a:bodyPr>
          <a:lstStyle/>
          <a:p>
            <a:endParaRPr lang="en-US" altLang="ja-JP" sz="1350" dirty="0"/>
          </a:p>
          <a:p>
            <a:r>
              <a:rPr lang="ja-JP" altLang="en-US" sz="1350" dirty="0"/>
              <a:t>バグ</a:t>
            </a:r>
            <a:r>
              <a:rPr lang="en-US" altLang="ja-JP" sz="1350" dirty="0"/>
              <a:t>		</a:t>
            </a:r>
            <a:r>
              <a:rPr lang="ja-JP" altLang="en-US" sz="1350" dirty="0"/>
              <a:t>開発者：色によって個人を分けてる</a:t>
            </a:r>
          </a:p>
        </p:txBody>
      </p:sp>
      <p:sp>
        <p:nvSpPr>
          <p:cNvPr id="106" name="下矢印 105"/>
          <p:cNvSpPr/>
          <p:nvPr/>
        </p:nvSpPr>
        <p:spPr>
          <a:xfrm rot="-1800000" flipV="1">
            <a:off x="2702786" y="3025902"/>
            <a:ext cx="226039" cy="297731"/>
          </a:xfrm>
          <a:prstGeom prst="downArrow">
            <a:avLst>
              <a:gd name="adj1" fmla="val 50000"/>
              <a:gd name="adj2" fmla="val 8792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Tree>
    <p:extLst>
      <p:ext uri="{BB962C8B-B14F-4D97-AF65-F5344CB8AC3E}">
        <p14:creationId xmlns:p14="http://schemas.microsoft.com/office/powerpoint/2010/main" val="29762332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ファイル</a:t>
            </a:r>
            <a:r>
              <a:rPr lang="ja-JP" altLang="en-US" dirty="0" smtClean="0"/>
              <a:t>のビュー</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6</a:t>
            </a:fld>
            <a:endParaRPr kumimoji="1" lang="ja-JP" altLang="en-US"/>
          </a:p>
        </p:txBody>
      </p:sp>
      <p:sp>
        <p:nvSpPr>
          <p:cNvPr id="6" name="テキスト ボックス 5"/>
          <p:cNvSpPr txBox="1"/>
          <p:nvPr/>
        </p:nvSpPr>
        <p:spPr>
          <a:xfrm>
            <a:off x="685800" y="1412776"/>
            <a:ext cx="7630616" cy="461665"/>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ファイル</a:t>
            </a:r>
            <a:r>
              <a:rPr lang="ja-JP" altLang="en-US" sz="2400" dirty="0"/>
              <a:t>：バグと人的関係が分かりやすく</a:t>
            </a:r>
            <a:r>
              <a:rPr lang="ja-JP" altLang="en-US" sz="2400" dirty="0" smtClean="0"/>
              <a:t>なる</a:t>
            </a:r>
            <a:endParaRPr lang="en-US" altLang="ja-JP" sz="2400" dirty="0"/>
          </a:p>
        </p:txBody>
      </p:sp>
      <p:grpSp>
        <p:nvGrpSpPr>
          <p:cNvPr id="153" name="グループ化 152"/>
          <p:cNvGrpSpPr/>
          <p:nvPr/>
        </p:nvGrpSpPr>
        <p:grpSpPr>
          <a:xfrm>
            <a:off x="1750945" y="2090465"/>
            <a:ext cx="5773383" cy="3930823"/>
            <a:chOff x="1102059" y="1327745"/>
            <a:chExt cx="6999387" cy="4765551"/>
          </a:xfrm>
        </p:grpSpPr>
        <p:sp>
          <p:nvSpPr>
            <p:cNvPr id="7" name="テキスト ボックス 6"/>
            <p:cNvSpPr txBox="1"/>
            <p:nvPr/>
          </p:nvSpPr>
          <p:spPr>
            <a:xfrm>
              <a:off x="1215483" y="1350163"/>
              <a:ext cx="742051" cy="300082"/>
            </a:xfrm>
            <a:prstGeom prst="rect">
              <a:avLst/>
            </a:prstGeom>
            <a:noFill/>
          </p:spPr>
          <p:txBody>
            <a:bodyPr wrap="square" rtlCol="0">
              <a:spAutoFit/>
            </a:bodyPr>
            <a:lstStyle/>
            <a:p>
              <a:r>
                <a:rPr lang="en-US" altLang="ja-JP" sz="1350" dirty="0"/>
                <a:t>Rev.0</a:t>
              </a:r>
              <a:endParaRPr lang="ja-JP" altLang="en-US" sz="1350" dirty="0"/>
            </a:p>
          </p:txBody>
        </p:sp>
        <p:grpSp>
          <p:nvGrpSpPr>
            <p:cNvPr id="8" name="グループ化 7"/>
            <p:cNvGrpSpPr/>
            <p:nvPr/>
          </p:nvGrpSpPr>
          <p:grpSpPr>
            <a:xfrm>
              <a:off x="1388553" y="1615030"/>
              <a:ext cx="151322" cy="306073"/>
              <a:chOff x="1775201" y="4104118"/>
              <a:chExt cx="371112" cy="750632"/>
            </a:xfrm>
          </p:grpSpPr>
          <p:sp>
            <p:nvSpPr>
              <p:cNvPr id="9" name="円/楕円 8"/>
              <p:cNvSpPr/>
              <p:nvPr/>
            </p:nvSpPr>
            <p:spPr>
              <a:xfrm>
                <a:off x="1781599" y="4104118"/>
                <a:ext cx="339120" cy="339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0" name="直線コネクタ 9"/>
              <p:cNvCxnSpPr/>
              <p:nvPr/>
            </p:nvCxnSpPr>
            <p:spPr>
              <a:xfrm>
                <a:off x="1962891" y="4443238"/>
                <a:ext cx="0" cy="2303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1775201" y="4667060"/>
                <a:ext cx="187690" cy="1876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967156" y="4667060"/>
                <a:ext cx="179157" cy="1791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1779467" y="4529557"/>
                <a:ext cx="36684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テキスト ボックス 13"/>
            <p:cNvSpPr txBox="1"/>
            <p:nvPr/>
          </p:nvSpPr>
          <p:spPr>
            <a:xfrm>
              <a:off x="6142519" y="1327745"/>
              <a:ext cx="779625" cy="363806"/>
            </a:xfrm>
            <a:prstGeom prst="rect">
              <a:avLst/>
            </a:prstGeom>
            <a:noFill/>
          </p:spPr>
          <p:txBody>
            <a:bodyPr wrap="square" rtlCol="0">
              <a:spAutoFit/>
            </a:bodyPr>
            <a:lstStyle/>
            <a:p>
              <a:r>
                <a:rPr lang="en-US" altLang="ja-JP" sz="1350" dirty="0"/>
                <a:t>Rev.4</a:t>
              </a:r>
              <a:endParaRPr lang="ja-JP" altLang="en-US" sz="1350" dirty="0"/>
            </a:p>
          </p:txBody>
        </p:sp>
        <p:grpSp>
          <p:nvGrpSpPr>
            <p:cNvPr id="15" name="グループ化 14"/>
            <p:cNvGrpSpPr/>
            <p:nvPr/>
          </p:nvGrpSpPr>
          <p:grpSpPr>
            <a:xfrm>
              <a:off x="6315589" y="1614209"/>
              <a:ext cx="151322" cy="306073"/>
              <a:chOff x="1308410" y="4984594"/>
              <a:chExt cx="646771" cy="1308194"/>
            </a:xfrm>
          </p:grpSpPr>
          <p:sp>
            <p:nvSpPr>
              <p:cNvPr id="16" name="円/楕円 15"/>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7" name="直線コネクタ 16"/>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テキスト ボックス 20"/>
            <p:cNvSpPr txBox="1"/>
            <p:nvPr/>
          </p:nvSpPr>
          <p:spPr>
            <a:xfrm>
              <a:off x="4899961" y="1342773"/>
              <a:ext cx="741849" cy="363806"/>
            </a:xfrm>
            <a:prstGeom prst="rect">
              <a:avLst/>
            </a:prstGeom>
            <a:noFill/>
          </p:spPr>
          <p:txBody>
            <a:bodyPr wrap="square" rtlCol="0">
              <a:spAutoFit/>
            </a:bodyPr>
            <a:lstStyle/>
            <a:p>
              <a:r>
                <a:rPr lang="en-US" altLang="ja-JP" sz="1350" dirty="0"/>
                <a:t>Rev.3</a:t>
              </a:r>
              <a:endParaRPr lang="ja-JP" altLang="en-US" sz="1350" dirty="0"/>
            </a:p>
          </p:txBody>
        </p:sp>
        <p:grpSp>
          <p:nvGrpSpPr>
            <p:cNvPr id="22" name="グループ化 21"/>
            <p:cNvGrpSpPr/>
            <p:nvPr/>
          </p:nvGrpSpPr>
          <p:grpSpPr>
            <a:xfrm>
              <a:off x="5073031" y="1620608"/>
              <a:ext cx="151322" cy="306073"/>
              <a:chOff x="1308410" y="4984594"/>
              <a:chExt cx="646771" cy="1308194"/>
            </a:xfrm>
          </p:grpSpPr>
          <p:sp>
            <p:nvSpPr>
              <p:cNvPr id="23" name="円/楕円 22"/>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24" name="直線コネクタ 23"/>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8" name="テキスト ボックス 27"/>
            <p:cNvSpPr txBox="1"/>
            <p:nvPr/>
          </p:nvSpPr>
          <p:spPr>
            <a:xfrm>
              <a:off x="3683086" y="1344977"/>
              <a:ext cx="692593" cy="300082"/>
            </a:xfrm>
            <a:prstGeom prst="rect">
              <a:avLst/>
            </a:prstGeom>
            <a:noFill/>
          </p:spPr>
          <p:txBody>
            <a:bodyPr wrap="square" rtlCol="0">
              <a:spAutoFit/>
            </a:bodyPr>
            <a:lstStyle/>
            <a:p>
              <a:r>
                <a:rPr lang="en-US" altLang="ja-JP" sz="1350" dirty="0"/>
                <a:t>Rev.2</a:t>
              </a:r>
              <a:endParaRPr lang="ja-JP" altLang="en-US" sz="1350" dirty="0"/>
            </a:p>
          </p:txBody>
        </p:sp>
        <p:grpSp>
          <p:nvGrpSpPr>
            <p:cNvPr id="29" name="グループ化 28"/>
            <p:cNvGrpSpPr/>
            <p:nvPr/>
          </p:nvGrpSpPr>
          <p:grpSpPr>
            <a:xfrm>
              <a:off x="3857086" y="1620850"/>
              <a:ext cx="151322" cy="306073"/>
              <a:chOff x="1308410" y="4984594"/>
              <a:chExt cx="646771" cy="1308194"/>
            </a:xfrm>
          </p:grpSpPr>
          <p:sp>
            <p:nvSpPr>
              <p:cNvPr id="30" name="円/楕円 2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1" name="直線コネクタ 3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5" name="テキスト ボックス 34"/>
            <p:cNvSpPr txBox="1"/>
            <p:nvPr/>
          </p:nvSpPr>
          <p:spPr>
            <a:xfrm>
              <a:off x="2440323" y="1350163"/>
              <a:ext cx="814667" cy="363806"/>
            </a:xfrm>
            <a:prstGeom prst="rect">
              <a:avLst/>
            </a:prstGeom>
            <a:noFill/>
          </p:spPr>
          <p:txBody>
            <a:bodyPr wrap="square" rtlCol="0">
              <a:spAutoFit/>
            </a:bodyPr>
            <a:lstStyle/>
            <a:p>
              <a:r>
                <a:rPr lang="en-US" altLang="ja-JP" sz="1350" dirty="0"/>
                <a:t>Rev.1</a:t>
              </a:r>
              <a:endParaRPr lang="ja-JP" altLang="en-US" sz="1350" dirty="0"/>
            </a:p>
          </p:txBody>
        </p:sp>
        <p:grpSp>
          <p:nvGrpSpPr>
            <p:cNvPr id="36" name="グループ化 35"/>
            <p:cNvGrpSpPr/>
            <p:nvPr/>
          </p:nvGrpSpPr>
          <p:grpSpPr>
            <a:xfrm>
              <a:off x="2613394" y="1620608"/>
              <a:ext cx="151322" cy="306073"/>
              <a:chOff x="1308410" y="4984594"/>
              <a:chExt cx="646771" cy="1308194"/>
            </a:xfrm>
            <a:solidFill>
              <a:srgbClr val="92D050"/>
            </a:solidFill>
          </p:grpSpPr>
          <p:sp>
            <p:nvSpPr>
              <p:cNvPr id="37" name="円/楕円 36"/>
              <p:cNvSpPr/>
              <p:nvPr/>
            </p:nvSpPr>
            <p:spPr>
              <a:xfrm>
                <a:off x="1319560" y="4984594"/>
                <a:ext cx="591015" cy="591015"/>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8" name="直線コネクタ 37"/>
              <p:cNvCxnSpPr/>
              <p:nvPr/>
            </p:nvCxnSpPr>
            <p:spPr>
              <a:xfrm>
                <a:off x="1635514" y="5575609"/>
                <a:ext cx="0" cy="40144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H="1">
                <a:off x="1308410" y="5965684"/>
                <a:ext cx="327104" cy="32710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1642947" y="5965684"/>
                <a:ext cx="312234" cy="31223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1315845" y="5726045"/>
                <a:ext cx="639336" cy="0"/>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42" name="テキスト ボックス 41"/>
            <p:cNvSpPr txBox="1"/>
            <p:nvPr/>
          </p:nvSpPr>
          <p:spPr>
            <a:xfrm>
              <a:off x="7350038" y="1344863"/>
              <a:ext cx="751408" cy="363806"/>
            </a:xfrm>
            <a:prstGeom prst="rect">
              <a:avLst/>
            </a:prstGeom>
            <a:noFill/>
          </p:spPr>
          <p:txBody>
            <a:bodyPr wrap="square" rtlCol="0">
              <a:spAutoFit/>
            </a:bodyPr>
            <a:lstStyle/>
            <a:p>
              <a:r>
                <a:rPr lang="en-US" altLang="ja-JP" sz="1350" dirty="0"/>
                <a:t>Rev.5</a:t>
              </a:r>
              <a:endParaRPr lang="ja-JP" altLang="en-US" sz="1350" dirty="0"/>
            </a:p>
          </p:txBody>
        </p:sp>
        <p:grpSp>
          <p:nvGrpSpPr>
            <p:cNvPr id="43" name="グループ化 42"/>
            <p:cNvGrpSpPr/>
            <p:nvPr/>
          </p:nvGrpSpPr>
          <p:grpSpPr>
            <a:xfrm>
              <a:off x="7523108" y="1620608"/>
              <a:ext cx="151322" cy="306073"/>
              <a:chOff x="1308410" y="4984594"/>
              <a:chExt cx="646771" cy="1308194"/>
            </a:xfrm>
            <a:solidFill>
              <a:schemeClr val="accent4">
                <a:lumMod val="60000"/>
                <a:lumOff val="40000"/>
              </a:schemeClr>
            </a:solidFill>
          </p:grpSpPr>
          <p:sp>
            <p:nvSpPr>
              <p:cNvPr id="44" name="円/楕円 43"/>
              <p:cNvSpPr/>
              <p:nvPr/>
            </p:nvSpPr>
            <p:spPr>
              <a:xfrm>
                <a:off x="1319560" y="4984594"/>
                <a:ext cx="591015" cy="591015"/>
              </a:xfrm>
              <a:prstGeom prst="ellipse">
                <a:avLst/>
              </a:prstGeom>
              <a:grp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45" name="直線コネクタ 44"/>
              <p:cNvCxnSpPr/>
              <p:nvPr/>
            </p:nvCxnSpPr>
            <p:spPr>
              <a:xfrm>
                <a:off x="1635514" y="5575609"/>
                <a:ext cx="0" cy="40144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H="1">
                <a:off x="1308410" y="5965684"/>
                <a:ext cx="327104" cy="32710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1642947" y="5965684"/>
                <a:ext cx="312234" cy="31223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1315845" y="5726045"/>
                <a:ext cx="639336" cy="0"/>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9" name="正方形/長方形 48"/>
            <p:cNvSpPr/>
            <p:nvPr/>
          </p:nvSpPr>
          <p:spPr>
            <a:xfrm>
              <a:off x="1109578"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0" name="正方形/長方形 49"/>
            <p:cNvSpPr/>
            <p:nvPr/>
          </p:nvSpPr>
          <p:spPr>
            <a:xfrm>
              <a:off x="110205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1" name="正方形/長方形 50"/>
            <p:cNvSpPr/>
            <p:nvPr/>
          </p:nvSpPr>
          <p:spPr>
            <a:xfrm>
              <a:off x="1102059"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2" name="正方形/長方形 51"/>
            <p:cNvSpPr/>
            <p:nvPr/>
          </p:nvSpPr>
          <p:spPr>
            <a:xfrm>
              <a:off x="2341939"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3" name="正方形/長方形 52"/>
            <p:cNvSpPr/>
            <p:nvPr/>
          </p:nvSpPr>
          <p:spPr>
            <a:xfrm>
              <a:off x="233441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4" name="正方形/長方形 53"/>
            <p:cNvSpPr/>
            <p:nvPr/>
          </p:nvSpPr>
          <p:spPr>
            <a:xfrm>
              <a:off x="2334419"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5" name="正方形/長方形 54"/>
            <p:cNvSpPr/>
            <p:nvPr/>
          </p:nvSpPr>
          <p:spPr>
            <a:xfrm>
              <a:off x="3581818"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6" name="正方形/長方形 55"/>
            <p:cNvSpPr/>
            <p:nvPr/>
          </p:nvSpPr>
          <p:spPr>
            <a:xfrm>
              <a:off x="357429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7" name="正方形/長方形 56"/>
            <p:cNvSpPr/>
            <p:nvPr/>
          </p:nvSpPr>
          <p:spPr>
            <a:xfrm>
              <a:off x="4814179"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8" name="正方形/長方形 57"/>
            <p:cNvSpPr/>
            <p:nvPr/>
          </p:nvSpPr>
          <p:spPr>
            <a:xfrm>
              <a:off x="480665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9" name="正方形/長方形 58"/>
            <p:cNvSpPr/>
            <p:nvPr/>
          </p:nvSpPr>
          <p:spPr>
            <a:xfrm>
              <a:off x="4806659"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0" name="正方形/長方形 59"/>
            <p:cNvSpPr/>
            <p:nvPr/>
          </p:nvSpPr>
          <p:spPr>
            <a:xfrm>
              <a:off x="6048460"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1" name="正方形/長方形 60"/>
            <p:cNvSpPr/>
            <p:nvPr/>
          </p:nvSpPr>
          <p:spPr>
            <a:xfrm>
              <a:off x="6040941"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2" name="正方形/長方形 61"/>
            <p:cNvSpPr/>
            <p:nvPr/>
          </p:nvSpPr>
          <p:spPr>
            <a:xfrm>
              <a:off x="7280821"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3" name="正方形/長方形 62"/>
            <p:cNvSpPr/>
            <p:nvPr/>
          </p:nvSpPr>
          <p:spPr>
            <a:xfrm>
              <a:off x="7273301"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4" name="正方形/長方形 63"/>
            <p:cNvSpPr/>
            <p:nvPr/>
          </p:nvSpPr>
          <p:spPr>
            <a:xfrm>
              <a:off x="7273301"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5" name="正方形/長方形 64"/>
            <p:cNvSpPr/>
            <p:nvPr/>
          </p:nvSpPr>
          <p:spPr>
            <a:xfrm>
              <a:off x="2345175" y="5253541"/>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6" name="正方形/長方形 65"/>
            <p:cNvSpPr/>
            <p:nvPr/>
          </p:nvSpPr>
          <p:spPr>
            <a:xfrm>
              <a:off x="7280821" y="5253541"/>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cxnSp>
          <p:nvCxnSpPr>
            <p:cNvPr id="67" name="直線コネクタ 66"/>
            <p:cNvCxnSpPr/>
            <p:nvPr/>
          </p:nvCxnSpPr>
          <p:spPr>
            <a:xfrm>
              <a:off x="1109578"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2348691"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3574299" y="3321227"/>
              <a:ext cx="7110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3573328" y="3691535"/>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4814179"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4813207" y="2589356"/>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1103030" y="331597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1102059" y="3449520"/>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1115062" y="479091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2341939" y="586068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578111" y="2420531"/>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2318948" y="3520529"/>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2319919" y="4421975"/>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318948" y="4555517"/>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4814179" y="3314020"/>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a:off x="4813207" y="3447562"/>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a:off x="4813207" y="4735265"/>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a:off x="6048460"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6051356" y="2455814"/>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6058549" y="2589356"/>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a:off x="6048460" y="3644167"/>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6041017" y="351398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7273301" y="545372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7280821" y="454152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7273301" y="4735265"/>
              <a:ext cx="7110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7257782" y="378159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1813070" y="2219048"/>
              <a:ext cx="5288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a:off x="3045430" y="2219048"/>
              <a:ext cx="532682" cy="1094972"/>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flipV="1">
              <a:off x="4284339" y="2219048"/>
              <a:ext cx="528869" cy="1102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a:off x="5517670" y="2219048"/>
              <a:ext cx="530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flipV="1">
              <a:off x="4284339" y="2589356"/>
              <a:ext cx="528869" cy="1102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a:off x="5517670" y="2589356"/>
              <a:ext cx="5408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1813070" y="4785230"/>
              <a:ext cx="528869" cy="10754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flipV="1">
              <a:off x="3029959" y="4735265"/>
              <a:ext cx="1776701" cy="112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flipV="1">
              <a:off x="5524218" y="3644167"/>
              <a:ext cx="516723" cy="1091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V="1">
              <a:off x="3029959" y="3314020"/>
              <a:ext cx="1783249" cy="11079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線コネクタ 102"/>
            <p:cNvCxnSpPr>
              <a:stCxn id="54" idx="3"/>
            </p:cNvCxnSpPr>
            <p:nvPr/>
          </p:nvCxnSpPr>
          <p:spPr>
            <a:xfrm flipV="1">
              <a:off x="3045430" y="3447562"/>
              <a:ext cx="1761230" cy="1149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1813069" y="3314020"/>
              <a:ext cx="535622" cy="11079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線コネクタ 104"/>
            <p:cNvCxnSpPr>
              <a:stCxn id="50" idx="3"/>
              <a:endCxn id="54" idx="1"/>
            </p:cNvCxnSpPr>
            <p:nvPr/>
          </p:nvCxnSpPr>
          <p:spPr>
            <a:xfrm>
              <a:off x="1813070" y="3520531"/>
              <a:ext cx="521350" cy="1076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6751952" y="3644167"/>
              <a:ext cx="528869" cy="1091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a:off x="7281270" y="2219045"/>
              <a:ext cx="7110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7284166" y="2455811"/>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7291359" y="258935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6750480" y="2219045"/>
              <a:ext cx="530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6750480" y="2589353"/>
              <a:ext cx="540880"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5" name="直線コネクタ 154"/>
          <p:cNvCxnSpPr>
            <a:stCxn id="60" idx="3"/>
            <a:endCxn id="62" idx="1"/>
          </p:cNvCxnSpPr>
          <p:nvPr/>
        </p:nvCxnSpPr>
        <p:spPr>
          <a:xfrm>
            <a:off x="6417411" y="3011269"/>
            <a:ext cx="430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直線コネクタ 156"/>
          <p:cNvCxnSpPr>
            <a:stCxn id="61" idx="3"/>
            <a:endCxn id="64" idx="1"/>
          </p:cNvCxnSpPr>
          <p:nvPr/>
        </p:nvCxnSpPr>
        <p:spPr>
          <a:xfrm>
            <a:off x="6411210" y="3899166"/>
            <a:ext cx="430030" cy="8878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849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ファイル</a:t>
            </a:r>
            <a:r>
              <a:rPr lang="ja-JP" altLang="en-US" dirty="0" smtClean="0"/>
              <a:t>のビュー</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7</a:t>
            </a:fld>
            <a:endParaRPr kumimoji="1" lang="ja-JP" altLang="en-US"/>
          </a:p>
        </p:txBody>
      </p:sp>
      <p:sp>
        <p:nvSpPr>
          <p:cNvPr id="6" name="テキスト ボックス 5"/>
          <p:cNvSpPr txBox="1"/>
          <p:nvPr/>
        </p:nvSpPr>
        <p:spPr>
          <a:xfrm>
            <a:off x="685800" y="1412776"/>
            <a:ext cx="7630616" cy="461665"/>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ファイル</a:t>
            </a:r>
            <a:r>
              <a:rPr lang="ja-JP" altLang="en-US" sz="2400" dirty="0"/>
              <a:t>：バグと人的関係が分かりやすく</a:t>
            </a:r>
            <a:r>
              <a:rPr lang="ja-JP" altLang="en-US" sz="2400" dirty="0" smtClean="0"/>
              <a:t>なる</a:t>
            </a:r>
            <a:endParaRPr lang="en-US" altLang="ja-JP" sz="2400" dirty="0"/>
          </a:p>
        </p:txBody>
      </p:sp>
      <p:grpSp>
        <p:nvGrpSpPr>
          <p:cNvPr id="153" name="グループ化 152"/>
          <p:cNvGrpSpPr/>
          <p:nvPr/>
        </p:nvGrpSpPr>
        <p:grpSpPr>
          <a:xfrm>
            <a:off x="1750945" y="2090465"/>
            <a:ext cx="5773383" cy="3930823"/>
            <a:chOff x="1102059" y="1327745"/>
            <a:chExt cx="6999387" cy="4765551"/>
          </a:xfrm>
        </p:grpSpPr>
        <p:sp>
          <p:nvSpPr>
            <p:cNvPr id="7" name="テキスト ボックス 6"/>
            <p:cNvSpPr txBox="1"/>
            <p:nvPr/>
          </p:nvSpPr>
          <p:spPr>
            <a:xfrm>
              <a:off x="1215483" y="1350163"/>
              <a:ext cx="742051" cy="300082"/>
            </a:xfrm>
            <a:prstGeom prst="rect">
              <a:avLst/>
            </a:prstGeom>
            <a:noFill/>
          </p:spPr>
          <p:txBody>
            <a:bodyPr wrap="square" rtlCol="0">
              <a:spAutoFit/>
            </a:bodyPr>
            <a:lstStyle/>
            <a:p>
              <a:r>
                <a:rPr lang="en-US" altLang="ja-JP" sz="1350" dirty="0"/>
                <a:t>Rev.0</a:t>
              </a:r>
              <a:endParaRPr lang="ja-JP" altLang="en-US" sz="1350" dirty="0"/>
            </a:p>
          </p:txBody>
        </p:sp>
        <p:grpSp>
          <p:nvGrpSpPr>
            <p:cNvPr id="8" name="グループ化 7"/>
            <p:cNvGrpSpPr/>
            <p:nvPr/>
          </p:nvGrpSpPr>
          <p:grpSpPr>
            <a:xfrm>
              <a:off x="1388553" y="1615030"/>
              <a:ext cx="151322" cy="306073"/>
              <a:chOff x="1775201" y="4104118"/>
              <a:chExt cx="371112" cy="750632"/>
            </a:xfrm>
          </p:grpSpPr>
          <p:sp>
            <p:nvSpPr>
              <p:cNvPr id="9" name="円/楕円 8"/>
              <p:cNvSpPr/>
              <p:nvPr/>
            </p:nvSpPr>
            <p:spPr>
              <a:xfrm>
                <a:off x="1781599" y="4104118"/>
                <a:ext cx="339120" cy="339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0" name="直線コネクタ 9"/>
              <p:cNvCxnSpPr/>
              <p:nvPr/>
            </p:nvCxnSpPr>
            <p:spPr>
              <a:xfrm>
                <a:off x="1962891" y="4443238"/>
                <a:ext cx="0" cy="2303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1775201" y="4667060"/>
                <a:ext cx="187690" cy="1876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967156" y="4667060"/>
                <a:ext cx="179157" cy="1791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1779467" y="4529557"/>
                <a:ext cx="36684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テキスト ボックス 13"/>
            <p:cNvSpPr txBox="1"/>
            <p:nvPr/>
          </p:nvSpPr>
          <p:spPr>
            <a:xfrm>
              <a:off x="6142519" y="1327745"/>
              <a:ext cx="779625" cy="363806"/>
            </a:xfrm>
            <a:prstGeom prst="rect">
              <a:avLst/>
            </a:prstGeom>
            <a:noFill/>
          </p:spPr>
          <p:txBody>
            <a:bodyPr wrap="square" rtlCol="0">
              <a:spAutoFit/>
            </a:bodyPr>
            <a:lstStyle/>
            <a:p>
              <a:r>
                <a:rPr lang="en-US" altLang="ja-JP" sz="1350" dirty="0"/>
                <a:t>Rev.4</a:t>
              </a:r>
              <a:endParaRPr lang="ja-JP" altLang="en-US" sz="1350" dirty="0"/>
            </a:p>
          </p:txBody>
        </p:sp>
        <p:grpSp>
          <p:nvGrpSpPr>
            <p:cNvPr id="15" name="グループ化 14"/>
            <p:cNvGrpSpPr/>
            <p:nvPr/>
          </p:nvGrpSpPr>
          <p:grpSpPr>
            <a:xfrm>
              <a:off x="6315589" y="1614209"/>
              <a:ext cx="151322" cy="306073"/>
              <a:chOff x="1308410" y="4984594"/>
              <a:chExt cx="646771" cy="1308194"/>
            </a:xfrm>
          </p:grpSpPr>
          <p:sp>
            <p:nvSpPr>
              <p:cNvPr id="16" name="円/楕円 15"/>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7" name="直線コネクタ 16"/>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テキスト ボックス 20"/>
            <p:cNvSpPr txBox="1"/>
            <p:nvPr/>
          </p:nvSpPr>
          <p:spPr>
            <a:xfrm>
              <a:off x="4899961" y="1342773"/>
              <a:ext cx="741849" cy="363806"/>
            </a:xfrm>
            <a:prstGeom prst="rect">
              <a:avLst/>
            </a:prstGeom>
            <a:noFill/>
          </p:spPr>
          <p:txBody>
            <a:bodyPr wrap="square" rtlCol="0">
              <a:spAutoFit/>
            </a:bodyPr>
            <a:lstStyle/>
            <a:p>
              <a:r>
                <a:rPr lang="en-US" altLang="ja-JP" sz="1350" dirty="0"/>
                <a:t>Rev.3</a:t>
              </a:r>
              <a:endParaRPr lang="ja-JP" altLang="en-US" sz="1350" dirty="0"/>
            </a:p>
          </p:txBody>
        </p:sp>
        <p:grpSp>
          <p:nvGrpSpPr>
            <p:cNvPr id="22" name="グループ化 21"/>
            <p:cNvGrpSpPr/>
            <p:nvPr/>
          </p:nvGrpSpPr>
          <p:grpSpPr>
            <a:xfrm>
              <a:off x="5073031" y="1620608"/>
              <a:ext cx="151322" cy="306073"/>
              <a:chOff x="1308410" y="4984594"/>
              <a:chExt cx="646771" cy="1308194"/>
            </a:xfrm>
          </p:grpSpPr>
          <p:sp>
            <p:nvSpPr>
              <p:cNvPr id="23" name="円/楕円 22"/>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24" name="直線コネクタ 23"/>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8" name="テキスト ボックス 27"/>
            <p:cNvSpPr txBox="1"/>
            <p:nvPr/>
          </p:nvSpPr>
          <p:spPr>
            <a:xfrm>
              <a:off x="3683086" y="1344977"/>
              <a:ext cx="692593" cy="300082"/>
            </a:xfrm>
            <a:prstGeom prst="rect">
              <a:avLst/>
            </a:prstGeom>
            <a:noFill/>
          </p:spPr>
          <p:txBody>
            <a:bodyPr wrap="square" rtlCol="0">
              <a:spAutoFit/>
            </a:bodyPr>
            <a:lstStyle/>
            <a:p>
              <a:r>
                <a:rPr lang="en-US" altLang="ja-JP" sz="1350" dirty="0"/>
                <a:t>Rev.2</a:t>
              </a:r>
              <a:endParaRPr lang="ja-JP" altLang="en-US" sz="1350" dirty="0"/>
            </a:p>
          </p:txBody>
        </p:sp>
        <p:grpSp>
          <p:nvGrpSpPr>
            <p:cNvPr id="29" name="グループ化 28"/>
            <p:cNvGrpSpPr/>
            <p:nvPr/>
          </p:nvGrpSpPr>
          <p:grpSpPr>
            <a:xfrm>
              <a:off x="3857086" y="1620850"/>
              <a:ext cx="151322" cy="306073"/>
              <a:chOff x="1308410" y="4984594"/>
              <a:chExt cx="646771" cy="1308194"/>
            </a:xfrm>
          </p:grpSpPr>
          <p:sp>
            <p:nvSpPr>
              <p:cNvPr id="30" name="円/楕円 29"/>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1" name="直線コネクタ 30"/>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5" name="テキスト ボックス 34"/>
            <p:cNvSpPr txBox="1"/>
            <p:nvPr/>
          </p:nvSpPr>
          <p:spPr>
            <a:xfrm>
              <a:off x="2440323" y="1350163"/>
              <a:ext cx="814667" cy="363806"/>
            </a:xfrm>
            <a:prstGeom prst="rect">
              <a:avLst/>
            </a:prstGeom>
            <a:noFill/>
          </p:spPr>
          <p:txBody>
            <a:bodyPr wrap="square" rtlCol="0">
              <a:spAutoFit/>
            </a:bodyPr>
            <a:lstStyle/>
            <a:p>
              <a:r>
                <a:rPr lang="en-US" altLang="ja-JP" sz="1350" dirty="0"/>
                <a:t>Rev.1</a:t>
              </a:r>
              <a:endParaRPr lang="ja-JP" altLang="en-US" sz="1350" dirty="0"/>
            </a:p>
          </p:txBody>
        </p:sp>
        <p:grpSp>
          <p:nvGrpSpPr>
            <p:cNvPr id="36" name="グループ化 35"/>
            <p:cNvGrpSpPr/>
            <p:nvPr/>
          </p:nvGrpSpPr>
          <p:grpSpPr>
            <a:xfrm>
              <a:off x="2613394" y="1620608"/>
              <a:ext cx="151322" cy="306073"/>
              <a:chOff x="1308410" y="4984594"/>
              <a:chExt cx="646771" cy="1308194"/>
            </a:xfrm>
            <a:solidFill>
              <a:srgbClr val="92D050"/>
            </a:solidFill>
          </p:grpSpPr>
          <p:sp>
            <p:nvSpPr>
              <p:cNvPr id="37" name="円/楕円 36"/>
              <p:cNvSpPr/>
              <p:nvPr/>
            </p:nvSpPr>
            <p:spPr>
              <a:xfrm>
                <a:off x="1319560" y="4984594"/>
                <a:ext cx="591015" cy="591015"/>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38" name="直線コネクタ 37"/>
              <p:cNvCxnSpPr/>
              <p:nvPr/>
            </p:nvCxnSpPr>
            <p:spPr>
              <a:xfrm>
                <a:off x="1635514" y="5575609"/>
                <a:ext cx="0" cy="40144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H="1">
                <a:off x="1308410" y="5965684"/>
                <a:ext cx="327104" cy="32710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1642947" y="5965684"/>
                <a:ext cx="312234" cy="312234"/>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1315845" y="5726045"/>
                <a:ext cx="639336" cy="0"/>
              </a:xfrm>
              <a:prstGeom prst="line">
                <a:avLst/>
              </a:prstGeom>
              <a:grpFill/>
              <a:ln>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42" name="テキスト ボックス 41"/>
            <p:cNvSpPr txBox="1"/>
            <p:nvPr/>
          </p:nvSpPr>
          <p:spPr>
            <a:xfrm>
              <a:off x="7350038" y="1344863"/>
              <a:ext cx="751408" cy="363806"/>
            </a:xfrm>
            <a:prstGeom prst="rect">
              <a:avLst/>
            </a:prstGeom>
            <a:noFill/>
          </p:spPr>
          <p:txBody>
            <a:bodyPr wrap="square" rtlCol="0">
              <a:spAutoFit/>
            </a:bodyPr>
            <a:lstStyle/>
            <a:p>
              <a:r>
                <a:rPr lang="en-US" altLang="ja-JP" sz="1350" dirty="0"/>
                <a:t>Rev.5</a:t>
              </a:r>
              <a:endParaRPr lang="ja-JP" altLang="en-US" sz="1350" dirty="0"/>
            </a:p>
          </p:txBody>
        </p:sp>
        <p:grpSp>
          <p:nvGrpSpPr>
            <p:cNvPr id="43" name="グループ化 42"/>
            <p:cNvGrpSpPr/>
            <p:nvPr/>
          </p:nvGrpSpPr>
          <p:grpSpPr>
            <a:xfrm>
              <a:off x="7523108" y="1620608"/>
              <a:ext cx="151322" cy="306073"/>
              <a:chOff x="1308410" y="4984594"/>
              <a:chExt cx="646771" cy="1308194"/>
            </a:xfrm>
            <a:solidFill>
              <a:schemeClr val="accent4">
                <a:lumMod val="60000"/>
                <a:lumOff val="40000"/>
              </a:schemeClr>
            </a:solidFill>
          </p:grpSpPr>
          <p:sp>
            <p:nvSpPr>
              <p:cNvPr id="44" name="円/楕円 43"/>
              <p:cNvSpPr/>
              <p:nvPr/>
            </p:nvSpPr>
            <p:spPr>
              <a:xfrm>
                <a:off x="1319560" y="4984594"/>
                <a:ext cx="591015" cy="591015"/>
              </a:xfrm>
              <a:prstGeom prst="ellipse">
                <a:avLst/>
              </a:prstGeom>
              <a:grp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45" name="直線コネクタ 44"/>
              <p:cNvCxnSpPr/>
              <p:nvPr/>
            </p:nvCxnSpPr>
            <p:spPr>
              <a:xfrm>
                <a:off x="1635514" y="5575609"/>
                <a:ext cx="0" cy="40144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H="1">
                <a:off x="1308410" y="5965684"/>
                <a:ext cx="327104" cy="32710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1642947" y="5965684"/>
                <a:ext cx="312234" cy="312234"/>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1315845" y="5726045"/>
                <a:ext cx="639336" cy="0"/>
              </a:xfrm>
              <a:prstGeom prst="line">
                <a:avLst/>
              </a:prstGeom>
              <a:grpFill/>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9" name="正方形/長方形 48"/>
            <p:cNvSpPr/>
            <p:nvPr/>
          </p:nvSpPr>
          <p:spPr>
            <a:xfrm>
              <a:off x="1109578"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0" name="正方形/長方形 49"/>
            <p:cNvSpPr/>
            <p:nvPr/>
          </p:nvSpPr>
          <p:spPr>
            <a:xfrm>
              <a:off x="110205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1" name="正方形/長方形 50"/>
            <p:cNvSpPr/>
            <p:nvPr/>
          </p:nvSpPr>
          <p:spPr>
            <a:xfrm>
              <a:off x="1102059"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2" name="正方形/長方形 51"/>
            <p:cNvSpPr/>
            <p:nvPr/>
          </p:nvSpPr>
          <p:spPr>
            <a:xfrm>
              <a:off x="2341939"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3" name="正方形/長方形 52"/>
            <p:cNvSpPr/>
            <p:nvPr/>
          </p:nvSpPr>
          <p:spPr>
            <a:xfrm>
              <a:off x="233441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4" name="正方形/長方形 53"/>
            <p:cNvSpPr/>
            <p:nvPr/>
          </p:nvSpPr>
          <p:spPr>
            <a:xfrm>
              <a:off x="2334419"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5" name="正方形/長方形 54"/>
            <p:cNvSpPr/>
            <p:nvPr/>
          </p:nvSpPr>
          <p:spPr>
            <a:xfrm>
              <a:off x="3581818"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6" name="正方形/長方形 55"/>
            <p:cNvSpPr/>
            <p:nvPr/>
          </p:nvSpPr>
          <p:spPr>
            <a:xfrm>
              <a:off x="357429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7" name="正方形/長方形 56"/>
            <p:cNvSpPr/>
            <p:nvPr/>
          </p:nvSpPr>
          <p:spPr>
            <a:xfrm>
              <a:off x="4814179"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8" name="正方形/長方形 57"/>
            <p:cNvSpPr/>
            <p:nvPr/>
          </p:nvSpPr>
          <p:spPr>
            <a:xfrm>
              <a:off x="4806659"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59" name="正方形/長方形 58"/>
            <p:cNvSpPr/>
            <p:nvPr/>
          </p:nvSpPr>
          <p:spPr>
            <a:xfrm>
              <a:off x="4806659"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0" name="正方形/長方形 59"/>
            <p:cNvSpPr/>
            <p:nvPr/>
          </p:nvSpPr>
          <p:spPr>
            <a:xfrm>
              <a:off x="6048460"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1" name="正方形/長方形 60"/>
            <p:cNvSpPr/>
            <p:nvPr/>
          </p:nvSpPr>
          <p:spPr>
            <a:xfrm>
              <a:off x="6040941"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2" name="正方形/長方形 61"/>
            <p:cNvSpPr/>
            <p:nvPr/>
          </p:nvSpPr>
          <p:spPr>
            <a:xfrm>
              <a:off x="7280821" y="2024208"/>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3" name="正方形/長方形 62"/>
            <p:cNvSpPr/>
            <p:nvPr/>
          </p:nvSpPr>
          <p:spPr>
            <a:xfrm>
              <a:off x="7273301" y="3100653"/>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4" name="正方形/長方形 63"/>
            <p:cNvSpPr/>
            <p:nvPr/>
          </p:nvSpPr>
          <p:spPr>
            <a:xfrm>
              <a:off x="7273301" y="4177097"/>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5" name="正方形/長方形 64"/>
            <p:cNvSpPr/>
            <p:nvPr/>
          </p:nvSpPr>
          <p:spPr>
            <a:xfrm>
              <a:off x="2345175" y="5253541"/>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sp>
          <p:nvSpPr>
            <p:cNvPr id="66" name="正方形/長方形 65"/>
            <p:cNvSpPr/>
            <p:nvPr/>
          </p:nvSpPr>
          <p:spPr>
            <a:xfrm>
              <a:off x="7280821" y="5253541"/>
              <a:ext cx="711011" cy="839755"/>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cxnSp>
          <p:nvCxnSpPr>
            <p:cNvPr id="67" name="直線コネクタ 66"/>
            <p:cNvCxnSpPr/>
            <p:nvPr/>
          </p:nvCxnSpPr>
          <p:spPr>
            <a:xfrm>
              <a:off x="1109578"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2348691"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3574299" y="3321227"/>
              <a:ext cx="7110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3573328" y="3691535"/>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4814179"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4813207" y="2589356"/>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1103030" y="331597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1102059" y="3449520"/>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1115062" y="479091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2341939" y="586068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578111" y="2420531"/>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2318948" y="3520529"/>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2319919" y="4421975"/>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318948" y="4555517"/>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4814179" y="3314020"/>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a:off x="4813207" y="3447562"/>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a:off x="4813207" y="4735265"/>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a:off x="6048460" y="221904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6051356" y="2455814"/>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6058549" y="2589356"/>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a:off x="6048460" y="3644167"/>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6041017" y="351398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7273301" y="545372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7280821" y="454152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7273301" y="4735265"/>
              <a:ext cx="7110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7257782" y="3781598"/>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1813070" y="2219048"/>
              <a:ext cx="5288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a:off x="3045430" y="2219048"/>
              <a:ext cx="532682" cy="1094972"/>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flipV="1">
              <a:off x="4284339" y="2219048"/>
              <a:ext cx="528869" cy="1102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a:off x="5517670" y="2219048"/>
              <a:ext cx="530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flipV="1">
              <a:off x="4284339" y="2589356"/>
              <a:ext cx="528869" cy="1102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a:off x="5517670" y="2589356"/>
              <a:ext cx="5408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1813070" y="4785230"/>
              <a:ext cx="528869" cy="10754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flipV="1">
              <a:off x="3029959" y="4735265"/>
              <a:ext cx="1776701" cy="112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flipV="1">
              <a:off x="5524218" y="3644167"/>
              <a:ext cx="516723" cy="1091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V="1">
              <a:off x="3029959" y="3314020"/>
              <a:ext cx="1783249" cy="11079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直線コネクタ 102"/>
            <p:cNvCxnSpPr>
              <a:stCxn id="54" idx="3"/>
            </p:cNvCxnSpPr>
            <p:nvPr/>
          </p:nvCxnSpPr>
          <p:spPr>
            <a:xfrm flipV="1">
              <a:off x="3045430" y="3447562"/>
              <a:ext cx="1761230" cy="1149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1813069" y="3314020"/>
              <a:ext cx="535622" cy="11079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直線コネクタ 104"/>
            <p:cNvCxnSpPr>
              <a:stCxn id="50" idx="3"/>
              <a:endCxn id="54" idx="1"/>
            </p:cNvCxnSpPr>
            <p:nvPr/>
          </p:nvCxnSpPr>
          <p:spPr>
            <a:xfrm>
              <a:off x="1813070" y="3520531"/>
              <a:ext cx="521350" cy="1076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6751952" y="3644167"/>
              <a:ext cx="528869" cy="1091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a:off x="7281270" y="2219045"/>
              <a:ext cx="7110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7284166" y="2455811"/>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7291359" y="2589353"/>
              <a:ext cx="7110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6750480" y="2219045"/>
              <a:ext cx="5307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6750480" y="2589353"/>
              <a:ext cx="540880"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5" name="直線コネクタ 154"/>
          <p:cNvCxnSpPr>
            <a:stCxn id="60" idx="3"/>
            <a:endCxn id="62" idx="1"/>
          </p:cNvCxnSpPr>
          <p:nvPr/>
        </p:nvCxnSpPr>
        <p:spPr>
          <a:xfrm>
            <a:off x="6417411" y="3011269"/>
            <a:ext cx="4300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直線コネクタ 156"/>
          <p:cNvCxnSpPr>
            <a:stCxn id="61" idx="3"/>
            <a:endCxn id="64" idx="1"/>
          </p:cNvCxnSpPr>
          <p:nvPr/>
        </p:nvCxnSpPr>
        <p:spPr>
          <a:xfrm>
            <a:off x="6411210" y="3899166"/>
            <a:ext cx="430030" cy="887895"/>
          </a:xfrm>
          <a:prstGeom prst="line">
            <a:avLst/>
          </a:prstGeom>
        </p:spPr>
        <p:style>
          <a:lnRef idx="1">
            <a:schemeClr val="accent1"/>
          </a:lnRef>
          <a:fillRef idx="0">
            <a:schemeClr val="accent1"/>
          </a:fillRef>
          <a:effectRef idx="0">
            <a:schemeClr val="accent1"/>
          </a:effectRef>
          <a:fontRef idx="minor">
            <a:schemeClr val="tx1"/>
          </a:fontRef>
        </p:style>
      </p:cxnSp>
      <p:sp>
        <p:nvSpPr>
          <p:cNvPr id="114" name="下矢印 113"/>
          <p:cNvSpPr/>
          <p:nvPr/>
        </p:nvSpPr>
        <p:spPr>
          <a:xfrm rot="-1800000" flipV="1">
            <a:off x="4142653" y="3825606"/>
            <a:ext cx="226039" cy="297731"/>
          </a:xfrm>
          <a:prstGeom prst="downArrow">
            <a:avLst>
              <a:gd name="adj1" fmla="val 50000"/>
              <a:gd name="adj2" fmla="val 8792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Tree>
    <p:extLst>
      <p:ext uri="{BB962C8B-B14F-4D97-AF65-F5344CB8AC3E}">
        <p14:creationId xmlns:p14="http://schemas.microsoft.com/office/powerpoint/2010/main" val="18824878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ソース</a:t>
            </a:r>
            <a:r>
              <a:rPr lang="ja-JP" altLang="en-US" dirty="0"/>
              <a:t>コード</a:t>
            </a:r>
            <a:r>
              <a:rPr lang="ja-JP" altLang="en-US" dirty="0" smtClean="0"/>
              <a:t>のビュー</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8</a:t>
            </a:fld>
            <a:endParaRPr kumimoji="1" lang="ja-JP" altLang="en-US"/>
          </a:p>
        </p:txBody>
      </p:sp>
      <p:sp>
        <p:nvSpPr>
          <p:cNvPr id="6" name="テキスト ボックス 5"/>
          <p:cNvSpPr txBox="1"/>
          <p:nvPr/>
        </p:nvSpPr>
        <p:spPr>
          <a:xfrm>
            <a:off x="685800" y="1412776"/>
            <a:ext cx="7630616" cy="461665"/>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ソースコード</a:t>
            </a:r>
            <a:r>
              <a:rPr lang="ja-JP" altLang="en-US" sz="2400" dirty="0"/>
              <a:t>：どんなバグかを確認できる</a:t>
            </a:r>
            <a:endParaRPr lang="en-US" altLang="ja-JP" sz="2400" dirty="0"/>
          </a:p>
        </p:txBody>
      </p:sp>
      <p:sp>
        <p:nvSpPr>
          <p:cNvPr id="7" name="テキスト ボックス 6"/>
          <p:cNvSpPr txBox="1"/>
          <p:nvPr/>
        </p:nvSpPr>
        <p:spPr>
          <a:xfrm>
            <a:off x="3992238" y="1999625"/>
            <a:ext cx="651769" cy="300082"/>
          </a:xfrm>
          <a:prstGeom prst="rect">
            <a:avLst/>
          </a:prstGeom>
          <a:noFill/>
        </p:spPr>
        <p:txBody>
          <a:bodyPr wrap="square" rtlCol="0">
            <a:spAutoFit/>
          </a:bodyPr>
          <a:lstStyle/>
          <a:p>
            <a:r>
              <a:rPr lang="en-US" altLang="ja-JP" sz="1350" dirty="0"/>
              <a:t>Rev.2</a:t>
            </a:r>
            <a:endParaRPr lang="ja-JP" altLang="en-US" sz="1350" dirty="0"/>
          </a:p>
        </p:txBody>
      </p:sp>
      <p:grpSp>
        <p:nvGrpSpPr>
          <p:cNvPr id="8" name="グループ化 7"/>
          <p:cNvGrpSpPr/>
          <p:nvPr/>
        </p:nvGrpSpPr>
        <p:grpSpPr>
          <a:xfrm>
            <a:off x="4167329" y="2296031"/>
            <a:ext cx="149846" cy="303087"/>
            <a:chOff x="1308410" y="4984594"/>
            <a:chExt cx="646771" cy="1308194"/>
          </a:xfrm>
        </p:grpSpPr>
        <p:sp>
          <p:nvSpPr>
            <p:cNvPr id="9" name="円/楕円 8"/>
            <p:cNvSpPr/>
            <p:nvPr/>
          </p:nvSpPr>
          <p:spPr>
            <a:xfrm>
              <a:off x="1319560" y="4984594"/>
              <a:ext cx="591015" cy="591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10" name="直線コネクタ 9"/>
            <p:cNvCxnSpPr/>
            <p:nvPr/>
          </p:nvCxnSpPr>
          <p:spPr>
            <a:xfrm>
              <a:off x="1635514" y="5575609"/>
              <a:ext cx="0" cy="401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1308410" y="5965684"/>
              <a:ext cx="327104" cy="327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642947" y="5965684"/>
              <a:ext cx="312234" cy="3122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1315845" y="5726045"/>
              <a:ext cx="639336"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 name="グループ化 13"/>
          <p:cNvGrpSpPr/>
          <p:nvPr/>
        </p:nvGrpSpPr>
        <p:grpSpPr>
          <a:xfrm>
            <a:off x="2952843" y="2748773"/>
            <a:ext cx="2835637" cy="3344523"/>
            <a:chOff x="4764437" y="2557959"/>
            <a:chExt cx="949309" cy="1119673"/>
          </a:xfrm>
        </p:grpSpPr>
        <p:sp>
          <p:nvSpPr>
            <p:cNvPr id="15" name="正方形/長方形 14"/>
            <p:cNvSpPr/>
            <p:nvPr/>
          </p:nvSpPr>
          <p:spPr>
            <a:xfrm>
              <a:off x="4765732" y="2557959"/>
              <a:ext cx="948014" cy="1119673"/>
            </a:xfrm>
            <a:prstGeom prst="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ja-JP" sz="1350" dirty="0"/>
            </a:p>
          </p:txBody>
        </p:sp>
        <p:cxnSp>
          <p:nvCxnSpPr>
            <p:cNvPr id="16" name="直線コネクタ 15"/>
            <p:cNvCxnSpPr/>
            <p:nvPr/>
          </p:nvCxnSpPr>
          <p:spPr>
            <a:xfrm>
              <a:off x="4765732" y="2852058"/>
              <a:ext cx="94801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4764437" y="3345802"/>
              <a:ext cx="948014" cy="0"/>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13000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現在していること</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9</a:t>
            </a:fld>
            <a:endParaRPr kumimoji="1" lang="ja-JP" altLang="en-US"/>
          </a:p>
        </p:txBody>
      </p:sp>
      <p:sp>
        <p:nvSpPr>
          <p:cNvPr id="6" name="テキスト ボックス 5"/>
          <p:cNvSpPr txBox="1"/>
          <p:nvPr/>
        </p:nvSpPr>
        <p:spPr>
          <a:xfrm>
            <a:off x="685800" y="1700808"/>
            <a:ext cx="7918648" cy="830997"/>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プログラミング</a:t>
            </a:r>
            <a:endParaRPr lang="en-US" altLang="ja-JP" sz="2400" dirty="0" smtClean="0"/>
          </a:p>
          <a:p>
            <a:pPr marL="914400" lvl="1" indent="-457200">
              <a:buFont typeface="Calibri" panose="020F0502020204030204" pitchFamily="34" charset="0"/>
              <a:buChar char="‒"/>
            </a:pPr>
            <a:r>
              <a:rPr lang="ja-JP" altLang="en-US" sz="2400" dirty="0" smtClean="0"/>
              <a:t>ｃｓｖ、ｄｂファイルの読み込み</a:t>
            </a:r>
            <a:endParaRPr lang="en-US" altLang="ja-JP" sz="2400" dirty="0" smtClean="0"/>
          </a:p>
        </p:txBody>
      </p:sp>
    </p:spTree>
    <p:extLst>
      <p:ext uri="{BB962C8B-B14F-4D97-AF65-F5344CB8AC3E}">
        <p14:creationId xmlns:p14="http://schemas.microsoft.com/office/powerpoint/2010/main" val="2331401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課題</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10</a:t>
            </a:fld>
            <a:endParaRPr kumimoji="1" lang="ja-JP" altLang="en-US"/>
          </a:p>
        </p:txBody>
      </p:sp>
      <p:sp>
        <p:nvSpPr>
          <p:cNvPr id="6" name="テキスト ボックス 5"/>
          <p:cNvSpPr txBox="1"/>
          <p:nvPr/>
        </p:nvSpPr>
        <p:spPr>
          <a:xfrm>
            <a:off x="685800" y="1700808"/>
            <a:ext cx="7630616" cy="1569660"/>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smtClean="0"/>
              <a:t>どんな改良を加えていくか</a:t>
            </a:r>
            <a:endParaRPr lang="en-US" altLang="ja-JP" sz="2400" dirty="0" smtClean="0"/>
          </a:p>
          <a:p>
            <a:pPr marL="914400" lvl="1" indent="-457200">
              <a:buFont typeface="Calibri" panose="020F0502020204030204" pitchFamily="34" charset="0"/>
              <a:buChar char="‒"/>
            </a:pPr>
            <a:r>
              <a:rPr lang="ja-JP" altLang="en-US" sz="2400" dirty="0"/>
              <a:t>データ</a:t>
            </a:r>
            <a:r>
              <a:rPr lang="ja-JP" altLang="en-US" sz="2400" dirty="0" smtClean="0"/>
              <a:t>が増えると結局見づらいまま</a:t>
            </a:r>
            <a:endParaRPr lang="en-US" altLang="ja-JP" sz="2400" dirty="0"/>
          </a:p>
          <a:p>
            <a:pPr marL="342900" indent="-342900">
              <a:buFont typeface="Arial" panose="020B0604020202020204" pitchFamily="34" charset="0"/>
              <a:buChar char="•"/>
            </a:pPr>
            <a:endParaRPr lang="en-US" altLang="ja-JP" sz="2400" dirty="0"/>
          </a:p>
          <a:p>
            <a:pPr marL="342900" indent="-342900">
              <a:buFont typeface="Arial" panose="020B0604020202020204" pitchFamily="34" charset="0"/>
              <a:buChar char="•"/>
            </a:pPr>
            <a:endParaRPr lang="en-US" altLang="ja-JP" sz="2400" dirty="0" smtClean="0"/>
          </a:p>
        </p:txBody>
      </p:sp>
    </p:spTree>
    <p:extLst>
      <p:ext uri="{BB962C8B-B14F-4D97-AF65-F5344CB8AC3E}">
        <p14:creationId xmlns:p14="http://schemas.microsoft.com/office/powerpoint/2010/main" val="1437591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3830</TotalTime>
  <Words>306</Words>
  <Application>Microsoft Office PowerPoint</Application>
  <PresentationFormat>画面に合わせる (4:3)</PresentationFormat>
  <Paragraphs>129</Paragraphs>
  <Slides>10</Slides>
  <Notes>9</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ＭＳ Ｐゴシック</vt:lpstr>
      <vt:lpstr>Arial</vt:lpstr>
      <vt:lpstr>Calibri</vt:lpstr>
      <vt:lpstr>Office ​​テーマ</vt:lpstr>
      <vt:lpstr>研究発表</vt:lpstr>
      <vt:lpstr>研究内容</vt:lpstr>
      <vt:lpstr>時間軸のビュー</vt:lpstr>
      <vt:lpstr>時間軸のビュー</vt:lpstr>
      <vt:lpstr>時間軸のビュー</vt:lpstr>
      <vt:lpstr>ファイルのビュー</vt:lpstr>
      <vt:lpstr>ファイルのビュー</vt:lpstr>
      <vt:lpstr>ソースコードのビュー</vt:lpstr>
      <vt:lpstr>現在していること</vt:lpstr>
      <vt:lpstr>課題</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OSS開発における不具合割当て パターンに着目した不具合修正の予測</dc:title>
  <dc:creator>oss.wakayama</dc:creator>
  <cp:lastModifiedBy>雪待月</cp:lastModifiedBy>
  <cp:revision>237</cp:revision>
  <dcterms:created xsi:type="dcterms:W3CDTF">2016-10-26T07:06:34Z</dcterms:created>
  <dcterms:modified xsi:type="dcterms:W3CDTF">2017-07-13T00:39:49Z</dcterms:modified>
</cp:coreProperties>
</file>