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71" r:id="rId12"/>
    <p:sldId id="266" r:id="rId13"/>
    <p:sldId id="267" r:id="rId14"/>
    <p:sldId id="268" r:id="rId15"/>
    <p:sldId id="269" r:id="rId16"/>
    <p:sldId id="270" r:id="rId1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444" autoAdjust="0"/>
  </p:normalViewPr>
  <p:slideViewPr>
    <p:cSldViewPr snapToGrid="0">
      <p:cViewPr varScale="1">
        <p:scale>
          <a:sx n="112" d="100"/>
          <a:sy n="112" d="100"/>
        </p:scale>
        <p:origin x="492" y="13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9" d="100"/>
          <a:sy n="89" d="100"/>
        </p:scale>
        <p:origin x="379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C79298-D48C-4308-B14D-2E871B958814}" type="datetimeFigureOut">
              <a:rPr kumimoji="1" lang="ja-JP" altLang="en-US" smtClean="0"/>
              <a:t>2014/11/3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36C08E-2245-492C-ABD6-1382BD88EF1A}" type="slidenum">
              <a:rPr kumimoji="1" lang="ja-JP" altLang="en-US" smtClean="0"/>
              <a:t>‹#›</a:t>
            </a:fld>
            <a:endParaRPr kumimoji="1" lang="ja-JP" altLang="en-US"/>
          </a:p>
        </p:txBody>
      </p:sp>
    </p:spTree>
    <p:extLst>
      <p:ext uri="{BB962C8B-B14F-4D97-AF65-F5344CB8AC3E}">
        <p14:creationId xmlns:p14="http://schemas.microsoft.com/office/powerpoint/2010/main" val="42118784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メトリクスはソフトウェアの品質マネジメントを実践する上で必要不可欠</a:t>
            </a:r>
            <a:endParaRPr kumimoji="1" lang="en-US" altLang="ja-JP" dirty="0" smtClean="0"/>
          </a:p>
          <a:p>
            <a:r>
              <a:rPr kumimoji="1" lang="ja-JP" altLang="en-US" dirty="0" smtClean="0"/>
              <a:t>広義的には測定方法もメトリクスに含まれる</a:t>
            </a:r>
            <a:endParaRPr kumimoji="1" lang="en-US" altLang="ja-JP" dirty="0" smtClean="0"/>
          </a:p>
          <a:p>
            <a:r>
              <a:rPr kumimoji="1" lang="ja-JP" altLang="en-US" dirty="0" smtClean="0"/>
              <a:t>また概念は古くから存在しており古典的なものなら</a:t>
            </a:r>
            <a:r>
              <a:rPr kumimoji="1" lang="en-US" altLang="ja-JP" dirty="0" smtClean="0"/>
              <a:t>1970</a:t>
            </a:r>
            <a:r>
              <a:rPr kumimoji="1" lang="ja-JP" altLang="en-US" dirty="0" smtClean="0"/>
              <a:t>年代のものからある</a:t>
            </a:r>
            <a:endParaRPr kumimoji="1" lang="en-US" altLang="ja-JP" dirty="0" smtClean="0"/>
          </a:p>
          <a:p>
            <a:r>
              <a:rPr kumimoji="1" lang="ja-JP" altLang="en-US" dirty="0" smtClean="0"/>
              <a:t>実際のところ、何をどうやって測ればよいのか、どのように活用したらいいのかといった疑問がつきまとう</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2</a:t>
            </a:fld>
            <a:endParaRPr kumimoji="1" lang="ja-JP" altLang="en-US"/>
          </a:p>
        </p:txBody>
      </p:sp>
    </p:spTree>
    <p:extLst>
      <p:ext uri="{BB962C8B-B14F-4D97-AF65-F5344CB8AC3E}">
        <p14:creationId xmlns:p14="http://schemas.microsoft.com/office/powerpoint/2010/main" val="699847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図のような位置づけで</a:t>
            </a:r>
            <a:endParaRPr kumimoji="1" lang="en-US" altLang="ja-JP" dirty="0" smtClean="0"/>
          </a:p>
          <a:p>
            <a:r>
              <a:rPr kumimoji="1" lang="ja-JP" altLang="en-US" dirty="0" smtClean="0"/>
              <a:t>また、測定値を利用する上で重要な意味をもつ属性</a:t>
            </a:r>
            <a:endParaRPr kumimoji="1" lang="en-US" altLang="ja-JP" dirty="0" smtClean="0"/>
          </a:p>
          <a:p>
            <a:r>
              <a:rPr kumimoji="1" lang="ja-JP" altLang="en-US" dirty="0" smtClean="0"/>
              <a:t>後述</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3</a:t>
            </a:fld>
            <a:endParaRPr kumimoji="1" lang="ja-JP" altLang="en-US"/>
          </a:p>
        </p:txBody>
      </p:sp>
    </p:spTree>
    <p:extLst>
      <p:ext uri="{BB962C8B-B14F-4D97-AF65-F5344CB8AC3E}">
        <p14:creationId xmlns:p14="http://schemas.microsoft.com/office/powerpoint/2010/main" val="1790148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代表的なもの</a:t>
            </a:r>
            <a:endParaRPr kumimoji="1" lang="en-US" altLang="ja-JP" dirty="0" smtClean="0"/>
          </a:p>
          <a:p>
            <a:r>
              <a:rPr kumimoji="1" lang="ja-JP" altLang="en-US" dirty="0" smtClean="0"/>
              <a:t>ファンクションポイント：機能仕様書を対象としてシステムの機能規模を測定</a:t>
            </a:r>
            <a:endParaRPr kumimoji="1" lang="en-US" altLang="ja-JP" dirty="0" smtClean="0"/>
          </a:p>
          <a:p>
            <a:r>
              <a:rPr kumimoji="1" lang="en-US" altLang="ja-JP" dirty="0" smtClean="0"/>
              <a:t>Line</a:t>
            </a:r>
            <a:r>
              <a:rPr kumimoji="1" lang="en-US" altLang="ja-JP" baseline="0" dirty="0" smtClean="0"/>
              <a:t> Of Code</a:t>
            </a:r>
            <a:r>
              <a:rPr kumimoji="1" lang="ja-JP" altLang="en-US" baseline="0" dirty="0" smtClean="0"/>
              <a:t>：コードの長さを測定</a:t>
            </a:r>
            <a:endParaRPr kumimoji="1" lang="en-US" altLang="ja-JP" baseline="0" dirty="0" smtClean="0"/>
          </a:p>
          <a:p>
            <a:r>
              <a:rPr kumimoji="1" lang="ja-JP" altLang="en-US" baseline="0" dirty="0" smtClean="0"/>
              <a:t>ＣＫメトリクス：オブジェクト指向設計を対象としてその複雑さや継承木の深さ、結合度、凝集度といった複数の属性を測定</a:t>
            </a:r>
            <a:endParaRPr kumimoji="1" lang="en-US" altLang="ja-JP" baseline="0" dirty="0" smtClean="0"/>
          </a:p>
          <a:p>
            <a:r>
              <a:rPr kumimoji="1" lang="ja-JP" altLang="en-US" baseline="0" dirty="0" smtClean="0"/>
              <a:t>サイクロマティック数：フローチャートまたはソースコードを対象として制御フローの複雑さを測定</a:t>
            </a:r>
            <a:endParaRPr kumimoji="1" lang="en-US" altLang="ja-JP" baseline="0" dirty="0" smtClean="0"/>
          </a:p>
          <a:p>
            <a:r>
              <a:rPr kumimoji="1" lang="ja-JP" altLang="en-US" baseline="0" dirty="0" smtClean="0"/>
              <a:t>これまで提案および研究されてきているメトリクスは大半これ</a:t>
            </a:r>
            <a:endParaRPr kumimoji="1" lang="en-US" altLang="ja-JP" baseline="0" dirty="0" smtClean="0"/>
          </a:p>
          <a:p>
            <a:r>
              <a:rPr kumimoji="1" lang="ja-JP" altLang="en-US" baseline="0" dirty="0" smtClean="0"/>
              <a:t>特にソースコードを対象としたものは多い　どこでも基本的に記録保管されるもので　機械的な測定作業も比較的容易</a:t>
            </a:r>
            <a:endParaRPr kumimoji="1" lang="en-US" altLang="ja-JP" baseline="0" dirty="0" smtClean="0"/>
          </a:p>
          <a:p>
            <a:r>
              <a:rPr kumimoji="1" lang="ja-JP" altLang="en-US" baseline="0" dirty="0" smtClean="0"/>
              <a:t>プロダクトメトリクスは対象成果物の属性を定量的に評価するもので</a:t>
            </a:r>
            <a:endParaRPr kumimoji="1" lang="en-US" altLang="ja-JP" baseline="0" dirty="0" smtClean="0"/>
          </a:p>
          <a:p>
            <a:r>
              <a:rPr kumimoji="1" lang="ja-JP" altLang="en-US" baseline="0" dirty="0" smtClean="0"/>
              <a:t>例：フォルトプローン</a:t>
            </a:r>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4</a:t>
            </a:fld>
            <a:endParaRPr kumimoji="1" lang="ja-JP" altLang="en-US"/>
          </a:p>
        </p:txBody>
      </p:sp>
    </p:spTree>
    <p:extLst>
      <p:ext uri="{BB962C8B-B14F-4D97-AF65-F5344CB8AC3E}">
        <p14:creationId xmlns:p14="http://schemas.microsoft.com/office/powerpoint/2010/main" val="1058662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時間　コスト　工数　関連イベントの有無・発生回数　関連手法やツールの使用・不使用</a:t>
            </a:r>
            <a:endParaRPr kumimoji="1" lang="en-US" altLang="ja-JP" dirty="0" smtClean="0"/>
          </a:p>
          <a:p>
            <a:r>
              <a:rPr kumimoji="1" lang="ja-JP" altLang="en-US" dirty="0" smtClean="0"/>
              <a:t>例えば、顧客との対話時間やインタビュー回数、顧客からの変更要求の回数、仕様書のレビューに要した工数、レビューで指摘された欠陥数、仕様書完成までに費やした総コスト</a:t>
            </a:r>
            <a:endParaRPr kumimoji="1" lang="en-US" altLang="ja-JP" dirty="0" smtClean="0"/>
          </a:p>
          <a:p>
            <a:r>
              <a:rPr kumimoji="1" lang="ja-JP" altLang="en-US" dirty="0" smtClean="0"/>
              <a:t>またＹＥＳ／ＮＯを問う質的データであるものとして、要求分析段階でプロトタイピングを行ったかどうか</a:t>
            </a:r>
            <a:endParaRPr kumimoji="1" lang="en-US" altLang="ja-JP" dirty="0" smtClean="0"/>
          </a:p>
          <a:p>
            <a:r>
              <a:rPr kumimoji="1" lang="ja-JP" altLang="en-US" dirty="0" smtClean="0"/>
              <a:t>端的に言えばプロセスメトリクスは活動の記録であり～</a:t>
            </a:r>
            <a:endParaRPr kumimoji="1" lang="en-US" altLang="ja-JP" dirty="0" smtClean="0"/>
          </a:p>
          <a:p>
            <a:r>
              <a:rPr kumimoji="1" lang="ja-JP" altLang="en-US" dirty="0" smtClean="0"/>
              <a:t>代表的な例：生産性の評価　プロダクトメトリクスによって成果物の規模が算出され、プロセスメトリクスによって時間や工数が算出され、単位時間・工数当たりの規模という形で生産性が評価される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5</a:t>
            </a:fld>
            <a:endParaRPr kumimoji="1" lang="ja-JP" altLang="en-US"/>
          </a:p>
        </p:txBody>
      </p:sp>
    </p:spTree>
    <p:extLst>
      <p:ext uri="{BB962C8B-B14F-4D97-AF65-F5344CB8AC3E}">
        <p14:creationId xmlns:p14="http://schemas.microsoft.com/office/powerpoint/2010/main" val="984276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人間あるいはその集まり（チーム）、開発環境、ツールが対象</a:t>
            </a:r>
            <a:endParaRPr kumimoji="1" lang="en-US" altLang="ja-JP" dirty="0" smtClean="0"/>
          </a:p>
          <a:p>
            <a:r>
              <a:rPr kumimoji="1" lang="ja-JP" altLang="en-US" dirty="0" smtClean="0"/>
              <a:t>ここでも時間やコスト、工数を測定対象としてよいが、こちらは投入可能な量になる</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6</a:t>
            </a:fld>
            <a:endParaRPr kumimoji="1" lang="ja-JP" altLang="en-US"/>
          </a:p>
        </p:txBody>
      </p:sp>
    </p:spTree>
    <p:extLst>
      <p:ext uri="{BB962C8B-B14F-4D97-AF65-F5344CB8AC3E}">
        <p14:creationId xmlns:p14="http://schemas.microsoft.com/office/powerpoint/2010/main" val="21325299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何らかのメトリクスに関する数値データが得られたとして、安易に評価値や見積もり値を出してはならない</a:t>
            </a:r>
            <a:endParaRPr kumimoji="1" lang="en-US" altLang="ja-JP" dirty="0" smtClean="0"/>
          </a:p>
          <a:p>
            <a:r>
              <a:rPr kumimoji="1" lang="ja-JP" altLang="en-US" dirty="0" smtClean="0"/>
              <a:t>誤った解釈を導きだしたり不適当な見積もり値を算出してしまう恐れがある</a:t>
            </a:r>
            <a:endParaRPr kumimoji="1" lang="en-US" altLang="ja-JP" dirty="0" smtClean="0"/>
          </a:p>
          <a:p>
            <a:r>
              <a:rPr kumimoji="1" lang="ja-JP" altLang="en-US" dirty="0" smtClean="0"/>
              <a:t>名義尺度　順序尺度　間隔尺度　比率尺度がある</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7</a:t>
            </a:fld>
            <a:endParaRPr kumimoji="1" lang="ja-JP" altLang="en-US"/>
          </a:p>
        </p:txBody>
      </p:sp>
    </p:spTree>
    <p:extLst>
      <p:ext uri="{BB962C8B-B14F-4D97-AF65-F5344CB8AC3E}">
        <p14:creationId xmlns:p14="http://schemas.microsoft.com/office/powerpoint/2010/main" val="4028721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名義：大きさに意味はない　この場合数値の出現頻度には意味があるが合計や平均にはいみがない、加工して評価値を算出するのは一般に誤り　</a:t>
            </a:r>
            <a:endParaRPr kumimoji="1" lang="en-US" altLang="ja-JP" dirty="0" smtClean="0"/>
          </a:p>
          <a:p>
            <a:r>
              <a:rPr kumimoji="1" lang="ja-JP" altLang="en-US" dirty="0" smtClean="0"/>
              <a:t>順序：大小の比較や優劣の比較が可能、ただし得られるのは順序性のみであり違いの大きさ</a:t>
            </a:r>
            <a:r>
              <a:rPr kumimoji="1" lang="ja-JP" altLang="en-US" dirty="0" err="1" smtClean="0"/>
              <a:t>はは</a:t>
            </a:r>
            <a:r>
              <a:rPr kumimoji="1" lang="ja-JP" altLang="en-US" dirty="0" smtClean="0"/>
              <a:t>反映されない　出現頻度には意味があるが合計や平均にはいみがない　軽微</a:t>
            </a:r>
            <a:r>
              <a:rPr kumimoji="1" lang="en-US" altLang="ja-JP" dirty="0" smtClean="0"/>
              <a:t>3</a:t>
            </a:r>
            <a:r>
              <a:rPr kumimoji="1" lang="ja-JP" altLang="en-US" dirty="0" smtClean="0"/>
              <a:t>件と重大</a:t>
            </a:r>
            <a:r>
              <a:rPr kumimoji="1" lang="en-US" altLang="ja-JP" dirty="0" smtClean="0"/>
              <a:t>1</a:t>
            </a:r>
            <a:r>
              <a:rPr kumimoji="1" lang="ja-JP" altLang="en-US" dirty="0" smtClean="0"/>
              <a:t>件は等しくなるが意味無い</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8</a:t>
            </a:fld>
            <a:endParaRPr kumimoji="1" lang="ja-JP" altLang="en-US"/>
          </a:p>
        </p:txBody>
      </p:sp>
    </p:spTree>
    <p:extLst>
      <p:ext uri="{BB962C8B-B14F-4D97-AF65-F5344CB8AC3E}">
        <p14:creationId xmlns:p14="http://schemas.microsoft.com/office/powerpoint/2010/main" val="858012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間隔：摂氏と華氏</a:t>
            </a:r>
            <a:r>
              <a:rPr kumimoji="1" lang="en-US" altLang="ja-JP" dirty="0" smtClean="0"/>
              <a:t>(</a:t>
            </a:r>
            <a:r>
              <a:rPr kumimoji="1" lang="ja-JP" altLang="en-US" dirty="0" smtClean="0"/>
              <a:t>かし</a:t>
            </a:r>
            <a:r>
              <a:rPr kumimoji="1" lang="en-US" altLang="ja-JP" dirty="0" smtClean="0"/>
              <a:t>)</a:t>
            </a:r>
            <a:r>
              <a:rPr kumimoji="1" lang="ja-JP" altLang="en-US" dirty="0" smtClean="0"/>
              <a:t>　摂氏に</a:t>
            </a:r>
            <a:r>
              <a:rPr kumimoji="1" lang="en-US" altLang="ja-JP" dirty="0" smtClean="0"/>
              <a:t>273.15</a:t>
            </a:r>
            <a:r>
              <a:rPr kumimoji="1" lang="ja-JP" altLang="en-US" dirty="0" smtClean="0"/>
              <a:t>Ｋプラスされるので　実際間隔尺度に相当するメトリクスはほとんどない</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9</a:t>
            </a:fld>
            <a:endParaRPr kumimoji="1" lang="ja-JP" altLang="en-US"/>
          </a:p>
        </p:txBody>
      </p:sp>
    </p:spTree>
    <p:extLst>
      <p:ext uri="{BB962C8B-B14F-4D97-AF65-F5344CB8AC3E}">
        <p14:creationId xmlns:p14="http://schemas.microsoft.com/office/powerpoint/2010/main" val="934626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メトリクスによって測定値が得られているので少なくとも観測可能な量だが現場で制御可能であるかは別の話</a:t>
            </a:r>
            <a:endParaRPr kumimoji="1" lang="en-US" altLang="ja-JP" dirty="0" smtClean="0"/>
          </a:p>
          <a:p>
            <a:r>
              <a:rPr kumimoji="1" lang="ja-JP" altLang="en-US" dirty="0" smtClean="0"/>
              <a:t>モジュールの規模や凝集度、サイクロマティック数、コメント記述の割合、結合度といった属性は開発者が値を意識して設計・コーディングすればあるていどは制御可能</a:t>
            </a:r>
            <a:endParaRPr kumimoji="1" lang="en-US" altLang="ja-JP" dirty="0" smtClean="0"/>
          </a:p>
          <a:p>
            <a:r>
              <a:rPr kumimoji="1" lang="ja-JP" altLang="en-US" dirty="0" smtClean="0"/>
              <a:t>しかし顧客から出された機能要求の件数や仕様変更の回数は現場の開発者が関与できない意思決定で制御可能ではない</a:t>
            </a:r>
            <a:endParaRPr kumimoji="1" lang="en-US" altLang="ja-JP" dirty="0" smtClean="0"/>
          </a:p>
          <a:p>
            <a:r>
              <a:rPr kumimoji="1" lang="ja-JP" altLang="en-US" dirty="0" smtClean="0"/>
              <a:t>メトリクスを品質管理に活用しようとする場合、制御可能な量でないと活用できない　顧客による仕様変更の回数とリリース後に検出される欠陥数が相関だった場合</a:t>
            </a:r>
            <a:endParaRPr kumimoji="1" lang="en-US" altLang="ja-JP" dirty="0" smtClean="0"/>
          </a:p>
          <a:p>
            <a:r>
              <a:rPr kumimoji="1" lang="ja-JP" altLang="en-US" smtClean="0"/>
              <a:t>目的によっては制御可能性という視点も重要となりうる</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10</a:t>
            </a:fld>
            <a:endParaRPr kumimoji="1" lang="ja-JP" altLang="en-US"/>
          </a:p>
        </p:txBody>
      </p:sp>
    </p:spTree>
    <p:extLst>
      <p:ext uri="{BB962C8B-B14F-4D97-AF65-F5344CB8AC3E}">
        <p14:creationId xmlns:p14="http://schemas.microsoft.com/office/powerpoint/2010/main" val="2972381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欠陥密度のほかにもどの段階で検出された欠陥を数えるのか？　モジュール規模はどういうメトリクスで測るのか？（物理行数　論理行数　単位はＬＯＣ　Ｋ</a:t>
            </a:r>
            <a:r>
              <a:rPr kumimoji="1" lang="en-US" altLang="ja-JP" dirty="0" smtClean="0"/>
              <a:t>(</a:t>
            </a:r>
            <a:r>
              <a:rPr kumimoji="1" lang="en-US" altLang="ja-JP" dirty="0" err="1" smtClean="0"/>
              <a:t>kiro</a:t>
            </a:r>
            <a:r>
              <a:rPr kumimoji="1" lang="en-US" altLang="ja-JP" dirty="0" smtClean="0"/>
              <a:t>)</a:t>
            </a:r>
            <a:r>
              <a:rPr kumimoji="1" lang="ja-JP" altLang="en-US" dirty="0" smtClean="0"/>
              <a:t>ＬＯＣ）何をもって欠陥</a:t>
            </a:r>
            <a:r>
              <a:rPr kumimoji="1" lang="en-US" altLang="ja-JP" dirty="0" smtClean="0"/>
              <a:t>1</a:t>
            </a:r>
            <a:r>
              <a:rPr kumimoji="1" lang="ja-JP" altLang="en-US" dirty="0" smtClean="0"/>
              <a:t>個と数えるのか</a:t>
            </a:r>
            <a:endParaRPr kumimoji="1" lang="en-US" altLang="ja-JP" dirty="0" smtClean="0"/>
          </a:p>
          <a:p>
            <a:r>
              <a:rPr kumimoji="1" lang="ja-JP" altLang="en-US" dirty="0" smtClean="0"/>
              <a:t>ＧＱＭ：抽象度の高い目的をより具体的な質問に分解し、各質問についてそれに答えるためのメトリクスを定義するというトップダウン方式で対象属性とメトリクスを明確化</a:t>
            </a:r>
            <a:endParaRPr kumimoji="1" lang="en-US" altLang="ja-JP" dirty="0" smtClean="0"/>
          </a:p>
          <a:p>
            <a:r>
              <a:rPr kumimoji="1" lang="ja-JP" altLang="en-US" dirty="0" smtClean="0"/>
              <a:t>モジュールの品質を評価する</a:t>
            </a:r>
            <a:endParaRPr kumimoji="1" lang="en-US" altLang="ja-JP" dirty="0" smtClean="0"/>
          </a:p>
          <a:p>
            <a:r>
              <a:rPr kumimoji="1" lang="ja-JP" altLang="en-US" dirty="0" smtClean="0"/>
              <a:t>モジュールで検出された欠陥の数は適正な範囲のものか　モジュールは複雑な構造になっていないか</a:t>
            </a:r>
            <a:endParaRPr kumimoji="1" lang="en-US" altLang="ja-JP" dirty="0" smtClean="0"/>
          </a:p>
          <a:p>
            <a:r>
              <a:rPr kumimoji="1" lang="ja-JP" altLang="en-US" dirty="0" smtClean="0"/>
              <a:t>欠陥密度やサイクロマティック数など</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11</a:t>
            </a:fld>
            <a:endParaRPr kumimoji="1" lang="ja-JP" altLang="en-US"/>
          </a:p>
        </p:txBody>
      </p:sp>
    </p:spTree>
    <p:extLst>
      <p:ext uri="{BB962C8B-B14F-4D97-AF65-F5344CB8AC3E}">
        <p14:creationId xmlns:p14="http://schemas.microsoft.com/office/powerpoint/2010/main" val="213940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研究実践されているメトリクスの活用の際、多くの場合は測定データに対してなんらかの数理モデルを適用して、目的に合わせた評価・予測が行われている　以下簡単に紹介</a:t>
            </a:r>
            <a:endParaRPr kumimoji="1" lang="en-US" altLang="ja-JP" dirty="0" smtClean="0"/>
          </a:p>
          <a:p>
            <a:r>
              <a:rPr kumimoji="1" lang="ja-JP" altLang="en-US" dirty="0" smtClean="0"/>
              <a:t>重回帰：説明変数</a:t>
            </a:r>
            <a:r>
              <a:rPr kumimoji="1" lang="ja-JP" altLang="en-US" dirty="0" err="1" smtClean="0"/>
              <a:t>ｘ</a:t>
            </a:r>
            <a:r>
              <a:rPr kumimoji="1" lang="ja-JP" altLang="en-US" dirty="0" smtClean="0"/>
              <a:t>を原因とし、目的変数ｙをその結果とした因果関係を考え、両者間の関係式を構築する　式を重回帰モデルと呼ぶ</a:t>
            </a:r>
            <a:endParaRPr kumimoji="1" lang="en-US" altLang="ja-JP" dirty="0" smtClean="0"/>
          </a:p>
          <a:p>
            <a:r>
              <a:rPr kumimoji="1" lang="ja-JP" altLang="en-US" dirty="0" smtClean="0"/>
              <a:t>実際データに対して等号が成り立つことは稀で、誤差</a:t>
            </a:r>
            <a:r>
              <a:rPr kumimoji="1" lang="en-US" altLang="ja-JP" dirty="0" smtClean="0"/>
              <a:t>(</a:t>
            </a:r>
            <a:r>
              <a:rPr kumimoji="1" lang="ja-JP" altLang="en-US" dirty="0" smtClean="0"/>
              <a:t>残差平方和</a:t>
            </a:r>
            <a:r>
              <a:rPr kumimoji="1" lang="en-US" altLang="ja-JP" dirty="0" smtClean="0"/>
              <a:t>)</a:t>
            </a:r>
            <a:r>
              <a:rPr kumimoji="1" lang="ja-JP" altLang="en-US" dirty="0" smtClean="0"/>
              <a:t>が最小になるように係数を求める　説明変数同士に強い相関があったり</a:t>
            </a:r>
            <a:r>
              <a:rPr kumimoji="1" lang="en-US" altLang="ja-JP" dirty="0" smtClean="0"/>
              <a:t>1</a:t>
            </a:r>
            <a:r>
              <a:rPr kumimoji="1" lang="ja-JP" altLang="en-US" dirty="0" err="1" smtClean="0"/>
              <a:t>つの</a:t>
            </a:r>
            <a:r>
              <a:rPr kumimoji="1" lang="ja-JP" altLang="en-US" dirty="0" smtClean="0"/>
              <a:t>変数が他のの変数を一次式で表現できるとうまく構築できない</a:t>
            </a:r>
            <a:r>
              <a:rPr kumimoji="1" lang="en-US" altLang="ja-JP" dirty="0" smtClean="0"/>
              <a:t>(</a:t>
            </a:r>
            <a:r>
              <a:rPr kumimoji="1" lang="ja-JP" altLang="en-US" dirty="0" smtClean="0"/>
              <a:t>多重共線性</a:t>
            </a:r>
            <a:r>
              <a:rPr kumimoji="1" lang="en-US" altLang="ja-JP" dirty="0" smtClean="0"/>
              <a:t>)</a:t>
            </a:r>
          </a:p>
          <a:p>
            <a:r>
              <a:rPr kumimoji="1" lang="ja-JP" altLang="en-US" dirty="0" smtClean="0"/>
              <a:t>ロジスティック回帰モデル：重回帰と同様だが目的変数</a:t>
            </a:r>
            <a:r>
              <a:rPr kumimoji="1" lang="ja-JP" altLang="en-US" dirty="0" err="1" smtClean="0"/>
              <a:t>ｐ</a:t>
            </a:r>
            <a:r>
              <a:rPr kumimoji="1" lang="ja-JP" altLang="en-US" dirty="0" smtClean="0"/>
              <a:t>は区間</a:t>
            </a:r>
            <a:r>
              <a:rPr kumimoji="1" lang="en-US" altLang="ja-JP" dirty="0" smtClean="0"/>
              <a:t>(0</a:t>
            </a:r>
            <a:r>
              <a:rPr kumimoji="1" lang="ja-JP" altLang="en-US" dirty="0" err="1" smtClean="0"/>
              <a:t>、</a:t>
            </a:r>
            <a:r>
              <a:rPr kumimoji="1" lang="en-US" altLang="ja-JP" dirty="0" smtClean="0"/>
              <a:t>1)</a:t>
            </a:r>
            <a:r>
              <a:rPr kumimoji="1" lang="ja-JP" altLang="en-US" dirty="0" smtClean="0"/>
              <a:t>内の値をとり、ある事象の発生確率を表す</a:t>
            </a:r>
            <a:endParaRPr kumimoji="1" lang="en-US" altLang="ja-JP" dirty="0" smtClean="0"/>
          </a:p>
          <a:p>
            <a:r>
              <a:rPr kumimoji="1" lang="ja-JP" altLang="en-US" dirty="0" smtClean="0"/>
              <a:t>左式をロジスティック回帰モデルと呼び　中央式をＺのロジスティック関数という　説明変数の合成変量Ｚとモデル化の目的である確立</a:t>
            </a:r>
            <a:r>
              <a:rPr kumimoji="1" lang="ja-JP" altLang="en-US" dirty="0" err="1" smtClean="0"/>
              <a:t>ｐ</a:t>
            </a:r>
            <a:r>
              <a:rPr kumimoji="1" lang="ja-JP" altLang="en-US" dirty="0" smtClean="0"/>
              <a:t>とをロジスティック関数で結合させたモデル</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12</a:t>
            </a:fld>
            <a:endParaRPr kumimoji="1" lang="ja-JP" altLang="en-US"/>
          </a:p>
        </p:txBody>
      </p:sp>
    </p:spTree>
    <p:extLst>
      <p:ext uri="{BB962C8B-B14F-4D97-AF65-F5344CB8AC3E}">
        <p14:creationId xmlns:p14="http://schemas.microsoft.com/office/powerpoint/2010/main" val="2081659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判別分析：Ｎ個の属性を持ったＮ次元データがいくつか与えられ、複数のグループに分類できるとする。そのＮ次元空間上でグループを区分けするための超平面・超曲面の方程式を求めることで新たなデータ</a:t>
            </a:r>
            <a:r>
              <a:rPr kumimoji="1" lang="ja-JP" altLang="en-US" dirty="0" err="1" smtClean="0"/>
              <a:t>ｘ</a:t>
            </a:r>
            <a:r>
              <a:rPr kumimoji="1" lang="ja-JP" altLang="en-US" dirty="0" smtClean="0"/>
              <a:t>が与えられた際に分類できる　フォルトプローンモジュール判別ででてきた</a:t>
            </a:r>
            <a:endParaRPr kumimoji="1" lang="en-US" altLang="ja-JP" dirty="0" smtClean="0"/>
          </a:p>
          <a:p>
            <a:r>
              <a:rPr kumimoji="1" lang="ja-JP" altLang="en-US" dirty="0" smtClean="0"/>
              <a:t>成長曲線：フォールトの検出数や故障の発生回数を時間の経過とともに観測し、その変化を成長曲線としてモデルかするという手法がある</a:t>
            </a:r>
            <a:endParaRPr kumimoji="1" lang="en-US" altLang="ja-JP" dirty="0" smtClean="0"/>
          </a:p>
          <a:p>
            <a:r>
              <a:rPr kumimoji="1" lang="ja-JP" altLang="en-US" dirty="0" smtClean="0"/>
              <a:t>代表的なものとしてソフトウェア信頼度成長モデルがあり、フォールト検出数の予測や平均故障発生時間間隔の算出といった信頼度の定量的評価に利用できる</a:t>
            </a:r>
            <a:endParaRPr kumimoji="1" lang="en-US" altLang="ja-JP" dirty="0" smtClean="0"/>
          </a:p>
          <a:p>
            <a:r>
              <a:rPr kumimoji="1" lang="ja-JP" altLang="en-US" dirty="0" smtClean="0"/>
              <a:t>基本的なものは指数型　右上</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13</a:t>
            </a:fld>
            <a:endParaRPr kumimoji="1" lang="ja-JP" altLang="en-US"/>
          </a:p>
        </p:txBody>
      </p:sp>
    </p:spTree>
    <p:extLst>
      <p:ext uri="{BB962C8B-B14F-4D97-AF65-F5344CB8AC3E}">
        <p14:creationId xmlns:p14="http://schemas.microsoft.com/office/powerpoint/2010/main" val="2151689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計数データの解析：フォールトの検出数のようなある種の件数や個数といったデータは計数データと呼ばれ、ソフトウェア開発で得られる計数データは歪みのあることが多く重回帰モデル等の変数にできない</a:t>
            </a:r>
            <a:endParaRPr kumimoji="1" lang="en-US" altLang="ja-JP" dirty="0" smtClean="0"/>
          </a:p>
          <a:p>
            <a:r>
              <a:rPr kumimoji="1" lang="ja-JP" altLang="en-US" dirty="0" smtClean="0"/>
              <a:t>対数変換といった前処理が行われるが、それでも厳密には不適となることがある　その対策としてこれ　フォルトの検出数を目的変数としてポアソン分布を仮定し、そのパラメータを回帰モデルによって推定するポアソン回帰モデルがある</a:t>
            </a:r>
            <a:endParaRPr kumimoji="1" lang="en-US" altLang="ja-JP" dirty="0" smtClean="0"/>
          </a:p>
          <a:p>
            <a:r>
              <a:rPr kumimoji="1" lang="ja-JP" altLang="en-US" dirty="0" smtClean="0"/>
              <a:t>ベイズ統計モデル：これまでのモデルは特定母集団におけるパラメータを定数として、それをサンプルデータによって推定するというモデルだった</a:t>
            </a:r>
            <a:endParaRPr kumimoji="1" lang="en-US" altLang="ja-JP" dirty="0" smtClean="0"/>
          </a:p>
          <a:p>
            <a:r>
              <a:rPr kumimoji="1" lang="ja-JP" altLang="en-US" dirty="0" smtClean="0"/>
              <a:t>また複数のパラメータの構造をネットワークモデル</a:t>
            </a:r>
            <a:r>
              <a:rPr kumimoji="1" lang="en-US" altLang="ja-JP" dirty="0" smtClean="0"/>
              <a:t>(</a:t>
            </a:r>
            <a:r>
              <a:rPr kumimoji="1" lang="ja-JP" altLang="en-US" dirty="0" smtClean="0"/>
              <a:t>ベイジアンネットワークモデル</a:t>
            </a:r>
            <a:r>
              <a:rPr kumimoji="1" lang="en-US" altLang="ja-JP" dirty="0" smtClean="0"/>
              <a:t>)</a:t>
            </a:r>
            <a:r>
              <a:rPr kumimoji="1" lang="ja-JP" altLang="en-US" dirty="0" smtClean="0"/>
              <a:t>で表現し、パラメータ同士の関係を考慮した上で推定することも可能</a:t>
            </a:r>
            <a:endParaRPr kumimoji="1" lang="en-US" altLang="ja-JP" dirty="0" smtClean="0"/>
          </a:p>
          <a:p>
            <a:r>
              <a:rPr kumimoji="1" lang="ja-JP" altLang="en-US" dirty="0" smtClean="0"/>
              <a:t>これによって評価対象のデータに欠損値があっても予測値を得ることができる　独立テストで検出されるフォールト数を予測する　規模　要員スキル　手戻り等をふくむネットワークモデル</a:t>
            </a:r>
            <a:endParaRPr kumimoji="1" lang="en-US" altLang="ja-JP" dirty="0" smtClean="0"/>
          </a:p>
          <a:p>
            <a:r>
              <a:rPr kumimoji="1" lang="ja-JP" altLang="en-US" dirty="0" smtClean="0"/>
              <a:t>この中で抜けがあった場合でも当該メトリクスの事前分布と関連するメトリクスとの関係性に基づいて独立テストで検出されるフォールト数の予測値を得ることができる</a:t>
            </a:r>
            <a:endParaRPr kumimoji="1" lang="en-US" altLang="ja-JP" dirty="0" smtClean="0"/>
          </a:p>
          <a:p>
            <a:r>
              <a:rPr kumimoji="1" lang="ja-JP" altLang="en-US" dirty="0" smtClean="0"/>
              <a:t>多量のデータ　精緻な因果関係を構築するとデータが狭まる　実際は経験的に妥当と考えられる因果関係でネットワークを構築しデータを用いながらパラメータの分布を学習していく方法がとられる場合がある</a:t>
            </a:r>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14</a:t>
            </a:fld>
            <a:endParaRPr kumimoji="1" lang="ja-JP" altLang="en-US"/>
          </a:p>
        </p:txBody>
      </p:sp>
    </p:spTree>
    <p:extLst>
      <p:ext uri="{BB962C8B-B14F-4D97-AF65-F5344CB8AC3E}">
        <p14:creationId xmlns:p14="http://schemas.microsoft.com/office/powerpoint/2010/main" val="3683674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メトリクスによる測定にも作業コストは必要　原理上人手で測定可能であっても～</a:t>
            </a:r>
            <a:endParaRPr kumimoji="1" lang="en-US" altLang="ja-JP" dirty="0" smtClean="0"/>
          </a:p>
          <a:p>
            <a:r>
              <a:rPr kumimoji="1" lang="ja-JP" altLang="en-US" dirty="0" smtClean="0"/>
              <a:t>自動測定という性質上ソースコードを対象とするものが多いがプロジェクト管理を支援する機能を有したツールも存在</a:t>
            </a:r>
            <a:endParaRPr kumimoji="1" lang="en-US" altLang="ja-JP" dirty="0" smtClean="0"/>
          </a:p>
          <a:p>
            <a:r>
              <a:rPr kumimoji="1" lang="ja-JP" altLang="en-US" dirty="0" smtClean="0"/>
              <a:t>また多くのツールは測定可能なメトリクスは固定されているが、測定機能部分をプラグイン化して拡張可能性をもたせたツールやプラットフォームもある</a:t>
            </a:r>
            <a:endParaRPr kumimoji="1" lang="en-US" altLang="ja-JP" dirty="0" smtClean="0"/>
          </a:p>
          <a:p>
            <a:r>
              <a:rPr kumimoji="1" lang="ja-JP" altLang="en-US" dirty="0" smtClean="0"/>
              <a:t>通常収集されたデータは表計算ソフトで管理される場合が多いが、ロジスティック回帰モデルの構築などやひとつの表計算シートに記載できない膨大なデータなどはＲなどの統計処理ソフトウェアを利用したほうがいい</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436C08E-2245-492C-ABD6-1382BD88EF1A}" type="slidenum">
              <a:rPr kumimoji="1" lang="ja-JP" altLang="en-US" smtClean="0"/>
              <a:t>15</a:t>
            </a:fld>
            <a:endParaRPr kumimoji="1" lang="ja-JP" altLang="en-US"/>
          </a:p>
        </p:txBody>
      </p:sp>
    </p:spTree>
    <p:extLst>
      <p:ext uri="{BB962C8B-B14F-4D97-AF65-F5344CB8AC3E}">
        <p14:creationId xmlns:p14="http://schemas.microsoft.com/office/powerpoint/2010/main" val="983772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3200" cap="none"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dirty="0" smtClean="0"/>
              <a:t>マスター サブタイトルの書式設定</a:t>
            </a:r>
            <a:endParaRPr lang="en-US" dirty="0"/>
          </a:p>
        </p:txBody>
      </p:sp>
      <p:sp>
        <p:nvSpPr>
          <p:cNvPr id="4" name="Date Placeholder 3"/>
          <p:cNvSpPr>
            <a:spLocks noGrp="1"/>
          </p:cNvSpPr>
          <p:nvPr>
            <p:ph type="dt" sz="half" idx="10"/>
          </p:nvPr>
        </p:nvSpPr>
        <p:spPr/>
        <p:txBody>
          <a:bodyPr/>
          <a:lstStyle/>
          <a:p>
            <a:fld id="{D1BD28D8-DBEE-4EC7-B9D8-267FDA3E3F4E}" type="datetime1">
              <a:rPr kumimoji="1" lang="ja-JP" altLang="en-US" smtClean="0"/>
              <a:t>2014/11/3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0271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1365" y="189499"/>
            <a:ext cx="10058400" cy="1450757"/>
          </a:xfrm>
        </p:spPr>
        <p:txBody>
          <a:bodyPr anchor="t"/>
          <a:lstStyle>
            <a:lvl1pPr marL="0">
              <a:defRPr>
                <a:solidFill>
                  <a:schemeClr val="accent2"/>
                </a:solidFill>
              </a:defRPr>
            </a:lvl1pPr>
          </a:lstStyle>
          <a:p>
            <a:r>
              <a:rPr lang="ja-JP" altLang="en-US" dirty="0" smtClean="0"/>
              <a:t>マスタータイトル</a:t>
            </a:r>
            <a:endParaRPr lang="en-US" dirty="0"/>
          </a:p>
        </p:txBody>
      </p:sp>
      <p:sp>
        <p:nvSpPr>
          <p:cNvPr id="3" name="Content Placeholder 2"/>
          <p:cNvSpPr>
            <a:spLocks noGrp="1"/>
          </p:cNvSpPr>
          <p:nvPr>
            <p:ph idx="1"/>
          </p:nvPr>
        </p:nvSpPr>
        <p:spPr/>
        <p:txBody>
          <a:bodyPr>
            <a:normAutofit/>
          </a:bodyPr>
          <a:lstStyle>
            <a:lvl1pPr marL="91440" indent="-91440">
              <a:buFont typeface="Wingdings" panose="05000000000000000000" pitchFamily="2" charset="2"/>
              <a:buChar char="u"/>
              <a:defRPr sz="3200"/>
            </a:lvl1pPr>
            <a:lvl2pPr marL="384048" indent="-182880">
              <a:buFont typeface="Wingdings" panose="05000000000000000000" pitchFamily="2" charset="2"/>
              <a:buChar char="u"/>
              <a:defRPr sz="2800"/>
            </a:lvl2pPr>
            <a:lvl3pPr marL="566928" indent="-182880">
              <a:buFont typeface="Wingdings" panose="05000000000000000000" pitchFamily="2" charset="2"/>
              <a:buChar char="u"/>
              <a:defRPr sz="2000"/>
            </a:lvl3pPr>
            <a:lvl4pPr marL="749808" indent="-182880">
              <a:buFont typeface="Wingdings" panose="05000000000000000000" pitchFamily="2" charset="2"/>
              <a:buChar char="u"/>
              <a:defRPr sz="2000"/>
            </a:lvl4pPr>
            <a:lvl5pPr marL="932688" indent="-182880">
              <a:buFont typeface="Wingdings" panose="05000000000000000000" pitchFamily="2" charset="2"/>
              <a:buChar char="u"/>
              <a:defRPr sz="20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9E934249-9274-4587-816E-9436234A181F}" type="datetime1">
              <a:rPr kumimoji="1" lang="ja-JP" altLang="en-US" smtClean="0"/>
              <a:t>2014/11/3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2956021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6E33E787-7E9B-45DF-92C5-AC710AC9915C}" type="datetime1">
              <a:rPr kumimoji="1" lang="ja-JP" altLang="en-US" smtClean="0"/>
              <a:t>2014/11/3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05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80B0BDD2-009C-4F76-8DFC-89385A9BD573}" type="datetime1">
              <a:rPr kumimoji="1" lang="ja-JP" altLang="en-US" smtClean="0"/>
              <a:t>2014/11/3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999162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262081D3-50B7-4C4E-A4CC-D9147DCF3DF6}" type="datetime1">
              <a:rPr kumimoji="1" lang="ja-JP" altLang="en-US" smtClean="0"/>
              <a:t>2014/11/3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1856582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B6E01EF-F05D-4179-B926-586E9EF86A21}" type="datetime1">
              <a:rPr kumimoji="1" lang="ja-JP" altLang="en-US" smtClean="0"/>
              <a:t>2014/11/3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1676192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3000E4A-9D77-4C4D-AB25-7C791DBA2E31}" type="datetime1">
              <a:rPr kumimoji="1" lang="ja-JP" altLang="en-US" smtClean="0"/>
              <a:t>2014/11/3</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3092200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FD69061-040C-4D49-B5D7-44BFDBDC9717}" type="datetime1">
              <a:rPr kumimoji="1" lang="ja-JP" altLang="en-US" smtClean="0"/>
              <a:t>2014/11/3</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1937392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35762FE-D6D9-48A4-9154-5B256213BDB2}" type="datetime1">
              <a:rPr kumimoji="1" lang="ja-JP" altLang="en-US" smtClean="0"/>
              <a:t>2014/11/3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3632718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6DE2AD5-F356-4E05-A027-7A91E0F3DDF7}" type="datetime1">
              <a:rPr kumimoji="1" lang="ja-JP" altLang="en-US" smtClean="0"/>
              <a:t>2014/11/3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14063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877E200-6238-42C8-A884-E7B215D474E1}" type="datetime1">
              <a:rPr kumimoji="1" lang="ja-JP" altLang="en-US" smtClean="0"/>
              <a:t>2014/11/3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1364379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06843B-5B95-4C38-B4F5-EA305CD23A60}" type="datetime1">
              <a:rPr kumimoji="1" lang="ja-JP" altLang="en-US" smtClean="0"/>
              <a:t>2014/11/3</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8E90360-909C-4F0B-A52E-833DEF59ED10}" type="slidenum">
              <a:rPr kumimoji="1" lang="ja-JP" altLang="en-US" smtClean="0"/>
              <a:t>‹#›</a:t>
            </a:fld>
            <a:endParaRPr kumimoji="1" lang="ja-JP" altLang="en-US"/>
          </a:p>
        </p:txBody>
      </p:sp>
    </p:spTree>
    <p:extLst>
      <p:ext uri="{BB962C8B-B14F-4D97-AF65-F5344CB8AC3E}">
        <p14:creationId xmlns:p14="http://schemas.microsoft.com/office/powerpoint/2010/main" val="3783464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sz="7200" dirty="0" smtClean="0"/>
              <a:t>ソフトウェアメトリクストデータ分析の基礎</a:t>
            </a:r>
            <a:endParaRPr kumimoji="1" lang="ja-JP" altLang="en-US" sz="7200" dirty="0"/>
          </a:p>
        </p:txBody>
      </p:sp>
      <p:sp>
        <p:nvSpPr>
          <p:cNvPr id="3" name="サブタイトル 2"/>
          <p:cNvSpPr>
            <a:spLocks noGrp="1"/>
          </p:cNvSpPr>
          <p:nvPr>
            <p:ph type="subTitle" idx="1"/>
          </p:nvPr>
        </p:nvSpPr>
        <p:spPr>
          <a:xfrm>
            <a:off x="1100051" y="4455619"/>
            <a:ext cx="10058400" cy="1224989"/>
          </a:xfrm>
        </p:spPr>
        <p:txBody>
          <a:bodyPr>
            <a:normAutofit/>
          </a:bodyPr>
          <a:lstStyle/>
          <a:p>
            <a:r>
              <a:rPr kumimoji="1" lang="ja-JP" altLang="en-US" dirty="0" smtClean="0"/>
              <a:t>コンピュータソフトウェ</a:t>
            </a:r>
            <a:r>
              <a:rPr lang="ja-JP" altLang="en-US" dirty="0" smtClean="0"/>
              <a:t>ア </a:t>
            </a:r>
            <a:r>
              <a:rPr lang="en-US" altLang="ja-JP" dirty="0" smtClean="0"/>
              <a:t>Vol.28 No.3(2011)</a:t>
            </a:r>
          </a:p>
          <a:p>
            <a:r>
              <a:rPr kumimoji="1" lang="ja-JP" altLang="en-US" dirty="0" smtClean="0"/>
              <a:t> 阿萬 </a:t>
            </a:r>
            <a:r>
              <a:rPr lang="ja-JP" altLang="en-US" dirty="0"/>
              <a:t>裕</a:t>
            </a:r>
            <a:r>
              <a:rPr lang="ja-JP" altLang="en-US" dirty="0" smtClean="0"/>
              <a:t>久　野中 誠　水野 修</a:t>
            </a:r>
            <a:endParaRPr kumimoji="1" lang="ja-JP" altLang="en-US"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a:t>
            </a:fld>
            <a:endParaRPr kumimoji="1" lang="ja-JP" altLang="en-US"/>
          </a:p>
        </p:txBody>
      </p:sp>
      <p:sp>
        <p:nvSpPr>
          <p:cNvPr id="5" name="テキスト ボックス 4"/>
          <p:cNvSpPr txBox="1"/>
          <p:nvPr/>
        </p:nvSpPr>
        <p:spPr>
          <a:xfrm>
            <a:off x="9814021" y="5811115"/>
            <a:ext cx="2198038" cy="369332"/>
          </a:xfrm>
          <a:prstGeom prst="rect">
            <a:avLst/>
          </a:prstGeom>
          <a:noFill/>
        </p:spPr>
        <p:txBody>
          <a:bodyPr wrap="none" rtlCol="0">
            <a:spAutoFit/>
          </a:bodyPr>
          <a:lstStyle/>
          <a:p>
            <a:r>
              <a:rPr kumimoji="1" lang="en-US" altLang="ja-JP" dirty="0" smtClean="0"/>
              <a:t>60171050</a:t>
            </a:r>
            <a:r>
              <a:rPr kumimoji="1" lang="ja-JP" altLang="en-US" dirty="0" smtClean="0"/>
              <a:t>　松野祐介</a:t>
            </a:r>
            <a:endParaRPr kumimoji="1" lang="ja-JP" altLang="en-US" dirty="0"/>
          </a:p>
        </p:txBody>
      </p:sp>
    </p:spTree>
    <p:extLst>
      <p:ext uri="{BB962C8B-B14F-4D97-AF65-F5344CB8AC3E}">
        <p14:creationId xmlns:p14="http://schemas.microsoft.com/office/powerpoint/2010/main" val="690656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はじめ</a:t>
            </a:r>
            <a:r>
              <a:rPr lang="ja-JP" altLang="en-US" dirty="0"/>
              <a:t>に</a:t>
            </a:r>
            <a:endParaRPr kumimoji="1" lang="ja-JP" altLang="en-US" dirty="0"/>
          </a:p>
        </p:txBody>
      </p:sp>
      <p:sp>
        <p:nvSpPr>
          <p:cNvPr id="3" name="コンテンツ プレースホルダー 2"/>
          <p:cNvSpPr>
            <a:spLocks noGrp="1"/>
          </p:cNvSpPr>
          <p:nvPr>
            <p:ph idx="1"/>
          </p:nvPr>
        </p:nvSpPr>
        <p:spPr/>
        <p:txBody>
          <a:bodyPr/>
          <a:lstStyle/>
          <a:p>
            <a:r>
              <a:rPr kumimoji="1" lang="ja-JP" altLang="en-US" u="sng" dirty="0" smtClean="0"/>
              <a:t>ソフトウェアメトリクス</a:t>
            </a:r>
            <a:endParaRPr lang="en-US" altLang="ja-JP" u="sng" dirty="0"/>
          </a:p>
          <a:p>
            <a:pPr lvl="1"/>
            <a:r>
              <a:rPr kumimoji="1" lang="ja-JP" altLang="en-US" dirty="0" smtClean="0"/>
              <a:t>ソフトウェアやその開発過程・環境を測定対象とした定量的尺度</a:t>
            </a:r>
            <a:endParaRPr kumimoji="1" lang="en-US" altLang="ja-JP" dirty="0" smtClean="0"/>
          </a:p>
          <a:p>
            <a:pPr lvl="1"/>
            <a:endParaRPr lang="en-US" altLang="ja-JP" dirty="0"/>
          </a:p>
          <a:p>
            <a:r>
              <a:rPr kumimoji="1" lang="ja-JP" altLang="en-US" dirty="0" smtClean="0"/>
              <a:t>開発現場で積極的に活用されているとは言い難い</a:t>
            </a:r>
            <a:endParaRPr kumimoji="1" lang="en-US" altLang="ja-JP" dirty="0" smtClean="0"/>
          </a:p>
          <a:p>
            <a:endParaRPr lang="en-US" altLang="ja-JP" dirty="0"/>
          </a:p>
          <a:p>
            <a:r>
              <a:rPr kumimoji="1" lang="ja-JP" altLang="en-US" dirty="0" smtClean="0"/>
              <a:t>メトリクスに関する基礎知識やデータ分析で注意すべき事項を中心として解説</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2</a:t>
            </a:fld>
            <a:endParaRPr kumimoji="1" lang="ja-JP" altLang="en-US"/>
          </a:p>
        </p:txBody>
      </p:sp>
    </p:spTree>
    <p:extLst>
      <p:ext uri="{BB962C8B-B14F-4D97-AF65-F5344CB8AC3E}">
        <p14:creationId xmlns:p14="http://schemas.microsoft.com/office/powerpoint/2010/main" val="3013138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98070" y="295071"/>
            <a:ext cx="10058400" cy="695530"/>
          </a:xfrm>
        </p:spPr>
        <p:txBody>
          <a:bodyPr>
            <a:normAutofit fontScale="90000"/>
          </a:bodyPr>
          <a:lstStyle/>
          <a:p>
            <a:r>
              <a:rPr kumimoji="1" lang="ja-JP" altLang="en-US" dirty="0" smtClean="0"/>
              <a:t>メトリクスとその分類</a:t>
            </a:r>
            <a:endParaRPr kumimoji="1" lang="ja-JP" altLang="en-US" dirty="0"/>
          </a:p>
        </p:txBody>
      </p:sp>
      <p:sp>
        <p:nvSpPr>
          <p:cNvPr id="3" name="コンテンツ プレースホルダー 2"/>
          <p:cNvSpPr>
            <a:spLocks noGrp="1"/>
          </p:cNvSpPr>
          <p:nvPr>
            <p:ph idx="1"/>
          </p:nvPr>
        </p:nvSpPr>
        <p:spPr>
          <a:xfrm>
            <a:off x="712879" y="1049098"/>
            <a:ext cx="10058400" cy="4950049"/>
          </a:xfrm>
        </p:spPr>
        <p:txBody>
          <a:bodyPr>
            <a:normAutofit/>
          </a:bodyPr>
          <a:lstStyle/>
          <a:p>
            <a:r>
              <a:rPr lang="ja-JP" altLang="en-US" dirty="0" smtClean="0"/>
              <a:t>プロダクトメトリクス</a:t>
            </a:r>
            <a:endParaRPr lang="en-US" altLang="ja-JP" dirty="0"/>
          </a:p>
          <a:p>
            <a:r>
              <a:rPr kumimoji="1" lang="ja-JP" altLang="en-US" dirty="0" smtClean="0"/>
              <a:t>プロセスメトリクス</a:t>
            </a:r>
            <a:endParaRPr kumimoji="1" lang="en-US" altLang="ja-JP" dirty="0" smtClean="0"/>
          </a:p>
          <a:p>
            <a:r>
              <a:rPr kumimoji="1" lang="ja-JP" altLang="en-US" dirty="0" smtClean="0"/>
              <a:t>リソースメトリクス</a:t>
            </a:r>
            <a:endParaRPr kumimoji="1" lang="en-US" altLang="ja-JP" dirty="0" smtClean="0"/>
          </a:p>
          <a:p>
            <a:endParaRPr lang="en-US" altLang="ja-JP" dirty="0"/>
          </a:p>
          <a:p>
            <a:endParaRPr kumimoji="1" lang="en-US" altLang="ja-JP" dirty="0" smtClean="0"/>
          </a:p>
          <a:p>
            <a:r>
              <a:rPr lang="ja-JP" altLang="en-US" dirty="0"/>
              <a:t>重要</a:t>
            </a:r>
            <a:r>
              <a:rPr lang="ja-JP" altLang="en-US" dirty="0" smtClean="0"/>
              <a:t>な属性</a:t>
            </a:r>
            <a:endParaRPr lang="en-US" altLang="ja-JP" dirty="0" smtClean="0"/>
          </a:p>
          <a:p>
            <a:pPr lvl="1"/>
            <a:r>
              <a:rPr lang="ja-JP" altLang="en-US" dirty="0"/>
              <a:t>尺度</a:t>
            </a:r>
            <a:r>
              <a:rPr lang="ja-JP" altLang="en-US" dirty="0" smtClean="0"/>
              <a:t>の種類</a:t>
            </a:r>
            <a:endParaRPr lang="en-US" altLang="ja-JP" dirty="0" smtClean="0"/>
          </a:p>
          <a:p>
            <a:pPr lvl="1"/>
            <a:r>
              <a:rPr lang="ja-JP" altLang="en-US" dirty="0"/>
              <a:t>現場</a:t>
            </a:r>
            <a:r>
              <a:rPr lang="ja-JP" altLang="en-US" dirty="0" smtClean="0"/>
              <a:t>での制御</a:t>
            </a:r>
            <a:r>
              <a:rPr lang="ja-JP" altLang="en-US" dirty="0"/>
              <a:t>可能性</a:t>
            </a:r>
            <a:endParaRPr lang="en-US" altLang="ja-JP" dirty="0" smtClean="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3</a:t>
            </a:fld>
            <a:endParaRPr kumimoji="1" lang="ja-JP" altLang="en-US"/>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5038" y="990601"/>
            <a:ext cx="4267200" cy="2860964"/>
          </a:xfrm>
          <a:prstGeom prst="rect">
            <a:avLst/>
          </a:prstGeom>
        </p:spPr>
      </p:pic>
    </p:spTree>
    <p:extLst>
      <p:ext uri="{BB962C8B-B14F-4D97-AF65-F5344CB8AC3E}">
        <p14:creationId xmlns:p14="http://schemas.microsoft.com/office/powerpoint/2010/main" val="2082076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プロダクトメトリクス</a:t>
            </a:r>
            <a:endParaRPr kumimoji="1" lang="ja-JP" altLang="en-US" dirty="0"/>
          </a:p>
        </p:txBody>
      </p:sp>
      <p:sp>
        <p:nvSpPr>
          <p:cNvPr id="3" name="コンテンツ プレースホルダー 2"/>
          <p:cNvSpPr>
            <a:spLocks noGrp="1"/>
          </p:cNvSpPr>
          <p:nvPr>
            <p:ph idx="1"/>
          </p:nvPr>
        </p:nvSpPr>
        <p:spPr>
          <a:xfrm>
            <a:off x="767080" y="914877"/>
            <a:ext cx="10058400" cy="4023360"/>
          </a:xfrm>
        </p:spPr>
        <p:txBody>
          <a:bodyPr/>
          <a:lstStyle/>
          <a:p>
            <a:r>
              <a:rPr kumimoji="1" lang="ja-JP" altLang="en-US" dirty="0" smtClean="0"/>
              <a:t>ソフトウェア開発のプロダクトを測定対象としたメトリクス</a:t>
            </a:r>
            <a:endParaRPr lang="en-US" altLang="ja-JP" dirty="0"/>
          </a:p>
          <a:p>
            <a:r>
              <a:rPr kumimoji="1" lang="ja-JP" altLang="en-US" dirty="0" smtClean="0"/>
              <a:t>メトリクス例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4</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080" y="1998956"/>
            <a:ext cx="10058400" cy="3086012"/>
          </a:xfrm>
          <a:prstGeom prst="rect">
            <a:avLst/>
          </a:prstGeom>
        </p:spPr>
      </p:pic>
      <p:sp>
        <p:nvSpPr>
          <p:cNvPr id="6" name="コンテンツ プレースホルダー 2"/>
          <p:cNvSpPr txBox="1">
            <a:spLocks/>
          </p:cNvSpPr>
          <p:nvPr/>
        </p:nvSpPr>
        <p:spPr>
          <a:xfrm>
            <a:off x="767080" y="5443668"/>
            <a:ext cx="10058400" cy="159335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u"/>
              <a:defRPr kumimoji="1" sz="3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ja-JP" altLang="en-US" dirty="0" smtClean="0"/>
              <a:t>得られた情報を解析することで，品質の評価・予測を行う</a:t>
            </a:r>
            <a:endParaRPr lang="en-US" altLang="ja-JP" dirty="0" smtClean="0"/>
          </a:p>
        </p:txBody>
      </p:sp>
    </p:spTree>
    <p:extLst>
      <p:ext uri="{BB962C8B-B14F-4D97-AF65-F5344CB8AC3E}">
        <p14:creationId xmlns:p14="http://schemas.microsoft.com/office/powerpoint/2010/main" val="812156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プロセスメトリクス</a:t>
            </a:r>
            <a:endParaRPr kumimoji="1" lang="ja-JP" altLang="en-US" dirty="0"/>
          </a:p>
        </p:txBody>
      </p:sp>
      <p:sp>
        <p:nvSpPr>
          <p:cNvPr id="3" name="コンテンツ プレースホルダー 2"/>
          <p:cNvSpPr>
            <a:spLocks noGrp="1"/>
          </p:cNvSpPr>
          <p:nvPr>
            <p:ph idx="1"/>
          </p:nvPr>
        </p:nvSpPr>
        <p:spPr>
          <a:xfrm>
            <a:off x="597746" y="1042981"/>
            <a:ext cx="10058400" cy="2175456"/>
          </a:xfrm>
        </p:spPr>
        <p:txBody>
          <a:bodyPr>
            <a:normAutofit lnSpcReduction="10000"/>
          </a:bodyPr>
          <a:lstStyle/>
          <a:p>
            <a:r>
              <a:rPr kumimoji="1" lang="ja-JP" altLang="en-US" dirty="0" smtClean="0"/>
              <a:t>ソフトウェアサイクルの各フェーズにおける活動を測定対象としたメトリクス</a:t>
            </a:r>
            <a:endParaRPr kumimoji="1" lang="en-US" altLang="ja-JP" dirty="0" smtClean="0"/>
          </a:p>
          <a:p>
            <a:endParaRPr kumimoji="1" lang="en-US" altLang="ja-JP" dirty="0" smtClean="0"/>
          </a:p>
          <a:p>
            <a:r>
              <a:rPr lang="ja-JP" altLang="en-US" dirty="0" smtClean="0"/>
              <a:t>メトリクス</a:t>
            </a:r>
            <a:r>
              <a:rPr lang="ja-JP" altLang="en-US" dirty="0"/>
              <a:t>例</a:t>
            </a:r>
            <a:endParaRPr kumimoji="1" lang="ja-JP" altLang="en-US"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5</a:t>
            </a:fld>
            <a:endParaRPr kumimoji="1" lang="ja-JP" altLang="en-US"/>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746" y="3049388"/>
            <a:ext cx="10058400" cy="1336000"/>
          </a:xfrm>
          <a:prstGeom prst="rect">
            <a:avLst/>
          </a:prstGeom>
        </p:spPr>
      </p:pic>
      <p:sp>
        <p:nvSpPr>
          <p:cNvPr id="8" name="コンテンツ プレースホルダー 2"/>
          <p:cNvSpPr txBox="1">
            <a:spLocks/>
          </p:cNvSpPr>
          <p:nvPr/>
        </p:nvSpPr>
        <p:spPr>
          <a:xfrm>
            <a:off x="597746" y="4627569"/>
            <a:ext cx="10058400" cy="167144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u"/>
              <a:defRPr kumimoji="1" sz="3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u"/>
              <a:defRPr kumimoji="1" sz="20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ja-JP" altLang="en-US" dirty="0" smtClean="0"/>
              <a:t>活動の定量的な把握・分析を通じて状況判断や評価，見積もりに役立てられる</a:t>
            </a:r>
            <a:endParaRPr lang="ja-JP" altLang="en-US" dirty="0"/>
          </a:p>
        </p:txBody>
      </p:sp>
    </p:spTree>
    <p:extLst>
      <p:ext uri="{BB962C8B-B14F-4D97-AF65-F5344CB8AC3E}">
        <p14:creationId xmlns:p14="http://schemas.microsoft.com/office/powerpoint/2010/main" val="11936541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リソースメトリクス</a:t>
            </a:r>
            <a:endParaRPr kumimoji="1" lang="ja-JP" altLang="en-US" dirty="0"/>
          </a:p>
        </p:txBody>
      </p:sp>
      <p:sp>
        <p:nvSpPr>
          <p:cNvPr id="3" name="コンテンツ プレースホルダー 2"/>
          <p:cNvSpPr>
            <a:spLocks noGrp="1"/>
          </p:cNvSpPr>
          <p:nvPr>
            <p:ph idx="1"/>
          </p:nvPr>
        </p:nvSpPr>
        <p:spPr>
          <a:xfrm>
            <a:off x="721265" y="1144979"/>
            <a:ext cx="10058400" cy="5110542"/>
          </a:xfrm>
        </p:spPr>
        <p:txBody>
          <a:bodyPr/>
          <a:lstStyle/>
          <a:p>
            <a:r>
              <a:rPr kumimoji="1" lang="ja-JP" altLang="en-US" dirty="0" smtClean="0"/>
              <a:t>ソフトウェア開発作業において投入・消費される資源を測定対象としたメトリクス</a:t>
            </a:r>
            <a:endParaRPr kumimoji="1" lang="en-US" altLang="ja-JP" dirty="0" smtClean="0"/>
          </a:p>
          <a:p>
            <a:endParaRPr lang="en-US" altLang="ja-JP" dirty="0"/>
          </a:p>
          <a:p>
            <a:r>
              <a:rPr kumimoji="1" lang="ja-JP" altLang="en-US" dirty="0" smtClean="0"/>
              <a:t>メトリクス</a:t>
            </a:r>
            <a:r>
              <a:rPr lang="ja-JP" altLang="en-US" dirty="0" smtClean="0"/>
              <a:t>例</a:t>
            </a:r>
            <a:endParaRPr lang="en-US" altLang="ja-JP" dirty="0" smtClean="0"/>
          </a:p>
          <a:p>
            <a:pPr lvl="1"/>
            <a:r>
              <a:rPr kumimoji="1" lang="ja-JP" altLang="en-US" dirty="0" smtClean="0"/>
              <a:t>開発要員数</a:t>
            </a:r>
            <a:endParaRPr kumimoji="1" lang="en-US" altLang="ja-JP" dirty="0" smtClean="0"/>
          </a:p>
          <a:p>
            <a:pPr lvl="1"/>
            <a:r>
              <a:rPr lang="ja-JP" altLang="en-US" dirty="0" smtClean="0"/>
              <a:t>開発要員の作業単価</a:t>
            </a:r>
            <a:endParaRPr lang="en-US" altLang="ja-JP" dirty="0" smtClean="0"/>
          </a:p>
          <a:p>
            <a:pPr lvl="1"/>
            <a:r>
              <a:rPr kumimoji="1" lang="ja-JP" altLang="en-US" dirty="0" smtClean="0"/>
              <a:t>開発</a:t>
            </a:r>
            <a:r>
              <a:rPr kumimoji="1" lang="ja-JP" altLang="en-US" dirty="0"/>
              <a:t>要員</a:t>
            </a:r>
            <a:r>
              <a:rPr kumimoji="1" lang="ja-JP" altLang="en-US" dirty="0" smtClean="0"/>
              <a:t>のスキルレベル</a:t>
            </a:r>
            <a:endParaRPr kumimoji="1" lang="en-US" altLang="ja-JP" dirty="0" smtClean="0"/>
          </a:p>
          <a:p>
            <a:pPr lvl="1"/>
            <a:r>
              <a:rPr lang="ja-JP" altLang="en-US" dirty="0" smtClean="0"/>
              <a:t>開発用マシンのスペック</a:t>
            </a:r>
            <a:endParaRPr lang="en-US" altLang="ja-JP" dirty="0" smtClean="0"/>
          </a:p>
          <a:p>
            <a:pPr lvl="1"/>
            <a:r>
              <a:rPr kumimoji="1" lang="ja-JP" altLang="en-US" dirty="0" smtClean="0"/>
              <a:t>ネットワーク</a:t>
            </a:r>
            <a:r>
              <a:rPr kumimoji="1" lang="ja-JP" altLang="en-US" dirty="0"/>
              <a:t>環境</a:t>
            </a:r>
            <a:r>
              <a:rPr kumimoji="1" lang="ja-JP" altLang="en-US" dirty="0" smtClean="0"/>
              <a:t>の品質及びコスト</a:t>
            </a:r>
            <a:endParaRPr kumimoji="1" lang="en-US" altLang="ja-JP" dirty="0" smtClean="0"/>
          </a:p>
          <a:p>
            <a:pPr lvl="1"/>
            <a:r>
              <a:rPr lang="ja-JP" altLang="en-US" dirty="0" smtClean="0"/>
              <a:t>コミュニケーションツールの品質及びコスト</a:t>
            </a:r>
            <a:endParaRPr kumimoji="1" lang="en-US" altLang="ja-JP" dirty="0"/>
          </a:p>
          <a:p>
            <a:endParaRPr lang="en-US" altLang="ja-JP" dirty="0" smtClean="0"/>
          </a:p>
          <a:p>
            <a:endParaRPr lang="en-US" altLang="ja-JP" dirty="0" smtClean="0"/>
          </a:p>
          <a:p>
            <a:pPr marL="0" indent="0">
              <a:buNone/>
            </a:pPr>
            <a:endParaRPr kumimoji="1" lang="en-US" altLang="ja-JP"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6</a:t>
            </a:fld>
            <a:endParaRPr kumimoji="1" lang="ja-JP" altLang="en-US"/>
          </a:p>
        </p:txBody>
      </p:sp>
    </p:spTree>
    <p:extLst>
      <p:ext uri="{BB962C8B-B14F-4D97-AF65-F5344CB8AC3E}">
        <p14:creationId xmlns:p14="http://schemas.microsoft.com/office/powerpoint/2010/main" val="3597471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尺度の種類１</a:t>
            </a:r>
            <a:endParaRPr kumimoji="1" lang="ja-JP" altLang="en-US" dirty="0"/>
          </a:p>
        </p:txBody>
      </p:sp>
      <p:sp>
        <p:nvSpPr>
          <p:cNvPr id="3" name="コンテンツ プレースホルダー 2"/>
          <p:cNvSpPr>
            <a:spLocks noGrp="1"/>
          </p:cNvSpPr>
          <p:nvPr>
            <p:ph idx="1"/>
          </p:nvPr>
        </p:nvSpPr>
        <p:spPr>
          <a:xfrm>
            <a:off x="563734" y="1170773"/>
            <a:ext cx="10058400" cy="2202948"/>
          </a:xfrm>
        </p:spPr>
        <p:txBody>
          <a:bodyPr/>
          <a:lstStyle/>
          <a:p>
            <a:r>
              <a:rPr lang="ja-JP" altLang="en-US" dirty="0" smtClean="0"/>
              <a:t>メトリクスによって得られた値がどういった尺度の下で得られたものであるのかを確認する必要がある</a:t>
            </a:r>
            <a:endParaRPr lang="en-US" altLang="ja-JP" dirty="0" smtClean="0"/>
          </a:p>
          <a:p>
            <a:pPr marL="0" indent="0">
              <a:buNone/>
            </a:pPr>
            <a:r>
              <a:rPr lang="ja-JP" altLang="en-US" dirty="0" smtClean="0"/>
              <a:t>→誤った演算・処理をしないため</a:t>
            </a:r>
            <a:endParaRPr lang="en-US" altLang="ja-JP" dirty="0" smtClean="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7</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859" y="2693661"/>
            <a:ext cx="9429366" cy="3565002"/>
          </a:xfrm>
          <a:prstGeom prst="rect">
            <a:avLst/>
          </a:prstGeom>
        </p:spPr>
      </p:pic>
    </p:spTree>
    <p:extLst>
      <p:ext uri="{BB962C8B-B14F-4D97-AF65-F5344CB8AC3E}">
        <p14:creationId xmlns:p14="http://schemas.microsoft.com/office/powerpoint/2010/main" val="2021888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尺度の種類２</a:t>
            </a:r>
            <a:endParaRPr kumimoji="1" lang="ja-JP" altLang="en-US" dirty="0"/>
          </a:p>
        </p:txBody>
      </p:sp>
      <p:sp>
        <p:nvSpPr>
          <p:cNvPr id="3" name="コンテンツ プレースホルダー 2"/>
          <p:cNvSpPr>
            <a:spLocks noGrp="1"/>
          </p:cNvSpPr>
          <p:nvPr>
            <p:ph idx="1"/>
          </p:nvPr>
        </p:nvSpPr>
        <p:spPr>
          <a:xfrm>
            <a:off x="498070" y="1469111"/>
            <a:ext cx="10058400" cy="5161819"/>
          </a:xfrm>
        </p:spPr>
        <p:txBody>
          <a:bodyPr/>
          <a:lstStyle/>
          <a:p>
            <a:r>
              <a:rPr kumimoji="1" lang="ja-JP" altLang="en-US" dirty="0" smtClean="0"/>
              <a:t>名義尺度</a:t>
            </a:r>
            <a:endParaRPr kumimoji="1" lang="en-US" altLang="ja-JP" dirty="0" smtClean="0"/>
          </a:p>
          <a:p>
            <a:pPr lvl="1"/>
            <a:r>
              <a:rPr kumimoji="1" lang="ja-JP" altLang="en-US" dirty="0" smtClean="0"/>
              <a:t>対象物に数値を名前として割り当てるもの</a:t>
            </a:r>
            <a:endParaRPr kumimoji="1" lang="en-US" altLang="ja-JP" dirty="0" smtClean="0"/>
          </a:p>
          <a:p>
            <a:pPr marL="201168" lvl="1" indent="0">
              <a:buNone/>
            </a:pPr>
            <a:r>
              <a:rPr lang="ja-JP" altLang="en-US" dirty="0" smtClean="0"/>
              <a:t>→値の大きさに意味は無い</a:t>
            </a:r>
            <a:endParaRPr kumimoji="1" lang="en-US" altLang="ja-JP" dirty="0" smtClean="0"/>
          </a:p>
          <a:p>
            <a:pPr marL="201168" lvl="1" indent="0">
              <a:buNone/>
            </a:pPr>
            <a:r>
              <a:rPr lang="ja-JP" altLang="en-US" dirty="0" smtClean="0"/>
              <a:t>例：学籍番号</a:t>
            </a:r>
            <a:endParaRPr lang="en-US" altLang="ja-JP" dirty="0" smtClean="0"/>
          </a:p>
          <a:p>
            <a:pPr marL="201168" lvl="1" indent="0">
              <a:buNone/>
            </a:pPr>
            <a:endParaRPr lang="en-US" altLang="ja-JP" dirty="0" smtClean="0"/>
          </a:p>
          <a:p>
            <a:r>
              <a:rPr kumimoji="1" lang="ja-JP" altLang="en-US" dirty="0" smtClean="0"/>
              <a:t>順序尺度</a:t>
            </a:r>
            <a:endParaRPr kumimoji="1" lang="en-US" altLang="ja-JP" dirty="0" smtClean="0"/>
          </a:p>
          <a:p>
            <a:pPr lvl="1"/>
            <a:r>
              <a:rPr kumimoji="1" lang="ja-JP" altLang="en-US" dirty="0" smtClean="0"/>
              <a:t>対象物の間で順序関係が成立するように数値を割り当てるもの</a:t>
            </a:r>
            <a:endParaRPr kumimoji="1" lang="en-US" altLang="ja-JP" dirty="0" smtClean="0"/>
          </a:p>
          <a:p>
            <a:pPr marL="201168" lvl="1" indent="0">
              <a:buNone/>
            </a:pPr>
            <a:r>
              <a:rPr lang="ja-JP" altLang="en-US" dirty="0" smtClean="0"/>
              <a:t>→違いの大きさは反映されない</a:t>
            </a:r>
            <a:endParaRPr kumimoji="1" lang="en-US" altLang="ja-JP" dirty="0" smtClean="0"/>
          </a:p>
          <a:p>
            <a:pPr marL="201168" lvl="1" indent="0">
              <a:buNone/>
            </a:pPr>
            <a:r>
              <a:rPr lang="ja-JP" altLang="en-US" dirty="0" smtClean="0"/>
              <a:t>例：故障の深刻度“致命的：４，重大：３，普通：２，軽微：１”</a:t>
            </a:r>
            <a:endParaRPr lang="en-US" altLang="ja-JP" dirty="0" smtClean="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8</a:t>
            </a:fld>
            <a:endParaRPr kumimoji="1" lang="ja-JP" altLang="en-US"/>
          </a:p>
        </p:txBody>
      </p:sp>
    </p:spTree>
    <p:extLst>
      <p:ext uri="{BB962C8B-B14F-4D97-AF65-F5344CB8AC3E}">
        <p14:creationId xmlns:p14="http://schemas.microsoft.com/office/powerpoint/2010/main" val="2905227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尺度の種類３</a:t>
            </a:r>
            <a:endParaRPr kumimoji="1" lang="ja-JP" altLang="en-US" dirty="0"/>
          </a:p>
        </p:txBody>
      </p:sp>
      <p:sp>
        <p:nvSpPr>
          <p:cNvPr id="3" name="コンテンツ プレースホルダー 2"/>
          <p:cNvSpPr>
            <a:spLocks noGrp="1"/>
          </p:cNvSpPr>
          <p:nvPr>
            <p:ph idx="1"/>
          </p:nvPr>
        </p:nvSpPr>
        <p:spPr>
          <a:xfrm>
            <a:off x="498070" y="1478265"/>
            <a:ext cx="10058400" cy="4023360"/>
          </a:xfrm>
        </p:spPr>
        <p:txBody>
          <a:bodyPr>
            <a:normAutofit/>
          </a:bodyPr>
          <a:lstStyle/>
          <a:p>
            <a:r>
              <a:rPr lang="ja-JP" altLang="en-US" dirty="0"/>
              <a:t>間隔尺度</a:t>
            </a:r>
            <a:endParaRPr lang="en-US" altLang="ja-JP" dirty="0"/>
          </a:p>
          <a:p>
            <a:pPr lvl="1"/>
            <a:r>
              <a:rPr lang="ja-JP" altLang="en-US" dirty="0"/>
              <a:t>順序尺度の性質を満たし，なおかつ値の差にも意味のある</a:t>
            </a:r>
            <a:r>
              <a:rPr lang="ja-JP" altLang="en-US" dirty="0" smtClean="0"/>
              <a:t>もの</a:t>
            </a:r>
            <a:endParaRPr lang="en-US" altLang="ja-JP" dirty="0" smtClean="0"/>
          </a:p>
          <a:p>
            <a:pPr marL="201168" lvl="1" indent="0">
              <a:buNone/>
            </a:pPr>
            <a:r>
              <a:rPr lang="ja-JP" altLang="en-US" dirty="0" smtClean="0"/>
              <a:t>→値の比には意味が無く，除算は伴う処理は難しい</a:t>
            </a:r>
            <a:endParaRPr lang="en-US" altLang="ja-JP" dirty="0" smtClean="0"/>
          </a:p>
          <a:p>
            <a:pPr marL="201168" lvl="1" indent="0">
              <a:buNone/>
            </a:pPr>
            <a:r>
              <a:rPr lang="ja-JP" altLang="en-US" dirty="0" smtClean="0"/>
              <a:t>例：摂氏や華氏による温度測定</a:t>
            </a:r>
            <a:endParaRPr lang="en-US" altLang="ja-JP" dirty="0" smtClean="0"/>
          </a:p>
          <a:p>
            <a:pPr marL="201168" lvl="1" indent="0">
              <a:buNone/>
            </a:pPr>
            <a:endParaRPr lang="en-US" altLang="ja-JP" dirty="0"/>
          </a:p>
          <a:p>
            <a:r>
              <a:rPr lang="ja-JP" altLang="en-US" dirty="0" smtClean="0"/>
              <a:t>比率尺度</a:t>
            </a:r>
            <a:endParaRPr lang="en-US" altLang="ja-JP" dirty="0" smtClean="0"/>
          </a:p>
          <a:p>
            <a:pPr lvl="1"/>
            <a:r>
              <a:rPr lang="ja-JP" altLang="en-US" dirty="0" smtClean="0"/>
              <a:t>間隔尺度の性質を満たし、なおかつ値の比にも意味のあるもの</a:t>
            </a:r>
            <a:endParaRPr lang="en-US" altLang="ja-JP" dirty="0" smtClean="0"/>
          </a:p>
          <a:p>
            <a:pPr marL="201168" lvl="1" indent="0">
              <a:buNone/>
            </a:pPr>
            <a:r>
              <a:rPr lang="ja-JP" altLang="en-US" dirty="0" smtClean="0"/>
              <a:t>→通常の四則演算が可能で，どのような数値モデルにも利用可</a:t>
            </a:r>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9</a:t>
            </a:fld>
            <a:endParaRPr kumimoji="1" lang="ja-JP" altLang="en-US"/>
          </a:p>
        </p:txBody>
      </p:sp>
    </p:spTree>
    <p:extLst>
      <p:ext uri="{BB962C8B-B14F-4D97-AF65-F5344CB8AC3E}">
        <p14:creationId xmlns:p14="http://schemas.microsoft.com/office/powerpoint/2010/main" val="389823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現場での制御可能性</a:t>
            </a:r>
            <a:endParaRPr kumimoji="1" lang="ja-JP" altLang="en-US" dirty="0"/>
          </a:p>
        </p:txBody>
      </p:sp>
      <p:sp>
        <p:nvSpPr>
          <p:cNvPr id="3" name="コンテンツ プレースホルダー 2"/>
          <p:cNvSpPr>
            <a:spLocks noGrp="1"/>
          </p:cNvSpPr>
          <p:nvPr>
            <p:ph idx="1"/>
          </p:nvPr>
        </p:nvSpPr>
        <p:spPr>
          <a:xfrm>
            <a:off x="644353" y="1384260"/>
            <a:ext cx="10058400" cy="4751619"/>
          </a:xfrm>
        </p:spPr>
        <p:txBody>
          <a:bodyPr/>
          <a:lstStyle/>
          <a:p>
            <a:r>
              <a:rPr kumimoji="1" lang="ja-JP" altLang="en-US" dirty="0" smtClean="0"/>
              <a:t>メトリクスで得られる情報が“観測可能なだけ”か“制御可能でもある”のか</a:t>
            </a:r>
            <a:endParaRPr kumimoji="1" lang="en-US" altLang="ja-JP" dirty="0" smtClean="0"/>
          </a:p>
          <a:p>
            <a:endParaRPr lang="en-US" altLang="ja-JP" dirty="0"/>
          </a:p>
          <a:p>
            <a:r>
              <a:rPr lang="ja-JP" altLang="en-US" dirty="0" smtClean="0"/>
              <a:t>メトリクスを品質管理に活用しようとする場合考慮しなければならない</a:t>
            </a:r>
            <a:endParaRPr lang="en-US" altLang="ja-JP" dirty="0" smtClean="0"/>
          </a:p>
          <a:p>
            <a:endParaRPr kumimoji="1" lang="en-US" altLang="ja-JP" dirty="0"/>
          </a:p>
          <a:p>
            <a:r>
              <a:rPr kumimoji="1" lang="ja-JP" altLang="en-US" dirty="0" smtClean="0"/>
              <a:t>制御できない量との相関関係を知見として与えられても活用できない場合がある</a:t>
            </a:r>
            <a:endParaRPr kumimoji="1" lang="ja-JP" altLang="en-US"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10</a:t>
            </a:fld>
            <a:endParaRPr kumimoji="1" lang="ja-JP" altLang="en-US"/>
          </a:p>
        </p:txBody>
      </p:sp>
    </p:spTree>
    <p:extLst>
      <p:ext uri="{BB962C8B-B14F-4D97-AF65-F5344CB8AC3E}">
        <p14:creationId xmlns:p14="http://schemas.microsoft.com/office/powerpoint/2010/main" val="2602056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対象属性の明確化</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01365" y="1820096"/>
                <a:ext cx="10058400" cy="4426880"/>
              </a:xfrm>
            </p:spPr>
            <p:txBody>
              <a:bodyPr/>
              <a:lstStyle/>
              <a:p>
                <a:r>
                  <a:rPr kumimoji="1" lang="ja-JP" altLang="en-US" dirty="0" smtClean="0"/>
                  <a:t>測定の際，測定対象物のどの属性を測定しようとしているのかを明確にしなければならない</a:t>
                </a:r>
                <a:endParaRPr lang="en-US" altLang="ja-JP" dirty="0"/>
              </a:p>
              <a:p>
                <a:r>
                  <a:rPr lang="ja-JP" altLang="en-US" dirty="0" smtClean="0"/>
                  <a:t>例：モジュールの品質を測定したい</a:t>
                </a:r>
                <a:endParaRPr lang="en-US" altLang="ja-JP" dirty="0" smtClean="0"/>
              </a:p>
              <a:p>
                <a:pPr marL="0" indent="0">
                  <a:buNone/>
                </a:pPr>
                <a:r>
                  <a:rPr lang="ja-JP" altLang="en-US" dirty="0" smtClean="0"/>
                  <a:t>　　　</a:t>
                </a:r>
                <a:r>
                  <a:rPr lang="ja-JP" altLang="en-US" sz="4000" dirty="0" smtClean="0"/>
                  <a:t>→</a:t>
                </a:r>
                <a14:m>
                  <m:oMath xmlns:m="http://schemas.openxmlformats.org/officeDocument/2006/math">
                    <m:r>
                      <a:rPr lang="ja-JP" altLang="en-US" i="1" dirty="0">
                        <a:latin typeface="Cambria Math" panose="02040503050406030204" pitchFamily="18" charset="0"/>
                      </a:rPr>
                      <m:t>欠陥密度＝</m:t>
                    </m:r>
                    <m:f>
                      <m:fPr>
                        <m:ctrlPr>
                          <a:rPr lang="en-US" altLang="ja-JP" i="1" smtClean="0">
                            <a:latin typeface="Cambria Math" panose="02040503050406030204" pitchFamily="18" charset="0"/>
                          </a:rPr>
                        </m:ctrlPr>
                      </m:fPr>
                      <m:num>
                        <m:r>
                          <a:rPr lang="ja-JP" altLang="en-US" i="1">
                            <a:latin typeface="Cambria Math" panose="02040503050406030204" pitchFamily="18" charset="0"/>
                          </a:rPr>
                          <m:t>検出された</m:t>
                        </m:r>
                        <m:r>
                          <a:rPr lang="ja-JP" altLang="en-US" i="1" smtClean="0">
                            <a:latin typeface="Cambria Math" panose="02040503050406030204" pitchFamily="18" charset="0"/>
                          </a:rPr>
                          <m:t>欠陥数</m:t>
                        </m:r>
                      </m:num>
                      <m:den>
                        <m:r>
                          <a:rPr lang="ja-JP" altLang="en-US" i="1">
                            <a:latin typeface="Cambria Math" panose="02040503050406030204" pitchFamily="18" charset="0"/>
                          </a:rPr>
                          <m:t>モジュール規模</m:t>
                        </m:r>
                      </m:den>
                    </m:f>
                  </m:oMath>
                </a14:m>
                <a:r>
                  <a:rPr lang="ja-JP" altLang="en-US" dirty="0" smtClean="0"/>
                  <a:t>という形で表す</a:t>
                </a:r>
                <a:endParaRPr lang="en-US" altLang="ja-JP" dirty="0" smtClean="0"/>
              </a:p>
              <a:p>
                <a:endParaRPr kumimoji="1" lang="en-US" altLang="ja-JP" dirty="0" smtClean="0"/>
              </a:p>
              <a:p>
                <a:r>
                  <a:rPr kumimoji="1" lang="ja-JP" altLang="en-US" dirty="0" smtClean="0"/>
                  <a:t>Ｇ</a:t>
                </a:r>
                <a:r>
                  <a:rPr lang="ja-JP" altLang="en-US" dirty="0"/>
                  <a:t>Ｑ</a:t>
                </a:r>
                <a:r>
                  <a:rPr kumimoji="1" lang="ja-JP" altLang="en-US" dirty="0" smtClean="0"/>
                  <a:t>Ｍアプローチが有効</a:t>
                </a:r>
                <a:endParaRPr kumimoji="1" lang="en-US" altLang="ja-JP" dirty="0" smtClean="0"/>
              </a:p>
              <a:p>
                <a:pPr lvl="1"/>
                <a:r>
                  <a:rPr lang="ja-JP" altLang="en-US" dirty="0" smtClean="0"/>
                  <a:t>目的</a:t>
                </a:r>
                <a:r>
                  <a:rPr lang="en-US" altLang="ja-JP" dirty="0" smtClean="0"/>
                  <a:t>(Goal)</a:t>
                </a:r>
                <a:r>
                  <a:rPr lang="ja-JP" altLang="en-US" dirty="0" smtClean="0"/>
                  <a:t>→質問</a:t>
                </a:r>
                <a:r>
                  <a:rPr lang="en-US" altLang="ja-JP" dirty="0" smtClean="0"/>
                  <a:t>(Question)</a:t>
                </a:r>
                <a:r>
                  <a:rPr lang="ja-JP" altLang="en-US" dirty="0" smtClean="0"/>
                  <a:t>→メトリクス</a:t>
                </a:r>
                <a:r>
                  <a:rPr lang="en-US" altLang="ja-JP" dirty="0" smtClean="0"/>
                  <a:t>(Metric)</a:t>
                </a:r>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01365" y="1820096"/>
                <a:ext cx="10058400" cy="4426880"/>
              </a:xfrm>
              <a:blipFill rotWithShape="0">
                <a:blip r:embed="rId3"/>
                <a:stretch>
                  <a:fillRect l="-2303" t="-2893" b="-551"/>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11</a:t>
            </a:fld>
            <a:endParaRPr kumimoji="1" lang="ja-JP" altLang="en-US"/>
          </a:p>
        </p:txBody>
      </p:sp>
    </p:spTree>
    <p:extLst>
      <p:ext uri="{BB962C8B-B14F-4D97-AF65-F5344CB8AC3E}">
        <p14:creationId xmlns:p14="http://schemas.microsoft.com/office/powerpoint/2010/main" val="84459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数理モデル１</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52899" y="3646872"/>
                <a:ext cx="10058400" cy="3155663"/>
              </a:xfrm>
            </p:spPr>
            <p:txBody>
              <a:bodyPr/>
              <a:lstStyle/>
              <a:p>
                <a:r>
                  <a:rPr lang="ja-JP" altLang="en-US" dirty="0" smtClean="0"/>
                  <a:t>重回帰モデル</a:t>
                </a:r>
                <a:endParaRPr lang="en-US" altLang="ja-JP" dirty="0" smtClean="0"/>
              </a:p>
              <a:p>
                <a:pPr lvl="1"/>
                <a:r>
                  <a:rPr lang="ja-JP" altLang="en-US" dirty="0" smtClean="0"/>
                  <a:t>Ｎ個の変数</a:t>
                </a:r>
                <a:r>
                  <a:rPr lang="en-US" altLang="ja-JP" dirty="0" smtClean="0"/>
                  <a:t>x</a:t>
                </a:r>
                <a:r>
                  <a:rPr lang="en-US" altLang="ja-JP" baseline="-25000" dirty="0" smtClean="0"/>
                  <a:t>i</a:t>
                </a:r>
                <a:r>
                  <a:rPr lang="ja-JP" altLang="en-US" dirty="0" smtClean="0"/>
                  <a:t>の値を使って別の変数</a:t>
                </a:r>
                <a:r>
                  <a:rPr lang="en-US" altLang="ja-JP" dirty="0" smtClean="0"/>
                  <a:t>y</a:t>
                </a:r>
                <a:r>
                  <a:rPr lang="ja-JP" altLang="en-US" dirty="0" smtClean="0"/>
                  <a:t>の値を予測する</a:t>
                </a:r>
                <a:endParaRPr lang="en-US" altLang="ja-JP" dirty="0" smtClean="0"/>
              </a:p>
              <a:p>
                <a:pPr lvl="1"/>
                <a14:m>
                  <m:oMath xmlns:m="http://schemas.openxmlformats.org/officeDocument/2006/math">
                    <m:r>
                      <a:rPr lang="ja-JP" altLang="en-US" i="1" dirty="0">
                        <a:latin typeface="Cambria Math" panose="02040503050406030204" pitchFamily="18" charset="0"/>
                      </a:rPr>
                      <m:t>ｙ</m:t>
                    </m:r>
                    <m:r>
                      <a:rPr lang="ja-JP" altLang="en-US" dirty="0">
                        <a:latin typeface="Cambria Math" panose="02040503050406030204" pitchFamily="18" charset="0"/>
                      </a:rPr>
                      <m:t>＝</m:t>
                    </m:r>
                    <m:nary>
                      <m:naryPr>
                        <m:chr m:val="∑"/>
                        <m:ctrlPr>
                          <a:rPr lang="ja-JP" altLang="en-US" i="1" dirty="0" smtClean="0">
                            <a:latin typeface="Cambria Math" panose="02040503050406030204" pitchFamily="18" charset="0"/>
                          </a:rPr>
                        </m:ctrlPr>
                      </m:naryPr>
                      <m:sub>
                        <m:r>
                          <m:rPr>
                            <m:brk m:alnAt="23"/>
                          </m:rPr>
                          <a:rPr lang="en-US" altLang="ja-JP" b="0" i="1" dirty="0" smtClean="0">
                            <a:latin typeface="Cambria Math" panose="02040503050406030204" pitchFamily="18" charset="0"/>
                          </a:rPr>
                          <m:t>𝑖</m:t>
                        </m:r>
                      </m:sub>
                      <m:sup>
                        <m:r>
                          <a:rPr lang="en-US" altLang="ja-JP" b="0" i="1" dirty="0" smtClean="0">
                            <a:latin typeface="Cambria Math" panose="02040503050406030204" pitchFamily="18" charset="0"/>
                          </a:rPr>
                          <m:t>𝑁</m:t>
                        </m:r>
                      </m:sup>
                      <m:e>
                        <m:r>
                          <a:rPr lang="ja-JP" altLang="en-US" i="1" dirty="0" smtClean="0">
                            <a:latin typeface="Cambria Math" panose="02040503050406030204" pitchFamily="18" charset="0"/>
                          </a:rPr>
                          <m:t>𝛼</m:t>
                        </m:r>
                        <m:r>
                          <a:rPr lang="en-US" altLang="ja-JP" b="0" i="1" baseline="-25000" dirty="0" smtClean="0">
                            <a:latin typeface="Cambria Math" panose="02040503050406030204" pitchFamily="18" charset="0"/>
                          </a:rPr>
                          <m:t>𝑖</m:t>
                        </m:r>
                        <m:r>
                          <a:rPr lang="en-US" altLang="ja-JP" b="0" i="1" dirty="0" smtClean="0">
                            <a:latin typeface="Cambria Math" panose="02040503050406030204" pitchFamily="18" charset="0"/>
                          </a:rPr>
                          <m:t>𝑥</m:t>
                        </m:r>
                        <m:r>
                          <a:rPr lang="en-US" altLang="ja-JP" b="0" i="1" baseline="-25000" dirty="0" smtClean="0">
                            <a:latin typeface="Cambria Math" panose="02040503050406030204" pitchFamily="18" charset="0"/>
                          </a:rPr>
                          <m:t>𝑖</m:t>
                        </m:r>
                        <m:r>
                          <a:rPr lang="en-US" altLang="ja-JP" b="0" i="1" dirty="0" smtClean="0">
                            <a:latin typeface="Cambria Math" panose="02040503050406030204" pitchFamily="18" charset="0"/>
                          </a:rPr>
                          <m:t>+</m:t>
                        </m:r>
                        <m:r>
                          <a:rPr lang="ja-JP" altLang="en-US" b="0" i="1" dirty="0" smtClean="0">
                            <a:latin typeface="Cambria Math" panose="02040503050406030204" pitchFamily="18" charset="0"/>
                          </a:rPr>
                          <m:t>𝛽</m:t>
                        </m:r>
                      </m:e>
                    </m:nary>
                  </m:oMath>
                </a14:m>
                <a:endParaRPr lang="en-US" altLang="ja-JP" dirty="0" smtClean="0"/>
              </a:p>
              <a:p>
                <a:r>
                  <a:rPr kumimoji="1" lang="ja-JP" altLang="en-US" dirty="0" smtClean="0"/>
                  <a:t>ロジスティック回帰モデル</a:t>
                </a:r>
                <a:endParaRPr lang="en-US" altLang="ja-JP" dirty="0"/>
              </a:p>
              <a:p>
                <a:pPr lvl="1"/>
                <a14:m>
                  <m:oMath xmlns:m="http://schemas.openxmlformats.org/officeDocument/2006/math">
                    <m:func>
                      <m:funcPr>
                        <m:ctrlPr>
                          <a:rPr lang="en-US" altLang="ja-JP" i="1" dirty="0" smtClean="0">
                            <a:latin typeface="Cambria Math" panose="02040503050406030204" pitchFamily="18" charset="0"/>
                          </a:rPr>
                        </m:ctrlPr>
                      </m:funcPr>
                      <m:fName>
                        <m:r>
                          <m:rPr>
                            <m:sty m:val="p"/>
                          </m:rPr>
                          <a:rPr lang="en-US" altLang="ja-JP" i="0" dirty="0" smtClean="0">
                            <a:latin typeface="Cambria Math" panose="02040503050406030204" pitchFamily="18" charset="0"/>
                          </a:rPr>
                          <m:t>log</m:t>
                        </m:r>
                      </m:fName>
                      <m:e>
                        <m:f>
                          <m:fPr>
                            <m:ctrlPr>
                              <a:rPr lang="en-US" altLang="ja-JP" i="1" dirty="0">
                                <a:latin typeface="Cambria Math" panose="02040503050406030204" pitchFamily="18" charset="0"/>
                              </a:rPr>
                            </m:ctrlPr>
                          </m:fPr>
                          <m:num>
                            <m:r>
                              <a:rPr lang="en-US" altLang="ja-JP" i="1" dirty="0">
                                <a:latin typeface="Cambria Math" panose="02040503050406030204" pitchFamily="18" charset="0"/>
                              </a:rPr>
                              <m:t>𝑝</m:t>
                            </m:r>
                          </m:num>
                          <m:den>
                            <m:r>
                              <a:rPr lang="en-US" altLang="ja-JP" i="1" dirty="0">
                                <a:latin typeface="Cambria Math" panose="02040503050406030204" pitchFamily="18" charset="0"/>
                              </a:rPr>
                              <m:t>1−</m:t>
                            </m:r>
                            <m:r>
                              <a:rPr lang="en-US" altLang="ja-JP" i="1" dirty="0">
                                <a:latin typeface="Cambria Math" panose="02040503050406030204" pitchFamily="18" charset="0"/>
                              </a:rPr>
                              <m:t>𝑝</m:t>
                            </m:r>
                          </m:den>
                        </m:f>
                      </m:e>
                    </m:func>
                  </m:oMath>
                </a14:m>
                <a:r>
                  <a:rPr lang="en-US" altLang="ja-JP" dirty="0" smtClean="0"/>
                  <a:t>=</a:t>
                </a:r>
                <a14:m>
                  <m:oMath xmlns:m="http://schemas.openxmlformats.org/officeDocument/2006/math">
                    <m:nary>
                      <m:naryPr>
                        <m:chr m:val="∑"/>
                        <m:ctrlPr>
                          <a:rPr lang="ja-JP" altLang="en-US" i="1" dirty="0">
                            <a:latin typeface="Cambria Math" panose="02040503050406030204" pitchFamily="18" charset="0"/>
                          </a:rPr>
                        </m:ctrlPr>
                      </m:naryPr>
                      <m:sub>
                        <m:r>
                          <m:rPr>
                            <m:brk m:alnAt="23"/>
                          </m:rPr>
                          <a:rPr lang="en-US" altLang="ja-JP" i="1" dirty="0">
                            <a:latin typeface="Cambria Math" panose="02040503050406030204" pitchFamily="18" charset="0"/>
                          </a:rPr>
                          <m:t>𝑖</m:t>
                        </m:r>
                      </m:sub>
                      <m:sup>
                        <m:r>
                          <a:rPr lang="en-US" altLang="ja-JP" i="1" dirty="0">
                            <a:latin typeface="Cambria Math" panose="02040503050406030204" pitchFamily="18" charset="0"/>
                          </a:rPr>
                          <m:t>𝑁</m:t>
                        </m:r>
                      </m:sup>
                      <m:e>
                        <m:r>
                          <a:rPr lang="ja-JP" altLang="en-US" i="1" dirty="0">
                            <a:latin typeface="Cambria Math" panose="02040503050406030204" pitchFamily="18" charset="0"/>
                          </a:rPr>
                          <m:t>𝛼</m:t>
                        </m:r>
                        <m:r>
                          <a:rPr lang="en-US" altLang="ja-JP" i="1" baseline="-25000" dirty="0">
                            <a:latin typeface="Cambria Math" panose="02040503050406030204" pitchFamily="18" charset="0"/>
                          </a:rPr>
                          <m:t>𝑖</m:t>
                        </m:r>
                        <m:r>
                          <a:rPr lang="en-US" altLang="ja-JP" i="1" dirty="0">
                            <a:latin typeface="Cambria Math" panose="02040503050406030204" pitchFamily="18" charset="0"/>
                          </a:rPr>
                          <m:t>𝑥</m:t>
                        </m:r>
                        <m:r>
                          <a:rPr lang="en-US" altLang="ja-JP" i="1" baseline="-25000" dirty="0">
                            <a:latin typeface="Cambria Math" panose="02040503050406030204" pitchFamily="18" charset="0"/>
                          </a:rPr>
                          <m:t>𝑖</m:t>
                        </m:r>
                        <m:r>
                          <a:rPr lang="en-US" altLang="ja-JP" i="1" dirty="0">
                            <a:latin typeface="Cambria Math" panose="02040503050406030204" pitchFamily="18" charset="0"/>
                          </a:rPr>
                          <m:t>+</m:t>
                        </m:r>
                        <m:r>
                          <a:rPr lang="ja-JP" altLang="en-US" i="1" dirty="0">
                            <a:latin typeface="Cambria Math" panose="02040503050406030204" pitchFamily="18" charset="0"/>
                          </a:rPr>
                          <m:t>𝛽</m:t>
                        </m:r>
                      </m:e>
                    </m:nary>
                  </m:oMath>
                </a14:m>
                <a:r>
                  <a:rPr kumimoji="1" lang="ja-JP" altLang="en-US" dirty="0" smtClean="0"/>
                  <a:t>　，</a:t>
                </a:r>
                <a14:m>
                  <m:oMath xmlns:m="http://schemas.openxmlformats.org/officeDocument/2006/math">
                    <m:r>
                      <a:rPr kumimoji="1" lang="en-US" altLang="ja-JP" b="0" i="1" smtClean="0">
                        <a:latin typeface="Cambria Math" panose="02040503050406030204" pitchFamily="18" charset="0"/>
                      </a:rPr>
                      <m:t>𝑝</m:t>
                    </m:r>
                    <m:r>
                      <a:rPr kumimoji="1" lang="en-US" altLang="ja-JP" b="0" i="1" smtClean="0">
                        <a:latin typeface="Cambria Math" panose="02040503050406030204" pitchFamily="18" charset="0"/>
                      </a:rPr>
                      <m:t>=1/(1+</m:t>
                    </m:r>
                    <m:sSup>
                      <m:sSupPr>
                        <m:ctrlPr>
                          <a:rPr kumimoji="1" lang="en-US" altLang="ja-JP" b="0" i="1" smtClean="0">
                            <a:latin typeface="Cambria Math" panose="02040503050406030204" pitchFamily="18" charset="0"/>
                          </a:rPr>
                        </m:ctrlPr>
                      </m:sSupPr>
                      <m:e>
                        <m:r>
                          <a:rPr kumimoji="1" lang="en-US" altLang="ja-JP" b="0" i="1" smtClean="0">
                            <a:latin typeface="Cambria Math" panose="02040503050406030204" pitchFamily="18" charset="0"/>
                          </a:rPr>
                          <m:t>𝑒</m:t>
                        </m:r>
                      </m:e>
                      <m:sup>
                        <m:r>
                          <a:rPr kumimoji="1" lang="en-US" altLang="ja-JP" b="0" i="1" smtClean="0">
                            <a:latin typeface="Cambria Math" panose="02040503050406030204" pitchFamily="18" charset="0"/>
                          </a:rPr>
                          <m:t>−</m:t>
                        </m:r>
                        <m:r>
                          <a:rPr kumimoji="1" lang="en-US" altLang="ja-JP" b="0" i="1" smtClean="0">
                            <a:latin typeface="Cambria Math" panose="02040503050406030204" pitchFamily="18" charset="0"/>
                          </a:rPr>
                          <m:t>𝑧</m:t>
                        </m:r>
                      </m:sup>
                    </m:sSup>
                    <m:r>
                      <a:rPr kumimoji="1" lang="en-US" altLang="ja-JP" b="0" i="1" smtClean="0">
                        <a:latin typeface="Cambria Math" panose="02040503050406030204" pitchFamily="18" charset="0"/>
                      </a:rPr>
                      <m:t>)</m:t>
                    </m:r>
                  </m:oMath>
                </a14:m>
                <a:r>
                  <a:rPr kumimoji="1" lang="en-US" altLang="ja-JP" dirty="0" smtClean="0"/>
                  <a:t> </a:t>
                </a:r>
                <a:r>
                  <a:rPr kumimoji="1" lang="ja-JP" altLang="en-US" dirty="0" smtClean="0"/>
                  <a:t>　，</a:t>
                </a:r>
                <a14:m>
                  <m:oMath xmlns:m="http://schemas.openxmlformats.org/officeDocument/2006/math">
                    <m:r>
                      <a:rPr lang="ja-JP" altLang="en-US" i="1" dirty="0">
                        <a:latin typeface="Cambria Math" panose="02040503050406030204" pitchFamily="18" charset="0"/>
                      </a:rPr>
                      <m:t>Ｚ</m:t>
                    </m:r>
                    <m:r>
                      <a:rPr lang="ja-JP" altLang="en-US" dirty="0">
                        <a:latin typeface="Cambria Math" panose="02040503050406030204" pitchFamily="18" charset="0"/>
                      </a:rPr>
                      <m:t>＝</m:t>
                    </m:r>
                    <m:nary>
                      <m:naryPr>
                        <m:chr m:val="∑"/>
                        <m:ctrlPr>
                          <a:rPr lang="ja-JP" altLang="en-US" i="1" dirty="0">
                            <a:latin typeface="Cambria Math" panose="02040503050406030204" pitchFamily="18" charset="0"/>
                          </a:rPr>
                        </m:ctrlPr>
                      </m:naryPr>
                      <m:sub>
                        <m:r>
                          <m:rPr>
                            <m:brk m:alnAt="23"/>
                          </m:rPr>
                          <a:rPr lang="en-US" altLang="ja-JP" i="1" dirty="0">
                            <a:latin typeface="Cambria Math" panose="02040503050406030204" pitchFamily="18" charset="0"/>
                          </a:rPr>
                          <m:t>𝑖</m:t>
                        </m:r>
                      </m:sub>
                      <m:sup>
                        <m:r>
                          <a:rPr lang="en-US" altLang="ja-JP" i="1" dirty="0">
                            <a:latin typeface="Cambria Math" panose="02040503050406030204" pitchFamily="18" charset="0"/>
                          </a:rPr>
                          <m:t>𝑁</m:t>
                        </m:r>
                      </m:sup>
                      <m:e>
                        <m:r>
                          <a:rPr lang="ja-JP" altLang="en-US" i="1" dirty="0">
                            <a:latin typeface="Cambria Math" panose="02040503050406030204" pitchFamily="18" charset="0"/>
                          </a:rPr>
                          <m:t>𝛼</m:t>
                        </m:r>
                        <m:r>
                          <a:rPr lang="en-US" altLang="ja-JP" i="1" baseline="-25000" dirty="0">
                            <a:latin typeface="Cambria Math" panose="02040503050406030204" pitchFamily="18" charset="0"/>
                          </a:rPr>
                          <m:t>𝑖</m:t>
                        </m:r>
                        <m:r>
                          <a:rPr lang="en-US" altLang="ja-JP" i="1" dirty="0">
                            <a:latin typeface="Cambria Math" panose="02040503050406030204" pitchFamily="18" charset="0"/>
                          </a:rPr>
                          <m:t>𝑥</m:t>
                        </m:r>
                        <m:r>
                          <a:rPr lang="en-US" altLang="ja-JP" i="1" baseline="-25000" dirty="0">
                            <a:latin typeface="Cambria Math" panose="02040503050406030204" pitchFamily="18" charset="0"/>
                          </a:rPr>
                          <m:t>𝑖</m:t>
                        </m:r>
                        <m:r>
                          <a:rPr lang="en-US" altLang="ja-JP" i="1" dirty="0">
                            <a:latin typeface="Cambria Math" panose="02040503050406030204" pitchFamily="18" charset="0"/>
                          </a:rPr>
                          <m:t>+</m:t>
                        </m:r>
                        <m:r>
                          <a:rPr lang="ja-JP" altLang="en-US" i="1" dirty="0">
                            <a:latin typeface="Cambria Math" panose="02040503050406030204" pitchFamily="18" charset="0"/>
                          </a:rPr>
                          <m:t>𝛽</m:t>
                        </m:r>
                      </m:e>
                    </m:nary>
                  </m:oMath>
                </a14:m>
                <a:endParaRPr kumimoji="1" lang="en-US" altLang="ja-JP" dirty="0" smtClean="0"/>
              </a:p>
              <a:p>
                <a:pPr lvl="1"/>
                <a:endParaRPr kumimoji="1" lang="ja-JP" altLang="en-US"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52899" y="3646872"/>
                <a:ext cx="10058400" cy="3155663"/>
              </a:xfrm>
              <a:blipFill rotWithShape="0">
                <a:blip r:embed="rId3"/>
                <a:stretch>
                  <a:fillRect l="-2242" t="-5019"/>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12</a:t>
            </a:fld>
            <a:endParaRPr kumimoji="1" lang="ja-JP" altLang="en-US"/>
          </a:p>
        </p:txBody>
      </p:sp>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035" y="814833"/>
            <a:ext cx="2645778" cy="2789311"/>
          </a:xfrm>
          <a:prstGeom prst="rect">
            <a:avLst/>
          </a:prstGeom>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9129" y="683662"/>
            <a:ext cx="3203108" cy="2920481"/>
          </a:xfrm>
          <a:prstGeom prst="rect">
            <a:avLst/>
          </a:prstGeom>
        </p:spPr>
      </p:pic>
    </p:spTree>
    <p:extLst>
      <p:ext uri="{BB962C8B-B14F-4D97-AF65-F5344CB8AC3E}">
        <p14:creationId xmlns:p14="http://schemas.microsoft.com/office/powerpoint/2010/main" val="3487259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数理モデル２</a:t>
            </a:r>
            <a:endParaRPr kumimoji="1" lang="ja-JP" altLang="en-US" dirty="0"/>
          </a:p>
        </p:txBody>
      </p:sp>
      <p:sp>
        <p:nvSpPr>
          <p:cNvPr id="3" name="コンテンツ プレースホルダー 2"/>
          <p:cNvSpPr>
            <a:spLocks noGrp="1"/>
          </p:cNvSpPr>
          <p:nvPr>
            <p:ph idx="1"/>
          </p:nvPr>
        </p:nvSpPr>
        <p:spPr>
          <a:xfrm>
            <a:off x="498070" y="4333749"/>
            <a:ext cx="10058400" cy="2049124"/>
          </a:xfrm>
        </p:spPr>
        <p:txBody>
          <a:bodyPr/>
          <a:lstStyle/>
          <a:p>
            <a:r>
              <a:rPr kumimoji="1" lang="ja-JP" altLang="en-US" dirty="0" smtClean="0"/>
              <a:t>判別分析モデル</a:t>
            </a:r>
            <a:endParaRPr kumimoji="1" lang="en-US" altLang="ja-JP" dirty="0" smtClean="0"/>
          </a:p>
          <a:p>
            <a:pPr lvl="1"/>
            <a:r>
              <a:rPr kumimoji="1" lang="ja-JP" altLang="en-US" dirty="0" smtClean="0"/>
              <a:t>Ｎ次元空間上で</a:t>
            </a:r>
            <a:r>
              <a:rPr lang="ja-JP" altLang="en-US" dirty="0" smtClean="0"/>
              <a:t>データが属するグループを判別する</a:t>
            </a:r>
            <a:endParaRPr lang="en-US" altLang="ja-JP" dirty="0" smtClean="0"/>
          </a:p>
          <a:p>
            <a:r>
              <a:rPr kumimoji="1" lang="ja-JP" altLang="en-US" dirty="0" smtClean="0"/>
              <a:t>成長曲線モデル</a:t>
            </a:r>
            <a:endParaRPr kumimoji="1" lang="en-US" altLang="ja-JP" dirty="0" smtClean="0"/>
          </a:p>
          <a:p>
            <a:pPr lvl="1"/>
            <a:r>
              <a:rPr kumimoji="1" lang="ja-JP" altLang="en-US" dirty="0" smtClean="0"/>
              <a:t>フォールトの検出数などを時間の経過を考慮してモデル化する</a:t>
            </a:r>
            <a:endParaRPr kumimoji="1" lang="ja-JP" altLang="en-US"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13</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824" y="905583"/>
            <a:ext cx="3577897" cy="3327993"/>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4180" y="674331"/>
            <a:ext cx="3360206" cy="3409082"/>
          </a:xfrm>
          <a:prstGeom prst="rect">
            <a:avLst/>
          </a:prstGeom>
        </p:spPr>
      </p:pic>
      <mc:AlternateContent xmlns:mc="http://schemas.openxmlformats.org/markup-compatibility/2006" xmlns:a14="http://schemas.microsoft.com/office/drawing/2010/main">
        <mc:Choice Requires="a14">
          <p:sp>
            <p:nvSpPr>
              <p:cNvPr id="7" name="テキスト ボックス 6"/>
              <p:cNvSpPr txBox="1"/>
              <p:nvPr/>
            </p:nvSpPr>
            <p:spPr>
              <a:xfrm>
                <a:off x="9195275" y="1940290"/>
                <a:ext cx="2107500" cy="438582"/>
              </a:xfrm>
              <a:prstGeom prst="rect">
                <a:avLst/>
              </a:prstGeom>
              <a:noFill/>
            </p:spPr>
            <p:txBody>
              <a:bodyPr wrap="none" lIns="0" tIns="0" rIns="0" bIns="0" rtlCol="0">
                <a:spAutoFit/>
              </a:bodyPr>
              <a:lstStyle/>
              <a:p>
                <a:r>
                  <a:rPr kumimoji="1" lang="en-US" altLang="ja-JP" sz="2800" dirty="0" smtClean="0"/>
                  <a:t>H(t)=a(1-</a:t>
                </a:r>
                <a14:m>
                  <m:oMath xmlns:m="http://schemas.openxmlformats.org/officeDocument/2006/math">
                    <m:sSup>
                      <m:sSupPr>
                        <m:ctrlPr>
                          <a:rPr kumimoji="1" lang="en-US" altLang="ja-JP" sz="2800" i="1" smtClean="0">
                            <a:latin typeface="Cambria Math" panose="02040503050406030204" pitchFamily="18" charset="0"/>
                          </a:rPr>
                        </m:ctrlPr>
                      </m:sSupPr>
                      <m:e>
                        <m:r>
                          <a:rPr kumimoji="1" lang="en-US" altLang="ja-JP" sz="2800" b="0" i="1" smtClean="0">
                            <a:latin typeface="Cambria Math" panose="02040503050406030204" pitchFamily="18" charset="0"/>
                          </a:rPr>
                          <m:t>𝑒</m:t>
                        </m:r>
                      </m:e>
                      <m:sup>
                        <m:r>
                          <a:rPr kumimoji="1" lang="en-US" altLang="ja-JP" sz="2800" b="0" i="1" smtClean="0">
                            <a:latin typeface="Cambria Math" panose="02040503050406030204" pitchFamily="18" charset="0"/>
                          </a:rPr>
                          <m:t>−</m:t>
                        </m:r>
                        <m:r>
                          <a:rPr kumimoji="1" lang="en-US" altLang="ja-JP" sz="2800" b="0" i="1" smtClean="0">
                            <a:latin typeface="Cambria Math" panose="02040503050406030204" pitchFamily="18" charset="0"/>
                          </a:rPr>
                          <m:t>𝑏𝑡</m:t>
                        </m:r>
                      </m:sup>
                    </m:sSup>
                  </m:oMath>
                </a14:m>
                <a:r>
                  <a:rPr kumimoji="1" lang="en-US" altLang="ja-JP" sz="2800" dirty="0" smtClean="0"/>
                  <a:t>)</a:t>
                </a:r>
                <a:endParaRPr kumimoji="1" lang="ja-JP" altLang="en-US" sz="2800"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9195275" y="1940290"/>
                <a:ext cx="2107500" cy="438582"/>
              </a:xfrm>
              <a:prstGeom prst="rect">
                <a:avLst/>
              </a:prstGeom>
              <a:blipFill rotWithShape="0">
                <a:blip r:embed="rId5"/>
                <a:stretch>
                  <a:fillRect l="-10116" t="-22222" r="-9249" b="-50000"/>
                </a:stretch>
              </a:blipFill>
            </p:spPr>
            <p:txBody>
              <a:bodyPr/>
              <a:lstStyle/>
              <a:p>
                <a:r>
                  <a:rPr lang="ja-JP" altLang="en-US">
                    <a:noFill/>
                  </a:rPr>
                  <a:t> </a:t>
                </a:r>
              </a:p>
            </p:txBody>
          </p:sp>
        </mc:Fallback>
      </mc:AlternateContent>
      <p:sp>
        <p:nvSpPr>
          <p:cNvPr id="9" name="テキスト ボックス 8"/>
          <p:cNvSpPr txBox="1"/>
          <p:nvPr/>
        </p:nvSpPr>
        <p:spPr>
          <a:xfrm>
            <a:off x="8491101" y="1420941"/>
            <a:ext cx="3807453" cy="369332"/>
          </a:xfrm>
          <a:prstGeom prst="rect">
            <a:avLst/>
          </a:prstGeom>
          <a:noFill/>
        </p:spPr>
        <p:txBody>
          <a:bodyPr wrap="none" rtlCol="0">
            <a:spAutoFit/>
          </a:bodyPr>
          <a:lstStyle/>
          <a:p>
            <a:r>
              <a:rPr lang="ja-JP" altLang="en-US" dirty="0" smtClean="0"/>
              <a:t>指数型ソフトウェア信頼度成長モデル</a:t>
            </a:r>
            <a:endParaRPr kumimoji="1" lang="ja-JP" altLang="en-US" dirty="0"/>
          </a:p>
        </p:txBody>
      </p:sp>
      <p:sp>
        <p:nvSpPr>
          <p:cNvPr id="10" name="テキスト ボックス 9"/>
          <p:cNvSpPr txBox="1"/>
          <p:nvPr/>
        </p:nvSpPr>
        <p:spPr>
          <a:xfrm>
            <a:off x="8276038" y="2528889"/>
            <a:ext cx="3945311" cy="1200329"/>
          </a:xfrm>
          <a:prstGeom prst="rect">
            <a:avLst/>
          </a:prstGeom>
          <a:noFill/>
        </p:spPr>
        <p:txBody>
          <a:bodyPr wrap="none" rtlCol="0">
            <a:spAutoFit/>
          </a:bodyPr>
          <a:lstStyle/>
          <a:p>
            <a:r>
              <a:rPr kumimoji="1" lang="en-US" altLang="ja-JP" dirty="0" smtClean="0"/>
              <a:t>t:</a:t>
            </a:r>
            <a:r>
              <a:rPr kumimoji="1" lang="ja-JP" altLang="en-US" dirty="0" smtClean="0"/>
              <a:t>時刻</a:t>
            </a:r>
            <a:endParaRPr kumimoji="1" lang="en-US" altLang="ja-JP" dirty="0" smtClean="0"/>
          </a:p>
          <a:p>
            <a:r>
              <a:rPr kumimoji="1" lang="en-US" altLang="ja-JP" dirty="0" smtClean="0"/>
              <a:t>a:</a:t>
            </a:r>
            <a:r>
              <a:rPr kumimoji="1" lang="ja-JP" altLang="en-US" dirty="0" smtClean="0"/>
              <a:t>総フォールト数</a:t>
            </a:r>
            <a:endParaRPr kumimoji="1" lang="en-US" altLang="ja-JP" dirty="0" smtClean="0"/>
          </a:p>
          <a:p>
            <a:r>
              <a:rPr lang="en-US" altLang="ja-JP" dirty="0" smtClean="0"/>
              <a:t>b:</a:t>
            </a:r>
            <a:r>
              <a:rPr lang="ja-JP" altLang="en-US" dirty="0" smtClean="0"/>
              <a:t>一個当たりのフォールト検出率</a:t>
            </a:r>
            <a:endParaRPr lang="en-US" altLang="ja-JP" dirty="0" smtClean="0"/>
          </a:p>
          <a:p>
            <a:r>
              <a:rPr kumimoji="1" lang="en-US" altLang="ja-JP" dirty="0" smtClean="0"/>
              <a:t>H(t):t</a:t>
            </a:r>
            <a:r>
              <a:rPr kumimoji="1" lang="ja-JP" altLang="en-US" dirty="0" smtClean="0"/>
              <a:t>の時点での検出済みフォールト数</a:t>
            </a:r>
            <a:endParaRPr kumimoji="1" lang="ja-JP" altLang="en-US" dirty="0"/>
          </a:p>
        </p:txBody>
      </p:sp>
    </p:spTree>
    <p:extLst>
      <p:ext uri="{BB962C8B-B14F-4D97-AF65-F5344CB8AC3E}">
        <p14:creationId xmlns:p14="http://schemas.microsoft.com/office/powerpoint/2010/main" val="3742563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数理モデル３</a:t>
            </a:r>
            <a:endParaRPr kumimoji="1" lang="ja-JP" altLang="en-US" dirty="0"/>
          </a:p>
        </p:txBody>
      </p:sp>
      <p:sp>
        <p:nvSpPr>
          <p:cNvPr id="3" name="コンテンツ プレースホルダー 2"/>
          <p:cNvSpPr>
            <a:spLocks noGrp="1"/>
          </p:cNvSpPr>
          <p:nvPr>
            <p:ph idx="1"/>
          </p:nvPr>
        </p:nvSpPr>
        <p:spPr>
          <a:xfrm>
            <a:off x="401365" y="4076344"/>
            <a:ext cx="11639659" cy="2589376"/>
          </a:xfrm>
        </p:spPr>
        <p:txBody>
          <a:bodyPr>
            <a:normAutofit/>
          </a:bodyPr>
          <a:lstStyle/>
          <a:p>
            <a:r>
              <a:rPr lang="ja-JP" altLang="en-US" sz="2800" dirty="0" smtClean="0"/>
              <a:t>計数データの解析モデル</a:t>
            </a:r>
            <a:endParaRPr lang="en-US" altLang="ja-JP" sz="2800" dirty="0" smtClean="0"/>
          </a:p>
          <a:p>
            <a:pPr lvl="1"/>
            <a:r>
              <a:rPr lang="ja-JP" altLang="en-US" sz="2400" dirty="0" smtClean="0"/>
              <a:t>計数データを対象とした統計解析モデルの活用</a:t>
            </a:r>
            <a:r>
              <a:rPr lang="en-US" altLang="ja-JP" sz="2400" dirty="0" smtClean="0"/>
              <a:t>(ex:</a:t>
            </a:r>
            <a:r>
              <a:rPr lang="ja-JP" altLang="en-US" sz="2400" dirty="0" smtClean="0"/>
              <a:t>ポアソン回帰モデル</a:t>
            </a:r>
            <a:r>
              <a:rPr lang="en-US" altLang="ja-JP" sz="2400" dirty="0" smtClean="0"/>
              <a:t>)</a:t>
            </a:r>
          </a:p>
          <a:p>
            <a:r>
              <a:rPr lang="ja-JP" altLang="en-US" sz="2800" dirty="0"/>
              <a:t>ベイズ</a:t>
            </a:r>
            <a:r>
              <a:rPr kumimoji="1" lang="ja-JP" altLang="en-US" sz="2800" dirty="0" smtClean="0"/>
              <a:t>統計モデル</a:t>
            </a:r>
            <a:endParaRPr kumimoji="1" lang="en-US" altLang="ja-JP" sz="2800" dirty="0" smtClean="0"/>
          </a:p>
          <a:p>
            <a:pPr lvl="1"/>
            <a:r>
              <a:rPr kumimoji="1" lang="ja-JP" altLang="en-US" sz="2400" dirty="0" smtClean="0"/>
              <a:t>推定したいパラメータが何らかの確立分布</a:t>
            </a:r>
            <a:r>
              <a:rPr kumimoji="1" lang="en-US" altLang="ja-JP" sz="2400" dirty="0" smtClean="0"/>
              <a:t>(</a:t>
            </a:r>
            <a:r>
              <a:rPr kumimoji="1" lang="ja-JP" altLang="en-US" sz="2400" dirty="0" smtClean="0"/>
              <a:t>事前分布</a:t>
            </a:r>
            <a:r>
              <a:rPr kumimoji="1" lang="en-US" altLang="ja-JP" sz="2400" dirty="0" smtClean="0"/>
              <a:t>)</a:t>
            </a:r>
            <a:r>
              <a:rPr kumimoji="1" lang="ja-JP" altLang="en-US" sz="2400" dirty="0" smtClean="0"/>
              <a:t>に従うと仮定して，特定のインスタンスに</a:t>
            </a:r>
            <a:r>
              <a:rPr lang="ja-JP" altLang="en-US" sz="2400" dirty="0" smtClean="0"/>
              <a:t>関するパラメータの確立分布</a:t>
            </a:r>
            <a:r>
              <a:rPr lang="en-US" altLang="ja-JP" sz="2400" dirty="0" smtClean="0"/>
              <a:t>(</a:t>
            </a:r>
            <a:r>
              <a:rPr lang="ja-JP" altLang="en-US" sz="2400" dirty="0" smtClean="0"/>
              <a:t>事後分布</a:t>
            </a:r>
            <a:r>
              <a:rPr lang="en-US" altLang="ja-JP" sz="2400" dirty="0" smtClean="0"/>
              <a:t>)</a:t>
            </a:r>
            <a:r>
              <a:rPr lang="ja-JP" altLang="en-US" sz="2400" dirty="0" smtClean="0"/>
              <a:t>を推定するモデル</a:t>
            </a:r>
            <a:endParaRPr kumimoji="1" lang="ja-JP" altLang="en-US" sz="2400"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14</a:t>
            </a:fld>
            <a:endParaRPr kumimoji="1" lang="ja-JP" altLang="en-US"/>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866" y="866296"/>
            <a:ext cx="4156504" cy="3072199"/>
          </a:xfrm>
          <a:prstGeom prst="rect">
            <a:avLst/>
          </a:prstGeom>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0457" y="754541"/>
            <a:ext cx="2799539" cy="3183954"/>
          </a:xfrm>
          <a:prstGeom prst="rect">
            <a:avLst/>
          </a:prstGeom>
        </p:spPr>
      </p:pic>
    </p:spTree>
    <p:extLst>
      <p:ext uri="{BB962C8B-B14F-4D97-AF65-F5344CB8AC3E}">
        <p14:creationId xmlns:p14="http://schemas.microsoft.com/office/powerpoint/2010/main" val="1896550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関連ツール</a:t>
            </a:r>
            <a:endParaRPr kumimoji="1" lang="ja-JP" altLang="en-US" dirty="0"/>
          </a:p>
        </p:txBody>
      </p:sp>
      <p:sp>
        <p:nvSpPr>
          <p:cNvPr id="3" name="コンテンツ プレースホルダー 2"/>
          <p:cNvSpPr>
            <a:spLocks noGrp="1"/>
          </p:cNvSpPr>
          <p:nvPr>
            <p:ph idx="1"/>
          </p:nvPr>
        </p:nvSpPr>
        <p:spPr>
          <a:xfrm>
            <a:off x="307648" y="3727041"/>
            <a:ext cx="11229174" cy="2562663"/>
          </a:xfrm>
        </p:spPr>
        <p:txBody>
          <a:bodyPr/>
          <a:lstStyle/>
          <a:p>
            <a:r>
              <a:rPr kumimoji="1" lang="ja-JP" altLang="en-US" dirty="0" smtClean="0"/>
              <a:t>測定ツール</a:t>
            </a:r>
            <a:endParaRPr kumimoji="1" lang="en-US" altLang="ja-JP" dirty="0" smtClean="0"/>
          </a:p>
          <a:p>
            <a:pPr lvl="1"/>
            <a:r>
              <a:rPr lang="ja-JP" altLang="en-US" dirty="0"/>
              <a:t>作業</a:t>
            </a:r>
            <a:r>
              <a:rPr lang="ja-JP" altLang="en-US" dirty="0" smtClean="0"/>
              <a:t>や処理が煩雑であったり，データ量が膨大であったりするため</a:t>
            </a:r>
            <a:endParaRPr lang="en-US" altLang="ja-JP" dirty="0" smtClean="0"/>
          </a:p>
          <a:p>
            <a:pPr lvl="1"/>
            <a:endParaRPr kumimoji="1" lang="en-US" altLang="ja-JP" dirty="0"/>
          </a:p>
          <a:p>
            <a:r>
              <a:rPr kumimoji="1" lang="ja-JP" altLang="en-US" dirty="0" smtClean="0"/>
              <a:t>データ解析ツール</a:t>
            </a:r>
            <a:endParaRPr kumimoji="1" lang="en-US" altLang="ja-JP" dirty="0" smtClean="0"/>
          </a:p>
          <a:p>
            <a:pPr lvl="1"/>
            <a:r>
              <a:rPr kumimoji="1" lang="ja-JP" altLang="en-US" dirty="0" smtClean="0"/>
              <a:t>複雑な統計処理や大量のデータを整理・解析するため</a:t>
            </a:r>
            <a:endParaRPr kumimoji="1" lang="en-US" altLang="ja-JP" dirty="0" smtClean="0"/>
          </a:p>
          <a:p>
            <a:pPr lvl="1"/>
            <a:endParaRPr kumimoji="1" lang="ja-JP" altLang="en-US"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15</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054" y="1261503"/>
            <a:ext cx="5861789" cy="2231477"/>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6533" y="1425637"/>
            <a:ext cx="6035467" cy="2067343"/>
          </a:xfrm>
          <a:prstGeom prst="rect">
            <a:avLst/>
          </a:prstGeom>
        </p:spPr>
      </p:pic>
    </p:spTree>
    <p:extLst>
      <p:ext uri="{BB962C8B-B14F-4D97-AF65-F5344CB8AC3E}">
        <p14:creationId xmlns:p14="http://schemas.microsoft.com/office/powerpoint/2010/main" val="492748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a:t>
            </a:r>
            <a:endParaRPr kumimoji="1" lang="ja-JP" altLang="en-US"/>
          </a:p>
        </p:txBody>
      </p:sp>
      <p:sp>
        <p:nvSpPr>
          <p:cNvPr id="3" name="コンテンツ プレースホルダー 2"/>
          <p:cNvSpPr>
            <a:spLocks noGrp="1"/>
          </p:cNvSpPr>
          <p:nvPr>
            <p:ph idx="1"/>
          </p:nvPr>
        </p:nvSpPr>
        <p:spPr>
          <a:xfrm>
            <a:off x="401365" y="837128"/>
            <a:ext cx="10058400" cy="5622657"/>
          </a:xfrm>
        </p:spPr>
        <p:txBody>
          <a:bodyPr>
            <a:normAutofit/>
          </a:bodyPr>
          <a:lstStyle/>
          <a:p>
            <a:r>
              <a:rPr kumimoji="1" lang="ja-JP" altLang="en-US" dirty="0" smtClean="0"/>
              <a:t>以下の内容を通じてソフトウェアメトリクスの基礎について触れた</a:t>
            </a:r>
            <a:endParaRPr lang="en-US" altLang="ja-JP" dirty="0"/>
          </a:p>
          <a:p>
            <a:pPr lvl="1"/>
            <a:r>
              <a:rPr kumimoji="1" lang="ja-JP" altLang="en-US" dirty="0" smtClean="0"/>
              <a:t>メトリクスの種類</a:t>
            </a:r>
            <a:endParaRPr kumimoji="1" lang="en-US" altLang="ja-JP" dirty="0" smtClean="0"/>
          </a:p>
          <a:p>
            <a:pPr lvl="1"/>
            <a:r>
              <a:rPr kumimoji="1" lang="ja-JP" altLang="en-US" dirty="0" smtClean="0"/>
              <a:t>尺度の種類</a:t>
            </a:r>
            <a:endParaRPr kumimoji="1" lang="en-US" altLang="ja-JP" dirty="0" smtClean="0"/>
          </a:p>
          <a:p>
            <a:pPr lvl="1"/>
            <a:r>
              <a:rPr lang="ja-JP" altLang="en-US" dirty="0" smtClean="0"/>
              <a:t>現場での制御可能性</a:t>
            </a:r>
            <a:endParaRPr lang="en-US" altLang="ja-JP" dirty="0" smtClean="0"/>
          </a:p>
          <a:p>
            <a:pPr lvl="1"/>
            <a:r>
              <a:rPr lang="ja-JP" altLang="en-US" dirty="0" smtClean="0"/>
              <a:t>対象</a:t>
            </a:r>
            <a:r>
              <a:rPr lang="ja-JP" altLang="en-US" dirty="0"/>
              <a:t>属性</a:t>
            </a:r>
            <a:r>
              <a:rPr lang="ja-JP" altLang="en-US" dirty="0" smtClean="0"/>
              <a:t>の</a:t>
            </a:r>
            <a:r>
              <a:rPr lang="ja-JP" altLang="en-US" dirty="0"/>
              <a:t>明確化</a:t>
            </a:r>
            <a:endParaRPr lang="en-US" altLang="ja-JP" dirty="0" smtClean="0"/>
          </a:p>
          <a:p>
            <a:pPr lvl="1"/>
            <a:r>
              <a:rPr kumimoji="1" lang="ja-JP" altLang="en-US" dirty="0" smtClean="0"/>
              <a:t>数理モデル</a:t>
            </a:r>
            <a:endParaRPr kumimoji="1" lang="en-US" altLang="ja-JP" dirty="0" smtClean="0"/>
          </a:p>
          <a:p>
            <a:pPr lvl="1"/>
            <a:r>
              <a:rPr lang="ja-JP" altLang="en-US" dirty="0" smtClean="0"/>
              <a:t>関連ツール</a:t>
            </a:r>
            <a:endParaRPr lang="en-US" altLang="ja-JP" dirty="0" smtClean="0"/>
          </a:p>
          <a:p>
            <a:pPr lvl="1"/>
            <a:endParaRPr kumimoji="1" lang="en-US" altLang="ja-JP" dirty="0"/>
          </a:p>
          <a:p>
            <a:r>
              <a:rPr lang="ja-JP" altLang="en-US" u="sng" dirty="0" smtClean="0"/>
              <a:t>目的や対象，属性を明確にし，適切にデータを分析することが効果的なメトリクスの活用につながる</a:t>
            </a:r>
            <a:endParaRPr kumimoji="1" lang="ja-JP" altLang="en-US" u="sng" dirty="0"/>
          </a:p>
        </p:txBody>
      </p:sp>
      <p:sp>
        <p:nvSpPr>
          <p:cNvPr id="4" name="スライド番号プレースホルダー 3"/>
          <p:cNvSpPr>
            <a:spLocks noGrp="1"/>
          </p:cNvSpPr>
          <p:nvPr>
            <p:ph type="sldNum" sz="quarter" idx="12"/>
          </p:nvPr>
        </p:nvSpPr>
        <p:spPr/>
        <p:txBody>
          <a:bodyPr/>
          <a:lstStyle/>
          <a:p>
            <a:fld id="{38E90360-909C-4F0B-A52E-833DEF59ED10}" type="slidenum">
              <a:rPr kumimoji="1" lang="ja-JP" altLang="en-US" smtClean="0"/>
              <a:t>16</a:t>
            </a:fld>
            <a:endParaRPr kumimoji="1" lang="ja-JP" altLang="en-US"/>
          </a:p>
        </p:txBody>
      </p:sp>
    </p:spTree>
    <p:extLst>
      <p:ext uri="{BB962C8B-B14F-4D97-AF65-F5344CB8AC3E}">
        <p14:creationId xmlns:p14="http://schemas.microsoft.com/office/powerpoint/2010/main" val="539337934"/>
      </p:ext>
    </p:extLst>
  </p:cSld>
  <p:clrMapOvr>
    <a:masterClrMapping/>
  </p:clrMapOvr>
</p:sld>
</file>

<file path=ppt/theme/theme1.xml><?xml version="1.0" encoding="utf-8"?>
<a:theme xmlns:a="http://schemas.openxmlformats.org/drawingml/2006/main" name="レトロスペクト">
  <a:themeElements>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緑テンプレート.potx" id="{F42673D3-0D9B-4385-A49E-7E512176327C}" vid="{1E59EDC0-7914-4349-81E7-F63305E0ECE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277</TotalTime>
  <Words>1308</Words>
  <Application>Microsoft Office PowerPoint</Application>
  <PresentationFormat>ワイド画面</PresentationFormat>
  <Paragraphs>203</Paragraphs>
  <Slides>16</Slides>
  <Notes>14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16</vt:i4>
      </vt:variant>
    </vt:vector>
  </HeadingPairs>
  <TitlesOfParts>
    <vt:vector size="22" baseType="lpstr">
      <vt:lpstr>ＭＳ Ｐゴシック</vt:lpstr>
      <vt:lpstr>Calibri</vt:lpstr>
      <vt:lpstr>Calibri Light</vt:lpstr>
      <vt:lpstr>Cambria Math</vt:lpstr>
      <vt:lpstr>Wingdings</vt:lpstr>
      <vt:lpstr>レトロスペクト</vt:lpstr>
      <vt:lpstr>ソフトウェアメトリクストデータ分析の基礎</vt:lpstr>
      <vt:lpstr>はじめに</vt:lpstr>
      <vt:lpstr>メトリクスとその分類</vt:lpstr>
      <vt:lpstr>プロダクトメトリクス</vt:lpstr>
      <vt:lpstr>プロセスメトリクス</vt:lpstr>
      <vt:lpstr>リソースメトリクス</vt:lpstr>
      <vt:lpstr>尺度の種類１</vt:lpstr>
      <vt:lpstr>尺度の種類２</vt:lpstr>
      <vt:lpstr>尺度の種類３</vt:lpstr>
      <vt:lpstr>現場での制御可能性</vt:lpstr>
      <vt:lpstr>対象属性の明確化</vt:lpstr>
      <vt:lpstr>数理モデル１</vt:lpstr>
      <vt:lpstr>数理モデル２</vt:lpstr>
      <vt:lpstr>数理モデル３</vt:lpstr>
      <vt:lpstr>関連ツール</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ysk</dc:creator>
  <cp:lastModifiedBy>ysk</cp:lastModifiedBy>
  <cp:revision>65</cp:revision>
  <dcterms:created xsi:type="dcterms:W3CDTF">2014-11-03T02:01:30Z</dcterms:created>
  <dcterms:modified xsi:type="dcterms:W3CDTF">2014-11-03T12:35:31Z</dcterms:modified>
</cp:coreProperties>
</file>