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71" r:id="rId4"/>
    <p:sldId id="259" r:id="rId5"/>
    <p:sldId id="278" r:id="rId6"/>
    <p:sldId id="279" r:id="rId7"/>
    <p:sldId id="281" r:id="rId8"/>
    <p:sldId id="282" r:id="rId9"/>
    <p:sldId id="283" r:id="rId10"/>
    <p:sldId id="270" r:id="rId11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39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72A0D8-70AC-4417-8F43-011AF81AC167}" type="datetimeFigureOut">
              <a:rPr kumimoji="1" lang="ja-JP" altLang="en-US" smtClean="0"/>
              <a:t>2015/10/27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98DA2F-1B9C-4487-ACC8-014EB3DED3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47973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98DA2F-1B9C-4487-ACC8-014EB3DED345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84371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C52C2-2BD4-42B8-9402-D419C9EA8839}" type="datetime1">
              <a:rPr kumimoji="1" lang="ja-JP" altLang="en-US" smtClean="0"/>
              <a:t>2015/10/27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6832DC1-658B-43A4-B593-C4FB1BEB711B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005935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kumimoji="1" lang="ja-JP" altLang="en-US" dirty="0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just">
              <a:defRPr>
                <a:latin typeface="+mn-ea"/>
                <a:ea typeface="+mn-ea"/>
              </a:defRPr>
            </a:lvl1pPr>
            <a:lvl2pPr algn="just">
              <a:defRPr>
                <a:latin typeface="+mn-ea"/>
                <a:ea typeface="+mn-ea"/>
              </a:defRPr>
            </a:lvl2pPr>
            <a:lvl3pPr algn="just">
              <a:defRPr>
                <a:latin typeface="+mn-ea"/>
                <a:ea typeface="+mn-ea"/>
              </a:defRPr>
            </a:lvl3pPr>
            <a:lvl4pPr algn="just">
              <a:defRPr>
                <a:latin typeface="+mn-ea"/>
                <a:ea typeface="+mn-ea"/>
              </a:defRPr>
            </a:lvl4pPr>
            <a:lvl5pPr algn="just">
              <a:defRPr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 smtClean="0"/>
              <a:t>マスター テキストの書式設定</a:t>
            </a:r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09096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9F5D2-447F-4BE1-8F21-2D8D70019A10}" type="datetime1">
              <a:rPr kumimoji="1" lang="ja-JP" altLang="en-US" smtClean="0"/>
              <a:t>2015/10/27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7687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92E9F-9815-45AA-BA56-C48E8B50E8D4}" type="datetime1">
              <a:rPr kumimoji="1" lang="ja-JP" altLang="en-US" smtClean="0"/>
              <a:t>2015/10/27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709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79AE3-45A3-4742-BD98-3B92D5C1C454}" type="datetime1">
              <a:rPr kumimoji="1" lang="ja-JP" altLang="en-US" smtClean="0"/>
              <a:t>2015/10/27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8991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598D4-67E1-4D67-A692-E551AD5B55A9}" type="datetime1">
              <a:rPr kumimoji="1" lang="ja-JP" altLang="en-US" smtClean="0"/>
              <a:t>2015/10/27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2695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3DB54-2AFD-4059-89F4-06D96B877F67}" type="datetime1">
              <a:rPr kumimoji="1" lang="ja-JP" altLang="en-US" smtClean="0"/>
              <a:t>2015/10/27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4235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3C34B-4982-4354-AB18-9D20F3CB46D8}" type="datetime1">
              <a:rPr kumimoji="1" lang="ja-JP" altLang="en-US" smtClean="0"/>
              <a:t>2015/10/27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6118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 smtClean="0"/>
              <a:t>アイコンをクリックして図を追加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9B27C-586D-461B-9A2B-1BDB833BCC7D}" type="datetime1">
              <a:rPr kumimoji="1" lang="ja-JP" altLang="en-US" smtClean="0"/>
              <a:t>2015/10/27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66891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6144F-CEE9-41FB-B578-89DB595854C1}" type="datetime1">
              <a:rPr kumimoji="1" lang="ja-JP" altLang="en-US" smtClean="0"/>
              <a:t>2015/10/27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1828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93F3D-5E17-4F24-AF41-2DEB8A0E472D}" type="datetime1">
              <a:rPr kumimoji="1" lang="ja-JP" altLang="en-US" smtClean="0"/>
              <a:t>2015/10/27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1601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dirty="0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 smtClean="0"/>
              <a:t>マスター テキストの書式設定</a:t>
            </a:r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eiryo UI" pitchFamily="50" charset="-128"/>
                <a:ea typeface="Meiryo UI" pitchFamily="50" charset="-128"/>
              </a:defRPr>
            </a:lvl1pPr>
          </a:lstStyle>
          <a:p>
            <a:fld id="{049E19F2-CF7C-4049-8BD3-12E53E055AF6}" type="datetime1">
              <a:rPr lang="ja-JP" altLang="en-US" smtClean="0"/>
              <a:t>2015/10/27</a:t>
            </a:fld>
            <a:endParaRPr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eiryo UI" pitchFamily="50" charset="-128"/>
                <a:ea typeface="Meiryo UI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C6832DC1-658B-43A4-B593-C4FB1BEB711B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00164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Meiryo UI" pitchFamily="50" charset="-128"/>
          <a:ea typeface="Meiryo UI" pitchFamily="50" charset="-128"/>
          <a:cs typeface="+mj-cs"/>
        </a:defRPr>
      </a:lvl1pPr>
    </p:titleStyle>
    <p:bodyStyle>
      <a:lvl1pPr marL="342900" indent="-342900" algn="just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Meiryo UI" pitchFamily="50" charset="-128"/>
          <a:ea typeface="Meiryo UI" pitchFamily="50" charset="-128"/>
          <a:cs typeface="+mn-cs"/>
        </a:defRPr>
      </a:lvl1pPr>
      <a:lvl2pPr marL="742950" indent="-285750" algn="just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Meiryo UI" pitchFamily="50" charset="-128"/>
          <a:ea typeface="Meiryo UI" pitchFamily="50" charset="-128"/>
          <a:cs typeface="+mn-cs"/>
        </a:defRPr>
      </a:lvl2pPr>
      <a:lvl3pPr marL="1143000" indent="-228600" algn="just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Meiryo UI" pitchFamily="50" charset="-128"/>
          <a:ea typeface="Meiryo UI" pitchFamily="50" charset="-128"/>
          <a:cs typeface="+mn-cs"/>
        </a:defRPr>
      </a:lvl3pPr>
      <a:lvl4pPr marL="1600200" indent="-228600" algn="just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Meiryo UI" pitchFamily="50" charset="-128"/>
          <a:ea typeface="Meiryo UI" pitchFamily="50" charset="-128"/>
          <a:cs typeface="+mn-cs"/>
        </a:defRPr>
      </a:lvl4pPr>
      <a:lvl5pPr marL="2057400" indent="-228600" algn="just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Meiryo UI" pitchFamily="50" charset="-128"/>
          <a:ea typeface="Meiryo UI" pitchFamily="50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683569" y="3152865"/>
            <a:ext cx="7776863" cy="1752600"/>
          </a:xfrm>
        </p:spPr>
        <p:txBody>
          <a:bodyPr/>
          <a:lstStyle/>
          <a:p>
            <a:r>
              <a:rPr lang="en-US" altLang="ja-JP" dirty="0">
                <a:solidFill>
                  <a:schemeClr val="tx1"/>
                </a:solidFill>
                <a:latin typeface="+mn-ea"/>
                <a:ea typeface="+mn-ea"/>
              </a:rPr>
              <a:t>FSE’15  </a:t>
            </a:r>
            <a:endParaRPr lang="en-US" altLang="ja-JP" dirty="0" smtClean="0">
              <a:solidFill>
                <a:schemeClr val="tx1"/>
              </a:solidFill>
              <a:latin typeface="+mn-ea"/>
              <a:ea typeface="+mn-ea"/>
            </a:endParaRPr>
          </a:p>
          <a:p>
            <a:r>
              <a:rPr lang="en-US" altLang="ja-JP" dirty="0" smtClean="0">
                <a:solidFill>
                  <a:schemeClr val="tx1"/>
                </a:solidFill>
                <a:latin typeface="+mn-ea"/>
                <a:ea typeface="+mn-ea"/>
              </a:rPr>
              <a:t>Empirical </a:t>
            </a:r>
            <a:r>
              <a:rPr lang="en-US" altLang="ja-JP" dirty="0">
                <a:solidFill>
                  <a:schemeClr val="tx1"/>
                </a:solidFill>
                <a:latin typeface="+mn-ea"/>
                <a:ea typeface="+mn-ea"/>
              </a:rPr>
              <a:t>Studies of Software Developers </a:t>
            </a:r>
            <a:r>
              <a:rPr lang="en-US" altLang="ja-JP" dirty="0" smtClean="0">
                <a:solidFill>
                  <a:schemeClr val="tx1"/>
                </a:solidFill>
                <a:latin typeface="+mn-ea"/>
                <a:ea typeface="+mn-ea"/>
              </a:rPr>
              <a:t>II</a:t>
            </a:r>
          </a:p>
          <a:p>
            <a:r>
              <a:rPr lang="en-US" altLang="ja-JP" dirty="0" smtClean="0">
                <a:solidFill>
                  <a:schemeClr val="tx1"/>
                </a:solidFill>
                <a:latin typeface="+mn-ea"/>
                <a:ea typeface="+mn-ea"/>
              </a:rPr>
              <a:t>pp.817--828</a:t>
            </a:r>
          </a:p>
        </p:txBody>
      </p:sp>
      <p:sp>
        <p:nvSpPr>
          <p:cNvPr id="6" name="正方形/長方形 5"/>
          <p:cNvSpPr/>
          <p:nvPr/>
        </p:nvSpPr>
        <p:spPr>
          <a:xfrm>
            <a:off x="600017" y="4941168"/>
            <a:ext cx="7956884" cy="151216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sz="2800" dirty="0" smtClean="0">
                <a:latin typeface="+mn-ea"/>
              </a:rPr>
              <a:t>概要</a:t>
            </a:r>
            <a:r>
              <a:rPr kumimoji="1" lang="ja-JP" altLang="en-US" sz="2800" dirty="0" smtClean="0">
                <a:latin typeface="+mn-ea"/>
              </a:rPr>
              <a:t>：</a:t>
            </a:r>
            <a:endParaRPr lang="en-US" altLang="ja-JP" sz="2800" dirty="0">
              <a:latin typeface="+mn-ea"/>
            </a:endParaRPr>
          </a:p>
          <a:p>
            <a:r>
              <a:rPr kumimoji="1" lang="ja-JP" altLang="en-US" sz="2800" dirty="0" smtClean="0">
                <a:latin typeface="+mn-ea"/>
              </a:rPr>
              <a:t>新規</a:t>
            </a:r>
            <a:r>
              <a:rPr kumimoji="1" lang="ja-JP" altLang="en-US" sz="2800" dirty="0" smtClean="0">
                <a:latin typeface="+mn-ea"/>
              </a:rPr>
              <a:t>プロジェクト参加時に過去の開発言語経験</a:t>
            </a:r>
            <a:r>
              <a:rPr kumimoji="1" lang="ja-JP" altLang="en-US" sz="2800" dirty="0" smtClean="0">
                <a:latin typeface="+mn-ea"/>
              </a:rPr>
              <a:t>や開発者間</a:t>
            </a:r>
            <a:r>
              <a:rPr kumimoji="1" lang="ja-JP" altLang="en-US" sz="2800" dirty="0" smtClean="0">
                <a:latin typeface="+mn-ea"/>
              </a:rPr>
              <a:t>の社会的関係</a:t>
            </a:r>
            <a:r>
              <a:rPr kumimoji="1" lang="ja-JP" altLang="en-US" sz="2800" dirty="0" smtClean="0">
                <a:latin typeface="+mn-ea"/>
              </a:rPr>
              <a:t>が生産性に影響</a:t>
            </a:r>
            <a:r>
              <a:rPr kumimoji="1" lang="ja-JP" altLang="en-US" sz="2800" dirty="0" smtClean="0">
                <a:latin typeface="+mn-ea"/>
              </a:rPr>
              <a:t>するかを調査</a:t>
            </a:r>
            <a:endParaRPr kumimoji="1" lang="ja-JP" altLang="en-US" sz="2800" dirty="0">
              <a:latin typeface="+mn-ea"/>
            </a:endParaRPr>
          </a:p>
        </p:txBody>
      </p:sp>
      <p:pic>
        <p:nvPicPr>
          <p:cNvPr id="2" name="Picture 2" descr="\\psf\Home\Pictures\スクリーンショット 2015-10-27 9.07.16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549" y="978391"/>
            <a:ext cx="9220017" cy="2162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7555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背景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/>
          </a:bodyPr>
          <a:lstStyle/>
          <a:p>
            <a:r>
              <a:rPr lang="ja-JP" altLang="en-US" dirty="0"/>
              <a:t>ソフトウェア開発は</a:t>
            </a:r>
            <a:r>
              <a:rPr lang="ja-JP" altLang="en-US" dirty="0" smtClean="0"/>
              <a:t>チームスポーツ</a:t>
            </a:r>
            <a:endParaRPr lang="en-US" altLang="ja-JP" dirty="0" smtClean="0"/>
          </a:p>
          <a:p>
            <a:endParaRPr lang="en-US" altLang="ja-JP" dirty="0" smtClean="0"/>
          </a:p>
          <a:p>
            <a:r>
              <a:rPr lang="ja-JP" altLang="en-US" dirty="0" smtClean="0"/>
              <a:t>開発者のプロジェクトへの参加は重要なフェーズ</a:t>
            </a:r>
            <a:endParaRPr lang="en-US" altLang="ja-JP" dirty="0"/>
          </a:p>
          <a:p>
            <a:endParaRPr lang="en-US" altLang="ja-JP" dirty="0" smtClean="0"/>
          </a:p>
          <a:p>
            <a:r>
              <a:rPr lang="en-US" altLang="ja-JP" dirty="0" err="1" smtClean="0"/>
              <a:t>Github</a:t>
            </a:r>
            <a:r>
              <a:rPr lang="ja-JP" altLang="en-US" dirty="0" smtClean="0"/>
              <a:t>上での</a:t>
            </a:r>
            <a:r>
              <a:rPr lang="en-US" altLang="ja-JP" dirty="0" smtClean="0"/>
              <a:t>project newcomer</a:t>
            </a:r>
            <a:r>
              <a:rPr lang="ja-JP" altLang="en-US" dirty="0" smtClean="0"/>
              <a:t>の活動に関する研究は少ない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602141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目的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/>
          </a:bodyPr>
          <a:lstStyle/>
          <a:p>
            <a:r>
              <a:rPr lang="ja-JP" altLang="en-US" dirty="0"/>
              <a:t>過去</a:t>
            </a:r>
            <a:r>
              <a:rPr lang="ja-JP" altLang="en-US" dirty="0" smtClean="0"/>
              <a:t>の開発言語経験や過去</a:t>
            </a:r>
            <a:r>
              <a:rPr lang="ja-JP" altLang="en-US" dirty="0"/>
              <a:t>のプロジェクトチームメンバーと</a:t>
            </a:r>
            <a:r>
              <a:rPr lang="ja-JP" altLang="en-US" dirty="0" smtClean="0"/>
              <a:t>の</a:t>
            </a:r>
            <a:r>
              <a:rPr lang="ja-JP" altLang="en-US" dirty="0"/>
              <a:t>社会的</a:t>
            </a:r>
            <a:r>
              <a:rPr lang="ja-JP" altLang="en-US" dirty="0" smtClean="0"/>
              <a:t>関係が</a:t>
            </a:r>
            <a:r>
              <a:rPr lang="ja-JP" altLang="en-US" dirty="0"/>
              <a:t>生産性にどれほど影響する</a:t>
            </a:r>
            <a:r>
              <a:rPr lang="ja-JP" altLang="en-US" dirty="0" smtClean="0"/>
              <a:t>か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参加初期で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全期間で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568038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リサーチクエステョン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en-US" altLang="ja-JP" dirty="0" smtClean="0"/>
              <a:t>RQ1</a:t>
            </a:r>
          </a:p>
          <a:p>
            <a:pPr lvl="1"/>
            <a:r>
              <a:rPr lang="ja-JP" altLang="en-US" dirty="0" smtClean="0"/>
              <a:t>過去の社会的関係の存在は</a:t>
            </a:r>
            <a:r>
              <a:rPr lang="ja-JP" altLang="en-US" dirty="0"/>
              <a:t>，開発者の新プロジェクト参加時に重要であるか</a:t>
            </a:r>
            <a:r>
              <a:rPr lang="ja-JP" altLang="en-US" dirty="0" smtClean="0"/>
              <a:t>？</a:t>
            </a:r>
            <a:endParaRPr lang="en-US" altLang="ja-JP" dirty="0" smtClean="0"/>
          </a:p>
          <a:p>
            <a:r>
              <a:rPr kumimoji="1" lang="en-US" altLang="ja-JP" dirty="0" smtClean="0"/>
              <a:t>RQ2</a:t>
            </a:r>
          </a:p>
          <a:p>
            <a:pPr lvl="1"/>
            <a:r>
              <a:rPr lang="ja-JP" altLang="en-US" dirty="0"/>
              <a:t>過去の社会的</a:t>
            </a:r>
            <a:r>
              <a:rPr lang="ja-JP" altLang="en-US" dirty="0" smtClean="0"/>
              <a:t>関係の存在や</a:t>
            </a:r>
            <a:r>
              <a:rPr lang="ja-JP" altLang="en-US" dirty="0"/>
              <a:t>言語経験</a:t>
            </a:r>
            <a:r>
              <a:rPr lang="ja-JP" altLang="en-US" dirty="0" smtClean="0"/>
              <a:t>は参加初期</a:t>
            </a:r>
            <a:r>
              <a:rPr lang="ja-JP" altLang="en-US" dirty="0"/>
              <a:t>の生産性にどれほど影響するか</a:t>
            </a:r>
            <a:r>
              <a:rPr lang="ja-JP" altLang="en-US" dirty="0" smtClean="0"/>
              <a:t>？</a:t>
            </a:r>
            <a:endParaRPr lang="en-US" altLang="ja-JP" dirty="0" smtClean="0"/>
          </a:p>
          <a:p>
            <a:r>
              <a:rPr kumimoji="1" lang="en-US" altLang="ja-JP" dirty="0" smtClean="0"/>
              <a:t>RQ3</a:t>
            </a:r>
          </a:p>
          <a:p>
            <a:pPr lvl="1"/>
            <a:r>
              <a:rPr lang="ja-JP" altLang="en-US" dirty="0"/>
              <a:t>過去の社会的関係の存在や言語経験</a:t>
            </a:r>
            <a:r>
              <a:rPr lang="ja-JP" altLang="en-US" dirty="0" smtClean="0"/>
              <a:t>は長期的な生産性</a:t>
            </a:r>
            <a:r>
              <a:rPr lang="ja-JP" altLang="en-US" dirty="0"/>
              <a:t>にどれほど影響するか？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620119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定義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社会的関係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同じプロジェクトで作業した経験があれば関係　アリ</a:t>
            </a:r>
            <a:endParaRPr lang="en-US" altLang="ja-JP" dirty="0" smtClean="0"/>
          </a:p>
          <a:p>
            <a:pPr lvl="1"/>
            <a:endParaRPr lang="en-US" altLang="ja-JP" dirty="0" smtClean="0"/>
          </a:p>
          <a:p>
            <a:r>
              <a:rPr kumimoji="1" lang="ja-JP" altLang="en-US" dirty="0" smtClean="0"/>
              <a:t>生産性</a:t>
            </a:r>
            <a:endParaRPr lang="en-US" altLang="ja-JP" dirty="0"/>
          </a:p>
          <a:p>
            <a:pPr lvl="1"/>
            <a:r>
              <a:rPr kumimoji="1" lang="ja-JP" altLang="en-US" dirty="0" smtClean="0"/>
              <a:t>ファイル変更回数（テキストファイル除く）</a:t>
            </a:r>
            <a:endParaRPr kumimoji="1" lang="en-US" altLang="ja-JP" dirty="0" smtClean="0"/>
          </a:p>
          <a:p>
            <a:endParaRPr lang="en-US" altLang="ja-JP" dirty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14956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データセット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 err="1" smtClean="0"/>
              <a:t>Github</a:t>
            </a:r>
            <a:r>
              <a:rPr lang="ja-JP" altLang="en-US" dirty="0" smtClean="0"/>
              <a:t>から，</a:t>
            </a:r>
            <a:r>
              <a:rPr lang="en-US" altLang="ja-JP" dirty="0" smtClean="0"/>
              <a:t>58092</a:t>
            </a:r>
            <a:r>
              <a:rPr lang="ja-JP" altLang="en-US" dirty="0"/>
              <a:t>プロジェクトに貢献した</a:t>
            </a:r>
            <a:r>
              <a:rPr lang="en-US" altLang="ja-JP" dirty="0"/>
              <a:t>1255</a:t>
            </a:r>
            <a:r>
              <a:rPr lang="ja-JP" altLang="en-US" dirty="0"/>
              <a:t>人のベテラン</a:t>
            </a:r>
            <a:r>
              <a:rPr lang="ja-JP" altLang="en-US" dirty="0" smtClean="0"/>
              <a:t>開発者（</a:t>
            </a:r>
            <a:r>
              <a:rPr lang="en-US" altLang="ja-JP" dirty="0"/>
              <a:t>5</a:t>
            </a:r>
            <a:r>
              <a:rPr lang="ja-JP" altLang="en-US" dirty="0"/>
              <a:t>年以上活動し，</a:t>
            </a:r>
            <a:r>
              <a:rPr lang="en-US" altLang="ja-JP" dirty="0" smtClean="0"/>
              <a:t>10</a:t>
            </a:r>
            <a:r>
              <a:rPr lang="ja-JP" altLang="en-US" dirty="0" smtClean="0"/>
              <a:t>以上のリポジトリ</a:t>
            </a:r>
            <a:r>
              <a:rPr lang="ja-JP" altLang="en-US" dirty="0"/>
              <a:t>に</a:t>
            </a:r>
            <a:r>
              <a:rPr lang="en-US" altLang="ja-JP" dirty="0" smtClean="0"/>
              <a:t>500</a:t>
            </a:r>
            <a:r>
              <a:rPr lang="ja-JP" altLang="en-US" dirty="0" smtClean="0"/>
              <a:t>回以上のコミットしてる</a:t>
            </a:r>
            <a:r>
              <a:rPr lang="ja-JP" altLang="en-US" dirty="0"/>
              <a:t>人</a:t>
            </a:r>
            <a:r>
              <a:rPr lang="ja-JP" altLang="en-US" dirty="0" smtClean="0"/>
              <a:t>）の</a:t>
            </a:r>
            <a:r>
              <a:rPr lang="ja-JP" altLang="en-US" dirty="0"/>
              <a:t>データを</a:t>
            </a:r>
            <a:r>
              <a:rPr lang="ja-JP" altLang="en-US" dirty="0" smtClean="0"/>
              <a:t>収集</a:t>
            </a:r>
            <a:endParaRPr lang="en-US" altLang="ja-JP" dirty="0" smtClean="0"/>
          </a:p>
          <a:p>
            <a:endParaRPr kumimoji="1" lang="en-US" altLang="ja-JP" dirty="0" smtClean="0"/>
          </a:p>
          <a:p>
            <a:r>
              <a:rPr kumimoji="1" lang="ja-JP" altLang="en-US" dirty="0" smtClean="0"/>
              <a:t>分析期間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2008/4</a:t>
            </a:r>
            <a:r>
              <a:rPr lang="ja-JP" altLang="en-US" dirty="0" smtClean="0"/>
              <a:t>～</a:t>
            </a:r>
            <a:r>
              <a:rPr lang="en-US" altLang="ja-JP" dirty="0" smtClean="0"/>
              <a:t>2013/12</a:t>
            </a:r>
          </a:p>
          <a:p>
            <a:r>
              <a:rPr kumimoji="1" lang="en-US" altLang="ja-JP" dirty="0" smtClean="0"/>
              <a:t>11</a:t>
            </a:r>
            <a:r>
              <a:rPr kumimoji="1" lang="ja-JP" altLang="en-US" dirty="0" smtClean="0"/>
              <a:t>のピリオド（半年ごと）に分ける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20900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RQ1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過去</a:t>
            </a:r>
            <a:r>
              <a:rPr lang="ja-JP" altLang="en-US" dirty="0"/>
              <a:t>の社会的関係の存在は，開発者の新プロジェクト参加時に重要である</a:t>
            </a:r>
            <a:r>
              <a:rPr lang="ja-JP" altLang="en-US" dirty="0" smtClean="0"/>
              <a:t>か？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重要（「ランダムに参加する」という帰無仮説を棄却</a:t>
            </a:r>
            <a:r>
              <a:rPr lang="en-US" altLang="ja-JP" dirty="0" smtClean="0"/>
              <a:t>(90%</a:t>
            </a:r>
            <a:r>
              <a:rPr lang="ja-JP" altLang="en-US" dirty="0" smtClean="0"/>
              <a:t>以上</a:t>
            </a:r>
            <a:r>
              <a:rPr lang="en-US" altLang="ja-JP" dirty="0" smtClean="0"/>
              <a:t>)</a:t>
            </a:r>
            <a:r>
              <a:rPr lang="ja-JP" altLang="en-US" dirty="0" smtClean="0"/>
              <a:t>）</a:t>
            </a:r>
            <a:endParaRPr lang="ja-JP" altLang="en-US" dirty="0"/>
          </a:p>
        </p:txBody>
      </p:sp>
      <p:pic>
        <p:nvPicPr>
          <p:cNvPr id="4" name="Picture 2" descr="\\psf\Home\Pictures\スクリーンショット 2015-10-27 9.07.5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642465"/>
            <a:ext cx="5156324" cy="3141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3480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RQ2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過去の社会的関係の存在や言語経験は参加</a:t>
            </a:r>
            <a:r>
              <a:rPr lang="ja-JP" altLang="en-US" dirty="0" smtClean="0"/>
              <a:t>初期（１ピリオド）の</a:t>
            </a:r>
            <a:r>
              <a:rPr lang="ja-JP" altLang="en-US" dirty="0"/>
              <a:t>生産性にどれほど影響するか</a:t>
            </a:r>
            <a:r>
              <a:rPr lang="ja-JP" altLang="en-US" dirty="0" smtClean="0"/>
              <a:t>？</a:t>
            </a:r>
            <a:endParaRPr lang="en-US" altLang="ja-JP" dirty="0" smtClean="0"/>
          </a:p>
          <a:p>
            <a:pPr lvl="1"/>
            <a:r>
              <a:rPr lang="ja-JP" altLang="en-US" dirty="0"/>
              <a:t>社会的</a:t>
            </a:r>
            <a:r>
              <a:rPr lang="ja-JP" altLang="en-US" dirty="0" smtClean="0"/>
              <a:t>関係があると</a:t>
            </a:r>
            <a:r>
              <a:rPr lang="en-US" altLang="ja-JP" dirty="0" smtClean="0"/>
              <a:t>3.7%</a:t>
            </a:r>
            <a:r>
              <a:rPr lang="ja-JP" altLang="en-US" dirty="0" smtClean="0"/>
              <a:t>生産性があがる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言語経験があると</a:t>
            </a:r>
            <a:r>
              <a:rPr kumimoji="1" lang="en-US" altLang="ja-JP" dirty="0" smtClean="0"/>
              <a:t>6.2%</a:t>
            </a:r>
            <a:r>
              <a:rPr lang="ja-JP" altLang="en-US" dirty="0"/>
              <a:t>生産性があがる</a:t>
            </a:r>
            <a:endParaRPr lang="en-US" altLang="ja-JP" dirty="0"/>
          </a:p>
          <a:p>
            <a:pPr lvl="1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96898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RQ3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過去の社会的関係の存在や言語経験</a:t>
            </a:r>
            <a:r>
              <a:rPr lang="ja-JP" altLang="en-US" dirty="0" smtClean="0"/>
              <a:t>は長期的（全ピリオド）な生産性</a:t>
            </a:r>
            <a:r>
              <a:rPr lang="ja-JP" altLang="en-US" dirty="0"/>
              <a:t>にどれほど影響するか</a:t>
            </a:r>
            <a:r>
              <a:rPr lang="ja-JP" altLang="en-US" dirty="0" smtClean="0"/>
              <a:t>？</a:t>
            </a:r>
            <a:endParaRPr lang="en-US" altLang="ja-JP" dirty="0" smtClean="0"/>
          </a:p>
          <a:p>
            <a:pPr lvl="1"/>
            <a:r>
              <a:rPr lang="ja-JP" altLang="en-US" dirty="0"/>
              <a:t>社会的</a:t>
            </a:r>
            <a:r>
              <a:rPr lang="ja-JP" altLang="en-US" dirty="0" smtClean="0"/>
              <a:t>関係があると</a:t>
            </a:r>
            <a:r>
              <a:rPr lang="en-US" altLang="ja-JP" dirty="0" smtClean="0"/>
              <a:t>29,5%</a:t>
            </a:r>
            <a:r>
              <a:rPr lang="ja-JP" altLang="en-US" dirty="0" smtClean="0"/>
              <a:t>生産性があがる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言語経験があると</a:t>
            </a:r>
            <a:r>
              <a:rPr lang="en-US" altLang="ja-JP" dirty="0" smtClean="0"/>
              <a:t>54.3</a:t>
            </a:r>
            <a:r>
              <a:rPr kumimoji="1" lang="en-US" altLang="ja-JP" dirty="0" smtClean="0"/>
              <a:t>%</a:t>
            </a:r>
            <a:r>
              <a:rPr lang="ja-JP" altLang="en-US" dirty="0"/>
              <a:t>生産性があがる</a:t>
            </a:r>
            <a:endParaRPr lang="en-US" altLang="ja-JP" dirty="0"/>
          </a:p>
          <a:p>
            <a:pPr lvl="1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00502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まとめ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過去の社会的関係の存在や言語経験</a:t>
            </a:r>
            <a:r>
              <a:rPr lang="ja-JP" altLang="en-US" dirty="0" smtClean="0"/>
              <a:t>はチームの</a:t>
            </a:r>
            <a:r>
              <a:rPr lang="ja-JP" altLang="en-US" dirty="0"/>
              <a:t>生産性</a:t>
            </a:r>
            <a:r>
              <a:rPr lang="ja-JP" altLang="en-US" dirty="0" smtClean="0"/>
              <a:t>に，累積的に影響する</a:t>
            </a:r>
            <a:endParaRPr lang="en-US" altLang="ja-JP" dirty="0" smtClean="0"/>
          </a:p>
          <a:p>
            <a:r>
              <a:rPr lang="ja-JP" altLang="en-US" dirty="0" smtClean="0"/>
              <a:t>プロジェクトは開発者が離脱しないようにするべき</a:t>
            </a:r>
            <a:endParaRPr lang="en-US" altLang="ja-JP" dirty="0" smtClean="0"/>
          </a:p>
          <a:p>
            <a:endParaRPr lang="en-US" altLang="ja-JP" dirty="0"/>
          </a:p>
          <a:p>
            <a:r>
              <a:rPr lang="ja-JP" altLang="en-US" dirty="0" smtClean="0"/>
              <a:t>所感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メトリクスを追加して生産性を詳細に評価すべきでは？</a:t>
            </a:r>
            <a:endParaRPr lang="en-US" altLang="ja-JP" dirty="0" smtClean="0"/>
          </a:p>
          <a:p>
            <a:pPr lvl="1"/>
            <a:endParaRPr lang="en-US" altLang="ja-JP" dirty="0" smtClean="0"/>
          </a:p>
          <a:p>
            <a:endParaRPr lang="en-US" altLang="ja-JP" dirty="0"/>
          </a:p>
          <a:p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498683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kumimoji="1" dirty="0">
            <a:latin typeface="Meiryo UI" pitchFamily="50" charset="-128"/>
            <a:ea typeface="Meiryo UI" pitchFamily="50" charset="-128"/>
          </a:defRPr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txDef>
      <a:spPr>
        <a:noFill/>
      </a:spPr>
      <a:bodyPr wrap="square" rtlCol="0">
        <a:spAutoFit/>
      </a:bodyPr>
      <a:lstStyle>
        <a:defPPr>
          <a:defRPr kumimoji="1" dirty="0">
            <a:latin typeface="メイリオ" pitchFamily="50" charset="-128"/>
            <a:ea typeface="メイリオ" pitchFamily="50" charset="-128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593</TotalTime>
  <Words>394</Words>
  <Application>Microsoft Office PowerPoint</Application>
  <PresentationFormat>画面に合わせる (4:3)</PresentationFormat>
  <Paragraphs>53</Paragraphs>
  <Slides>10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11" baseType="lpstr">
      <vt:lpstr>blank</vt:lpstr>
      <vt:lpstr>PowerPoint プレゼンテーション</vt:lpstr>
      <vt:lpstr>背景</vt:lpstr>
      <vt:lpstr>目的</vt:lpstr>
      <vt:lpstr>リサーチクエステョン</vt:lpstr>
      <vt:lpstr>定義</vt:lpstr>
      <vt:lpstr>データセット</vt:lpstr>
      <vt:lpstr>RQ1</vt:lpstr>
      <vt:lpstr>RQ2</vt:lpstr>
      <vt:lpstr>RQ3</vt:lpstr>
      <vt:lpstr>まとめ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Hayato Yoshiyuki</dc:creator>
  <cp:lastModifiedBy>Akira Matsumoto</cp:lastModifiedBy>
  <cp:revision>37</cp:revision>
  <dcterms:created xsi:type="dcterms:W3CDTF">2015-10-12T13:16:54Z</dcterms:created>
  <dcterms:modified xsi:type="dcterms:W3CDTF">2015-10-27T01:44:27Z</dcterms:modified>
</cp:coreProperties>
</file>