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69" r:id="rId2"/>
    <p:sldId id="270" r:id="rId3"/>
    <p:sldId id="272" r:id="rId4"/>
    <p:sldId id="273" r:id="rId5"/>
    <p:sldId id="274" r:id="rId6"/>
    <p:sldId id="275" r:id="rId7"/>
    <p:sldId id="276" r:id="rId8"/>
    <p:sldId id="288" r:id="rId9"/>
    <p:sldId id="278" r:id="rId10"/>
    <p:sldId id="279" r:id="rId11"/>
    <p:sldId id="287" r:id="rId12"/>
    <p:sldId id="285" r:id="rId13"/>
    <p:sldId id="280" r:id="rId14"/>
    <p:sldId id="284" r:id="rId15"/>
    <p:sldId id="281" r:id="rId16"/>
    <p:sldId id="282" r:id="rId17"/>
    <p:sldId id="283" r:id="rId18"/>
    <p:sldId id="289" r:id="rId19"/>
  </p:sldIdLst>
  <p:sldSz cx="9144000" cy="6858000" type="screen4x3"/>
  <p:notesSz cx="6946900" cy="92837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66"/>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CC00"/>
    <a:srgbClr val="CCCC00"/>
    <a:srgbClr val="00CC66"/>
    <a:srgbClr val="FF0066"/>
    <a:srgbClr val="0066CC"/>
    <a:srgbClr val="FFCC00"/>
    <a:srgbClr val="000080"/>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04" autoAdjust="0"/>
  </p:normalViewPr>
  <p:slideViewPr>
    <p:cSldViewPr>
      <p:cViewPr varScale="1">
        <p:scale>
          <a:sx n="69" d="100"/>
          <a:sy n="69" d="100"/>
        </p:scale>
        <p:origin x="-141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7" d="100"/>
          <a:sy n="57" d="100"/>
        </p:scale>
        <p:origin x="-1200" y="-78"/>
      </p:cViewPr>
      <p:guideLst>
        <p:guide orient="horz" pos="2924"/>
        <p:guide pos="218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81" name="Rectangle 5"/>
          <p:cNvSpPr>
            <a:spLocks noGrp="1" noChangeArrowheads="1"/>
          </p:cNvSpPr>
          <p:nvPr>
            <p:ph type="hdr" sz="quarter"/>
          </p:nvPr>
        </p:nvSpPr>
        <p:spPr bwMode="auto">
          <a:xfrm>
            <a:off x="0" y="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t" anchorCtr="0" compatLnSpc="1">
            <a:prstTxWarp prst="textNoShape">
              <a:avLst/>
            </a:prstTxWarp>
          </a:bodyPr>
          <a:lstStyle>
            <a:lvl1pPr defTabSz="925513" eaLnBrk="0" hangingPunct="0">
              <a:defRPr sz="1200">
                <a:latin typeface="Times New Roman" pitchFamily="18" charset="0"/>
              </a:defRPr>
            </a:lvl1pPr>
          </a:lstStyle>
          <a:p>
            <a:endParaRPr lang="en-US" altLang="ja-JP" dirty="0"/>
          </a:p>
        </p:txBody>
      </p:sp>
      <p:sp>
        <p:nvSpPr>
          <p:cNvPr id="24580" name="Rectangle 4"/>
          <p:cNvSpPr>
            <a:spLocks noGrp="1" noChangeArrowheads="1"/>
          </p:cNvSpPr>
          <p:nvPr>
            <p:ph type="dt" sz="quarter" idx="1"/>
          </p:nvPr>
        </p:nvSpPr>
        <p:spPr bwMode="auto">
          <a:xfrm>
            <a:off x="3937000" y="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t" anchorCtr="0" compatLnSpc="1">
            <a:prstTxWarp prst="textNoShape">
              <a:avLst/>
            </a:prstTxWarp>
          </a:bodyPr>
          <a:lstStyle>
            <a:lvl1pPr algn="r" defTabSz="925513" eaLnBrk="0" hangingPunct="0">
              <a:defRPr sz="1200">
                <a:latin typeface="Times New Roman" pitchFamily="18" charset="0"/>
              </a:defRPr>
            </a:lvl1pPr>
          </a:lstStyle>
          <a:p>
            <a:endParaRPr lang="en-US" altLang="ja-JP" dirty="0"/>
          </a:p>
        </p:txBody>
      </p:sp>
      <p:sp>
        <p:nvSpPr>
          <p:cNvPr id="24579" name="Rectangle 3"/>
          <p:cNvSpPr>
            <a:spLocks noGrp="1" noChangeArrowheads="1"/>
          </p:cNvSpPr>
          <p:nvPr>
            <p:ph type="ftr" sz="quarter" idx="2"/>
          </p:nvPr>
        </p:nvSpPr>
        <p:spPr bwMode="auto">
          <a:xfrm>
            <a:off x="0" y="882015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b" anchorCtr="0" compatLnSpc="1">
            <a:prstTxWarp prst="textNoShape">
              <a:avLst/>
            </a:prstTxWarp>
          </a:bodyPr>
          <a:lstStyle>
            <a:lvl1pPr defTabSz="925513" eaLnBrk="0" hangingPunct="0">
              <a:defRPr sz="1200">
                <a:latin typeface="Times New Roman" pitchFamily="18" charset="0"/>
              </a:defRPr>
            </a:lvl1pPr>
          </a:lstStyle>
          <a:p>
            <a:endParaRPr lang="en-US" altLang="ja-JP" dirty="0"/>
          </a:p>
        </p:txBody>
      </p:sp>
      <p:sp>
        <p:nvSpPr>
          <p:cNvPr id="24578" name="Rectangle 2"/>
          <p:cNvSpPr>
            <a:spLocks noGrp="1" noChangeArrowheads="1"/>
          </p:cNvSpPr>
          <p:nvPr>
            <p:ph type="sldNum" sz="quarter" idx="3"/>
          </p:nvPr>
        </p:nvSpPr>
        <p:spPr bwMode="auto">
          <a:xfrm>
            <a:off x="3937000" y="882015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738" tIns="46368" rIns="92738" bIns="46368" numCol="1" anchor="b" anchorCtr="0" compatLnSpc="1">
            <a:prstTxWarp prst="textNoShape">
              <a:avLst/>
            </a:prstTxWarp>
          </a:bodyPr>
          <a:lstStyle>
            <a:lvl1pPr algn="r" defTabSz="925513" eaLnBrk="0" hangingPunct="0">
              <a:defRPr sz="1200">
                <a:latin typeface="Times New Roman" pitchFamily="18" charset="0"/>
              </a:defRPr>
            </a:lvl1pPr>
          </a:lstStyle>
          <a:p>
            <a:fld id="{9CEE6564-4D2B-42F5-B386-540EAFC9018A}" type="slidenum">
              <a:rPr lang="ja-JP" altLang="en-US"/>
              <a:pPr/>
              <a:t>‹#›</a:t>
            </a:fld>
            <a:endParaRPr lang="en-US" altLang="ja-JP" dirty="0"/>
          </a:p>
        </p:txBody>
      </p:sp>
    </p:spTree>
    <p:extLst>
      <p:ext uri="{BB962C8B-B14F-4D97-AF65-F5344CB8AC3E}">
        <p14:creationId xmlns:p14="http://schemas.microsoft.com/office/powerpoint/2010/main" val="6698769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21" tIns="0" rIns="19321" bIns="0" numCol="1" anchor="t" anchorCtr="0" compatLnSpc="1">
            <a:prstTxWarp prst="textNoShape">
              <a:avLst/>
            </a:prstTxWarp>
          </a:bodyPr>
          <a:lstStyle>
            <a:lvl1pPr defTabSz="925513" eaLnBrk="0" hangingPunct="0">
              <a:defRPr sz="1200"/>
            </a:lvl1pPr>
          </a:lstStyle>
          <a:p>
            <a:endParaRPr lang="en-US" altLang="ja-JP" dirty="0"/>
          </a:p>
        </p:txBody>
      </p:sp>
      <p:sp>
        <p:nvSpPr>
          <p:cNvPr id="2051" name="Rectangle 3"/>
          <p:cNvSpPr>
            <a:spLocks noGrp="1" noChangeArrowheads="1"/>
          </p:cNvSpPr>
          <p:nvPr>
            <p:ph type="dt" idx="1"/>
          </p:nvPr>
        </p:nvSpPr>
        <p:spPr bwMode="auto">
          <a:xfrm>
            <a:off x="3937000" y="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21" tIns="0" rIns="19321" bIns="0" numCol="1" anchor="t" anchorCtr="0" compatLnSpc="1">
            <a:prstTxWarp prst="textNoShape">
              <a:avLst/>
            </a:prstTxWarp>
          </a:bodyPr>
          <a:lstStyle>
            <a:lvl1pPr algn="r" defTabSz="925513" eaLnBrk="0" hangingPunct="0">
              <a:defRPr sz="1200"/>
            </a:lvl1pPr>
          </a:lstStyle>
          <a:p>
            <a:endParaRPr lang="en-US" altLang="ja-JP" dirty="0"/>
          </a:p>
        </p:txBody>
      </p:sp>
      <p:sp>
        <p:nvSpPr>
          <p:cNvPr id="2052" name="Rectangle 4"/>
          <p:cNvSpPr>
            <a:spLocks noGrp="1" noRot="1" noChangeAspect="1" noChangeArrowheads="1" noTextEdit="1"/>
          </p:cNvSpPr>
          <p:nvPr>
            <p:ph type="sldImg" idx="2"/>
          </p:nvPr>
        </p:nvSpPr>
        <p:spPr bwMode="auto">
          <a:xfrm>
            <a:off x="1152525" y="696913"/>
            <a:ext cx="4641850" cy="3481387"/>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25513" y="4410075"/>
            <a:ext cx="5095875"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82" tIns="46692" rIns="93382" bIns="46692"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2054" name="Rectangle 6"/>
          <p:cNvSpPr>
            <a:spLocks noGrp="1" noChangeArrowheads="1"/>
          </p:cNvSpPr>
          <p:nvPr>
            <p:ph type="ftr" sz="quarter" idx="4"/>
          </p:nvPr>
        </p:nvSpPr>
        <p:spPr bwMode="auto">
          <a:xfrm>
            <a:off x="0" y="882015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21" tIns="0" rIns="19321" bIns="0" numCol="1" anchor="b" anchorCtr="0" compatLnSpc="1">
            <a:prstTxWarp prst="textNoShape">
              <a:avLst/>
            </a:prstTxWarp>
          </a:bodyPr>
          <a:lstStyle>
            <a:lvl1pPr defTabSz="925513" eaLnBrk="0" hangingPunct="0">
              <a:defRPr sz="1200"/>
            </a:lvl1pPr>
          </a:lstStyle>
          <a:p>
            <a:endParaRPr lang="en-US" altLang="ja-JP" dirty="0"/>
          </a:p>
        </p:txBody>
      </p:sp>
      <p:sp>
        <p:nvSpPr>
          <p:cNvPr id="2055" name="Rectangle 7"/>
          <p:cNvSpPr>
            <a:spLocks noGrp="1" noChangeArrowheads="1"/>
          </p:cNvSpPr>
          <p:nvPr>
            <p:ph type="sldNum" sz="quarter" idx="5"/>
          </p:nvPr>
        </p:nvSpPr>
        <p:spPr bwMode="auto">
          <a:xfrm>
            <a:off x="3937000" y="8820150"/>
            <a:ext cx="3009900" cy="46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9321" tIns="0" rIns="19321" bIns="0" numCol="1" anchor="b" anchorCtr="0" compatLnSpc="1">
            <a:prstTxWarp prst="textNoShape">
              <a:avLst/>
            </a:prstTxWarp>
          </a:bodyPr>
          <a:lstStyle>
            <a:lvl1pPr algn="r" defTabSz="925513" eaLnBrk="0" hangingPunct="0">
              <a:defRPr sz="1200"/>
            </a:lvl1pPr>
          </a:lstStyle>
          <a:p>
            <a:fld id="{CFEEBA4E-1010-4F89-813A-AE235DC6439C}" type="slidenum">
              <a:rPr lang="ja-JP" altLang="en-US"/>
              <a:pPr/>
              <a:t>‹#›</a:t>
            </a:fld>
            <a:endParaRPr lang="en-US" altLang="ja-JP" dirty="0"/>
          </a:p>
        </p:txBody>
      </p:sp>
    </p:spTree>
    <p:extLst>
      <p:ext uri="{BB962C8B-B14F-4D97-AF65-F5344CB8AC3E}">
        <p14:creationId xmlns:p14="http://schemas.microsoft.com/office/powerpoint/2010/main" val="223172615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Times New Roman" pitchFamily="18" charset="0"/>
        <a:ea typeface="ＭＳ Ｐ明朝" pitchFamily="18" charset="-128"/>
        <a:cs typeface="+mn-cs"/>
      </a:defRPr>
    </a:lvl1pPr>
    <a:lvl2pPr marL="457200" algn="l" rtl="0" fontAlgn="base">
      <a:spcBef>
        <a:spcPct val="30000"/>
      </a:spcBef>
      <a:spcAft>
        <a:spcPct val="0"/>
      </a:spcAft>
      <a:defRPr kumimoji="1" sz="1200" kern="1200">
        <a:solidFill>
          <a:schemeClr val="tx1"/>
        </a:solidFill>
        <a:latin typeface="Times New Roman" pitchFamily="18" charset="0"/>
        <a:ea typeface="ＭＳ Ｐ明朝" pitchFamily="18" charset="-128"/>
        <a:cs typeface="+mn-cs"/>
      </a:defRPr>
    </a:lvl2pPr>
    <a:lvl3pPr marL="914400" algn="l" rtl="0" fontAlgn="base">
      <a:spcBef>
        <a:spcPct val="30000"/>
      </a:spcBef>
      <a:spcAft>
        <a:spcPct val="0"/>
      </a:spcAft>
      <a:defRPr kumimoji="1" sz="1200" kern="1200">
        <a:solidFill>
          <a:schemeClr val="tx1"/>
        </a:solidFill>
        <a:latin typeface="Times New Roman" pitchFamily="18" charset="0"/>
        <a:ea typeface="ＭＳ Ｐ明朝" pitchFamily="18" charset="-128"/>
        <a:cs typeface="+mn-cs"/>
      </a:defRPr>
    </a:lvl3pPr>
    <a:lvl4pPr marL="1371600" algn="l" rtl="0" fontAlgn="base">
      <a:spcBef>
        <a:spcPct val="30000"/>
      </a:spcBef>
      <a:spcAft>
        <a:spcPct val="0"/>
      </a:spcAft>
      <a:defRPr kumimoji="1" sz="1200" kern="1200">
        <a:solidFill>
          <a:schemeClr val="tx1"/>
        </a:solidFill>
        <a:latin typeface="Times New Roman" pitchFamily="18" charset="0"/>
        <a:ea typeface="ＭＳ Ｐ明朝" pitchFamily="18" charset="-128"/>
        <a:cs typeface="+mn-cs"/>
      </a:defRPr>
    </a:lvl4pPr>
    <a:lvl5pPr marL="1828800" algn="l" rtl="0" fontAlgn="base">
      <a:spcBef>
        <a:spcPct val="30000"/>
      </a:spcBef>
      <a:spcAft>
        <a:spcPct val="0"/>
      </a:spcAft>
      <a:defRPr kumimoji="1" sz="1200" kern="1200">
        <a:solidFill>
          <a:schemeClr val="tx1"/>
        </a:solidFill>
        <a:latin typeface="Times New Roman" pitchFamily="18"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FEEBA4E-1010-4F89-813A-AE235DC6439C}" type="slidenum">
              <a:rPr lang="ja-JP" altLang="en-US" smtClean="0"/>
              <a:pPr/>
              <a:t>1</a:t>
            </a:fld>
            <a:endParaRPr lang="en-US" altLang="ja-JP" dirty="0"/>
          </a:p>
        </p:txBody>
      </p:sp>
    </p:spTree>
    <p:extLst>
      <p:ext uri="{BB962C8B-B14F-4D97-AF65-F5344CB8AC3E}">
        <p14:creationId xmlns:p14="http://schemas.microsoft.com/office/powerpoint/2010/main" val="24618113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89" name="Rectangle 17"/>
          <p:cNvSpPr>
            <a:spLocks noGrp="1" noChangeArrowheads="1"/>
          </p:cNvSpPr>
          <p:nvPr>
            <p:ph type="ctrTitle" sz="quarter"/>
          </p:nvPr>
        </p:nvSpPr>
        <p:spPr>
          <a:xfrm>
            <a:off x="1371600" y="1371600"/>
            <a:ext cx="6477000" cy="1905000"/>
          </a:xfrm>
        </p:spPr>
        <p:txBody>
          <a:bodyPr anchor="b"/>
          <a:lstStyle>
            <a:lvl1pPr algn="ctr">
              <a:lnSpc>
                <a:spcPct val="100000"/>
              </a:lnSpc>
              <a:defRPr sz="4400"/>
            </a:lvl1pPr>
          </a:lstStyle>
          <a:p>
            <a:pPr lvl="0"/>
            <a:r>
              <a:rPr lang="ja-JP" altLang="en-US" noProof="0" smtClean="0"/>
              <a:t>マスター タイトルの書式設定</a:t>
            </a:r>
          </a:p>
        </p:txBody>
      </p:sp>
      <p:sp>
        <p:nvSpPr>
          <p:cNvPr id="3090" name="Rectangle 18"/>
          <p:cNvSpPr>
            <a:spLocks noGrp="1" noChangeArrowheads="1"/>
          </p:cNvSpPr>
          <p:nvPr>
            <p:ph type="subTitle" sz="quarter" idx="1"/>
          </p:nvPr>
        </p:nvSpPr>
        <p:spPr>
          <a:xfrm>
            <a:off x="1371600" y="3352800"/>
            <a:ext cx="6477000" cy="457200"/>
          </a:xfrm>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12700">
                <a:solidFill>
                  <a:schemeClr val="tx2"/>
                </a:solidFill>
                <a:miter lim="800000"/>
                <a:headEnd/>
                <a:tailEnd/>
              </a14:hiddenLine>
            </a:ext>
          </a:extLst>
        </p:spPr>
        <p:txBody>
          <a:bodyPr lIns="91440" tIns="0" rIns="91440" bIns="0"/>
          <a:lstStyle>
            <a:lvl1pPr marL="0" indent="0" algn="ctr">
              <a:spcBef>
                <a:spcPct val="0"/>
              </a:spcBef>
              <a:buClrTx/>
              <a:buFontTx/>
              <a:buNone/>
              <a:defRPr/>
            </a:lvl1pPr>
          </a:lstStyle>
          <a:p>
            <a:pPr lvl="0"/>
            <a:r>
              <a:rPr lang="ja-JP" altLang="en-US" noProof="0" smtClean="0"/>
              <a:t>マスター サブタイトルの書式設定</a:t>
            </a:r>
          </a:p>
        </p:txBody>
      </p:sp>
      <p:sp>
        <p:nvSpPr>
          <p:cNvPr id="3101" name="Rectangle 29"/>
          <p:cNvSpPr>
            <a:spLocks noGrp="1" noChangeArrowheads="1"/>
          </p:cNvSpPr>
          <p:nvPr>
            <p:ph type="dt" sz="half" idx="2"/>
          </p:nvPr>
        </p:nvSpPr>
        <p:spPr/>
        <p:txBody>
          <a:bodyPr/>
          <a:lstStyle>
            <a:lvl1pPr>
              <a:defRPr/>
            </a:lvl1pPr>
          </a:lstStyle>
          <a:p>
            <a:endParaRPr lang="en-US" altLang="ja-JP" dirty="0"/>
          </a:p>
        </p:txBody>
      </p:sp>
      <p:sp>
        <p:nvSpPr>
          <p:cNvPr id="3102" name="Rectangle 30"/>
          <p:cNvSpPr>
            <a:spLocks noGrp="1" noChangeArrowheads="1"/>
          </p:cNvSpPr>
          <p:nvPr>
            <p:ph type="ftr" sz="quarter" idx="3"/>
          </p:nvPr>
        </p:nvSpPr>
        <p:spPr/>
        <p:txBody>
          <a:bodyPr/>
          <a:lstStyle>
            <a:lvl1pPr>
              <a:defRPr/>
            </a:lvl1pPr>
          </a:lstStyle>
          <a:p>
            <a:endParaRPr lang="en-US" altLang="ja-JP" dirty="0"/>
          </a:p>
        </p:txBody>
      </p:sp>
      <p:sp>
        <p:nvSpPr>
          <p:cNvPr id="3103" name="Rectangle 31"/>
          <p:cNvSpPr>
            <a:spLocks noGrp="1" noChangeArrowheads="1"/>
          </p:cNvSpPr>
          <p:nvPr>
            <p:ph type="sldNum" sz="quarter" idx="4"/>
          </p:nvPr>
        </p:nvSpPr>
        <p:spPr/>
        <p:txBody>
          <a:bodyPr/>
          <a:lstStyle>
            <a:lvl1pPr>
              <a:defRPr/>
            </a:lvl1pPr>
          </a:lstStyle>
          <a:p>
            <a:fld id="{9C716DB9-A8AF-4826-964A-64F473DC98E4}" type="slidenum">
              <a:rPr lang="ja-JP" altLang="en-US"/>
              <a:pPr/>
              <a:t>‹#›</a:t>
            </a:fld>
            <a:endParaRPr lang="en-US" altLang="ja-JP" dirty="0"/>
          </a:p>
        </p:txBody>
      </p:sp>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endParaRPr lang="en-US" altLang="ja-JP" dirty="0"/>
          </a:p>
        </p:txBody>
      </p:sp>
      <p:sp>
        <p:nvSpPr>
          <p:cNvPr id="5" name="フッター プレースホルダー 4"/>
          <p:cNvSpPr>
            <a:spLocks noGrp="1"/>
          </p:cNvSpPr>
          <p:nvPr>
            <p:ph type="ftr" sz="quarter" idx="11"/>
          </p:nvPr>
        </p:nvSpPr>
        <p:spPr/>
        <p:txBody>
          <a:bodyPr/>
          <a:lstStyle>
            <a:lvl1pPr>
              <a:defRPr/>
            </a:lvl1pPr>
          </a:lstStyle>
          <a:p>
            <a:endParaRPr lang="en-US" altLang="ja-JP" dirty="0"/>
          </a:p>
        </p:txBody>
      </p:sp>
      <p:sp>
        <p:nvSpPr>
          <p:cNvPr id="6" name="スライド番号プレースホルダー 5"/>
          <p:cNvSpPr>
            <a:spLocks noGrp="1"/>
          </p:cNvSpPr>
          <p:nvPr>
            <p:ph type="sldNum" sz="quarter" idx="12"/>
          </p:nvPr>
        </p:nvSpPr>
        <p:spPr/>
        <p:txBody>
          <a:bodyPr/>
          <a:lstStyle>
            <a:lvl1pPr>
              <a:defRPr/>
            </a:lvl1pPr>
          </a:lstStyle>
          <a:p>
            <a:fld id="{BAD62F70-1765-42D6-85A6-8FEC4778A8EB}" type="slidenum">
              <a:rPr lang="ja-JP" altLang="en-US"/>
              <a:pPr/>
              <a:t>‹#›</a:t>
            </a:fld>
            <a:endParaRPr lang="en-US" altLang="ja-JP" dirty="0"/>
          </a:p>
        </p:txBody>
      </p:sp>
    </p:spTree>
    <p:extLst>
      <p:ext uri="{BB962C8B-B14F-4D97-AF65-F5344CB8AC3E}">
        <p14:creationId xmlns:p14="http://schemas.microsoft.com/office/powerpoint/2010/main" val="1306321414"/>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日付プレースホルダー 3"/>
          <p:cNvSpPr>
            <a:spLocks noGrp="1"/>
          </p:cNvSpPr>
          <p:nvPr>
            <p:ph type="dt" sz="half" idx="10"/>
          </p:nvPr>
        </p:nvSpPr>
        <p:spPr/>
        <p:txBody>
          <a:bodyPr/>
          <a:lstStyle>
            <a:lvl1pPr>
              <a:defRPr/>
            </a:lvl1pPr>
          </a:lstStyle>
          <a:p>
            <a:endParaRPr lang="en-US" altLang="ja-JP" dirty="0"/>
          </a:p>
        </p:txBody>
      </p:sp>
      <p:sp>
        <p:nvSpPr>
          <p:cNvPr id="5" name="フッター プレースホルダー 4"/>
          <p:cNvSpPr>
            <a:spLocks noGrp="1"/>
          </p:cNvSpPr>
          <p:nvPr>
            <p:ph type="ftr" sz="quarter" idx="11"/>
          </p:nvPr>
        </p:nvSpPr>
        <p:spPr/>
        <p:txBody>
          <a:bodyPr/>
          <a:lstStyle>
            <a:lvl1pPr>
              <a:defRPr/>
            </a:lvl1pPr>
          </a:lstStyle>
          <a:p>
            <a:endParaRPr lang="en-US" altLang="ja-JP" dirty="0"/>
          </a:p>
        </p:txBody>
      </p:sp>
      <p:sp>
        <p:nvSpPr>
          <p:cNvPr id="6" name="スライド番号プレースホルダー 5"/>
          <p:cNvSpPr>
            <a:spLocks noGrp="1"/>
          </p:cNvSpPr>
          <p:nvPr>
            <p:ph type="sldNum" sz="quarter" idx="12"/>
          </p:nvPr>
        </p:nvSpPr>
        <p:spPr/>
        <p:txBody>
          <a:bodyPr/>
          <a:lstStyle>
            <a:lvl1pPr>
              <a:defRPr/>
            </a:lvl1pPr>
          </a:lstStyle>
          <a:p>
            <a:fld id="{1991E307-1FD4-4141-B634-D21EC021677F}" type="slidenum">
              <a:rPr lang="ja-JP" altLang="en-US"/>
              <a:pPr/>
              <a:t>‹#›</a:t>
            </a:fld>
            <a:endParaRPr lang="en-US" altLang="ja-JP" dirty="0"/>
          </a:p>
        </p:txBody>
      </p:sp>
    </p:spTree>
    <p:extLst>
      <p:ext uri="{BB962C8B-B14F-4D97-AF65-F5344CB8AC3E}">
        <p14:creationId xmlns:p14="http://schemas.microsoft.com/office/powerpoint/2010/main" val="812051043"/>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1981200" y="1752600"/>
            <a:ext cx="28194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953000" y="1752600"/>
            <a:ext cx="28194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日付プレースホルダー 4"/>
          <p:cNvSpPr>
            <a:spLocks noGrp="1"/>
          </p:cNvSpPr>
          <p:nvPr>
            <p:ph type="dt" sz="half" idx="10"/>
          </p:nvPr>
        </p:nvSpPr>
        <p:spPr/>
        <p:txBody>
          <a:bodyPr/>
          <a:lstStyle>
            <a:lvl1pPr>
              <a:defRPr/>
            </a:lvl1pPr>
          </a:lstStyle>
          <a:p>
            <a:endParaRPr lang="en-US" altLang="ja-JP" dirty="0"/>
          </a:p>
        </p:txBody>
      </p:sp>
      <p:sp>
        <p:nvSpPr>
          <p:cNvPr id="6" name="フッター プレースホルダー 5"/>
          <p:cNvSpPr>
            <a:spLocks noGrp="1"/>
          </p:cNvSpPr>
          <p:nvPr>
            <p:ph type="ftr" sz="quarter" idx="11"/>
          </p:nvPr>
        </p:nvSpPr>
        <p:spPr/>
        <p:txBody>
          <a:bodyPr/>
          <a:lstStyle>
            <a:lvl1pPr>
              <a:defRPr/>
            </a:lvl1pPr>
          </a:lstStyle>
          <a:p>
            <a:endParaRPr lang="en-US" altLang="ja-JP" dirty="0"/>
          </a:p>
        </p:txBody>
      </p:sp>
      <p:sp>
        <p:nvSpPr>
          <p:cNvPr id="7" name="スライド番号プレースホルダー 6"/>
          <p:cNvSpPr>
            <a:spLocks noGrp="1"/>
          </p:cNvSpPr>
          <p:nvPr>
            <p:ph type="sldNum" sz="quarter" idx="12"/>
          </p:nvPr>
        </p:nvSpPr>
        <p:spPr/>
        <p:txBody>
          <a:bodyPr/>
          <a:lstStyle>
            <a:lvl1pPr>
              <a:defRPr/>
            </a:lvl1pPr>
          </a:lstStyle>
          <a:p>
            <a:fld id="{761AF128-1399-433A-9CC3-7E6B95CBBD38}" type="slidenum">
              <a:rPr lang="ja-JP" altLang="en-US"/>
              <a:pPr/>
              <a:t>‹#›</a:t>
            </a:fld>
            <a:endParaRPr lang="en-US" altLang="ja-JP" dirty="0"/>
          </a:p>
        </p:txBody>
      </p:sp>
    </p:spTree>
    <p:extLst>
      <p:ext uri="{BB962C8B-B14F-4D97-AF65-F5344CB8AC3E}">
        <p14:creationId xmlns:p14="http://schemas.microsoft.com/office/powerpoint/2010/main" val="3710997916"/>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日付プレースホルダー 6"/>
          <p:cNvSpPr>
            <a:spLocks noGrp="1"/>
          </p:cNvSpPr>
          <p:nvPr>
            <p:ph type="dt" sz="half" idx="10"/>
          </p:nvPr>
        </p:nvSpPr>
        <p:spPr/>
        <p:txBody>
          <a:bodyPr/>
          <a:lstStyle>
            <a:lvl1pPr>
              <a:defRPr/>
            </a:lvl1pPr>
          </a:lstStyle>
          <a:p>
            <a:endParaRPr lang="en-US" altLang="ja-JP" dirty="0"/>
          </a:p>
        </p:txBody>
      </p:sp>
      <p:sp>
        <p:nvSpPr>
          <p:cNvPr id="8" name="フッター プレースホルダー 7"/>
          <p:cNvSpPr>
            <a:spLocks noGrp="1"/>
          </p:cNvSpPr>
          <p:nvPr>
            <p:ph type="ftr" sz="quarter" idx="11"/>
          </p:nvPr>
        </p:nvSpPr>
        <p:spPr/>
        <p:txBody>
          <a:bodyPr/>
          <a:lstStyle>
            <a:lvl1pPr>
              <a:defRPr/>
            </a:lvl1pPr>
          </a:lstStyle>
          <a:p>
            <a:endParaRPr lang="en-US" altLang="ja-JP" dirty="0"/>
          </a:p>
        </p:txBody>
      </p:sp>
      <p:sp>
        <p:nvSpPr>
          <p:cNvPr id="9" name="スライド番号プレースホルダー 8"/>
          <p:cNvSpPr>
            <a:spLocks noGrp="1"/>
          </p:cNvSpPr>
          <p:nvPr>
            <p:ph type="sldNum" sz="quarter" idx="12"/>
          </p:nvPr>
        </p:nvSpPr>
        <p:spPr/>
        <p:txBody>
          <a:bodyPr/>
          <a:lstStyle>
            <a:lvl1pPr>
              <a:defRPr/>
            </a:lvl1pPr>
          </a:lstStyle>
          <a:p>
            <a:fld id="{390EDB22-105C-4720-A104-F78378EA41A1}" type="slidenum">
              <a:rPr lang="ja-JP" altLang="en-US"/>
              <a:pPr/>
              <a:t>‹#›</a:t>
            </a:fld>
            <a:endParaRPr lang="en-US" altLang="ja-JP" dirty="0"/>
          </a:p>
        </p:txBody>
      </p:sp>
    </p:spTree>
    <p:extLst>
      <p:ext uri="{BB962C8B-B14F-4D97-AF65-F5344CB8AC3E}">
        <p14:creationId xmlns:p14="http://schemas.microsoft.com/office/powerpoint/2010/main" val="2913905561"/>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日付プレースホルダー 2"/>
          <p:cNvSpPr>
            <a:spLocks noGrp="1"/>
          </p:cNvSpPr>
          <p:nvPr>
            <p:ph type="dt" sz="half" idx="10"/>
          </p:nvPr>
        </p:nvSpPr>
        <p:spPr/>
        <p:txBody>
          <a:bodyPr/>
          <a:lstStyle>
            <a:lvl1pPr>
              <a:defRPr/>
            </a:lvl1pPr>
          </a:lstStyle>
          <a:p>
            <a:endParaRPr lang="en-US" altLang="ja-JP" dirty="0"/>
          </a:p>
        </p:txBody>
      </p:sp>
      <p:sp>
        <p:nvSpPr>
          <p:cNvPr id="4" name="フッター プレースホルダー 3"/>
          <p:cNvSpPr>
            <a:spLocks noGrp="1"/>
          </p:cNvSpPr>
          <p:nvPr>
            <p:ph type="ftr" sz="quarter" idx="11"/>
          </p:nvPr>
        </p:nvSpPr>
        <p:spPr/>
        <p:txBody>
          <a:bodyPr/>
          <a:lstStyle>
            <a:lvl1pPr>
              <a:defRPr/>
            </a:lvl1pPr>
          </a:lstStyle>
          <a:p>
            <a:endParaRPr lang="en-US" altLang="ja-JP" dirty="0"/>
          </a:p>
        </p:txBody>
      </p:sp>
      <p:sp>
        <p:nvSpPr>
          <p:cNvPr id="5" name="スライド番号プレースホルダー 4"/>
          <p:cNvSpPr>
            <a:spLocks noGrp="1"/>
          </p:cNvSpPr>
          <p:nvPr>
            <p:ph type="sldNum" sz="quarter" idx="12"/>
          </p:nvPr>
        </p:nvSpPr>
        <p:spPr/>
        <p:txBody>
          <a:bodyPr/>
          <a:lstStyle>
            <a:lvl1pPr>
              <a:defRPr/>
            </a:lvl1pPr>
          </a:lstStyle>
          <a:p>
            <a:fld id="{6FCB2EE8-E1F8-43E6-BA55-6CB14D0C4A92}" type="slidenum">
              <a:rPr lang="ja-JP" altLang="en-US"/>
              <a:pPr/>
              <a:t>‹#›</a:t>
            </a:fld>
            <a:endParaRPr lang="en-US" altLang="ja-JP" dirty="0"/>
          </a:p>
        </p:txBody>
      </p:sp>
    </p:spTree>
    <p:extLst>
      <p:ext uri="{BB962C8B-B14F-4D97-AF65-F5344CB8AC3E}">
        <p14:creationId xmlns:p14="http://schemas.microsoft.com/office/powerpoint/2010/main" val="2821396461"/>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lvl1pPr>
              <a:defRPr/>
            </a:lvl1pPr>
          </a:lstStyle>
          <a:p>
            <a:endParaRPr lang="en-US" altLang="ja-JP" dirty="0"/>
          </a:p>
        </p:txBody>
      </p:sp>
      <p:sp>
        <p:nvSpPr>
          <p:cNvPr id="3" name="フッター プレースホルダー 2"/>
          <p:cNvSpPr>
            <a:spLocks noGrp="1"/>
          </p:cNvSpPr>
          <p:nvPr>
            <p:ph type="ftr" sz="quarter" idx="11"/>
          </p:nvPr>
        </p:nvSpPr>
        <p:spPr/>
        <p:txBody>
          <a:bodyPr/>
          <a:lstStyle>
            <a:lvl1pPr>
              <a:defRPr/>
            </a:lvl1pPr>
          </a:lstStyle>
          <a:p>
            <a:endParaRPr lang="en-US" altLang="ja-JP" dirty="0"/>
          </a:p>
        </p:txBody>
      </p:sp>
      <p:sp>
        <p:nvSpPr>
          <p:cNvPr id="4" name="スライド番号プレースホルダー 3"/>
          <p:cNvSpPr>
            <a:spLocks noGrp="1"/>
          </p:cNvSpPr>
          <p:nvPr>
            <p:ph type="sldNum" sz="quarter" idx="12"/>
          </p:nvPr>
        </p:nvSpPr>
        <p:spPr/>
        <p:txBody>
          <a:bodyPr/>
          <a:lstStyle>
            <a:lvl1pPr>
              <a:defRPr/>
            </a:lvl1pPr>
          </a:lstStyle>
          <a:p>
            <a:fld id="{7A1B459A-7D86-4AA0-B7A1-D086D68ECE76}" type="slidenum">
              <a:rPr lang="ja-JP" altLang="en-US"/>
              <a:pPr/>
              <a:t>‹#›</a:t>
            </a:fld>
            <a:endParaRPr lang="en-US" altLang="ja-JP" dirty="0"/>
          </a:p>
        </p:txBody>
      </p:sp>
    </p:spTree>
    <p:extLst>
      <p:ext uri="{BB962C8B-B14F-4D97-AF65-F5344CB8AC3E}">
        <p14:creationId xmlns:p14="http://schemas.microsoft.com/office/powerpoint/2010/main" val="1991010917"/>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endParaRPr lang="en-US" altLang="ja-JP" dirty="0"/>
          </a:p>
        </p:txBody>
      </p:sp>
      <p:sp>
        <p:nvSpPr>
          <p:cNvPr id="6" name="フッター プレースホルダー 5"/>
          <p:cNvSpPr>
            <a:spLocks noGrp="1"/>
          </p:cNvSpPr>
          <p:nvPr>
            <p:ph type="ftr" sz="quarter" idx="11"/>
          </p:nvPr>
        </p:nvSpPr>
        <p:spPr/>
        <p:txBody>
          <a:bodyPr/>
          <a:lstStyle>
            <a:lvl1pPr>
              <a:defRPr/>
            </a:lvl1pPr>
          </a:lstStyle>
          <a:p>
            <a:endParaRPr lang="en-US" altLang="ja-JP" dirty="0"/>
          </a:p>
        </p:txBody>
      </p:sp>
      <p:sp>
        <p:nvSpPr>
          <p:cNvPr id="7" name="スライド番号プレースホルダー 6"/>
          <p:cNvSpPr>
            <a:spLocks noGrp="1"/>
          </p:cNvSpPr>
          <p:nvPr>
            <p:ph type="sldNum" sz="quarter" idx="12"/>
          </p:nvPr>
        </p:nvSpPr>
        <p:spPr/>
        <p:txBody>
          <a:bodyPr/>
          <a:lstStyle>
            <a:lvl1pPr>
              <a:defRPr/>
            </a:lvl1pPr>
          </a:lstStyle>
          <a:p>
            <a:fld id="{F37EFCE2-09FF-4A1A-822A-B2492BBC2817}" type="slidenum">
              <a:rPr lang="ja-JP" altLang="en-US"/>
              <a:pPr/>
              <a:t>‹#›</a:t>
            </a:fld>
            <a:endParaRPr lang="en-US" altLang="ja-JP" dirty="0"/>
          </a:p>
        </p:txBody>
      </p:sp>
    </p:spTree>
    <p:extLst>
      <p:ext uri="{BB962C8B-B14F-4D97-AF65-F5344CB8AC3E}">
        <p14:creationId xmlns:p14="http://schemas.microsoft.com/office/powerpoint/2010/main" val="1464336106"/>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dirty="0" smtClean="0"/>
              <a:t>アイコンをクリックして図を追加</a:t>
            </a:r>
            <a:endParaRPr lang="ja-JP" altLang="en-US" dirty="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日付プレースホルダー 4"/>
          <p:cNvSpPr>
            <a:spLocks noGrp="1"/>
          </p:cNvSpPr>
          <p:nvPr>
            <p:ph type="dt" sz="half" idx="10"/>
          </p:nvPr>
        </p:nvSpPr>
        <p:spPr/>
        <p:txBody>
          <a:bodyPr/>
          <a:lstStyle>
            <a:lvl1pPr>
              <a:defRPr/>
            </a:lvl1pPr>
          </a:lstStyle>
          <a:p>
            <a:endParaRPr lang="en-US" altLang="ja-JP" dirty="0"/>
          </a:p>
        </p:txBody>
      </p:sp>
      <p:sp>
        <p:nvSpPr>
          <p:cNvPr id="6" name="フッター プレースホルダー 5"/>
          <p:cNvSpPr>
            <a:spLocks noGrp="1"/>
          </p:cNvSpPr>
          <p:nvPr>
            <p:ph type="ftr" sz="quarter" idx="11"/>
          </p:nvPr>
        </p:nvSpPr>
        <p:spPr/>
        <p:txBody>
          <a:bodyPr/>
          <a:lstStyle>
            <a:lvl1pPr>
              <a:defRPr/>
            </a:lvl1pPr>
          </a:lstStyle>
          <a:p>
            <a:endParaRPr lang="en-US" altLang="ja-JP" dirty="0"/>
          </a:p>
        </p:txBody>
      </p:sp>
      <p:sp>
        <p:nvSpPr>
          <p:cNvPr id="7" name="スライド番号プレースホルダー 6"/>
          <p:cNvSpPr>
            <a:spLocks noGrp="1"/>
          </p:cNvSpPr>
          <p:nvPr>
            <p:ph type="sldNum" sz="quarter" idx="12"/>
          </p:nvPr>
        </p:nvSpPr>
        <p:spPr/>
        <p:txBody>
          <a:bodyPr/>
          <a:lstStyle>
            <a:lvl1pPr>
              <a:defRPr/>
            </a:lvl1pPr>
          </a:lstStyle>
          <a:p>
            <a:fld id="{59863EFD-55B8-468B-93FB-67565C5CBAD2}" type="slidenum">
              <a:rPr lang="ja-JP" altLang="en-US"/>
              <a:pPr/>
              <a:t>‹#›</a:t>
            </a:fld>
            <a:endParaRPr lang="en-US" altLang="ja-JP" dirty="0"/>
          </a:p>
        </p:txBody>
      </p:sp>
    </p:spTree>
    <p:extLst>
      <p:ext uri="{BB962C8B-B14F-4D97-AF65-F5344CB8AC3E}">
        <p14:creationId xmlns:p14="http://schemas.microsoft.com/office/powerpoint/2010/main" val="3367769174"/>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endParaRPr lang="en-US" altLang="ja-JP" dirty="0"/>
          </a:p>
        </p:txBody>
      </p:sp>
      <p:sp>
        <p:nvSpPr>
          <p:cNvPr id="5" name="フッター プレースホルダー 4"/>
          <p:cNvSpPr>
            <a:spLocks noGrp="1"/>
          </p:cNvSpPr>
          <p:nvPr>
            <p:ph type="ftr" sz="quarter" idx="11"/>
          </p:nvPr>
        </p:nvSpPr>
        <p:spPr/>
        <p:txBody>
          <a:bodyPr/>
          <a:lstStyle>
            <a:lvl1pPr>
              <a:defRPr/>
            </a:lvl1pPr>
          </a:lstStyle>
          <a:p>
            <a:endParaRPr lang="en-US" altLang="ja-JP" dirty="0"/>
          </a:p>
        </p:txBody>
      </p:sp>
      <p:sp>
        <p:nvSpPr>
          <p:cNvPr id="6" name="スライド番号プレースホルダー 5"/>
          <p:cNvSpPr>
            <a:spLocks noGrp="1"/>
          </p:cNvSpPr>
          <p:nvPr>
            <p:ph type="sldNum" sz="quarter" idx="12"/>
          </p:nvPr>
        </p:nvSpPr>
        <p:spPr/>
        <p:txBody>
          <a:bodyPr/>
          <a:lstStyle>
            <a:lvl1pPr>
              <a:defRPr/>
            </a:lvl1pPr>
          </a:lstStyle>
          <a:p>
            <a:fld id="{78B829A5-DD52-4153-A6C0-CE3D3EB8F05A}" type="slidenum">
              <a:rPr lang="ja-JP" altLang="en-US"/>
              <a:pPr/>
              <a:t>‹#›</a:t>
            </a:fld>
            <a:endParaRPr lang="en-US" altLang="ja-JP" dirty="0"/>
          </a:p>
        </p:txBody>
      </p:sp>
    </p:spTree>
    <p:extLst>
      <p:ext uri="{BB962C8B-B14F-4D97-AF65-F5344CB8AC3E}">
        <p14:creationId xmlns:p14="http://schemas.microsoft.com/office/powerpoint/2010/main" val="1496259123"/>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324600" y="819150"/>
            <a:ext cx="1447800" cy="4819650"/>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1981200" y="819150"/>
            <a:ext cx="4191000" cy="481965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日付プレースホルダー 3"/>
          <p:cNvSpPr>
            <a:spLocks noGrp="1"/>
          </p:cNvSpPr>
          <p:nvPr>
            <p:ph type="dt" sz="half" idx="10"/>
          </p:nvPr>
        </p:nvSpPr>
        <p:spPr/>
        <p:txBody>
          <a:bodyPr/>
          <a:lstStyle>
            <a:lvl1pPr>
              <a:defRPr/>
            </a:lvl1pPr>
          </a:lstStyle>
          <a:p>
            <a:endParaRPr lang="en-US" altLang="ja-JP" dirty="0"/>
          </a:p>
        </p:txBody>
      </p:sp>
      <p:sp>
        <p:nvSpPr>
          <p:cNvPr id="5" name="フッター プレースホルダー 4"/>
          <p:cNvSpPr>
            <a:spLocks noGrp="1"/>
          </p:cNvSpPr>
          <p:nvPr>
            <p:ph type="ftr" sz="quarter" idx="11"/>
          </p:nvPr>
        </p:nvSpPr>
        <p:spPr/>
        <p:txBody>
          <a:bodyPr/>
          <a:lstStyle>
            <a:lvl1pPr>
              <a:defRPr/>
            </a:lvl1pPr>
          </a:lstStyle>
          <a:p>
            <a:endParaRPr lang="en-US" altLang="ja-JP" dirty="0"/>
          </a:p>
        </p:txBody>
      </p:sp>
      <p:sp>
        <p:nvSpPr>
          <p:cNvPr id="6" name="スライド番号プレースホルダー 5"/>
          <p:cNvSpPr>
            <a:spLocks noGrp="1"/>
          </p:cNvSpPr>
          <p:nvPr>
            <p:ph type="sldNum" sz="quarter" idx="12"/>
          </p:nvPr>
        </p:nvSpPr>
        <p:spPr/>
        <p:txBody>
          <a:bodyPr/>
          <a:lstStyle>
            <a:lvl1pPr>
              <a:defRPr/>
            </a:lvl1pPr>
          </a:lstStyle>
          <a:p>
            <a:fld id="{8E296104-CA81-4E16-BD69-DCF4C5F33F69}" type="slidenum">
              <a:rPr lang="ja-JP" altLang="en-US"/>
              <a:pPr/>
              <a:t>‹#›</a:t>
            </a:fld>
            <a:endParaRPr lang="en-US" altLang="ja-JP" dirty="0"/>
          </a:p>
        </p:txBody>
      </p:sp>
    </p:spTree>
    <p:extLst>
      <p:ext uri="{BB962C8B-B14F-4D97-AF65-F5344CB8AC3E}">
        <p14:creationId xmlns:p14="http://schemas.microsoft.com/office/powerpoint/2010/main" val="3394003689"/>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1981200" y="819150"/>
            <a:ext cx="57912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7" rIns="92075" bIns="46037" numCol="1" anchor="ctr" anchorCtr="0" compatLnSpc="1">
            <a:prstTxWarp prst="textNoShape">
              <a:avLst/>
            </a:prstTxWarp>
          </a:bodyPr>
          <a:lstStyle/>
          <a:p>
            <a:pPr lvl="0"/>
            <a:r>
              <a:rPr lang="ja-JP" altLang="en-US" smtClean="0"/>
              <a:t>マスタ タイトルの書式設定</a:t>
            </a:r>
          </a:p>
        </p:txBody>
      </p:sp>
      <p:sp>
        <p:nvSpPr>
          <p:cNvPr id="1028" name="Rectangle 4"/>
          <p:cNvSpPr>
            <a:spLocks noGrp="1" noChangeArrowheads="1"/>
          </p:cNvSpPr>
          <p:nvPr>
            <p:ph type="body" idx="1"/>
          </p:nvPr>
        </p:nvSpPr>
        <p:spPr bwMode="auto">
          <a:xfrm>
            <a:off x="1981200" y="1752600"/>
            <a:ext cx="57912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7" rIns="92075" bIns="46037"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48" name="Rectangle 24"/>
          <p:cNvSpPr>
            <a:spLocks noGrp="1" noChangeArrowheads="1"/>
          </p:cNvSpPr>
          <p:nvPr>
            <p:ph type="dt" sz="half" idx="2"/>
          </p:nvPr>
        </p:nvSpPr>
        <p:spPr bwMode="auto">
          <a:xfrm>
            <a:off x="838200" y="6248400"/>
            <a:ext cx="2667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7" rIns="92075" bIns="46037" numCol="1" anchor="b" anchorCtr="0" compatLnSpc="1">
            <a:prstTxWarp prst="textNoShape">
              <a:avLst/>
            </a:prstTxWarp>
          </a:bodyPr>
          <a:lstStyle>
            <a:lvl1pPr>
              <a:defRPr sz="1000">
                <a:solidFill>
                  <a:schemeClr val="bg1"/>
                </a:solidFill>
                <a:latin typeface="+mn-lt"/>
                <a:ea typeface="+mn-ea"/>
              </a:defRPr>
            </a:lvl1pPr>
          </a:lstStyle>
          <a:p>
            <a:endParaRPr lang="en-US" altLang="ja-JP" dirty="0"/>
          </a:p>
        </p:txBody>
      </p:sp>
      <p:sp>
        <p:nvSpPr>
          <p:cNvPr id="1049" name="Rectangle 25"/>
          <p:cNvSpPr>
            <a:spLocks noGrp="1" noChangeArrowheads="1"/>
          </p:cNvSpPr>
          <p:nvPr>
            <p:ph type="ftr" sz="quarter" idx="3"/>
          </p:nvPr>
        </p:nvSpPr>
        <p:spPr bwMode="auto">
          <a:xfrm>
            <a:off x="3581400" y="6248400"/>
            <a:ext cx="3886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7" rIns="92075" bIns="46037" numCol="1" anchor="b" anchorCtr="0" compatLnSpc="1">
            <a:prstTxWarp prst="textNoShape">
              <a:avLst/>
            </a:prstTxWarp>
          </a:bodyPr>
          <a:lstStyle>
            <a:lvl1pPr>
              <a:defRPr sz="1000">
                <a:solidFill>
                  <a:schemeClr val="bg1"/>
                </a:solidFill>
                <a:latin typeface="+mn-lt"/>
                <a:ea typeface="+mn-ea"/>
              </a:defRPr>
            </a:lvl1pPr>
          </a:lstStyle>
          <a:p>
            <a:endParaRPr lang="en-US" altLang="ja-JP" dirty="0"/>
          </a:p>
        </p:txBody>
      </p:sp>
      <p:sp>
        <p:nvSpPr>
          <p:cNvPr id="1050" name="Rectangle 26"/>
          <p:cNvSpPr>
            <a:spLocks noGrp="1" noChangeArrowheads="1"/>
          </p:cNvSpPr>
          <p:nvPr>
            <p:ph type="sldNum" sz="quarter" idx="4"/>
          </p:nvPr>
        </p:nvSpPr>
        <p:spPr bwMode="auto">
          <a:xfrm>
            <a:off x="7543800" y="6248400"/>
            <a:ext cx="685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2075" tIns="46037" rIns="92075" bIns="46037" numCol="1" anchor="b" anchorCtr="0" compatLnSpc="1">
            <a:prstTxWarp prst="textNoShape">
              <a:avLst/>
            </a:prstTxWarp>
          </a:bodyPr>
          <a:lstStyle>
            <a:lvl1pPr algn="r">
              <a:defRPr sz="1000">
                <a:solidFill>
                  <a:schemeClr val="bg1"/>
                </a:solidFill>
                <a:latin typeface="+mn-lt"/>
                <a:ea typeface="+mn-ea"/>
              </a:defRPr>
            </a:lvl1pPr>
          </a:lstStyle>
          <a:p>
            <a:fld id="{D646BDB6-7176-4489-8AFB-CE753BBF91E6}" type="slidenum">
              <a:rPr lang="ja-JP" altLang="en-US"/>
              <a:pPr/>
              <a:t>‹#›</a:t>
            </a:fld>
            <a:endParaRPr lang="en-US" altLang="ja-JP" dirty="0"/>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hf hdr="0" ftr="0" dt="0"/>
  <p:txStyles>
    <p:titleStyle>
      <a:lvl1pPr algn="l" rtl="0" eaLnBrk="1" fontAlgn="base" hangingPunct="1">
        <a:lnSpc>
          <a:spcPct val="90000"/>
        </a:lnSpc>
        <a:spcBef>
          <a:spcPct val="0"/>
        </a:spcBef>
        <a:spcAft>
          <a:spcPct val="0"/>
        </a:spcAft>
        <a:defRPr kumimoji="1" sz="2400" b="1">
          <a:solidFill>
            <a:schemeClr val="bg1"/>
          </a:solidFill>
          <a:latin typeface="+mj-lt"/>
          <a:ea typeface="+mj-ea"/>
          <a:cs typeface="+mj-cs"/>
        </a:defRPr>
      </a:lvl1pPr>
      <a:lvl2pPr algn="l" rtl="0" eaLnBrk="1" fontAlgn="base" hangingPunct="1">
        <a:lnSpc>
          <a:spcPct val="90000"/>
        </a:lnSpc>
        <a:spcBef>
          <a:spcPct val="0"/>
        </a:spcBef>
        <a:spcAft>
          <a:spcPct val="0"/>
        </a:spcAft>
        <a:defRPr kumimoji="1" sz="2400" b="1">
          <a:solidFill>
            <a:schemeClr val="bg1"/>
          </a:solidFill>
          <a:latin typeface="Century Gothic" pitchFamily="34" charset="0"/>
          <a:ea typeface="ＭＳ Ｐゴシック" pitchFamily="50" charset="-128"/>
        </a:defRPr>
      </a:lvl2pPr>
      <a:lvl3pPr algn="l" rtl="0" eaLnBrk="1" fontAlgn="base" hangingPunct="1">
        <a:lnSpc>
          <a:spcPct val="90000"/>
        </a:lnSpc>
        <a:spcBef>
          <a:spcPct val="0"/>
        </a:spcBef>
        <a:spcAft>
          <a:spcPct val="0"/>
        </a:spcAft>
        <a:defRPr kumimoji="1" sz="2400" b="1">
          <a:solidFill>
            <a:schemeClr val="bg1"/>
          </a:solidFill>
          <a:latin typeface="Century Gothic" pitchFamily="34" charset="0"/>
          <a:ea typeface="ＭＳ Ｐゴシック" pitchFamily="50" charset="-128"/>
        </a:defRPr>
      </a:lvl3pPr>
      <a:lvl4pPr algn="l" rtl="0" eaLnBrk="1" fontAlgn="base" hangingPunct="1">
        <a:lnSpc>
          <a:spcPct val="90000"/>
        </a:lnSpc>
        <a:spcBef>
          <a:spcPct val="0"/>
        </a:spcBef>
        <a:spcAft>
          <a:spcPct val="0"/>
        </a:spcAft>
        <a:defRPr kumimoji="1" sz="2400" b="1">
          <a:solidFill>
            <a:schemeClr val="bg1"/>
          </a:solidFill>
          <a:latin typeface="Century Gothic" pitchFamily="34" charset="0"/>
          <a:ea typeface="ＭＳ Ｐゴシック" pitchFamily="50" charset="-128"/>
        </a:defRPr>
      </a:lvl4pPr>
      <a:lvl5pPr algn="l" rtl="0" eaLnBrk="1" fontAlgn="base" hangingPunct="1">
        <a:lnSpc>
          <a:spcPct val="90000"/>
        </a:lnSpc>
        <a:spcBef>
          <a:spcPct val="0"/>
        </a:spcBef>
        <a:spcAft>
          <a:spcPct val="0"/>
        </a:spcAft>
        <a:defRPr kumimoji="1" sz="2400" b="1">
          <a:solidFill>
            <a:schemeClr val="bg1"/>
          </a:solidFill>
          <a:latin typeface="Century Gothic" pitchFamily="34" charset="0"/>
          <a:ea typeface="ＭＳ Ｐゴシック" pitchFamily="50" charset="-128"/>
        </a:defRPr>
      </a:lvl5pPr>
      <a:lvl6pPr marL="457200" algn="l" rtl="0" eaLnBrk="1" fontAlgn="base" hangingPunct="1">
        <a:lnSpc>
          <a:spcPct val="90000"/>
        </a:lnSpc>
        <a:spcBef>
          <a:spcPct val="0"/>
        </a:spcBef>
        <a:spcAft>
          <a:spcPct val="0"/>
        </a:spcAft>
        <a:defRPr kumimoji="1" sz="2400" b="1">
          <a:solidFill>
            <a:schemeClr val="bg1"/>
          </a:solidFill>
          <a:latin typeface="Century Gothic" pitchFamily="34" charset="0"/>
          <a:ea typeface="ＭＳ Ｐゴシック" pitchFamily="50" charset="-128"/>
        </a:defRPr>
      </a:lvl6pPr>
      <a:lvl7pPr marL="914400" algn="l" rtl="0" eaLnBrk="1" fontAlgn="base" hangingPunct="1">
        <a:lnSpc>
          <a:spcPct val="90000"/>
        </a:lnSpc>
        <a:spcBef>
          <a:spcPct val="0"/>
        </a:spcBef>
        <a:spcAft>
          <a:spcPct val="0"/>
        </a:spcAft>
        <a:defRPr kumimoji="1" sz="2400" b="1">
          <a:solidFill>
            <a:schemeClr val="bg1"/>
          </a:solidFill>
          <a:latin typeface="Century Gothic" pitchFamily="34" charset="0"/>
          <a:ea typeface="ＭＳ Ｐゴシック" pitchFamily="50" charset="-128"/>
        </a:defRPr>
      </a:lvl7pPr>
      <a:lvl8pPr marL="1371600" algn="l" rtl="0" eaLnBrk="1" fontAlgn="base" hangingPunct="1">
        <a:lnSpc>
          <a:spcPct val="90000"/>
        </a:lnSpc>
        <a:spcBef>
          <a:spcPct val="0"/>
        </a:spcBef>
        <a:spcAft>
          <a:spcPct val="0"/>
        </a:spcAft>
        <a:defRPr kumimoji="1" sz="2400" b="1">
          <a:solidFill>
            <a:schemeClr val="bg1"/>
          </a:solidFill>
          <a:latin typeface="Century Gothic" pitchFamily="34" charset="0"/>
          <a:ea typeface="ＭＳ Ｐゴシック" pitchFamily="50" charset="-128"/>
        </a:defRPr>
      </a:lvl8pPr>
      <a:lvl9pPr marL="1828800" algn="l" rtl="0" eaLnBrk="1" fontAlgn="base" hangingPunct="1">
        <a:lnSpc>
          <a:spcPct val="90000"/>
        </a:lnSpc>
        <a:spcBef>
          <a:spcPct val="0"/>
        </a:spcBef>
        <a:spcAft>
          <a:spcPct val="0"/>
        </a:spcAft>
        <a:defRPr kumimoji="1" sz="2400" b="1">
          <a:solidFill>
            <a:schemeClr val="bg1"/>
          </a:solidFill>
          <a:latin typeface="Century Gothic" pitchFamily="34" charset="0"/>
          <a:ea typeface="ＭＳ Ｐゴシック" pitchFamily="50" charset="-128"/>
        </a:defRPr>
      </a:lvl9pPr>
    </p:titleStyle>
    <p:bodyStyle>
      <a:lvl1pPr marL="342900" indent="-342900" algn="l" rtl="0" eaLnBrk="1" fontAlgn="base" hangingPunct="1">
        <a:spcBef>
          <a:spcPct val="50000"/>
        </a:spcBef>
        <a:spcAft>
          <a:spcPct val="0"/>
        </a:spcAft>
        <a:buClr>
          <a:schemeClr val="bg1"/>
        </a:buClr>
        <a:buChar char="•"/>
        <a:defRPr kumimoji="1" sz="2400">
          <a:solidFill>
            <a:schemeClr val="bg1"/>
          </a:solidFill>
          <a:latin typeface="+mn-lt"/>
          <a:ea typeface="+mn-ea"/>
          <a:cs typeface="+mn-cs"/>
        </a:defRPr>
      </a:lvl1pPr>
      <a:lvl2pPr marL="742950" indent="-285750" algn="l" rtl="0" eaLnBrk="1" fontAlgn="base" hangingPunct="1">
        <a:spcBef>
          <a:spcPct val="20000"/>
        </a:spcBef>
        <a:spcAft>
          <a:spcPct val="0"/>
        </a:spcAft>
        <a:buClr>
          <a:schemeClr val="bg1"/>
        </a:buClr>
        <a:buChar char="•"/>
        <a:defRPr kumimoji="1" sz="2200">
          <a:solidFill>
            <a:schemeClr val="bg1"/>
          </a:solidFill>
          <a:latin typeface="+mn-lt"/>
          <a:ea typeface="+mn-ea"/>
        </a:defRPr>
      </a:lvl2pPr>
      <a:lvl3pPr marL="1085850" indent="-228600" algn="l" rtl="0" eaLnBrk="1" fontAlgn="base" hangingPunct="1">
        <a:spcBef>
          <a:spcPct val="20000"/>
        </a:spcBef>
        <a:spcAft>
          <a:spcPct val="0"/>
        </a:spcAft>
        <a:buClr>
          <a:schemeClr val="bg1"/>
        </a:buClr>
        <a:buChar char="•"/>
        <a:defRPr kumimoji="1" sz="2000">
          <a:solidFill>
            <a:schemeClr val="bg1"/>
          </a:solidFill>
          <a:latin typeface="+mn-lt"/>
          <a:ea typeface="+mn-ea"/>
        </a:defRPr>
      </a:lvl3pPr>
      <a:lvl4pPr marL="1428750" indent="-228600" algn="l" rtl="0" eaLnBrk="1" fontAlgn="base" hangingPunct="1">
        <a:spcBef>
          <a:spcPct val="20000"/>
        </a:spcBef>
        <a:spcAft>
          <a:spcPct val="0"/>
        </a:spcAft>
        <a:buClr>
          <a:schemeClr val="bg1"/>
        </a:buClr>
        <a:buChar char="•"/>
        <a:defRPr kumimoji="1">
          <a:solidFill>
            <a:schemeClr val="bg1"/>
          </a:solidFill>
          <a:latin typeface="+mn-lt"/>
          <a:ea typeface="+mn-ea"/>
        </a:defRPr>
      </a:lvl4pPr>
      <a:lvl5pPr marL="1771650" indent="-228600" algn="l" rtl="0" eaLnBrk="1" fontAlgn="base" hangingPunct="1">
        <a:spcBef>
          <a:spcPct val="20000"/>
        </a:spcBef>
        <a:spcAft>
          <a:spcPct val="0"/>
        </a:spcAft>
        <a:buClr>
          <a:schemeClr val="bg1"/>
        </a:buClr>
        <a:buChar char="•"/>
        <a:defRPr kumimoji="1" sz="1600">
          <a:solidFill>
            <a:schemeClr val="bg1"/>
          </a:solidFill>
          <a:latin typeface="+mn-lt"/>
          <a:ea typeface="+mn-ea"/>
        </a:defRPr>
      </a:lvl5pPr>
      <a:lvl6pPr marL="2228850" indent="-228600" algn="l" rtl="0" eaLnBrk="1" fontAlgn="base" hangingPunct="1">
        <a:spcBef>
          <a:spcPct val="20000"/>
        </a:spcBef>
        <a:spcAft>
          <a:spcPct val="0"/>
        </a:spcAft>
        <a:buClr>
          <a:schemeClr val="bg1"/>
        </a:buClr>
        <a:buChar char="•"/>
        <a:defRPr kumimoji="1" sz="1600">
          <a:solidFill>
            <a:schemeClr val="bg1"/>
          </a:solidFill>
          <a:latin typeface="+mn-lt"/>
          <a:ea typeface="+mn-ea"/>
        </a:defRPr>
      </a:lvl6pPr>
      <a:lvl7pPr marL="2686050" indent="-228600" algn="l" rtl="0" eaLnBrk="1" fontAlgn="base" hangingPunct="1">
        <a:spcBef>
          <a:spcPct val="20000"/>
        </a:spcBef>
        <a:spcAft>
          <a:spcPct val="0"/>
        </a:spcAft>
        <a:buClr>
          <a:schemeClr val="bg1"/>
        </a:buClr>
        <a:buChar char="•"/>
        <a:defRPr kumimoji="1" sz="1600">
          <a:solidFill>
            <a:schemeClr val="bg1"/>
          </a:solidFill>
          <a:latin typeface="+mn-lt"/>
          <a:ea typeface="+mn-ea"/>
        </a:defRPr>
      </a:lvl7pPr>
      <a:lvl8pPr marL="3143250" indent="-228600" algn="l" rtl="0" eaLnBrk="1" fontAlgn="base" hangingPunct="1">
        <a:spcBef>
          <a:spcPct val="20000"/>
        </a:spcBef>
        <a:spcAft>
          <a:spcPct val="0"/>
        </a:spcAft>
        <a:buClr>
          <a:schemeClr val="bg1"/>
        </a:buClr>
        <a:buChar char="•"/>
        <a:defRPr kumimoji="1" sz="1600">
          <a:solidFill>
            <a:schemeClr val="bg1"/>
          </a:solidFill>
          <a:latin typeface="+mn-lt"/>
          <a:ea typeface="+mn-ea"/>
        </a:defRPr>
      </a:lvl8pPr>
      <a:lvl9pPr marL="3600450" indent="-228600" algn="l" rtl="0" eaLnBrk="1" fontAlgn="base" hangingPunct="1">
        <a:spcBef>
          <a:spcPct val="20000"/>
        </a:spcBef>
        <a:spcAft>
          <a:spcPct val="0"/>
        </a:spcAft>
        <a:buClr>
          <a:schemeClr val="bg1"/>
        </a:buClr>
        <a:buChar char="•"/>
        <a:defRPr kumimoji="1" sz="1600">
          <a:solidFill>
            <a:schemeClr val="bg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image" Target="../media/image9.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5" name="Rectangle 3"/>
          <p:cNvSpPr>
            <a:spLocks noGrp="1" noChangeArrowheads="1"/>
          </p:cNvSpPr>
          <p:nvPr>
            <p:ph type="ctrTitle"/>
          </p:nvPr>
        </p:nvSpPr>
        <p:spPr/>
        <p:txBody>
          <a:bodyPr/>
          <a:lstStyle/>
          <a:p>
            <a:r>
              <a:rPr lang="ja-JP" altLang="en-US" sz="3600" dirty="0" smtClean="0"/>
              <a:t>ずっと受けたかった</a:t>
            </a:r>
            <a:r>
              <a:rPr lang="en-US" altLang="ja-JP" sz="3600" dirty="0" smtClean="0"/>
              <a:t/>
            </a:r>
            <a:br>
              <a:rPr lang="en-US" altLang="ja-JP" sz="3600" dirty="0" smtClean="0"/>
            </a:br>
            <a:r>
              <a:rPr lang="ja-JP" altLang="en-US" sz="3600" dirty="0"/>
              <a:t>ソフトウェアエンジニアリング</a:t>
            </a:r>
            <a:r>
              <a:rPr lang="ja-JP" altLang="en-US" sz="3600" dirty="0" smtClean="0"/>
              <a:t>の</a:t>
            </a:r>
            <a:r>
              <a:rPr lang="en-US" altLang="ja-JP" sz="3600" dirty="0" smtClean="0"/>
              <a:t/>
            </a:r>
            <a:br>
              <a:rPr lang="en-US" altLang="ja-JP" sz="3600" dirty="0" smtClean="0"/>
            </a:br>
            <a:r>
              <a:rPr lang="ja-JP" altLang="en-US" sz="3600" dirty="0" smtClean="0"/>
              <a:t>新人</a:t>
            </a:r>
            <a:r>
              <a:rPr lang="ja-JP" altLang="en-US" sz="3600" dirty="0"/>
              <a:t>研修</a:t>
            </a:r>
          </a:p>
        </p:txBody>
      </p:sp>
      <p:sp>
        <p:nvSpPr>
          <p:cNvPr id="23554" name="Rectangle 2"/>
          <p:cNvSpPr>
            <a:spLocks noGrp="1" noChangeArrowheads="1"/>
          </p:cNvSpPr>
          <p:nvPr>
            <p:ph type="subTitle" idx="1"/>
          </p:nvPr>
        </p:nvSpPr>
        <p:spPr>
          <a:xfrm>
            <a:off x="1331640" y="3573016"/>
            <a:ext cx="6477000" cy="457200"/>
          </a:xfrm>
        </p:spPr>
        <p:txBody>
          <a:bodyPr/>
          <a:lstStyle/>
          <a:p>
            <a:r>
              <a:rPr lang="en-US" altLang="ja-JP" dirty="0" smtClean="0"/>
              <a:t>B3	60161018	</a:t>
            </a:r>
            <a:r>
              <a:rPr lang="ja-JP" altLang="en-US" dirty="0" smtClean="0"/>
              <a:t>久木田　雄亮</a:t>
            </a:r>
            <a:endParaRPr lang="ja-JP" altLang="en-US" dirty="0"/>
          </a:p>
        </p:txBody>
      </p:sp>
      <p:sp>
        <p:nvSpPr>
          <p:cNvPr id="2" name="スライド番号プレースホルダー 1"/>
          <p:cNvSpPr>
            <a:spLocks noGrp="1"/>
          </p:cNvSpPr>
          <p:nvPr>
            <p:ph type="sldNum" sz="quarter" idx="4"/>
          </p:nvPr>
        </p:nvSpPr>
        <p:spPr/>
        <p:txBody>
          <a:bodyPr/>
          <a:lstStyle/>
          <a:p>
            <a:fld id="{9C716DB9-A8AF-4826-964A-64F473DC98E4}" type="slidenum">
              <a:rPr lang="ja-JP" altLang="en-US" smtClean="0"/>
              <a:pPr/>
              <a:t>1</a:t>
            </a:fld>
            <a:endParaRPr lang="en-US" altLang="ja-JP" dirty="0"/>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文献紹介</a:t>
            </a:r>
            <a:endParaRPr kumimoji="1" lang="ja-JP" altLang="en-US" dirty="0"/>
          </a:p>
        </p:txBody>
      </p:sp>
      <p:pic>
        <p:nvPicPr>
          <p:cNvPr id="5" name="コンテンツ プレースホルダー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1640" y="1772815"/>
            <a:ext cx="1828800" cy="2606040"/>
          </a:xfrm>
        </p:spPr>
      </p:pic>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2</a:t>
            </a:fld>
            <a:endParaRPr lang="en-US" altLang="ja-JP" dirty="0"/>
          </a:p>
        </p:txBody>
      </p:sp>
      <p:sp>
        <p:nvSpPr>
          <p:cNvPr id="7" name="テキスト ボックス 6"/>
          <p:cNvSpPr txBox="1"/>
          <p:nvPr/>
        </p:nvSpPr>
        <p:spPr>
          <a:xfrm>
            <a:off x="3563888" y="1772815"/>
            <a:ext cx="5040560" cy="3785652"/>
          </a:xfrm>
          <a:prstGeom prst="rect">
            <a:avLst/>
          </a:prstGeom>
          <a:noFill/>
        </p:spPr>
        <p:txBody>
          <a:bodyPr wrap="square" rtlCol="0">
            <a:spAutoFit/>
          </a:bodyPr>
          <a:lstStyle/>
          <a:p>
            <a:r>
              <a:rPr kumimoji="1" lang="ja-JP" altLang="en-US" sz="2000" dirty="0" smtClean="0">
                <a:solidFill>
                  <a:schemeClr val="bg1"/>
                </a:solidFill>
                <a:latin typeface="+mn-ea"/>
              </a:rPr>
              <a:t>監修：</a:t>
            </a:r>
            <a:r>
              <a:rPr kumimoji="1" lang="en-US" altLang="ja-JP" sz="2000" dirty="0">
                <a:solidFill>
                  <a:schemeClr val="bg1"/>
                </a:solidFill>
                <a:latin typeface="+mn-ea"/>
              </a:rPr>
              <a:t>	</a:t>
            </a:r>
            <a:r>
              <a:rPr kumimoji="1" lang="ja-JP" altLang="en-US" sz="2000" dirty="0" smtClean="0">
                <a:solidFill>
                  <a:schemeClr val="bg1"/>
                </a:solidFill>
                <a:latin typeface="+mn-ea"/>
              </a:rPr>
              <a:t>宇治則孝</a:t>
            </a:r>
            <a:endParaRPr kumimoji="1" lang="en-US" altLang="ja-JP" sz="2000" dirty="0" smtClean="0">
              <a:solidFill>
                <a:schemeClr val="bg1"/>
              </a:solidFill>
              <a:latin typeface="+mn-ea"/>
            </a:endParaRPr>
          </a:p>
          <a:p>
            <a:r>
              <a:rPr kumimoji="1" lang="ja-JP" altLang="en-US" sz="2000" dirty="0" smtClean="0">
                <a:solidFill>
                  <a:schemeClr val="bg1"/>
                </a:solidFill>
                <a:latin typeface="+mn-ea"/>
              </a:rPr>
              <a:t>著者：</a:t>
            </a:r>
            <a:r>
              <a:rPr kumimoji="1" lang="en-US" altLang="ja-JP" sz="2000" dirty="0">
                <a:solidFill>
                  <a:schemeClr val="bg1"/>
                </a:solidFill>
                <a:latin typeface="+mn-ea"/>
              </a:rPr>
              <a:t>	</a:t>
            </a:r>
            <a:r>
              <a:rPr kumimoji="1" lang="ja-JP" altLang="en-US" sz="2000" dirty="0" smtClean="0">
                <a:solidFill>
                  <a:schemeClr val="bg1"/>
                </a:solidFill>
                <a:latin typeface="+mn-ea"/>
              </a:rPr>
              <a:t>大森久美子</a:t>
            </a:r>
            <a:endParaRPr kumimoji="1" lang="en-US" altLang="ja-JP" sz="2000" dirty="0">
              <a:solidFill>
                <a:schemeClr val="bg1"/>
              </a:solidFill>
              <a:latin typeface="+mn-ea"/>
            </a:endParaRPr>
          </a:p>
          <a:p>
            <a:r>
              <a:rPr kumimoji="1" lang="en-US" altLang="ja-JP" sz="2000" dirty="0">
                <a:solidFill>
                  <a:schemeClr val="bg1"/>
                </a:solidFill>
                <a:latin typeface="+mn-ea"/>
              </a:rPr>
              <a:t>	</a:t>
            </a:r>
            <a:r>
              <a:rPr kumimoji="1" lang="ja-JP" altLang="en-US" sz="2000" dirty="0" smtClean="0">
                <a:solidFill>
                  <a:schemeClr val="bg1"/>
                </a:solidFill>
                <a:latin typeface="+mn-ea"/>
              </a:rPr>
              <a:t>岡崎義勝</a:t>
            </a:r>
            <a:endParaRPr kumimoji="1" lang="en-US" altLang="ja-JP" sz="2000" dirty="0" smtClean="0">
              <a:solidFill>
                <a:schemeClr val="bg1"/>
              </a:solidFill>
              <a:latin typeface="+mn-ea"/>
            </a:endParaRPr>
          </a:p>
          <a:p>
            <a:r>
              <a:rPr kumimoji="1" lang="en-US" altLang="ja-JP" sz="2000" dirty="0">
                <a:solidFill>
                  <a:schemeClr val="bg1"/>
                </a:solidFill>
                <a:latin typeface="+mn-ea"/>
              </a:rPr>
              <a:t>	</a:t>
            </a:r>
            <a:r>
              <a:rPr kumimoji="1" lang="ja-JP" altLang="en-US" sz="2000" dirty="0" smtClean="0">
                <a:solidFill>
                  <a:schemeClr val="bg1"/>
                </a:solidFill>
                <a:latin typeface="+mn-ea"/>
              </a:rPr>
              <a:t>西原琢夫</a:t>
            </a:r>
            <a:endParaRPr kumimoji="1" lang="en-US" altLang="ja-JP" sz="2000" dirty="0" smtClean="0">
              <a:solidFill>
                <a:schemeClr val="bg1"/>
              </a:solidFill>
              <a:latin typeface="+mn-ea"/>
            </a:endParaRPr>
          </a:p>
          <a:p>
            <a:r>
              <a:rPr kumimoji="1" lang="ja-JP" altLang="en-US" sz="2000" dirty="0" smtClean="0">
                <a:solidFill>
                  <a:schemeClr val="bg1"/>
                </a:solidFill>
                <a:latin typeface="+mn-ea"/>
              </a:rPr>
              <a:t>発行人：　佐々木幹夫</a:t>
            </a:r>
            <a:endParaRPr kumimoji="1" lang="en-US" altLang="ja-JP" sz="2000" dirty="0" smtClean="0">
              <a:solidFill>
                <a:schemeClr val="bg1"/>
              </a:solidFill>
              <a:latin typeface="+mn-ea"/>
            </a:endParaRPr>
          </a:p>
          <a:p>
            <a:r>
              <a:rPr kumimoji="1" lang="ja-JP" altLang="en-US" sz="2000" dirty="0" smtClean="0">
                <a:solidFill>
                  <a:schemeClr val="bg1"/>
                </a:solidFill>
                <a:latin typeface="+mn-ea"/>
              </a:rPr>
              <a:t>発行所：</a:t>
            </a:r>
            <a:r>
              <a:rPr kumimoji="1" lang="en-US" altLang="ja-JP" sz="2000" dirty="0" smtClean="0">
                <a:solidFill>
                  <a:schemeClr val="bg1"/>
                </a:solidFill>
                <a:latin typeface="+mn-ea"/>
              </a:rPr>
              <a:t>	</a:t>
            </a:r>
            <a:r>
              <a:rPr kumimoji="1" lang="ja-JP" altLang="en-US" sz="2000" dirty="0" smtClean="0">
                <a:solidFill>
                  <a:schemeClr val="bg1"/>
                </a:solidFill>
                <a:latin typeface="+mn-ea"/>
              </a:rPr>
              <a:t>　株式会社　翔泳社</a:t>
            </a:r>
            <a:endParaRPr kumimoji="1" lang="en-US" altLang="ja-JP" sz="2000" dirty="0" smtClean="0">
              <a:solidFill>
                <a:schemeClr val="bg1"/>
              </a:solidFill>
              <a:latin typeface="+mn-ea"/>
            </a:endParaRPr>
          </a:p>
          <a:p>
            <a:r>
              <a:rPr kumimoji="1" lang="ja-JP" altLang="en-US" sz="2000" dirty="0" smtClean="0">
                <a:solidFill>
                  <a:schemeClr val="bg1"/>
                </a:solidFill>
                <a:latin typeface="+mn-ea"/>
              </a:rPr>
              <a:t>初版：</a:t>
            </a:r>
            <a:r>
              <a:rPr kumimoji="1" lang="en-US" altLang="ja-JP" sz="2000" dirty="0">
                <a:solidFill>
                  <a:schemeClr val="bg1"/>
                </a:solidFill>
                <a:latin typeface="+mn-ea"/>
              </a:rPr>
              <a:t>	</a:t>
            </a:r>
            <a:r>
              <a:rPr kumimoji="1" lang="ja-JP" altLang="en-US" sz="2000" dirty="0" smtClean="0">
                <a:solidFill>
                  <a:schemeClr val="bg1"/>
                </a:solidFill>
                <a:latin typeface="+mn-ea"/>
              </a:rPr>
              <a:t>　２００９年４月９日</a:t>
            </a:r>
            <a:endParaRPr kumimoji="1" lang="en-US" altLang="ja-JP" sz="2000" dirty="0" smtClean="0">
              <a:solidFill>
                <a:schemeClr val="bg1"/>
              </a:solidFill>
              <a:latin typeface="+mn-ea"/>
            </a:endParaRPr>
          </a:p>
          <a:p>
            <a:endParaRPr kumimoji="1" lang="en-US" altLang="ja-JP" sz="2000" dirty="0">
              <a:solidFill>
                <a:schemeClr val="bg1"/>
              </a:solidFill>
              <a:latin typeface="+mn-ea"/>
            </a:endParaRPr>
          </a:p>
          <a:p>
            <a:r>
              <a:rPr kumimoji="1" lang="ja-JP" altLang="en-US" sz="2000" dirty="0" smtClean="0">
                <a:solidFill>
                  <a:schemeClr val="bg1"/>
                </a:solidFill>
                <a:latin typeface="+mn-ea"/>
              </a:rPr>
              <a:t>ページ</a:t>
            </a:r>
            <a:r>
              <a:rPr kumimoji="1" lang="ja-JP" altLang="en-US" sz="2000" dirty="0">
                <a:solidFill>
                  <a:schemeClr val="bg1"/>
                </a:solidFill>
                <a:latin typeface="+mn-ea"/>
              </a:rPr>
              <a:t>：　</a:t>
            </a:r>
            <a:r>
              <a:rPr kumimoji="1" lang="ja-JP" altLang="en-US" sz="2000" dirty="0" smtClean="0">
                <a:solidFill>
                  <a:schemeClr val="bg1"/>
                </a:solidFill>
                <a:latin typeface="+mn-ea"/>
              </a:rPr>
              <a:t>　</a:t>
            </a:r>
            <a:r>
              <a:rPr kumimoji="1" lang="en-US" altLang="ja-JP" sz="2000" dirty="0" smtClean="0">
                <a:solidFill>
                  <a:schemeClr val="bg1"/>
                </a:solidFill>
                <a:latin typeface="+mn-ea"/>
              </a:rPr>
              <a:t>P</a:t>
            </a:r>
            <a:r>
              <a:rPr kumimoji="1" lang="ja-JP" altLang="en-US" sz="2000" dirty="0" smtClean="0">
                <a:solidFill>
                  <a:schemeClr val="bg1"/>
                </a:solidFill>
                <a:latin typeface="+mn-ea"/>
              </a:rPr>
              <a:t>２４まで</a:t>
            </a:r>
            <a:endParaRPr kumimoji="1" lang="en-US" altLang="ja-JP" sz="2000" dirty="0" smtClean="0">
              <a:solidFill>
                <a:schemeClr val="bg1"/>
              </a:solidFill>
              <a:latin typeface="+mn-ea"/>
            </a:endParaRPr>
          </a:p>
          <a:p>
            <a:endParaRPr kumimoji="1" lang="en-US" altLang="ja-JP" sz="2000" dirty="0" smtClean="0">
              <a:solidFill>
                <a:schemeClr val="bg1"/>
              </a:solidFill>
              <a:latin typeface="+mn-ea"/>
            </a:endParaRPr>
          </a:p>
          <a:p>
            <a:endParaRPr kumimoji="1" lang="en-US" altLang="ja-JP" sz="2000" dirty="0">
              <a:solidFill>
                <a:schemeClr val="bg1"/>
              </a:solidFill>
            </a:endParaRPr>
          </a:p>
          <a:p>
            <a:endParaRPr kumimoji="1" lang="ja-JP" altLang="en-US" sz="2000" dirty="0">
              <a:solidFill>
                <a:schemeClr val="bg1"/>
              </a:solidFill>
            </a:endParaRPr>
          </a:p>
        </p:txBody>
      </p:sp>
    </p:spTree>
    <p:extLst>
      <p:ext uri="{BB962C8B-B14F-4D97-AF65-F5344CB8AC3E}">
        <p14:creationId xmlns:p14="http://schemas.microsoft.com/office/powerpoint/2010/main" val="1180135205"/>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79712" y="692696"/>
            <a:ext cx="5791200" cy="881658"/>
          </a:xfrm>
        </p:spPr>
        <p:txBody>
          <a:bodyPr>
            <a:normAutofit/>
          </a:bodyPr>
          <a:lstStyle/>
          <a:p>
            <a:r>
              <a:rPr kumimoji="1" lang="ja-JP" altLang="en-US" dirty="0" smtClean="0"/>
              <a:t>第１章</a:t>
            </a:r>
            <a:r>
              <a:rPr kumimoji="1" lang="en-US" altLang="ja-JP" dirty="0" smtClean="0"/>
              <a:t/>
            </a:r>
            <a:br>
              <a:rPr kumimoji="1" lang="en-US" altLang="ja-JP" dirty="0" smtClean="0"/>
            </a:br>
            <a:r>
              <a:rPr kumimoji="1" lang="ja-JP" altLang="en-US" dirty="0" smtClean="0"/>
              <a:t>ソフトウェア開発の概要</a:t>
            </a:r>
            <a:endParaRPr kumimoji="1" lang="ja-JP" altLang="en-US" dirty="0"/>
          </a:p>
        </p:txBody>
      </p:sp>
      <p:sp>
        <p:nvSpPr>
          <p:cNvPr id="3" name="コンテンツ プレースホルダー 2"/>
          <p:cNvSpPr>
            <a:spLocks noGrp="1"/>
          </p:cNvSpPr>
          <p:nvPr>
            <p:ph idx="1"/>
          </p:nvPr>
        </p:nvSpPr>
        <p:spPr>
          <a:xfrm>
            <a:off x="1115616" y="1752600"/>
            <a:ext cx="6656784" cy="3886200"/>
          </a:xfrm>
        </p:spPr>
        <p:txBody>
          <a:bodyPr/>
          <a:lstStyle/>
          <a:p>
            <a:r>
              <a:rPr kumimoji="1" lang="ja-JP" altLang="en-US" sz="2000" b="1" dirty="0" smtClean="0"/>
              <a:t>ソフトウェアエンジニアリングの意味と歴史</a:t>
            </a:r>
            <a:endParaRPr kumimoji="1" lang="en-US" altLang="ja-JP" sz="2000" b="1" dirty="0" smtClean="0"/>
          </a:p>
          <a:p>
            <a:endParaRPr lang="en-US" altLang="ja-JP" sz="2000" b="1" dirty="0"/>
          </a:p>
          <a:p>
            <a:r>
              <a:rPr kumimoji="1" lang="en-US" altLang="ja-JP" sz="2000" b="1" dirty="0" smtClean="0"/>
              <a:t> </a:t>
            </a:r>
            <a:r>
              <a:rPr kumimoji="1" lang="ja-JP" altLang="en-US" sz="2000" b="1" dirty="0" smtClean="0"/>
              <a:t>代表的な分析・設計手法</a:t>
            </a:r>
            <a:endParaRPr kumimoji="1" lang="en-US" altLang="ja-JP" sz="2000" b="1" dirty="0" smtClean="0"/>
          </a:p>
          <a:p>
            <a:endParaRPr lang="en-US" altLang="ja-JP" sz="2000" b="1" dirty="0" smtClean="0"/>
          </a:p>
          <a:p>
            <a:r>
              <a:rPr kumimoji="1" lang="en-US" altLang="ja-JP" sz="2000" b="1" dirty="0" smtClean="0"/>
              <a:t> </a:t>
            </a:r>
            <a:r>
              <a:rPr kumimoji="1" lang="ja-JP" altLang="en-US" sz="2000" b="1" dirty="0" smtClean="0"/>
              <a:t>代表的な開発手法</a:t>
            </a:r>
            <a:endParaRPr kumimoji="1" lang="ja-JP" altLang="en-US" sz="2000" b="1" dirty="0"/>
          </a:p>
        </p:txBody>
      </p:sp>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3</a:t>
            </a:fld>
            <a:endParaRPr lang="en-US" altLang="ja-JP" dirty="0"/>
          </a:p>
        </p:txBody>
      </p:sp>
    </p:spTree>
    <p:extLst>
      <p:ext uri="{BB962C8B-B14F-4D97-AF65-F5344CB8AC3E}">
        <p14:creationId xmlns:p14="http://schemas.microsoft.com/office/powerpoint/2010/main" val="1813408338"/>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ソフトウェアエンジニアリング</a:t>
            </a:r>
            <a:r>
              <a:rPr kumimoji="1" lang="en-US" altLang="ja-JP" dirty="0" smtClean="0"/>
              <a:t>	</a:t>
            </a:r>
            <a:r>
              <a:rPr kumimoji="1" lang="ja-JP" altLang="en-US" dirty="0" smtClean="0"/>
              <a:t>の意味</a:t>
            </a:r>
            <a:endParaRPr kumimoji="1" lang="ja-JP" altLang="en-US" dirty="0"/>
          </a:p>
        </p:txBody>
      </p:sp>
      <p:sp>
        <p:nvSpPr>
          <p:cNvPr id="3" name="コンテンツ プレースホルダー 2"/>
          <p:cNvSpPr>
            <a:spLocks noGrp="1"/>
          </p:cNvSpPr>
          <p:nvPr>
            <p:ph idx="1"/>
          </p:nvPr>
        </p:nvSpPr>
        <p:spPr>
          <a:xfrm>
            <a:off x="1187624" y="1752600"/>
            <a:ext cx="6584776" cy="3886200"/>
          </a:xfrm>
        </p:spPr>
        <p:txBody>
          <a:bodyPr/>
          <a:lstStyle/>
          <a:p>
            <a:r>
              <a:rPr lang="ja-JP" altLang="en-US" sz="2000" b="1" dirty="0" smtClean="0"/>
              <a:t>ソフトウェアエンジニアリングとは？</a:t>
            </a:r>
            <a:endParaRPr lang="en-US" altLang="ja-JP" sz="2000" b="1" dirty="0" smtClean="0"/>
          </a:p>
          <a:p>
            <a:pPr marL="400050" lvl="1" indent="0">
              <a:buNone/>
            </a:pPr>
            <a:r>
              <a:rPr lang="ja-JP" altLang="en-US" sz="1600" dirty="0" smtClean="0"/>
              <a:t>　</a:t>
            </a:r>
            <a:r>
              <a:rPr lang="ja-JP" altLang="en-US" sz="1800" dirty="0" smtClean="0"/>
              <a:t>プログラム開発を工学としてとらえ、合理的な様々な方法論と開発手法を用いながら、早く、安く、正確に、誰でも</a:t>
            </a:r>
            <a:r>
              <a:rPr lang="ja-JP" altLang="en-US" sz="1800" dirty="0"/>
              <a:t>プログラム</a:t>
            </a:r>
            <a:r>
              <a:rPr lang="ja-JP" altLang="en-US" sz="1800" dirty="0" smtClean="0"/>
              <a:t>を作成できることを目指す学問である。</a:t>
            </a:r>
            <a:endParaRPr lang="en-US" altLang="ja-JP" sz="1800" dirty="0" smtClean="0"/>
          </a:p>
          <a:p>
            <a:pPr marL="0" indent="0">
              <a:buNone/>
            </a:pPr>
            <a:endParaRPr lang="en-US" altLang="ja-JP" sz="1800" dirty="0" smtClean="0"/>
          </a:p>
          <a:p>
            <a:pPr marL="0" indent="0">
              <a:buNone/>
            </a:pPr>
            <a:endParaRPr kumimoji="1" lang="en-US" altLang="ja-JP" sz="1800" dirty="0"/>
          </a:p>
          <a:p>
            <a:r>
              <a:rPr lang="ja-JP" altLang="en-US" sz="2000" b="1" dirty="0" smtClean="0"/>
              <a:t>ソフトウェア危機</a:t>
            </a:r>
            <a:endParaRPr lang="en-US" altLang="ja-JP" sz="2000" b="1" dirty="0" smtClean="0"/>
          </a:p>
          <a:p>
            <a:pPr marL="400050" lvl="1" indent="0">
              <a:buNone/>
            </a:pPr>
            <a:r>
              <a:rPr lang="ja-JP" altLang="en-US" sz="1600" dirty="0"/>
              <a:t>　</a:t>
            </a:r>
            <a:r>
              <a:rPr lang="ja-JP" altLang="en-US" sz="1800" dirty="0" smtClean="0"/>
              <a:t>ソフトウェアの大規模化、複雑化に伴い、品質や生産性の低下が大きな問題となったこと</a:t>
            </a:r>
            <a:endParaRPr kumimoji="1" lang="ja-JP" altLang="en-US" sz="1800" dirty="0"/>
          </a:p>
        </p:txBody>
      </p:sp>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4</a:t>
            </a:fld>
            <a:endParaRPr lang="en-US" altLang="ja-JP" dirty="0"/>
          </a:p>
        </p:txBody>
      </p:sp>
    </p:spTree>
    <p:extLst>
      <p:ext uri="{BB962C8B-B14F-4D97-AF65-F5344CB8AC3E}">
        <p14:creationId xmlns:p14="http://schemas.microsoft.com/office/powerpoint/2010/main" val="3462290498"/>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ソフトウェアエンジニアリングの歴史（１）</a:t>
            </a:r>
            <a:endParaRPr kumimoji="1" lang="ja-JP" altLang="en-US" dirty="0"/>
          </a:p>
        </p:txBody>
      </p:sp>
      <p:sp>
        <p:nvSpPr>
          <p:cNvPr id="3" name="コンテンツ プレースホルダー 2"/>
          <p:cNvSpPr>
            <a:spLocks noGrp="1"/>
          </p:cNvSpPr>
          <p:nvPr>
            <p:ph idx="1"/>
          </p:nvPr>
        </p:nvSpPr>
        <p:spPr>
          <a:xfrm>
            <a:off x="1331640" y="1752600"/>
            <a:ext cx="6440760" cy="3886200"/>
          </a:xfrm>
        </p:spPr>
        <p:txBody>
          <a:bodyPr/>
          <a:lstStyle/>
          <a:p>
            <a:r>
              <a:rPr kumimoji="1" lang="ja-JP" altLang="en-US" sz="2000" b="1" dirty="0" smtClean="0"/>
              <a:t>「ソフトウェアエンジニアリングの始まり」</a:t>
            </a:r>
            <a:endParaRPr kumimoji="1" lang="en-US" altLang="ja-JP" sz="2000" b="1" dirty="0" smtClean="0"/>
          </a:p>
          <a:p>
            <a:pPr marL="400050" lvl="1" indent="0">
              <a:buNone/>
            </a:pPr>
            <a:r>
              <a:rPr lang="ja-JP" altLang="en-US" sz="1600" dirty="0" smtClean="0"/>
              <a:t>　</a:t>
            </a:r>
            <a:r>
              <a:rPr lang="ja-JP" altLang="en-US" sz="1800" dirty="0" smtClean="0"/>
              <a:t>１９６８年１０月にドイツのガルミッシュで行われた</a:t>
            </a:r>
            <a:endParaRPr lang="en-US" altLang="ja-JP" sz="1800" dirty="0" smtClean="0"/>
          </a:p>
          <a:p>
            <a:pPr marL="400050" lvl="1" indent="0">
              <a:buNone/>
            </a:pPr>
            <a:r>
              <a:rPr lang="ja-JP" altLang="en-US" sz="1800" dirty="0" smtClean="0"/>
              <a:t>「</a:t>
            </a:r>
            <a:r>
              <a:rPr lang="en-US" altLang="ja-JP" sz="1800" dirty="0" smtClean="0"/>
              <a:t>a Working Conference on Software Engineering</a:t>
            </a:r>
            <a:r>
              <a:rPr lang="ja-JP" altLang="en-US" sz="1800" dirty="0"/>
              <a:t> </a:t>
            </a:r>
            <a:r>
              <a:rPr lang="ja-JP" altLang="en-US" sz="1800" dirty="0" smtClean="0"/>
              <a:t>」</a:t>
            </a:r>
            <a:endParaRPr lang="en-US" altLang="ja-JP" sz="1800" dirty="0" smtClean="0"/>
          </a:p>
          <a:p>
            <a:pPr marL="400050" lvl="1" indent="0">
              <a:buNone/>
            </a:pPr>
            <a:r>
              <a:rPr lang="ja-JP" altLang="en-US" sz="1800" dirty="0" smtClean="0"/>
              <a:t>で使われ</a:t>
            </a:r>
            <a:r>
              <a:rPr lang="ja-JP" altLang="en-US" sz="1800" dirty="0"/>
              <a:t>た</a:t>
            </a:r>
            <a:r>
              <a:rPr lang="ja-JP" altLang="en-US" sz="1800" dirty="0" smtClean="0"/>
              <a:t>の</a:t>
            </a:r>
            <a:r>
              <a:rPr lang="ja-JP" altLang="en-US" sz="1800" dirty="0"/>
              <a:t>が</a:t>
            </a:r>
            <a:r>
              <a:rPr lang="ja-JP" altLang="en-US" sz="1800" dirty="0" smtClean="0"/>
              <a:t>始まり</a:t>
            </a:r>
            <a:endParaRPr kumimoji="1" lang="en-US" altLang="ja-JP" sz="1800" dirty="0" smtClean="0"/>
          </a:p>
          <a:p>
            <a:endParaRPr kumimoji="1" lang="en-US" altLang="ja-JP" sz="1800" dirty="0" smtClean="0"/>
          </a:p>
          <a:p>
            <a:r>
              <a:rPr lang="ja-JP" altLang="en-US" sz="2000" b="1" dirty="0" smtClean="0"/>
              <a:t>「構造化」</a:t>
            </a:r>
            <a:endParaRPr lang="en-US" altLang="ja-JP" sz="2000" b="1" dirty="0" smtClean="0"/>
          </a:p>
          <a:p>
            <a:pPr marL="400050" lvl="1" indent="0">
              <a:buNone/>
            </a:pPr>
            <a:r>
              <a:rPr lang="ja-JP" altLang="en-US" sz="1800" dirty="0" smtClean="0"/>
              <a:t>プログラムの制御処理を簡素化し明確にするもの</a:t>
            </a:r>
            <a:endParaRPr lang="en-US" altLang="ja-JP" sz="1800" dirty="0" smtClean="0"/>
          </a:p>
          <a:p>
            <a:pPr marL="400050" lvl="1" indent="0">
              <a:buNone/>
            </a:pPr>
            <a:r>
              <a:rPr lang="ja-JP" altLang="en-US" sz="1800" dirty="0" smtClean="0"/>
              <a:t>連接、分岐、反復の組み合わせで表現する（構造化定理）</a:t>
            </a:r>
            <a:endParaRPr lang="en-US" altLang="ja-JP" sz="1800" dirty="0" smtClean="0"/>
          </a:p>
          <a:p>
            <a:pPr marL="400050" lvl="1" indent="0">
              <a:buNone/>
            </a:pPr>
            <a:endParaRPr kumimoji="1" lang="en-US" altLang="ja-JP" sz="1600" dirty="0" smtClean="0"/>
          </a:p>
          <a:p>
            <a:endParaRPr kumimoji="1" lang="en-US" altLang="ja-JP" sz="1800" dirty="0"/>
          </a:p>
          <a:p>
            <a:pPr marL="0" indent="0">
              <a:buNone/>
            </a:pPr>
            <a:endParaRPr kumimoji="1" lang="en-US" altLang="ja-JP" sz="1800" dirty="0"/>
          </a:p>
          <a:p>
            <a:endParaRPr kumimoji="1" lang="en-US" altLang="ja-JP" sz="1800" dirty="0" smtClean="0"/>
          </a:p>
          <a:p>
            <a:endParaRPr kumimoji="1" lang="ja-JP" altLang="en-US" sz="1800" dirty="0"/>
          </a:p>
        </p:txBody>
      </p:sp>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5</a:t>
            </a:fld>
            <a:endParaRPr lang="en-US" altLang="ja-JP" dirty="0"/>
          </a:p>
        </p:txBody>
      </p:sp>
      <p:pic>
        <p:nvPicPr>
          <p:cNvPr id="5" name="図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696" y="4725144"/>
            <a:ext cx="5334000" cy="1447428"/>
          </a:xfrm>
          <a:prstGeom prst="rect">
            <a:avLst/>
          </a:prstGeom>
        </p:spPr>
      </p:pic>
    </p:spTree>
    <p:extLst>
      <p:ext uri="{BB962C8B-B14F-4D97-AF65-F5344CB8AC3E}">
        <p14:creationId xmlns:p14="http://schemas.microsoft.com/office/powerpoint/2010/main" val="1155307378"/>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ソフトウェアエンジニアリングの歴史</a:t>
            </a:r>
            <a:r>
              <a:rPr lang="ja-JP" altLang="en-US" dirty="0" smtClean="0"/>
              <a:t>（２）</a:t>
            </a:r>
            <a:endParaRPr kumimoji="1" lang="ja-JP" altLang="en-US" dirty="0"/>
          </a:p>
        </p:txBody>
      </p:sp>
      <p:sp>
        <p:nvSpPr>
          <p:cNvPr id="3" name="コンテンツ プレースホルダー 2"/>
          <p:cNvSpPr>
            <a:spLocks noGrp="1"/>
          </p:cNvSpPr>
          <p:nvPr>
            <p:ph idx="1"/>
          </p:nvPr>
        </p:nvSpPr>
        <p:spPr>
          <a:xfrm>
            <a:off x="1187624" y="1752600"/>
            <a:ext cx="6912768" cy="3886200"/>
          </a:xfrm>
        </p:spPr>
        <p:txBody>
          <a:bodyPr/>
          <a:lstStyle/>
          <a:p>
            <a:r>
              <a:rPr lang="ja-JP" altLang="en-US" sz="2000" b="1" dirty="0" smtClean="0"/>
              <a:t>「管理技術」</a:t>
            </a:r>
            <a:endParaRPr lang="en-US" altLang="ja-JP" sz="1800" b="1" dirty="0" smtClean="0"/>
          </a:p>
          <a:p>
            <a:pPr marL="400050" lvl="1" indent="0">
              <a:buNone/>
            </a:pPr>
            <a:r>
              <a:rPr lang="ja-JP" altLang="en-US" sz="1800" dirty="0" smtClean="0"/>
              <a:t>１９８０年代に幅を利かせていた</a:t>
            </a:r>
            <a:endParaRPr lang="en-US" altLang="ja-JP" sz="1800" dirty="0" smtClean="0"/>
          </a:p>
          <a:p>
            <a:pPr marL="400050" lvl="1" indent="0">
              <a:buNone/>
            </a:pPr>
            <a:r>
              <a:rPr lang="ja-JP" altLang="en-US" sz="1800" dirty="0" smtClean="0"/>
              <a:t>開発に関する人やものなどを管理する</a:t>
            </a:r>
            <a:endParaRPr lang="en-US" altLang="ja-JP" sz="1800" dirty="0" smtClean="0"/>
          </a:p>
          <a:p>
            <a:pPr marL="400050" lvl="1" indent="0">
              <a:buNone/>
            </a:pPr>
            <a:r>
              <a:rPr lang="ja-JP" altLang="en-US" sz="1800" dirty="0"/>
              <a:t>大規模</a:t>
            </a:r>
            <a:r>
              <a:rPr lang="ja-JP" altLang="en-US" sz="1800" dirty="0" smtClean="0"/>
              <a:t>なソフトウェアの開発では適切管理することが不可欠</a:t>
            </a:r>
            <a:endParaRPr lang="en-US" altLang="ja-JP" sz="1800" dirty="0" smtClean="0"/>
          </a:p>
          <a:p>
            <a:endParaRPr kumimoji="1" lang="en-US" altLang="ja-JP" sz="1800" dirty="0"/>
          </a:p>
          <a:p>
            <a:r>
              <a:rPr kumimoji="1" lang="ja-JP" altLang="en-US" sz="2000" b="1" dirty="0" smtClean="0"/>
              <a:t>「オブジェクト指向」</a:t>
            </a:r>
            <a:endParaRPr kumimoji="1" lang="en-US" altLang="ja-JP" sz="2000" b="1" dirty="0" smtClean="0"/>
          </a:p>
          <a:p>
            <a:pPr marL="457200" lvl="1" indent="0">
              <a:buNone/>
            </a:pPr>
            <a:r>
              <a:rPr lang="ja-JP" altLang="en-US" sz="1800" dirty="0"/>
              <a:t>１９９０年</a:t>
            </a:r>
            <a:r>
              <a:rPr lang="ja-JP" altLang="en-US" sz="1800" dirty="0" smtClean="0"/>
              <a:t>以降のソフトウェアエンジニアリングの重要なキーワード</a:t>
            </a:r>
            <a:r>
              <a:rPr kumimoji="1" lang="ja-JP" altLang="en-US" sz="1800" dirty="0" smtClean="0"/>
              <a:t>主要な概念は１９７０年代に確立</a:t>
            </a:r>
            <a:endParaRPr lang="en-US" altLang="ja-JP" sz="1800" dirty="0"/>
          </a:p>
          <a:p>
            <a:pPr marL="457200" lvl="1" indent="0">
              <a:buNone/>
            </a:pPr>
            <a:r>
              <a:rPr lang="ja-JP" altLang="en-US" sz="1800" dirty="0" smtClean="0"/>
              <a:t>オブジェクト</a:t>
            </a:r>
            <a:r>
              <a:rPr lang="ja-JP" altLang="en-US" sz="1800" dirty="0"/>
              <a:t>指向</a:t>
            </a:r>
            <a:r>
              <a:rPr lang="ja-JP" altLang="en-US" sz="1800" dirty="0" smtClean="0"/>
              <a:t>は分析・設計にも取り入れられる</a:t>
            </a:r>
            <a:endParaRPr kumimoji="1" lang="ja-JP" altLang="en-US" sz="1800" dirty="0"/>
          </a:p>
        </p:txBody>
      </p:sp>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6</a:t>
            </a:fld>
            <a:endParaRPr lang="en-US" altLang="ja-JP" dirty="0"/>
          </a:p>
        </p:txBody>
      </p:sp>
    </p:spTree>
    <p:extLst>
      <p:ext uri="{BB962C8B-B14F-4D97-AF65-F5344CB8AC3E}">
        <p14:creationId xmlns:p14="http://schemas.microsoft.com/office/powerpoint/2010/main" val="1369827565"/>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代表的な分析・設計手法（１）</a:t>
            </a:r>
            <a:endParaRPr kumimoji="1" lang="ja-JP" altLang="en-US" dirty="0"/>
          </a:p>
        </p:txBody>
      </p:sp>
      <p:sp>
        <p:nvSpPr>
          <p:cNvPr id="3" name="コンテンツ プレースホルダー 2"/>
          <p:cNvSpPr>
            <a:spLocks noGrp="1"/>
          </p:cNvSpPr>
          <p:nvPr>
            <p:ph idx="1"/>
          </p:nvPr>
        </p:nvSpPr>
        <p:spPr>
          <a:xfrm>
            <a:off x="1115616" y="1752600"/>
            <a:ext cx="6656784" cy="3886200"/>
          </a:xfrm>
        </p:spPr>
        <p:txBody>
          <a:bodyPr/>
          <a:lstStyle/>
          <a:p>
            <a:pPr marL="400050"/>
            <a:r>
              <a:rPr kumimoji="1" lang="ja-JP" altLang="en-US" sz="2000" b="1" dirty="0" smtClean="0"/>
              <a:t>分析と設計</a:t>
            </a:r>
            <a:endParaRPr kumimoji="1" lang="en-US" altLang="ja-JP" sz="2000" b="1" dirty="0" smtClean="0"/>
          </a:p>
          <a:p>
            <a:pPr marL="514350" lvl="1" indent="0">
              <a:buNone/>
            </a:pPr>
            <a:r>
              <a:rPr kumimoji="1" lang="ja-JP" altLang="en-US" sz="1800" dirty="0" smtClean="0"/>
              <a:t>システム開発にはプログラミングするのに必要なシステムの</a:t>
            </a:r>
            <a:endParaRPr kumimoji="1" lang="en-US" altLang="ja-JP" sz="1800" dirty="0" smtClean="0"/>
          </a:p>
          <a:p>
            <a:pPr marL="514350" lvl="1" indent="0">
              <a:buNone/>
            </a:pPr>
            <a:r>
              <a:rPr kumimoji="1" lang="ja-JP" altLang="en-US" sz="1800" dirty="0" smtClean="0"/>
              <a:t>設計書を用意する必要がある</a:t>
            </a:r>
            <a:endParaRPr kumimoji="1" lang="ja-JP" altLang="en-US" sz="1800" dirty="0"/>
          </a:p>
        </p:txBody>
      </p:sp>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7</a:t>
            </a:fld>
            <a:endParaRPr lang="en-US" altLang="ja-JP" dirty="0"/>
          </a:p>
        </p:txBody>
      </p:sp>
      <p:sp>
        <p:nvSpPr>
          <p:cNvPr id="5" name="Documents"/>
          <p:cNvSpPr>
            <a:spLocks noEditPoints="1" noChangeArrowheads="1"/>
          </p:cNvSpPr>
          <p:nvPr/>
        </p:nvSpPr>
        <p:spPr bwMode="auto">
          <a:xfrm>
            <a:off x="1132294" y="2996952"/>
            <a:ext cx="1215889" cy="1584176"/>
          </a:xfrm>
          <a:custGeom>
            <a:avLst/>
            <a:gdLst>
              <a:gd name="T0" fmla="*/ 0 w 21600"/>
              <a:gd name="T1" fmla="*/ 2800 h 21600"/>
              <a:gd name="T2" fmla="*/ 3468 w 21600"/>
              <a:gd name="T3" fmla="*/ 0 h 21600"/>
              <a:gd name="T4" fmla="*/ 21653 w 21600"/>
              <a:gd name="T5" fmla="*/ 18828 h 21600"/>
              <a:gd name="T6" fmla="*/ 19954 w 21600"/>
              <a:gd name="T7" fmla="*/ 20214 h 21600"/>
              <a:gd name="T8" fmla="*/ 18256 w 21600"/>
              <a:gd name="T9" fmla="*/ 21628 h 21600"/>
              <a:gd name="T10" fmla="*/ 19954 w 21600"/>
              <a:gd name="T11" fmla="*/ 1428 h 21600"/>
              <a:gd name="T12" fmla="*/ 18256 w 21600"/>
              <a:gd name="T13" fmla="*/ 2800 h 21600"/>
              <a:gd name="T14" fmla="*/ 1645 w 21600"/>
              <a:gd name="T15" fmla="*/ 1428 h 21600"/>
              <a:gd name="T16" fmla="*/ 21600 w 21600"/>
              <a:gd name="T17" fmla="*/ 0 h 21600"/>
              <a:gd name="T18" fmla="*/ 10800 w 21600"/>
              <a:gd name="T19" fmla="*/ 0 h 21600"/>
              <a:gd name="T20" fmla="*/ 0 w 21600"/>
              <a:gd name="T21" fmla="*/ 10800 h 21600"/>
              <a:gd name="T22" fmla="*/ 21600 w 21600"/>
              <a:gd name="T23" fmla="*/ 10800 h 21600"/>
              <a:gd name="T24" fmla="*/ 1645 w 21600"/>
              <a:gd name="T25" fmla="*/ 4171 h 21600"/>
              <a:gd name="T26" fmla="*/ 16522 w 21600"/>
              <a:gd name="T27" fmla="*/ 17314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chemeClr val="bg2">
              <a:lumMod val="20000"/>
              <a:lumOff val="80000"/>
            </a:schemeClr>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r>
              <a:rPr lang="ja-JP" altLang="en-US" sz="1600" dirty="0" smtClean="0">
                <a:solidFill>
                  <a:schemeClr val="bg1"/>
                </a:solidFill>
              </a:rPr>
              <a:t>業務</a:t>
            </a:r>
            <a:endParaRPr lang="en-US" altLang="ja-JP" sz="1600" dirty="0" smtClean="0">
              <a:solidFill>
                <a:schemeClr val="bg1"/>
              </a:solidFill>
            </a:endParaRPr>
          </a:p>
          <a:p>
            <a:r>
              <a:rPr lang="ja-JP" altLang="en-US" sz="1600" dirty="0">
                <a:solidFill>
                  <a:schemeClr val="bg1"/>
                </a:solidFill>
              </a:rPr>
              <a:t>手順書</a:t>
            </a:r>
          </a:p>
        </p:txBody>
      </p:sp>
      <p:sp>
        <p:nvSpPr>
          <p:cNvPr id="6" name="Documents"/>
          <p:cNvSpPr>
            <a:spLocks noEditPoints="1" noChangeArrowheads="1"/>
          </p:cNvSpPr>
          <p:nvPr/>
        </p:nvSpPr>
        <p:spPr bwMode="auto">
          <a:xfrm>
            <a:off x="3906975" y="2996952"/>
            <a:ext cx="1241089" cy="1611654"/>
          </a:xfrm>
          <a:custGeom>
            <a:avLst/>
            <a:gdLst>
              <a:gd name="T0" fmla="*/ 0 w 21600"/>
              <a:gd name="T1" fmla="*/ 2800 h 21600"/>
              <a:gd name="T2" fmla="*/ 3468 w 21600"/>
              <a:gd name="T3" fmla="*/ 0 h 21600"/>
              <a:gd name="T4" fmla="*/ 21653 w 21600"/>
              <a:gd name="T5" fmla="*/ 18828 h 21600"/>
              <a:gd name="T6" fmla="*/ 19954 w 21600"/>
              <a:gd name="T7" fmla="*/ 20214 h 21600"/>
              <a:gd name="T8" fmla="*/ 18256 w 21600"/>
              <a:gd name="T9" fmla="*/ 21628 h 21600"/>
              <a:gd name="T10" fmla="*/ 19954 w 21600"/>
              <a:gd name="T11" fmla="*/ 1428 h 21600"/>
              <a:gd name="T12" fmla="*/ 18256 w 21600"/>
              <a:gd name="T13" fmla="*/ 2800 h 21600"/>
              <a:gd name="T14" fmla="*/ 1645 w 21600"/>
              <a:gd name="T15" fmla="*/ 1428 h 21600"/>
              <a:gd name="T16" fmla="*/ 21600 w 21600"/>
              <a:gd name="T17" fmla="*/ 0 h 21600"/>
              <a:gd name="T18" fmla="*/ 10800 w 21600"/>
              <a:gd name="T19" fmla="*/ 0 h 21600"/>
              <a:gd name="T20" fmla="*/ 0 w 21600"/>
              <a:gd name="T21" fmla="*/ 10800 h 21600"/>
              <a:gd name="T22" fmla="*/ 21600 w 21600"/>
              <a:gd name="T23" fmla="*/ 10800 h 21600"/>
              <a:gd name="T24" fmla="*/ 1645 w 21600"/>
              <a:gd name="T25" fmla="*/ 4171 h 21600"/>
              <a:gd name="T26" fmla="*/ 16522 w 21600"/>
              <a:gd name="T27" fmla="*/ 17314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chemeClr val="bg2">
              <a:lumMod val="40000"/>
              <a:lumOff val="60000"/>
            </a:schemeClr>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r>
              <a:rPr lang="ja-JP" altLang="en-US" sz="1400" dirty="0" smtClean="0">
                <a:solidFill>
                  <a:schemeClr val="bg1"/>
                </a:solidFill>
              </a:rPr>
              <a:t>システム</a:t>
            </a:r>
            <a:endParaRPr lang="en-US" altLang="ja-JP" sz="1400" dirty="0" smtClean="0">
              <a:solidFill>
                <a:schemeClr val="bg1"/>
              </a:solidFill>
            </a:endParaRPr>
          </a:p>
          <a:p>
            <a:r>
              <a:rPr lang="ja-JP" altLang="en-US" sz="1400" dirty="0">
                <a:solidFill>
                  <a:schemeClr val="bg1"/>
                </a:solidFill>
              </a:rPr>
              <a:t>要件</a:t>
            </a:r>
          </a:p>
        </p:txBody>
      </p:sp>
      <p:sp>
        <p:nvSpPr>
          <p:cNvPr id="7" name="Documents"/>
          <p:cNvSpPr>
            <a:spLocks noEditPoints="1" noChangeArrowheads="1"/>
          </p:cNvSpPr>
          <p:nvPr/>
        </p:nvSpPr>
        <p:spPr bwMode="auto">
          <a:xfrm>
            <a:off x="6659079" y="2996952"/>
            <a:ext cx="1228477" cy="1618090"/>
          </a:xfrm>
          <a:custGeom>
            <a:avLst/>
            <a:gdLst>
              <a:gd name="T0" fmla="*/ 0 w 21600"/>
              <a:gd name="T1" fmla="*/ 2800 h 21600"/>
              <a:gd name="T2" fmla="*/ 3468 w 21600"/>
              <a:gd name="T3" fmla="*/ 0 h 21600"/>
              <a:gd name="T4" fmla="*/ 21653 w 21600"/>
              <a:gd name="T5" fmla="*/ 18828 h 21600"/>
              <a:gd name="T6" fmla="*/ 19954 w 21600"/>
              <a:gd name="T7" fmla="*/ 20214 h 21600"/>
              <a:gd name="T8" fmla="*/ 18256 w 21600"/>
              <a:gd name="T9" fmla="*/ 21628 h 21600"/>
              <a:gd name="T10" fmla="*/ 19954 w 21600"/>
              <a:gd name="T11" fmla="*/ 1428 h 21600"/>
              <a:gd name="T12" fmla="*/ 18256 w 21600"/>
              <a:gd name="T13" fmla="*/ 2800 h 21600"/>
              <a:gd name="T14" fmla="*/ 1645 w 21600"/>
              <a:gd name="T15" fmla="*/ 1428 h 21600"/>
              <a:gd name="T16" fmla="*/ 21600 w 21600"/>
              <a:gd name="T17" fmla="*/ 0 h 21600"/>
              <a:gd name="T18" fmla="*/ 10800 w 21600"/>
              <a:gd name="T19" fmla="*/ 0 h 21600"/>
              <a:gd name="T20" fmla="*/ 0 w 21600"/>
              <a:gd name="T21" fmla="*/ 10800 h 21600"/>
              <a:gd name="T22" fmla="*/ 21600 w 21600"/>
              <a:gd name="T23" fmla="*/ 10800 h 21600"/>
              <a:gd name="T24" fmla="*/ 1645 w 21600"/>
              <a:gd name="T25" fmla="*/ 4171 h 21600"/>
              <a:gd name="T26" fmla="*/ 16522 w 21600"/>
              <a:gd name="T27" fmla="*/ 17314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chemeClr val="bg2">
              <a:lumMod val="60000"/>
              <a:lumOff val="40000"/>
            </a:schemeClr>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r>
              <a:rPr lang="ja-JP" altLang="en-US" sz="1600" dirty="0" smtClean="0">
                <a:solidFill>
                  <a:schemeClr val="bg1"/>
                </a:solidFill>
              </a:rPr>
              <a:t>設計書</a:t>
            </a:r>
            <a:endParaRPr lang="ja-JP" altLang="en-US" sz="1600" dirty="0">
              <a:solidFill>
                <a:schemeClr val="bg1"/>
              </a:solidFill>
            </a:endParaRPr>
          </a:p>
        </p:txBody>
      </p:sp>
      <p:sp>
        <p:nvSpPr>
          <p:cNvPr id="21" name="フリーフォーム 20"/>
          <p:cNvSpPr/>
          <p:nvPr/>
        </p:nvSpPr>
        <p:spPr bwMode="auto">
          <a:xfrm>
            <a:off x="1403648" y="5141000"/>
            <a:ext cx="2952328" cy="360154"/>
          </a:xfrm>
          <a:custGeom>
            <a:avLst/>
            <a:gdLst>
              <a:gd name="connsiteX0" fmla="*/ 0 w 4696178"/>
              <a:gd name="connsiteY0" fmla="*/ 79023 h 720309"/>
              <a:gd name="connsiteX1" fmla="*/ 1151467 w 4696178"/>
              <a:gd name="connsiteY1" fmla="*/ 575734 h 720309"/>
              <a:gd name="connsiteX2" fmla="*/ 2573867 w 4696178"/>
              <a:gd name="connsiteY2" fmla="*/ 711200 h 720309"/>
              <a:gd name="connsiteX3" fmla="*/ 3939822 w 4696178"/>
              <a:gd name="connsiteY3" fmla="*/ 372534 h 720309"/>
              <a:gd name="connsiteX4" fmla="*/ 4696178 w 4696178"/>
              <a:gd name="connsiteY4" fmla="*/ 0 h 720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6178" h="720309">
                <a:moveTo>
                  <a:pt x="0" y="79023"/>
                </a:moveTo>
                <a:cubicBezTo>
                  <a:pt x="361244" y="274697"/>
                  <a:pt x="722489" y="470371"/>
                  <a:pt x="1151467" y="575734"/>
                </a:cubicBezTo>
                <a:cubicBezTo>
                  <a:pt x="1580445" y="681097"/>
                  <a:pt x="2109141" y="745067"/>
                  <a:pt x="2573867" y="711200"/>
                </a:cubicBezTo>
                <a:cubicBezTo>
                  <a:pt x="3038593" y="677333"/>
                  <a:pt x="3586103" y="491067"/>
                  <a:pt x="3939822" y="372534"/>
                </a:cubicBezTo>
                <a:cubicBezTo>
                  <a:pt x="4293541" y="254001"/>
                  <a:pt x="4494859" y="127000"/>
                  <a:pt x="4696178" y="0"/>
                </a:cubicBezTo>
              </a:path>
            </a:pathLst>
          </a:custGeom>
          <a:noFill/>
          <a:ln w="9525">
            <a:solidFill>
              <a:srgbClr val="000000"/>
            </a:solidFill>
            <a:miter lim="800000"/>
            <a:headEnd/>
            <a:tailEn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sp>
        <p:nvSpPr>
          <p:cNvPr id="22" name="フリーフォーム 21"/>
          <p:cNvSpPr/>
          <p:nvPr/>
        </p:nvSpPr>
        <p:spPr bwMode="auto">
          <a:xfrm>
            <a:off x="4788024" y="5121887"/>
            <a:ext cx="2952328" cy="360154"/>
          </a:xfrm>
          <a:custGeom>
            <a:avLst/>
            <a:gdLst>
              <a:gd name="connsiteX0" fmla="*/ 0 w 4696178"/>
              <a:gd name="connsiteY0" fmla="*/ 79023 h 720309"/>
              <a:gd name="connsiteX1" fmla="*/ 1151467 w 4696178"/>
              <a:gd name="connsiteY1" fmla="*/ 575734 h 720309"/>
              <a:gd name="connsiteX2" fmla="*/ 2573867 w 4696178"/>
              <a:gd name="connsiteY2" fmla="*/ 711200 h 720309"/>
              <a:gd name="connsiteX3" fmla="*/ 3939822 w 4696178"/>
              <a:gd name="connsiteY3" fmla="*/ 372534 h 720309"/>
              <a:gd name="connsiteX4" fmla="*/ 4696178 w 4696178"/>
              <a:gd name="connsiteY4" fmla="*/ 0 h 720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96178" h="720309">
                <a:moveTo>
                  <a:pt x="0" y="79023"/>
                </a:moveTo>
                <a:cubicBezTo>
                  <a:pt x="361244" y="274697"/>
                  <a:pt x="722489" y="470371"/>
                  <a:pt x="1151467" y="575734"/>
                </a:cubicBezTo>
                <a:cubicBezTo>
                  <a:pt x="1580445" y="681097"/>
                  <a:pt x="2109141" y="745067"/>
                  <a:pt x="2573867" y="711200"/>
                </a:cubicBezTo>
                <a:cubicBezTo>
                  <a:pt x="3038593" y="677333"/>
                  <a:pt x="3586103" y="491067"/>
                  <a:pt x="3939822" y="372534"/>
                </a:cubicBezTo>
                <a:cubicBezTo>
                  <a:pt x="4293541" y="254001"/>
                  <a:pt x="4494859" y="127000"/>
                  <a:pt x="4696178" y="0"/>
                </a:cubicBezTo>
              </a:path>
            </a:pathLst>
          </a:custGeom>
          <a:noFill/>
          <a:ln w="9525">
            <a:solidFill>
              <a:srgbClr val="000000"/>
            </a:solidFill>
            <a:miter lim="800000"/>
            <a:headEnd/>
            <a:tailEn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sp>
        <p:nvSpPr>
          <p:cNvPr id="23" name="テキスト ボックス 22"/>
          <p:cNvSpPr txBox="1"/>
          <p:nvPr/>
        </p:nvSpPr>
        <p:spPr>
          <a:xfrm>
            <a:off x="2504450" y="5578620"/>
            <a:ext cx="684076" cy="338554"/>
          </a:xfrm>
          <a:prstGeom prst="rect">
            <a:avLst/>
          </a:prstGeom>
          <a:noFill/>
        </p:spPr>
        <p:txBody>
          <a:bodyPr wrap="square" rtlCol="0">
            <a:spAutoFit/>
          </a:bodyPr>
          <a:lstStyle/>
          <a:p>
            <a:r>
              <a:rPr kumimoji="1" lang="ja-JP" altLang="en-US" sz="1600" b="1" dirty="0" smtClean="0">
                <a:solidFill>
                  <a:schemeClr val="bg1"/>
                </a:solidFill>
              </a:rPr>
              <a:t>分析</a:t>
            </a:r>
          </a:p>
        </p:txBody>
      </p:sp>
      <p:sp>
        <p:nvSpPr>
          <p:cNvPr id="24" name="テキスト ボックス 23"/>
          <p:cNvSpPr txBox="1"/>
          <p:nvPr/>
        </p:nvSpPr>
        <p:spPr>
          <a:xfrm>
            <a:off x="5922150" y="5574828"/>
            <a:ext cx="684076" cy="338554"/>
          </a:xfrm>
          <a:prstGeom prst="rect">
            <a:avLst/>
          </a:prstGeom>
          <a:noFill/>
        </p:spPr>
        <p:txBody>
          <a:bodyPr wrap="square" rtlCol="0">
            <a:spAutoFit/>
          </a:bodyPr>
          <a:lstStyle/>
          <a:p>
            <a:r>
              <a:rPr kumimoji="1" lang="ja-JP" altLang="en-US" sz="1600" b="1" dirty="0">
                <a:solidFill>
                  <a:schemeClr val="bg1"/>
                </a:solidFill>
              </a:rPr>
              <a:t>設計</a:t>
            </a:r>
            <a:endParaRPr kumimoji="1" lang="ja-JP" altLang="en-US" sz="1600" b="1" dirty="0" smtClean="0">
              <a:solidFill>
                <a:schemeClr val="bg1"/>
              </a:solidFill>
            </a:endParaRPr>
          </a:p>
        </p:txBody>
      </p:sp>
    </p:spTree>
    <p:extLst>
      <p:ext uri="{BB962C8B-B14F-4D97-AF65-F5344CB8AC3E}">
        <p14:creationId xmlns:p14="http://schemas.microsoft.com/office/powerpoint/2010/main" val="1586046942"/>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代表的な分析・設計手法</a:t>
            </a:r>
            <a:r>
              <a:rPr kumimoji="1" lang="ja-JP" altLang="en-US" dirty="0" smtClean="0"/>
              <a:t>（</a:t>
            </a:r>
            <a:r>
              <a:rPr lang="ja-JP" altLang="en-US" dirty="0"/>
              <a:t>２</a:t>
            </a:r>
            <a:r>
              <a:rPr kumimoji="1" lang="ja-JP" altLang="en-US" dirty="0" smtClean="0"/>
              <a:t>）</a:t>
            </a:r>
            <a:endParaRPr kumimoji="1" lang="ja-JP" altLang="en-US" dirty="0"/>
          </a:p>
        </p:txBody>
      </p:sp>
      <p:sp>
        <p:nvSpPr>
          <p:cNvPr id="3" name="コンテンツ プレースホルダー 2"/>
          <p:cNvSpPr>
            <a:spLocks noGrp="1"/>
          </p:cNvSpPr>
          <p:nvPr>
            <p:ph idx="1"/>
          </p:nvPr>
        </p:nvSpPr>
        <p:spPr>
          <a:xfrm>
            <a:off x="1187624" y="1752600"/>
            <a:ext cx="6584776" cy="3886200"/>
          </a:xfrm>
        </p:spPr>
        <p:txBody>
          <a:bodyPr/>
          <a:lstStyle/>
          <a:p>
            <a:r>
              <a:rPr kumimoji="1" lang="ja-JP" altLang="en-US" sz="2000" b="1" dirty="0" smtClean="0"/>
              <a:t>業務手順書</a:t>
            </a:r>
            <a:endParaRPr kumimoji="1" lang="en-US" altLang="ja-JP" sz="2000" b="1" dirty="0" smtClean="0"/>
          </a:p>
          <a:p>
            <a:pPr marL="457200" lvl="1" indent="0">
              <a:buNone/>
            </a:pPr>
            <a:r>
              <a:rPr lang="ja-JP" altLang="en-US" sz="1800" dirty="0"/>
              <a:t>顧客が</a:t>
            </a:r>
            <a:r>
              <a:rPr lang="ja-JP" altLang="en-US" sz="1800" dirty="0" smtClean="0"/>
              <a:t>求めるシステムの内容</a:t>
            </a:r>
            <a:endParaRPr lang="en-US" altLang="ja-JP" sz="1800" dirty="0"/>
          </a:p>
          <a:p>
            <a:pPr marL="457200" lvl="1" indent="0">
              <a:buNone/>
            </a:pPr>
            <a:r>
              <a:rPr lang="ja-JP" altLang="en-US" sz="1800" dirty="0" smtClean="0"/>
              <a:t>例：チケット発行業務</a:t>
            </a:r>
            <a:endParaRPr lang="en-US" altLang="ja-JP" sz="2000" dirty="0"/>
          </a:p>
          <a:p>
            <a:r>
              <a:rPr lang="ja-JP" altLang="en-US" sz="2000" b="1" dirty="0" smtClean="0"/>
              <a:t>システム要件</a:t>
            </a:r>
            <a:endParaRPr lang="en-US" altLang="ja-JP" sz="2000" b="1" dirty="0" smtClean="0"/>
          </a:p>
          <a:p>
            <a:pPr marL="457200" lvl="1" indent="0">
              <a:buNone/>
            </a:pPr>
            <a:r>
              <a:rPr kumimoji="1" lang="ja-JP" altLang="en-US" sz="1800" dirty="0" smtClean="0"/>
              <a:t>システムに必要な機能を定めたもの</a:t>
            </a:r>
            <a:endParaRPr kumimoji="1" lang="en-US" altLang="ja-JP" sz="1800" dirty="0" smtClean="0"/>
          </a:p>
          <a:p>
            <a:pPr marL="457200" lvl="1" indent="0">
              <a:buNone/>
            </a:pPr>
            <a:r>
              <a:rPr lang="ja-JP" altLang="en-US" sz="1800" dirty="0" smtClean="0"/>
              <a:t>例：チケットを検索するシステム</a:t>
            </a:r>
            <a:endParaRPr lang="en-US" altLang="ja-JP" sz="2000" b="1" dirty="0" smtClean="0"/>
          </a:p>
          <a:p>
            <a:r>
              <a:rPr kumimoji="1" lang="ja-JP" altLang="en-US" sz="2000" b="1" dirty="0" smtClean="0"/>
              <a:t>設計書</a:t>
            </a:r>
            <a:endParaRPr kumimoji="1" lang="en-US" altLang="ja-JP" sz="2000" b="1" dirty="0" smtClean="0"/>
          </a:p>
          <a:p>
            <a:pPr marL="457200" lvl="1" indent="0">
              <a:buNone/>
            </a:pPr>
            <a:r>
              <a:rPr kumimoji="1" lang="ja-JP" altLang="en-US" sz="1800" dirty="0" smtClean="0"/>
              <a:t>各機能をどのように作るかを定めたもの</a:t>
            </a:r>
            <a:endParaRPr kumimoji="1" lang="en-US" altLang="ja-JP" sz="1800" dirty="0" smtClean="0"/>
          </a:p>
          <a:p>
            <a:pPr marL="457200" lvl="1" indent="0">
              <a:buNone/>
            </a:pPr>
            <a:r>
              <a:rPr lang="ja-JP" altLang="en-US" sz="1800" dirty="0" smtClean="0"/>
              <a:t>例：検索結果はデータベース</a:t>
            </a:r>
            <a:r>
              <a:rPr lang="en-US" altLang="ja-JP" sz="1800" dirty="0" smtClean="0"/>
              <a:t>Y</a:t>
            </a:r>
            <a:r>
              <a:rPr lang="ja-JP" altLang="en-US" sz="1800" dirty="0" smtClean="0"/>
              <a:t>からとってくる</a:t>
            </a:r>
            <a:endParaRPr kumimoji="1" lang="ja-JP" altLang="en-US" sz="1800" dirty="0"/>
          </a:p>
        </p:txBody>
      </p:sp>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8</a:t>
            </a:fld>
            <a:endParaRPr lang="en-US" altLang="ja-JP" dirty="0"/>
          </a:p>
        </p:txBody>
      </p:sp>
    </p:spTree>
    <p:extLst>
      <p:ext uri="{BB962C8B-B14F-4D97-AF65-F5344CB8AC3E}">
        <p14:creationId xmlns:p14="http://schemas.microsoft.com/office/powerpoint/2010/main" val="4193054308"/>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代表的</a:t>
            </a:r>
            <a:r>
              <a:rPr lang="ja-JP" altLang="en-US" dirty="0" smtClean="0"/>
              <a:t>な分析・設計手法</a:t>
            </a:r>
            <a:r>
              <a:rPr lang="ja-JP" altLang="en-US" dirty="0" smtClean="0"/>
              <a:t>（３）</a:t>
            </a:r>
            <a:endParaRPr kumimoji="1" lang="ja-JP" altLang="en-US" dirty="0"/>
          </a:p>
        </p:txBody>
      </p:sp>
      <p:sp>
        <p:nvSpPr>
          <p:cNvPr id="3" name="コンテンツ プレースホルダー 2"/>
          <p:cNvSpPr>
            <a:spLocks noGrp="1"/>
          </p:cNvSpPr>
          <p:nvPr>
            <p:ph idx="1"/>
          </p:nvPr>
        </p:nvSpPr>
        <p:spPr>
          <a:xfrm>
            <a:off x="1115616" y="1752600"/>
            <a:ext cx="6656784" cy="3886200"/>
          </a:xfrm>
        </p:spPr>
        <p:txBody>
          <a:bodyPr/>
          <a:lstStyle/>
          <a:p>
            <a:r>
              <a:rPr kumimoji="1" lang="ja-JP" altLang="en-US" sz="2000" b="1" dirty="0" smtClean="0"/>
              <a:t>分析</a:t>
            </a:r>
            <a:endParaRPr lang="en-US" altLang="ja-JP" sz="2000" b="1" dirty="0"/>
          </a:p>
          <a:p>
            <a:pPr marL="457200" lvl="1" indent="0">
              <a:buNone/>
            </a:pPr>
            <a:r>
              <a:rPr kumimoji="1" lang="ja-JP" altLang="en-US" sz="1800" dirty="0" smtClean="0"/>
              <a:t>「何を作るか」を明らかにする作業</a:t>
            </a:r>
            <a:endParaRPr kumimoji="1" lang="en-US" altLang="ja-JP" sz="1800" dirty="0" smtClean="0"/>
          </a:p>
          <a:p>
            <a:pPr marL="457200" lvl="1" indent="0">
              <a:buNone/>
            </a:pPr>
            <a:r>
              <a:rPr lang="ja-JP" altLang="en-US" sz="1800" dirty="0"/>
              <a:t>顧客から要望や現在の業務の流れを聞きだす</a:t>
            </a:r>
            <a:endParaRPr lang="en-US" altLang="ja-JP" sz="1800" dirty="0"/>
          </a:p>
          <a:p>
            <a:pPr marL="457200" lvl="1" indent="0">
              <a:buNone/>
            </a:pPr>
            <a:r>
              <a:rPr lang="ja-JP" altLang="en-US" sz="1800" dirty="0" smtClean="0"/>
              <a:t>顧客</a:t>
            </a:r>
            <a:r>
              <a:rPr lang="ja-JP" altLang="en-US" sz="1800" dirty="0"/>
              <a:t>が</a:t>
            </a:r>
            <a:r>
              <a:rPr lang="ja-JP" altLang="en-US" sz="1800" dirty="0" smtClean="0"/>
              <a:t>求める機能や性能をシステム要件として整理する</a:t>
            </a:r>
            <a:endParaRPr lang="en-US" altLang="ja-JP" sz="1800" dirty="0" smtClean="0"/>
          </a:p>
          <a:p>
            <a:endParaRPr lang="en-US" altLang="ja-JP" sz="2000" dirty="0"/>
          </a:p>
          <a:p>
            <a:r>
              <a:rPr kumimoji="1" lang="ja-JP" altLang="en-US" sz="2000" b="1" dirty="0" smtClean="0"/>
              <a:t>設計</a:t>
            </a:r>
            <a:endParaRPr kumimoji="1" lang="en-US" altLang="ja-JP" sz="2000" b="1" dirty="0" smtClean="0"/>
          </a:p>
          <a:p>
            <a:pPr marL="457200" lvl="1" indent="0">
              <a:buNone/>
            </a:pPr>
            <a:r>
              <a:rPr kumimoji="1" lang="ja-JP" altLang="en-US" sz="1800" dirty="0" smtClean="0"/>
              <a:t>「どうやって作るか」を明らかにする作業</a:t>
            </a:r>
            <a:endParaRPr kumimoji="1" lang="en-US" altLang="ja-JP" sz="1800" dirty="0" smtClean="0"/>
          </a:p>
          <a:p>
            <a:pPr marL="457200" lvl="1" indent="0">
              <a:buNone/>
            </a:pPr>
            <a:r>
              <a:rPr lang="ja-JP" altLang="en-US" sz="1800" dirty="0"/>
              <a:t>分析により明らかに</a:t>
            </a:r>
            <a:r>
              <a:rPr lang="ja-JP" altLang="en-US" sz="1800" dirty="0" smtClean="0"/>
              <a:t>なった要件をもとにどのような形でプログラムしていくかを決定する</a:t>
            </a:r>
            <a:endParaRPr kumimoji="1" lang="ja-JP" altLang="en-US" sz="1800" dirty="0"/>
          </a:p>
        </p:txBody>
      </p:sp>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9</a:t>
            </a:fld>
            <a:endParaRPr lang="en-US" altLang="ja-JP" dirty="0"/>
          </a:p>
        </p:txBody>
      </p:sp>
    </p:spTree>
    <p:extLst>
      <p:ext uri="{BB962C8B-B14F-4D97-AF65-F5344CB8AC3E}">
        <p14:creationId xmlns:p14="http://schemas.microsoft.com/office/powerpoint/2010/main" val="66147178"/>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代表的</a:t>
            </a:r>
            <a:r>
              <a:rPr lang="ja-JP" altLang="en-US" dirty="0" smtClean="0"/>
              <a:t>な分析・設計手法（４）</a:t>
            </a:r>
            <a:endParaRPr kumimoji="1" lang="ja-JP" altLang="en-US" dirty="0"/>
          </a:p>
        </p:txBody>
      </p:sp>
      <p:sp>
        <p:nvSpPr>
          <p:cNvPr id="3" name="コンテンツ プレースホルダー 2"/>
          <p:cNvSpPr>
            <a:spLocks noGrp="1"/>
          </p:cNvSpPr>
          <p:nvPr>
            <p:ph idx="1"/>
          </p:nvPr>
        </p:nvSpPr>
        <p:spPr>
          <a:xfrm>
            <a:off x="968128" y="1754484"/>
            <a:ext cx="6800800" cy="4266804"/>
          </a:xfrm>
        </p:spPr>
        <p:txBody>
          <a:bodyPr/>
          <a:lstStyle/>
          <a:p>
            <a:r>
              <a:rPr kumimoji="1" lang="ja-JP" altLang="en-US" sz="2000" b="1" dirty="0" smtClean="0"/>
              <a:t>構造化による分析と設計</a:t>
            </a:r>
            <a:endParaRPr kumimoji="1" lang="en-US" altLang="ja-JP" sz="2000" b="1" dirty="0" smtClean="0"/>
          </a:p>
          <a:p>
            <a:pPr marL="457200" lvl="1" indent="0">
              <a:buNone/>
            </a:pPr>
            <a:r>
              <a:rPr lang="ja-JP" altLang="en-US" sz="1800" dirty="0"/>
              <a:t>すべてのシステム</a:t>
            </a:r>
            <a:r>
              <a:rPr lang="ja-JP" altLang="en-US" sz="1800" dirty="0" smtClean="0"/>
              <a:t>はそれより小さな要素の組み合わせで構成され、その要素も、またさらに小さい要素の組み合わせで構成されると考える。</a:t>
            </a:r>
            <a:endParaRPr kumimoji="1" lang="ja-JP" altLang="en-US" sz="1800" dirty="0"/>
          </a:p>
        </p:txBody>
      </p:sp>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10</a:t>
            </a:fld>
            <a:endParaRPr lang="en-US" altLang="ja-JP" dirty="0"/>
          </a:p>
        </p:txBody>
      </p:sp>
      <p:sp>
        <p:nvSpPr>
          <p:cNvPr id="9" name="平行四辺形 8"/>
          <p:cNvSpPr/>
          <p:nvPr/>
        </p:nvSpPr>
        <p:spPr bwMode="auto">
          <a:xfrm>
            <a:off x="2051720" y="3126692"/>
            <a:ext cx="6048672" cy="864096"/>
          </a:xfrm>
          <a:prstGeom prst="parallelogram">
            <a:avLst>
              <a:gd name="adj" fmla="val 147924"/>
            </a:avLst>
          </a:prstGeom>
          <a:solidFill>
            <a:schemeClr val="bg2">
              <a:lumMod val="60000"/>
              <a:lumOff val="40000"/>
            </a:scheme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sp>
        <p:nvSpPr>
          <p:cNvPr id="17" name="平行四辺形 16"/>
          <p:cNvSpPr/>
          <p:nvPr/>
        </p:nvSpPr>
        <p:spPr bwMode="auto">
          <a:xfrm>
            <a:off x="2699792" y="3279092"/>
            <a:ext cx="2520280" cy="567680"/>
          </a:xfrm>
          <a:prstGeom prst="parallelogram">
            <a:avLst>
              <a:gd name="adj" fmla="val 147924"/>
            </a:avLst>
          </a:prstGeom>
          <a:noFill/>
          <a:ln w="9525">
            <a:solidFill>
              <a:srgbClr val="000000"/>
            </a:solidFill>
            <a:prstDash val="sys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sp>
        <p:nvSpPr>
          <p:cNvPr id="18" name="平行四辺形 17"/>
          <p:cNvSpPr/>
          <p:nvPr/>
        </p:nvSpPr>
        <p:spPr bwMode="auto">
          <a:xfrm>
            <a:off x="4860032" y="3279092"/>
            <a:ext cx="2520280" cy="567680"/>
          </a:xfrm>
          <a:prstGeom prst="parallelogram">
            <a:avLst>
              <a:gd name="adj" fmla="val 147924"/>
            </a:avLst>
          </a:prstGeom>
          <a:noFill/>
          <a:ln w="9525">
            <a:solidFill>
              <a:srgbClr val="000000"/>
            </a:solidFill>
            <a:prstDash val="sys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sp>
        <p:nvSpPr>
          <p:cNvPr id="19" name="平行四辺形 18"/>
          <p:cNvSpPr/>
          <p:nvPr/>
        </p:nvSpPr>
        <p:spPr bwMode="auto">
          <a:xfrm>
            <a:off x="4368528" y="4563439"/>
            <a:ext cx="2520280" cy="567680"/>
          </a:xfrm>
          <a:prstGeom prst="parallelogram">
            <a:avLst>
              <a:gd name="adj" fmla="val 147924"/>
            </a:avLst>
          </a:prstGeom>
          <a:solidFill>
            <a:schemeClr val="bg2">
              <a:lumMod val="40000"/>
              <a:lumOff val="60000"/>
            </a:scheme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sp>
        <p:nvSpPr>
          <p:cNvPr id="20" name="平行四辺形 19"/>
          <p:cNvSpPr/>
          <p:nvPr/>
        </p:nvSpPr>
        <p:spPr bwMode="auto">
          <a:xfrm>
            <a:off x="5146415" y="4650119"/>
            <a:ext cx="675692" cy="131440"/>
          </a:xfrm>
          <a:prstGeom prst="parallelogram">
            <a:avLst>
              <a:gd name="adj" fmla="val 147924"/>
            </a:avLst>
          </a:prstGeom>
          <a:noFill/>
          <a:ln w="9525">
            <a:solidFill>
              <a:srgbClr val="000000"/>
            </a:solidFill>
            <a:prstDash val="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sp>
        <p:nvSpPr>
          <p:cNvPr id="21" name="平行四辺形 20"/>
          <p:cNvSpPr/>
          <p:nvPr/>
        </p:nvSpPr>
        <p:spPr bwMode="auto">
          <a:xfrm>
            <a:off x="5880696" y="4650119"/>
            <a:ext cx="675692" cy="131440"/>
          </a:xfrm>
          <a:prstGeom prst="parallelogram">
            <a:avLst>
              <a:gd name="adj" fmla="val 147924"/>
            </a:avLst>
          </a:prstGeom>
          <a:noFill/>
          <a:ln w="9525">
            <a:solidFill>
              <a:srgbClr val="000000"/>
            </a:solidFill>
            <a:prstDash val="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sp>
        <p:nvSpPr>
          <p:cNvPr id="22" name="平行四辺形 21"/>
          <p:cNvSpPr/>
          <p:nvPr/>
        </p:nvSpPr>
        <p:spPr bwMode="auto">
          <a:xfrm>
            <a:off x="4783795" y="4915874"/>
            <a:ext cx="675692" cy="131440"/>
          </a:xfrm>
          <a:prstGeom prst="parallelogram">
            <a:avLst>
              <a:gd name="adj" fmla="val 147924"/>
            </a:avLst>
          </a:prstGeom>
          <a:noFill/>
          <a:ln w="9525">
            <a:solidFill>
              <a:srgbClr val="000000"/>
            </a:solidFill>
            <a:prstDash val="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sp>
        <p:nvSpPr>
          <p:cNvPr id="23" name="平行四辺形 22"/>
          <p:cNvSpPr/>
          <p:nvPr/>
        </p:nvSpPr>
        <p:spPr bwMode="auto">
          <a:xfrm>
            <a:off x="5542850" y="4915874"/>
            <a:ext cx="675692" cy="131440"/>
          </a:xfrm>
          <a:prstGeom prst="parallelogram">
            <a:avLst>
              <a:gd name="adj" fmla="val 147924"/>
            </a:avLst>
          </a:prstGeom>
          <a:noFill/>
          <a:ln w="9525">
            <a:solidFill>
              <a:srgbClr val="000000"/>
            </a:solidFill>
            <a:prstDash val="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sp>
        <p:nvSpPr>
          <p:cNvPr id="24" name="平行四辺形 23"/>
          <p:cNvSpPr/>
          <p:nvPr/>
        </p:nvSpPr>
        <p:spPr bwMode="auto">
          <a:xfrm>
            <a:off x="5290822" y="5574964"/>
            <a:ext cx="675692" cy="131440"/>
          </a:xfrm>
          <a:prstGeom prst="parallelogram">
            <a:avLst>
              <a:gd name="adj" fmla="val 147924"/>
            </a:avLst>
          </a:prstGeom>
          <a:solidFill>
            <a:schemeClr val="bg2">
              <a:lumMod val="20000"/>
              <a:lumOff val="80000"/>
            </a:scheme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cxnSp>
        <p:nvCxnSpPr>
          <p:cNvPr id="26" name="直線コネクタ 25"/>
          <p:cNvCxnSpPr/>
          <p:nvPr/>
        </p:nvCxnSpPr>
        <p:spPr bwMode="auto">
          <a:xfrm flipH="1">
            <a:off x="6084168" y="3846772"/>
            <a:ext cx="472220" cy="1284347"/>
          </a:xfrm>
          <a:prstGeom prst="line">
            <a:avLst/>
          </a:prstGeom>
          <a:solidFill>
            <a:schemeClr val="accent1"/>
          </a:solidFill>
          <a:ln w="9525" cap="flat" cmpd="sng" algn="ctr">
            <a:solidFill>
              <a:schemeClr val="bg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直線コネクタ 35"/>
          <p:cNvCxnSpPr/>
          <p:nvPr/>
        </p:nvCxnSpPr>
        <p:spPr bwMode="auto">
          <a:xfrm flipH="1">
            <a:off x="4368528" y="3861048"/>
            <a:ext cx="491504" cy="1270071"/>
          </a:xfrm>
          <a:prstGeom prst="line">
            <a:avLst/>
          </a:prstGeom>
          <a:solidFill>
            <a:schemeClr val="accent1"/>
          </a:solidFill>
          <a:ln w="9525" cap="flat" cmpd="sng" algn="ctr">
            <a:solidFill>
              <a:schemeClr val="bg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線コネクタ 38"/>
          <p:cNvCxnSpPr/>
          <p:nvPr/>
        </p:nvCxnSpPr>
        <p:spPr bwMode="auto">
          <a:xfrm flipH="1">
            <a:off x="5220072" y="3279092"/>
            <a:ext cx="504056" cy="1284347"/>
          </a:xfrm>
          <a:prstGeom prst="line">
            <a:avLst/>
          </a:prstGeom>
          <a:solidFill>
            <a:schemeClr val="accent1"/>
          </a:solidFill>
          <a:ln w="9525" cap="flat" cmpd="sng" algn="ctr">
            <a:solidFill>
              <a:schemeClr val="bg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2" name="直線コネクタ 41"/>
          <p:cNvCxnSpPr/>
          <p:nvPr/>
        </p:nvCxnSpPr>
        <p:spPr bwMode="auto">
          <a:xfrm flipH="1">
            <a:off x="6888808" y="3279092"/>
            <a:ext cx="491504" cy="1284347"/>
          </a:xfrm>
          <a:prstGeom prst="line">
            <a:avLst/>
          </a:prstGeom>
          <a:solidFill>
            <a:schemeClr val="accent1"/>
          </a:solidFill>
          <a:ln w="9525" cap="flat" cmpd="sng" algn="ctr">
            <a:solidFill>
              <a:schemeClr val="bg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直線コネクタ 44"/>
          <p:cNvCxnSpPr/>
          <p:nvPr/>
        </p:nvCxnSpPr>
        <p:spPr bwMode="auto">
          <a:xfrm flipH="1">
            <a:off x="5484262" y="4915874"/>
            <a:ext cx="239866" cy="659090"/>
          </a:xfrm>
          <a:prstGeom prst="line">
            <a:avLst/>
          </a:prstGeom>
          <a:solidFill>
            <a:schemeClr val="accent1"/>
          </a:solidFill>
          <a:ln w="9525" cap="flat" cmpd="sng" algn="ctr">
            <a:solidFill>
              <a:schemeClr val="bg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直線コネクタ 48"/>
          <p:cNvCxnSpPr/>
          <p:nvPr/>
        </p:nvCxnSpPr>
        <p:spPr bwMode="auto">
          <a:xfrm flipH="1">
            <a:off x="5290822" y="5068274"/>
            <a:ext cx="252028" cy="638130"/>
          </a:xfrm>
          <a:prstGeom prst="line">
            <a:avLst/>
          </a:prstGeom>
          <a:solidFill>
            <a:schemeClr val="accent1"/>
          </a:solidFill>
          <a:ln w="9525" cap="flat" cmpd="sng" algn="ctr">
            <a:solidFill>
              <a:schemeClr val="bg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直線コネクタ 54"/>
          <p:cNvCxnSpPr/>
          <p:nvPr/>
        </p:nvCxnSpPr>
        <p:spPr bwMode="auto">
          <a:xfrm flipH="1">
            <a:off x="5756596" y="5068274"/>
            <a:ext cx="255564" cy="659090"/>
          </a:xfrm>
          <a:prstGeom prst="line">
            <a:avLst/>
          </a:prstGeom>
          <a:solidFill>
            <a:schemeClr val="accent1"/>
          </a:solidFill>
          <a:ln w="9525" cap="flat" cmpd="sng" algn="ctr">
            <a:solidFill>
              <a:schemeClr val="bg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8" name="直線コネクタ 57"/>
          <p:cNvCxnSpPr/>
          <p:nvPr/>
        </p:nvCxnSpPr>
        <p:spPr bwMode="auto">
          <a:xfrm flipH="1">
            <a:off x="5966514" y="4915874"/>
            <a:ext cx="252028" cy="659090"/>
          </a:xfrm>
          <a:prstGeom prst="line">
            <a:avLst/>
          </a:prstGeom>
          <a:solidFill>
            <a:schemeClr val="accent1"/>
          </a:solidFill>
          <a:ln w="9525" cap="flat" cmpd="sng" algn="ctr">
            <a:solidFill>
              <a:schemeClr val="bg1"/>
            </a:solidFill>
            <a:prstDash val="sys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 name="テキスト ボックス 60"/>
          <p:cNvSpPr txBox="1"/>
          <p:nvPr/>
        </p:nvSpPr>
        <p:spPr>
          <a:xfrm>
            <a:off x="1043608" y="3140592"/>
            <a:ext cx="1296144" cy="276999"/>
          </a:xfrm>
          <a:prstGeom prst="rect">
            <a:avLst/>
          </a:prstGeom>
          <a:noFill/>
        </p:spPr>
        <p:txBody>
          <a:bodyPr wrap="square" rtlCol="0">
            <a:spAutoFit/>
          </a:bodyPr>
          <a:lstStyle/>
          <a:p>
            <a:r>
              <a:rPr kumimoji="1" lang="ja-JP" altLang="en-US" sz="1200" dirty="0" smtClean="0">
                <a:solidFill>
                  <a:schemeClr val="bg1"/>
                </a:solidFill>
              </a:rPr>
              <a:t>システム全体</a:t>
            </a:r>
          </a:p>
        </p:txBody>
      </p:sp>
      <p:sp>
        <p:nvSpPr>
          <p:cNvPr id="62" name="下矢印 61"/>
          <p:cNvSpPr/>
          <p:nvPr/>
        </p:nvSpPr>
        <p:spPr bwMode="auto">
          <a:xfrm>
            <a:off x="899592" y="3558740"/>
            <a:ext cx="1224136" cy="1686679"/>
          </a:xfrm>
          <a:prstGeom prst="downArrow">
            <a:avLst/>
          </a:prstGeom>
          <a:solidFill>
            <a:schemeClr val="tx2">
              <a:lumMod val="20000"/>
              <a:lumOff val="80000"/>
            </a:scheme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1200" b="0" i="0" u="none" strike="noStrike" cap="none" normalizeH="0" baseline="0" dirty="0" smtClean="0">
              <a:ln>
                <a:noFill/>
              </a:ln>
              <a:solidFill>
                <a:schemeClr val="tx1"/>
              </a:solidFill>
              <a:effectLst/>
              <a:latin typeface="Arial" charset="0"/>
            </a:endParaRPr>
          </a:p>
        </p:txBody>
      </p:sp>
      <p:sp>
        <p:nvSpPr>
          <p:cNvPr id="63" name="テキスト ボックス 62"/>
          <p:cNvSpPr txBox="1"/>
          <p:nvPr/>
        </p:nvSpPr>
        <p:spPr>
          <a:xfrm>
            <a:off x="1043608" y="5387339"/>
            <a:ext cx="1008112" cy="276999"/>
          </a:xfrm>
          <a:prstGeom prst="rect">
            <a:avLst/>
          </a:prstGeom>
          <a:noFill/>
        </p:spPr>
        <p:txBody>
          <a:bodyPr wrap="square" rtlCol="0">
            <a:spAutoFit/>
          </a:bodyPr>
          <a:lstStyle/>
          <a:p>
            <a:r>
              <a:rPr kumimoji="1" lang="ja-JP" altLang="en-US" sz="1200" dirty="0" smtClean="0">
                <a:solidFill>
                  <a:schemeClr val="bg1"/>
                </a:solidFill>
              </a:rPr>
              <a:t>個別の処理</a:t>
            </a:r>
          </a:p>
        </p:txBody>
      </p:sp>
      <p:sp>
        <p:nvSpPr>
          <p:cNvPr id="64" name="テキスト ボックス 63"/>
          <p:cNvSpPr txBox="1"/>
          <p:nvPr/>
        </p:nvSpPr>
        <p:spPr>
          <a:xfrm>
            <a:off x="1236737" y="4211946"/>
            <a:ext cx="814983" cy="261610"/>
          </a:xfrm>
          <a:prstGeom prst="rect">
            <a:avLst/>
          </a:prstGeom>
          <a:noFill/>
        </p:spPr>
        <p:txBody>
          <a:bodyPr wrap="square" rtlCol="0">
            <a:spAutoFit/>
          </a:bodyPr>
          <a:lstStyle/>
          <a:p>
            <a:r>
              <a:rPr kumimoji="1" lang="ja-JP" altLang="en-US" sz="1100" dirty="0">
                <a:solidFill>
                  <a:schemeClr val="bg1"/>
                </a:solidFill>
              </a:rPr>
              <a:t>詳細化</a:t>
            </a:r>
            <a:endParaRPr kumimoji="1" lang="ja-JP" altLang="en-US" sz="1100" dirty="0" smtClean="0">
              <a:solidFill>
                <a:schemeClr val="bg1"/>
              </a:solidFill>
            </a:endParaRPr>
          </a:p>
        </p:txBody>
      </p:sp>
    </p:spTree>
    <p:extLst>
      <p:ext uri="{BB962C8B-B14F-4D97-AF65-F5344CB8AC3E}">
        <p14:creationId xmlns:p14="http://schemas.microsoft.com/office/powerpoint/2010/main" val="686750827"/>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solidFill>
                  <a:srgbClr val="000000"/>
                </a:solidFill>
              </a:rPr>
              <a:t>代表的な分析・設計手法</a:t>
            </a:r>
            <a:r>
              <a:rPr lang="ja-JP" altLang="en-US" dirty="0" smtClean="0">
                <a:solidFill>
                  <a:srgbClr val="000000"/>
                </a:solidFill>
              </a:rPr>
              <a:t>（５）</a:t>
            </a:r>
            <a:endParaRPr kumimoji="1" lang="ja-JP" altLang="en-US" dirty="0"/>
          </a:p>
        </p:txBody>
      </p:sp>
      <p:sp>
        <p:nvSpPr>
          <p:cNvPr id="3" name="コンテンツ プレースホルダー 2"/>
          <p:cNvSpPr>
            <a:spLocks noGrp="1"/>
          </p:cNvSpPr>
          <p:nvPr>
            <p:ph idx="1"/>
          </p:nvPr>
        </p:nvSpPr>
        <p:spPr>
          <a:xfrm>
            <a:off x="1115616" y="1752600"/>
            <a:ext cx="6656784" cy="3886200"/>
          </a:xfrm>
        </p:spPr>
        <p:txBody>
          <a:bodyPr/>
          <a:lstStyle/>
          <a:p>
            <a:r>
              <a:rPr kumimoji="1" lang="ja-JP" altLang="en-US" sz="2000" b="1" dirty="0" smtClean="0"/>
              <a:t>オブジェクト</a:t>
            </a:r>
            <a:r>
              <a:rPr kumimoji="1" lang="ja-JP" altLang="en-US" sz="2000" b="1" dirty="0" smtClean="0"/>
              <a:t>指向による分析と設計（１）</a:t>
            </a:r>
            <a:endParaRPr kumimoji="1" lang="en-US" altLang="ja-JP" sz="2000" b="1" dirty="0" smtClean="0"/>
          </a:p>
          <a:p>
            <a:pPr marL="457200" lvl="1" indent="0">
              <a:buNone/>
            </a:pPr>
            <a:r>
              <a:rPr lang="ja-JP" altLang="en-US" sz="1800" dirty="0" smtClean="0"/>
              <a:t>メソッド：プログラムに相当するもの</a:t>
            </a:r>
            <a:endParaRPr lang="en-US" altLang="ja-JP" sz="1800" dirty="0" smtClean="0"/>
          </a:p>
          <a:p>
            <a:pPr marL="457200" lvl="1" indent="0">
              <a:buNone/>
            </a:pPr>
            <a:r>
              <a:rPr kumimoji="1" lang="ja-JP" altLang="en-US" sz="1800" dirty="0" smtClean="0"/>
              <a:t>属性：データに相当するもの</a:t>
            </a:r>
            <a:r>
              <a:rPr lang="ja-JP" altLang="en-US" sz="1800" dirty="0"/>
              <a:t>属性</a:t>
            </a:r>
          </a:p>
          <a:p>
            <a:pPr marL="457200" lvl="1" indent="0">
              <a:buNone/>
            </a:pPr>
            <a:endParaRPr kumimoji="1" lang="ja-JP" altLang="en-US" sz="1800" dirty="0"/>
          </a:p>
        </p:txBody>
      </p:sp>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11</a:t>
            </a:fld>
            <a:endParaRPr lang="en-US" altLang="ja-JP" dirty="0"/>
          </a:p>
        </p:txBody>
      </p:sp>
      <p:sp>
        <p:nvSpPr>
          <p:cNvPr id="5" name="円/楕円 4"/>
          <p:cNvSpPr/>
          <p:nvPr/>
        </p:nvSpPr>
        <p:spPr bwMode="auto">
          <a:xfrm>
            <a:off x="1475656" y="2805032"/>
            <a:ext cx="3168352" cy="3024336"/>
          </a:xfrm>
          <a:prstGeom prst="ellipse">
            <a:avLst/>
          </a:prstGeom>
          <a:solidFill>
            <a:schemeClr val="bg2">
              <a:lumMod val="60000"/>
              <a:lumOff val="4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sp>
        <p:nvSpPr>
          <p:cNvPr id="6" name="正方形/長方形 5"/>
          <p:cNvSpPr/>
          <p:nvPr/>
        </p:nvSpPr>
        <p:spPr bwMode="auto">
          <a:xfrm>
            <a:off x="2117642" y="3354825"/>
            <a:ext cx="720080" cy="413371"/>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100" b="0" i="0" u="none" strike="noStrike" cap="none" normalizeH="0" baseline="0" dirty="0" smtClean="0">
                <a:ln>
                  <a:noFill/>
                </a:ln>
                <a:solidFill>
                  <a:schemeClr val="bg1"/>
                </a:solidFill>
                <a:effectLst/>
                <a:latin typeface="Arial" charset="0"/>
              </a:rPr>
              <a:t>ペン先</a:t>
            </a:r>
            <a:endParaRPr kumimoji="0" lang="en-US" altLang="ja-JP" sz="1100" b="0" i="0" u="none" strike="noStrike" cap="none" normalizeH="0" baseline="0" dirty="0" smtClean="0">
              <a:ln>
                <a:noFill/>
              </a:ln>
              <a:solidFill>
                <a:schemeClr val="bg1"/>
              </a:solidFill>
              <a:effectLst/>
              <a:latin typeface="Arial" charset="0"/>
            </a:endParaRPr>
          </a:p>
          <a:p>
            <a:pPr marL="0" marR="0" indent="0" algn="l" defTabSz="914400" rtl="0" eaLnBrk="1" fontAlgn="base" latinLnBrk="0" hangingPunct="1">
              <a:lnSpc>
                <a:spcPct val="100000"/>
              </a:lnSpc>
              <a:spcBef>
                <a:spcPct val="0"/>
              </a:spcBef>
              <a:spcAft>
                <a:spcPct val="0"/>
              </a:spcAft>
              <a:buClrTx/>
              <a:buSzTx/>
              <a:buFontTx/>
              <a:buNone/>
              <a:tabLst/>
            </a:pPr>
            <a:r>
              <a:rPr lang="ja-JP" altLang="en-US" sz="1100" dirty="0">
                <a:solidFill>
                  <a:schemeClr val="bg1"/>
                </a:solidFill>
              </a:rPr>
              <a:t>状態</a:t>
            </a:r>
            <a:endParaRPr kumimoji="0" lang="ja-JP" altLang="en-US" sz="1100" b="0" i="0" u="none" strike="noStrike" cap="none" normalizeH="0" baseline="0" dirty="0" smtClean="0">
              <a:ln>
                <a:noFill/>
              </a:ln>
              <a:solidFill>
                <a:schemeClr val="bg1"/>
              </a:solidFill>
              <a:effectLst/>
              <a:latin typeface="Arial" charset="0"/>
            </a:endParaRPr>
          </a:p>
        </p:txBody>
      </p:sp>
      <p:sp>
        <p:nvSpPr>
          <p:cNvPr id="7" name="正方形/長方形 6"/>
          <p:cNvSpPr/>
          <p:nvPr/>
        </p:nvSpPr>
        <p:spPr bwMode="auto">
          <a:xfrm>
            <a:off x="2123728" y="3850061"/>
            <a:ext cx="720080" cy="432048"/>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sp>
        <p:nvSpPr>
          <p:cNvPr id="8" name="正方形/長方形 7"/>
          <p:cNvSpPr/>
          <p:nvPr/>
        </p:nvSpPr>
        <p:spPr bwMode="auto">
          <a:xfrm>
            <a:off x="2117642" y="4489208"/>
            <a:ext cx="720080" cy="40794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sp>
        <p:nvSpPr>
          <p:cNvPr id="9" name="正方形/長方形 8"/>
          <p:cNvSpPr/>
          <p:nvPr/>
        </p:nvSpPr>
        <p:spPr bwMode="auto">
          <a:xfrm>
            <a:off x="3707904" y="3573016"/>
            <a:ext cx="1440160" cy="527856"/>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1400" b="0" i="0" u="none" strike="noStrike" cap="none" normalizeH="0" baseline="0" dirty="0" smtClean="0">
                <a:ln>
                  <a:noFill/>
                </a:ln>
                <a:solidFill>
                  <a:schemeClr val="bg1"/>
                </a:solidFill>
                <a:effectLst/>
                <a:latin typeface="Arial" charset="0"/>
              </a:rPr>
              <a:t>ノック</a:t>
            </a:r>
          </a:p>
        </p:txBody>
      </p:sp>
      <p:sp>
        <p:nvSpPr>
          <p:cNvPr id="10" name="正方形/長方形 9"/>
          <p:cNvSpPr/>
          <p:nvPr/>
        </p:nvSpPr>
        <p:spPr bwMode="auto">
          <a:xfrm>
            <a:off x="3707904" y="4317200"/>
            <a:ext cx="1440160" cy="527856"/>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sp>
        <p:nvSpPr>
          <p:cNvPr id="11" name="正方形/長方形 10"/>
          <p:cNvSpPr/>
          <p:nvPr/>
        </p:nvSpPr>
        <p:spPr bwMode="auto">
          <a:xfrm>
            <a:off x="3697356" y="5037280"/>
            <a:ext cx="1440160" cy="527856"/>
          </a:xfrm>
          <a:prstGeom prst="rect">
            <a:avLst/>
          </a:prstGeom>
          <a:solidFill>
            <a:schemeClr val="tx2">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sp>
        <p:nvSpPr>
          <p:cNvPr id="12" name="テキスト ボックス 11"/>
          <p:cNvSpPr txBox="1"/>
          <p:nvPr/>
        </p:nvSpPr>
        <p:spPr>
          <a:xfrm>
            <a:off x="2166932" y="2981431"/>
            <a:ext cx="864096" cy="307777"/>
          </a:xfrm>
          <a:prstGeom prst="rect">
            <a:avLst/>
          </a:prstGeom>
          <a:solidFill>
            <a:schemeClr val="tx1">
              <a:alpha val="0"/>
            </a:schemeClr>
          </a:solidFill>
        </p:spPr>
        <p:txBody>
          <a:bodyPr wrap="square" rtlCol="0">
            <a:spAutoFit/>
          </a:bodyPr>
          <a:lstStyle/>
          <a:p>
            <a:r>
              <a:rPr kumimoji="1" lang="ja-JP" altLang="en-US" sz="1400" dirty="0" smtClean="0">
                <a:solidFill>
                  <a:schemeClr val="bg1"/>
                </a:solidFill>
              </a:rPr>
              <a:t>属性</a:t>
            </a:r>
            <a:endParaRPr kumimoji="1" lang="ja-JP" altLang="en-US" sz="1400" dirty="0">
              <a:solidFill>
                <a:schemeClr val="bg1"/>
              </a:solidFill>
            </a:endParaRPr>
          </a:p>
        </p:txBody>
      </p:sp>
      <p:sp>
        <p:nvSpPr>
          <p:cNvPr id="13" name="テキスト ボックス 12"/>
          <p:cNvSpPr txBox="1"/>
          <p:nvPr/>
        </p:nvSpPr>
        <p:spPr>
          <a:xfrm>
            <a:off x="4427984" y="3200937"/>
            <a:ext cx="864096" cy="307777"/>
          </a:xfrm>
          <a:prstGeom prst="rect">
            <a:avLst/>
          </a:prstGeom>
          <a:solidFill>
            <a:schemeClr val="tx1">
              <a:alpha val="0"/>
            </a:schemeClr>
          </a:solidFill>
        </p:spPr>
        <p:txBody>
          <a:bodyPr wrap="square" rtlCol="0">
            <a:spAutoFit/>
          </a:bodyPr>
          <a:lstStyle/>
          <a:p>
            <a:r>
              <a:rPr kumimoji="1" lang="ja-JP" altLang="en-US" sz="1400" dirty="0" smtClean="0">
                <a:solidFill>
                  <a:schemeClr val="bg1"/>
                </a:solidFill>
              </a:rPr>
              <a:t>メソッド</a:t>
            </a:r>
            <a:endParaRPr kumimoji="1" lang="ja-JP" altLang="en-US" sz="1400" dirty="0">
              <a:solidFill>
                <a:schemeClr val="bg1"/>
              </a:solidFill>
            </a:endParaRPr>
          </a:p>
        </p:txBody>
      </p:sp>
      <p:cxnSp>
        <p:nvCxnSpPr>
          <p:cNvPr id="18" name="直線矢印コネクタ 17"/>
          <p:cNvCxnSpPr>
            <a:stCxn id="9" idx="1"/>
            <a:endCxn id="6" idx="3"/>
          </p:cNvCxnSpPr>
          <p:nvPr/>
        </p:nvCxnSpPr>
        <p:spPr bwMode="auto">
          <a:xfrm flipH="1" flipV="1">
            <a:off x="2837722" y="3561511"/>
            <a:ext cx="870182" cy="275433"/>
          </a:xfrm>
          <a:prstGeom prst="straightConnector1">
            <a:avLst/>
          </a:prstGeom>
          <a:solidFill>
            <a:schemeClr val="accent1"/>
          </a:solidFill>
          <a:ln w="9525"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正方形/長方形 20"/>
          <p:cNvSpPr/>
          <p:nvPr/>
        </p:nvSpPr>
        <p:spPr bwMode="auto">
          <a:xfrm>
            <a:off x="2123728" y="5097236"/>
            <a:ext cx="720080" cy="40794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ja-JP" altLang="en-US" sz="2400" b="0" i="0" u="none" strike="noStrike" cap="none" normalizeH="0" baseline="0" dirty="0" smtClean="0">
              <a:ln>
                <a:noFill/>
              </a:ln>
              <a:solidFill>
                <a:schemeClr val="tx1"/>
              </a:solidFill>
              <a:effectLst/>
              <a:latin typeface="Arial" charset="0"/>
            </a:endParaRPr>
          </a:p>
        </p:txBody>
      </p:sp>
      <p:cxnSp>
        <p:nvCxnSpPr>
          <p:cNvPr id="23" name="直線矢印コネクタ 22"/>
          <p:cNvCxnSpPr/>
          <p:nvPr/>
        </p:nvCxnSpPr>
        <p:spPr bwMode="auto">
          <a:xfrm>
            <a:off x="5364088" y="4005064"/>
            <a:ext cx="1728192" cy="0"/>
          </a:xfrm>
          <a:prstGeom prst="straightConnector1">
            <a:avLst/>
          </a:prstGeom>
          <a:solidFill>
            <a:schemeClr val="accent1"/>
          </a:solidFill>
          <a:ln w="15875"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線矢印コネクタ 25"/>
          <p:cNvCxnSpPr/>
          <p:nvPr/>
        </p:nvCxnSpPr>
        <p:spPr bwMode="auto">
          <a:xfrm flipH="1">
            <a:off x="5295529" y="3670931"/>
            <a:ext cx="1724743" cy="1"/>
          </a:xfrm>
          <a:prstGeom prst="straightConnector1">
            <a:avLst/>
          </a:prstGeom>
          <a:solidFill>
            <a:schemeClr val="accent1"/>
          </a:solidFill>
          <a:ln w="15875"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テキスト ボックス 31"/>
          <p:cNvSpPr txBox="1"/>
          <p:nvPr/>
        </p:nvSpPr>
        <p:spPr>
          <a:xfrm>
            <a:off x="5364088" y="3289208"/>
            <a:ext cx="1944216" cy="276999"/>
          </a:xfrm>
          <a:prstGeom prst="rect">
            <a:avLst/>
          </a:prstGeom>
          <a:noFill/>
        </p:spPr>
        <p:txBody>
          <a:bodyPr wrap="square" rtlCol="0">
            <a:spAutoFit/>
          </a:bodyPr>
          <a:lstStyle/>
          <a:p>
            <a:r>
              <a:rPr kumimoji="1" lang="ja-JP" altLang="en-US" sz="1200" dirty="0" smtClean="0">
                <a:solidFill>
                  <a:schemeClr val="bg1"/>
                </a:solidFill>
              </a:rPr>
              <a:t>メソッドの呼び出し</a:t>
            </a:r>
            <a:endParaRPr kumimoji="1" lang="ja-JP" altLang="en-US" sz="1200" dirty="0">
              <a:solidFill>
                <a:schemeClr val="bg1"/>
              </a:solidFill>
            </a:endParaRPr>
          </a:p>
        </p:txBody>
      </p:sp>
      <p:sp>
        <p:nvSpPr>
          <p:cNvPr id="33" name="テキスト ボックス 32"/>
          <p:cNvSpPr txBox="1"/>
          <p:nvPr/>
        </p:nvSpPr>
        <p:spPr>
          <a:xfrm>
            <a:off x="5436096" y="4125920"/>
            <a:ext cx="2016224" cy="276999"/>
          </a:xfrm>
          <a:prstGeom prst="rect">
            <a:avLst/>
          </a:prstGeom>
          <a:noFill/>
        </p:spPr>
        <p:txBody>
          <a:bodyPr wrap="square" rtlCol="0">
            <a:spAutoFit/>
          </a:bodyPr>
          <a:lstStyle/>
          <a:p>
            <a:r>
              <a:rPr kumimoji="1" lang="ja-JP" altLang="en-US" sz="1200" dirty="0" smtClean="0">
                <a:solidFill>
                  <a:schemeClr val="bg1"/>
                </a:solidFill>
              </a:rPr>
              <a:t>実行結果（ない場合もある）</a:t>
            </a:r>
            <a:endParaRPr kumimoji="1" lang="ja-JP" altLang="en-US" sz="1200" dirty="0">
              <a:solidFill>
                <a:schemeClr val="bg1"/>
              </a:solidFill>
            </a:endParaRPr>
          </a:p>
        </p:txBody>
      </p:sp>
      <p:sp>
        <p:nvSpPr>
          <p:cNvPr id="38" name="テキスト ボックス 37"/>
          <p:cNvSpPr txBox="1"/>
          <p:nvPr/>
        </p:nvSpPr>
        <p:spPr>
          <a:xfrm>
            <a:off x="3131840" y="3289208"/>
            <a:ext cx="504056" cy="276999"/>
          </a:xfrm>
          <a:prstGeom prst="rect">
            <a:avLst/>
          </a:prstGeom>
          <a:noFill/>
        </p:spPr>
        <p:txBody>
          <a:bodyPr wrap="square" rtlCol="0">
            <a:spAutoFit/>
          </a:bodyPr>
          <a:lstStyle/>
          <a:p>
            <a:r>
              <a:rPr kumimoji="1" lang="ja-JP" altLang="en-US" sz="1200" dirty="0" smtClean="0">
                <a:solidFill>
                  <a:schemeClr val="bg1"/>
                </a:solidFill>
              </a:rPr>
              <a:t>操作</a:t>
            </a:r>
            <a:endParaRPr kumimoji="1" lang="ja-JP" altLang="en-US" sz="1200" dirty="0">
              <a:solidFill>
                <a:schemeClr val="bg1"/>
              </a:solidFill>
            </a:endParaRPr>
          </a:p>
        </p:txBody>
      </p:sp>
      <p:sp>
        <p:nvSpPr>
          <p:cNvPr id="39" name="テキスト ボックス 38"/>
          <p:cNvSpPr txBox="1"/>
          <p:nvPr/>
        </p:nvSpPr>
        <p:spPr>
          <a:xfrm>
            <a:off x="2395126" y="5733256"/>
            <a:ext cx="1312778" cy="369332"/>
          </a:xfrm>
          <a:prstGeom prst="rect">
            <a:avLst/>
          </a:prstGeom>
          <a:noFill/>
        </p:spPr>
        <p:txBody>
          <a:bodyPr wrap="square" rtlCol="0">
            <a:spAutoFit/>
          </a:bodyPr>
          <a:lstStyle/>
          <a:p>
            <a:r>
              <a:rPr kumimoji="1" lang="ja-JP" altLang="en-US" sz="1800" dirty="0" smtClean="0">
                <a:solidFill>
                  <a:schemeClr val="bg1"/>
                </a:solidFill>
              </a:rPr>
              <a:t>オブジェクト</a:t>
            </a:r>
            <a:endParaRPr kumimoji="1" lang="ja-JP" altLang="en-US" sz="1800" dirty="0">
              <a:solidFill>
                <a:schemeClr val="bg1"/>
              </a:solidFill>
            </a:endParaRPr>
          </a:p>
        </p:txBody>
      </p:sp>
    </p:spTree>
    <p:extLst>
      <p:ext uri="{BB962C8B-B14F-4D97-AF65-F5344CB8AC3E}">
        <p14:creationId xmlns:p14="http://schemas.microsoft.com/office/powerpoint/2010/main" val="2202208995"/>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代表的な分析・設計手法</a:t>
            </a:r>
            <a:r>
              <a:rPr lang="ja-JP" altLang="en-US" dirty="0" smtClean="0"/>
              <a:t>（６）</a:t>
            </a:r>
            <a:endParaRPr kumimoji="1" lang="ja-JP" altLang="en-US" dirty="0"/>
          </a:p>
        </p:txBody>
      </p:sp>
      <p:sp>
        <p:nvSpPr>
          <p:cNvPr id="3" name="コンテンツ プレースホルダー 2"/>
          <p:cNvSpPr>
            <a:spLocks noGrp="1"/>
          </p:cNvSpPr>
          <p:nvPr>
            <p:ph idx="1"/>
          </p:nvPr>
        </p:nvSpPr>
        <p:spPr>
          <a:xfrm>
            <a:off x="1115616" y="1752600"/>
            <a:ext cx="6656784" cy="3886200"/>
          </a:xfrm>
        </p:spPr>
        <p:txBody>
          <a:bodyPr/>
          <a:lstStyle/>
          <a:p>
            <a:r>
              <a:rPr kumimoji="1" lang="ja-JP" altLang="en-US" sz="2000" b="1" dirty="0" smtClean="0"/>
              <a:t>オブジェクト指向による分析と</a:t>
            </a:r>
            <a:r>
              <a:rPr kumimoji="1" lang="ja-JP" altLang="en-US" sz="2000" b="1" dirty="0" smtClean="0"/>
              <a:t>設計（２）</a:t>
            </a:r>
            <a:endParaRPr kumimoji="1" lang="en-US" altLang="ja-JP" sz="2000" b="1" dirty="0" smtClean="0"/>
          </a:p>
          <a:p>
            <a:pPr marL="457200" lvl="1" indent="0">
              <a:buNone/>
            </a:pPr>
            <a:r>
              <a:rPr lang="ja-JP" altLang="en-US" sz="1800" dirty="0" smtClean="0"/>
              <a:t>システムの機能をオブジェクトに分割し、オブジェクト間の呼び出し関係を定義します。</a:t>
            </a:r>
            <a:endParaRPr lang="en-US" altLang="ja-JP" sz="1800" dirty="0" smtClean="0"/>
          </a:p>
          <a:p>
            <a:pPr marL="457200" lvl="1" indent="0">
              <a:buNone/>
            </a:pPr>
            <a:endParaRPr lang="en-US" altLang="ja-JP" sz="1800" dirty="0"/>
          </a:p>
          <a:p>
            <a:pPr marL="457200" lvl="1" indent="0">
              <a:buNone/>
            </a:pPr>
            <a:r>
              <a:rPr lang="en-US" altLang="ja-JP" sz="1800" dirty="0" smtClean="0"/>
              <a:t>UML</a:t>
            </a:r>
            <a:r>
              <a:rPr lang="ja-JP" altLang="en-US" sz="1800" dirty="0" smtClean="0"/>
              <a:t>（</a:t>
            </a:r>
            <a:r>
              <a:rPr lang="en-US" altLang="ja-JP" sz="1800" dirty="0" smtClean="0"/>
              <a:t>Unified Modeling Language)</a:t>
            </a:r>
          </a:p>
          <a:p>
            <a:pPr marL="457200" lvl="1" indent="0">
              <a:buNone/>
            </a:pPr>
            <a:r>
              <a:rPr lang="ja-JP" altLang="en-US" sz="1800" dirty="0" smtClean="0"/>
              <a:t>という専用の図法が用いられる（詳しくは第２章）</a:t>
            </a:r>
            <a:endParaRPr lang="en-US" altLang="ja-JP" sz="1800" dirty="0" smtClean="0"/>
          </a:p>
          <a:p>
            <a:pPr marL="457200" lvl="1" indent="0">
              <a:buNone/>
            </a:pPr>
            <a:endParaRPr lang="en-US" altLang="ja-JP" sz="1800" dirty="0"/>
          </a:p>
        </p:txBody>
      </p:sp>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12</a:t>
            </a:fld>
            <a:endParaRPr lang="en-US" altLang="ja-JP"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9792" y="3861048"/>
            <a:ext cx="3512418" cy="2300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87607214"/>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代表的な開発手法（１）</a:t>
            </a:r>
            <a:endParaRPr kumimoji="1" lang="ja-JP" altLang="en-US" dirty="0"/>
          </a:p>
        </p:txBody>
      </p:sp>
      <p:sp>
        <p:nvSpPr>
          <p:cNvPr id="3" name="コンテンツ プレースホルダー 2"/>
          <p:cNvSpPr>
            <a:spLocks noGrp="1"/>
          </p:cNvSpPr>
          <p:nvPr>
            <p:ph idx="1"/>
          </p:nvPr>
        </p:nvSpPr>
        <p:spPr>
          <a:xfrm>
            <a:off x="1043608" y="1752600"/>
            <a:ext cx="6728792" cy="3886200"/>
          </a:xfrm>
        </p:spPr>
        <p:txBody>
          <a:bodyPr/>
          <a:lstStyle/>
          <a:p>
            <a:r>
              <a:rPr lang="ja-JP" altLang="en-US" sz="2000" b="1" dirty="0" smtClean="0"/>
              <a:t>開発プロセス</a:t>
            </a:r>
            <a:endParaRPr lang="en-US" altLang="ja-JP" sz="2000" b="1" dirty="0" smtClean="0"/>
          </a:p>
          <a:p>
            <a:pPr marL="457200" lvl="1" indent="0">
              <a:buNone/>
            </a:pPr>
            <a:endParaRPr kumimoji="1" lang="ja-JP" altLang="en-US" sz="1800" dirty="0"/>
          </a:p>
        </p:txBody>
      </p:sp>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13</a:t>
            </a:fld>
            <a:endParaRPr lang="en-US" altLang="ja-JP" dirty="0"/>
          </a:p>
        </p:txBody>
      </p:sp>
      <p:pic>
        <p:nvPicPr>
          <p:cNvPr id="3074" name="Picture 2" descr="C:\Users\s161018\AppData\Local\Microsoft\Windows\Temporary Internet Files\Content.IE5\G1YV18WZ\MC90043164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3429000"/>
            <a:ext cx="1296144" cy="1296144"/>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s161018\AppData\Local\Microsoft\Windows\Temporary Internet Files\Content.IE5\R2UC7IES\MC90043394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8986" y="3190086"/>
            <a:ext cx="1714500" cy="1714500"/>
          </a:xfrm>
          <a:prstGeom prst="rect">
            <a:avLst/>
          </a:prstGeom>
          <a:noFill/>
          <a:extLst>
            <a:ext uri="{909E8E84-426E-40DD-AFC4-6F175D3DCCD1}">
              <a14:hiddenFill xmlns:a14="http://schemas.microsoft.com/office/drawing/2010/main">
                <a:solidFill>
                  <a:srgbClr val="FFFFFF"/>
                </a:solidFill>
              </a14:hiddenFill>
            </a:ext>
          </a:extLst>
        </p:spPr>
      </p:pic>
      <p:sp>
        <p:nvSpPr>
          <p:cNvPr id="5" name="雲形吹き出し 4"/>
          <p:cNvSpPr/>
          <p:nvPr/>
        </p:nvSpPr>
        <p:spPr bwMode="auto">
          <a:xfrm>
            <a:off x="1799692" y="2147094"/>
            <a:ext cx="3132348" cy="1209898"/>
          </a:xfrm>
          <a:prstGeom prst="cloudCallout">
            <a:avLst>
              <a:gd name="adj1" fmla="val -29843"/>
              <a:gd name="adj2" fmla="val 72763"/>
            </a:avLst>
          </a:prstGeom>
          <a:no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600" b="0" i="0" u="none" strike="noStrike" cap="none" normalizeH="0" baseline="0" dirty="0" smtClean="0">
                <a:ln>
                  <a:noFill/>
                </a:ln>
                <a:solidFill>
                  <a:schemeClr val="bg1"/>
                </a:solidFill>
                <a:effectLst/>
                <a:latin typeface="Arial" charset="0"/>
              </a:rPr>
              <a:t>○○の業務を</a:t>
            </a:r>
            <a:endParaRPr kumimoji="0" lang="en-US" altLang="ja-JP" sz="1600" b="0" i="0" u="none" strike="noStrike" cap="none" normalizeH="0" baseline="0" dirty="0" smtClean="0">
              <a:ln>
                <a:noFill/>
              </a:ln>
              <a:solidFill>
                <a:schemeClr val="bg1"/>
              </a:solidFill>
              <a:effectLst/>
              <a:latin typeface="Arial" charset="0"/>
            </a:endParaRPr>
          </a:p>
          <a:p>
            <a:pPr marL="0" marR="0" indent="0" algn="l" defTabSz="914400" rtl="0" eaLnBrk="1" fontAlgn="base" latinLnBrk="0" hangingPunct="1">
              <a:lnSpc>
                <a:spcPct val="100000"/>
              </a:lnSpc>
              <a:spcBef>
                <a:spcPct val="0"/>
              </a:spcBef>
              <a:spcAft>
                <a:spcPct val="0"/>
              </a:spcAft>
              <a:buClrTx/>
              <a:buSzTx/>
              <a:buFontTx/>
              <a:buNone/>
              <a:tabLst/>
            </a:pPr>
            <a:r>
              <a:rPr lang="ja-JP" altLang="en-US" sz="1600" dirty="0">
                <a:solidFill>
                  <a:schemeClr val="bg1"/>
                </a:solidFill>
              </a:rPr>
              <a:t>システム化</a:t>
            </a:r>
            <a:r>
              <a:rPr lang="ja-JP" altLang="en-US" sz="1600" dirty="0" smtClean="0">
                <a:solidFill>
                  <a:schemeClr val="bg1"/>
                </a:solidFill>
              </a:rPr>
              <a:t>したい！</a:t>
            </a:r>
            <a:endParaRPr kumimoji="0" lang="en-US" altLang="ja-JP" sz="1600" b="0" i="0" u="none" strike="noStrike" cap="none" normalizeH="0" baseline="0" dirty="0" smtClean="0">
              <a:ln>
                <a:noFill/>
              </a:ln>
              <a:solidFill>
                <a:schemeClr val="bg1"/>
              </a:solidFill>
              <a:effectLst/>
              <a:latin typeface="Arial" charset="0"/>
            </a:endParaRPr>
          </a:p>
        </p:txBody>
      </p:sp>
      <p:sp>
        <p:nvSpPr>
          <p:cNvPr id="6" name="円形吹き出し 5"/>
          <p:cNvSpPr/>
          <p:nvPr/>
        </p:nvSpPr>
        <p:spPr bwMode="auto">
          <a:xfrm>
            <a:off x="4912598" y="2276872"/>
            <a:ext cx="2009378" cy="942950"/>
          </a:xfrm>
          <a:prstGeom prst="wedgeEllipseCallout">
            <a:avLst>
              <a:gd name="adj1" fmla="val 34182"/>
              <a:gd name="adj2" fmla="val 75506"/>
            </a:avLst>
          </a:prstGeom>
          <a:no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r>
              <a:rPr lang="ja-JP" altLang="en-US" sz="1600" dirty="0">
                <a:solidFill>
                  <a:schemeClr val="bg1"/>
                </a:solidFill>
              </a:rPr>
              <a:t>システム</a:t>
            </a:r>
            <a:r>
              <a:rPr lang="ja-JP" altLang="en-US" sz="1600" dirty="0" smtClean="0">
                <a:solidFill>
                  <a:schemeClr val="bg1"/>
                </a:solidFill>
              </a:rPr>
              <a:t>が</a:t>
            </a:r>
            <a:endParaRPr lang="en-US" altLang="ja-JP" sz="1600" dirty="0" smtClean="0">
              <a:solidFill>
                <a:schemeClr val="bg1"/>
              </a:solidFill>
            </a:endParaRPr>
          </a:p>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600" b="0" i="0" u="none" strike="noStrike" cap="none" normalizeH="0" baseline="0" dirty="0">
                <a:ln>
                  <a:noFill/>
                </a:ln>
                <a:solidFill>
                  <a:schemeClr val="bg1"/>
                </a:solidFill>
                <a:effectLst/>
                <a:latin typeface="Arial" charset="0"/>
              </a:rPr>
              <a:t>完成</a:t>
            </a:r>
            <a:r>
              <a:rPr kumimoji="0" lang="ja-JP" altLang="en-US" sz="1600" b="0" i="0" u="none" strike="noStrike" cap="none" normalizeH="0" baseline="0" dirty="0" smtClean="0">
                <a:ln>
                  <a:noFill/>
                </a:ln>
                <a:solidFill>
                  <a:schemeClr val="bg1"/>
                </a:solidFill>
                <a:effectLst/>
                <a:latin typeface="Arial" charset="0"/>
              </a:rPr>
              <a:t>した！</a:t>
            </a:r>
          </a:p>
        </p:txBody>
      </p:sp>
      <p:sp>
        <p:nvSpPr>
          <p:cNvPr id="7" name="右矢印 6"/>
          <p:cNvSpPr/>
          <p:nvPr/>
        </p:nvSpPr>
        <p:spPr bwMode="auto">
          <a:xfrm>
            <a:off x="2699792" y="3933056"/>
            <a:ext cx="3312368" cy="971530"/>
          </a:xfrm>
          <a:prstGeom prst="rightArrow">
            <a:avLst/>
          </a:prstGeom>
          <a:solidFill>
            <a:schemeClr val="accent1">
              <a:lumMod val="40000"/>
              <a:lumOff val="60000"/>
            </a:scheme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1600" b="1" i="0" u="none" strike="noStrike" cap="none" normalizeH="0" baseline="0" dirty="0" smtClean="0">
                <a:ln>
                  <a:noFill/>
                </a:ln>
                <a:solidFill>
                  <a:schemeClr val="bg1"/>
                </a:solidFill>
                <a:effectLst/>
                <a:latin typeface="Arial" charset="0"/>
              </a:rPr>
              <a:t>開発プロセス</a:t>
            </a:r>
          </a:p>
        </p:txBody>
      </p:sp>
      <p:sp>
        <p:nvSpPr>
          <p:cNvPr id="10" name="テキスト ボックス 9"/>
          <p:cNvSpPr txBox="1"/>
          <p:nvPr/>
        </p:nvSpPr>
        <p:spPr>
          <a:xfrm>
            <a:off x="3275856" y="4904586"/>
            <a:ext cx="2551421" cy="830997"/>
          </a:xfrm>
          <a:prstGeom prst="rect">
            <a:avLst/>
          </a:prstGeom>
          <a:noFill/>
        </p:spPr>
        <p:txBody>
          <a:bodyPr wrap="square" rtlCol="0">
            <a:spAutoFit/>
          </a:bodyPr>
          <a:lstStyle/>
          <a:p>
            <a:r>
              <a:rPr kumimoji="1" lang="ja-JP" altLang="en-US" sz="1600" dirty="0" smtClean="0">
                <a:solidFill>
                  <a:schemeClr val="bg1"/>
                </a:solidFill>
              </a:rPr>
              <a:t>「ウォータフォール型」</a:t>
            </a:r>
            <a:endParaRPr kumimoji="1" lang="en-US" altLang="ja-JP" sz="1600" dirty="0" smtClean="0">
              <a:solidFill>
                <a:schemeClr val="bg1"/>
              </a:solidFill>
            </a:endParaRPr>
          </a:p>
          <a:p>
            <a:r>
              <a:rPr kumimoji="1" lang="ja-JP" altLang="en-US" sz="1600" dirty="0" smtClean="0">
                <a:solidFill>
                  <a:schemeClr val="bg1"/>
                </a:solidFill>
              </a:rPr>
              <a:t>「スパイラル型」</a:t>
            </a:r>
            <a:endParaRPr kumimoji="1" lang="en-US" altLang="ja-JP" sz="1600" dirty="0" smtClean="0">
              <a:solidFill>
                <a:schemeClr val="bg1"/>
              </a:solidFill>
            </a:endParaRPr>
          </a:p>
          <a:p>
            <a:r>
              <a:rPr kumimoji="1" lang="ja-JP" altLang="en-US" sz="1600" dirty="0" smtClean="0">
                <a:solidFill>
                  <a:schemeClr val="bg1"/>
                </a:solidFill>
              </a:rPr>
              <a:t>「アジャイル型」</a:t>
            </a:r>
          </a:p>
        </p:txBody>
      </p:sp>
      <p:sp>
        <p:nvSpPr>
          <p:cNvPr id="11" name="テキスト ボックス 10"/>
          <p:cNvSpPr txBox="1"/>
          <p:nvPr/>
        </p:nvSpPr>
        <p:spPr>
          <a:xfrm>
            <a:off x="1688282" y="4766086"/>
            <a:ext cx="792088" cy="307777"/>
          </a:xfrm>
          <a:prstGeom prst="rect">
            <a:avLst/>
          </a:prstGeom>
          <a:noFill/>
        </p:spPr>
        <p:txBody>
          <a:bodyPr wrap="square" rtlCol="0">
            <a:spAutoFit/>
          </a:bodyPr>
          <a:lstStyle/>
          <a:p>
            <a:r>
              <a:rPr kumimoji="1" lang="ja-JP" altLang="en-US" sz="1400" dirty="0" smtClean="0">
                <a:solidFill>
                  <a:schemeClr val="bg1"/>
                </a:solidFill>
              </a:rPr>
              <a:t>顧客</a:t>
            </a:r>
          </a:p>
        </p:txBody>
      </p:sp>
      <p:sp>
        <p:nvSpPr>
          <p:cNvPr id="14" name="テキスト ボックス 13"/>
          <p:cNvSpPr txBox="1"/>
          <p:nvPr/>
        </p:nvSpPr>
        <p:spPr>
          <a:xfrm>
            <a:off x="6921976" y="4908172"/>
            <a:ext cx="792088" cy="307777"/>
          </a:xfrm>
          <a:prstGeom prst="rect">
            <a:avLst/>
          </a:prstGeom>
          <a:noFill/>
        </p:spPr>
        <p:txBody>
          <a:bodyPr wrap="square" rtlCol="0">
            <a:spAutoFit/>
          </a:bodyPr>
          <a:lstStyle/>
          <a:p>
            <a:r>
              <a:rPr kumimoji="1" lang="ja-JP" altLang="en-US" sz="1400" dirty="0">
                <a:solidFill>
                  <a:schemeClr val="bg1"/>
                </a:solidFill>
              </a:rPr>
              <a:t>開発者</a:t>
            </a:r>
            <a:endParaRPr kumimoji="1" lang="ja-JP" altLang="en-US" sz="1400" dirty="0" smtClean="0">
              <a:solidFill>
                <a:schemeClr val="bg1"/>
              </a:solidFill>
            </a:endParaRPr>
          </a:p>
        </p:txBody>
      </p:sp>
    </p:spTree>
    <p:extLst>
      <p:ext uri="{BB962C8B-B14F-4D97-AF65-F5344CB8AC3E}">
        <p14:creationId xmlns:p14="http://schemas.microsoft.com/office/powerpoint/2010/main" val="298326790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6"/>
                                        </p:tgtEl>
                                      </p:cBhvr>
                                    </p:animEffect>
                                    <p:set>
                                      <p:cBhvr>
                                        <p:cTn id="21" dur="1" fill="hold">
                                          <p:stCondLst>
                                            <p:cond delay="499"/>
                                          </p:stCondLst>
                                        </p:cTn>
                                        <p:tgtEl>
                                          <p:spTgt spid="6"/>
                                        </p:tgtEl>
                                        <p:attrNameLst>
                                          <p:attrName>style.visibility</p:attrName>
                                        </p:attrNameLst>
                                      </p:cBhvr>
                                      <p:to>
                                        <p:strVal val="hidden"/>
                                      </p:to>
                                    </p:set>
                                  </p:childTnLst>
                                </p:cTn>
                              </p:par>
                            </p:childTnLst>
                          </p:cTn>
                        </p:par>
                        <p:par>
                          <p:cTn id="22" fill="hold">
                            <p:stCondLst>
                              <p:cond delay="500"/>
                            </p:stCondLst>
                            <p:childTnLst>
                              <p:par>
                                <p:cTn id="23" presetID="22" presetClass="entr" presetSubtype="4"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down)">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代表的な開発手法（２）</a:t>
            </a:r>
            <a:endParaRPr kumimoji="1" lang="ja-JP" altLang="en-US" dirty="0"/>
          </a:p>
        </p:txBody>
      </p:sp>
      <p:sp>
        <p:nvSpPr>
          <p:cNvPr id="3" name="コンテンツ プレースホルダー 2"/>
          <p:cNvSpPr>
            <a:spLocks noGrp="1"/>
          </p:cNvSpPr>
          <p:nvPr>
            <p:ph idx="1"/>
          </p:nvPr>
        </p:nvSpPr>
        <p:spPr>
          <a:xfrm>
            <a:off x="1115616" y="1752600"/>
            <a:ext cx="6656784" cy="4196680"/>
          </a:xfrm>
        </p:spPr>
        <p:txBody>
          <a:bodyPr/>
          <a:lstStyle/>
          <a:p>
            <a:r>
              <a:rPr kumimoji="1" lang="ja-JP" altLang="en-US" sz="2000" b="1" dirty="0" smtClean="0"/>
              <a:t>ウォーターフォール型</a:t>
            </a:r>
            <a:endParaRPr lang="en-US" altLang="ja-JP" sz="2000" b="1" dirty="0"/>
          </a:p>
          <a:p>
            <a:pPr marL="685800" lvl="1"/>
            <a:r>
              <a:rPr lang="ja-JP" altLang="en-US" sz="1800" dirty="0" smtClean="0"/>
              <a:t>基本的に後戻りせず時系列</a:t>
            </a:r>
            <a:r>
              <a:rPr lang="ja-JP" altLang="en-US" sz="1800" dirty="0"/>
              <a:t>に</a:t>
            </a:r>
            <a:r>
              <a:rPr lang="ja-JP" altLang="en-US" sz="1800" dirty="0" smtClean="0"/>
              <a:t>沿って進める</a:t>
            </a:r>
            <a:endParaRPr lang="en-US" altLang="ja-JP" sz="1800" dirty="0" smtClean="0"/>
          </a:p>
          <a:p>
            <a:pPr marL="685800" lvl="1"/>
            <a:endParaRPr lang="en-US" altLang="ja-JP" sz="1800" dirty="0"/>
          </a:p>
          <a:p>
            <a:pPr marL="685800" lvl="1"/>
            <a:endParaRPr lang="en-US" altLang="ja-JP" sz="1800" dirty="0" smtClean="0"/>
          </a:p>
          <a:p>
            <a:pPr marL="742950" lvl="2" indent="0">
              <a:buNone/>
            </a:pPr>
            <a:r>
              <a:rPr lang="ja-JP" altLang="en-US" sz="1400" dirty="0" smtClean="0"/>
              <a:t>要求定義：顧客が求める機能や性能を定義する</a:t>
            </a:r>
            <a:endParaRPr lang="en-US" altLang="ja-JP" sz="1400" dirty="0" smtClean="0"/>
          </a:p>
          <a:p>
            <a:pPr marL="742950" lvl="2" indent="0">
              <a:buNone/>
            </a:pPr>
            <a:r>
              <a:rPr lang="ja-JP" altLang="en-US" sz="1400" dirty="0"/>
              <a:t>外部</a:t>
            </a:r>
            <a:r>
              <a:rPr lang="ja-JP" altLang="en-US" sz="1400" dirty="0" smtClean="0"/>
              <a:t>設計：システムが持つべき機能を定める</a:t>
            </a:r>
            <a:endParaRPr lang="en-US" altLang="ja-JP" sz="1400" dirty="0" smtClean="0"/>
          </a:p>
          <a:p>
            <a:pPr marL="742950" lvl="2" indent="0">
              <a:buNone/>
            </a:pPr>
            <a:r>
              <a:rPr lang="ja-JP" altLang="en-US" sz="1400" dirty="0"/>
              <a:t>内部</a:t>
            </a:r>
            <a:r>
              <a:rPr lang="ja-JP" altLang="en-US" sz="1400" dirty="0" smtClean="0"/>
              <a:t>設計：機能の具体的な実現方法を定める</a:t>
            </a:r>
            <a:endParaRPr lang="en-US" altLang="ja-JP" sz="1400" dirty="0" smtClean="0"/>
          </a:p>
          <a:p>
            <a:pPr marL="742950" lvl="2" indent="0">
              <a:buNone/>
            </a:pPr>
            <a:r>
              <a:rPr lang="ja-JP" altLang="en-US" sz="1400" dirty="0" smtClean="0"/>
              <a:t>製造：プログラムを製造する</a:t>
            </a:r>
            <a:endParaRPr lang="en-US" altLang="ja-JP" sz="1400" dirty="0" smtClean="0"/>
          </a:p>
          <a:p>
            <a:pPr marL="742950" lvl="2" indent="0">
              <a:buNone/>
            </a:pPr>
            <a:r>
              <a:rPr lang="ja-JP" altLang="en-US" sz="1400" dirty="0" smtClean="0"/>
              <a:t>テスト：設計通りに動作するか確認する</a:t>
            </a:r>
            <a:endParaRPr lang="en-US" altLang="ja-JP" sz="1400" dirty="0" smtClean="0"/>
          </a:p>
          <a:p>
            <a:pPr marL="742950" lvl="2" indent="0">
              <a:buNone/>
            </a:pPr>
            <a:r>
              <a:rPr lang="ja-JP" altLang="en-US" sz="1400" dirty="0" smtClean="0"/>
              <a:t>運用：システムを稼働させ、不具合修正や簡単な機能の追加を行う</a:t>
            </a:r>
            <a:endParaRPr lang="en-US" altLang="ja-JP" sz="1400" dirty="0" smtClean="0"/>
          </a:p>
          <a:p>
            <a:pPr marL="742950" lvl="2" indent="0">
              <a:buNone/>
            </a:pPr>
            <a:endParaRPr lang="en-US" altLang="ja-JP" sz="1400" dirty="0" smtClean="0"/>
          </a:p>
          <a:p>
            <a:pPr marL="685800" lvl="1"/>
            <a:r>
              <a:rPr lang="ja-JP" altLang="en-US" sz="1600" dirty="0" smtClean="0"/>
              <a:t>問題点</a:t>
            </a:r>
            <a:endParaRPr lang="en-US" altLang="ja-JP" sz="1600" dirty="0" smtClean="0"/>
          </a:p>
          <a:p>
            <a:pPr marL="800100" lvl="2" indent="0">
              <a:buNone/>
            </a:pPr>
            <a:r>
              <a:rPr lang="ja-JP" altLang="en-US" sz="1400" dirty="0" smtClean="0"/>
              <a:t>不具合が最後の工程まで見つからないことが多い</a:t>
            </a:r>
            <a:endParaRPr lang="en-US" altLang="ja-JP" sz="1400" dirty="0" smtClean="0"/>
          </a:p>
          <a:p>
            <a:pPr marL="800100" lvl="2" indent="0">
              <a:buNone/>
            </a:pPr>
            <a:r>
              <a:rPr lang="ja-JP" altLang="en-US" sz="1400" dirty="0" smtClean="0"/>
              <a:t>「ムービングターゲット」に柔軟に対応できない</a:t>
            </a:r>
            <a:endParaRPr lang="en-US" altLang="ja-JP" sz="1400" dirty="0" smtClean="0"/>
          </a:p>
          <a:p>
            <a:pPr marL="685800" lvl="1"/>
            <a:endParaRPr kumimoji="1" lang="ja-JP" altLang="en-US" sz="1800" dirty="0"/>
          </a:p>
        </p:txBody>
      </p:sp>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14</a:t>
            </a:fld>
            <a:endParaRPr lang="en-US" altLang="ja-JP" dirty="0"/>
          </a:p>
        </p:txBody>
      </p:sp>
      <p:sp>
        <p:nvSpPr>
          <p:cNvPr id="5" name="正方形/長方形 4"/>
          <p:cNvSpPr/>
          <p:nvPr/>
        </p:nvSpPr>
        <p:spPr bwMode="auto">
          <a:xfrm>
            <a:off x="1043608" y="2506284"/>
            <a:ext cx="1008112" cy="576064"/>
          </a:xfrm>
          <a:prstGeom prst="rect">
            <a:avLst/>
          </a:prstGeom>
          <a:solidFill>
            <a:schemeClr val="bg2">
              <a:lumMod val="40000"/>
              <a:lumOff val="60000"/>
            </a:scheme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ja-JP" altLang="en-US" sz="1600" b="0" i="0" u="none" strike="noStrike" cap="none" normalizeH="0" baseline="0" dirty="0" smtClean="0">
                <a:ln>
                  <a:noFill/>
                </a:ln>
                <a:solidFill>
                  <a:schemeClr val="bg1"/>
                </a:solidFill>
                <a:effectLst/>
                <a:latin typeface="Arial" charset="0"/>
              </a:rPr>
              <a:t>要求定義</a:t>
            </a:r>
          </a:p>
        </p:txBody>
      </p:sp>
      <p:sp>
        <p:nvSpPr>
          <p:cNvPr id="7" name="正方形/長方形 6"/>
          <p:cNvSpPr/>
          <p:nvPr/>
        </p:nvSpPr>
        <p:spPr bwMode="auto">
          <a:xfrm>
            <a:off x="2267744" y="2516020"/>
            <a:ext cx="1008112" cy="576064"/>
          </a:xfrm>
          <a:prstGeom prst="rect">
            <a:avLst/>
          </a:prstGeom>
          <a:solidFill>
            <a:schemeClr val="bg2">
              <a:lumMod val="40000"/>
              <a:lumOff val="60000"/>
            </a:scheme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600" dirty="0">
                <a:solidFill>
                  <a:schemeClr val="bg1"/>
                </a:solidFill>
              </a:rPr>
              <a:t>外部設計</a:t>
            </a:r>
            <a:endParaRPr kumimoji="0" lang="ja-JP" altLang="en-US" sz="1600" b="0" i="0" u="none" strike="noStrike" cap="none" normalizeH="0" baseline="0" dirty="0" smtClean="0">
              <a:ln>
                <a:noFill/>
              </a:ln>
              <a:solidFill>
                <a:schemeClr val="bg1"/>
              </a:solidFill>
              <a:effectLst/>
              <a:latin typeface="Arial" charset="0"/>
            </a:endParaRPr>
          </a:p>
        </p:txBody>
      </p:sp>
      <p:sp>
        <p:nvSpPr>
          <p:cNvPr id="8" name="正方形/長方形 7"/>
          <p:cNvSpPr/>
          <p:nvPr/>
        </p:nvSpPr>
        <p:spPr bwMode="auto">
          <a:xfrm>
            <a:off x="3563888" y="2516020"/>
            <a:ext cx="1008112" cy="576064"/>
          </a:xfrm>
          <a:prstGeom prst="rect">
            <a:avLst/>
          </a:prstGeom>
          <a:solidFill>
            <a:schemeClr val="bg2">
              <a:lumMod val="40000"/>
              <a:lumOff val="60000"/>
            </a:scheme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600" dirty="0">
                <a:solidFill>
                  <a:schemeClr val="bg1"/>
                </a:solidFill>
              </a:rPr>
              <a:t>内部設計</a:t>
            </a:r>
            <a:endParaRPr kumimoji="0" lang="ja-JP" altLang="en-US" sz="1600" b="0" i="0" u="none" strike="noStrike" cap="none" normalizeH="0" baseline="0" dirty="0" smtClean="0">
              <a:ln>
                <a:noFill/>
              </a:ln>
              <a:solidFill>
                <a:schemeClr val="bg1"/>
              </a:solidFill>
              <a:effectLst/>
              <a:latin typeface="Arial" charset="0"/>
            </a:endParaRPr>
          </a:p>
        </p:txBody>
      </p:sp>
      <p:sp>
        <p:nvSpPr>
          <p:cNvPr id="9" name="正方形/長方形 8"/>
          <p:cNvSpPr/>
          <p:nvPr/>
        </p:nvSpPr>
        <p:spPr bwMode="auto">
          <a:xfrm>
            <a:off x="6012160" y="2525756"/>
            <a:ext cx="1008112" cy="576064"/>
          </a:xfrm>
          <a:prstGeom prst="rect">
            <a:avLst/>
          </a:prstGeom>
          <a:solidFill>
            <a:schemeClr val="bg2">
              <a:lumMod val="40000"/>
              <a:lumOff val="60000"/>
            </a:scheme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600" dirty="0">
                <a:solidFill>
                  <a:schemeClr val="bg1"/>
                </a:solidFill>
              </a:rPr>
              <a:t>テスト</a:t>
            </a:r>
            <a:endParaRPr kumimoji="0" lang="ja-JP" altLang="en-US" sz="1600" b="0" i="0" u="none" strike="noStrike" cap="none" normalizeH="0" baseline="0" dirty="0" smtClean="0">
              <a:ln>
                <a:noFill/>
              </a:ln>
              <a:solidFill>
                <a:schemeClr val="bg1"/>
              </a:solidFill>
              <a:effectLst/>
              <a:latin typeface="Arial" charset="0"/>
            </a:endParaRPr>
          </a:p>
        </p:txBody>
      </p:sp>
      <p:sp>
        <p:nvSpPr>
          <p:cNvPr id="10" name="正方形/長方形 9"/>
          <p:cNvSpPr/>
          <p:nvPr/>
        </p:nvSpPr>
        <p:spPr bwMode="auto">
          <a:xfrm>
            <a:off x="4788024" y="2525756"/>
            <a:ext cx="1008112" cy="576064"/>
          </a:xfrm>
          <a:prstGeom prst="rect">
            <a:avLst/>
          </a:prstGeom>
          <a:solidFill>
            <a:schemeClr val="bg2">
              <a:lumMod val="40000"/>
              <a:lumOff val="60000"/>
            </a:scheme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600" dirty="0">
                <a:solidFill>
                  <a:schemeClr val="bg1"/>
                </a:solidFill>
              </a:rPr>
              <a:t>製造</a:t>
            </a:r>
            <a:endParaRPr kumimoji="0" lang="ja-JP" altLang="en-US" sz="1600" b="0" i="0" u="none" strike="noStrike" cap="none" normalizeH="0" baseline="0" dirty="0" smtClean="0">
              <a:ln>
                <a:noFill/>
              </a:ln>
              <a:solidFill>
                <a:schemeClr val="bg1"/>
              </a:solidFill>
              <a:effectLst/>
              <a:latin typeface="Arial" charset="0"/>
            </a:endParaRPr>
          </a:p>
        </p:txBody>
      </p:sp>
      <p:sp>
        <p:nvSpPr>
          <p:cNvPr id="11" name="正方形/長方形 10"/>
          <p:cNvSpPr/>
          <p:nvPr/>
        </p:nvSpPr>
        <p:spPr bwMode="auto">
          <a:xfrm>
            <a:off x="7164288" y="2525756"/>
            <a:ext cx="1008112" cy="576064"/>
          </a:xfrm>
          <a:prstGeom prst="rect">
            <a:avLst/>
          </a:prstGeom>
          <a:solidFill>
            <a:schemeClr val="bg2">
              <a:lumMod val="40000"/>
              <a:lumOff val="60000"/>
            </a:schemeClr>
          </a:solid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ja-JP" altLang="en-US" sz="1600" dirty="0">
                <a:solidFill>
                  <a:schemeClr val="bg1"/>
                </a:solidFill>
              </a:rPr>
              <a:t>運用</a:t>
            </a:r>
            <a:endParaRPr kumimoji="0" lang="ja-JP" altLang="en-US" sz="1600" b="0" i="0" u="none" strike="noStrike" cap="none" normalizeH="0" baseline="0" dirty="0" smtClean="0">
              <a:ln>
                <a:noFill/>
              </a:ln>
              <a:solidFill>
                <a:schemeClr val="bg1"/>
              </a:solidFill>
              <a:effectLst/>
              <a:latin typeface="Arial" charset="0"/>
            </a:endParaRPr>
          </a:p>
        </p:txBody>
      </p:sp>
      <p:cxnSp>
        <p:nvCxnSpPr>
          <p:cNvPr id="13" name="直線矢印コネクタ 12"/>
          <p:cNvCxnSpPr>
            <a:stCxn id="5" idx="3"/>
            <a:endCxn id="7" idx="1"/>
          </p:cNvCxnSpPr>
          <p:nvPr/>
        </p:nvCxnSpPr>
        <p:spPr bwMode="auto">
          <a:xfrm>
            <a:off x="2051720" y="2794316"/>
            <a:ext cx="216024" cy="9736"/>
          </a:xfrm>
          <a:prstGeom prst="straightConnector1">
            <a:avLst/>
          </a:prstGeom>
          <a:solidFill>
            <a:schemeClr val="accent1"/>
          </a:solidFill>
          <a:ln w="9525"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直線矢印コネクタ 15"/>
          <p:cNvCxnSpPr>
            <a:stCxn id="7" idx="3"/>
            <a:endCxn id="8" idx="1"/>
          </p:cNvCxnSpPr>
          <p:nvPr/>
        </p:nvCxnSpPr>
        <p:spPr bwMode="auto">
          <a:xfrm>
            <a:off x="3275856" y="2804052"/>
            <a:ext cx="288032" cy="0"/>
          </a:xfrm>
          <a:prstGeom prst="straightConnector1">
            <a:avLst/>
          </a:prstGeom>
          <a:solidFill>
            <a:schemeClr val="accent1"/>
          </a:solidFill>
          <a:ln w="9525"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直線矢印コネクタ 19"/>
          <p:cNvCxnSpPr>
            <a:stCxn id="8" idx="3"/>
            <a:endCxn id="10" idx="1"/>
          </p:cNvCxnSpPr>
          <p:nvPr/>
        </p:nvCxnSpPr>
        <p:spPr bwMode="auto">
          <a:xfrm>
            <a:off x="4572000" y="2804052"/>
            <a:ext cx="216024" cy="9736"/>
          </a:xfrm>
          <a:prstGeom prst="straightConnector1">
            <a:avLst/>
          </a:prstGeom>
          <a:solidFill>
            <a:schemeClr val="accent1"/>
          </a:solidFill>
          <a:ln w="9525"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線矢印コネクタ 24"/>
          <p:cNvCxnSpPr>
            <a:stCxn id="9" idx="3"/>
            <a:endCxn id="11" idx="1"/>
          </p:cNvCxnSpPr>
          <p:nvPr/>
        </p:nvCxnSpPr>
        <p:spPr bwMode="auto">
          <a:xfrm>
            <a:off x="7020272" y="2813788"/>
            <a:ext cx="144016" cy="0"/>
          </a:xfrm>
          <a:prstGeom prst="straightConnector1">
            <a:avLst/>
          </a:prstGeom>
          <a:solidFill>
            <a:schemeClr val="accent1"/>
          </a:solidFill>
          <a:ln w="9525"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線矢印コネクタ 25"/>
          <p:cNvCxnSpPr>
            <a:stCxn id="10" idx="3"/>
            <a:endCxn id="9" idx="1"/>
          </p:cNvCxnSpPr>
          <p:nvPr/>
        </p:nvCxnSpPr>
        <p:spPr bwMode="auto">
          <a:xfrm>
            <a:off x="5796136" y="2813788"/>
            <a:ext cx="216024" cy="0"/>
          </a:xfrm>
          <a:prstGeom prst="straightConnector1">
            <a:avLst/>
          </a:prstGeom>
          <a:solidFill>
            <a:schemeClr val="accent1"/>
          </a:solidFill>
          <a:ln w="9525"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1446367929"/>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代表的な開発手法（３）</a:t>
            </a:r>
            <a:endParaRPr kumimoji="1" lang="ja-JP" altLang="en-US" dirty="0"/>
          </a:p>
        </p:txBody>
      </p:sp>
      <p:sp>
        <p:nvSpPr>
          <p:cNvPr id="3" name="コンテンツ プレースホルダー 2"/>
          <p:cNvSpPr>
            <a:spLocks noGrp="1"/>
          </p:cNvSpPr>
          <p:nvPr>
            <p:ph idx="1"/>
          </p:nvPr>
        </p:nvSpPr>
        <p:spPr>
          <a:xfrm>
            <a:off x="1115616" y="1752600"/>
            <a:ext cx="6656784" cy="3886200"/>
          </a:xfrm>
        </p:spPr>
        <p:txBody>
          <a:bodyPr/>
          <a:lstStyle/>
          <a:p>
            <a:r>
              <a:rPr kumimoji="1" lang="ja-JP" altLang="en-US" sz="2000" b="1" dirty="0" smtClean="0"/>
              <a:t>スパイラル型</a:t>
            </a:r>
            <a:endParaRPr kumimoji="1" lang="en-US" altLang="ja-JP" sz="2000" b="1" dirty="0" smtClean="0"/>
          </a:p>
          <a:p>
            <a:pPr marL="457200" lvl="1" indent="0">
              <a:buNone/>
            </a:pPr>
            <a:r>
              <a:rPr kumimoji="1" lang="ja-JP" altLang="en-US" sz="1800" dirty="0" smtClean="0"/>
              <a:t>ウォータフォール型の</a:t>
            </a:r>
            <a:endParaRPr kumimoji="1" lang="en-US" altLang="ja-JP" sz="1800" dirty="0" smtClean="0"/>
          </a:p>
          <a:p>
            <a:pPr marL="457200" lvl="1" indent="0">
              <a:buNone/>
            </a:pPr>
            <a:r>
              <a:rPr lang="ja-JP" altLang="en-US" sz="1800" dirty="0" smtClean="0"/>
              <a:t>開発工程にフェーズを</a:t>
            </a:r>
            <a:endParaRPr lang="en-US" altLang="ja-JP" sz="1800" dirty="0" smtClean="0"/>
          </a:p>
          <a:p>
            <a:pPr marL="457200" lvl="1" indent="0">
              <a:buNone/>
            </a:pPr>
            <a:r>
              <a:rPr kumimoji="1" lang="ja-JP" altLang="en-US" sz="1800" dirty="0" smtClean="0"/>
              <a:t>設けてそれを繰り返し</a:t>
            </a:r>
            <a:endParaRPr kumimoji="1" lang="en-US" altLang="ja-JP" sz="1800" dirty="0" smtClean="0"/>
          </a:p>
          <a:p>
            <a:pPr marL="457200" lvl="1" indent="0">
              <a:buNone/>
            </a:pPr>
            <a:r>
              <a:rPr lang="ja-JP" altLang="en-US" sz="1800" dirty="0" smtClean="0"/>
              <a:t>ながら開発する</a:t>
            </a:r>
            <a:endParaRPr lang="en-US" altLang="ja-JP" sz="1800" dirty="0" smtClean="0"/>
          </a:p>
          <a:p>
            <a:pPr marL="457200" lvl="1" indent="0">
              <a:buNone/>
            </a:pPr>
            <a:endParaRPr kumimoji="1" lang="en-US" altLang="ja-JP" sz="1800" dirty="0"/>
          </a:p>
          <a:p>
            <a:pPr marL="457200" lvl="1" indent="0">
              <a:buNone/>
            </a:pPr>
            <a:r>
              <a:rPr kumimoji="1" lang="ja-JP" altLang="en-US" sz="1800" dirty="0" smtClean="0"/>
              <a:t>開発の前半に</a:t>
            </a:r>
            <a:r>
              <a:rPr lang="ja-JP" altLang="en-US" sz="1800" dirty="0"/>
              <a:t>プロトタイピング</a:t>
            </a:r>
            <a:r>
              <a:rPr lang="ja-JP" altLang="en-US" sz="1800" dirty="0" smtClean="0"/>
              <a:t>を行う</a:t>
            </a:r>
            <a:endParaRPr lang="en-US" altLang="ja-JP" sz="1800" dirty="0" smtClean="0"/>
          </a:p>
          <a:p>
            <a:pPr marL="457200" lvl="1" indent="0">
              <a:buNone/>
            </a:pPr>
            <a:r>
              <a:rPr kumimoji="1" lang="ja-JP" altLang="en-US" sz="1800" dirty="0"/>
              <a:t>プロトタイピングに</a:t>
            </a:r>
            <a:r>
              <a:rPr kumimoji="1" lang="ja-JP" altLang="en-US" sz="1800" dirty="0" smtClean="0"/>
              <a:t>より動作を具体的にイメージできる</a:t>
            </a:r>
            <a:endParaRPr kumimoji="1" lang="en-US" altLang="ja-JP" sz="1800" dirty="0" smtClean="0"/>
          </a:p>
          <a:p>
            <a:pPr marL="457200" lvl="1" indent="0">
              <a:buNone/>
            </a:pPr>
            <a:r>
              <a:rPr lang="ja-JP" altLang="en-US" sz="1800" dirty="0"/>
              <a:t>分析</a:t>
            </a:r>
            <a:r>
              <a:rPr lang="ja-JP" altLang="en-US" sz="1800" dirty="0" smtClean="0"/>
              <a:t>や設計の段階での不具合を取り除ける</a:t>
            </a:r>
            <a:endParaRPr kumimoji="1" lang="ja-JP" altLang="en-US" sz="1800" dirty="0"/>
          </a:p>
        </p:txBody>
      </p:sp>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15</a:t>
            </a:fld>
            <a:endParaRPr lang="en-US" altLang="ja-JP"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5976" y="1556792"/>
            <a:ext cx="3810000" cy="2200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0786542"/>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代表的な開発手法（４）</a:t>
            </a:r>
            <a:endParaRPr kumimoji="1" lang="ja-JP" altLang="en-US" dirty="0"/>
          </a:p>
        </p:txBody>
      </p:sp>
      <p:sp>
        <p:nvSpPr>
          <p:cNvPr id="3" name="コンテンツ プレースホルダー 2"/>
          <p:cNvSpPr>
            <a:spLocks noGrp="1"/>
          </p:cNvSpPr>
          <p:nvPr>
            <p:ph idx="1"/>
          </p:nvPr>
        </p:nvSpPr>
        <p:spPr>
          <a:xfrm>
            <a:off x="1331640" y="1752600"/>
            <a:ext cx="6440760" cy="3886200"/>
          </a:xfrm>
        </p:spPr>
        <p:txBody>
          <a:bodyPr/>
          <a:lstStyle/>
          <a:p>
            <a:r>
              <a:rPr kumimoji="1" lang="ja-JP" altLang="en-US" sz="2000" b="1" dirty="0" smtClean="0"/>
              <a:t>アジャイル型</a:t>
            </a:r>
            <a:endParaRPr kumimoji="1" lang="en-US" altLang="ja-JP" sz="2000" b="1" dirty="0" smtClean="0"/>
          </a:p>
          <a:p>
            <a:pPr marL="457200" lvl="1" indent="0">
              <a:buNone/>
            </a:pPr>
            <a:r>
              <a:rPr lang="ja-JP" altLang="en-US" sz="1800" dirty="0" smtClean="0"/>
              <a:t>設計時に最適だったシステムが完成した時には用をなさない</a:t>
            </a:r>
            <a:endParaRPr lang="en-US" altLang="ja-JP" sz="1800" dirty="0" smtClean="0"/>
          </a:p>
          <a:p>
            <a:pPr marL="457200" lvl="1" indent="0">
              <a:buNone/>
            </a:pPr>
            <a:r>
              <a:rPr lang="ja-JP" altLang="en-US" sz="1800" dirty="0" smtClean="0"/>
              <a:t>開発</a:t>
            </a:r>
            <a:r>
              <a:rPr lang="ja-JP" altLang="en-US" sz="1800" dirty="0"/>
              <a:t>期間</a:t>
            </a:r>
            <a:r>
              <a:rPr lang="ja-JP" altLang="en-US" sz="1800" dirty="0" smtClean="0"/>
              <a:t>を短縮し、開発費を安くすることが求められる</a:t>
            </a:r>
            <a:endParaRPr lang="en-US" altLang="ja-JP" sz="1800" dirty="0" smtClean="0"/>
          </a:p>
          <a:p>
            <a:pPr marL="457200" lvl="1" indent="0">
              <a:buNone/>
            </a:pPr>
            <a:endParaRPr kumimoji="1" lang="en-US" altLang="ja-JP" sz="1800" dirty="0"/>
          </a:p>
          <a:p>
            <a:pPr marL="457200" lvl="1" indent="0">
              <a:buNone/>
            </a:pPr>
            <a:r>
              <a:rPr lang="ja-JP" altLang="en-US" sz="1800" dirty="0" smtClean="0"/>
              <a:t>アジャイル宣言（</a:t>
            </a:r>
            <a:r>
              <a:rPr lang="en-US" altLang="ja-JP" sz="1800" dirty="0" smtClean="0"/>
              <a:t>Agile Alliance, 2001</a:t>
            </a:r>
            <a:r>
              <a:rPr lang="ja-JP" altLang="en-US" sz="1800" dirty="0" smtClean="0"/>
              <a:t>年</a:t>
            </a:r>
            <a:r>
              <a:rPr lang="en-US" altLang="ja-JP" sz="1800" dirty="0" smtClean="0"/>
              <a:t>)</a:t>
            </a:r>
          </a:p>
          <a:p>
            <a:pPr lvl="2" indent="-285750"/>
            <a:r>
              <a:rPr kumimoji="1" lang="ja-JP" altLang="en-US" sz="1600" dirty="0"/>
              <a:t>プロセス</a:t>
            </a:r>
            <a:r>
              <a:rPr kumimoji="1" lang="ja-JP" altLang="en-US" sz="1600" dirty="0" smtClean="0"/>
              <a:t>やツールより、個人そのものや個人間の交流を重視せよ</a:t>
            </a:r>
            <a:endParaRPr kumimoji="1" lang="en-US" altLang="ja-JP" sz="1600" dirty="0" smtClean="0"/>
          </a:p>
          <a:p>
            <a:pPr lvl="2" indent="-285750"/>
            <a:r>
              <a:rPr lang="ja-JP" altLang="en-US" sz="1600" dirty="0" smtClean="0"/>
              <a:t>広範に渡る大量の文書作成より、きっちり働くソフトウェアの作成に注力せよ</a:t>
            </a:r>
            <a:endParaRPr lang="en-US" altLang="ja-JP" sz="1600" dirty="0" smtClean="0"/>
          </a:p>
          <a:p>
            <a:pPr lvl="2" indent="-285750"/>
            <a:r>
              <a:rPr kumimoji="1" lang="ja-JP" altLang="en-US" sz="1600" dirty="0" smtClean="0"/>
              <a:t>契約に関わる交渉より、顧客と協調することに重点をおけ</a:t>
            </a:r>
            <a:endParaRPr kumimoji="1" lang="en-US" altLang="ja-JP" sz="1600" dirty="0" smtClean="0"/>
          </a:p>
          <a:p>
            <a:pPr lvl="2" indent="-285750"/>
            <a:r>
              <a:rPr kumimoji="1" lang="ja-JP" altLang="en-US" sz="1600" dirty="0" smtClean="0"/>
              <a:t>無理に計画に従うより、目の前の変化へ柔軟に対応せよ</a:t>
            </a:r>
            <a:endParaRPr kumimoji="1" lang="ja-JP" altLang="en-US" sz="1600" dirty="0"/>
          </a:p>
        </p:txBody>
      </p:sp>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16</a:t>
            </a:fld>
            <a:endParaRPr lang="en-US" altLang="ja-JP" dirty="0"/>
          </a:p>
        </p:txBody>
      </p:sp>
    </p:spTree>
    <p:extLst>
      <p:ext uri="{BB962C8B-B14F-4D97-AF65-F5344CB8AC3E}">
        <p14:creationId xmlns:p14="http://schemas.microsoft.com/office/powerpoint/2010/main" val="2022351108"/>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代表的な開発手法（５）</a:t>
            </a:r>
            <a:endParaRPr kumimoji="1" lang="ja-JP" altLang="en-US" dirty="0"/>
          </a:p>
        </p:txBody>
      </p:sp>
      <p:sp>
        <p:nvSpPr>
          <p:cNvPr id="3" name="コンテンツ プレースホルダー 2"/>
          <p:cNvSpPr>
            <a:spLocks noGrp="1"/>
          </p:cNvSpPr>
          <p:nvPr>
            <p:ph idx="1"/>
          </p:nvPr>
        </p:nvSpPr>
        <p:spPr>
          <a:xfrm>
            <a:off x="1331640" y="1752600"/>
            <a:ext cx="6440760" cy="3886200"/>
          </a:xfrm>
        </p:spPr>
        <p:txBody>
          <a:bodyPr/>
          <a:lstStyle/>
          <a:p>
            <a:r>
              <a:rPr kumimoji="1" lang="en-US" altLang="ja-JP" sz="2000" b="1" dirty="0" smtClean="0"/>
              <a:t>XP</a:t>
            </a:r>
            <a:r>
              <a:rPr kumimoji="1" lang="ja-JP" altLang="en-US" sz="2000" b="1" dirty="0" smtClean="0"/>
              <a:t>（１）</a:t>
            </a:r>
            <a:endParaRPr kumimoji="1" lang="en-US" altLang="ja-JP" sz="2000" b="1" dirty="0" smtClean="0"/>
          </a:p>
          <a:p>
            <a:pPr marL="457200" lvl="1" indent="0">
              <a:buNone/>
            </a:pPr>
            <a:r>
              <a:rPr lang="ja-JP" altLang="en-US" sz="1800" dirty="0"/>
              <a:t>代表的</a:t>
            </a:r>
            <a:r>
              <a:rPr lang="ja-JP" altLang="en-US" sz="1800" dirty="0" smtClean="0"/>
              <a:t>なアジャイル型の開発手法</a:t>
            </a:r>
            <a:endParaRPr lang="en-US" altLang="ja-JP" sz="1800" dirty="0" smtClean="0"/>
          </a:p>
          <a:p>
            <a:pPr marL="457200" lvl="1" indent="0">
              <a:buNone/>
            </a:pPr>
            <a:r>
              <a:rPr lang="ja-JP" altLang="en-US" sz="1800" dirty="0" smtClean="0"/>
              <a:t>小規模で効率よくプログラミングするという視点で考えられた</a:t>
            </a:r>
            <a:endParaRPr lang="en-US" altLang="ja-JP" sz="1800" dirty="0" smtClean="0"/>
          </a:p>
          <a:p>
            <a:pPr marL="457200" lvl="1" indent="0">
              <a:buNone/>
            </a:pPr>
            <a:endParaRPr kumimoji="1" lang="en-US" altLang="ja-JP" sz="1800" dirty="0" smtClean="0"/>
          </a:p>
          <a:p>
            <a:pPr marL="457200" lvl="1" indent="0">
              <a:buNone/>
            </a:pPr>
            <a:r>
              <a:rPr lang="ja-JP" altLang="en-US" sz="1800" dirty="0"/>
              <a:t>キーワード</a:t>
            </a:r>
            <a:endParaRPr kumimoji="1" lang="en-US" altLang="ja-JP" sz="1800" dirty="0"/>
          </a:p>
          <a:p>
            <a:pPr marL="800100" lvl="2" indent="0">
              <a:buNone/>
            </a:pPr>
            <a:r>
              <a:rPr lang="ja-JP" altLang="en-US" sz="1600" dirty="0" smtClean="0"/>
              <a:t>「コミュニケーション」、「シンプル」、「フィードバック」、「勇気」</a:t>
            </a:r>
            <a:endParaRPr lang="en-US" altLang="ja-JP" sz="1600" dirty="0" smtClean="0"/>
          </a:p>
          <a:p>
            <a:pPr marL="457200" lvl="1" indent="0">
              <a:buNone/>
            </a:pPr>
            <a:endParaRPr kumimoji="1" lang="en-US" altLang="ja-JP" sz="1800" dirty="0"/>
          </a:p>
          <a:p>
            <a:pPr marL="457200" lvl="1" indent="0">
              <a:buNone/>
            </a:pPr>
            <a:r>
              <a:rPr kumimoji="1" lang="ja-JP" altLang="en-US" sz="1800" dirty="0" smtClean="0"/>
              <a:t>小さい単位で開発を行い、常にテストを行っているので不具合が見つかれば直ちに修正される</a:t>
            </a:r>
            <a:endParaRPr kumimoji="1" lang="ja-JP" altLang="en-US" sz="1800" dirty="0"/>
          </a:p>
        </p:txBody>
      </p:sp>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17</a:t>
            </a:fld>
            <a:endParaRPr lang="en-US" altLang="ja-JP" dirty="0"/>
          </a:p>
        </p:txBody>
      </p:sp>
    </p:spTree>
    <p:extLst>
      <p:ext uri="{BB962C8B-B14F-4D97-AF65-F5344CB8AC3E}">
        <p14:creationId xmlns:p14="http://schemas.microsoft.com/office/powerpoint/2010/main" val="2756887469"/>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代表的な開発手法</a:t>
            </a:r>
            <a:r>
              <a:rPr lang="ja-JP" altLang="en-US" dirty="0" smtClean="0"/>
              <a:t>（６）</a:t>
            </a:r>
            <a:endParaRPr kumimoji="1" lang="ja-JP" altLang="en-US" dirty="0"/>
          </a:p>
        </p:txBody>
      </p:sp>
      <p:sp>
        <p:nvSpPr>
          <p:cNvPr id="3" name="コンテンツ プレースホルダー 2"/>
          <p:cNvSpPr>
            <a:spLocks noGrp="1"/>
          </p:cNvSpPr>
          <p:nvPr>
            <p:ph idx="1"/>
          </p:nvPr>
        </p:nvSpPr>
        <p:spPr>
          <a:xfrm>
            <a:off x="1187624" y="1752600"/>
            <a:ext cx="6584776" cy="3886200"/>
          </a:xfrm>
        </p:spPr>
        <p:txBody>
          <a:bodyPr/>
          <a:lstStyle/>
          <a:p>
            <a:r>
              <a:rPr kumimoji="1" lang="en-US" altLang="ja-JP" sz="2000" b="1" dirty="0" smtClean="0"/>
              <a:t>XP</a:t>
            </a:r>
            <a:r>
              <a:rPr kumimoji="1" lang="ja-JP" altLang="en-US" sz="2000" b="1" dirty="0" smtClean="0"/>
              <a:t>（２）</a:t>
            </a:r>
            <a:endParaRPr kumimoji="1" lang="ja-JP" altLang="en-US" sz="2000" b="1" dirty="0"/>
          </a:p>
        </p:txBody>
      </p:sp>
      <p:sp>
        <p:nvSpPr>
          <p:cNvPr id="4" name="スライド番号プレースホルダー 3"/>
          <p:cNvSpPr>
            <a:spLocks noGrp="1"/>
          </p:cNvSpPr>
          <p:nvPr>
            <p:ph type="sldNum" sz="quarter" idx="12"/>
          </p:nvPr>
        </p:nvSpPr>
        <p:spPr/>
        <p:txBody>
          <a:bodyPr/>
          <a:lstStyle/>
          <a:p>
            <a:fld id="{BAD62F70-1765-42D6-85A6-8FEC4778A8EB}" type="slidenum">
              <a:rPr lang="ja-JP" altLang="en-US" smtClean="0"/>
              <a:pPr/>
              <a:t>18</a:t>
            </a:fld>
            <a:endParaRPr lang="en-US" altLang="ja-JP" dirty="0"/>
          </a:p>
        </p:txBody>
      </p:sp>
      <p:pic>
        <p:nvPicPr>
          <p:cNvPr id="3074" name="Picture 2" descr="C:\Users\s161018\AppData\Local\Microsoft\Windows\Temporary Internet Files\Content.IE5\BK0O2W1V\MC900297151[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47664" y="2132855"/>
            <a:ext cx="891325" cy="792089"/>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s161018\AppData\Local\Microsoft\Windows\Temporary Internet Files\Content.IE5\G1YV18WZ\MC90042605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8510" y="2643199"/>
            <a:ext cx="757684" cy="697656"/>
          </a:xfrm>
          <a:prstGeom prst="rect">
            <a:avLst/>
          </a:prstGeom>
          <a:noFill/>
          <a:extLst>
            <a:ext uri="{909E8E84-426E-40DD-AFC4-6F175D3DCCD1}">
              <a14:hiddenFill xmlns:a14="http://schemas.microsoft.com/office/drawing/2010/main">
                <a:solidFill>
                  <a:srgbClr val="FFFFFF"/>
                </a:solidFill>
              </a14:hiddenFill>
            </a:ext>
          </a:extLst>
        </p:spPr>
      </p:pic>
      <p:sp>
        <p:nvSpPr>
          <p:cNvPr id="5" name="Documents"/>
          <p:cNvSpPr>
            <a:spLocks noEditPoints="1" noChangeArrowheads="1"/>
          </p:cNvSpPr>
          <p:nvPr/>
        </p:nvSpPr>
        <p:spPr bwMode="auto">
          <a:xfrm>
            <a:off x="1639599" y="3703421"/>
            <a:ext cx="353727" cy="432048"/>
          </a:xfrm>
          <a:custGeom>
            <a:avLst/>
            <a:gdLst>
              <a:gd name="T0" fmla="*/ 0 w 21600"/>
              <a:gd name="T1" fmla="*/ 2800 h 21600"/>
              <a:gd name="T2" fmla="*/ 3468 w 21600"/>
              <a:gd name="T3" fmla="*/ 0 h 21600"/>
              <a:gd name="T4" fmla="*/ 21653 w 21600"/>
              <a:gd name="T5" fmla="*/ 18828 h 21600"/>
              <a:gd name="T6" fmla="*/ 19954 w 21600"/>
              <a:gd name="T7" fmla="*/ 20214 h 21600"/>
              <a:gd name="T8" fmla="*/ 18256 w 21600"/>
              <a:gd name="T9" fmla="*/ 21628 h 21600"/>
              <a:gd name="T10" fmla="*/ 19954 w 21600"/>
              <a:gd name="T11" fmla="*/ 1428 h 21600"/>
              <a:gd name="T12" fmla="*/ 18256 w 21600"/>
              <a:gd name="T13" fmla="*/ 2800 h 21600"/>
              <a:gd name="T14" fmla="*/ 1645 w 21600"/>
              <a:gd name="T15" fmla="*/ 1428 h 21600"/>
              <a:gd name="T16" fmla="*/ 21600 w 21600"/>
              <a:gd name="T17" fmla="*/ 0 h 21600"/>
              <a:gd name="T18" fmla="*/ 10800 w 21600"/>
              <a:gd name="T19" fmla="*/ 0 h 21600"/>
              <a:gd name="T20" fmla="*/ 0 w 21600"/>
              <a:gd name="T21" fmla="*/ 10800 h 21600"/>
              <a:gd name="T22" fmla="*/ 21600 w 21600"/>
              <a:gd name="T23" fmla="*/ 10800 h 21600"/>
              <a:gd name="T24" fmla="*/ 1645 w 21600"/>
              <a:gd name="T25" fmla="*/ 4171 h 21600"/>
              <a:gd name="T26" fmla="*/ 16522 w 21600"/>
              <a:gd name="T27" fmla="*/ 17314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chemeClr val="tx2">
              <a:lumMod val="20000"/>
              <a:lumOff val="80000"/>
            </a:schemeClr>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ja-JP" altLang="en-US"/>
          </a:p>
        </p:txBody>
      </p:sp>
      <p:sp>
        <p:nvSpPr>
          <p:cNvPr id="8" name="Documents"/>
          <p:cNvSpPr>
            <a:spLocks noEditPoints="1" noChangeArrowheads="1"/>
          </p:cNvSpPr>
          <p:nvPr/>
        </p:nvSpPr>
        <p:spPr bwMode="auto">
          <a:xfrm>
            <a:off x="2987824" y="3703421"/>
            <a:ext cx="353727" cy="432048"/>
          </a:xfrm>
          <a:custGeom>
            <a:avLst/>
            <a:gdLst>
              <a:gd name="T0" fmla="*/ 0 w 21600"/>
              <a:gd name="T1" fmla="*/ 2800 h 21600"/>
              <a:gd name="T2" fmla="*/ 3468 w 21600"/>
              <a:gd name="T3" fmla="*/ 0 h 21600"/>
              <a:gd name="T4" fmla="*/ 21653 w 21600"/>
              <a:gd name="T5" fmla="*/ 18828 h 21600"/>
              <a:gd name="T6" fmla="*/ 19954 w 21600"/>
              <a:gd name="T7" fmla="*/ 20214 h 21600"/>
              <a:gd name="T8" fmla="*/ 18256 w 21600"/>
              <a:gd name="T9" fmla="*/ 21628 h 21600"/>
              <a:gd name="T10" fmla="*/ 19954 w 21600"/>
              <a:gd name="T11" fmla="*/ 1428 h 21600"/>
              <a:gd name="T12" fmla="*/ 18256 w 21600"/>
              <a:gd name="T13" fmla="*/ 2800 h 21600"/>
              <a:gd name="T14" fmla="*/ 1645 w 21600"/>
              <a:gd name="T15" fmla="*/ 1428 h 21600"/>
              <a:gd name="T16" fmla="*/ 21600 w 21600"/>
              <a:gd name="T17" fmla="*/ 0 h 21600"/>
              <a:gd name="T18" fmla="*/ 10800 w 21600"/>
              <a:gd name="T19" fmla="*/ 0 h 21600"/>
              <a:gd name="T20" fmla="*/ 0 w 21600"/>
              <a:gd name="T21" fmla="*/ 10800 h 21600"/>
              <a:gd name="T22" fmla="*/ 21600 w 21600"/>
              <a:gd name="T23" fmla="*/ 10800 h 21600"/>
              <a:gd name="T24" fmla="*/ 1645 w 21600"/>
              <a:gd name="T25" fmla="*/ 4171 h 21600"/>
              <a:gd name="T26" fmla="*/ 16522 w 21600"/>
              <a:gd name="T27" fmla="*/ 17314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T24" t="T25" r="T26" b="T27"/>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chemeClr val="tx2">
              <a:lumMod val="20000"/>
              <a:lumOff val="80000"/>
            </a:schemeClr>
          </a:solidFill>
          <a:ln w="9525">
            <a:solidFill>
              <a:srgbClr val="000000"/>
            </a:solidFill>
            <a:miter lim="800000"/>
            <a:headEnd/>
            <a:tailEnd/>
          </a:ln>
          <a:effectLst>
            <a:outerShdw dist="107763" dir="2700000" algn="ctr" rotWithShape="0">
              <a:srgbClr val="808080"/>
            </a:outerShdw>
          </a:effectLst>
        </p:spPr>
        <p:txBody>
          <a:bodyPr vert="horz" wrap="square" lIns="91440" tIns="45720" rIns="91440" bIns="45720" numCol="1" anchor="t" anchorCtr="0" compatLnSpc="1">
            <a:prstTxWarp prst="textNoShape">
              <a:avLst/>
            </a:prstTxWarp>
          </a:bodyPr>
          <a:lstStyle/>
          <a:p>
            <a:endParaRPr lang="ja-JP" altLang="en-US"/>
          </a:p>
        </p:txBody>
      </p:sp>
      <p:cxnSp>
        <p:nvCxnSpPr>
          <p:cNvPr id="22" name="直線コネクタ 21"/>
          <p:cNvCxnSpPr/>
          <p:nvPr/>
        </p:nvCxnSpPr>
        <p:spPr bwMode="auto">
          <a:xfrm>
            <a:off x="1331640" y="4365104"/>
            <a:ext cx="0" cy="15240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線コネクタ 24"/>
          <p:cNvCxnSpPr/>
          <p:nvPr/>
        </p:nvCxnSpPr>
        <p:spPr bwMode="auto">
          <a:xfrm>
            <a:off x="2195736" y="4373488"/>
            <a:ext cx="0" cy="144016"/>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9" name="直線コネクタ 28"/>
          <p:cNvCxnSpPr/>
          <p:nvPr/>
        </p:nvCxnSpPr>
        <p:spPr bwMode="auto">
          <a:xfrm>
            <a:off x="1331640" y="4517504"/>
            <a:ext cx="864096"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0" name="グループ化 29"/>
          <p:cNvGrpSpPr/>
          <p:nvPr/>
        </p:nvGrpSpPr>
        <p:grpSpPr>
          <a:xfrm>
            <a:off x="2838037" y="4361408"/>
            <a:ext cx="864096" cy="191873"/>
            <a:chOff x="2838037" y="4361408"/>
            <a:chExt cx="864096" cy="152400"/>
          </a:xfrm>
        </p:grpSpPr>
        <p:cxnSp>
          <p:nvCxnSpPr>
            <p:cNvPr id="32" name="直線コネクタ 31"/>
            <p:cNvCxnSpPr/>
            <p:nvPr/>
          </p:nvCxnSpPr>
          <p:spPr bwMode="auto">
            <a:xfrm>
              <a:off x="2838037" y="4361408"/>
              <a:ext cx="0" cy="15240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3" name="直線コネクタ 32"/>
            <p:cNvCxnSpPr/>
            <p:nvPr/>
          </p:nvCxnSpPr>
          <p:spPr bwMode="auto">
            <a:xfrm>
              <a:off x="3702133" y="4369792"/>
              <a:ext cx="0" cy="144016"/>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直線コネクタ 33"/>
            <p:cNvCxnSpPr/>
            <p:nvPr/>
          </p:nvCxnSpPr>
          <p:spPr bwMode="auto">
            <a:xfrm>
              <a:off x="2838037" y="4513808"/>
              <a:ext cx="864096"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36" name="グループ化 35"/>
          <p:cNvGrpSpPr/>
          <p:nvPr/>
        </p:nvGrpSpPr>
        <p:grpSpPr>
          <a:xfrm>
            <a:off x="1331640" y="5509931"/>
            <a:ext cx="3672408" cy="191873"/>
            <a:chOff x="2838037" y="4361408"/>
            <a:chExt cx="864096" cy="152400"/>
          </a:xfrm>
        </p:grpSpPr>
        <p:cxnSp>
          <p:nvCxnSpPr>
            <p:cNvPr id="37" name="直線コネクタ 36"/>
            <p:cNvCxnSpPr/>
            <p:nvPr/>
          </p:nvCxnSpPr>
          <p:spPr bwMode="auto">
            <a:xfrm>
              <a:off x="2838037" y="4361408"/>
              <a:ext cx="0" cy="15240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直線コネクタ 37"/>
            <p:cNvCxnSpPr/>
            <p:nvPr/>
          </p:nvCxnSpPr>
          <p:spPr bwMode="auto">
            <a:xfrm>
              <a:off x="3702133" y="4369792"/>
              <a:ext cx="0" cy="144016"/>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9" name="直線コネクタ 38"/>
            <p:cNvCxnSpPr/>
            <p:nvPr/>
          </p:nvCxnSpPr>
          <p:spPr bwMode="auto">
            <a:xfrm>
              <a:off x="2838037" y="4513808"/>
              <a:ext cx="864096" cy="0"/>
            </a:xfrm>
            <a:prstGeom prst="line">
              <a:avLst/>
            </a:prstGeom>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1" name="テキスト ボックス 30"/>
          <p:cNvSpPr txBox="1"/>
          <p:nvPr/>
        </p:nvSpPr>
        <p:spPr>
          <a:xfrm>
            <a:off x="1164004" y="4717502"/>
            <a:ext cx="1199367" cy="461665"/>
          </a:xfrm>
          <a:prstGeom prst="rect">
            <a:avLst/>
          </a:prstGeom>
          <a:noFill/>
        </p:spPr>
        <p:txBody>
          <a:bodyPr wrap="none" rtlCol="0">
            <a:spAutoFit/>
          </a:bodyPr>
          <a:lstStyle/>
          <a:p>
            <a:pPr algn="ctr"/>
            <a:r>
              <a:rPr kumimoji="1" lang="ja-JP" altLang="en-US" sz="1200" dirty="0">
                <a:solidFill>
                  <a:schemeClr val="bg1"/>
                </a:solidFill>
              </a:rPr>
              <a:t>イテ</a:t>
            </a:r>
            <a:r>
              <a:rPr kumimoji="1" lang="ja-JP" altLang="en-US" sz="1200" dirty="0" smtClean="0">
                <a:solidFill>
                  <a:schemeClr val="bg1"/>
                </a:solidFill>
              </a:rPr>
              <a:t>レーション１</a:t>
            </a:r>
            <a:endParaRPr kumimoji="1" lang="en-US" altLang="ja-JP" sz="1200" dirty="0" smtClean="0">
              <a:solidFill>
                <a:schemeClr val="bg1"/>
              </a:solidFill>
            </a:endParaRPr>
          </a:p>
          <a:p>
            <a:pPr algn="ctr"/>
            <a:r>
              <a:rPr kumimoji="1" lang="ja-JP" altLang="en-US" sz="1200" dirty="0" smtClean="0">
                <a:solidFill>
                  <a:schemeClr val="bg1"/>
                </a:solidFill>
              </a:rPr>
              <a:t>（数週間）</a:t>
            </a:r>
          </a:p>
        </p:txBody>
      </p:sp>
      <p:sp>
        <p:nvSpPr>
          <p:cNvPr id="41" name="テキスト ボックス 40"/>
          <p:cNvSpPr txBox="1"/>
          <p:nvPr/>
        </p:nvSpPr>
        <p:spPr>
          <a:xfrm>
            <a:off x="2670400" y="4717501"/>
            <a:ext cx="1199367" cy="461665"/>
          </a:xfrm>
          <a:prstGeom prst="rect">
            <a:avLst/>
          </a:prstGeom>
          <a:noFill/>
        </p:spPr>
        <p:txBody>
          <a:bodyPr wrap="none" rtlCol="0">
            <a:spAutoFit/>
          </a:bodyPr>
          <a:lstStyle/>
          <a:p>
            <a:pPr algn="ctr"/>
            <a:r>
              <a:rPr kumimoji="1" lang="ja-JP" altLang="en-US" sz="1200" dirty="0" smtClean="0">
                <a:solidFill>
                  <a:schemeClr val="bg1"/>
                </a:solidFill>
              </a:rPr>
              <a:t>イテレーション２</a:t>
            </a:r>
            <a:endParaRPr kumimoji="1" lang="en-US" altLang="ja-JP" sz="1200" dirty="0">
              <a:solidFill>
                <a:schemeClr val="bg1"/>
              </a:solidFill>
            </a:endParaRPr>
          </a:p>
          <a:p>
            <a:pPr algn="ctr"/>
            <a:r>
              <a:rPr kumimoji="1" lang="ja-JP" altLang="en-US" sz="1200" dirty="0">
                <a:solidFill>
                  <a:schemeClr val="bg1"/>
                </a:solidFill>
              </a:rPr>
              <a:t>（数週間）</a:t>
            </a:r>
          </a:p>
        </p:txBody>
      </p:sp>
      <p:sp>
        <p:nvSpPr>
          <p:cNvPr id="42" name="テキスト ボックス 41"/>
          <p:cNvSpPr txBox="1"/>
          <p:nvPr/>
        </p:nvSpPr>
        <p:spPr>
          <a:xfrm>
            <a:off x="1764017" y="5799747"/>
            <a:ext cx="2736305" cy="276999"/>
          </a:xfrm>
          <a:prstGeom prst="rect">
            <a:avLst/>
          </a:prstGeom>
          <a:noFill/>
        </p:spPr>
        <p:txBody>
          <a:bodyPr wrap="square" rtlCol="0">
            <a:spAutoFit/>
          </a:bodyPr>
          <a:lstStyle/>
          <a:p>
            <a:pPr algn="ctr"/>
            <a:r>
              <a:rPr kumimoji="1" lang="ja-JP" altLang="en-US" sz="1200" dirty="0" smtClean="0">
                <a:solidFill>
                  <a:schemeClr val="bg1"/>
                </a:solidFill>
              </a:rPr>
              <a:t>リリース１（数か月）</a:t>
            </a:r>
          </a:p>
        </p:txBody>
      </p:sp>
      <p:cxnSp>
        <p:nvCxnSpPr>
          <p:cNvPr id="40" name="カギ線コネクタ 39"/>
          <p:cNvCxnSpPr>
            <a:stCxn id="3074" idx="3"/>
          </p:cNvCxnSpPr>
          <p:nvPr/>
        </p:nvCxnSpPr>
        <p:spPr bwMode="auto">
          <a:xfrm>
            <a:off x="2438989" y="2528900"/>
            <a:ext cx="2781083" cy="228599"/>
          </a:xfrm>
          <a:prstGeom prst="bentConnector3">
            <a:avLst/>
          </a:prstGeom>
          <a:solidFill>
            <a:schemeClr val="accent1"/>
          </a:solidFill>
          <a:ln w="9525"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カギ線コネクタ 48"/>
          <p:cNvCxnSpPr>
            <a:stCxn id="3075" idx="1"/>
          </p:cNvCxnSpPr>
          <p:nvPr/>
        </p:nvCxnSpPr>
        <p:spPr bwMode="auto">
          <a:xfrm rot="10800000" flipV="1">
            <a:off x="3702134" y="2992027"/>
            <a:ext cx="1596377" cy="927418"/>
          </a:xfrm>
          <a:prstGeom prst="bentConnector3">
            <a:avLst/>
          </a:prstGeom>
          <a:solidFill>
            <a:schemeClr val="accent1"/>
          </a:solidFill>
          <a:ln w="9525"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7" name="角丸四角形吹き出し 56"/>
          <p:cNvSpPr/>
          <p:nvPr/>
        </p:nvSpPr>
        <p:spPr bwMode="auto">
          <a:xfrm>
            <a:off x="4860032" y="3861048"/>
            <a:ext cx="2304256" cy="856454"/>
          </a:xfrm>
          <a:prstGeom prst="wedgeRoundRectCallout">
            <a:avLst>
              <a:gd name="adj1" fmla="val -91381"/>
              <a:gd name="adj2" fmla="val -19222"/>
              <a:gd name="adj3" fmla="val 16667"/>
            </a:avLst>
          </a:prstGeom>
          <a:no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400" b="0" i="0" u="none" strike="noStrike" cap="none" normalizeH="0" baseline="0" dirty="0" smtClean="0">
                <a:ln>
                  <a:noFill/>
                </a:ln>
                <a:solidFill>
                  <a:schemeClr val="bg1"/>
                </a:solidFill>
                <a:effectLst/>
                <a:latin typeface="Arial" charset="0"/>
              </a:rPr>
              <a:t>ストーリーカードの内容を</a:t>
            </a:r>
            <a:endParaRPr kumimoji="0" lang="en-US" altLang="ja-JP" sz="1400" b="0" i="0" u="none" strike="noStrike" cap="none" normalizeH="0" baseline="0" dirty="0" smtClean="0">
              <a:ln>
                <a:noFill/>
              </a:ln>
              <a:solidFill>
                <a:schemeClr val="bg1"/>
              </a:solidFill>
              <a:effectLst/>
              <a:latin typeface="Arial" charset="0"/>
            </a:endParaRPr>
          </a:p>
          <a:p>
            <a:pPr marL="0" marR="0" indent="0" algn="l" defTabSz="914400" rtl="0" eaLnBrk="1" fontAlgn="base" latinLnBrk="0" hangingPunct="1">
              <a:lnSpc>
                <a:spcPct val="100000"/>
              </a:lnSpc>
              <a:spcBef>
                <a:spcPct val="0"/>
              </a:spcBef>
              <a:spcAft>
                <a:spcPct val="0"/>
              </a:spcAft>
              <a:buClrTx/>
              <a:buSzTx/>
              <a:buFontTx/>
              <a:buNone/>
              <a:tabLst/>
            </a:pPr>
            <a:r>
              <a:rPr lang="ja-JP" altLang="en-US" sz="1400" dirty="0" smtClean="0">
                <a:solidFill>
                  <a:schemeClr val="bg1"/>
                </a:solidFill>
              </a:rPr>
              <a:t>プログラミング作業に分解</a:t>
            </a:r>
            <a:endParaRPr lang="en-US" altLang="ja-JP" sz="1400" dirty="0" smtClean="0">
              <a:solidFill>
                <a:schemeClr val="bg1"/>
              </a:solidFill>
            </a:endParaRPr>
          </a:p>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400" b="0" i="0" u="none" strike="noStrike" cap="none" normalizeH="0" baseline="0" dirty="0" smtClean="0">
                <a:ln>
                  <a:noFill/>
                </a:ln>
                <a:solidFill>
                  <a:schemeClr val="bg1"/>
                </a:solidFill>
                <a:effectLst/>
                <a:latin typeface="Arial" charset="0"/>
              </a:rPr>
              <a:t>してタスクカードとする</a:t>
            </a:r>
          </a:p>
        </p:txBody>
      </p:sp>
      <p:sp>
        <p:nvSpPr>
          <p:cNvPr id="58" name="テキスト ボックス 57"/>
          <p:cNvSpPr txBox="1"/>
          <p:nvPr/>
        </p:nvSpPr>
        <p:spPr>
          <a:xfrm>
            <a:off x="4067944" y="4717501"/>
            <a:ext cx="936104" cy="276999"/>
          </a:xfrm>
          <a:prstGeom prst="rect">
            <a:avLst/>
          </a:prstGeom>
          <a:noFill/>
        </p:spPr>
        <p:txBody>
          <a:bodyPr wrap="square" rtlCol="0">
            <a:spAutoFit/>
          </a:bodyPr>
          <a:lstStyle/>
          <a:p>
            <a:r>
              <a:rPr kumimoji="1" lang="ja-JP" altLang="en-US" sz="1200" dirty="0" smtClean="0">
                <a:solidFill>
                  <a:schemeClr val="bg1"/>
                </a:solidFill>
              </a:rPr>
              <a:t>・・・・・</a:t>
            </a:r>
          </a:p>
        </p:txBody>
      </p:sp>
      <p:sp>
        <p:nvSpPr>
          <p:cNvPr id="61" name="テキスト ボックス 60"/>
          <p:cNvSpPr txBox="1"/>
          <p:nvPr/>
        </p:nvSpPr>
        <p:spPr>
          <a:xfrm>
            <a:off x="5309179" y="5243488"/>
            <a:ext cx="1207037" cy="276999"/>
          </a:xfrm>
          <a:prstGeom prst="rect">
            <a:avLst/>
          </a:prstGeom>
          <a:noFill/>
        </p:spPr>
        <p:txBody>
          <a:bodyPr wrap="square" rtlCol="0">
            <a:spAutoFit/>
          </a:bodyPr>
          <a:lstStyle/>
          <a:p>
            <a:r>
              <a:rPr kumimoji="1" lang="ja-JP" altLang="en-US" sz="1200" dirty="0" smtClean="0">
                <a:solidFill>
                  <a:schemeClr val="bg1"/>
                </a:solidFill>
              </a:rPr>
              <a:t>・・・・・・・</a:t>
            </a:r>
          </a:p>
        </p:txBody>
      </p:sp>
      <p:sp>
        <p:nvSpPr>
          <p:cNvPr id="54" name="角丸四角形吹き出し 53"/>
          <p:cNvSpPr/>
          <p:nvPr/>
        </p:nvSpPr>
        <p:spPr bwMode="auto">
          <a:xfrm>
            <a:off x="6501101" y="2528900"/>
            <a:ext cx="1512168" cy="1224136"/>
          </a:xfrm>
          <a:prstGeom prst="wedgeRoundRectCallout">
            <a:avLst>
              <a:gd name="adj1" fmla="val -78176"/>
              <a:gd name="adj2" fmla="val 7168"/>
              <a:gd name="adj3" fmla="val 16667"/>
            </a:avLst>
          </a:prstGeom>
          <a:no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400" b="0" i="0" u="none" strike="noStrike" cap="none" normalizeH="0" baseline="0" dirty="0" smtClean="0">
                <a:ln>
                  <a:noFill/>
                </a:ln>
                <a:solidFill>
                  <a:schemeClr val="bg1"/>
                </a:solidFill>
                <a:effectLst/>
                <a:latin typeface="Arial" charset="0"/>
              </a:rPr>
              <a:t>ストーリーカードに優先度をつけ</a:t>
            </a:r>
            <a:endParaRPr kumimoji="0" lang="en-US" altLang="ja-JP" sz="1400" b="0" i="0" u="none" strike="noStrike" cap="none" normalizeH="0" baseline="0" dirty="0" smtClean="0">
              <a:ln>
                <a:noFill/>
              </a:ln>
              <a:solidFill>
                <a:schemeClr val="bg1"/>
              </a:solidFill>
              <a:effectLst/>
              <a:latin typeface="Arial" charset="0"/>
            </a:endParaRPr>
          </a:p>
          <a:p>
            <a:pPr marL="0" marR="0" indent="0" algn="l" defTabSz="914400" rtl="0" eaLnBrk="1" fontAlgn="base" latinLnBrk="0" hangingPunct="1">
              <a:lnSpc>
                <a:spcPct val="100000"/>
              </a:lnSpc>
              <a:spcBef>
                <a:spcPct val="0"/>
              </a:spcBef>
              <a:spcAft>
                <a:spcPct val="0"/>
              </a:spcAft>
              <a:buClrTx/>
              <a:buSzTx/>
              <a:buFontTx/>
              <a:buNone/>
              <a:tabLst/>
            </a:pPr>
            <a:r>
              <a:rPr lang="ja-JP" altLang="en-US" sz="1400" dirty="0">
                <a:solidFill>
                  <a:schemeClr val="bg1"/>
                </a:solidFill>
              </a:rPr>
              <a:t>優先度</a:t>
            </a:r>
            <a:r>
              <a:rPr lang="ja-JP" altLang="en-US" sz="1400" dirty="0" smtClean="0">
                <a:solidFill>
                  <a:schemeClr val="bg1"/>
                </a:solidFill>
              </a:rPr>
              <a:t>の高いものから選ぶ</a:t>
            </a:r>
            <a:endParaRPr kumimoji="0" lang="ja-JP" altLang="en-US" sz="1400" b="0" i="0" u="none" strike="noStrike" cap="none" normalizeH="0" baseline="0" dirty="0" smtClean="0">
              <a:ln>
                <a:noFill/>
              </a:ln>
              <a:solidFill>
                <a:schemeClr val="bg1"/>
              </a:solidFill>
              <a:effectLst/>
              <a:latin typeface="Arial" charset="0"/>
            </a:endParaRPr>
          </a:p>
        </p:txBody>
      </p:sp>
      <p:cxnSp>
        <p:nvCxnSpPr>
          <p:cNvPr id="3077" name="直線矢印コネクタ 3076"/>
          <p:cNvCxnSpPr/>
          <p:nvPr/>
        </p:nvCxnSpPr>
        <p:spPr bwMode="auto">
          <a:xfrm>
            <a:off x="2438989" y="2276872"/>
            <a:ext cx="5574280" cy="0"/>
          </a:xfrm>
          <a:prstGeom prst="straightConnector1">
            <a:avLst/>
          </a:prstGeom>
          <a:solidFill>
            <a:schemeClr val="accent1"/>
          </a:solidFill>
          <a:ln w="12700" cap="flat" cmpd="sng" algn="ctr">
            <a:solidFill>
              <a:schemeClr val="bg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0" name="角丸四角形吹き出し 49"/>
          <p:cNvSpPr/>
          <p:nvPr/>
        </p:nvSpPr>
        <p:spPr bwMode="auto">
          <a:xfrm>
            <a:off x="2704392" y="1521851"/>
            <a:ext cx="1661955" cy="720080"/>
          </a:xfrm>
          <a:prstGeom prst="wedgeRoundRectCallout">
            <a:avLst>
              <a:gd name="adj1" fmla="val -58472"/>
              <a:gd name="adj2" fmla="val 75043"/>
              <a:gd name="adj3" fmla="val 16667"/>
            </a:avLst>
          </a:prstGeom>
          <a:noFill/>
          <a:ln w="9525">
            <a:solidFill>
              <a:srgbClr val="000000"/>
            </a:solidFill>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ja-JP" altLang="en-US" sz="1400" b="0" i="0" u="none" strike="noStrike" cap="none" normalizeH="0" baseline="0" dirty="0" smtClean="0">
                <a:ln>
                  <a:noFill/>
                </a:ln>
                <a:solidFill>
                  <a:schemeClr val="bg1"/>
                </a:solidFill>
                <a:effectLst/>
                <a:latin typeface="Arial" charset="0"/>
              </a:rPr>
              <a:t>顧客が書き出した</a:t>
            </a:r>
            <a:endParaRPr kumimoji="0" lang="en-US" altLang="ja-JP" sz="1400" b="0" i="0" u="none" strike="noStrike" cap="none" normalizeH="0" baseline="0" dirty="0" smtClean="0">
              <a:ln>
                <a:noFill/>
              </a:ln>
              <a:solidFill>
                <a:schemeClr val="bg1"/>
              </a:solidFill>
              <a:effectLst/>
              <a:latin typeface="Arial" charset="0"/>
            </a:endParaRPr>
          </a:p>
          <a:p>
            <a:pPr marL="0" marR="0" indent="0" algn="l" defTabSz="914400" rtl="0" eaLnBrk="1" fontAlgn="base" latinLnBrk="0" hangingPunct="1">
              <a:lnSpc>
                <a:spcPct val="100000"/>
              </a:lnSpc>
              <a:spcBef>
                <a:spcPct val="0"/>
              </a:spcBef>
              <a:spcAft>
                <a:spcPct val="0"/>
              </a:spcAft>
              <a:buClrTx/>
              <a:buSzTx/>
              <a:buFontTx/>
              <a:buNone/>
              <a:tabLst/>
            </a:pPr>
            <a:r>
              <a:rPr lang="ja-JP" altLang="en-US" sz="1400" dirty="0">
                <a:solidFill>
                  <a:schemeClr val="bg1"/>
                </a:solidFill>
              </a:rPr>
              <a:t>ストーリーカード</a:t>
            </a:r>
            <a:endParaRPr kumimoji="0" lang="ja-JP" altLang="en-US" sz="1400" b="0" i="0" u="none" strike="noStrike" cap="none" normalizeH="0" baseline="0" dirty="0" smtClean="0">
              <a:ln>
                <a:noFill/>
              </a:ln>
              <a:solidFill>
                <a:schemeClr val="bg1"/>
              </a:solidFill>
              <a:effectLst/>
              <a:latin typeface="Arial" charset="0"/>
            </a:endParaRPr>
          </a:p>
        </p:txBody>
      </p:sp>
    </p:spTree>
    <p:extLst>
      <p:ext uri="{BB962C8B-B14F-4D97-AF65-F5344CB8AC3E}">
        <p14:creationId xmlns:p14="http://schemas.microsoft.com/office/powerpoint/2010/main" val="1179444985"/>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独創的なセッション">
  <a:themeElements>
    <a:clrScheme name="ms_pptbrainstorm_tp01018437 1">
      <a:dk1>
        <a:srgbClr val="FFCC00"/>
      </a:dk1>
      <a:lt1>
        <a:srgbClr val="F8F8F8"/>
      </a:lt1>
      <a:dk2>
        <a:srgbClr val="000000"/>
      </a:dk2>
      <a:lt2>
        <a:srgbClr val="6666FF"/>
      </a:lt2>
      <a:accent1>
        <a:srgbClr val="669900"/>
      </a:accent1>
      <a:accent2>
        <a:srgbClr val="006600"/>
      </a:accent2>
      <a:accent3>
        <a:srgbClr val="AAAAAA"/>
      </a:accent3>
      <a:accent4>
        <a:srgbClr val="D4D4D4"/>
      </a:accent4>
      <a:accent5>
        <a:srgbClr val="B8CAAA"/>
      </a:accent5>
      <a:accent6>
        <a:srgbClr val="005C00"/>
      </a:accent6>
      <a:hlink>
        <a:srgbClr val="0099FF"/>
      </a:hlink>
      <a:folHlink>
        <a:srgbClr val="669900"/>
      </a:folHlink>
    </a:clrScheme>
    <a:fontScheme name="ms_pptbrainstorm_tp01018437">
      <a:majorFont>
        <a:latin typeface="Century Gothic"/>
        <a:ea typeface="ＭＳ Ｐゴシック"/>
        <a:cs typeface=""/>
      </a:majorFont>
      <a:minorFont>
        <a:latin typeface="Century Gothic"/>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a:solidFill>
            <a:srgbClr val="000000"/>
          </a:solidFill>
          <a:miter lim="800000"/>
          <a:headEnd/>
          <a:tailEnd/>
        </a:ln>
        <a:effectLst/>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dirty="0" smtClean="0">
            <a:ln>
              <a:noFill/>
            </a:ln>
            <a:solidFill>
              <a:schemeClr val="bg1"/>
            </a:solidFill>
            <a:effectLst/>
            <a:latin typeface="Arial" charset="0"/>
          </a:defRPr>
        </a:defPPr>
      </a:lstStyle>
    </a:spDef>
    <a:lnDef>
      <a:spPr bwMode="auto">
        <a:solidFill>
          <a:schemeClr val="accent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square" rtlCol="0">
        <a:spAutoFit/>
      </a:bodyPr>
      <a:lstStyle>
        <a:defPPr>
          <a:defRPr kumimoji="1" sz="1200" dirty="0" smtClean="0">
            <a:solidFill>
              <a:schemeClr val="bg1"/>
            </a:solidFill>
          </a:defRPr>
        </a:defPPr>
      </a:lstStyle>
    </a:txDef>
  </a:objectDefaults>
  <a:extraClrSchemeLst>
    <a:extraClrScheme>
      <a:clrScheme name="ms_pptbrainstorm_tp01018437 1">
        <a:dk1>
          <a:srgbClr val="FFCC00"/>
        </a:dk1>
        <a:lt1>
          <a:srgbClr val="F8F8F8"/>
        </a:lt1>
        <a:dk2>
          <a:srgbClr val="000000"/>
        </a:dk2>
        <a:lt2>
          <a:srgbClr val="6666FF"/>
        </a:lt2>
        <a:accent1>
          <a:srgbClr val="669900"/>
        </a:accent1>
        <a:accent2>
          <a:srgbClr val="006600"/>
        </a:accent2>
        <a:accent3>
          <a:srgbClr val="AAAAAA"/>
        </a:accent3>
        <a:accent4>
          <a:srgbClr val="D4D4D4"/>
        </a:accent4>
        <a:accent5>
          <a:srgbClr val="B8CAAA"/>
        </a:accent5>
        <a:accent6>
          <a:srgbClr val="005C00"/>
        </a:accent6>
        <a:hlink>
          <a:srgbClr val="0099FF"/>
        </a:hlink>
        <a:folHlink>
          <a:srgbClr val="669900"/>
        </a:folHlink>
      </a:clrScheme>
      <a:clrMap bg1="dk2" tx1="lt1" bg2="dk1" tx2="lt2" accent1="accent1" accent2="accent2" accent3="accent3" accent4="accent4" accent5="accent5" accent6="accent6" hlink="hlink" folHlink="folHlink"/>
    </a:extraClrScheme>
    <a:extraClrScheme>
      <a:clrScheme name="ms_pptbrainstorm_tp01018437 2">
        <a:dk1>
          <a:srgbClr val="868686"/>
        </a:dk1>
        <a:lt1>
          <a:srgbClr val="FFFFFF"/>
        </a:lt1>
        <a:dk2>
          <a:srgbClr val="009999"/>
        </a:dk2>
        <a:lt2>
          <a:srgbClr val="6600FF"/>
        </a:lt2>
        <a:accent1>
          <a:srgbClr val="9999FF"/>
        </a:accent1>
        <a:accent2>
          <a:srgbClr val="CBCBCB"/>
        </a:accent2>
        <a:accent3>
          <a:srgbClr val="FFFFFF"/>
        </a:accent3>
        <a:accent4>
          <a:srgbClr val="727272"/>
        </a:accent4>
        <a:accent5>
          <a:srgbClr val="CACAFF"/>
        </a:accent5>
        <a:accent6>
          <a:srgbClr val="B8B8B8"/>
        </a:accent6>
        <a:hlink>
          <a:srgbClr val="6600FF"/>
        </a:hlink>
        <a:folHlink>
          <a:srgbClr val="009999"/>
        </a:folHlink>
      </a:clrScheme>
      <a:clrMap bg1="lt1" tx1="dk1" bg2="lt2" tx2="dk2" accent1="accent1" accent2="accent2" accent3="accent3" accent4="accent4" accent5="accent5" accent6="accent6" hlink="hlink" folHlink="folHlink"/>
    </a:extraClrScheme>
    <a:extraClrScheme>
      <a:clrScheme name="ms_pptbrainstorm_tp01018437 3">
        <a:dk1>
          <a:srgbClr val="1C1C1C"/>
        </a:dk1>
        <a:lt1>
          <a:srgbClr val="FFFFFF"/>
        </a:lt1>
        <a:dk2>
          <a:srgbClr val="000000"/>
        </a:dk2>
        <a:lt2>
          <a:srgbClr val="969696"/>
        </a:lt2>
        <a:accent1>
          <a:srgbClr val="DDDDDD"/>
        </a:accent1>
        <a:accent2>
          <a:srgbClr val="CBCBCB"/>
        </a:accent2>
        <a:accent3>
          <a:srgbClr val="FFFFFF"/>
        </a:accent3>
        <a:accent4>
          <a:srgbClr val="161616"/>
        </a:accent4>
        <a:accent5>
          <a:srgbClr val="EBEBEB"/>
        </a:accent5>
        <a:accent6>
          <a:srgbClr val="B8B8B8"/>
        </a:accent6>
        <a:hlink>
          <a:srgbClr val="4D4D4D"/>
        </a:hlink>
        <a:folHlink>
          <a:srgbClr val="B2B2B2"/>
        </a:folHlink>
      </a:clrScheme>
      <a:clrMap bg1="lt1" tx1="dk1" bg2="lt2" tx2="dk2" accent1="accent1" accent2="accent2" accent3="accent3" accent4="accent4" accent5="accent5" accent6="accent6" hlink="hlink" folHlink="folHlink"/>
    </a:extraClrScheme>
    <a:extraClrScheme>
      <a:clrScheme name="ms_pptbrainstorm_tp01018437 4">
        <a:dk1>
          <a:srgbClr val="FFCC00"/>
        </a:dk1>
        <a:lt1>
          <a:srgbClr val="FFFFCC"/>
        </a:lt1>
        <a:dk2>
          <a:srgbClr val="000099"/>
        </a:dk2>
        <a:lt2>
          <a:srgbClr val="00CC00"/>
        </a:lt2>
        <a:accent1>
          <a:srgbClr val="3333FF"/>
        </a:accent1>
        <a:accent2>
          <a:srgbClr val="3333CC"/>
        </a:accent2>
        <a:accent3>
          <a:srgbClr val="AAAACA"/>
        </a:accent3>
        <a:accent4>
          <a:srgbClr val="DADAAE"/>
        </a:accent4>
        <a:accent5>
          <a:srgbClr val="ADADFF"/>
        </a:accent5>
        <a:accent6>
          <a:srgbClr val="2D2DB9"/>
        </a:accent6>
        <a:hlink>
          <a:srgbClr val="0099FF"/>
        </a:hlink>
        <a:folHlink>
          <a:srgbClr val="CC9900"/>
        </a:folHlink>
      </a:clrScheme>
      <a:clrMap bg1="dk2" tx1="lt1" bg2="dk1" tx2="lt2" accent1="accent1" accent2="accent2" accent3="accent3" accent4="accent4" accent5="accent5" accent6="accent6" hlink="hlink" folHlink="folHlink"/>
    </a:extraClrScheme>
    <a:extraClrScheme>
      <a:clrScheme name="ms_pptbrainstorm_tp01018437 5">
        <a:dk1>
          <a:srgbClr val="FFFF00"/>
        </a:dk1>
        <a:lt1>
          <a:srgbClr val="FFFFFF"/>
        </a:lt1>
        <a:dk2>
          <a:srgbClr val="FF0033"/>
        </a:dk2>
        <a:lt2>
          <a:srgbClr val="000000"/>
        </a:lt2>
        <a:accent1>
          <a:srgbClr val="330099"/>
        </a:accent1>
        <a:accent2>
          <a:srgbClr val="CC0000"/>
        </a:accent2>
        <a:accent3>
          <a:srgbClr val="FFAAAD"/>
        </a:accent3>
        <a:accent4>
          <a:srgbClr val="DADADA"/>
        </a:accent4>
        <a:accent5>
          <a:srgbClr val="ADAACA"/>
        </a:accent5>
        <a:accent6>
          <a:srgbClr val="B90000"/>
        </a:accent6>
        <a:hlink>
          <a:srgbClr val="0099FF"/>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独創的なセッション</Template>
  <TotalTime>1850</TotalTime>
  <Words>889</Words>
  <Application>Microsoft Office PowerPoint</Application>
  <PresentationFormat>画面に合わせる (4:3)</PresentationFormat>
  <Paragraphs>199</Paragraphs>
  <Slides>18</Slides>
  <Notes>1</Notes>
  <HiddenSlides>0</HiddenSlides>
  <MMClips>0</MMClips>
  <ScaleCrop>false</ScaleCrop>
  <HeadingPairs>
    <vt:vector size="4" baseType="variant">
      <vt:variant>
        <vt:lpstr>テーマ</vt:lpstr>
      </vt:variant>
      <vt:variant>
        <vt:i4>1</vt:i4>
      </vt:variant>
      <vt:variant>
        <vt:lpstr>スライド タイトル</vt:lpstr>
      </vt:variant>
      <vt:variant>
        <vt:i4>18</vt:i4>
      </vt:variant>
    </vt:vector>
  </HeadingPairs>
  <TitlesOfParts>
    <vt:vector size="19" baseType="lpstr">
      <vt:lpstr>独創的なセッション</vt:lpstr>
      <vt:lpstr>ずっと受けたかった ソフトウェアエンジニアリングの 新人研修</vt:lpstr>
      <vt:lpstr>文献紹介</vt:lpstr>
      <vt:lpstr>第１章 ソフトウェア開発の概要</vt:lpstr>
      <vt:lpstr>ソフトウェアエンジニアリング の意味</vt:lpstr>
      <vt:lpstr>ソフトウェアエンジニアリングの歴史（１）</vt:lpstr>
      <vt:lpstr>ソフトウェアエンジニアリングの歴史（２）</vt:lpstr>
      <vt:lpstr>代表的な分析・設計手法（１）</vt:lpstr>
      <vt:lpstr>代表的な分析・設計手法（２）</vt:lpstr>
      <vt:lpstr>代表的な分析・設計手法（３）</vt:lpstr>
      <vt:lpstr>代表的な分析・設計手法（４）</vt:lpstr>
      <vt:lpstr>代表的な分析・設計手法（５）</vt:lpstr>
      <vt:lpstr>代表的な分析・設計手法（６）</vt:lpstr>
      <vt:lpstr>代表的な開発手法（１）</vt:lpstr>
      <vt:lpstr>代表的な開発手法（２）</vt:lpstr>
      <vt:lpstr>代表的な開発手法（３）</vt:lpstr>
      <vt:lpstr>代表的な開発手法（４）</vt:lpstr>
      <vt:lpstr>代表的な開発手法（５）</vt:lpstr>
      <vt:lpstr>代表的な開発手法（６）</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ずっと受けたかった ソフトウェアエンジニアリングの 新人研修</dc:title>
  <dc:creator>kyusuke</dc:creator>
  <cp:lastModifiedBy>kyusuke</cp:lastModifiedBy>
  <cp:revision>58</cp:revision>
  <dcterms:created xsi:type="dcterms:W3CDTF">2013-10-05T05:36:06Z</dcterms:created>
  <dcterms:modified xsi:type="dcterms:W3CDTF">2013-10-18T01:39:04Z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TC010184371041</vt:lpwstr>
  </property>
</Properties>
</file>