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0" r:id="rId9"/>
    <p:sldId id="264" r:id="rId1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1" autoAdjust="0"/>
    <p:restoredTop sz="94660"/>
  </p:normalViewPr>
  <p:slideViewPr>
    <p:cSldViewPr>
      <p:cViewPr varScale="1">
        <p:scale>
          <a:sx n="74" d="100"/>
          <a:sy n="74" d="100"/>
        </p:scale>
        <p:origin x="-98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E27EC5F3-1FB5-4B58-A014-E6173959255E}" type="datetimeFigureOut">
              <a:rPr kumimoji="1" lang="ja-JP" altLang="en-US" smtClean="0"/>
              <a:t>2015/6/1</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5DF3B151-05F3-4380-B2CA-AD4A8855F5A9}"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27EC5F3-1FB5-4B58-A014-E6173959255E}" type="datetimeFigureOut">
              <a:rPr kumimoji="1" lang="ja-JP" altLang="en-US" smtClean="0"/>
              <a:t>2015/6/1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DF3B151-05F3-4380-B2CA-AD4A8855F5A9}"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E27EC5F3-1FB5-4B58-A014-E6173959255E}" type="datetimeFigureOut">
              <a:rPr kumimoji="1" lang="ja-JP" altLang="en-US" smtClean="0"/>
              <a:t>2015/6/1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DF3B151-05F3-4380-B2CA-AD4A8855F5A9}"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27EC5F3-1FB5-4B58-A014-E6173959255E}" type="datetimeFigureOut">
              <a:rPr kumimoji="1" lang="ja-JP" altLang="en-US" smtClean="0"/>
              <a:t>2015/6/1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DF3B151-05F3-4380-B2CA-AD4A8855F5A9}"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E27EC5F3-1FB5-4B58-A014-E6173959255E}" type="datetimeFigureOut">
              <a:rPr kumimoji="1" lang="ja-JP" altLang="en-US" smtClean="0"/>
              <a:t>2015/6/1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DF3B151-05F3-4380-B2CA-AD4A8855F5A9}"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27EC5F3-1FB5-4B58-A014-E6173959255E}" type="datetimeFigureOut">
              <a:rPr kumimoji="1" lang="ja-JP" altLang="en-US" smtClean="0"/>
              <a:t>2015/6/1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DF3B151-05F3-4380-B2CA-AD4A8855F5A9}"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27EC5F3-1FB5-4B58-A014-E6173959255E}" type="datetimeFigureOut">
              <a:rPr kumimoji="1" lang="ja-JP" altLang="en-US" smtClean="0"/>
              <a:t>2015/6/1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DF3B151-05F3-4380-B2CA-AD4A8855F5A9}"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27EC5F3-1FB5-4B58-A014-E6173959255E}" type="datetimeFigureOut">
              <a:rPr kumimoji="1" lang="ja-JP" altLang="en-US" smtClean="0"/>
              <a:t>2015/6/1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DF3B151-05F3-4380-B2CA-AD4A8855F5A9}"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27EC5F3-1FB5-4B58-A014-E6173959255E}" type="datetimeFigureOut">
              <a:rPr kumimoji="1" lang="ja-JP" altLang="en-US" smtClean="0"/>
              <a:t>2015/6/1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DF3B151-05F3-4380-B2CA-AD4A8855F5A9}"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27EC5F3-1FB5-4B58-A014-E6173959255E}" type="datetimeFigureOut">
              <a:rPr kumimoji="1" lang="ja-JP" altLang="en-US" smtClean="0"/>
              <a:t>2015/6/1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DF3B151-05F3-4380-B2CA-AD4A8855F5A9}"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7EC5F3-1FB5-4B58-A014-E6173959255E}" type="datetimeFigureOut">
              <a:rPr kumimoji="1" lang="ja-JP" altLang="en-US" smtClean="0"/>
              <a:t>2015/6/1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F3B151-05F3-4380-B2CA-AD4A8855F5A9}"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en-US" altLang="ja-JP" dirty="0" smtClean="0"/>
              <a:t>Co-evolution of Infrastructure and </a:t>
            </a:r>
            <a:r>
              <a:rPr kumimoji="1" lang="en-US" altLang="ja-JP" dirty="0" err="1" smtClean="0"/>
              <a:t>Sorce</a:t>
            </a:r>
            <a:r>
              <a:rPr kumimoji="1" lang="en-US" altLang="ja-JP" dirty="0" smtClean="0"/>
              <a:t> Code - An </a:t>
            </a:r>
            <a:r>
              <a:rPr kumimoji="1" lang="en-US" altLang="ja-JP" dirty="0" err="1" smtClean="0"/>
              <a:t>Empiriacl</a:t>
            </a:r>
            <a:r>
              <a:rPr kumimoji="1" lang="en-US" altLang="ja-JP" dirty="0" smtClean="0"/>
              <a:t> Study</a:t>
            </a:r>
            <a:endParaRPr kumimoji="1" lang="ja-JP" altLang="en-US" dirty="0"/>
          </a:p>
        </p:txBody>
      </p:sp>
      <p:sp>
        <p:nvSpPr>
          <p:cNvPr id="3" name="サブタイトル 2"/>
          <p:cNvSpPr>
            <a:spLocks noGrp="1"/>
          </p:cNvSpPr>
          <p:nvPr>
            <p:ph type="subTitle" idx="1"/>
          </p:nvPr>
        </p:nvSpPr>
        <p:spPr/>
        <p:txBody>
          <a:bodyPr/>
          <a:lstStyle/>
          <a:p>
            <a:r>
              <a:rPr kumimoji="1" lang="en-US" altLang="ja-JP" dirty="0" err="1" smtClean="0"/>
              <a:t>Yujuan</a:t>
            </a:r>
            <a:r>
              <a:rPr kumimoji="1" lang="en-US" altLang="ja-JP" dirty="0" smtClean="0"/>
              <a:t> Jiang</a:t>
            </a:r>
          </a:p>
          <a:p>
            <a:r>
              <a:rPr lang="en-US" altLang="ja-JP" dirty="0" smtClean="0"/>
              <a:t>Bram Adams</a:t>
            </a:r>
            <a:endParaRPr kumimoji="1" lang="ja-JP" altLang="en-US" dirty="0"/>
          </a:p>
        </p:txBody>
      </p:sp>
      <p:sp>
        <p:nvSpPr>
          <p:cNvPr id="6" name="テキスト ボックス 5"/>
          <p:cNvSpPr txBox="1"/>
          <p:nvPr/>
        </p:nvSpPr>
        <p:spPr>
          <a:xfrm>
            <a:off x="467544" y="1196752"/>
            <a:ext cx="4104456" cy="400110"/>
          </a:xfrm>
          <a:prstGeom prst="rect">
            <a:avLst/>
          </a:prstGeom>
          <a:noFill/>
        </p:spPr>
        <p:txBody>
          <a:bodyPr wrap="square" rtlCol="0">
            <a:spAutoFit/>
          </a:bodyPr>
          <a:lstStyle/>
          <a:p>
            <a:r>
              <a:rPr kumimoji="1" lang="en-US" altLang="ja-JP" sz="2000" dirty="0" smtClean="0"/>
              <a:t>MSR ‘15  pp . 45--55</a:t>
            </a:r>
            <a:endParaRPr kumimoji="1" lang="ja-JP" altLang="en-US" sz="2000" dirty="0"/>
          </a:p>
        </p:txBody>
      </p:sp>
      <p:pic>
        <p:nvPicPr>
          <p:cNvPr id="1026" name="Picture 2" descr="Yujuan Jia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3933056"/>
            <a:ext cx="1604962" cy="160496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http://mcis.polymtl.ca/images/m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3917838"/>
            <a:ext cx="1440160" cy="16201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4994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Infrastructure as Code</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サーバや</a:t>
            </a:r>
            <a:r>
              <a:rPr lang="en-US" altLang="ja-JP" dirty="0" smtClean="0"/>
              <a:t>VM</a:t>
            </a:r>
            <a:r>
              <a:rPr lang="ja-JP" altLang="en-US" dirty="0" smtClean="0"/>
              <a:t>をたてるときのイメージ</a:t>
            </a:r>
            <a:endParaRPr lang="en-US" altLang="ja-JP" dirty="0" smtClean="0"/>
          </a:p>
          <a:p>
            <a:endParaRPr kumimoji="1" lang="en-US" altLang="ja-JP" dirty="0"/>
          </a:p>
          <a:p>
            <a:endParaRPr lang="en-US" altLang="ja-JP" dirty="0" smtClean="0"/>
          </a:p>
          <a:p>
            <a:endParaRPr kumimoji="1" lang="en-US" altLang="ja-JP" dirty="0"/>
          </a:p>
          <a:p>
            <a:endParaRPr lang="en-US" altLang="ja-JP" dirty="0" smtClean="0"/>
          </a:p>
          <a:p>
            <a:endParaRPr kumimoji="1" lang="en-US" altLang="ja-JP" dirty="0"/>
          </a:p>
          <a:p>
            <a:endParaRPr lang="en-US" altLang="ja-JP" dirty="0" smtClean="0"/>
          </a:p>
          <a:p>
            <a:endParaRPr lang="en-US" altLang="ja-JP" dirty="0" smtClean="0"/>
          </a:p>
          <a:p>
            <a:r>
              <a:rPr lang="ja-JP" altLang="en-US" dirty="0" smtClean="0"/>
              <a:t>インフラ構成をコード管理　</a:t>
            </a:r>
            <a:r>
              <a:rPr lang="en-US" altLang="ja-JP" dirty="0" smtClean="0"/>
              <a:t>= Infrastructure as Code</a:t>
            </a:r>
            <a:endParaRPr kumimoji="1" lang="en-US" altLang="ja-JP" dirty="0"/>
          </a:p>
          <a:p>
            <a:endParaRPr kumimoji="1" lang="ja-JP" altLang="en-US" dirty="0"/>
          </a:p>
        </p:txBody>
      </p:sp>
      <p:pic>
        <p:nvPicPr>
          <p:cNvPr id="2050" name="Picture 2" descr="インフラ構築のイメー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177213"/>
            <a:ext cx="5794345" cy="326801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186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Infrastructure as Code</a:t>
            </a:r>
            <a:r>
              <a:rPr kumimoji="1" lang="ja-JP" altLang="en-US" dirty="0" smtClean="0"/>
              <a:t>のメリット</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インフラ構成変更のイメージ</a:t>
            </a:r>
            <a:endParaRPr lang="en-US" altLang="ja-JP" dirty="0" smtClean="0"/>
          </a:p>
          <a:p>
            <a:endParaRPr kumimoji="1" lang="en-US" altLang="ja-JP" dirty="0"/>
          </a:p>
          <a:p>
            <a:endParaRPr lang="en-US" altLang="ja-JP" dirty="0" smtClean="0"/>
          </a:p>
          <a:p>
            <a:endParaRPr kumimoji="1" lang="en-US" altLang="ja-JP" dirty="0"/>
          </a:p>
          <a:p>
            <a:endParaRPr lang="en-US" altLang="ja-JP" dirty="0" smtClean="0"/>
          </a:p>
          <a:p>
            <a:endParaRPr kumimoji="1" lang="en-US" altLang="ja-JP" dirty="0"/>
          </a:p>
          <a:p>
            <a:endParaRPr lang="en-US" altLang="ja-JP" dirty="0" smtClean="0"/>
          </a:p>
          <a:p>
            <a:endParaRPr kumimoji="1" lang="en-US" altLang="ja-JP" dirty="0"/>
          </a:p>
          <a:p>
            <a:r>
              <a:rPr kumimoji="1" lang="ja-JP" altLang="en-US" dirty="0" smtClean="0"/>
              <a:t>クラウド環境でのインフラ構築が主流になり流行</a:t>
            </a:r>
            <a:endParaRPr kumimoji="1" lang="ja-JP" alt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4992" y="2195647"/>
            <a:ext cx="5889336" cy="332158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9620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ea"/>
              <a:buAutoNum type="circleNumDbPlain"/>
            </a:pPr>
            <a:r>
              <a:rPr kumimoji="1" lang="ja-JP" altLang="en-US" dirty="0" smtClean="0"/>
              <a:t>インフラ構築のためのコードとその他の種類のコードとはどれくらい関係があるのか？</a:t>
            </a:r>
            <a:endParaRPr lang="en-US" altLang="ja-JP" dirty="0"/>
          </a:p>
          <a:p>
            <a:pPr lvl="1"/>
            <a:r>
              <a:rPr kumimoji="1" lang="ja-JP" altLang="en-US" dirty="0" smtClean="0"/>
              <a:t>動機</a:t>
            </a:r>
            <a:endParaRPr kumimoji="1" lang="en-US" altLang="ja-JP" dirty="0" smtClean="0"/>
          </a:p>
          <a:p>
            <a:pPr lvl="2"/>
            <a:r>
              <a:rPr lang="ja-JP" altLang="en-US" dirty="0" smtClean="0"/>
              <a:t>コードを変更した際，コンパイルや実行を持続可能にするために，コードとともにビルドファイルやテストコードも同時に変更される</a:t>
            </a:r>
            <a:endParaRPr lang="en-US" altLang="ja-JP" dirty="0" smtClean="0"/>
          </a:p>
          <a:p>
            <a:pPr lvl="2"/>
            <a:r>
              <a:rPr lang="ja-JP" altLang="en-US" dirty="0"/>
              <a:t>同時</a:t>
            </a:r>
            <a:r>
              <a:rPr lang="ja-JP" altLang="en-US" dirty="0" smtClean="0"/>
              <a:t>に変更されるファイルが多いほどバグが出やすい</a:t>
            </a:r>
            <a:endParaRPr lang="en-US" altLang="ja-JP" dirty="0" smtClean="0"/>
          </a:p>
          <a:p>
            <a:pPr lvl="2"/>
            <a:r>
              <a:rPr lang="ja-JP" altLang="en-US" dirty="0" smtClean="0"/>
              <a:t>そのため，</a:t>
            </a:r>
            <a:r>
              <a:rPr lang="en-US" altLang="ja-JP" dirty="0" smtClean="0"/>
              <a:t>Infrastructure code</a:t>
            </a:r>
            <a:r>
              <a:rPr lang="ja-JP" altLang="en-US" dirty="0" smtClean="0"/>
              <a:t>と同時に変更されやすいファイルを知ることは大切である</a:t>
            </a:r>
            <a:endParaRPr lang="en-US" altLang="ja-JP" dirty="0" smtClean="0"/>
          </a:p>
          <a:p>
            <a:pPr lvl="2"/>
            <a:endParaRPr kumimoji="1" lang="en-US" altLang="ja-JP" dirty="0" smtClean="0"/>
          </a:p>
          <a:p>
            <a:pPr lvl="1"/>
            <a:r>
              <a:rPr lang="ja-JP" altLang="en-US" dirty="0" smtClean="0"/>
              <a:t>アプローチ</a:t>
            </a:r>
            <a:endParaRPr lang="en-US" altLang="ja-JP" dirty="0" smtClean="0"/>
          </a:p>
          <a:p>
            <a:pPr lvl="2"/>
            <a:r>
              <a:rPr kumimoji="1" lang="ja-JP" altLang="en-US" dirty="0" smtClean="0"/>
              <a:t>アソシエーションルールマイニングで同時に変更されるファイルを分析</a:t>
            </a:r>
            <a:endParaRPr kumimoji="1" lang="en-US" altLang="ja-JP" dirty="0" smtClean="0"/>
          </a:p>
        </p:txBody>
      </p:sp>
    </p:spTree>
    <p:extLst>
      <p:ext uri="{BB962C8B-B14F-4D97-AF65-F5344CB8AC3E}">
        <p14:creationId xmlns:p14="http://schemas.microsoft.com/office/powerpoint/2010/main" val="459254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r>
              <a:rPr kumimoji="1" lang="en-US" altLang="ja-JP" dirty="0" smtClean="0"/>
              <a:t>(1/2)</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r>
              <a:rPr lang="ja-JP" altLang="en-US" dirty="0" smtClean="0"/>
              <a:t>データソースを取得</a:t>
            </a:r>
            <a:endParaRPr kumimoji="1" lang="en-US" altLang="ja-JP" dirty="0" smtClean="0"/>
          </a:p>
          <a:p>
            <a:pPr lvl="1"/>
            <a:r>
              <a:rPr lang="en-US" altLang="ja-JP" dirty="0" smtClean="0"/>
              <a:t>OpenStack</a:t>
            </a:r>
            <a:r>
              <a:rPr lang="ja-JP" altLang="en-US" dirty="0" smtClean="0"/>
              <a:t>の</a:t>
            </a:r>
            <a:r>
              <a:rPr lang="en-US" altLang="ja-JP" dirty="0" smtClean="0"/>
              <a:t>Infrastructure code</a:t>
            </a:r>
            <a:r>
              <a:rPr lang="ja-JP" altLang="en-US" dirty="0" smtClean="0"/>
              <a:t>のある</a:t>
            </a:r>
            <a:r>
              <a:rPr lang="en-US" altLang="ja-JP" dirty="0" smtClean="0"/>
              <a:t>265</a:t>
            </a:r>
            <a:r>
              <a:rPr lang="ja-JP" altLang="en-US" dirty="0" smtClean="0"/>
              <a:t>リポジトリ</a:t>
            </a:r>
            <a:endParaRPr lang="en-US" altLang="ja-JP" dirty="0" smtClean="0"/>
          </a:p>
          <a:p>
            <a:pPr lvl="1"/>
            <a:endParaRPr kumimoji="1" lang="en-US" altLang="ja-JP" dirty="0"/>
          </a:p>
          <a:p>
            <a:pPr marL="514350" indent="-514350">
              <a:buFont typeface="+mj-lt"/>
              <a:buAutoNum type="arabicPeriod"/>
            </a:pPr>
            <a:r>
              <a:rPr lang="ja-JP" altLang="en-US" dirty="0"/>
              <a:t>すべての</a:t>
            </a:r>
            <a:r>
              <a:rPr lang="ja-JP" altLang="en-US" dirty="0" smtClean="0"/>
              <a:t>リビジョン</a:t>
            </a:r>
            <a:r>
              <a:rPr lang="ja-JP" altLang="en-US" dirty="0"/>
              <a:t>に</a:t>
            </a:r>
            <a:r>
              <a:rPr lang="ja-JP" altLang="en-US" dirty="0" smtClean="0"/>
              <a:t>おいて，</a:t>
            </a:r>
            <a:r>
              <a:rPr lang="en-US" altLang="ja-JP" dirty="0" smtClean="0"/>
              <a:t>265</a:t>
            </a:r>
            <a:r>
              <a:rPr lang="ja-JP" altLang="en-US" dirty="0" smtClean="0"/>
              <a:t>リポジトリのすべてのファイルを５つのカテゴリに分類</a:t>
            </a:r>
            <a:endParaRPr lang="en-US" altLang="ja-JP" dirty="0" smtClean="0"/>
          </a:p>
          <a:p>
            <a:pPr marL="914400" lvl="1" indent="-514350"/>
            <a:r>
              <a:rPr lang="en-US" altLang="ja-JP" b="1" i="1" dirty="0" smtClean="0"/>
              <a:t>Infrastructure</a:t>
            </a:r>
            <a:r>
              <a:rPr lang="ja-JP" altLang="en-US" i="1" dirty="0" smtClean="0"/>
              <a:t>　</a:t>
            </a:r>
            <a:r>
              <a:rPr lang="ja-JP" altLang="en-US" dirty="0" smtClean="0"/>
              <a:t>：</a:t>
            </a:r>
            <a:r>
              <a:rPr lang="en-US" altLang="ja-JP" dirty="0" smtClean="0"/>
              <a:t>”.pp”</a:t>
            </a:r>
            <a:r>
              <a:rPr lang="ja-JP" altLang="en-US" dirty="0" smtClean="0"/>
              <a:t>という拡張子を持つ</a:t>
            </a:r>
            <a:endParaRPr lang="en-US" altLang="ja-JP" i="1" dirty="0" smtClean="0"/>
          </a:p>
          <a:p>
            <a:pPr marL="914400" lvl="1" indent="-514350"/>
            <a:r>
              <a:rPr lang="en-US" altLang="ja-JP" b="1" i="1" dirty="0" smtClean="0"/>
              <a:t>Build</a:t>
            </a:r>
            <a:r>
              <a:rPr lang="ja-JP" altLang="en-US" i="1" dirty="0" smtClean="0"/>
              <a:t>　</a:t>
            </a:r>
            <a:r>
              <a:rPr lang="ja-JP" altLang="en-US" dirty="0" smtClean="0"/>
              <a:t>：</a:t>
            </a:r>
            <a:r>
              <a:rPr lang="en-US" altLang="ja-JP" dirty="0" smtClean="0"/>
              <a:t>”</a:t>
            </a:r>
            <a:r>
              <a:rPr lang="en-US" altLang="ja-JP" dirty="0" err="1" smtClean="0"/>
              <a:t>Makefile</a:t>
            </a:r>
            <a:r>
              <a:rPr lang="en-US" altLang="ja-JP" dirty="0" smtClean="0"/>
              <a:t>” or “</a:t>
            </a:r>
            <a:r>
              <a:rPr lang="en-US" altLang="ja-JP" dirty="0" err="1" smtClean="0"/>
              <a:t>Rakefile</a:t>
            </a:r>
            <a:r>
              <a:rPr lang="en-US" altLang="ja-JP" dirty="0" smtClean="0"/>
              <a:t>”</a:t>
            </a:r>
            <a:r>
              <a:rPr lang="ja-JP" altLang="en-US" dirty="0" smtClean="0"/>
              <a:t>と名前が入っている</a:t>
            </a:r>
            <a:endParaRPr lang="en-US" altLang="ja-JP" dirty="0" smtClean="0"/>
          </a:p>
          <a:p>
            <a:pPr marL="914400" lvl="1" indent="-514350"/>
            <a:r>
              <a:rPr lang="en-US" altLang="ja-JP" b="1" i="1" dirty="0" smtClean="0"/>
              <a:t>Production</a:t>
            </a:r>
            <a:r>
              <a:rPr lang="ja-JP" altLang="en-US" i="1" dirty="0" smtClean="0"/>
              <a:t>　</a:t>
            </a:r>
            <a:r>
              <a:rPr lang="ja-JP" altLang="en-US" dirty="0" smtClean="0"/>
              <a:t>：</a:t>
            </a:r>
            <a:r>
              <a:rPr lang="en-US" altLang="ja-JP" dirty="0" smtClean="0"/>
              <a:t>”.</a:t>
            </a:r>
            <a:r>
              <a:rPr lang="en-US" altLang="ja-JP" dirty="0" err="1" smtClean="0"/>
              <a:t>py</a:t>
            </a:r>
            <a:r>
              <a:rPr lang="en-US" altLang="ja-JP" dirty="0" smtClean="0"/>
              <a:t>” or “.</a:t>
            </a:r>
            <a:r>
              <a:rPr lang="en-US" altLang="ja-JP" dirty="0" err="1" smtClean="0"/>
              <a:t>rb</a:t>
            </a:r>
            <a:r>
              <a:rPr lang="en-US" altLang="ja-JP" dirty="0" smtClean="0"/>
              <a:t>”</a:t>
            </a:r>
            <a:r>
              <a:rPr lang="ja-JP" altLang="en-US" dirty="0" err="1" smtClean="0"/>
              <a:t>の</a:t>
            </a:r>
            <a:r>
              <a:rPr lang="ja-JP" altLang="en-US" dirty="0" err="1"/>
              <a:t>拡</a:t>
            </a:r>
            <a:r>
              <a:rPr lang="ja-JP" altLang="en-US" dirty="0" smtClean="0"/>
              <a:t>張子を持つ</a:t>
            </a:r>
            <a:endParaRPr lang="en-US" altLang="ja-JP" dirty="0" smtClean="0"/>
          </a:p>
          <a:p>
            <a:pPr marL="914400" lvl="1" indent="-514350"/>
            <a:r>
              <a:rPr lang="en-US" altLang="ja-JP" b="1" i="1" dirty="0" smtClean="0"/>
              <a:t>Test</a:t>
            </a:r>
            <a:r>
              <a:rPr lang="ja-JP" altLang="en-US" i="1" dirty="0" smtClean="0"/>
              <a:t>　</a:t>
            </a:r>
            <a:r>
              <a:rPr lang="ja-JP" altLang="en-US" dirty="0" smtClean="0"/>
              <a:t>：</a:t>
            </a:r>
            <a:r>
              <a:rPr lang="en-US" altLang="ja-JP" dirty="0" smtClean="0"/>
              <a:t>”test” or “</a:t>
            </a:r>
            <a:r>
              <a:rPr lang="en-US" altLang="ja-JP" dirty="0" err="1" smtClean="0"/>
              <a:t>unitest</a:t>
            </a:r>
            <a:r>
              <a:rPr lang="en-US" altLang="ja-JP" dirty="0" smtClean="0"/>
              <a:t>”</a:t>
            </a:r>
            <a:r>
              <a:rPr lang="ja-JP" altLang="en-US" dirty="0" smtClean="0"/>
              <a:t>とファイル名にある</a:t>
            </a:r>
            <a:endParaRPr lang="en-US" altLang="ja-JP" dirty="0" smtClean="0"/>
          </a:p>
          <a:p>
            <a:pPr marL="914400" lvl="1" indent="-514350"/>
            <a:r>
              <a:rPr lang="en-US" altLang="ja-JP" b="1" i="1" dirty="0" smtClean="0"/>
              <a:t>Other</a:t>
            </a:r>
            <a:r>
              <a:rPr lang="ja-JP" altLang="en-US" i="1" dirty="0" smtClean="0"/>
              <a:t>　</a:t>
            </a:r>
            <a:r>
              <a:rPr lang="ja-JP" altLang="en-US" dirty="0" smtClean="0"/>
              <a:t>：それ以外</a:t>
            </a:r>
            <a:endParaRPr lang="en-US" altLang="ja-JP" dirty="0"/>
          </a:p>
          <a:p>
            <a:pPr marL="514350" indent="-514350">
              <a:buFont typeface="+mj-lt"/>
              <a:buAutoNum type="arabicPeriod"/>
            </a:pPr>
            <a:endParaRPr lang="en-US" altLang="ja-JP" dirty="0" smtClean="0"/>
          </a:p>
          <a:p>
            <a:pPr marL="514350" indent="-514350">
              <a:buFont typeface="+mj-lt"/>
              <a:buAutoNum type="arabicPeriod"/>
            </a:pPr>
            <a:endParaRPr kumimoji="1" lang="ja-JP" altLang="en-US" dirty="0"/>
          </a:p>
        </p:txBody>
      </p:sp>
    </p:spTree>
    <p:extLst>
      <p:ext uri="{BB962C8B-B14F-4D97-AF65-F5344CB8AC3E}">
        <p14:creationId xmlns:p14="http://schemas.microsoft.com/office/powerpoint/2010/main" val="1102770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r>
              <a:rPr lang="en-US" altLang="ja-JP" dirty="0" smtClean="0"/>
              <a:t>(2/2</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r>
              <a:rPr kumimoji="1" lang="ja-JP" altLang="en-US" dirty="0" smtClean="0"/>
              <a:t>アソシエーションルールマイニングを行う</a:t>
            </a:r>
            <a:endParaRPr kumimoji="1" lang="en-US" altLang="ja-JP" dirty="0" smtClean="0"/>
          </a:p>
          <a:p>
            <a:pPr marL="914400" lvl="1" indent="-514350"/>
            <a:r>
              <a:rPr lang="ja-JP" altLang="en-US" dirty="0" smtClean="0"/>
              <a:t>アソシエーションルールマイニング</a:t>
            </a:r>
            <a:endParaRPr lang="en-US" altLang="ja-JP" dirty="0" smtClean="0"/>
          </a:p>
          <a:p>
            <a:pPr marL="1314450" lvl="2" indent="-514350"/>
            <a:r>
              <a:rPr lang="ja-JP" altLang="en-US" dirty="0" smtClean="0"/>
              <a:t>スーパーで同時に購入される商品を特定するためなどに用いる</a:t>
            </a:r>
            <a:endParaRPr lang="en-US" altLang="ja-JP" dirty="0" smtClean="0"/>
          </a:p>
          <a:p>
            <a:pPr marL="914400" lvl="1" indent="-514350"/>
            <a:r>
              <a:rPr lang="ja-JP" altLang="en-US" dirty="0" smtClean="0"/>
              <a:t>コミットごとにどのカテゴリのファイルが同時に変更されやすいのかをアソシエーションマイニングによって分析</a:t>
            </a:r>
            <a:endParaRPr lang="en-US" altLang="ja-JP" dirty="0"/>
          </a:p>
          <a:p>
            <a:pPr marL="914400" lvl="1" indent="-514350"/>
            <a:endParaRPr kumimoji="1" lang="en-US" altLang="ja-JP" dirty="0" smtClean="0"/>
          </a:p>
          <a:p>
            <a:pPr marL="514350" indent="-514350">
              <a:buFont typeface="+mj-lt"/>
              <a:buAutoNum type="arabicPeriod"/>
            </a:pPr>
            <a:r>
              <a:rPr lang="ja-JP" altLang="en-US" dirty="0" smtClean="0"/>
              <a:t>カードソーティングをして編集内容を確認</a:t>
            </a:r>
            <a:endParaRPr lang="en-US" altLang="ja-JP" dirty="0" smtClean="0"/>
          </a:p>
          <a:p>
            <a:pPr marL="914400" lvl="1" indent="-514350"/>
            <a:r>
              <a:rPr kumimoji="1" lang="ja-JP" altLang="en-US" dirty="0" smtClean="0"/>
              <a:t>カードソーティング</a:t>
            </a:r>
            <a:endParaRPr kumimoji="1" lang="en-US" altLang="ja-JP" dirty="0" smtClean="0"/>
          </a:p>
          <a:p>
            <a:pPr marL="1314450" lvl="2" indent="-514350"/>
            <a:r>
              <a:rPr lang="ja-JP" altLang="en-US" dirty="0" smtClean="0"/>
              <a:t>ランダムに事象を抽出するための手法</a:t>
            </a:r>
            <a:endParaRPr lang="en-US" altLang="ja-JP" dirty="0" smtClean="0"/>
          </a:p>
          <a:p>
            <a:pPr marL="914400" lvl="1" indent="-514350"/>
            <a:r>
              <a:rPr kumimoji="1" lang="ja-JP" altLang="en-US" dirty="0" smtClean="0"/>
              <a:t>なぜコミットされたのかを理解するためにログを目視</a:t>
            </a:r>
            <a:endParaRPr kumimoji="1" lang="en-US" altLang="ja-JP" dirty="0" smtClean="0"/>
          </a:p>
          <a:p>
            <a:pPr marL="1314450" lvl="2" indent="-514350"/>
            <a:r>
              <a:rPr lang="ja-JP" altLang="en-US" dirty="0" smtClean="0"/>
              <a:t>なぜ</a:t>
            </a:r>
            <a:r>
              <a:rPr lang="en-US" altLang="ja-JP" dirty="0" smtClean="0"/>
              <a:t>Infrastructure code</a:t>
            </a:r>
            <a:r>
              <a:rPr lang="ja-JP" altLang="en-US" dirty="0" smtClean="0"/>
              <a:t>と</a:t>
            </a:r>
            <a:r>
              <a:rPr lang="en-US" altLang="ja-JP" dirty="0" smtClean="0"/>
              <a:t>Build</a:t>
            </a:r>
            <a:r>
              <a:rPr lang="ja-JP" altLang="en-US" dirty="0" smtClean="0"/>
              <a:t>ファイルが同時に変更された？</a:t>
            </a:r>
            <a:endParaRPr kumimoji="1" lang="ja-JP" altLang="en-US" dirty="0"/>
          </a:p>
        </p:txBody>
      </p:sp>
    </p:spTree>
    <p:extLst>
      <p:ext uri="{BB962C8B-B14F-4D97-AF65-F5344CB8AC3E}">
        <p14:creationId xmlns:p14="http://schemas.microsoft.com/office/powerpoint/2010/main" val="2332160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リサーチクエスチョン</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ea"/>
              <a:buAutoNum type="circleNumDbPlain"/>
            </a:pPr>
            <a:r>
              <a:rPr lang="ja-JP" altLang="en-US" dirty="0">
                <a:solidFill>
                  <a:prstClr val="black"/>
                </a:solidFill>
              </a:rPr>
              <a:t>インフラ構築のためのコードとその他の種類のコードとはどれくらい関係があるのか</a:t>
            </a:r>
            <a:r>
              <a:rPr lang="ja-JP" altLang="en-US" dirty="0" smtClean="0">
                <a:solidFill>
                  <a:prstClr val="black"/>
                </a:solidFill>
              </a:rPr>
              <a:t>？</a:t>
            </a:r>
            <a:endParaRPr lang="en-US" altLang="ja-JP" dirty="0" smtClean="0">
              <a:solidFill>
                <a:prstClr val="black"/>
              </a:solidFill>
            </a:endParaRPr>
          </a:p>
          <a:p>
            <a:pPr marL="514350" indent="-514350">
              <a:buFont typeface="+mj-ea"/>
              <a:buAutoNum type="circleNumDbPlain"/>
            </a:pPr>
            <a:endParaRPr lang="en-US" altLang="ja-JP" dirty="0" smtClean="0">
              <a:solidFill>
                <a:prstClr val="black"/>
              </a:solidFill>
            </a:endParaRPr>
          </a:p>
          <a:p>
            <a:r>
              <a:rPr kumimoji="1" lang="ja-JP" altLang="en-US" dirty="0" smtClean="0">
                <a:solidFill>
                  <a:prstClr val="black"/>
                </a:solidFill>
              </a:rPr>
              <a:t>結果</a:t>
            </a:r>
            <a:endParaRPr kumimoji="1" lang="en-US" altLang="ja-JP" dirty="0" smtClean="0">
              <a:solidFill>
                <a:prstClr val="black"/>
              </a:solidFill>
            </a:endParaRPr>
          </a:p>
          <a:p>
            <a:pPr lvl="1"/>
            <a:r>
              <a:rPr lang="en-US" altLang="ja-JP" dirty="0" smtClean="0">
                <a:solidFill>
                  <a:prstClr val="black"/>
                </a:solidFill>
              </a:rPr>
              <a:t>Infrastructure</a:t>
            </a:r>
            <a:r>
              <a:rPr lang="ja-JP" altLang="en-US" dirty="0" smtClean="0">
                <a:solidFill>
                  <a:prstClr val="black"/>
                </a:solidFill>
              </a:rPr>
              <a:t>ファイルは他のカテゴリのファイルに比べ</a:t>
            </a:r>
            <a:r>
              <a:rPr lang="en-US" altLang="ja-JP" dirty="0" smtClean="0">
                <a:solidFill>
                  <a:prstClr val="black"/>
                </a:solidFill>
              </a:rPr>
              <a:t/>
            </a:r>
            <a:br>
              <a:rPr lang="en-US" altLang="ja-JP" dirty="0" smtClean="0">
                <a:solidFill>
                  <a:prstClr val="black"/>
                </a:solidFill>
              </a:rPr>
            </a:br>
            <a:r>
              <a:rPr lang="ja-JP" altLang="en-US" b="1" dirty="0" smtClean="0">
                <a:solidFill>
                  <a:prstClr val="black"/>
                </a:solidFill>
              </a:rPr>
              <a:t>変更回数が少ない</a:t>
            </a:r>
            <a:endParaRPr lang="en-US" altLang="ja-JP" b="1" dirty="0" smtClean="0">
              <a:solidFill>
                <a:prstClr val="black"/>
              </a:solidFill>
            </a:endParaRPr>
          </a:p>
          <a:p>
            <a:pPr lvl="1"/>
            <a:r>
              <a:rPr kumimoji="1" lang="en-US" altLang="ja-JP" dirty="0" smtClean="0">
                <a:solidFill>
                  <a:prstClr val="black"/>
                </a:solidFill>
              </a:rPr>
              <a:t>Infrastructure</a:t>
            </a:r>
            <a:r>
              <a:rPr kumimoji="1" lang="ja-JP" altLang="en-US" dirty="0" smtClean="0">
                <a:solidFill>
                  <a:prstClr val="black"/>
                </a:solidFill>
              </a:rPr>
              <a:t>ファイルは</a:t>
            </a:r>
            <a:r>
              <a:rPr kumimoji="1" lang="en-US" altLang="ja-JP" b="1" i="1" dirty="0" smtClean="0">
                <a:solidFill>
                  <a:prstClr val="black"/>
                </a:solidFill>
              </a:rPr>
              <a:t>Test</a:t>
            </a:r>
            <a:r>
              <a:rPr kumimoji="1" lang="ja-JP" altLang="en-US" dirty="0" smtClean="0">
                <a:solidFill>
                  <a:prstClr val="black"/>
                </a:solidFill>
              </a:rPr>
              <a:t>や</a:t>
            </a:r>
            <a:r>
              <a:rPr kumimoji="1" lang="en-US" altLang="ja-JP" b="1" i="1" dirty="0" smtClean="0">
                <a:solidFill>
                  <a:prstClr val="black"/>
                </a:solidFill>
              </a:rPr>
              <a:t>Production</a:t>
            </a:r>
            <a:r>
              <a:rPr kumimoji="1" lang="ja-JP" altLang="en-US" dirty="0" smtClean="0">
                <a:solidFill>
                  <a:prstClr val="black"/>
                </a:solidFill>
              </a:rPr>
              <a:t>カテゴリの</a:t>
            </a:r>
            <a:r>
              <a:rPr kumimoji="1" lang="en-US" altLang="ja-JP" dirty="0" smtClean="0">
                <a:solidFill>
                  <a:prstClr val="black"/>
                </a:solidFill>
              </a:rPr>
              <a:t/>
            </a:r>
            <a:br>
              <a:rPr kumimoji="1" lang="en-US" altLang="ja-JP" dirty="0" smtClean="0">
                <a:solidFill>
                  <a:prstClr val="black"/>
                </a:solidFill>
              </a:rPr>
            </a:br>
            <a:r>
              <a:rPr kumimoji="1" lang="ja-JP" altLang="en-US" dirty="0" smtClean="0">
                <a:solidFill>
                  <a:prstClr val="black"/>
                </a:solidFill>
              </a:rPr>
              <a:t>ファイルと共によく変更される</a:t>
            </a:r>
            <a:endParaRPr kumimoji="1" lang="en-US" altLang="ja-JP" dirty="0" smtClean="0">
              <a:solidFill>
                <a:prstClr val="black"/>
              </a:solidFill>
            </a:endParaRPr>
          </a:p>
          <a:p>
            <a:pPr lvl="1"/>
            <a:r>
              <a:rPr lang="en-US" altLang="ja-JP" dirty="0" smtClean="0">
                <a:solidFill>
                  <a:prstClr val="black"/>
                </a:solidFill>
              </a:rPr>
              <a:t>Test</a:t>
            </a:r>
            <a:r>
              <a:rPr lang="ja-JP" altLang="en-US" dirty="0" smtClean="0">
                <a:solidFill>
                  <a:prstClr val="black"/>
                </a:solidFill>
              </a:rPr>
              <a:t>ファイルと共に変更される理由は，</a:t>
            </a:r>
            <a:r>
              <a:rPr lang="ja-JP" altLang="en-US" b="1" dirty="0" smtClean="0">
                <a:solidFill>
                  <a:prstClr val="black"/>
                </a:solidFill>
              </a:rPr>
              <a:t>新しいテストモジュールの組み込み</a:t>
            </a:r>
            <a:r>
              <a:rPr lang="ja-JP" altLang="en-US" dirty="0">
                <a:solidFill>
                  <a:prstClr val="black"/>
                </a:solidFill>
              </a:rPr>
              <a:t>や</a:t>
            </a:r>
            <a:r>
              <a:rPr lang="ja-JP" altLang="en-US" b="1" dirty="0" smtClean="0">
                <a:solidFill>
                  <a:prstClr val="black"/>
                </a:solidFill>
              </a:rPr>
              <a:t>テスト環境の設定の変更</a:t>
            </a:r>
            <a:r>
              <a:rPr lang="ja-JP" altLang="en-US" dirty="0" smtClean="0">
                <a:solidFill>
                  <a:prstClr val="black"/>
                </a:solidFill>
              </a:rPr>
              <a:t>であった</a:t>
            </a:r>
            <a:endParaRPr kumimoji="1" lang="ja-JP" altLang="en-US" dirty="0"/>
          </a:p>
        </p:txBody>
      </p:sp>
    </p:spTree>
    <p:extLst>
      <p:ext uri="{BB962C8B-B14F-4D97-AF65-F5344CB8AC3E}">
        <p14:creationId xmlns:p14="http://schemas.microsoft.com/office/powerpoint/2010/main" val="3070930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p:txBody>
          <a:bodyPr/>
          <a:lstStyle/>
          <a:p>
            <a:pPr marL="514350" lvl="0" indent="-514350">
              <a:buFont typeface="+mj-ea"/>
              <a:buAutoNum type="circleNumDbPlain" startAt="2"/>
            </a:pPr>
            <a:r>
              <a:rPr lang="ja-JP" altLang="en-US" dirty="0">
                <a:solidFill>
                  <a:prstClr val="black"/>
                </a:solidFill>
              </a:rPr>
              <a:t>だれ</a:t>
            </a:r>
            <a:r>
              <a:rPr lang="ja-JP" altLang="en-US" dirty="0" smtClean="0">
                <a:solidFill>
                  <a:prstClr val="black"/>
                </a:solidFill>
              </a:rPr>
              <a:t>が</a:t>
            </a:r>
            <a:r>
              <a:rPr lang="en-US" altLang="ja-JP" dirty="0" smtClean="0">
                <a:solidFill>
                  <a:prstClr val="black"/>
                </a:solidFill>
              </a:rPr>
              <a:t>Infrastructure code</a:t>
            </a:r>
            <a:r>
              <a:rPr lang="ja-JP" altLang="en-US" dirty="0" smtClean="0">
                <a:solidFill>
                  <a:prstClr val="black"/>
                </a:solidFill>
              </a:rPr>
              <a:t>を</a:t>
            </a:r>
            <a:r>
              <a:rPr lang="ja-JP" altLang="en-US" dirty="0">
                <a:solidFill>
                  <a:prstClr val="black"/>
                </a:solidFill>
              </a:rPr>
              <a:t>編集しているのか？</a:t>
            </a:r>
          </a:p>
          <a:p>
            <a:r>
              <a:rPr kumimoji="1" lang="ja-JP" altLang="en-US" dirty="0" smtClean="0"/>
              <a:t>動機</a:t>
            </a:r>
            <a:endParaRPr kumimoji="1" lang="en-US" altLang="ja-JP" dirty="0" smtClean="0"/>
          </a:p>
          <a:p>
            <a:pPr lvl="1"/>
            <a:r>
              <a:rPr lang="ja-JP" altLang="en-US" dirty="0" smtClean="0"/>
              <a:t>コードのつながりだけでなく，人のつながりも確認したい</a:t>
            </a:r>
            <a:endParaRPr lang="en-US" altLang="ja-JP" dirty="0" smtClean="0"/>
          </a:p>
          <a:p>
            <a:pPr lvl="2"/>
            <a:r>
              <a:rPr kumimoji="1" lang="ja-JP" altLang="en-US" dirty="0" smtClean="0"/>
              <a:t>テスターがよく</a:t>
            </a:r>
            <a:r>
              <a:rPr kumimoji="1" lang="en-US" altLang="ja-JP" dirty="0" smtClean="0"/>
              <a:t>Infrastructure code</a:t>
            </a:r>
            <a:r>
              <a:rPr kumimoji="1" lang="ja-JP" altLang="en-US" dirty="0" smtClean="0"/>
              <a:t>を変更するのか？など．</a:t>
            </a:r>
            <a:endParaRPr kumimoji="1" lang="en-US" altLang="ja-JP" dirty="0" smtClean="0"/>
          </a:p>
          <a:p>
            <a:pPr lvl="1"/>
            <a:endParaRPr kumimoji="1" lang="en-US" altLang="ja-JP" dirty="0" smtClean="0"/>
          </a:p>
          <a:p>
            <a:r>
              <a:rPr kumimoji="1" lang="ja-JP" altLang="en-US" dirty="0" smtClean="0"/>
              <a:t>結果</a:t>
            </a:r>
            <a:endParaRPr kumimoji="1" lang="en-US" altLang="ja-JP" dirty="0" smtClean="0"/>
          </a:p>
          <a:p>
            <a:pPr lvl="1"/>
            <a:r>
              <a:rPr kumimoji="1" lang="en-US" altLang="ja-JP" dirty="0" smtClean="0"/>
              <a:t>Infrastructure</a:t>
            </a:r>
            <a:r>
              <a:rPr kumimoji="1" lang="ja-JP" altLang="en-US" dirty="0" smtClean="0"/>
              <a:t>ファイルを変更した開発者のすべての開発者に占める割合は最も少なかった</a:t>
            </a:r>
            <a:endParaRPr kumimoji="1" lang="en-US" altLang="ja-JP" dirty="0" smtClean="0"/>
          </a:p>
          <a:p>
            <a:pPr lvl="1"/>
            <a:r>
              <a:rPr kumimoji="1" lang="en-US" altLang="ja-JP" dirty="0" smtClean="0"/>
              <a:t>Infrastructure</a:t>
            </a:r>
            <a:r>
              <a:rPr kumimoji="1" lang="ja-JP" altLang="en-US" dirty="0" smtClean="0"/>
              <a:t>ファイルを変更する開発者は</a:t>
            </a:r>
            <a:r>
              <a:rPr kumimoji="1" lang="en-US" altLang="ja-JP" dirty="0" smtClean="0"/>
              <a:t>Production</a:t>
            </a:r>
            <a:r>
              <a:rPr kumimoji="1" lang="ja-JP" altLang="en-US" dirty="0" smtClean="0"/>
              <a:t>や</a:t>
            </a:r>
            <a:r>
              <a:rPr kumimoji="1" lang="en-US" altLang="ja-JP" dirty="0" smtClean="0"/>
              <a:t>Test</a:t>
            </a:r>
            <a:r>
              <a:rPr kumimoji="1" lang="ja-JP" altLang="en-US" dirty="0" smtClean="0"/>
              <a:t>ファイルを変更している</a:t>
            </a:r>
            <a:endParaRPr kumimoji="1" lang="en-US" altLang="ja-JP" dirty="0" smtClean="0"/>
          </a:p>
          <a:p>
            <a:pPr lvl="1"/>
            <a:endParaRPr kumimoji="1" lang="en-US" altLang="ja-JP" dirty="0" smtClean="0"/>
          </a:p>
          <a:p>
            <a:pPr lvl="1"/>
            <a:endParaRPr kumimoji="1" lang="ja-JP" altLang="en-US" dirty="0"/>
          </a:p>
        </p:txBody>
      </p:sp>
    </p:spTree>
    <p:extLst>
      <p:ext uri="{BB962C8B-B14F-4D97-AF65-F5344CB8AC3E}">
        <p14:creationId xmlns:p14="http://schemas.microsoft.com/office/powerpoint/2010/main" val="4202010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自動的に環境構築を行うことのできる</a:t>
            </a:r>
            <a:r>
              <a:rPr kumimoji="1" lang="en-US" altLang="ja-JP" dirty="0" smtClean="0"/>
              <a:t>Infrastructure</a:t>
            </a:r>
            <a:r>
              <a:rPr lang="ja-JP" altLang="en-US" dirty="0" smtClean="0"/>
              <a:t> </a:t>
            </a:r>
            <a:r>
              <a:rPr lang="en-US" altLang="ja-JP" dirty="0" smtClean="0"/>
              <a:t>code</a:t>
            </a:r>
            <a:r>
              <a:rPr lang="ja-JP" altLang="en-US" dirty="0" smtClean="0"/>
              <a:t>に関する影響波及分析を行った</a:t>
            </a:r>
            <a:endParaRPr lang="en-US" altLang="ja-JP" dirty="0" smtClean="0"/>
          </a:p>
          <a:p>
            <a:endParaRPr kumimoji="1" lang="en-US" altLang="ja-JP" dirty="0"/>
          </a:p>
          <a:p>
            <a:r>
              <a:rPr kumimoji="1" lang="en-US" altLang="ja-JP" dirty="0" smtClean="0"/>
              <a:t>OpenStack</a:t>
            </a:r>
            <a:r>
              <a:rPr kumimoji="1" lang="ja-JP" altLang="en-US" dirty="0" smtClean="0"/>
              <a:t>の</a:t>
            </a:r>
            <a:r>
              <a:rPr kumimoji="1" lang="en-US" altLang="ja-JP" dirty="0" smtClean="0"/>
              <a:t>265</a:t>
            </a:r>
            <a:r>
              <a:rPr kumimoji="1" lang="ja-JP" altLang="en-US" dirty="0" smtClean="0"/>
              <a:t>の</a:t>
            </a:r>
            <a:r>
              <a:rPr kumimoji="1" lang="en-US" altLang="ja-JP" dirty="0" err="1" smtClean="0"/>
              <a:t>Git</a:t>
            </a:r>
            <a:r>
              <a:rPr kumimoji="1" lang="ja-JP" altLang="en-US" dirty="0" smtClean="0"/>
              <a:t>リポジトリに対してアソシエーションルールマイニングを行った</a:t>
            </a:r>
            <a:endParaRPr kumimoji="1" lang="en-US" altLang="ja-JP" dirty="0" smtClean="0"/>
          </a:p>
          <a:p>
            <a:endParaRPr lang="en-US" altLang="ja-JP" dirty="0"/>
          </a:p>
          <a:p>
            <a:r>
              <a:rPr kumimoji="1" lang="ja-JP" altLang="en-US" dirty="0" smtClean="0"/>
              <a:t>分析の結果，</a:t>
            </a:r>
            <a:r>
              <a:rPr kumimoji="1" lang="en-US" altLang="ja-JP" dirty="0" smtClean="0"/>
              <a:t>Infrastructure</a:t>
            </a:r>
            <a:r>
              <a:rPr lang="ja-JP" altLang="en-US" dirty="0" smtClean="0"/>
              <a:t>ファイルは</a:t>
            </a:r>
            <a:r>
              <a:rPr lang="en-US" altLang="ja-JP" dirty="0" smtClean="0"/>
              <a:t>Test</a:t>
            </a:r>
            <a:r>
              <a:rPr lang="ja-JP" altLang="en-US" dirty="0" smtClean="0"/>
              <a:t>コードと共に変更されやすい傾向にあることがわかった</a:t>
            </a:r>
            <a:endParaRPr kumimoji="1" lang="ja-JP" altLang="en-US" dirty="0"/>
          </a:p>
        </p:txBody>
      </p:sp>
    </p:spTree>
    <p:extLst>
      <p:ext uri="{BB962C8B-B14F-4D97-AF65-F5344CB8AC3E}">
        <p14:creationId xmlns:p14="http://schemas.microsoft.com/office/powerpoint/2010/main" val="4236257696"/>
      </p:ext>
    </p:extLst>
  </p:cSld>
  <p:clrMapOvr>
    <a:masterClrMapping/>
  </p:clrMapOvr>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308</TotalTime>
  <Words>425</Words>
  <Application>Microsoft Office PowerPoint</Application>
  <PresentationFormat>画面に合わせる (4:3)</PresentationFormat>
  <Paragraphs>76</Paragraphs>
  <Slides>9</Slides>
  <Notes>0</Notes>
  <HiddenSlides>0</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gakunai</vt:lpstr>
      <vt:lpstr>Co-evolution of Infrastructure and Sorce Code - An Empiriacl Study</vt:lpstr>
      <vt:lpstr>Infrastructure as Code</vt:lpstr>
      <vt:lpstr>Infrastructure as Codeのメリット</vt:lpstr>
      <vt:lpstr>リサーチクエスチョン</vt:lpstr>
      <vt:lpstr>分析方法(1/2)</vt:lpstr>
      <vt:lpstr>分析方法(2/2)</vt:lpstr>
      <vt:lpstr>リサーチクエスチョン</vt:lpstr>
      <vt:lpstr>リサーチクエスチョン</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Co-evolution of Infrastructure and Sorce Code - An Empiriacl Study</dc:title>
  <dc:creator>Yamatani</dc:creator>
  <cp:lastModifiedBy>Yamatani</cp:lastModifiedBy>
  <cp:revision>15</cp:revision>
  <dcterms:created xsi:type="dcterms:W3CDTF">2015-06-01T07:51:59Z</dcterms:created>
  <dcterms:modified xsi:type="dcterms:W3CDTF">2015-06-01T13:00:36Z</dcterms:modified>
</cp:coreProperties>
</file>