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7" r:id="rId21"/>
    <p:sldId id="276" r:id="rId22"/>
    <p:sldId id="282"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辻　裕真" initials="辻　裕真" lastIdx="3" clrIdx="0">
    <p:extLst>
      <p:ext uri="{19B8F6BF-5375-455C-9EA6-DF929625EA0E}">
        <p15:presenceInfo xmlns:p15="http://schemas.microsoft.com/office/powerpoint/2012/main" userId="辻　裕真"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02" autoAdjust="0"/>
  </p:normalViewPr>
  <p:slideViewPr>
    <p:cSldViewPr snapToGrid="0">
      <p:cViewPr>
        <p:scale>
          <a:sx n="81" d="100"/>
          <a:sy n="81" d="100"/>
        </p:scale>
        <p:origin x="1526" y="5"/>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3154"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C4163-C5EF-4717-9EC4-B290A44607AF}" type="datetimeFigureOut">
              <a:rPr kumimoji="1" lang="ja-JP" altLang="en-US" smtClean="0"/>
              <a:t>2019/10/31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6C25E3-8635-4DBB-86A2-E5EB706CEB6B}" type="slidenum">
              <a:rPr kumimoji="1" lang="ja-JP" altLang="en-US" smtClean="0"/>
              <a:t>‹#›</a:t>
            </a:fld>
            <a:endParaRPr kumimoji="1" lang="ja-JP" altLang="en-US"/>
          </a:p>
        </p:txBody>
      </p:sp>
    </p:spTree>
    <p:extLst>
      <p:ext uri="{BB962C8B-B14F-4D97-AF65-F5344CB8AC3E}">
        <p14:creationId xmlns:p14="http://schemas.microsoft.com/office/powerpoint/2010/main" val="36762879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2</a:t>
            </a:fld>
            <a:endParaRPr kumimoji="1" lang="ja-JP" altLang="en-US"/>
          </a:p>
        </p:txBody>
      </p:sp>
    </p:spTree>
    <p:extLst>
      <p:ext uri="{BB962C8B-B14F-4D97-AF65-F5344CB8AC3E}">
        <p14:creationId xmlns:p14="http://schemas.microsoft.com/office/powerpoint/2010/main" val="174767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13</a:t>
            </a:fld>
            <a:endParaRPr kumimoji="1" lang="ja-JP" altLang="en-US"/>
          </a:p>
        </p:txBody>
      </p:sp>
    </p:spTree>
    <p:extLst>
      <p:ext uri="{BB962C8B-B14F-4D97-AF65-F5344CB8AC3E}">
        <p14:creationId xmlns:p14="http://schemas.microsoft.com/office/powerpoint/2010/main" val="736753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Functionality:</a:t>
            </a:r>
            <a:r>
              <a:rPr kumimoji="1" lang="ja-JP" altLang="en-US" dirty="0"/>
              <a:t>機能性 </a:t>
            </a:r>
            <a:r>
              <a:rPr kumimoji="1" lang="en-US" altLang="ja-JP" dirty="0"/>
              <a:t>Suitability:</a:t>
            </a:r>
            <a:r>
              <a:rPr kumimoji="1" lang="ja-JP" altLang="en-US" dirty="0"/>
              <a:t>適合性 </a:t>
            </a:r>
            <a:r>
              <a:rPr kumimoji="1" lang="en-US" altLang="ja-JP" dirty="0"/>
              <a:t>Reliability:</a:t>
            </a:r>
            <a:r>
              <a:rPr kumimoji="1" lang="ja-JP" altLang="en-US" dirty="0"/>
              <a:t>信頼性 </a:t>
            </a:r>
            <a:r>
              <a:rPr kumimoji="1" lang="en-US" altLang="ja-JP" dirty="0"/>
              <a:t>Maturity:</a:t>
            </a:r>
            <a:r>
              <a:rPr kumimoji="1" lang="ja-JP" altLang="en-US" dirty="0"/>
              <a:t>成熟度 </a:t>
            </a:r>
            <a:r>
              <a:rPr kumimoji="1" lang="en-US" altLang="ja-JP" dirty="0"/>
              <a:t>Usability:</a:t>
            </a:r>
            <a:r>
              <a:rPr kumimoji="1" lang="ja-JP" altLang="en-US" dirty="0"/>
              <a:t>使用性 </a:t>
            </a:r>
            <a:r>
              <a:rPr kumimoji="1" lang="en-US" altLang="ja-JP" dirty="0"/>
              <a:t>Operability:</a:t>
            </a:r>
            <a:r>
              <a:rPr kumimoji="1" lang="ja-JP" altLang="en-US" dirty="0"/>
              <a:t>操作性 </a:t>
            </a:r>
            <a:r>
              <a:rPr kumimoji="1" lang="en-US" altLang="ja-JP" dirty="0"/>
              <a:t>Efficiency:</a:t>
            </a:r>
            <a:r>
              <a:rPr kumimoji="1" lang="ja-JP" altLang="en-US" dirty="0"/>
              <a:t>効率　</a:t>
            </a:r>
            <a:r>
              <a:rPr kumimoji="1" lang="en-US" altLang="ja-JP" dirty="0"/>
              <a:t>Utilization:</a:t>
            </a:r>
            <a:r>
              <a:rPr kumimoji="1" lang="ja-JP" altLang="en-US" dirty="0"/>
              <a:t>使用率 </a:t>
            </a:r>
            <a:r>
              <a:rPr kumimoji="1" lang="en-US" altLang="ja-JP" dirty="0"/>
              <a:t>Portability:</a:t>
            </a:r>
            <a:r>
              <a:rPr kumimoji="1" lang="ja-JP" altLang="en-US" dirty="0"/>
              <a:t>移植性 </a:t>
            </a:r>
            <a:r>
              <a:rPr kumimoji="1" lang="en-US" altLang="ja-JP" dirty="0"/>
              <a:t>Installability:</a:t>
            </a:r>
            <a:r>
              <a:rPr kumimoji="1" lang="ja-JP" altLang="en-US" dirty="0"/>
              <a:t>導入容易性 </a:t>
            </a:r>
            <a:r>
              <a:rPr kumimoji="1" lang="en-US" altLang="ja-JP" dirty="0"/>
              <a:t>Maintainability:</a:t>
            </a:r>
            <a:r>
              <a:rPr kumimoji="1" lang="ja-JP" altLang="en-US" dirty="0"/>
              <a:t>保守性 </a:t>
            </a:r>
            <a:r>
              <a:rPr kumimoji="1" lang="en-US" altLang="ja-JP" dirty="0"/>
              <a:t>Changeability:</a:t>
            </a:r>
            <a:r>
              <a:rPr kumimoji="1" lang="ja-JP" altLang="en-US" dirty="0"/>
              <a:t>可変性 </a:t>
            </a:r>
            <a:r>
              <a:rPr kumimoji="1" lang="en-US" altLang="ja-JP" dirty="0"/>
              <a:t>Recoverability:</a:t>
            </a:r>
            <a:r>
              <a:rPr kumimoji="1" lang="ja-JP" altLang="en-US" dirty="0"/>
              <a:t>回復性 </a:t>
            </a:r>
            <a:r>
              <a:rPr kumimoji="1" lang="en-US" altLang="ja-JP" dirty="0"/>
              <a:t>Accuracy:</a:t>
            </a:r>
            <a:r>
              <a:rPr kumimoji="1" lang="ja-JP" altLang="en-US" dirty="0"/>
              <a:t>精度 </a:t>
            </a:r>
            <a:r>
              <a:rPr kumimoji="1" lang="en-US" altLang="ja-JP" dirty="0"/>
              <a:t>Interoperability:</a:t>
            </a:r>
            <a:r>
              <a:rPr kumimoji="1" lang="ja-JP" altLang="en-US" dirty="0"/>
              <a:t>相互運用性 </a:t>
            </a:r>
            <a:r>
              <a:rPr kumimoji="1" lang="en-US" altLang="ja-JP" dirty="0"/>
              <a:t>Co-Existence:</a:t>
            </a:r>
            <a:r>
              <a:rPr kumimoji="1" lang="ja-JP" altLang="en-US" dirty="0"/>
              <a:t>共存</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14</a:t>
            </a:fld>
            <a:endParaRPr kumimoji="1" lang="ja-JP" altLang="en-US"/>
          </a:p>
        </p:txBody>
      </p:sp>
    </p:spTree>
    <p:extLst>
      <p:ext uri="{BB962C8B-B14F-4D97-AF65-F5344CB8AC3E}">
        <p14:creationId xmlns:p14="http://schemas.microsoft.com/office/powerpoint/2010/main" val="807544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インターフェース</a:t>
            </a:r>
            <a:r>
              <a:rPr kumimoji="1" lang="en-US" altLang="ja-JP" dirty="0"/>
              <a:t>:</a:t>
            </a:r>
            <a:r>
              <a:rPr kumimoji="1" lang="ja-JP" altLang="en-US" dirty="0"/>
              <a:t>接続 アーキテクチャ</a:t>
            </a:r>
            <a:r>
              <a:rPr kumimoji="1" lang="en-US" altLang="ja-JP" dirty="0"/>
              <a:t>:</a:t>
            </a:r>
            <a:r>
              <a:rPr kumimoji="1" lang="ja-JP" altLang="en-US" dirty="0"/>
              <a:t>構造</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17</a:t>
            </a:fld>
            <a:endParaRPr kumimoji="1" lang="ja-JP" altLang="en-US"/>
          </a:p>
        </p:txBody>
      </p:sp>
    </p:spTree>
    <p:extLst>
      <p:ext uri="{BB962C8B-B14F-4D97-AF65-F5344CB8AC3E}">
        <p14:creationId xmlns:p14="http://schemas.microsoft.com/office/powerpoint/2010/main" val="1220577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抽象化レベル</a:t>
            </a:r>
            <a:r>
              <a:rPr kumimoji="1" lang="en-US" altLang="ja-JP" dirty="0"/>
              <a:t>:</a:t>
            </a:r>
            <a:r>
              <a:rPr kumimoji="1" lang="ja-JP" altLang="en-US" dirty="0"/>
              <a:t>詳細に説明しているものから曖昧なものまで</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21</a:t>
            </a:fld>
            <a:endParaRPr kumimoji="1" lang="ja-JP" altLang="en-US"/>
          </a:p>
        </p:txBody>
      </p:sp>
    </p:spTree>
    <p:extLst>
      <p:ext uri="{BB962C8B-B14F-4D97-AF65-F5344CB8AC3E}">
        <p14:creationId xmlns:p14="http://schemas.microsoft.com/office/powerpoint/2010/main" val="384279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E6F243F-2AF1-472D-8253-DB54434DC877}" type="datetime1">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4884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FC726FF-28D6-4F46-870F-964DBB874BCF}" type="datetime1">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spTree>
    <p:extLst>
      <p:ext uri="{BB962C8B-B14F-4D97-AF65-F5344CB8AC3E}">
        <p14:creationId xmlns:p14="http://schemas.microsoft.com/office/powerpoint/2010/main" val="1246295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6DAEAD3-141A-4D91-92D7-5CE37DD0BCEA}" type="datetime1">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6605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22E07D9-1B72-407F-920F-390AC0AF5887}" type="datetime1">
              <a:rPr kumimoji="1" lang="ja-JP" altLang="en-US" smtClean="0"/>
              <a:t>2019/10/31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52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58F2460-2238-4D25-A06B-CD48FEE3982A}" type="datetime1">
              <a:rPr kumimoji="1" lang="ja-JP" altLang="en-US" smtClean="0"/>
              <a:t>2019/10/31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286849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69C11E9-231F-418A-940A-CE6271CAEED3}" type="datetime1">
              <a:rPr kumimoji="1" lang="ja-JP" altLang="en-US" smtClean="0"/>
              <a:t>2019/10/31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230425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D235F1E-4671-47D0-949C-0D8A43E55FDB}" type="datetime1">
              <a:rPr kumimoji="1" lang="ja-JP" altLang="en-US" smtClean="0"/>
              <a:t>2019/10/31</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939575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154FFD8-FC97-41A3-A5EB-2DA12CCD58D7}" type="datetime1">
              <a:rPr kumimoji="1" lang="ja-JP" altLang="en-US" smtClean="0"/>
              <a:t>2019/10/31</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7381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6628D-360A-4246-A58C-396D563EAC3D}" type="datetime1">
              <a:rPr kumimoji="1" lang="ja-JP" altLang="en-US" smtClean="0"/>
              <a:t>2019/10/31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15061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C1511F-445B-4C64-8ACA-56D101578CB5}" type="datetime1">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4135834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A99CF95-ECE5-4FAE-8657-5B4FCC7400B4}" type="datetime1">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813441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096E077-52A0-443E-8123-D53FC20FEBA7}" type="datetime1">
              <a:rPr kumimoji="1" lang="ja-JP" altLang="en-US" smtClean="0"/>
              <a:t>2019/10/31</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2800">
                <a:solidFill>
                  <a:srgbClr val="FFFFFF"/>
                </a:solidFill>
              </a:defRPr>
            </a:lvl1pPr>
          </a:lstStyle>
          <a:p>
            <a:fld id="{F6B31617-83C2-4116-A292-35893FC60E85}" type="slidenum">
              <a:rPr kumimoji="1" lang="ja-JP" altLang="en-US" smtClean="0"/>
              <a:pPr/>
              <a:t>‹#›</a:t>
            </a:fld>
            <a:endParaRPr kumimoji="1" lang="ja-JP" alt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486909"/>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E5AC13-0935-4A96-9B2A-D42B63B3B611}"/>
              </a:ext>
            </a:extLst>
          </p:cNvPr>
          <p:cNvSpPr>
            <a:spLocks noGrp="1"/>
          </p:cNvSpPr>
          <p:nvPr>
            <p:ph type="ctrTitle"/>
          </p:nvPr>
        </p:nvSpPr>
        <p:spPr>
          <a:xfrm>
            <a:off x="851933" y="502024"/>
            <a:ext cx="7543800" cy="3854823"/>
          </a:xfrm>
        </p:spPr>
        <p:txBody>
          <a:bodyPr>
            <a:normAutofit/>
          </a:bodyPr>
          <a:lstStyle/>
          <a:p>
            <a:pPr algn="ctr"/>
            <a:r>
              <a:rPr lang="en-US" altLang="ja-JP" sz="4000" dirty="0"/>
              <a:t>Are “Non-functional” Requirements</a:t>
            </a:r>
            <a:br>
              <a:rPr lang="en-US" altLang="ja-JP" sz="4000" dirty="0"/>
            </a:br>
            <a:r>
              <a:rPr lang="en-US" altLang="ja-JP" sz="4000" dirty="0"/>
              <a:t>really Non-functional?</a:t>
            </a:r>
            <a:br>
              <a:rPr lang="en-US" altLang="ja-JP" sz="4000" dirty="0"/>
            </a:br>
            <a:br>
              <a:rPr lang="en-US" altLang="ja-JP" sz="1050" dirty="0"/>
            </a:br>
            <a:br>
              <a:rPr lang="en-US" altLang="ja-JP" sz="1050" dirty="0"/>
            </a:br>
            <a:r>
              <a:rPr lang="ja-JP" altLang="en-US" sz="3600" dirty="0"/>
              <a:t>「非機能要件は本当に非機能か」</a:t>
            </a:r>
            <a:br>
              <a:rPr lang="en-US" altLang="ja-JP" sz="3600" dirty="0"/>
            </a:br>
            <a:br>
              <a:rPr lang="en-US" altLang="ja-JP" sz="4050" dirty="0"/>
            </a:br>
            <a:r>
              <a:rPr lang="en-US" altLang="ja-JP" sz="3100" dirty="0"/>
              <a:t>Jonas Eckhardt, Andreas Vogelsang, </a:t>
            </a:r>
            <a:br>
              <a:rPr lang="en-US" altLang="ja-JP" sz="3100" dirty="0"/>
            </a:br>
            <a:r>
              <a:rPr lang="en-US" altLang="ja-JP" sz="3100" dirty="0"/>
              <a:t>and Daniel Méndez Fernández</a:t>
            </a:r>
            <a:endParaRPr lang="ja-JP" altLang="en-US" sz="3100" dirty="0"/>
          </a:p>
        </p:txBody>
      </p:sp>
      <p:sp>
        <p:nvSpPr>
          <p:cNvPr id="3" name="字幕 2">
            <a:extLst>
              <a:ext uri="{FF2B5EF4-FFF2-40B4-BE49-F238E27FC236}">
                <a16:creationId xmlns:a16="http://schemas.microsoft.com/office/drawing/2014/main" id="{4BD86F41-BEF5-4C4B-9013-69FF0940A944}"/>
              </a:ext>
            </a:extLst>
          </p:cNvPr>
          <p:cNvSpPr>
            <a:spLocks noGrp="1"/>
          </p:cNvSpPr>
          <p:nvPr>
            <p:ph type="subTitle" idx="1"/>
          </p:nvPr>
        </p:nvSpPr>
        <p:spPr>
          <a:xfrm>
            <a:off x="5773271" y="4818791"/>
            <a:ext cx="2622462" cy="329332"/>
          </a:xfrm>
        </p:spPr>
        <p:txBody>
          <a:bodyPr>
            <a:noAutofit/>
          </a:bodyPr>
          <a:lstStyle/>
          <a:p>
            <a:r>
              <a:rPr kumimoji="1" lang="ja-JP" altLang="en-US" dirty="0"/>
              <a:t>発表者：辻　裕真</a:t>
            </a:r>
          </a:p>
        </p:txBody>
      </p:sp>
      <p:sp>
        <p:nvSpPr>
          <p:cNvPr id="4" name="スライド番号プレースホルダー 3">
            <a:extLst>
              <a:ext uri="{FF2B5EF4-FFF2-40B4-BE49-F238E27FC236}">
                <a16:creationId xmlns:a16="http://schemas.microsoft.com/office/drawing/2014/main" id="{EEB70BCA-C99C-4430-A055-FD654D0933BA}"/>
              </a:ext>
            </a:extLst>
          </p:cNvPr>
          <p:cNvSpPr>
            <a:spLocks noGrp="1"/>
          </p:cNvSpPr>
          <p:nvPr>
            <p:ph type="sldNum" sz="quarter" idx="12"/>
          </p:nvPr>
        </p:nvSpPr>
        <p:spPr/>
        <p:txBody>
          <a:bodyPr/>
          <a:lstStyle/>
          <a:p>
            <a:fld id="{F6B31617-83C2-4116-A292-35893FC60E85}" type="slidenum">
              <a:rPr kumimoji="1" lang="ja-JP" altLang="en-US" smtClean="0"/>
              <a:t>1</a:t>
            </a:fld>
            <a:endParaRPr kumimoji="1" lang="ja-JP" altLang="en-US" dirty="0"/>
          </a:p>
        </p:txBody>
      </p:sp>
    </p:spTree>
    <p:extLst>
      <p:ext uri="{BB962C8B-B14F-4D97-AF65-F5344CB8AC3E}">
        <p14:creationId xmlns:p14="http://schemas.microsoft.com/office/powerpoint/2010/main" val="474424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995C87-3E64-4FDC-8088-065583A8E169}"/>
              </a:ext>
            </a:extLst>
          </p:cNvPr>
          <p:cNvSpPr>
            <a:spLocks noGrp="1"/>
          </p:cNvSpPr>
          <p:nvPr>
            <p:ph type="title"/>
          </p:nvPr>
        </p:nvSpPr>
        <p:spPr/>
        <p:txBody>
          <a:bodyPr/>
          <a:lstStyle/>
          <a:p>
            <a:r>
              <a:rPr kumimoji="1" lang="ja-JP" altLang="en-US" dirty="0"/>
              <a:t>非機能要件とは</a:t>
            </a:r>
          </a:p>
        </p:txBody>
      </p:sp>
      <p:sp>
        <p:nvSpPr>
          <p:cNvPr id="3" name="コンテンツ プレースホルダー 2">
            <a:extLst>
              <a:ext uri="{FF2B5EF4-FFF2-40B4-BE49-F238E27FC236}">
                <a16:creationId xmlns:a16="http://schemas.microsoft.com/office/drawing/2014/main" id="{0B25F1EF-86A9-4718-A5B9-CBDCC623799A}"/>
              </a:ext>
            </a:extLst>
          </p:cNvPr>
          <p:cNvSpPr>
            <a:spLocks noGrp="1"/>
          </p:cNvSpPr>
          <p:nvPr>
            <p:ph idx="1"/>
          </p:nvPr>
        </p:nvSpPr>
        <p:spPr/>
        <p:txBody>
          <a:bodyPr>
            <a:normAutofit/>
          </a:bodyPr>
          <a:lstStyle/>
          <a:p>
            <a:r>
              <a:rPr kumimoji="1" lang="en-US" altLang="ja-JP" sz="3200" dirty="0"/>
              <a:t>Non-functional Requirements(NFR)</a:t>
            </a:r>
          </a:p>
          <a:p>
            <a:endParaRPr kumimoji="1" lang="en-US" altLang="ja-JP" sz="3200" dirty="0"/>
          </a:p>
          <a:p>
            <a:r>
              <a:rPr kumimoji="1" lang="ja-JP" altLang="en-US" sz="3200" dirty="0"/>
              <a:t>・ソフトウェア等の開発で定義される要件のうち</a:t>
            </a:r>
            <a:r>
              <a:rPr kumimoji="1" lang="en-US" altLang="ja-JP" sz="3200" dirty="0"/>
              <a:t>,</a:t>
            </a:r>
            <a:r>
              <a:rPr kumimoji="1" lang="ja-JP" altLang="en-US" sz="3200" dirty="0"/>
              <a:t>機能面以外のもの全般</a:t>
            </a:r>
            <a:endParaRPr kumimoji="1" lang="en-US" altLang="ja-JP" sz="3200" dirty="0"/>
          </a:p>
          <a:p>
            <a:endParaRPr lang="en-US" altLang="ja-JP" sz="3200" dirty="0"/>
          </a:p>
          <a:p>
            <a:r>
              <a:rPr lang="ja-JP" altLang="en-US" sz="3200" dirty="0"/>
              <a:t>・性能</a:t>
            </a:r>
            <a:r>
              <a:rPr lang="en-US" altLang="ja-JP" sz="3200" dirty="0"/>
              <a:t>,</a:t>
            </a:r>
            <a:r>
              <a:rPr lang="ja-JP" altLang="en-US" sz="3200" dirty="0"/>
              <a:t>信頼性</a:t>
            </a:r>
            <a:r>
              <a:rPr lang="en-US" altLang="ja-JP" sz="3200" dirty="0"/>
              <a:t>,</a:t>
            </a:r>
            <a:r>
              <a:rPr lang="ja-JP" altLang="en-US" sz="3200" dirty="0"/>
              <a:t>拡張性</a:t>
            </a:r>
            <a:r>
              <a:rPr lang="en-US" altLang="ja-JP" sz="3200" dirty="0"/>
              <a:t>,</a:t>
            </a:r>
            <a:r>
              <a:rPr lang="ja-JP" altLang="en-US" sz="3200" dirty="0"/>
              <a:t>運用性</a:t>
            </a:r>
            <a:r>
              <a:rPr lang="en-US" altLang="ja-JP" sz="3200" dirty="0"/>
              <a:t>,</a:t>
            </a:r>
            <a:r>
              <a:rPr lang="ja-JP" altLang="en-US" sz="3200" dirty="0"/>
              <a:t>セキュリティ</a:t>
            </a:r>
            <a:endParaRPr kumimoji="1" lang="ja-JP" altLang="en-US" sz="3200" dirty="0"/>
          </a:p>
        </p:txBody>
      </p:sp>
      <p:sp>
        <p:nvSpPr>
          <p:cNvPr id="4" name="スライド番号プレースホルダー 3">
            <a:extLst>
              <a:ext uri="{FF2B5EF4-FFF2-40B4-BE49-F238E27FC236}">
                <a16:creationId xmlns:a16="http://schemas.microsoft.com/office/drawing/2014/main" id="{6C68043E-B06C-4653-BB84-0299FE260A31}"/>
              </a:ext>
            </a:extLst>
          </p:cNvPr>
          <p:cNvSpPr>
            <a:spLocks noGrp="1"/>
          </p:cNvSpPr>
          <p:nvPr>
            <p:ph type="sldNum" sz="quarter" idx="12"/>
          </p:nvPr>
        </p:nvSpPr>
        <p:spPr/>
        <p:txBody>
          <a:bodyPr/>
          <a:lstStyle/>
          <a:p>
            <a:fld id="{F6B31617-83C2-4116-A292-35893FC60E85}" type="slidenum">
              <a:rPr kumimoji="1" lang="ja-JP" altLang="en-US" smtClean="0"/>
              <a:pPr/>
              <a:t>2</a:t>
            </a:fld>
            <a:endParaRPr kumimoji="1" lang="ja-JP" altLang="en-US" dirty="0"/>
          </a:p>
        </p:txBody>
      </p:sp>
    </p:spTree>
    <p:extLst>
      <p:ext uri="{BB962C8B-B14F-4D97-AF65-F5344CB8AC3E}">
        <p14:creationId xmlns:p14="http://schemas.microsoft.com/office/powerpoint/2010/main" val="3807268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321739-EFBD-4099-8B90-DA84C196EFB1}"/>
              </a:ext>
            </a:extLst>
          </p:cNvPr>
          <p:cNvSpPr>
            <a:spLocks noGrp="1"/>
          </p:cNvSpPr>
          <p:nvPr>
            <p:ph type="title"/>
          </p:nvPr>
        </p:nvSpPr>
        <p:spPr/>
        <p:txBody>
          <a:bodyPr/>
          <a:lstStyle/>
          <a:p>
            <a:r>
              <a:rPr lang="ja-JP" altLang="en-US" dirty="0"/>
              <a:t>機能要件とは区別される</a:t>
            </a:r>
            <a:r>
              <a:rPr lang="en-US" altLang="ja-JP" dirty="0"/>
              <a:t>NFR</a:t>
            </a:r>
            <a:endParaRPr kumimoji="1" lang="ja-JP" altLang="en-US" dirty="0"/>
          </a:p>
        </p:txBody>
      </p:sp>
      <p:sp>
        <p:nvSpPr>
          <p:cNvPr id="3" name="コンテンツ プレースホルダー 2">
            <a:extLst>
              <a:ext uri="{FF2B5EF4-FFF2-40B4-BE49-F238E27FC236}">
                <a16:creationId xmlns:a16="http://schemas.microsoft.com/office/drawing/2014/main" id="{08549DDA-51D0-4BD3-A97A-BB71DC946652}"/>
              </a:ext>
            </a:extLst>
          </p:cNvPr>
          <p:cNvSpPr>
            <a:spLocks noGrp="1"/>
          </p:cNvSpPr>
          <p:nvPr>
            <p:ph idx="1"/>
          </p:nvPr>
        </p:nvSpPr>
        <p:spPr/>
        <p:txBody>
          <a:bodyPr>
            <a:normAutofit/>
          </a:bodyPr>
          <a:lstStyle/>
          <a:p>
            <a:r>
              <a:rPr lang="ja-JP" altLang="en-US" sz="3200" dirty="0"/>
              <a:t>・機能要件とは別に文書化される</a:t>
            </a:r>
            <a:endParaRPr kumimoji="1" lang="en-US" altLang="ja-JP" sz="3200" dirty="0"/>
          </a:p>
          <a:p>
            <a:r>
              <a:rPr kumimoji="1" lang="ja-JP" altLang="en-US" sz="3200" dirty="0"/>
              <a:t>・比較的曖昧な説明で記載</a:t>
            </a:r>
            <a:endParaRPr lang="en-US" altLang="ja-JP" sz="3200" dirty="0"/>
          </a:p>
          <a:p>
            <a:r>
              <a:rPr lang="ja-JP" altLang="en-US" sz="3200" dirty="0"/>
              <a:t>・分析とテストが困難</a:t>
            </a:r>
            <a:endParaRPr lang="en-US" altLang="ja-JP" sz="3200" dirty="0"/>
          </a:p>
          <a:p>
            <a:endParaRPr kumimoji="1" lang="en-US" altLang="ja-JP" sz="3200" dirty="0"/>
          </a:p>
          <a:p>
            <a:r>
              <a:rPr kumimoji="1" lang="ja-JP" altLang="en-US" sz="3200" dirty="0"/>
              <a:t>しかし</a:t>
            </a:r>
            <a:r>
              <a:rPr kumimoji="1" lang="en-US" altLang="ja-JP" sz="3200" dirty="0"/>
              <a:t>…</a:t>
            </a:r>
          </a:p>
          <a:p>
            <a:r>
              <a:rPr lang="ja-JP" altLang="en-US" sz="3200" dirty="0"/>
              <a:t>機能要件と同じように扱えるのでは</a:t>
            </a:r>
            <a:endParaRPr kumimoji="1" lang="ja-JP" altLang="en-US" sz="3200" dirty="0"/>
          </a:p>
        </p:txBody>
      </p:sp>
      <p:sp>
        <p:nvSpPr>
          <p:cNvPr id="4" name="スライド番号プレースホルダー 3">
            <a:extLst>
              <a:ext uri="{FF2B5EF4-FFF2-40B4-BE49-F238E27FC236}">
                <a16:creationId xmlns:a16="http://schemas.microsoft.com/office/drawing/2014/main" id="{F189C53E-3E6A-4DF4-A0C1-3C586B8B715C}"/>
              </a:ext>
            </a:extLst>
          </p:cNvPr>
          <p:cNvSpPr>
            <a:spLocks noGrp="1"/>
          </p:cNvSpPr>
          <p:nvPr>
            <p:ph type="sldNum" sz="quarter" idx="12"/>
          </p:nvPr>
        </p:nvSpPr>
        <p:spPr/>
        <p:txBody>
          <a:bodyPr/>
          <a:lstStyle/>
          <a:p>
            <a:fld id="{F6B31617-83C2-4116-A292-35893FC60E85}" type="slidenum">
              <a:rPr kumimoji="1" lang="ja-JP" altLang="en-US" smtClean="0"/>
              <a:pPr/>
              <a:t>3</a:t>
            </a:fld>
            <a:endParaRPr kumimoji="1" lang="ja-JP" altLang="en-US" dirty="0"/>
          </a:p>
        </p:txBody>
      </p:sp>
    </p:spTree>
    <p:extLst>
      <p:ext uri="{BB962C8B-B14F-4D97-AF65-F5344CB8AC3E}">
        <p14:creationId xmlns:p14="http://schemas.microsoft.com/office/powerpoint/2010/main" val="249159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AF0326-64A5-4CD0-B34C-B19D17704C12}"/>
              </a:ext>
            </a:extLst>
          </p:cNvPr>
          <p:cNvSpPr>
            <a:spLocks noGrp="1"/>
          </p:cNvSpPr>
          <p:nvPr>
            <p:ph type="title"/>
          </p:nvPr>
        </p:nvSpPr>
        <p:spPr/>
        <p:txBody>
          <a:bodyPr/>
          <a:lstStyle/>
          <a:p>
            <a:r>
              <a:rPr kumimoji="1" lang="en-US" altLang="ja-JP" dirty="0"/>
              <a:t>NFR</a:t>
            </a:r>
            <a:r>
              <a:rPr kumimoji="1" lang="ja-JP" altLang="en-US" dirty="0"/>
              <a:t>の区別</a:t>
            </a:r>
          </a:p>
        </p:txBody>
      </p:sp>
      <p:sp>
        <p:nvSpPr>
          <p:cNvPr id="3" name="コンテンツ プレースホルダー 2">
            <a:extLst>
              <a:ext uri="{FF2B5EF4-FFF2-40B4-BE49-F238E27FC236}">
                <a16:creationId xmlns:a16="http://schemas.microsoft.com/office/drawing/2014/main" id="{BD705B84-805A-469B-B2F2-8658081756CC}"/>
              </a:ext>
            </a:extLst>
          </p:cNvPr>
          <p:cNvSpPr>
            <a:spLocks noGrp="1"/>
          </p:cNvSpPr>
          <p:nvPr>
            <p:ph idx="1"/>
          </p:nvPr>
        </p:nvSpPr>
        <p:spPr/>
        <p:txBody>
          <a:bodyPr>
            <a:normAutofit/>
          </a:bodyPr>
          <a:lstStyle/>
          <a:p>
            <a:endParaRPr kumimoji="1" lang="en-US" altLang="ja-JP" sz="3200" dirty="0"/>
          </a:p>
          <a:p>
            <a:r>
              <a:rPr kumimoji="1" lang="ja-JP" altLang="en-US" sz="3200" dirty="0"/>
              <a:t>・</a:t>
            </a:r>
            <a:r>
              <a:rPr kumimoji="1" lang="en-US" altLang="ja-JP" sz="3200" dirty="0"/>
              <a:t>behavior(</a:t>
            </a:r>
            <a:r>
              <a:rPr kumimoji="1" lang="ja-JP" altLang="en-US" sz="3200" dirty="0"/>
              <a:t>動作</a:t>
            </a:r>
            <a:r>
              <a:rPr kumimoji="1" lang="en-US" altLang="ja-JP" sz="3200" dirty="0"/>
              <a:t>,</a:t>
            </a:r>
            <a:r>
              <a:rPr kumimoji="1" lang="ja-JP" altLang="en-US" sz="3200" dirty="0"/>
              <a:t>挙動</a:t>
            </a:r>
            <a:r>
              <a:rPr lang="en-US" altLang="ja-JP" sz="3200" dirty="0"/>
              <a:t>,</a:t>
            </a:r>
            <a:r>
              <a:rPr lang="ja-JP" altLang="en-US" sz="3200" dirty="0"/>
              <a:t>振る舞い</a:t>
            </a:r>
            <a:r>
              <a:rPr kumimoji="1" lang="en-US" altLang="ja-JP" sz="3200" dirty="0"/>
              <a:t>)</a:t>
            </a:r>
          </a:p>
          <a:p>
            <a:r>
              <a:rPr lang="ja-JP" altLang="en-US" sz="3200" dirty="0"/>
              <a:t>   応答時間など</a:t>
            </a:r>
            <a:r>
              <a:rPr lang="en-US" altLang="ja-JP" sz="3200" dirty="0"/>
              <a:t>,</a:t>
            </a:r>
            <a:r>
              <a:rPr lang="ja-JP" altLang="en-US" sz="3200" dirty="0"/>
              <a:t>機能的なもの</a:t>
            </a:r>
            <a:endParaRPr lang="en-US" altLang="ja-JP" sz="3200" dirty="0"/>
          </a:p>
          <a:p>
            <a:endParaRPr kumimoji="1" lang="en-US" altLang="ja-JP" sz="3200" dirty="0"/>
          </a:p>
          <a:p>
            <a:r>
              <a:rPr kumimoji="1" lang="ja-JP" altLang="en-US" sz="3200" dirty="0"/>
              <a:t>・</a:t>
            </a:r>
            <a:r>
              <a:rPr kumimoji="1" lang="en-US" altLang="ja-JP" sz="3200" dirty="0"/>
              <a:t>representation(</a:t>
            </a:r>
            <a:r>
              <a:rPr kumimoji="1" lang="ja-JP" altLang="en-US" sz="3200" dirty="0"/>
              <a:t>表現</a:t>
            </a:r>
            <a:r>
              <a:rPr kumimoji="1" lang="en-US" altLang="ja-JP" sz="3200" dirty="0"/>
              <a:t>)</a:t>
            </a:r>
          </a:p>
          <a:p>
            <a:r>
              <a:rPr lang="en-US" altLang="ja-JP" sz="3200" dirty="0"/>
              <a:t>   </a:t>
            </a:r>
            <a:r>
              <a:rPr kumimoji="1" lang="ja-JP" altLang="en-US" sz="3200" dirty="0"/>
              <a:t>記述言語など</a:t>
            </a:r>
          </a:p>
        </p:txBody>
      </p:sp>
      <p:sp>
        <p:nvSpPr>
          <p:cNvPr id="4" name="スライド番号プレースホルダー 3">
            <a:extLst>
              <a:ext uri="{FF2B5EF4-FFF2-40B4-BE49-F238E27FC236}">
                <a16:creationId xmlns:a16="http://schemas.microsoft.com/office/drawing/2014/main" id="{BCE423BF-2879-4AAC-B777-111253A47168}"/>
              </a:ext>
            </a:extLst>
          </p:cNvPr>
          <p:cNvSpPr>
            <a:spLocks noGrp="1"/>
          </p:cNvSpPr>
          <p:nvPr>
            <p:ph type="sldNum" sz="quarter" idx="12"/>
          </p:nvPr>
        </p:nvSpPr>
        <p:spPr/>
        <p:txBody>
          <a:bodyPr/>
          <a:lstStyle/>
          <a:p>
            <a:fld id="{F6B31617-83C2-4116-A292-35893FC60E85}" type="slidenum">
              <a:rPr kumimoji="1" lang="ja-JP" altLang="en-US" smtClean="0"/>
              <a:pPr/>
              <a:t>4</a:t>
            </a:fld>
            <a:endParaRPr kumimoji="1" lang="ja-JP" altLang="en-US" dirty="0"/>
          </a:p>
        </p:txBody>
      </p:sp>
    </p:spTree>
    <p:extLst>
      <p:ext uri="{BB962C8B-B14F-4D97-AF65-F5344CB8AC3E}">
        <p14:creationId xmlns:p14="http://schemas.microsoft.com/office/powerpoint/2010/main" val="2926089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E03583-4B7D-4D7B-A54E-5C1AF42C0FB8}"/>
              </a:ext>
            </a:extLst>
          </p:cNvPr>
          <p:cNvSpPr>
            <a:spLocks noGrp="1"/>
          </p:cNvSpPr>
          <p:nvPr>
            <p:ph type="title"/>
          </p:nvPr>
        </p:nvSpPr>
        <p:spPr/>
        <p:txBody>
          <a:bodyPr/>
          <a:lstStyle/>
          <a:p>
            <a:r>
              <a:rPr kumimoji="1" lang="en-US" altLang="ja-JP" dirty="0"/>
              <a:t>NFR</a:t>
            </a:r>
            <a:r>
              <a:rPr kumimoji="1" lang="ja-JP" altLang="en-US" dirty="0"/>
              <a:t>を分類</a:t>
            </a:r>
          </a:p>
        </p:txBody>
      </p:sp>
      <p:sp>
        <p:nvSpPr>
          <p:cNvPr id="3" name="コンテンツ プレースホルダー 2">
            <a:extLst>
              <a:ext uri="{FF2B5EF4-FFF2-40B4-BE49-F238E27FC236}">
                <a16:creationId xmlns:a16="http://schemas.microsoft.com/office/drawing/2014/main" id="{E230EC69-E012-4455-8604-616F42852C4F}"/>
              </a:ext>
            </a:extLst>
          </p:cNvPr>
          <p:cNvSpPr>
            <a:spLocks noGrp="1"/>
          </p:cNvSpPr>
          <p:nvPr>
            <p:ph idx="1"/>
          </p:nvPr>
        </p:nvSpPr>
        <p:spPr/>
        <p:txBody>
          <a:bodyPr>
            <a:normAutofit/>
          </a:bodyPr>
          <a:lstStyle/>
          <a:p>
            <a:r>
              <a:rPr kumimoji="1" lang="ja-JP" altLang="en-US" sz="3200" dirty="0"/>
              <a:t>・</a:t>
            </a:r>
            <a:r>
              <a:rPr kumimoji="1" lang="en-US" altLang="ja-JP" sz="3200" dirty="0"/>
              <a:t>11</a:t>
            </a:r>
            <a:r>
              <a:rPr kumimoji="1" lang="ja-JP" altLang="en-US" sz="3200" dirty="0"/>
              <a:t>の産業の要件仕様から抽出された</a:t>
            </a:r>
            <a:r>
              <a:rPr kumimoji="1" lang="en-US" altLang="ja-JP" sz="3200" dirty="0"/>
              <a:t>530</a:t>
            </a:r>
            <a:r>
              <a:rPr kumimoji="1" lang="ja-JP" altLang="en-US" sz="3200" dirty="0"/>
              <a:t>の</a:t>
            </a:r>
            <a:r>
              <a:rPr kumimoji="1" lang="en-US" altLang="ja-JP" sz="3200" dirty="0"/>
              <a:t>NFR</a:t>
            </a:r>
            <a:r>
              <a:rPr kumimoji="1" lang="ja-JP" altLang="en-US" sz="3200" dirty="0"/>
              <a:t>を分類</a:t>
            </a:r>
            <a:endParaRPr kumimoji="1" lang="en-US" altLang="ja-JP" sz="3200" dirty="0"/>
          </a:p>
          <a:p>
            <a:endParaRPr lang="en-US" altLang="ja-JP" sz="3200" dirty="0"/>
          </a:p>
          <a:p>
            <a:r>
              <a:rPr kumimoji="1" lang="en-US" altLang="ja-JP" sz="3200" dirty="0"/>
              <a:t>75%</a:t>
            </a:r>
            <a:r>
              <a:rPr kumimoji="1" lang="ja-JP" altLang="en-US" sz="3200" dirty="0"/>
              <a:t>がシステムの動作</a:t>
            </a:r>
            <a:r>
              <a:rPr kumimoji="1" lang="en-US" altLang="ja-JP" sz="3200" dirty="0"/>
              <a:t>(behavior)</a:t>
            </a:r>
          </a:p>
          <a:p>
            <a:r>
              <a:rPr lang="en-US" altLang="ja-JP" sz="3200" dirty="0"/>
              <a:t>25%</a:t>
            </a:r>
            <a:r>
              <a:rPr lang="ja-JP" altLang="en-US" sz="3200" dirty="0"/>
              <a:t>がシステムの表現</a:t>
            </a:r>
            <a:r>
              <a:rPr lang="en-US" altLang="ja-JP" sz="3200" dirty="0"/>
              <a:t>(representation)</a:t>
            </a:r>
            <a:endParaRPr kumimoji="1" lang="ja-JP" altLang="en-US" sz="3200" dirty="0"/>
          </a:p>
        </p:txBody>
      </p:sp>
      <p:sp>
        <p:nvSpPr>
          <p:cNvPr id="4" name="スライド番号プレースホルダー 3">
            <a:extLst>
              <a:ext uri="{FF2B5EF4-FFF2-40B4-BE49-F238E27FC236}">
                <a16:creationId xmlns:a16="http://schemas.microsoft.com/office/drawing/2014/main" id="{88BD4656-66CE-4780-ADBC-1B0CC8EDDF75}"/>
              </a:ext>
            </a:extLst>
          </p:cNvPr>
          <p:cNvSpPr>
            <a:spLocks noGrp="1"/>
          </p:cNvSpPr>
          <p:nvPr>
            <p:ph type="sldNum" sz="quarter" idx="12"/>
          </p:nvPr>
        </p:nvSpPr>
        <p:spPr/>
        <p:txBody>
          <a:bodyPr/>
          <a:lstStyle/>
          <a:p>
            <a:fld id="{F6B31617-83C2-4116-A292-35893FC60E85}" type="slidenum">
              <a:rPr kumimoji="1" lang="ja-JP" altLang="en-US" smtClean="0"/>
              <a:pPr/>
              <a:t>5</a:t>
            </a:fld>
            <a:endParaRPr kumimoji="1" lang="ja-JP" altLang="en-US" dirty="0"/>
          </a:p>
        </p:txBody>
      </p:sp>
    </p:spTree>
    <p:extLst>
      <p:ext uri="{BB962C8B-B14F-4D97-AF65-F5344CB8AC3E}">
        <p14:creationId xmlns:p14="http://schemas.microsoft.com/office/powerpoint/2010/main" val="1539762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D1B280-E230-4975-AF02-4D4F52CCD083}"/>
              </a:ext>
            </a:extLst>
          </p:cNvPr>
          <p:cNvSpPr>
            <a:spLocks noGrp="1"/>
          </p:cNvSpPr>
          <p:nvPr>
            <p:ph type="title"/>
          </p:nvPr>
        </p:nvSpPr>
        <p:spPr/>
        <p:txBody>
          <a:bodyPr/>
          <a:lstStyle/>
          <a:p>
            <a:r>
              <a:rPr kumimoji="1" lang="en-US" altLang="ja-JP" dirty="0"/>
              <a:t>75%</a:t>
            </a:r>
            <a:r>
              <a:rPr kumimoji="1" lang="ja-JP" altLang="en-US" dirty="0"/>
              <a:t>がシステムの動作</a:t>
            </a:r>
          </a:p>
        </p:txBody>
      </p:sp>
      <p:sp>
        <p:nvSpPr>
          <p:cNvPr id="3" name="コンテンツ プレースホルダー 2">
            <a:extLst>
              <a:ext uri="{FF2B5EF4-FFF2-40B4-BE49-F238E27FC236}">
                <a16:creationId xmlns:a16="http://schemas.microsoft.com/office/drawing/2014/main" id="{3C201EEA-8CD8-4A11-A683-B110D5096659}"/>
              </a:ext>
            </a:extLst>
          </p:cNvPr>
          <p:cNvSpPr>
            <a:spLocks noGrp="1"/>
          </p:cNvSpPr>
          <p:nvPr>
            <p:ph idx="1"/>
          </p:nvPr>
        </p:nvSpPr>
        <p:spPr/>
        <p:txBody>
          <a:bodyPr>
            <a:normAutofit/>
          </a:bodyPr>
          <a:lstStyle/>
          <a:p>
            <a:pPr marL="0" indent="0" algn="ctr">
              <a:buNone/>
            </a:pPr>
            <a:r>
              <a:rPr kumimoji="1" lang="ja-JP" altLang="en-US" sz="3200" dirty="0"/>
              <a:t>ほとんどの</a:t>
            </a:r>
            <a:r>
              <a:rPr kumimoji="1" lang="en-US" altLang="ja-JP" sz="3200" dirty="0"/>
              <a:t>NFR</a:t>
            </a:r>
            <a:r>
              <a:rPr kumimoji="1" lang="ja-JP" altLang="en-US" sz="3200" dirty="0"/>
              <a:t>はシステムの動作について</a:t>
            </a:r>
            <a:endParaRPr kumimoji="1" lang="en-US" altLang="ja-JP" sz="3200" dirty="0"/>
          </a:p>
          <a:p>
            <a:pPr marL="0" indent="0" algn="ctr">
              <a:buNone/>
            </a:pPr>
            <a:r>
              <a:rPr lang="ja-JP" altLang="en-US" sz="3200" dirty="0"/>
              <a:t>↓</a:t>
            </a:r>
            <a:endParaRPr lang="en-US" altLang="ja-JP" sz="3200" dirty="0"/>
          </a:p>
          <a:p>
            <a:pPr marL="0" indent="0" algn="ctr">
              <a:buNone/>
            </a:pPr>
            <a:r>
              <a:rPr lang="ja-JP" altLang="en-US" sz="3200" dirty="0"/>
              <a:t>「機能的」である</a:t>
            </a:r>
            <a:endParaRPr lang="en-US" altLang="ja-JP" sz="3200" dirty="0"/>
          </a:p>
          <a:p>
            <a:pPr marL="0" indent="0" algn="ctr">
              <a:buNone/>
            </a:pPr>
            <a:endParaRPr lang="en-US" altLang="ja-JP" sz="1050" dirty="0"/>
          </a:p>
          <a:p>
            <a:pPr marL="0" indent="0">
              <a:buNone/>
            </a:pPr>
            <a:r>
              <a:rPr kumimoji="1" lang="ja-JP" altLang="en-US" sz="3200" dirty="0"/>
              <a:t>「非機能」という名前では誤解を招く</a:t>
            </a:r>
            <a:endParaRPr lang="en-US" altLang="ja-JP" sz="3200" dirty="0"/>
          </a:p>
          <a:p>
            <a:pPr marL="0" indent="0">
              <a:buNone/>
            </a:pPr>
            <a:r>
              <a:rPr kumimoji="1" lang="ja-JP" altLang="en-US" sz="3200" dirty="0"/>
              <a:t>多くのいわゆる</a:t>
            </a:r>
            <a:r>
              <a:rPr lang="en-US" altLang="ja-JP" sz="3200" dirty="0"/>
              <a:t>NFR</a:t>
            </a:r>
            <a:r>
              <a:rPr lang="ja-JP" altLang="en-US" sz="3200" dirty="0"/>
              <a:t>は機能要件と同様に処理できる</a:t>
            </a:r>
            <a:endParaRPr kumimoji="1" lang="ja-JP" altLang="en-US" sz="3200" dirty="0"/>
          </a:p>
        </p:txBody>
      </p:sp>
      <p:sp>
        <p:nvSpPr>
          <p:cNvPr id="4" name="スライド番号プレースホルダー 3">
            <a:extLst>
              <a:ext uri="{FF2B5EF4-FFF2-40B4-BE49-F238E27FC236}">
                <a16:creationId xmlns:a16="http://schemas.microsoft.com/office/drawing/2014/main" id="{129EC4B8-8796-481B-A392-7CAE698FF57C}"/>
              </a:ext>
            </a:extLst>
          </p:cNvPr>
          <p:cNvSpPr>
            <a:spLocks noGrp="1"/>
          </p:cNvSpPr>
          <p:nvPr>
            <p:ph type="sldNum" sz="quarter" idx="12"/>
          </p:nvPr>
        </p:nvSpPr>
        <p:spPr/>
        <p:txBody>
          <a:bodyPr/>
          <a:lstStyle/>
          <a:p>
            <a:fld id="{F6B31617-83C2-4116-A292-35893FC60E85}" type="slidenum">
              <a:rPr kumimoji="1" lang="ja-JP" altLang="en-US" smtClean="0"/>
              <a:pPr/>
              <a:t>6</a:t>
            </a:fld>
            <a:endParaRPr kumimoji="1" lang="ja-JP" altLang="en-US" dirty="0"/>
          </a:p>
        </p:txBody>
      </p:sp>
    </p:spTree>
    <p:extLst>
      <p:ext uri="{BB962C8B-B14F-4D97-AF65-F5344CB8AC3E}">
        <p14:creationId xmlns:p14="http://schemas.microsoft.com/office/powerpoint/2010/main" val="3523501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7CBE5B-D71F-49DF-B191-8FA7130C8FA2}"/>
              </a:ext>
            </a:extLst>
          </p:cNvPr>
          <p:cNvSpPr>
            <a:spLocks noGrp="1"/>
          </p:cNvSpPr>
          <p:nvPr>
            <p:ph type="title"/>
          </p:nvPr>
        </p:nvSpPr>
        <p:spPr/>
        <p:txBody>
          <a:bodyPr/>
          <a:lstStyle/>
          <a:p>
            <a:r>
              <a:rPr kumimoji="1" lang="ja-JP" altLang="en-US" dirty="0"/>
              <a:t>関連研究</a:t>
            </a:r>
          </a:p>
        </p:txBody>
      </p:sp>
      <p:sp>
        <p:nvSpPr>
          <p:cNvPr id="3" name="コンテンツ プレースホルダー 2">
            <a:extLst>
              <a:ext uri="{FF2B5EF4-FFF2-40B4-BE49-F238E27FC236}">
                <a16:creationId xmlns:a16="http://schemas.microsoft.com/office/drawing/2014/main" id="{37A95771-342D-48AA-BD3E-B493C4694339}"/>
              </a:ext>
            </a:extLst>
          </p:cNvPr>
          <p:cNvSpPr>
            <a:spLocks noGrp="1"/>
          </p:cNvSpPr>
          <p:nvPr>
            <p:ph idx="1"/>
          </p:nvPr>
        </p:nvSpPr>
        <p:spPr/>
        <p:txBody>
          <a:bodyPr>
            <a:normAutofit/>
          </a:bodyPr>
          <a:lstStyle/>
          <a:p>
            <a:r>
              <a:rPr kumimoji="1" lang="ja-JP" altLang="en-US" sz="3200" dirty="0"/>
              <a:t>・</a:t>
            </a:r>
            <a:r>
              <a:rPr kumimoji="1" lang="en-US" altLang="ja-JP" sz="3200" dirty="0"/>
              <a:t>NFR</a:t>
            </a:r>
            <a:r>
              <a:rPr kumimoji="1" lang="ja-JP" altLang="en-US" sz="3200" dirty="0"/>
              <a:t>の分類について　</a:t>
            </a:r>
            <a:r>
              <a:rPr lang="en-US" altLang="ja-JP" sz="3200" dirty="0"/>
              <a:t>– Sommerville</a:t>
            </a:r>
          </a:p>
          <a:p>
            <a:r>
              <a:rPr lang="ja-JP" altLang="en-US" sz="3200" dirty="0"/>
              <a:t>・「非機能」という用語の誤解について </a:t>
            </a:r>
            <a:r>
              <a:rPr lang="en-US" altLang="ja-JP" sz="3200" dirty="0"/>
              <a:t>-Pohl</a:t>
            </a:r>
          </a:p>
          <a:p>
            <a:r>
              <a:rPr kumimoji="1" lang="ja-JP" altLang="en-US" sz="3200" dirty="0"/>
              <a:t>　「品質要件」という語を用いるべき</a:t>
            </a:r>
            <a:endParaRPr kumimoji="1" lang="en-US" altLang="ja-JP" sz="3200" dirty="0"/>
          </a:p>
          <a:p>
            <a:r>
              <a:rPr kumimoji="1" lang="ja-JP" altLang="en-US" sz="3200" dirty="0"/>
              <a:t>・</a:t>
            </a:r>
            <a:r>
              <a:rPr kumimoji="1" lang="en-US" altLang="ja-JP" sz="3200" dirty="0"/>
              <a:t>NFR</a:t>
            </a:r>
            <a:r>
              <a:rPr kumimoji="1" lang="ja-JP" altLang="en-US" sz="3200" dirty="0"/>
              <a:t>の既存の定義についてのレビュー</a:t>
            </a:r>
            <a:endParaRPr kumimoji="1" lang="en-US" altLang="ja-JP" sz="3200" dirty="0"/>
          </a:p>
          <a:p>
            <a:r>
              <a:rPr lang="ja-JP" altLang="en-US" sz="3200" dirty="0"/>
              <a:t>　</a:t>
            </a:r>
            <a:r>
              <a:rPr lang="en-US" altLang="ja-JP" sz="3200" dirty="0"/>
              <a:t>-</a:t>
            </a:r>
            <a:r>
              <a:rPr lang="en-US" altLang="ja-JP" sz="3200" dirty="0" err="1"/>
              <a:t>Glinz</a:t>
            </a:r>
            <a:endParaRPr kumimoji="1" lang="ja-JP" altLang="en-US" sz="3200" dirty="0"/>
          </a:p>
        </p:txBody>
      </p:sp>
      <p:sp>
        <p:nvSpPr>
          <p:cNvPr id="4" name="スライド番号プレースホルダー 3">
            <a:extLst>
              <a:ext uri="{FF2B5EF4-FFF2-40B4-BE49-F238E27FC236}">
                <a16:creationId xmlns:a16="http://schemas.microsoft.com/office/drawing/2014/main" id="{AF8B36F8-A660-48DB-B3B3-69F199BA5509}"/>
              </a:ext>
            </a:extLst>
          </p:cNvPr>
          <p:cNvSpPr>
            <a:spLocks noGrp="1"/>
          </p:cNvSpPr>
          <p:nvPr>
            <p:ph type="sldNum" sz="quarter" idx="12"/>
          </p:nvPr>
        </p:nvSpPr>
        <p:spPr/>
        <p:txBody>
          <a:bodyPr/>
          <a:lstStyle/>
          <a:p>
            <a:fld id="{F6B31617-83C2-4116-A292-35893FC60E85}" type="slidenum">
              <a:rPr kumimoji="1" lang="ja-JP" altLang="en-US" smtClean="0"/>
              <a:pPr/>
              <a:t>7</a:t>
            </a:fld>
            <a:endParaRPr kumimoji="1" lang="ja-JP" altLang="en-US" dirty="0"/>
          </a:p>
        </p:txBody>
      </p:sp>
    </p:spTree>
    <p:extLst>
      <p:ext uri="{BB962C8B-B14F-4D97-AF65-F5344CB8AC3E}">
        <p14:creationId xmlns:p14="http://schemas.microsoft.com/office/powerpoint/2010/main" val="3074317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23133A-3003-4B8A-9150-51860B53A650}"/>
              </a:ext>
            </a:extLst>
          </p:cNvPr>
          <p:cNvSpPr>
            <a:spLocks noGrp="1"/>
          </p:cNvSpPr>
          <p:nvPr>
            <p:ph type="title"/>
          </p:nvPr>
        </p:nvSpPr>
        <p:spPr/>
        <p:txBody>
          <a:bodyPr/>
          <a:lstStyle/>
          <a:p>
            <a:r>
              <a:rPr kumimoji="1" lang="en-US" altLang="ja-JP" dirty="0"/>
              <a:t>NFR</a:t>
            </a:r>
            <a:r>
              <a:rPr kumimoji="1" lang="ja-JP" altLang="en-US" dirty="0"/>
              <a:t>に関する文献レビュー</a:t>
            </a:r>
          </a:p>
        </p:txBody>
      </p:sp>
      <p:sp>
        <p:nvSpPr>
          <p:cNvPr id="3" name="コンテンツ プレースホルダー 2">
            <a:extLst>
              <a:ext uri="{FF2B5EF4-FFF2-40B4-BE49-F238E27FC236}">
                <a16:creationId xmlns:a16="http://schemas.microsoft.com/office/drawing/2014/main" id="{660C52A0-CF5B-4ECD-87E5-0EA90A6EC543}"/>
              </a:ext>
            </a:extLst>
          </p:cNvPr>
          <p:cNvSpPr>
            <a:spLocks noGrp="1"/>
          </p:cNvSpPr>
          <p:nvPr>
            <p:ph idx="1"/>
          </p:nvPr>
        </p:nvSpPr>
        <p:spPr/>
        <p:txBody>
          <a:bodyPr>
            <a:normAutofit lnSpcReduction="10000"/>
          </a:bodyPr>
          <a:lstStyle/>
          <a:p>
            <a:r>
              <a:rPr kumimoji="1" lang="ja-JP" altLang="en-US" sz="3200" dirty="0"/>
              <a:t>・</a:t>
            </a:r>
            <a:r>
              <a:rPr lang="en-US" altLang="ja-JP" sz="3200" dirty="0"/>
              <a:t>114</a:t>
            </a:r>
            <a:r>
              <a:rPr lang="ja-JP" altLang="en-US" sz="3200" dirty="0"/>
              <a:t>の</a:t>
            </a:r>
            <a:r>
              <a:rPr lang="en-US" altLang="ja-JP" sz="3200" dirty="0"/>
              <a:t>NFR</a:t>
            </a:r>
            <a:r>
              <a:rPr lang="ja-JP" altLang="en-US" sz="3200" dirty="0"/>
              <a:t>のクラスが見つかった</a:t>
            </a:r>
            <a:endParaRPr lang="en-US" altLang="ja-JP" sz="3200" dirty="0"/>
          </a:p>
          <a:p>
            <a:r>
              <a:rPr kumimoji="1" lang="ja-JP" altLang="en-US" sz="3200" dirty="0"/>
              <a:t>・頻繁に出てくる</a:t>
            </a:r>
            <a:r>
              <a:rPr kumimoji="1" lang="en-US" altLang="ja-JP" sz="3200" dirty="0"/>
              <a:t>5</a:t>
            </a:r>
            <a:r>
              <a:rPr kumimoji="1" lang="ja-JP" altLang="en-US" sz="3200" dirty="0"/>
              <a:t>つのクラス</a:t>
            </a:r>
            <a:endParaRPr kumimoji="1" lang="en-US" altLang="ja-JP" sz="3200" dirty="0"/>
          </a:p>
          <a:p>
            <a:r>
              <a:rPr lang="ja-JP" altLang="en-US" sz="3200" dirty="0"/>
              <a:t>　</a:t>
            </a:r>
            <a:r>
              <a:rPr lang="ja-JP" altLang="en-US" sz="2800" dirty="0"/>
              <a:t>パフォーマンス</a:t>
            </a:r>
            <a:r>
              <a:rPr lang="en-US" altLang="ja-JP" sz="2800" dirty="0"/>
              <a:t>,</a:t>
            </a:r>
            <a:r>
              <a:rPr lang="ja-JP" altLang="en-US" sz="2800" dirty="0"/>
              <a:t>信頼性</a:t>
            </a:r>
            <a:r>
              <a:rPr lang="en-US" altLang="ja-JP" sz="2800" dirty="0"/>
              <a:t>,</a:t>
            </a:r>
            <a:r>
              <a:rPr lang="ja-JP" altLang="en-US" sz="2800" dirty="0"/>
              <a:t>使いやすさ</a:t>
            </a:r>
            <a:endParaRPr lang="en-US" altLang="ja-JP" sz="2800" dirty="0"/>
          </a:p>
          <a:p>
            <a:r>
              <a:rPr kumimoji="1" lang="ja-JP" altLang="en-US" sz="3200" dirty="0"/>
              <a:t>　</a:t>
            </a:r>
            <a:r>
              <a:rPr kumimoji="1" lang="ja-JP" altLang="en-US" sz="2800" dirty="0"/>
              <a:t>セキュリティ</a:t>
            </a:r>
            <a:r>
              <a:rPr kumimoji="1" lang="en-US" altLang="ja-JP" sz="2800" dirty="0"/>
              <a:t>,</a:t>
            </a:r>
            <a:r>
              <a:rPr kumimoji="1" lang="ja-JP" altLang="en-US" sz="2800" dirty="0"/>
              <a:t>保守性</a:t>
            </a:r>
            <a:endParaRPr kumimoji="1" lang="en-US" altLang="ja-JP" sz="2800" dirty="0"/>
          </a:p>
          <a:p>
            <a:r>
              <a:rPr lang="ja-JP" altLang="en-US" sz="3200" dirty="0"/>
              <a:t>・産業の要件仕様で頻繁に出てくるクラス</a:t>
            </a:r>
            <a:endParaRPr lang="en-US" altLang="ja-JP" sz="3200" dirty="0"/>
          </a:p>
          <a:p>
            <a:r>
              <a:rPr lang="ja-JP" altLang="en-US" sz="3200" dirty="0"/>
              <a:t>　</a:t>
            </a:r>
            <a:r>
              <a:rPr lang="ja-JP" altLang="en-US" sz="2800" dirty="0"/>
              <a:t>セキュリティ</a:t>
            </a:r>
            <a:r>
              <a:rPr lang="en-US" altLang="ja-JP" sz="2800" dirty="0"/>
              <a:t>,</a:t>
            </a:r>
            <a:r>
              <a:rPr lang="ja-JP" altLang="en-US" sz="2800" dirty="0"/>
              <a:t>信頼性</a:t>
            </a:r>
            <a:r>
              <a:rPr lang="en-US" altLang="ja-JP" sz="2800" dirty="0"/>
              <a:t>,</a:t>
            </a:r>
            <a:r>
              <a:rPr lang="ja-JP" altLang="en-US" sz="2800" dirty="0"/>
              <a:t>使いやすさ</a:t>
            </a:r>
            <a:endParaRPr lang="en-US" altLang="ja-JP" sz="3200" dirty="0"/>
          </a:p>
          <a:p>
            <a:r>
              <a:rPr lang="ja-JP" altLang="en-US" sz="3200" dirty="0"/>
              <a:t>　</a:t>
            </a:r>
            <a:r>
              <a:rPr lang="ja-JP" altLang="en-US" sz="2800" dirty="0"/>
              <a:t>効率性</a:t>
            </a:r>
            <a:r>
              <a:rPr lang="en-US" altLang="ja-JP" sz="2800" dirty="0"/>
              <a:t>,</a:t>
            </a:r>
            <a:r>
              <a:rPr lang="ja-JP" altLang="en-US" sz="2800" dirty="0"/>
              <a:t>移植性</a:t>
            </a:r>
            <a:endParaRPr lang="en-US" altLang="ja-JP" sz="2800" dirty="0"/>
          </a:p>
        </p:txBody>
      </p:sp>
      <p:sp>
        <p:nvSpPr>
          <p:cNvPr id="4" name="スライド番号プレースホルダー 3">
            <a:extLst>
              <a:ext uri="{FF2B5EF4-FFF2-40B4-BE49-F238E27FC236}">
                <a16:creationId xmlns:a16="http://schemas.microsoft.com/office/drawing/2014/main" id="{19352263-0038-40F8-B0AA-54B67A9504E7}"/>
              </a:ext>
            </a:extLst>
          </p:cNvPr>
          <p:cNvSpPr>
            <a:spLocks noGrp="1"/>
          </p:cNvSpPr>
          <p:nvPr>
            <p:ph type="sldNum" sz="quarter" idx="12"/>
          </p:nvPr>
        </p:nvSpPr>
        <p:spPr/>
        <p:txBody>
          <a:bodyPr/>
          <a:lstStyle/>
          <a:p>
            <a:fld id="{F6B31617-83C2-4116-A292-35893FC60E85}" type="slidenum">
              <a:rPr kumimoji="1" lang="ja-JP" altLang="en-US" smtClean="0"/>
              <a:pPr/>
              <a:t>8</a:t>
            </a:fld>
            <a:endParaRPr kumimoji="1" lang="ja-JP" altLang="en-US" dirty="0"/>
          </a:p>
        </p:txBody>
      </p:sp>
    </p:spTree>
    <p:extLst>
      <p:ext uri="{BB962C8B-B14F-4D97-AF65-F5344CB8AC3E}">
        <p14:creationId xmlns:p14="http://schemas.microsoft.com/office/powerpoint/2010/main" val="2641840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894471-5749-4040-B204-EF88A797115B}"/>
              </a:ext>
            </a:extLst>
          </p:cNvPr>
          <p:cNvSpPr>
            <a:spLocks noGrp="1"/>
          </p:cNvSpPr>
          <p:nvPr>
            <p:ph type="title"/>
          </p:nvPr>
        </p:nvSpPr>
        <p:spPr/>
        <p:txBody>
          <a:bodyPr>
            <a:normAutofit/>
          </a:bodyPr>
          <a:lstStyle/>
          <a:p>
            <a:r>
              <a:rPr lang="ja-JP" altLang="en-US" sz="4400" dirty="0"/>
              <a:t>目標と</a:t>
            </a:r>
            <a:r>
              <a:rPr lang="en-US" altLang="ja-JP" sz="4400" dirty="0"/>
              <a:t>RQ(Research Questions)</a:t>
            </a:r>
            <a:endParaRPr kumimoji="1" lang="ja-JP" altLang="en-US" sz="4400" dirty="0"/>
          </a:p>
        </p:txBody>
      </p:sp>
      <p:sp>
        <p:nvSpPr>
          <p:cNvPr id="3" name="コンテンツ プレースホルダー 2">
            <a:extLst>
              <a:ext uri="{FF2B5EF4-FFF2-40B4-BE49-F238E27FC236}">
                <a16:creationId xmlns:a16="http://schemas.microsoft.com/office/drawing/2014/main" id="{2E499AB0-F5CB-4C15-BB0F-4945ECC726DC}"/>
              </a:ext>
            </a:extLst>
          </p:cNvPr>
          <p:cNvSpPr>
            <a:spLocks noGrp="1"/>
          </p:cNvSpPr>
          <p:nvPr>
            <p:ph idx="1"/>
          </p:nvPr>
        </p:nvSpPr>
        <p:spPr/>
        <p:txBody>
          <a:bodyPr>
            <a:normAutofit/>
          </a:bodyPr>
          <a:lstStyle/>
          <a:p>
            <a:r>
              <a:rPr lang="ja-JP" altLang="en-US" sz="3200" dirty="0"/>
              <a:t>目標</a:t>
            </a:r>
            <a:endParaRPr lang="en-US" altLang="ja-JP" sz="3200" dirty="0"/>
          </a:p>
          <a:p>
            <a:r>
              <a:rPr kumimoji="1" lang="ja-JP" altLang="en-US" sz="2800" dirty="0"/>
              <a:t>・</a:t>
            </a:r>
            <a:r>
              <a:rPr kumimoji="1" lang="en-US" altLang="ja-JP" sz="2800" dirty="0"/>
              <a:t>NFR</a:t>
            </a:r>
            <a:r>
              <a:rPr kumimoji="1" lang="ja-JP" altLang="en-US" sz="2800" dirty="0"/>
              <a:t>の性質に関する理解を深めること</a:t>
            </a:r>
            <a:endParaRPr kumimoji="1" lang="en-US" altLang="ja-JP" sz="2800" dirty="0"/>
          </a:p>
          <a:p>
            <a:r>
              <a:rPr lang="ja-JP" altLang="en-US" sz="2800" dirty="0"/>
              <a:t>・ソフトウェアエンジニアリングの分野</a:t>
            </a:r>
            <a:r>
              <a:rPr lang="en-US" altLang="ja-JP" sz="2800" dirty="0"/>
              <a:t>(</a:t>
            </a:r>
            <a:r>
              <a:rPr lang="ja-JP" altLang="en-US" sz="2800" dirty="0"/>
              <a:t>テストや設計</a:t>
            </a:r>
            <a:r>
              <a:rPr lang="en-US" altLang="ja-JP" sz="2800" dirty="0"/>
              <a:t>)</a:t>
            </a:r>
            <a:r>
              <a:rPr lang="ja-JP" altLang="en-US" sz="2800" dirty="0"/>
              <a:t>で</a:t>
            </a:r>
            <a:r>
              <a:rPr lang="en-US" altLang="ja-JP" sz="2800" dirty="0"/>
              <a:t>NFR</a:t>
            </a:r>
            <a:r>
              <a:rPr lang="ja-JP" altLang="en-US" sz="2800" dirty="0"/>
              <a:t>をどう取り扱うか</a:t>
            </a:r>
            <a:endParaRPr lang="en-US" altLang="ja-JP" sz="2800" dirty="0"/>
          </a:p>
          <a:p>
            <a:r>
              <a:rPr lang="en-US" altLang="ja-JP" sz="3200" dirty="0"/>
              <a:t>RQ</a:t>
            </a:r>
          </a:p>
          <a:p>
            <a:r>
              <a:rPr lang="ja-JP" altLang="en-US" sz="2800" dirty="0"/>
              <a:t>・</a:t>
            </a:r>
            <a:r>
              <a:rPr lang="en-US" altLang="ja-JP" sz="2800" dirty="0"/>
              <a:t>NFR</a:t>
            </a:r>
            <a:r>
              <a:rPr lang="ja-JP" altLang="en-US" sz="2800" dirty="0"/>
              <a:t>のクラスの分布について</a:t>
            </a:r>
            <a:r>
              <a:rPr lang="en-US" altLang="ja-JP" sz="2800" dirty="0"/>
              <a:t>(RQ1, RQ2)</a:t>
            </a:r>
          </a:p>
          <a:p>
            <a:r>
              <a:rPr lang="ja-JP" altLang="en-US" sz="2800" dirty="0"/>
              <a:t>・</a:t>
            </a:r>
            <a:r>
              <a:rPr lang="en-US" altLang="ja-JP" sz="2800" dirty="0"/>
              <a:t>NFR</a:t>
            </a:r>
            <a:r>
              <a:rPr lang="ja-JP" altLang="en-US" sz="2800" dirty="0"/>
              <a:t>のクラスの性質について</a:t>
            </a:r>
            <a:r>
              <a:rPr lang="en-US" altLang="ja-JP" sz="2800" dirty="0"/>
              <a:t>(RQ3, RQ4, RQ5)</a:t>
            </a:r>
          </a:p>
        </p:txBody>
      </p:sp>
      <p:sp>
        <p:nvSpPr>
          <p:cNvPr id="4" name="スライド番号プレースホルダー 3">
            <a:extLst>
              <a:ext uri="{FF2B5EF4-FFF2-40B4-BE49-F238E27FC236}">
                <a16:creationId xmlns:a16="http://schemas.microsoft.com/office/drawing/2014/main" id="{4F6BB4E3-F3E3-4CF3-AF69-008543A52A12}"/>
              </a:ext>
            </a:extLst>
          </p:cNvPr>
          <p:cNvSpPr>
            <a:spLocks noGrp="1"/>
          </p:cNvSpPr>
          <p:nvPr>
            <p:ph type="sldNum" sz="quarter" idx="12"/>
          </p:nvPr>
        </p:nvSpPr>
        <p:spPr/>
        <p:txBody>
          <a:bodyPr/>
          <a:lstStyle/>
          <a:p>
            <a:fld id="{F6B31617-83C2-4116-A292-35893FC60E85}" type="slidenum">
              <a:rPr kumimoji="1" lang="ja-JP" altLang="en-US" smtClean="0"/>
              <a:pPr/>
              <a:t>9</a:t>
            </a:fld>
            <a:endParaRPr kumimoji="1" lang="ja-JP" altLang="en-US" dirty="0"/>
          </a:p>
        </p:txBody>
      </p:sp>
    </p:spTree>
    <p:extLst>
      <p:ext uri="{BB962C8B-B14F-4D97-AF65-F5344CB8AC3E}">
        <p14:creationId xmlns:p14="http://schemas.microsoft.com/office/powerpoint/2010/main" val="2784007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C7DCDD-FB58-4A1B-8C23-3129F5A58A89}"/>
              </a:ext>
            </a:extLst>
          </p:cNvPr>
          <p:cNvSpPr>
            <a:spLocks noGrp="1"/>
          </p:cNvSpPr>
          <p:nvPr>
            <p:ph type="title"/>
          </p:nvPr>
        </p:nvSpPr>
        <p:spPr/>
        <p:txBody>
          <a:bodyPr/>
          <a:lstStyle/>
          <a:p>
            <a:r>
              <a:rPr kumimoji="1" lang="en-US" altLang="ja-JP" dirty="0"/>
              <a:t>NFR</a:t>
            </a:r>
            <a:r>
              <a:rPr kumimoji="1" lang="ja-JP" altLang="en-US" dirty="0"/>
              <a:t>のクラスの分布について</a:t>
            </a:r>
          </a:p>
        </p:txBody>
      </p:sp>
      <p:sp>
        <p:nvSpPr>
          <p:cNvPr id="3" name="コンテンツ プレースホルダー 2">
            <a:extLst>
              <a:ext uri="{FF2B5EF4-FFF2-40B4-BE49-F238E27FC236}">
                <a16:creationId xmlns:a16="http://schemas.microsoft.com/office/drawing/2014/main" id="{42D3DA51-F689-484A-BA3D-419E510A96E0}"/>
              </a:ext>
            </a:extLst>
          </p:cNvPr>
          <p:cNvSpPr>
            <a:spLocks noGrp="1"/>
          </p:cNvSpPr>
          <p:nvPr>
            <p:ph idx="1"/>
          </p:nvPr>
        </p:nvSpPr>
        <p:spPr/>
        <p:txBody>
          <a:bodyPr>
            <a:normAutofit/>
          </a:bodyPr>
          <a:lstStyle/>
          <a:p>
            <a:endParaRPr kumimoji="1" lang="en-US" altLang="ja-JP" sz="3200" dirty="0"/>
          </a:p>
          <a:p>
            <a:r>
              <a:rPr kumimoji="1" lang="en-US" altLang="ja-JP" sz="3200" dirty="0"/>
              <a:t>RQ1</a:t>
            </a:r>
            <a:r>
              <a:rPr kumimoji="1" lang="ja-JP" altLang="en-US" sz="3200" dirty="0"/>
              <a:t> 実際に記載</a:t>
            </a:r>
            <a:r>
              <a:rPr lang="ja-JP" altLang="en-US" sz="3200" dirty="0"/>
              <a:t>されている</a:t>
            </a:r>
            <a:r>
              <a:rPr lang="en-US" altLang="ja-JP" sz="3200" dirty="0"/>
              <a:t>NFR</a:t>
            </a:r>
            <a:r>
              <a:rPr lang="ja-JP" altLang="en-US" sz="3200" dirty="0"/>
              <a:t>クラスは</a:t>
            </a:r>
            <a:r>
              <a:rPr lang="en-US" altLang="ja-JP" sz="3200" dirty="0"/>
              <a:t>?</a:t>
            </a:r>
          </a:p>
          <a:p>
            <a:endParaRPr kumimoji="1" lang="en-US" altLang="ja-JP" sz="3200" dirty="0"/>
          </a:p>
          <a:p>
            <a:r>
              <a:rPr lang="en-US" altLang="ja-JP" sz="3200" dirty="0"/>
              <a:t>RQ2</a:t>
            </a:r>
            <a:r>
              <a:rPr lang="ja-JP" altLang="en-US" sz="3200" dirty="0"/>
              <a:t> 様々なアプリケーションドメインで記載されている</a:t>
            </a:r>
            <a:r>
              <a:rPr lang="en-US" altLang="ja-JP" sz="3200" dirty="0"/>
              <a:t>NFR</a:t>
            </a:r>
            <a:r>
              <a:rPr lang="ja-JP" altLang="en-US" sz="3200" dirty="0"/>
              <a:t>クラスは</a:t>
            </a:r>
            <a:r>
              <a:rPr lang="en-US" altLang="ja-JP" sz="3200" dirty="0"/>
              <a:t>?</a:t>
            </a:r>
            <a:endParaRPr kumimoji="1" lang="ja-JP" altLang="en-US" sz="3200" dirty="0"/>
          </a:p>
        </p:txBody>
      </p:sp>
      <p:sp>
        <p:nvSpPr>
          <p:cNvPr id="4" name="スライド番号プレースホルダー 3">
            <a:extLst>
              <a:ext uri="{FF2B5EF4-FFF2-40B4-BE49-F238E27FC236}">
                <a16:creationId xmlns:a16="http://schemas.microsoft.com/office/drawing/2014/main" id="{2FD6D1A2-D771-4FA7-A2D6-9FB30142A859}"/>
              </a:ext>
            </a:extLst>
          </p:cNvPr>
          <p:cNvSpPr>
            <a:spLocks noGrp="1"/>
          </p:cNvSpPr>
          <p:nvPr>
            <p:ph type="sldNum" sz="quarter" idx="12"/>
          </p:nvPr>
        </p:nvSpPr>
        <p:spPr/>
        <p:txBody>
          <a:bodyPr/>
          <a:lstStyle/>
          <a:p>
            <a:fld id="{F6B31617-83C2-4116-A292-35893FC60E85}" type="slidenum">
              <a:rPr kumimoji="1" lang="ja-JP" altLang="en-US" smtClean="0"/>
              <a:pPr/>
              <a:t>10</a:t>
            </a:fld>
            <a:endParaRPr kumimoji="1" lang="ja-JP" altLang="en-US" dirty="0"/>
          </a:p>
        </p:txBody>
      </p:sp>
    </p:spTree>
    <p:extLst>
      <p:ext uri="{BB962C8B-B14F-4D97-AF65-F5344CB8AC3E}">
        <p14:creationId xmlns:p14="http://schemas.microsoft.com/office/powerpoint/2010/main" val="3937779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B0093E-928A-4D9C-A652-6B359C2BDA74}"/>
              </a:ext>
            </a:extLst>
          </p:cNvPr>
          <p:cNvSpPr>
            <a:spLocks noGrp="1"/>
          </p:cNvSpPr>
          <p:nvPr>
            <p:ph type="title"/>
          </p:nvPr>
        </p:nvSpPr>
        <p:spPr/>
        <p:txBody>
          <a:bodyPr/>
          <a:lstStyle/>
          <a:p>
            <a:r>
              <a:rPr kumimoji="1" lang="en-US" altLang="ja-JP" dirty="0"/>
              <a:t>NFR</a:t>
            </a:r>
            <a:r>
              <a:rPr kumimoji="1" lang="ja-JP" altLang="en-US" dirty="0"/>
              <a:t>のクラスの性質について</a:t>
            </a:r>
          </a:p>
        </p:txBody>
      </p:sp>
      <p:sp>
        <p:nvSpPr>
          <p:cNvPr id="3" name="コンテンツ プレースホルダー 2">
            <a:extLst>
              <a:ext uri="{FF2B5EF4-FFF2-40B4-BE49-F238E27FC236}">
                <a16:creationId xmlns:a16="http://schemas.microsoft.com/office/drawing/2014/main" id="{362F132A-179A-4ACB-9DB4-51C1DFF137F3}"/>
              </a:ext>
            </a:extLst>
          </p:cNvPr>
          <p:cNvSpPr>
            <a:spLocks noGrp="1"/>
          </p:cNvSpPr>
          <p:nvPr>
            <p:ph idx="1"/>
          </p:nvPr>
        </p:nvSpPr>
        <p:spPr/>
        <p:txBody>
          <a:bodyPr>
            <a:normAutofit/>
          </a:bodyPr>
          <a:lstStyle/>
          <a:p>
            <a:r>
              <a:rPr kumimoji="1" lang="en-US" altLang="ja-JP" sz="3200" dirty="0"/>
              <a:t>RQ3</a:t>
            </a:r>
            <a:r>
              <a:rPr lang="ja-JP" altLang="en-US" sz="3200" dirty="0"/>
              <a:t> </a:t>
            </a:r>
            <a:r>
              <a:rPr kumimoji="1" lang="ja-JP" altLang="en-US" sz="3200" dirty="0"/>
              <a:t>システムの動作を記述する</a:t>
            </a:r>
            <a:r>
              <a:rPr kumimoji="1" lang="en-US" altLang="ja-JP" sz="3200" dirty="0"/>
              <a:t>NFR</a:t>
            </a:r>
            <a:r>
              <a:rPr lang="ja-JP" altLang="en-US" sz="3200" dirty="0"/>
              <a:t>がどのくらいあるか</a:t>
            </a:r>
            <a:r>
              <a:rPr lang="en-US" altLang="ja-JP" sz="3200" dirty="0"/>
              <a:t>?</a:t>
            </a:r>
          </a:p>
          <a:p>
            <a:endParaRPr kumimoji="1" lang="en-US" altLang="ja-JP" sz="1050" dirty="0"/>
          </a:p>
          <a:p>
            <a:r>
              <a:rPr kumimoji="1" lang="en-US" altLang="ja-JP" sz="3200" dirty="0"/>
              <a:t>RQ4 </a:t>
            </a:r>
            <a:r>
              <a:rPr kumimoji="1" lang="ja-JP" altLang="en-US" sz="3200" dirty="0"/>
              <a:t>動作に関する</a:t>
            </a:r>
            <a:r>
              <a:rPr kumimoji="1" lang="en-US" altLang="ja-JP" sz="3200" dirty="0"/>
              <a:t>NFR</a:t>
            </a:r>
            <a:r>
              <a:rPr kumimoji="1" lang="ja-JP" altLang="en-US" sz="3200" dirty="0"/>
              <a:t>はどのシステムビューに対応しているか</a:t>
            </a:r>
            <a:r>
              <a:rPr lang="en-US" altLang="ja-JP" sz="3200" dirty="0"/>
              <a:t>?</a:t>
            </a:r>
          </a:p>
          <a:p>
            <a:endParaRPr lang="en-US" altLang="ja-JP" sz="1050" dirty="0"/>
          </a:p>
          <a:p>
            <a:r>
              <a:rPr lang="en-US" altLang="ja-JP" sz="3200" dirty="0"/>
              <a:t>RQ5 </a:t>
            </a:r>
            <a:r>
              <a:rPr lang="ja-JP" altLang="en-US" sz="3200" dirty="0"/>
              <a:t>動作に関する</a:t>
            </a:r>
            <a:r>
              <a:rPr lang="en-US" altLang="ja-JP" sz="3200" dirty="0"/>
              <a:t>NFR</a:t>
            </a:r>
            <a:r>
              <a:rPr lang="ja-JP" altLang="en-US" sz="3200" dirty="0"/>
              <a:t>はどの動作理論で表されるか</a:t>
            </a:r>
            <a:r>
              <a:rPr lang="en-US" altLang="ja-JP" sz="3200" dirty="0"/>
              <a:t>?</a:t>
            </a:r>
          </a:p>
          <a:p>
            <a:endParaRPr kumimoji="1" lang="ja-JP" altLang="en-US" sz="3200" dirty="0"/>
          </a:p>
        </p:txBody>
      </p:sp>
      <p:sp>
        <p:nvSpPr>
          <p:cNvPr id="4" name="スライド番号プレースホルダー 3">
            <a:extLst>
              <a:ext uri="{FF2B5EF4-FFF2-40B4-BE49-F238E27FC236}">
                <a16:creationId xmlns:a16="http://schemas.microsoft.com/office/drawing/2014/main" id="{617AFDCD-D13C-4CF6-AD46-3EB2780FA405}"/>
              </a:ext>
            </a:extLst>
          </p:cNvPr>
          <p:cNvSpPr>
            <a:spLocks noGrp="1"/>
          </p:cNvSpPr>
          <p:nvPr>
            <p:ph type="sldNum" sz="quarter" idx="12"/>
          </p:nvPr>
        </p:nvSpPr>
        <p:spPr/>
        <p:txBody>
          <a:bodyPr/>
          <a:lstStyle/>
          <a:p>
            <a:fld id="{F6B31617-83C2-4116-A292-35893FC60E85}" type="slidenum">
              <a:rPr kumimoji="1" lang="ja-JP" altLang="en-US" smtClean="0"/>
              <a:pPr/>
              <a:t>11</a:t>
            </a:fld>
            <a:endParaRPr kumimoji="1" lang="ja-JP" altLang="en-US" dirty="0"/>
          </a:p>
        </p:txBody>
      </p:sp>
    </p:spTree>
    <p:extLst>
      <p:ext uri="{BB962C8B-B14F-4D97-AF65-F5344CB8AC3E}">
        <p14:creationId xmlns:p14="http://schemas.microsoft.com/office/powerpoint/2010/main" val="3920839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69375F-704D-43EF-AF8C-F9A07C4FA75C}"/>
              </a:ext>
            </a:extLst>
          </p:cNvPr>
          <p:cNvSpPr>
            <a:spLocks noGrp="1"/>
          </p:cNvSpPr>
          <p:nvPr>
            <p:ph type="title"/>
          </p:nvPr>
        </p:nvSpPr>
        <p:spPr/>
        <p:txBody>
          <a:bodyPr/>
          <a:lstStyle/>
          <a:p>
            <a:r>
              <a:rPr kumimoji="1" lang="ja-JP" altLang="en-US" dirty="0"/>
              <a:t>研究対象</a:t>
            </a:r>
          </a:p>
        </p:txBody>
      </p:sp>
      <p:sp>
        <p:nvSpPr>
          <p:cNvPr id="3" name="コンテンツ プレースホルダー 2">
            <a:extLst>
              <a:ext uri="{FF2B5EF4-FFF2-40B4-BE49-F238E27FC236}">
                <a16:creationId xmlns:a16="http://schemas.microsoft.com/office/drawing/2014/main" id="{2FAAB929-D835-4747-B2FA-C7F5EC627CCB}"/>
              </a:ext>
            </a:extLst>
          </p:cNvPr>
          <p:cNvSpPr>
            <a:spLocks noGrp="1"/>
          </p:cNvSpPr>
          <p:nvPr>
            <p:ph idx="1"/>
          </p:nvPr>
        </p:nvSpPr>
        <p:spPr/>
        <p:txBody>
          <a:bodyPr>
            <a:normAutofit/>
          </a:bodyPr>
          <a:lstStyle/>
          <a:p>
            <a:endParaRPr lang="en-US" altLang="ja-JP" sz="3200" dirty="0"/>
          </a:p>
          <a:p>
            <a:r>
              <a:rPr lang="ja-JP" altLang="en-US" sz="3200" dirty="0"/>
              <a:t>・</a:t>
            </a:r>
            <a:r>
              <a:rPr lang="en-US" altLang="ja-JP" sz="3200" dirty="0"/>
              <a:t>5</a:t>
            </a:r>
            <a:r>
              <a:rPr lang="ja-JP" altLang="en-US" sz="3200" dirty="0"/>
              <a:t>つの企業の</a:t>
            </a:r>
            <a:r>
              <a:rPr lang="en-US" altLang="ja-JP" sz="3200" dirty="0"/>
              <a:t>11</a:t>
            </a:r>
            <a:r>
              <a:rPr lang="ja-JP" altLang="en-US" sz="3200" dirty="0"/>
              <a:t>の要件仕様から抽出した</a:t>
            </a:r>
            <a:r>
              <a:rPr lang="en-US" altLang="ja-JP" sz="3200" dirty="0"/>
              <a:t>346</a:t>
            </a:r>
            <a:r>
              <a:rPr lang="ja-JP" altLang="en-US" sz="3200" dirty="0"/>
              <a:t>の</a:t>
            </a:r>
            <a:r>
              <a:rPr lang="en-US" altLang="ja-JP" sz="3200" dirty="0"/>
              <a:t>NFR</a:t>
            </a:r>
          </a:p>
          <a:p>
            <a:endParaRPr kumimoji="1" lang="en-US" altLang="ja-JP" sz="3200" dirty="0"/>
          </a:p>
          <a:p>
            <a:r>
              <a:rPr kumimoji="1" lang="ja-JP" altLang="en-US" sz="3200" dirty="0"/>
              <a:t>・抽象化のレベルが違うので分割・除外することで</a:t>
            </a:r>
            <a:r>
              <a:rPr kumimoji="1" lang="en-US" altLang="ja-JP" sz="3200" dirty="0"/>
              <a:t>530</a:t>
            </a:r>
            <a:r>
              <a:rPr kumimoji="1" lang="ja-JP" altLang="en-US" sz="3200" dirty="0"/>
              <a:t>の</a:t>
            </a:r>
            <a:r>
              <a:rPr kumimoji="1" lang="en-US" altLang="ja-JP" sz="3200" dirty="0"/>
              <a:t>NFR</a:t>
            </a:r>
            <a:r>
              <a:rPr kumimoji="1" lang="ja-JP" altLang="en-US" sz="3200" dirty="0"/>
              <a:t>に</a:t>
            </a:r>
            <a:endParaRPr kumimoji="1" lang="en-US" altLang="ja-JP" sz="3200" dirty="0"/>
          </a:p>
        </p:txBody>
      </p:sp>
      <p:sp>
        <p:nvSpPr>
          <p:cNvPr id="4" name="スライド番号プレースホルダー 3">
            <a:extLst>
              <a:ext uri="{FF2B5EF4-FFF2-40B4-BE49-F238E27FC236}">
                <a16:creationId xmlns:a16="http://schemas.microsoft.com/office/drawing/2014/main" id="{23D35A47-B542-4FC5-A7F4-D49189E8446D}"/>
              </a:ext>
            </a:extLst>
          </p:cNvPr>
          <p:cNvSpPr>
            <a:spLocks noGrp="1"/>
          </p:cNvSpPr>
          <p:nvPr>
            <p:ph type="sldNum" sz="quarter" idx="12"/>
          </p:nvPr>
        </p:nvSpPr>
        <p:spPr/>
        <p:txBody>
          <a:bodyPr/>
          <a:lstStyle/>
          <a:p>
            <a:fld id="{F6B31617-83C2-4116-A292-35893FC60E85}" type="slidenum">
              <a:rPr kumimoji="1" lang="ja-JP" altLang="en-US" smtClean="0"/>
              <a:pPr/>
              <a:t>12</a:t>
            </a:fld>
            <a:endParaRPr kumimoji="1" lang="ja-JP" altLang="en-US" dirty="0"/>
          </a:p>
        </p:txBody>
      </p:sp>
    </p:spTree>
    <p:extLst>
      <p:ext uri="{BB962C8B-B14F-4D97-AF65-F5344CB8AC3E}">
        <p14:creationId xmlns:p14="http://schemas.microsoft.com/office/powerpoint/2010/main" val="2549739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B17910-99E7-4073-9774-03AE9D5346EB}"/>
              </a:ext>
            </a:extLst>
          </p:cNvPr>
          <p:cNvSpPr>
            <a:spLocks noGrp="1"/>
          </p:cNvSpPr>
          <p:nvPr>
            <p:ph type="title"/>
          </p:nvPr>
        </p:nvSpPr>
        <p:spPr/>
        <p:txBody>
          <a:bodyPr/>
          <a:lstStyle/>
          <a:p>
            <a:r>
              <a:rPr lang="ja-JP" altLang="en-US" dirty="0"/>
              <a:t>データの分類</a:t>
            </a:r>
            <a:endParaRPr kumimoji="1" lang="ja-JP" altLang="en-US" dirty="0"/>
          </a:p>
        </p:txBody>
      </p:sp>
      <p:pic>
        <p:nvPicPr>
          <p:cNvPr id="6" name="コンテンツ プレースホルダー 5" descr="パソコンの画面&#10;&#10;自動的に生成された説明">
            <a:extLst>
              <a:ext uri="{FF2B5EF4-FFF2-40B4-BE49-F238E27FC236}">
                <a16:creationId xmlns:a16="http://schemas.microsoft.com/office/drawing/2014/main" id="{5349CB26-7470-40CE-B661-A085A422B6E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5563" y="2169871"/>
            <a:ext cx="7543800" cy="3540718"/>
          </a:xfrm>
        </p:spPr>
      </p:pic>
      <p:sp>
        <p:nvSpPr>
          <p:cNvPr id="4" name="スライド番号プレースホルダー 3">
            <a:extLst>
              <a:ext uri="{FF2B5EF4-FFF2-40B4-BE49-F238E27FC236}">
                <a16:creationId xmlns:a16="http://schemas.microsoft.com/office/drawing/2014/main" id="{9C9D8313-2BAF-4EAD-BF41-4E62066BCAF4}"/>
              </a:ext>
            </a:extLst>
          </p:cNvPr>
          <p:cNvSpPr>
            <a:spLocks noGrp="1"/>
          </p:cNvSpPr>
          <p:nvPr>
            <p:ph type="sldNum" sz="quarter" idx="12"/>
          </p:nvPr>
        </p:nvSpPr>
        <p:spPr/>
        <p:txBody>
          <a:bodyPr/>
          <a:lstStyle/>
          <a:p>
            <a:fld id="{F6B31617-83C2-4116-A292-35893FC60E85}" type="slidenum">
              <a:rPr kumimoji="1" lang="ja-JP" altLang="en-US" smtClean="0"/>
              <a:pPr/>
              <a:t>13</a:t>
            </a:fld>
            <a:endParaRPr kumimoji="1" lang="ja-JP" altLang="en-US" dirty="0"/>
          </a:p>
        </p:txBody>
      </p:sp>
      <p:sp>
        <p:nvSpPr>
          <p:cNvPr id="7" name="テキスト ボックス 6">
            <a:extLst>
              <a:ext uri="{FF2B5EF4-FFF2-40B4-BE49-F238E27FC236}">
                <a16:creationId xmlns:a16="http://schemas.microsoft.com/office/drawing/2014/main" id="{8956B8EE-7C56-43B0-9A56-53E0844357AD}"/>
              </a:ext>
            </a:extLst>
          </p:cNvPr>
          <p:cNvSpPr txBox="1"/>
          <p:nvPr/>
        </p:nvSpPr>
        <p:spPr>
          <a:xfrm>
            <a:off x="822960" y="5710589"/>
            <a:ext cx="7234517" cy="369332"/>
          </a:xfrm>
          <a:prstGeom prst="rect">
            <a:avLst/>
          </a:prstGeom>
          <a:noFill/>
        </p:spPr>
        <p:txBody>
          <a:bodyPr wrap="square" rtlCol="0">
            <a:spAutoFit/>
          </a:bodyPr>
          <a:lstStyle/>
          <a:p>
            <a:r>
              <a:rPr kumimoji="1" lang="en-US" altLang="ja-JP" dirty="0"/>
              <a:t>BIS(Business Information Systems), ES(Embedded Systems)</a:t>
            </a:r>
            <a:endParaRPr kumimoji="1" lang="ja-JP" altLang="en-US" dirty="0"/>
          </a:p>
        </p:txBody>
      </p:sp>
      <p:sp>
        <p:nvSpPr>
          <p:cNvPr id="8" name="テキスト ボックス 7">
            <a:extLst>
              <a:ext uri="{FF2B5EF4-FFF2-40B4-BE49-F238E27FC236}">
                <a16:creationId xmlns:a16="http://schemas.microsoft.com/office/drawing/2014/main" id="{13D5A9F5-22D3-4241-A29D-D0F62218C158}"/>
              </a:ext>
            </a:extLst>
          </p:cNvPr>
          <p:cNvSpPr txBox="1"/>
          <p:nvPr/>
        </p:nvSpPr>
        <p:spPr>
          <a:xfrm>
            <a:off x="880762" y="1800539"/>
            <a:ext cx="7443395" cy="400110"/>
          </a:xfrm>
          <a:prstGeom prst="rect">
            <a:avLst/>
          </a:prstGeom>
          <a:noFill/>
        </p:spPr>
        <p:txBody>
          <a:bodyPr wrap="square" rtlCol="0">
            <a:spAutoFit/>
          </a:bodyPr>
          <a:lstStyle/>
          <a:p>
            <a:r>
              <a:rPr lang="ja-JP" altLang="en-US" sz="2000" dirty="0"/>
              <a:t>次の分類スキームに従って</a:t>
            </a:r>
            <a:r>
              <a:rPr lang="en-US" altLang="ja-JP" sz="2000" dirty="0"/>
              <a:t>530 </a:t>
            </a:r>
            <a:r>
              <a:rPr lang="ja-JP" altLang="en-US" sz="2000" dirty="0"/>
              <a:t>の </a:t>
            </a:r>
            <a:r>
              <a:rPr lang="en-US" altLang="ja-JP" sz="2000" dirty="0"/>
              <a:t>NFR </a:t>
            </a:r>
            <a:r>
              <a:rPr lang="ja-JP" altLang="en-US" sz="2000" dirty="0"/>
              <a:t>をそれぞれ分類</a:t>
            </a:r>
            <a:endParaRPr kumimoji="1" lang="ja-JP" altLang="en-US" sz="2000" dirty="0"/>
          </a:p>
        </p:txBody>
      </p:sp>
    </p:spTree>
    <p:extLst>
      <p:ext uri="{BB962C8B-B14F-4D97-AF65-F5344CB8AC3E}">
        <p14:creationId xmlns:p14="http://schemas.microsoft.com/office/powerpoint/2010/main" val="915362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56C81E-E343-408D-8E31-E4A8EEE6F79A}"/>
              </a:ext>
            </a:extLst>
          </p:cNvPr>
          <p:cNvSpPr>
            <a:spLocks noGrp="1"/>
          </p:cNvSpPr>
          <p:nvPr>
            <p:ph type="title"/>
          </p:nvPr>
        </p:nvSpPr>
        <p:spPr/>
        <p:txBody>
          <a:bodyPr/>
          <a:lstStyle/>
          <a:p>
            <a:r>
              <a:rPr kumimoji="1" lang="ja-JP" altLang="en-US" dirty="0"/>
              <a:t>調査結果</a:t>
            </a:r>
            <a:r>
              <a:rPr kumimoji="1" lang="en-US" altLang="ja-JP" dirty="0"/>
              <a:t>-RQ1</a:t>
            </a:r>
            <a:endParaRPr kumimoji="1" lang="ja-JP" altLang="en-US" dirty="0"/>
          </a:p>
        </p:txBody>
      </p:sp>
      <p:pic>
        <p:nvPicPr>
          <p:cNvPr id="6" name="コンテンツ プレースホルダー 5" descr="スクリーンショットの画面&#10;&#10;自動的に生成された説明">
            <a:extLst>
              <a:ext uri="{FF2B5EF4-FFF2-40B4-BE49-F238E27FC236}">
                <a16:creationId xmlns:a16="http://schemas.microsoft.com/office/drawing/2014/main" id="{444A4F2B-940E-45B1-B768-4BEC7E24596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0655" y="2128088"/>
            <a:ext cx="4496190" cy="4016088"/>
          </a:xfrm>
        </p:spPr>
      </p:pic>
      <p:sp>
        <p:nvSpPr>
          <p:cNvPr id="4" name="スライド番号プレースホルダー 3">
            <a:extLst>
              <a:ext uri="{FF2B5EF4-FFF2-40B4-BE49-F238E27FC236}">
                <a16:creationId xmlns:a16="http://schemas.microsoft.com/office/drawing/2014/main" id="{4B4D5EB3-6757-44C1-868B-1D9BD4A433F1}"/>
              </a:ext>
            </a:extLst>
          </p:cNvPr>
          <p:cNvSpPr>
            <a:spLocks noGrp="1"/>
          </p:cNvSpPr>
          <p:nvPr>
            <p:ph type="sldNum" sz="quarter" idx="12"/>
          </p:nvPr>
        </p:nvSpPr>
        <p:spPr/>
        <p:txBody>
          <a:bodyPr/>
          <a:lstStyle/>
          <a:p>
            <a:fld id="{F6B31617-83C2-4116-A292-35893FC60E85}" type="slidenum">
              <a:rPr kumimoji="1" lang="ja-JP" altLang="en-US" smtClean="0"/>
              <a:pPr/>
              <a:t>14</a:t>
            </a:fld>
            <a:endParaRPr kumimoji="1" lang="ja-JP" altLang="en-US" dirty="0"/>
          </a:p>
        </p:txBody>
      </p:sp>
      <p:sp>
        <p:nvSpPr>
          <p:cNvPr id="7" name="テキスト ボックス 6">
            <a:extLst>
              <a:ext uri="{FF2B5EF4-FFF2-40B4-BE49-F238E27FC236}">
                <a16:creationId xmlns:a16="http://schemas.microsoft.com/office/drawing/2014/main" id="{F2C0163F-C396-4265-9E77-3EE4C1D107FB}"/>
              </a:ext>
            </a:extLst>
          </p:cNvPr>
          <p:cNvSpPr txBox="1"/>
          <p:nvPr/>
        </p:nvSpPr>
        <p:spPr>
          <a:xfrm>
            <a:off x="381765" y="6090454"/>
            <a:ext cx="4496190" cy="369332"/>
          </a:xfrm>
          <a:prstGeom prst="rect">
            <a:avLst/>
          </a:prstGeom>
          <a:noFill/>
        </p:spPr>
        <p:txBody>
          <a:bodyPr wrap="square" rtlCol="0">
            <a:spAutoFit/>
          </a:bodyPr>
          <a:lstStyle/>
          <a:p>
            <a:r>
              <a:rPr lang="en-US" altLang="ja-JP" dirty="0"/>
              <a:t>ISO / IEC 9126 </a:t>
            </a:r>
            <a:r>
              <a:rPr lang="ja-JP" altLang="en-US" dirty="0"/>
              <a:t>品質特性に関する </a:t>
            </a:r>
            <a:r>
              <a:rPr lang="en-US" altLang="ja-JP" dirty="0"/>
              <a:t>NFR </a:t>
            </a:r>
            <a:r>
              <a:rPr lang="ja-JP" altLang="en-US" dirty="0"/>
              <a:t>の分布 </a:t>
            </a:r>
            <a:endParaRPr kumimoji="1" lang="ja-JP" altLang="en-US" dirty="0"/>
          </a:p>
        </p:txBody>
      </p:sp>
      <p:sp>
        <p:nvSpPr>
          <p:cNvPr id="8" name="テキスト ボックス 7">
            <a:extLst>
              <a:ext uri="{FF2B5EF4-FFF2-40B4-BE49-F238E27FC236}">
                <a16:creationId xmlns:a16="http://schemas.microsoft.com/office/drawing/2014/main" id="{27F0D9F2-3164-4BFC-A1AE-1C641BC15762}"/>
              </a:ext>
            </a:extLst>
          </p:cNvPr>
          <p:cNvSpPr txBox="1"/>
          <p:nvPr/>
        </p:nvSpPr>
        <p:spPr>
          <a:xfrm>
            <a:off x="941293" y="1802470"/>
            <a:ext cx="7117977" cy="677108"/>
          </a:xfrm>
          <a:prstGeom prst="rect">
            <a:avLst/>
          </a:prstGeom>
          <a:noFill/>
        </p:spPr>
        <p:txBody>
          <a:bodyPr wrap="square" rtlCol="0">
            <a:spAutoFit/>
          </a:bodyPr>
          <a:lstStyle/>
          <a:p>
            <a:r>
              <a:rPr kumimoji="1" lang="ja-JP" altLang="en-US" sz="2000" dirty="0"/>
              <a:t>実際に記載</a:t>
            </a:r>
            <a:r>
              <a:rPr lang="ja-JP" altLang="en-US" sz="2000" dirty="0"/>
              <a:t>されている</a:t>
            </a:r>
            <a:r>
              <a:rPr lang="en-US" altLang="ja-JP" sz="2000" dirty="0"/>
              <a:t>NFR</a:t>
            </a:r>
            <a:r>
              <a:rPr lang="ja-JP" altLang="en-US" sz="2000" dirty="0"/>
              <a:t>クラスは</a:t>
            </a:r>
            <a:r>
              <a:rPr lang="en-US" altLang="ja-JP" sz="2000" dirty="0"/>
              <a:t>?</a:t>
            </a:r>
          </a:p>
          <a:p>
            <a:endParaRPr kumimoji="1" lang="ja-JP" altLang="en-US" dirty="0"/>
          </a:p>
        </p:txBody>
      </p:sp>
      <p:pic>
        <p:nvPicPr>
          <p:cNvPr id="12" name="図 11" descr="スクリーンショットの画面&#10;&#10;自動的に生成された説明">
            <a:extLst>
              <a:ext uri="{FF2B5EF4-FFF2-40B4-BE49-F238E27FC236}">
                <a16:creationId xmlns:a16="http://schemas.microsoft.com/office/drawing/2014/main" id="{DB1C59D1-4284-4B7E-8CA9-007BC1BA12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7955" y="2141024"/>
            <a:ext cx="4147269" cy="1380088"/>
          </a:xfrm>
          <a:prstGeom prst="rect">
            <a:avLst/>
          </a:prstGeom>
        </p:spPr>
      </p:pic>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28C9EAA7-451B-437A-A75E-9CF7D8891658}"/>
                  </a:ext>
                </a:extLst>
              </p:cNvPr>
              <p:cNvSpPr txBox="1"/>
              <p:nvPr/>
            </p:nvSpPr>
            <p:spPr>
              <a:xfrm>
                <a:off x="5122569" y="3490334"/>
                <a:ext cx="4032963" cy="369332"/>
              </a:xfrm>
              <a:prstGeom prst="rect">
                <a:avLst/>
              </a:prstGeom>
              <a:noFill/>
            </p:spPr>
            <p:txBody>
              <a:bodyPr wrap="square" rtlCol="0">
                <a:spAutoFit/>
              </a:bodyPr>
              <a:lstStyle/>
              <a:p>
                <a14:m>
                  <m:oMath xmlns:m="http://schemas.openxmlformats.org/officeDocument/2006/math">
                    <m:sSup>
                      <m:sSupPr>
                        <m:ctrlPr>
                          <a:rPr lang="en-US" altLang="ja-JP" i="1" dirty="0" smtClean="0">
                            <a:latin typeface="Cambria Math" panose="02040503050406030204" pitchFamily="18" charset="0"/>
                          </a:rPr>
                        </m:ctrlPr>
                      </m:sSupPr>
                      <m:e>
                        <m:r>
                          <a:rPr lang="en-US" altLang="ja-JP" b="0" i="1" dirty="0" smtClean="0">
                            <a:latin typeface="Cambria Math" panose="02040503050406030204" pitchFamily="18" charset="0"/>
                          </a:rPr>
                          <m:t>𝐼𝑆𝑂</m:t>
                        </m:r>
                      </m:e>
                      <m:sup>
                        <m:r>
                          <a:rPr lang="en-US" altLang="ja-JP" b="0" i="1" dirty="0" smtClean="0">
                            <a:latin typeface="Cambria Math" panose="02040503050406030204" pitchFamily="18" charset="0"/>
                          </a:rPr>
                          <m:t>𝑎</m:t>
                        </m:r>
                      </m:sup>
                    </m:sSup>
                  </m:oMath>
                </a14:m>
                <a:r>
                  <a:rPr lang="ja-JP" altLang="en-US" dirty="0"/>
                  <a:t>品質特性に関する </a:t>
                </a:r>
                <a:r>
                  <a:rPr lang="en-US" altLang="ja-JP" dirty="0"/>
                  <a:t>NFR </a:t>
                </a:r>
                <a:r>
                  <a:rPr lang="ja-JP" altLang="en-US" dirty="0"/>
                  <a:t>の分布</a:t>
                </a:r>
                <a:endParaRPr kumimoji="1" lang="ja-JP" altLang="en-US" dirty="0"/>
              </a:p>
            </p:txBody>
          </p:sp>
        </mc:Choice>
        <mc:Fallback xmlns="">
          <p:sp>
            <p:nvSpPr>
              <p:cNvPr id="13" name="テキスト ボックス 12">
                <a:extLst>
                  <a:ext uri="{FF2B5EF4-FFF2-40B4-BE49-F238E27FC236}">
                    <a16:creationId xmlns:a16="http://schemas.microsoft.com/office/drawing/2014/main" id="{28C9EAA7-451B-437A-A75E-9CF7D8891658}"/>
                  </a:ext>
                </a:extLst>
              </p:cNvPr>
              <p:cNvSpPr txBox="1">
                <a:spLocks noRot="1" noChangeAspect="1" noMove="1" noResize="1" noEditPoints="1" noAdjustHandles="1" noChangeArrowheads="1" noChangeShapeType="1" noTextEdit="1"/>
              </p:cNvSpPr>
              <p:nvPr/>
            </p:nvSpPr>
            <p:spPr>
              <a:xfrm>
                <a:off x="5122569" y="3490334"/>
                <a:ext cx="4032963" cy="369332"/>
              </a:xfrm>
              <a:prstGeom prst="rect">
                <a:avLst/>
              </a:prstGeom>
              <a:blipFill>
                <a:blip r:embed="rId5"/>
                <a:stretch>
                  <a:fillRect t="-15000" b="-28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530431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8B25A4-A06A-4BFB-BFA7-D3A71612794F}"/>
              </a:ext>
            </a:extLst>
          </p:cNvPr>
          <p:cNvSpPr>
            <a:spLocks noGrp="1"/>
          </p:cNvSpPr>
          <p:nvPr>
            <p:ph type="title"/>
          </p:nvPr>
        </p:nvSpPr>
        <p:spPr/>
        <p:txBody>
          <a:bodyPr/>
          <a:lstStyle/>
          <a:p>
            <a:r>
              <a:rPr kumimoji="1" lang="ja-JP" altLang="en-US" dirty="0"/>
              <a:t>調査結果</a:t>
            </a:r>
            <a:r>
              <a:rPr kumimoji="1" lang="en-US" altLang="ja-JP" dirty="0"/>
              <a:t>-RQ2</a:t>
            </a:r>
            <a:endParaRPr kumimoji="1" lang="ja-JP" altLang="en-US" dirty="0"/>
          </a:p>
        </p:txBody>
      </p:sp>
      <p:sp>
        <p:nvSpPr>
          <p:cNvPr id="3" name="コンテンツ プレースホルダー 2">
            <a:extLst>
              <a:ext uri="{FF2B5EF4-FFF2-40B4-BE49-F238E27FC236}">
                <a16:creationId xmlns:a16="http://schemas.microsoft.com/office/drawing/2014/main" id="{4433320F-8FE3-4A1B-AEAD-901B33ED72B5}"/>
              </a:ext>
            </a:extLst>
          </p:cNvPr>
          <p:cNvSpPr>
            <a:spLocks noGrp="1"/>
          </p:cNvSpPr>
          <p:nvPr>
            <p:ph idx="1"/>
          </p:nvPr>
        </p:nvSpPr>
        <p:spPr>
          <a:xfrm>
            <a:off x="822960" y="1761628"/>
            <a:ext cx="7543801" cy="449231"/>
          </a:xfrm>
        </p:spPr>
        <p:txBody>
          <a:bodyPr/>
          <a:lstStyle/>
          <a:p>
            <a:r>
              <a:rPr lang="ja-JP" altLang="en-US" dirty="0"/>
              <a:t>様々なアプリケーションドメインで記載されている</a:t>
            </a:r>
            <a:r>
              <a:rPr lang="en-US" altLang="ja-JP" dirty="0"/>
              <a:t>NFR</a:t>
            </a:r>
            <a:r>
              <a:rPr lang="ja-JP" altLang="en-US" dirty="0"/>
              <a:t>クラスは</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91F6C2BF-2478-4054-BBCC-94B3909ECFF6}"/>
              </a:ext>
            </a:extLst>
          </p:cNvPr>
          <p:cNvSpPr>
            <a:spLocks noGrp="1"/>
          </p:cNvSpPr>
          <p:nvPr>
            <p:ph type="sldNum" sz="quarter" idx="12"/>
          </p:nvPr>
        </p:nvSpPr>
        <p:spPr/>
        <p:txBody>
          <a:bodyPr/>
          <a:lstStyle/>
          <a:p>
            <a:fld id="{F6B31617-83C2-4116-A292-35893FC60E85}" type="slidenum">
              <a:rPr kumimoji="1" lang="ja-JP" altLang="en-US" smtClean="0"/>
              <a:pPr/>
              <a:t>15</a:t>
            </a:fld>
            <a:endParaRPr kumimoji="1" lang="ja-JP" altLang="en-US" dirty="0"/>
          </a:p>
        </p:txBody>
      </p:sp>
      <p:pic>
        <p:nvPicPr>
          <p:cNvPr id="6" name="図 5" descr="コンピュータ が含まれている画像&#10;&#10;自動的に生成された説明">
            <a:extLst>
              <a:ext uri="{FF2B5EF4-FFF2-40B4-BE49-F238E27FC236}">
                <a16:creationId xmlns:a16="http://schemas.microsoft.com/office/drawing/2014/main" id="{BA138867-B545-40C2-9249-1E2557717D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3764" y="2143624"/>
            <a:ext cx="5761580" cy="4118674"/>
          </a:xfrm>
          <a:prstGeom prst="rect">
            <a:avLst/>
          </a:prstGeom>
        </p:spPr>
      </p:pic>
    </p:spTree>
    <p:extLst>
      <p:ext uri="{BB962C8B-B14F-4D97-AF65-F5344CB8AC3E}">
        <p14:creationId xmlns:p14="http://schemas.microsoft.com/office/powerpoint/2010/main" val="1038585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5A68CB-4A54-4015-8C90-9265231088DD}"/>
              </a:ext>
            </a:extLst>
          </p:cNvPr>
          <p:cNvSpPr>
            <a:spLocks noGrp="1"/>
          </p:cNvSpPr>
          <p:nvPr>
            <p:ph type="title"/>
          </p:nvPr>
        </p:nvSpPr>
        <p:spPr/>
        <p:txBody>
          <a:bodyPr/>
          <a:lstStyle/>
          <a:p>
            <a:r>
              <a:rPr lang="ja-JP" altLang="en-US" dirty="0"/>
              <a:t>調査結果</a:t>
            </a:r>
            <a:r>
              <a:rPr lang="en-US" altLang="ja-JP" dirty="0"/>
              <a:t>-RQ3</a:t>
            </a:r>
            <a:endParaRPr kumimoji="1" lang="ja-JP" altLang="en-US" dirty="0"/>
          </a:p>
        </p:txBody>
      </p:sp>
      <p:sp>
        <p:nvSpPr>
          <p:cNvPr id="3" name="コンテンツ プレースホルダー 2">
            <a:extLst>
              <a:ext uri="{FF2B5EF4-FFF2-40B4-BE49-F238E27FC236}">
                <a16:creationId xmlns:a16="http://schemas.microsoft.com/office/drawing/2014/main" id="{604B4FD2-2C4F-48B0-9B4B-A06B6E0AFC67}"/>
              </a:ext>
            </a:extLst>
          </p:cNvPr>
          <p:cNvSpPr>
            <a:spLocks noGrp="1"/>
          </p:cNvSpPr>
          <p:nvPr>
            <p:ph idx="1"/>
          </p:nvPr>
        </p:nvSpPr>
        <p:spPr/>
        <p:txBody>
          <a:bodyPr>
            <a:normAutofit/>
          </a:bodyPr>
          <a:lstStyle/>
          <a:p>
            <a:r>
              <a:rPr lang="ja-JP" altLang="en-US" dirty="0"/>
              <a:t>システムの動作を記述する</a:t>
            </a:r>
            <a:r>
              <a:rPr lang="en-US" altLang="ja-JP" dirty="0"/>
              <a:t>NFR</a:t>
            </a:r>
            <a:r>
              <a:rPr lang="ja-JP" altLang="en-US" dirty="0"/>
              <a:t>がどのくらいあるか</a:t>
            </a:r>
            <a:r>
              <a:rPr lang="en-US" altLang="ja-JP" dirty="0"/>
              <a:t>?</a:t>
            </a:r>
          </a:p>
          <a:p>
            <a:endParaRPr lang="en-US" altLang="ja-JP" sz="3200" dirty="0"/>
          </a:p>
          <a:p>
            <a:r>
              <a:rPr lang="ja-JP" altLang="en-US" sz="3200" dirty="0"/>
              <a:t>・</a:t>
            </a:r>
            <a:r>
              <a:rPr lang="en-US" altLang="ja-JP" sz="3200" dirty="0"/>
              <a:t>74.7%</a:t>
            </a:r>
            <a:r>
              <a:rPr lang="ja-JP" altLang="en-US" sz="3200" dirty="0"/>
              <a:t>がシステムの動作</a:t>
            </a:r>
            <a:endParaRPr lang="en-US" altLang="ja-JP" sz="3200" dirty="0"/>
          </a:p>
          <a:p>
            <a:endParaRPr kumimoji="1" lang="en-US" altLang="ja-JP" sz="3200" dirty="0"/>
          </a:p>
          <a:p>
            <a:r>
              <a:rPr kumimoji="1" lang="ja-JP" altLang="en-US" sz="3200" dirty="0"/>
              <a:t>・</a:t>
            </a:r>
            <a:r>
              <a:rPr kumimoji="1" lang="en-US" altLang="ja-JP" sz="3200" dirty="0"/>
              <a:t>25.3%</a:t>
            </a:r>
            <a:r>
              <a:rPr kumimoji="1" lang="ja-JP" altLang="en-US" sz="3200" dirty="0"/>
              <a:t>がシステムの表現</a:t>
            </a:r>
            <a:endParaRPr kumimoji="1" lang="en-US" altLang="ja-JP" sz="3200" dirty="0"/>
          </a:p>
        </p:txBody>
      </p:sp>
      <p:sp>
        <p:nvSpPr>
          <p:cNvPr id="4" name="スライド番号プレースホルダー 3">
            <a:extLst>
              <a:ext uri="{FF2B5EF4-FFF2-40B4-BE49-F238E27FC236}">
                <a16:creationId xmlns:a16="http://schemas.microsoft.com/office/drawing/2014/main" id="{1E6B6E48-C5A2-4284-876E-DBF877BE29B3}"/>
              </a:ext>
            </a:extLst>
          </p:cNvPr>
          <p:cNvSpPr>
            <a:spLocks noGrp="1"/>
          </p:cNvSpPr>
          <p:nvPr>
            <p:ph type="sldNum" sz="quarter" idx="12"/>
          </p:nvPr>
        </p:nvSpPr>
        <p:spPr/>
        <p:txBody>
          <a:bodyPr/>
          <a:lstStyle/>
          <a:p>
            <a:fld id="{F6B31617-83C2-4116-A292-35893FC60E85}" type="slidenum">
              <a:rPr kumimoji="1" lang="ja-JP" altLang="en-US" smtClean="0"/>
              <a:pPr/>
              <a:t>16</a:t>
            </a:fld>
            <a:endParaRPr kumimoji="1" lang="ja-JP" altLang="en-US" dirty="0"/>
          </a:p>
        </p:txBody>
      </p:sp>
    </p:spTree>
    <p:extLst>
      <p:ext uri="{BB962C8B-B14F-4D97-AF65-F5344CB8AC3E}">
        <p14:creationId xmlns:p14="http://schemas.microsoft.com/office/powerpoint/2010/main" val="3027426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518428-DBE4-4BA5-B091-A9596E0507A8}"/>
              </a:ext>
            </a:extLst>
          </p:cNvPr>
          <p:cNvSpPr>
            <a:spLocks noGrp="1"/>
          </p:cNvSpPr>
          <p:nvPr>
            <p:ph type="title"/>
          </p:nvPr>
        </p:nvSpPr>
        <p:spPr/>
        <p:txBody>
          <a:bodyPr/>
          <a:lstStyle/>
          <a:p>
            <a:r>
              <a:rPr lang="ja-JP" altLang="en-US" dirty="0"/>
              <a:t>調査結果</a:t>
            </a:r>
            <a:r>
              <a:rPr lang="en-US" altLang="ja-JP" dirty="0"/>
              <a:t>-RQ4</a:t>
            </a:r>
            <a:endParaRPr kumimoji="1" lang="ja-JP" altLang="en-US" dirty="0"/>
          </a:p>
        </p:txBody>
      </p:sp>
      <p:sp>
        <p:nvSpPr>
          <p:cNvPr id="3" name="コンテンツ プレースホルダー 2">
            <a:extLst>
              <a:ext uri="{FF2B5EF4-FFF2-40B4-BE49-F238E27FC236}">
                <a16:creationId xmlns:a16="http://schemas.microsoft.com/office/drawing/2014/main" id="{F36291CB-2F4D-4D1E-B65B-38529BC950C1}"/>
              </a:ext>
            </a:extLst>
          </p:cNvPr>
          <p:cNvSpPr>
            <a:spLocks noGrp="1"/>
          </p:cNvSpPr>
          <p:nvPr>
            <p:ph idx="1"/>
          </p:nvPr>
        </p:nvSpPr>
        <p:spPr/>
        <p:txBody>
          <a:bodyPr/>
          <a:lstStyle/>
          <a:p>
            <a:r>
              <a:rPr lang="ja-JP" altLang="en-US" dirty="0"/>
              <a:t>動作に関する</a:t>
            </a:r>
            <a:r>
              <a:rPr lang="en-US" altLang="ja-JP" dirty="0"/>
              <a:t>NFR</a:t>
            </a:r>
            <a:r>
              <a:rPr lang="ja-JP" altLang="en-US" dirty="0"/>
              <a:t>はどのシステムビューに対応しているか</a:t>
            </a:r>
            <a:r>
              <a:rPr lang="en-US" altLang="ja-JP" dirty="0"/>
              <a:t>?</a:t>
            </a:r>
          </a:p>
          <a:p>
            <a:endParaRPr kumimoji="1" lang="en-US" altLang="ja-JP" sz="3200" dirty="0"/>
          </a:p>
          <a:p>
            <a:r>
              <a:rPr kumimoji="1" lang="ja-JP" altLang="en-US" sz="3200" dirty="0"/>
              <a:t>・</a:t>
            </a:r>
            <a:r>
              <a:rPr kumimoji="1" lang="en-US" altLang="ja-JP" sz="3200" dirty="0"/>
              <a:t>68.9%</a:t>
            </a:r>
            <a:r>
              <a:rPr kumimoji="1" lang="ja-JP" altLang="en-US" sz="3200" dirty="0"/>
              <a:t>がシステムのインターフェース上の動作</a:t>
            </a:r>
            <a:endParaRPr kumimoji="1" lang="en-US" altLang="ja-JP" sz="3200" dirty="0"/>
          </a:p>
          <a:p>
            <a:r>
              <a:rPr lang="ja-JP" altLang="en-US" sz="3200" dirty="0"/>
              <a:t>・</a:t>
            </a:r>
            <a:r>
              <a:rPr lang="en-US" altLang="ja-JP" sz="3200" dirty="0"/>
              <a:t>21.5%</a:t>
            </a:r>
            <a:r>
              <a:rPr lang="ja-JP" altLang="en-US" sz="3200" dirty="0"/>
              <a:t>がアーキテクチャの動作</a:t>
            </a:r>
            <a:endParaRPr lang="en-US" altLang="ja-JP" sz="3200" dirty="0"/>
          </a:p>
          <a:p>
            <a:r>
              <a:rPr kumimoji="1" lang="ja-JP" altLang="en-US" sz="3200" dirty="0"/>
              <a:t>・</a:t>
            </a:r>
            <a:r>
              <a:rPr kumimoji="1" lang="en-US" altLang="ja-JP" sz="3200" dirty="0"/>
              <a:t>9.6%</a:t>
            </a:r>
            <a:r>
              <a:rPr kumimoji="1" lang="ja-JP" altLang="en-US" sz="3200" dirty="0"/>
              <a:t>がシステムの状態に関する動作</a:t>
            </a:r>
          </a:p>
        </p:txBody>
      </p:sp>
      <p:sp>
        <p:nvSpPr>
          <p:cNvPr id="4" name="スライド番号プレースホルダー 3">
            <a:extLst>
              <a:ext uri="{FF2B5EF4-FFF2-40B4-BE49-F238E27FC236}">
                <a16:creationId xmlns:a16="http://schemas.microsoft.com/office/drawing/2014/main" id="{5E255587-9A59-4EEF-AD7D-57AD3924BC8F}"/>
              </a:ext>
            </a:extLst>
          </p:cNvPr>
          <p:cNvSpPr>
            <a:spLocks noGrp="1"/>
          </p:cNvSpPr>
          <p:nvPr>
            <p:ph type="sldNum" sz="quarter" idx="12"/>
          </p:nvPr>
        </p:nvSpPr>
        <p:spPr/>
        <p:txBody>
          <a:bodyPr/>
          <a:lstStyle/>
          <a:p>
            <a:fld id="{F6B31617-83C2-4116-A292-35893FC60E85}" type="slidenum">
              <a:rPr kumimoji="1" lang="ja-JP" altLang="en-US" smtClean="0"/>
              <a:pPr/>
              <a:t>17</a:t>
            </a:fld>
            <a:endParaRPr kumimoji="1" lang="ja-JP" altLang="en-US" dirty="0"/>
          </a:p>
        </p:txBody>
      </p:sp>
    </p:spTree>
    <p:extLst>
      <p:ext uri="{BB962C8B-B14F-4D97-AF65-F5344CB8AC3E}">
        <p14:creationId xmlns:p14="http://schemas.microsoft.com/office/powerpoint/2010/main" val="2195214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C204B2-EED9-4757-BC17-358B1C61F4E5}"/>
              </a:ext>
            </a:extLst>
          </p:cNvPr>
          <p:cNvSpPr>
            <a:spLocks noGrp="1"/>
          </p:cNvSpPr>
          <p:nvPr>
            <p:ph type="title"/>
          </p:nvPr>
        </p:nvSpPr>
        <p:spPr/>
        <p:txBody>
          <a:bodyPr/>
          <a:lstStyle/>
          <a:p>
            <a:r>
              <a:rPr lang="ja-JP" altLang="en-US" dirty="0"/>
              <a:t>調査結果</a:t>
            </a:r>
            <a:r>
              <a:rPr lang="en-US" altLang="ja-JP" dirty="0"/>
              <a:t>-RQ5</a:t>
            </a:r>
            <a:endParaRPr kumimoji="1" lang="ja-JP" altLang="en-US" dirty="0"/>
          </a:p>
        </p:txBody>
      </p:sp>
      <p:sp>
        <p:nvSpPr>
          <p:cNvPr id="3" name="コンテンツ プレースホルダー 2">
            <a:extLst>
              <a:ext uri="{FF2B5EF4-FFF2-40B4-BE49-F238E27FC236}">
                <a16:creationId xmlns:a16="http://schemas.microsoft.com/office/drawing/2014/main" id="{CE2AF494-F1CC-4B64-83A2-8114C0357683}"/>
              </a:ext>
            </a:extLst>
          </p:cNvPr>
          <p:cNvSpPr>
            <a:spLocks noGrp="1"/>
          </p:cNvSpPr>
          <p:nvPr>
            <p:ph idx="1"/>
          </p:nvPr>
        </p:nvSpPr>
        <p:spPr/>
        <p:txBody>
          <a:bodyPr/>
          <a:lstStyle/>
          <a:p>
            <a:r>
              <a:rPr lang="ja-JP" altLang="en-US" dirty="0"/>
              <a:t>動作に関する</a:t>
            </a:r>
            <a:r>
              <a:rPr lang="en-US" altLang="ja-JP" dirty="0"/>
              <a:t>NFR</a:t>
            </a:r>
            <a:r>
              <a:rPr lang="ja-JP" altLang="en-US" dirty="0"/>
              <a:t>はどの動作理論で表されるか</a:t>
            </a:r>
            <a:r>
              <a:rPr lang="en-US" altLang="ja-JP" dirty="0"/>
              <a:t>?</a:t>
            </a:r>
          </a:p>
          <a:p>
            <a:endParaRPr kumimoji="1" lang="en-US" altLang="ja-JP" sz="3200" dirty="0"/>
          </a:p>
          <a:p>
            <a:r>
              <a:rPr kumimoji="1" lang="ja-JP" altLang="en-US" sz="3200" dirty="0"/>
              <a:t>・</a:t>
            </a:r>
            <a:r>
              <a:rPr kumimoji="1" lang="en-US" altLang="ja-JP" sz="3200" dirty="0"/>
              <a:t>69.9%</a:t>
            </a:r>
            <a:r>
              <a:rPr lang="ja-JP" altLang="en-US" sz="3200" dirty="0"/>
              <a:t>が</a:t>
            </a:r>
            <a:r>
              <a:rPr kumimoji="1" lang="ja-JP" altLang="en-US" sz="3200" dirty="0"/>
              <a:t>論理的</a:t>
            </a:r>
            <a:endParaRPr kumimoji="1" lang="en-US" altLang="ja-JP" sz="3200" dirty="0"/>
          </a:p>
          <a:p>
            <a:r>
              <a:rPr lang="ja-JP" altLang="en-US" sz="3200" dirty="0"/>
              <a:t>・</a:t>
            </a:r>
            <a:r>
              <a:rPr lang="en-US" altLang="ja-JP" sz="3200" dirty="0"/>
              <a:t>18.2%</a:t>
            </a:r>
            <a:r>
              <a:rPr lang="ja-JP" altLang="en-US" sz="3200" dirty="0"/>
              <a:t>が時間制約または確率</a:t>
            </a:r>
            <a:endParaRPr lang="en-US" altLang="ja-JP" sz="3200" dirty="0"/>
          </a:p>
          <a:p>
            <a:r>
              <a:rPr kumimoji="1" lang="ja-JP" altLang="en-US" sz="3200" dirty="0"/>
              <a:t>・</a:t>
            </a:r>
            <a:r>
              <a:rPr kumimoji="1" lang="en-US" altLang="ja-JP" sz="3200" dirty="0"/>
              <a:t>11.9%</a:t>
            </a:r>
            <a:r>
              <a:rPr kumimoji="1" lang="ja-JP" altLang="en-US" sz="3200" dirty="0"/>
              <a:t>のみが統語的</a:t>
            </a:r>
          </a:p>
        </p:txBody>
      </p:sp>
      <p:sp>
        <p:nvSpPr>
          <p:cNvPr id="4" name="スライド番号プレースホルダー 3">
            <a:extLst>
              <a:ext uri="{FF2B5EF4-FFF2-40B4-BE49-F238E27FC236}">
                <a16:creationId xmlns:a16="http://schemas.microsoft.com/office/drawing/2014/main" id="{31C9FCD8-2C2D-40D8-BB67-3E97B374160B}"/>
              </a:ext>
            </a:extLst>
          </p:cNvPr>
          <p:cNvSpPr>
            <a:spLocks noGrp="1"/>
          </p:cNvSpPr>
          <p:nvPr>
            <p:ph type="sldNum" sz="quarter" idx="12"/>
          </p:nvPr>
        </p:nvSpPr>
        <p:spPr/>
        <p:txBody>
          <a:bodyPr/>
          <a:lstStyle/>
          <a:p>
            <a:fld id="{F6B31617-83C2-4116-A292-35893FC60E85}" type="slidenum">
              <a:rPr kumimoji="1" lang="ja-JP" altLang="en-US" smtClean="0"/>
              <a:pPr/>
              <a:t>18</a:t>
            </a:fld>
            <a:endParaRPr kumimoji="1" lang="ja-JP" altLang="en-US" dirty="0"/>
          </a:p>
        </p:txBody>
      </p:sp>
    </p:spTree>
    <p:extLst>
      <p:ext uri="{BB962C8B-B14F-4D97-AF65-F5344CB8AC3E}">
        <p14:creationId xmlns:p14="http://schemas.microsoft.com/office/powerpoint/2010/main" val="2011777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1C591F-7F38-454C-98A0-7A308C658AC3}"/>
              </a:ext>
            </a:extLst>
          </p:cNvPr>
          <p:cNvSpPr>
            <a:spLocks noGrp="1"/>
          </p:cNvSpPr>
          <p:nvPr>
            <p:ph type="title"/>
          </p:nvPr>
        </p:nvSpPr>
        <p:spPr/>
        <p:txBody>
          <a:bodyPr/>
          <a:lstStyle/>
          <a:p>
            <a:r>
              <a:rPr lang="ja-JP" altLang="en-US" dirty="0"/>
              <a:t>調査結果の概要</a:t>
            </a:r>
            <a:endParaRPr kumimoji="1" lang="ja-JP" altLang="en-US" dirty="0"/>
          </a:p>
        </p:txBody>
      </p:sp>
      <p:sp>
        <p:nvSpPr>
          <p:cNvPr id="3" name="コンテンツ プレースホルダー 2">
            <a:extLst>
              <a:ext uri="{FF2B5EF4-FFF2-40B4-BE49-F238E27FC236}">
                <a16:creationId xmlns:a16="http://schemas.microsoft.com/office/drawing/2014/main" id="{38E14057-14BE-4881-BDF8-8B07ECFE3453}"/>
              </a:ext>
            </a:extLst>
          </p:cNvPr>
          <p:cNvSpPr>
            <a:spLocks noGrp="1"/>
          </p:cNvSpPr>
          <p:nvPr>
            <p:ph idx="1"/>
          </p:nvPr>
        </p:nvSpPr>
        <p:spPr/>
        <p:txBody>
          <a:bodyPr>
            <a:normAutofit/>
          </a:bodyPr>
          <a:lstStyle/>
          <a:p>
            <a:endParaRPr lang="en-US" altLang="ja-JP" sz="3200" dirty="0"/>
          </a:p>
          <a:p>
            <a:r>
              <a:rPr lang="ja-JP" altLang="en-US" sz="3200" dirty="0"/>
              <a:t>・</a:t>
            </a:r>
            <a:r>
              <a:rPr lang="en-US" altLang="ja-JP" sz="3200" dirty="0"/>
              <a:t>NFR</a:t>
            </a:r>
            <a:r>
              <a:rPr lang="ja-JP" altLang="en-US" sz="3200" dirty="0"/>
              <a:t>のほとんどが動作に関するもの</a:t>
            </a:r>
            <a:endParaRPr lang="en-US" altLang="ja-JP" sz="3200" dirty="0"/>
          </a:p>
          <a:p>
            <a:endParaRPr lang="en-US" altLang="ja-JP" sz="3200" dirty="0"/>
          </a:p>
          <a:p>
            <a:r>
              <a:rPr lang="ja-JP" altLang="en-US" sz="3200" dirty="0"/>
              <a:t>・そのうちのほとんどの</a:t>
            </a:r>
            <a:r>
              <a:rPr lang="en-US" altLang="ja-JP" sz="3200" dirty="0"/>
              <a:t>NFR</a:t>
            </a:r>
            <a:r>
              <a:rPr lang="ja-JP" altLang="en-US" sz="3200" dirty="0"/>
              <a:t>は論理的なものや時間制約的なもの</a:t>
            </a:r>
            <a:endParaRPr kumimoji="1" lang="ja-JP" altLang="en-US" sz="3200" dirty="0"/>
          </a:p>
        </p:txBody>
      </p:sp>
      <p:sp>
        <p:nvSpPr>
          <p:cNvPr id="4" name="スライド番号プレースホルダー 3">
            <a:extLst>
              <a:ext uri="{FF2B5EF4-FFF2-40B4-BE49-F238E27FC236}">
                <a16:creationId xmlns:a16="http://schemas.microsoft.com/office/drawing/2014/main" id="{F273B720-0463-48EC-870B-3DA335A1A8A3}"/>
              </a:ext>
            </a:extLst>
          </p:cNvPr>
          <p:cNvSpPr>
            <a:spLocks noGrp="1"/>
          </p:cNvSpPr>
          <p:nvPr>
            <p:ph type="sldNum" sz="quarter" idx="12"/>
          </p:nvPr>
        </p:nvSpPr>
        <p:spPr/>
        <p:txBody>
          <a:bodyPr/>
          <a:lstStyle/>
          <a:p>
            <a:fld id="{F6B31617-83C2-4116-A292-35893FC60E85}" type="slidenum">
              <a:rPr kumimoji="1" lang="ja-JP" altLang="en-US" smtClean="0"/>
              <a:pPr/>
              <a:t>19</a:t>
            </a:fld>
            <a:endParaRPr kumimoji="1" lang="ja-JP" altLang="en-US" dirty="0"/>
          </a:p>
        </p:txBody>
      </p:sp>
    </p:spTree>
    <p:extLst>
      <p:ext uri="{BB962C8B-B14F-4D97-AF65-F5344CB8AC3E}">
        <p14:creationId xmlns:p14="http://schemas.microsoft.com/office/powerpoint/2010/main" val="3917604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D7494D-DC11-4881-AE8D-93602597ABE3}"/>
              </a:ext>
            </a:extLst>
          </p:cNvPr>
          <p:cNvSpPr>
            <a:spLocks noGrp="1"/>
          </p:cNvSpPr>
          <p:nvPr>
            <p:ph type="title"/>
          </p:nvPr>
        </p:nvSpPr>
        <p:spPr/>
        <p:txBody>
          <a:bodyPr/>
          <a:lstStyle/>
          <a:p>
            <a:r>
              <a:rPr lang="en-US" altLang="ja-JP" dirty="0"/>
              <a:t>NFR</a:t>
            </a:r>
            <a:r>
              <a:rPr lang="ja-JP" altLang="en-US" dirty="0"/>
              <a:t>は「非機能」ではない</a:t>
            </a:r>
            <a:endParaRPr kumimoji="1" lang="ja-JP" altLang="en-US" dirty="0"/>
          </a:p>
        </p:txBody>
      </p:sp>
      <p:sp>
        <p:nvSpPr>
          <p:cNvPr id="3" name="コンテンツ プレースホルダー 2">
            <a:extLst>
              <a:ext uri="{FF2B5EF4-FFF2-40B4-BE49-F238E27FC236}">
                <a16:creationId xmlns:a16="http://schemas.microsoft.com/office/drawing/2014/main" id="{87453C1F-8D15-4BD4-BF9E-40CF6E982031}"/>
              </a:ext>
            </a:extLst>
          </p:cNvPr>
          <p:cNvSpPr>
            <a:spLocks noGrp="1"/>
          </p:cNvSpPr>
          <p:nvPr>
            <p:ph idx="1"/>
          </p:nvPr>
        </p:nvSpPr>
        <p:spPr/>
        <p:txBody>
          <a:bodyPr>
            <a:normAutofit lnSpcReduction="10000"/>
          </a:bodyPr>
          <a:lstStyle/>
          <a:p>
            <a:pPr algn="ctr"/>
            <a:r>
              <a:rPr kumimoji="1" lang="ja-JP" altLang="en-US" sz="3200" dirty="0"/>
              <a:t>「機能要件」はシステムのインターフェース上での論理的な動作を説明するもの</a:t>
            </a:r>
            <a:endParaRPr kumimoji="1" lang="en-US" altLang="ja-JP" sz="3200" dirty="0"/>
          </a:p>
          <a:p>
            <a:pPr algn="ctr"/>
            <a:r>
              <a:rPr lang="ja-JP" altLang="en-US" sz="3200" dirty="0"/>
              <a:t>↓</a:t>
            </a:r>
            <a:endParaRPr lang="en-US" altLang="ja-JP" sz="3200" dirty="0"/>
          </a:p>
          <a:p>
            <a:pPr algn="ctr"/>
            <a:r>
              <a:rPr kumimoji="1" lang="en-US" altLang="ja-JP" sz="3200" dirty="0"/>
              <a:t>NFR</a:t>
            </a:r>
            <a:r>
              <a:rPr kumimoji="1" lang="ja-JP" altLang="en-US" sz="3200" dirty="0"/>
              <a:t>の多くは機能要件と同じタイプの</a:t>
            </a:r>
            <a:endParaRPr kumimoji="1" lang="en-US" altLang="ja-JP" sz="3200" dirty="0"/>
          </a:p>
          <a:p>
            <a:pPr algn="ctr"/>
            <a:r>
              <a:rPr kumimoji="1" lang="ja-JP" altLang="en-US" sz="3200" dirty="0"/>
              <a:t>動作を記述している</a:t>
            </a:r>
            <a:endParaRPr kumimoji="1" lang="en-US" altLang="ja-JP" sz="3200" dirty="0"/>
          </a:p>
          <a:p>
            <a:pPr algn="ctr"/>
            <a:endParaRPr lang="en-US" altLang="ja-JP" sz="1100" dirty="0"/>
          </a:p>
          <a:p>
            <a:r>
              <a:rPr kumimoji="1" lang="ja-JP" altLang="en-US" sz="3200" dirty="0"/>
              <a:t>ほとんどの「非機能」要件はシステムの機能面を記述している</a:t>
            </a:r>
            <a:endParaRPr kumimoji="1" lang="en-US" altLang="ja-JP" sz="3200" dirty="0"/>
          </a:p>
        </p:txBody>
      </p:sp>
      <p:sp>
        <p:nvSpPr>
          <p:cNvPr id="4" name="スライド番号プレースホルダー 3">
            <a:extLst>
              <a:ext uri="{FF2B5EF4-FFF2-40B4-BE49-F238E27FC236}">
                <a16:creationId xmlns:a16="http://schemas.microsoft.com/office/drawing/2014/main" id="{11A8FE58-9C81-46E0-8276-4047ED9697C0}"/>
              </a:ext>
            </a:extLst>
          </p:cNvPr>
          <p:cNvSpPr>
            <a:spLocks noGrp="1"/>
          </p:cNvSpPr>
          <p:nvPr>
            <p:ph type="sldNum" sz="quarter" idx="12"/>
          </p:nvPr>
        </p:nvSpPr>
        <p:spPr/>
        <p:txBody>
          <a:bodyPr/>
          <a:lstStyle/>
          <a:p>
            <a:fld id="{F6B31617-83C2-4116-A292-35893FC60E85}" type="slidenum">
              <a:rPr kumimoji="1" lang="ja-JP" altLang="en-US" smtClean="0"/>
              <a:pPr/>
              <a:t>20</a:t>
            </a:fld>
            <a:endParaRPr kumimoji="1" lang="ja-JP" altLang="en-US" dirty="0"/>
          </a:p>
        </p:txBody>
      </p:sp>
    </p:spTree>
    <p:extLst>
      <p:ext uri="{BB962C8B-B14F-4D97-AF65-F5344CB8AC3E}">
        <p14:creationId xmlns:p14="http://schemas.microsoft.com/office/powerpoint/2010/main" val="4186563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8FF297-9D43-4B5F-84B0-3AD0E0718A4A}"/>
              </a:ext>
            </a:extLst>
          </p:cNvPr>
          <p:cNvSpPr>
            <a:spLocks noGrp="1"/>
          </p:cNvSpPr>
          <p:nvPr>
            <p:ph type="title"/>
          </p:nvPr>
        </p:nvSpPr>
        <p:spPr/>
        <p:txBody>
          <a:bodyPr/>
          <a:lstStyle/>
          <a:p>
            <a:r>
              <a:rPr lang="ja-JP" altLang="en-US" dirty="0"/>
              <a:t>考察</a:t>
            </a:r>
            <a:endParaRPr kumimoji="1" lang="ja-JP" altLang="en-US" dirty="0"/>
          </a:p>
        </p:txBody>
      </p:sp>
      <p:sp>
        <p:nvSpPr>
          <p:cNvPr id="3" name="コンテンツ プレースホルダー 2">
            <a:extLst>
              <a:ext uri="{FF2B5EF4-FFF2-40B4-BE49-F238E27FC236}">
                <a16:creationId xmlns:a16="http://schemas.microsoft.com/office/drawing/2014/main" id="{1F1EF3EB-303A-4926-A1E8-2063ECE3BBA2}"/>
              </a:ext>
            </a:extLst>
          </p:cNvPr>
          <p:cNvSpPr>
            <a:spLocks noGrp="1"/>
          </p:cNvSpPr>
          <p:nvPr>
            <p:ph idx="1"/>
          </p:nvPr>
        </p:nvSpPr>
        <p:spPr/>
        <p:txBody>
          <a:bodyPr>
            <a:normAutofit/>
          </a:bodyPr>
          <a:lstStyle/>
          <a:p>
            <a:endParaRPr kumimoji="1" lang="en-US" altLang="ja-JP" sz="3200" dirty="0"/>
          </a:p>
          <a:p>
            <a:r>
              <a:rPr kumimoji="1" lang="ja-JP" altLang="en-US" sz="3200" dirty="0"/>
              <a:t>・</a:t>
            </a:r>
            <a:r>
              <a:rPr kumimoji="1" lang="en-US" altLang="ja-JP" sz="3200" dirty="0"/>
              <a:t>NFR</a:t>
            </a:r>
            <a:r>
              <a:rPr kumimoji="1" lang="ja-JP" altLang="en-US" sz="3200" dirty="0"/>
              <a:t>は「非機能」ではない</a:t>
            </a:r>
            <a:endParaRPr kumimoji="1" lang="en-US" altLang="ja-JP" sz="3200" dirty="0"/>
          </a:p>
          <a:p>
            <a:r>
              <a:rPr lang="ja-JP" altLang="en-US" sz="3200" dirty="0"/>
              <a:t>・多くの機能要件が</a:t>
            </a:r>
            <a:r>
              <a:rPr lang="en-US" altLang="ja-JP" sz="3200" dirty="0"/>
              <a:t>NFR</a:t>
            </a:r>
            <a:r>
              <a:rPr lang="ja-JP" altLang="en-US" sz="3200" dirty="0"/>
              <a:t>としてラベリング</a:t>
            </a:r>
            <a:endParaRPr lang="en-US" altLang="ja-JP" sz="3200" dirty="0"/>
          </a:p>
          <a:p>
            <a:r>
              <a:rPr lang="ja-JP" altLang="en-US" sz="3200" dirty="0"/>
              <a:t>・</a:t>
            </a:r>
            <a:r>
              <a:rPr lang="en-US" altLang="ja-JP" sz="3200" dirty="0"/>
              <a:t>NFR</a:t>
            </a:r>
            <a:r>
              <a:rPr lang="ja-JP" altLang="en-US" sz="3200" dirty="0"/>
              <a:t>は標準にしたがって記述</a:t>
            </a:r>
            <a:endParaRPr lang="en-US" altLang="ja-JP" sz="3200" dirty="0"/>
          </a:p>
          <a:p>
            <a:r>
              <a:rPr kumimoji="1" lang="ja-JP" altLang="en-US" sz="3200" dirty="0"/>
              <a:t>・アーキテクチャを扱う</a:t>
            </a:r>
            <a:r>
              <a:rPr kumimoji="1" lang="en-US" altLang="ja-JP" sz="3200" dirty="0"/>
              <a:t>NFR</a:t>
            </a:r>
            <a:r>
              <a:rPr kumimoji="1" lang="ja-JP" altLang="en-US" sz="3200" dirty="0"/>
              <a:t>はわずか</a:t>
            </a:r>
            <a:endParaRPr kumimoji="1" lang="en-US" altLang="ja-JP" sz="3200" dirty="0"/>
          </a:p>
          <a:p>
            <a:r>
              <a:rPr lang="ja-JP" altLang="en-US" sz="3200" dirty="0"/>
              <a:t>・</a:t>
            </a:r>
            <a:r>
              <a:rPr lang="en-US" altLang="ja-JP" sz="3200" dirty="0"/>
              <a:t>NFR</a:t>
            </a:r>
            <a:r>
              <a:rPr lang="ja-JP" altLang="en-US" sz="3200" dirty="0"/>
              <a:t>は様々な抽象化レベルで指定される</a:t>
            </a:r>
            <a:endParaRPr kumimoji="1" lang="ja-JP" altLang="en-US" sz="3200" dirty="0"/>
          </a:p>
        </p:txBody>
      </p:sp>
      <p:sp>
        <p:nvSpPr>
          <p:cNvPr id="4" name="スライド番号プレースホルダー 3">
            <a:extLst>
              <a:ext uri="{FF2B5EF4-FFF2-40B4-BE49-F238E27FC236}">
                <a16:creationId xmlns:a16="http://schemas.microsoft.com/office/drawing/2014/main" id="{3FFBCCB8-EB79-491D-AA81-AA056EF86E25}"/>
              </a:ext>
            </a:extLst>
          </p:cNvPr>
          <p:cNvSpPr>
            <a:spLocks noGrp="1"/>
          </p:cNvSpPr>
          <p:nvPr>
            <p:ph type="sldNum" sz="quarter" idx="12"/>
          </p:nvPr>
        </p:nvSpPr>
        <p:spPr/>
        <p:txBody>
          <a:bodyPr/>
          <a:lstStyle/>
          <a:p>
            <a:fld id="{F6B31617-83C2-4116-A292-35893FC60E85}" type="slidenum">
              <a:rPr kumimoji="1" lang="ja-JP" altLang="en-US" smtClean="0"/>
              <a:pPr/>
              <a:t>21</a:t>
            </a:fld>
            <a:endParaRPr kumimoji="1" lang="ja-JP" altLang="en-US" dirty="0"/>
          </a:p>
        </p:txBody>
      </p:sp>
    </p:spTree>
    <p:extLst>
      <p:ext uri="{BB962C8B-B14F-4D97-AF65-F5344CB8AC3E}">
        <p14:creationId xmlns:p14="http://schemas.microsoft.com/office/powerpoint/2010/main" val="2272697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5E2BD7-03BC-4FBC-84B3-E2F31448F809}"/>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62084B7E-8871-4ED1-BE47-78813F29DA8C}"/>
              </a:ext>
            </a:extLst>
          </p:cNvPr>
          <p:cNvSpPr>
            <a:spLocks noGrp="1"/>
          </p:cNvSpPr>
          <p:nvPr>
            <p:ph idx="1"/>
          </p:nvPr>
        </p:nvSpPr>
        <p:spPr/>
        <p:txBody>
          <a:bodyPr>
            <a:normAutofit/>
          </a:bodyPr>
          <a:lstStyle/>
          <a:p>
            <a:endParaRPr kumimoji="1" lang="en-US" altLang="ja-JP" sz="3200" dirty="0"/>
          </a:p>
          <a:p>
            <a:r>
              <a:rPr kumimoji="1" lang="ja-JP" altLang="en-US" sz="3200" dirty="0"/>
              <a:t>・「非機能要件」は非機能ではない</a:t>
            </a:r>
            <a:endParaRPr lang="en-US" altLang="ja-JP" sz="3200" dirty="0"/>
          </a:p>
          <a:p>
            <a:r>
              <a:rPr kumimoji="1" lang="ja-JP" altLang="en-US" sz="3200" dirty="0"/>
              <a:t>・多くの</a:t>
            </a:r>
            <a:r>
              <a:rPr kumimoji="1" lang="en-US" altLang="ja-JP" sz="3200" dirty="0"/>
              <a:t>NFR</a:t>
            </a:r>
            <a:r>
              <a:rPr kumimoji="1" lang="ja-JP" altLang="en-US" sz="3200" dirty="0"/>
              <a:t>は機能要件と同等に扱える</a:t>
            </a:r>
            <a:endParaRPr kumimoji="1" lang="en-US" altLang="ja-JP" sz="3200" dirty="0"/>
          </a:p>
          <a:p>
            <a:r>
              <a:rPr lang="ja-JP" altLang="en-US" sz="3200" dirty="0"/>
              <a:t>・</a:t>
            </a:r>
            <a:r>
              <a:rPr lang="en-US" altLang="ja-JP" sz="3200" dirty="0"/>
              <a:t>NFR</a:t>
            </a:r>
            <a:r>
              <a:rPr lang="ja-JP" altLang="en-US" sz="3200" dirty="0"/>
              <a:t>は機能要件と別に文書化されることが多いのでテストなどでしばしば無視される</a:t>
            </a:r>
            <a:endParaRPr lang="en-US" altLang="ja-JP" sz="3200" dirty="0"/>
          </a:p>
          <a:p>
            <a:r>
              <a:rPr kumimoji="1" lang="ja-JP" altLang="en-US" sz="3200" dirty="0"/>
              <a:t>・この現状を改善するために研究</a:t>
            </a:r>
            <a:endParaRPr kumimoji="1" lang="en-US" altLang="ja-JP" sz="3200" dirty="0"/>
          </a:p>
        </p:txBody>
      </p:sp>
      <p:sp>
        <p:nvSpPr>
          <p:cNvPr id="4" name="スライド番号プレースホルダー 3">
            <a:extLst>
              <a:ext uri="{FF2B5EF4-FFF2-40B4-BE49-F238E27FC236}">
                <a16:creationId xmlns:a16="http://schemas.microsoft.com/office/drawing/2014/main" id="{18BB8C80-BBF8-43AB-8447-C4E8B45F0CD6}"/>
              </a:ext>
            </a:extLst>
          </p:cNvPr>
          <p:cNvSpPr>
            <a:spLocks noGrp="1"/>
          </p:cNvSpPr>
          <p:nvPr>
            <p:ph type="sldNum" sz="quarter" idx="12"/>
          </p:nvPr>
        </p:nvSpPr>
        <p:spPr/>
        <p:txBody>
          <a:bodyPr/>
          <a:lstStyle/>
          <a:p>
            <a:fld id="{F6B31617-83C2-4116-A292-35893FC60E85}" type="slidenum">
              <a:rPr kumimoji="1" lang="ja-JP" altLang="en-US" smtClean="0"/>
              <a:pPr/>
              <a:t>22</a:t>
            </a:fld>
            <a:endParaRPr kumimoji="1" lang="ja-JP" altLang="en-US" dirty="0"/>
          </a:p>
        </p:txBody>
      </p:sp>
    </p:spTree>
    <p:extLst>
      <p:ext uri="{BB962C8B-B14F-4D97-AF65-F5344CB8AC3E}">
        <p14:creationId xmlns:p14="http://schemas.microsoft.com/office/powerpoint/2010/main" val="877165970"/>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1233</TotalTime>
  <Words>826</Words>
  <Application>Microsoft Office PowerPoint</Application>
  <PresentationFormat>画面に合わせる (4:3)</PresentationFormat>
  <Paragraphs>153</Paragraphs>
  <Slides>22</Slides>
  <Notes>5</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22</vt:i4>
      </vt:variant>
    </vt:vector>
  </HeadingPairs>
  <TitlesOfParts>
    <vt:vector size="27" baseType="lpstr">
      <vt:lpstr>游ゴシック</vt:lpstr>
      <vt:lpstr>Calibri</vt:lpstr>
      <vt:lpstr>Calibri Light</vt:lpstr>
      <vt:lpstr>Cambria Math</vt:lpstr>
      <vt:lpstr>レトロスペクト</vt:lpstr>
      <vt:lpstr>Are “Non-functional” Requirements really Non-functional?   「非機能要件は本当に非機能か」  Jonas Eckhardt, Andreas Vogelsang,  and Daniel Méndez Fernández</vt:lpstr>
      <vt:lpstr>非機能要件とは</vt:lpstr>
      <vt:lpstr>機能要件とは区別されるNFR</vt:lpstr>
      <vt:lpstr>NFRの区別</vt:lpstr>
      <vt:lpstr>NFRを分類</vt:lpstr>
      <vt:lpstr>75%がシステムの動作</vt:lpstr>
      <vt:lpstr>関連研究</vt:lpstr>
      <vt:lpstr>NFRに関する文献レビュー</vt:lpstr>
      <vt:lpstr>目標とRQ(Research Questions)</vt:lpstr>
      <vt:lpstr>NFRのクラスの分布について</vt:lpstr>
      <vt:lpstr>NFRのクラスの性質について</vt:lpstr>
      <vt:lpstr>研究対象</vt:lpstr>
      <vt:lpstr>データの分類</vt:lpstr>
      <vt:lpstr>調査結果-RQ1</vt:lpstr>
      <vt:lpstr>調査結果-RQ2</vt:lpstr>
      <vt:lpstr>調査結果-RQ3</vt:lpstr>
      <vt:lpstr>調査結果-RQ4</vt:lpstr>
      <vt:lpstr>調査結果-RQ5</vt:lpstr>
      <vt:lpstr>調査結果の概要</vt:lpstr>
      <vt:lpstr>NFRは「非機能」ではない</vt:lpstr>
      <vt:lpstr>考察</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オープンソースソフトウェア工学</dc:title>
  <dc:creator>辻　裕真</dc:creator>
  <cp:lastModifiedBy>辻　裕真</cp:lastModifiedBy>
  <cp:revision>93</cp:revision>
  <dcterms:created xsi:type="dcterms:W3CDTF">2019-10-16T04:43:28Z</dcterms:created>
  <dcterms:modified xsi:type="dcterms:W3CDTF">2019-10-31T05:15:37Z</dcterms:modified>
</cp:coreProperties>
</file>