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05613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DF0B9"/>
    <a:srgbClr val="FDE1B9"/>
    <a:srgbClr val="FF99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AF606853-7671-496A-8E4F-DF71F8EC918B}" styleName="濃色スタイル 1 - アクセント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濃色スタイル 2 - アクセント 5/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濃色スタイル 2 - アクセント 3/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濃色スタイル 1 - アクセント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5219" autoAdjust="0"/>
  </p:normalViewPr>
  <p:slideViewPr>
    <p:cSldViewPr>
      <p:cViewPr varScale="1">
        <p:scale>
          <a:sx n="86" d="100"/>
          <a:sy n="86" d="100"/>
        </p:scale>
        <p:origin x="-78" y="-22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4920BD27-5EEC-46B9-95DF-76D65E97D077}" type="datetimeFigureOut">
              <a:rPr lang="ja-JP" altLang="en-US"/>
              <a:pPr>
                <a:defRPr/>
              </a:pPr>
              <a:t>2010/9/29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86A02E0C-BD2D-45B0-A36B-48B77868A346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98002CB-817F-4A9B-9A1E-874B5099F245}" type="datetimeFigureOut">
              <a:rPr lang="ja-JP" altLang="en-US"/>
              <a:pPr>
                <a:defRPr/>
              </a:pPr>
              <a:t>2010/9/29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72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ja-JP" altLang="en-US" noProof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5BEA87B-BA4A-4353-993E-9CA73C7D42F3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 altLang="ja-JP" smtClean="0"/>
              <a:t>Ruben van Wendel de Joode: Assistant Professor at Delft Univ (2006)</a:t>
            </a:r>
          </a:p>
          <a:p>
            <a:r>
              <a:rPr lang="ja-JP" altLang="en-US" smtClean="0"/>
              <a:t>現在は</a:t>
            </a:r>
            <a:r>
              <a:rPr lang="en-US" altLang="ja-JP" smtClean="0"/>
              <a:t>advisor at Twynstra Gudde</a:t>
            </a:r>
          </a:p>
          <a:p>
            <a:endParaRPr lang="en-US" altLang="ja-JP" smtClean="0"/>
          </a:p>
          <a:p>
            <a:r>
              <a:rPr lang="en-US" altLang="ja-JP" smtClean="0"/>
              <a:t>Mark de Bruijne: assistant professor at Delft Univ</a:t>
            </a:r>
            <a:endParaRPr lang="nl-NL" altLang="ja-JP" smtClean="0"/>
          </a:p>
        </p:txBody>
      </p:sp>
      <p:sp>
        <p:nvSpPr>
          <p:cNvPr id="2048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86DBC3-B79A-4853-8770-7EECBD2CA817}" type="slidenum">
              <a:rPr lang="ja-JP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ja-JP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642938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</a:endParaRPr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1571625"/>
            <a:ext cx="347662" cy="347663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ja-JP" sz="2400">
              <a:latin typeface="Times New Roman" pitchFamily="18" charset="0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1573213"/>
            <a:ext cx="349250" cy="347662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ja-JP" sz="1600">
              <a:latin typeface="Times New Roman" pitchFamily="18" charset="0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1573213"/>
            <a:ext cx="347663" cy="347662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ja-JP" sz="1600">
              <a:latin typeface="Times New Roman" pitchFamily="18" charset="0"/>
            </a:endParaRPr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 flipH="1">
            <a:off x="415925" y="2928938"/>
            <a:ext cx="8385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</a:endParaRPr>
          </a:p>
        </p:txBody>
      </p:sp>
      <p:sp>
        <p:nvSpPr>
          <p:cNvPr id="174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785794"/>
            <a:ext cx="6477000" cy="1752600"/>
          </a:xfrm>
        </p:spPr>
        <p:txBody>
          <a:bodyPr/>
          <a:lstStyle>
            <a:lvl1pPr>
              <a:defRPr sz="2900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143248"/>
            <a:ext cx="6477000" cy="2571752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400"/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086600" y="6248400"/>
            <a:ext cx="1524000" cy="457200"/>
          </a:xfrm>
        </p:spPr>
        <p:txBody>
          <a:bodyPr anchor="t"/>
          <a:lstStyle>
            <a:lvl1pPr algn="r">
              <a:defRPr sz="1000"/>
            </a:lvl1pPr>
          </a:lstStyle>
          <a:p>
            <a:pPr>
              <a:defRPr/>
            </a:pPr>
            <a:fld id="{59C5D5DA-C95D-49BF-AE7D-F6559FFC5E68}" type="datetime1">
              <a:rPr lang="ja-JP" altLang="en-US"/>
              <a:pPr>
                <a:defRPr/>
              </a:pPr>
              <a:t>2010/9/29</a:t>
            </a:fld>
            <a:endParaRPr lang="ja-JP" alt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10000" y="6248400"/>
            <a:ext cx="2895600" cy="457200"/>
          </a:xfrm>
        </p:spPr>
        <p:txBody>
          <a:bodyPr anchor="t"/>
          <a:lstStyle>
            <a:lvl1pPr>
              <a:defRPr sz="1000"/>
            </a:lvl1pPr>
          </a:lstStyle>
          <a:p>
            <a:pPr>
              <a:defRPr/>
            </a:pPr>
            <a:r>
              <a:rPr lang="en-US" altLang="ja-JP"/>
              <a:t>Two Case Studies of Open Source Software Development: Apache and Mozilla</a:t>
            </a:r>
            <a:endParaRPr lang="ja-JP" alt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09800" y="6248400"/>
            <a:ext cx="1219200" cy="457200"/>
          </a:xfrm>
        </p:spPr>
        <p:txBody>
          <a:bodyPr anchor="t"/>
          <a:lstStyle>
            <a:lvl1pPr algn="l">
              <a:defRPr sz="1400"/>
            </a:lvl1pPr>
          </a:lstStyle>
          <a:p>
            <a:pPr>
              <a:defRPr/>
            </a:pPr>
            <a:fld id="{4388E8C4-98EE-4634-B58E-70DB290197DE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523999" y="190501"/>
            <a:ext cx="7512051" cy="952484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152400" y="1285860"/>
            <a:ext cx="8585200" cy="50228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E4EE3-C1DE-4ABB-8597-5A4C0F874533}" type="datetime1">
              <a:rPr lang="ja-JP" altLang="en-US"/>
              <a:pPr>
                <a:defRPr/>
              </a:pPr>
              <a:t>2010/9/29</a:t>
            </a:fld>
            <a:endParaRPr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Two Case Studies of Open Source Software Development: Apache and Mozilla</a:t>
            </a:r>
            <a:endParaRPr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1CC3D-9410-4CC3-8F40-9E3668716FAF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F2876-6F3C-4F29-A9C4-617536FC6135}" type="datetime1">
              <a:rPr lang="ja-JP" altLang="en-US"/>
              <a:pPr>
                <a:defRPr/>
              </a:pPr>
              <a:t>2010/9/29</a:t>
            </a:fld>
            <a:endParaRPr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Two Case Studies of Open Source Software Development: Apache and Mozilla</a:t>
            </a:r>
            <a:endParaRPr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ED1AC-48EE-48B8-BD1B-3935097D02D0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403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403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27DB4-15AE-4831-9683-EF22181D36F4}" type="datetime1">
              <a:rPr lang="ja-JP" altLang="en-US"/>
              <a:pPr>
                <a:defRPr/>
              </a:pPr>
              <a:t>2010/9/29</a:t>
            </a:fld>
            <a:endParaRPr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Two Case Studies of Open Source Software Development: Apache and Mozilla</a:t>
            </a:r>
            <a:endParaRPr lang="ja-JP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BB6DC-D73B-4233-976E-25C527F48534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26E6C-30E5-4FDC-9632-8F972C6C9447}" type="datetime1">
              <a:rPr lang="ja-JP" altLang="en-US"/>
              <a:pPr>
                <a:defRPr/>
              </a:pPr>
              <a:t>2010/9/29</a:t>
            </a:fld>
            <a:endParaRPr lang="ja-JP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Two Case Studies of Open Source Software Development: Apache and Mozilla</a:t>
            </a:r>
            <a:endParaRPr lang="ja-JP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C22E7-C5B5-4EC6-973E-3CB53E7721A6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98700-B55D-40F0-A606-C0396FC40752}" type="datetime1">
              <a:rPr lang="ja-JP" altLang="en-US"/>
              <a:pPr>
                <a:defRPr/>
              </a:pPr>
              <a:t>2010/9/29</a:t>
            </a:fld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Two Case Studies of Open Source Software Development: Apache and Mozilla</a:t>
            </a:r>
            <a:endParaRPr lang="ja-JP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06FBAD-B475-4F9D-9C42-B637F0AD0AEA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E7727-129F-426B-B695-F4871926D280}" type="datetime1">
              <a:rPr lang="ja-JP" altLang="en-US"/>
              <a:pPr>
                <a:defRPr/>
              </a:pPr>
              <a:t>2010/9/29</a:t>
            </a:fld>
            <a:endParaRPr lang="ja-JP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Two Case Studies of Open Source Software Development: Apache and Mozilla</a:t>
            </a:r>
            <a:endParaRPr lang="ja-JP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7CDD3-608E-4693-AD7C-FD1D379BDEB2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8FEEA-6849-420C-B7A4-83049FAAF4A5}" type="datetime1">
              <a:rPr lang="ja-JP" altLang="en-US"/>
              <a:pPr>
                <a:defRPr/>
              </a:pPr>
              <a:t>2010/9/29</a:t>
            </a:fld>
            <a:endParaRPr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Two Case Studies of Open Source Software Development: Apache and Mozilla</a:t>
            </a:r>
            <a:endParaRPr lang="ja-JP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CD46D-9154-45A1-9C99-6D547A6C1569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 smtClean="0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98044-2051-4200-A623-EA603C9C16DF}" type="datetime1">
              <a:rPr lang="ja-JP" altLang="en-US"/>
              <a:pPr>
                <a:defRPr/>
              </a:pPr>
              <a:t>2010/9/29</a:t>
            </a:fld>
            <a:endParaRPr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Two Case Studies of Open Source Software Development: Apache and Mozilla</a:t>
            </a:r>
            <a:endParaRPr lang="ja-JP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1B4D9-D489-4E59-850E-213AA358A226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B6E8B-1871-4EA0-819A-DB63E84EB924}" type="datetime1">
              <a:rPr lang="ja-JP" altLang="en-US"/>
              <a:pPr>
                <a:defRPr/>
              </a:pPr>
              <a:t>2010/9/29</a:t>
            </a:fld>
            <a:endParaRPr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Two Case Studies of Open Source Software Development: Apache and Mozilla</a:t>
            </a:r>
            <a:endParaRPr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9E798-907B-4470-BD96-2385BE30EADF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81800" y="190500"/>
            <a:ext cx="1752600" cy="61182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524000" y="190500"/>
            <a:ext cx="5105400" cy="61182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9E5F8-DDC2-4994-A254-1F8079FD03A4}" type="datetime1">
              <a:rPr lang="ja-JP" altLang="en-US"/>
              <a:pPr>
                <a:defRPr/>
              </a:pPr>
              <a:t>2010/9/29</a:t>
            </a:fld>
            <a:endParaRPr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Two Case Studies of Open Source Software Development: Apache and Mozilla</a:t>
            </a:r>
            <a:endParaRPr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D62D6F-4164-4D7A-8F81-0FFC152E9FD6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357313"/>
            <a:ext cx="7010400" cy="495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80175"/>
            <a:ext cx="12192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ＭＳ Ｐゴシック" pitchFamily="50" charset="-128"/>
              </a:defRPr>
            </a:lvl1pPr>
          </a:lstStyle>
          <a:p>
            <a:pPr>
              <a:defRPr/>
            </a:pPr>
            <a:fld id="{2FEA30F4-50A7-4FD3-920B-A653543E049D}" type="datetime1">
              <a:rPr lang="ja-JP" altLang="en-US"/>
              <a:pPr>
                <a:defRPr/>
              </a:pPr>
              <a:t>2010/9/29</a:t>
            </a:fld>
            <a:endParaRPr lang="ja-JP" altLang="en-US"/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4000" y="6480175"/>
            <a:ext cx="607218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ＭＳ Ｐゴシック" pitchFamily="50" charset="-128"/>
              </a:defRPr>
            </a:lvl1pPr>
          </a:lstStyle>
          <a:p>
            <a:pPr>
              <a:defRPr/>
            </a:pPr>
            <a:r>
              <a:rPr lang="en-US" altLang="ja-JP"/>
              <a:t>Two Case Studies of Open Source Software Development: Apache and Mozilla</a:t>
            </a:r>
            <a:endParaRPr lang="ja-JP" altLang="en-US"/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40650" y="6480175"/>
            <a:ext cx="12954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ＭＳ Ｐゴシック" pitchFamily="50" charset="-128"/>
              </a:defRPr>
            </a:lvl1pPr>
          </a:lstStyle>
          <a:p>
            <a:pPr>
              <a:defRPr/>
            </a:pPr>
            <a:fld id="{EBACBAF3-E7F2-4619-A10A-354AD0B8F04A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  <p:sp>
        <p:nvSpPr>
          <p:cNvPr id="173063" name="Line 7"/>
          <p:cNvSpPr>
            <a:spLocks noChangeShapeType="1"/>
          </p:cNvSpPr>
          <p:nvPr/>
        </p:nvSpPr>
        <p:spPr bwMode="auto">
          <a:xfrm flipV="1">
            <a:off x="1371600" y="204788"/>
            <a:ext cx="0" cy="9001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</a:endParaRPr>
          </a:p>
        </p:txBody>
      </p:sp>
      <p:sp>
        <p:nvSpPr>
          <p:cNvPr id="173064" name="Oval 8"/>
          <p:cNvSpPr>
            <a:spLocks noChangeArrowheads="1"/>
          </p:cNvSpPr>
          <p:nvPr/>
        </p:nvSpPr>
        <p:spPr bwMode="auto">
          <a:xfrm>
            <a:off x="152400" y="5715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ja-JP" sz="2400">
              <a:latin typeface="Times New Roman" pitchFamily="18" charset="0"/>
            </a:endParaRPr>
          </a:p>
        </p:txBody>
      </p:sp>
      <p:sp>
        <p:nvSpPr>
          <p:cNvPr id="173065" name="Oval 9"/>
          <p:cNvSpPr>
            <a:spLocks noChangeArrowheads="1"/>
          </p:cNvSpPr>
          <p:nvPr/>
        </p:nvSpPr>
        <p:spPr bwMode="auto">
          <a:xfrm>
            <a:off x="539750" y="5715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ja-JP" sz="2400">
              <a:latin typeface="Times New Roman" pitchFamily="18" charset="0"/>
            </a:endParaRPr>
          </a:p>
        </p:txBody>
      </p:sp>
      <p:sp>
        <p:nvSpPr>
          <p:cNvPr id="173066" name="Oval 10"/>
          <p:cNvSpPr>
            <a:spLocks noChangeArrowheads="1"/>
          </p:cNvSpPr>
          <p:nvPr/>
        </p:nvSpPr>
        <p:spPr bwMode="auto">
          <a:xfrm>
            <a:off x="927100" y="5715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ja-JP" sz="16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3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kumimoji="1" sz="2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800">
          <a:solidFill>
            <a:schemeClr val="tx2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1600">
          <a:solidFill>
            <a:schemeClr val="tx2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1400">
          <a:solidFill>
            <a:schemeClr val="tx2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1400">
          <a:solidFill>
            <a:schemeClr val="tx2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2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2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2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1"/>
          <p:cNvSpPr>
            <a:spLocks noGrp="1"/>
          </p:cNvSpPr>
          <p:nvPr>
            <p:ph type="ctrTitle"/>
          </p:nvPr>
        </p:nvSpPr>
        <p:spPr>
          <a:xfrm>
            <a:off x="1857375" y="714375"/>
            <a:ext cx="7286625" cy="1928813"/>
          </a:xfrm>
        </p:spPr>
        <p:txBody>
          <a:bodyPr/>
          <a:lstStyle/>
          <a:p>
            <a:r>
              <a:rPr lang="en-US" altLang="ja-JP" sz="2800" b="1" dirty="0" smtClean="0"/>
              <a:t>Supporting Change Request Assignment in Open </a:t>
            </a:r>
            <a:r>
              <a:rPr lang="en-US" altLang="ja-JP" sz="2800" b="1" dirty="0" smtClean="0"/>
              <a:t>Source Development</a:t>
            </a:r>
            <a:endParaRPr lang="ja-JP" altLang="en-US" sz="1800" i="0" dirty="0" smtClean="0"/>
          </a:p>
        </p:txBody>
      </p:sp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5688013" y="115888"/>
            <a:ext cx="3276600" cy="369887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ja-JP" altLang="en-US" dirty="0"/>
              <a:t>論文紹介</a:t>
            </a:r>
            <a:r>
              <a:rPr lang="ja-JP" altLang="en-US" dirty="0" smtClean="0"/>
              <a:t>（</a:t>
            </a:r>
            <a:r>
              <a:rPr lang="ja-JP" altLang="en-US" dirty="0"/>
              <a:t>伊原</a:t>
            </a:r>
            <a:r>
              <a:rPr lang="ja-JP" altLang="en-US" dirty="0" smtClean="0"/>
              <a:t>）</a:t>
            </a:r>
            <a:r>
              <a:rPr lang="en-US" altLang="ja-JP" dirty="0" smtClean="0"/>
              <a:t> 2010/9/29</a:t>
            </a:r>
            <a:endParaRPr lang="en-US" altLang="ja-JP" dirty="0"/>
          </a:p>
        </p:txBody>
      </p:sp>
      <p:sp>
        <p:nvSpPr>
          <p:cNvPr id="3077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642938" y="6429375"/>
            <a:ext cx="7858125" cy="2762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200">
                <a:ea typeface="ＭＳ Ｐゴシック" charset="-128"/>
              </a:rPr>
              <a:t>Two Case Studies of Open Source Software Development: Apache and Mozilla</a:t>
            </a:r>
            <a:endParaRPr lang="ja-JP" altLang="en-US" sz="1200" dirty="0">
              <a:ea typeface="ＭＳ Ｐゴシック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857374" y="2344738"/>
            <a:ext cx="75391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1600" dirty="0">
                <a:latin typeface="Arial" charset="0"/>
                <a:ea typeface="ＭＳ Ｐゴシック" charset="-128"/>
              </a:rPr>
              <a:t>Proceedings of the 2006 ACM Symposium on </a:t>
            </a:r>
            <a:r>
              <a:rPr lang="en-US" altLang="ja-JP" sz="1600" dirty="0" smtClean="0">
                <a:latin typeface="Arial" charset="0"/>
                <a:ea typeface="ＭＳ Ｐゴシック" charset="-128"/>
              </a:rPr>
              <a:t>Applied Computing</a:t>
            </a:r>
            <a:r>
              <a:rPr lang="en-US" altLang="ja-JP" sz="1600" dirty="0">
                <a:latin typeface="Arial" charset="0"/>
                <a:ea typeface="ＭＳ Ｐゴシック" charset="-128"/>
              </a:rPr>
              <a:t> </a:t>
            </a:r>
            <a:r>
              <a:rPr lang="en-US" altLang="ja-JP" sz="1600" dirty="0" smtClean="0">
                <a:latin typeface="Arial" charset="0"/>
                <a:ea typeface="ＭＳ Ｐゴシック" charset="-128"/>
              </a:rPr>
              <a:t>(SAC 2006), pages 1767-1772</a:t>
            </a:r>
            <a:r>
              <a:rPr lang="en-US" altLang="ja-JP" sz="1600" dirty="0">
                <a:latin typeface="Arial" charset="0"/>
                <a:ea typeface="ＭＳ Ｐゴシック" charset="-128"/>
              </a:rPr>
              <a:t>, </a:t>
            </a:r>
            <a:r>
              <a:rPr lang="en-US" altLang="ja-JP" sz="1600" dirty="0" smtClean="0">
                <a:latin typeface="Arial" charset="0"/>
                <a:ea typeface="ＭＳ Ｐゴシック" charset="-128"/>
              </a:rPr>
              <a:t>ACM, 2006.</a:t>
            </a:r>
            <a:endParaRPr lang="ja-JP" altLang="en-US" sz="1600" dirty="0">
              <a:solidFill>
                <a:schemeClr val="accent1">
                  <a:lumMod val="50000"/>
                </a:schemeClr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3079" name="テキスト ボックス 10"/>
          <p:cNvSpPr txBox="1">
            <a:spLocks noChangeArrowheads="1"/>
          </p:cNvSpPr>
          <p:nvPr/>
        </p:nvSpPr>
        <p:spPr bwMode="auto">
          <a:xfrm>
            <a:off x="2555776" y="3920589"/>
            <a:ext cx="22235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dirty="0"/>
              <a:t>Gerardo </a:t>
            </a:r>
            <a:r>
              <a:rPr lang="en-US" altLang="ja-JP" dirty="0" err="1" smtClean="0"/>
              <a:t>Canfora</a:t>
            </a:r>
            <a:endParaRPr lang="en-US" altLang="ja-JP" dirty="0"/>
          </a:p>
        </p:txBody>
      </p:sp>
      <p:sp>
        <p:nvSpPr>
          <p:cNvPr id="3083" name="テキスト ボックス 10"/>
          <p:cNvSpPr txBox="1">
            <a:spLocks noChangeArrowheads="1"/>
          </p:cNvSpPr>
          <p:nvPr/>
        </p:nvSpPr>
        <p:spPr bwMode="auto">
          <a:xfrm>
            <a:off x="4698330" y="3923764"/>
            <a:ext cx="22955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ja-JP" dirty="0"/>
              <a:t>Luigi </a:t>
            </a:r>
            <a:r>
              <a:rPr lang="en-US" altLang="ja-JP" dirty="0" err="1"/>
              <a:t>Cerulo</a:t>
            </a:r>
            <a:endParaRPr lang="en-US" altLang="ja-JP" dirty="0"/>
          </a:p>
        </p:txBody>
      </p:sp>
      <p:sp>
        <p:nvSpPr>
          <p:cNvPr id="12" name="正方形/長方形 11"/>
          <p:cNvSpPr/>
          <p:nvPr/>
        </p:nvSpPr>
        <p:spPr>
          <a:xfrm>
            <a:off x="2339752" y="4437112"/>
            <a:ext cx="540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 smtClean="0"/>
              <a:t>Research Centre On Software Technology</a:t>
            </a:r>
          </a:p>
          <a:p>
            <a:r>
              <a:rPr lang="en-US" altLang="ja-JP" dirty="0" smtClean="0"/>
              <a:t>Department of Engineering</a:t>
            </a:r>
          </a:p>
          <a:p>
            <a:r>
              <a:rPr lang="en-US" altLang="ja-JP" dirty="0" smtClean="0"/>
              <a:t> University of </a:t>
            </a:r>
            <a:r>
              <a:rPr lang="en-US" altLang="ja-JP" dirty="0" err="1" smtClean="0"/>
              <a:t>Sannio</a:t>
            </a:r>
            <a:endParaRPr lang="en-US" altLang="ja-JP" dirty="0" smtClean="0"/>
          </a:p>
          <a:p>
            <a:r>
              <a:rPr lang="en-US" altLang="ja-JP" dirty="0" smtClean="0"/>
              <a:t>Benevento, Italy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512050" cy="952500"/>
          </a:xfrm>
        </p:spPr>
        <p:txBody>
          <a:bodyPr/>
          <a:lstStyle/>
          <a:p>
            <a:pPr eaLnBrk="1" hangingPunct="1"/>
            <a:r>
              <a:rPr lang="en-US" altLang="ja-JP" dirty="0" smtClean="0"/>
              <a:t>Introduction</a:t>
            </a:r>
            <a:endParaRPr lang="ja-JP" altLang="en-US" dirty="0" smtClean="0"/>
          </a:p>
        </p:txBody>
      </p:sp>
      <p:sp>
        <p:nvSpPr>
          <p:cNvPr id="4099" name="コンテンツ プレースホルダ 2"/>
          <p:cNvSpPr>
            <a:spLocks noGrp="1"/>
          </p:cNvSpPr>
          <p:nvPr>
            <p:ph idx="1"/>
          </p:nvPr>
        </p:nvSpPr>
        <p:spPr>
          <a:xfrm>
            <a:off x="152400" y="1285875"/>
            <a:ext cx="8585200" cy="5214938"/>
          </a:xfrm>
        </p:spPr>
        <p:txBody>
          <a:bodyPr/>
          <a:lstStyle/>
          <a:p>
            <a:pPr eaLnBrk="1" hangingPunct="1"/>
            <a:r>
              <a:rPr lang="ja-JP" altLang="en-US" dirty="0" smtClean="0"/>
              <a:t>プロジェクト管理者が適切な開発者に</a:t>
            </a:r>
            <a:r>
              <a:rPr lang="en-US" altLang="ja-JP" dirty="0" smtClean="0"/>
              <a:t>“change request</a:t>
            </a:r>
            <a:r>
              <a:rPr lang="ja-JP" altLang="en-US" dirty="0" smtClean="0"/>
              <a:t>*</a:t>
            </a:r>
            <a:r>
              <a:rPr lang="en-US" altLang="ja-JP" dirty="0" smtClean="0"/>
              <a:t>”</a:t>
            </a:r>
            <a:r>
              <a:rPr lang="ja-JP" altLang="en-US" dirty="0" smtClean="0"/>
              <a:t>を依頼するための支援</a:t>
            </a:r>
            <a:endParaRPr lang="en-US" altLang="ja-JP" dirty="0" smtClean="0"/>
          </a:p>
          <a:p>
            <a:pPr lvl="1" eaLnBrk="1" hangingPunct="1"/>
            <a:r>
              <a:rPr lang="en-US" altLang="ja-JP" dirty="0" smtClean="0"/>
              <a:t>“</a:t>
            </a:r>
            <a:r>
              <a:rPr lang="en-US" altLang="ja-JP" dirty="0" smtClean="0"/>
              <a:t>change request</a:t>
            </a:r>
            <a:r>
              <a:rPr lang="en-US" altLang="ja-JP" dirty="0" smtClean="0"/>
              <a:t>”</a:t>
            </a:r>
            <a:r>
              <a:rPr lang="ja-JP" altLang="en-US" dirty="0" smtClean="0"/>
              <a:t>の担当者を決定する方法を分析</a:t>
            </a:r>
            <a:endParaRPr lang="en-US" altLang="ja-JP" dirty="0" smtClean="0"/>
          </a:p>
          <a:p>
            <a:pPr lvl="2" eaLnBrk="1" hangingPunct="1"/>
            <a:r>
              <a:rPr lang="en-US" altLang="ja-JP" dirty="0" smtClean="0"/>
              <a:t>A source  version control system (CVS, SVN), a bug tracking system (</a:t>
            </a:r>
            <a:r>
              <a:rPr lang="en-US" altLang="ja-JP" dirty="0" err="1" smtClean="0"/>
              <a:t>Bugzilla</a:t>
            </a:r>
            <a:r>
              <a:rPr lang="en-US" altLang="ja-JP" dirty="0" smtClean="0"/>
              <a:t>)</a:t>
            </a:r>
            <a:r>
              <a:rPr lang="ja-JP" altLang="en-US" dirty="0" smtClean="0"/>
              <a:t>を利用した決定方法を分析</a:t>
            </a:r>
            <a:endParaRPr lang="en-US" altLang="ja-JP" dirty="0" smtClean="0"/>
          </a:p>
          <a:p>
            <a:pPr lvl="1" eaLnBrk="1" hangingPunct="1"/>
            <a:r>
              <a:rPr lang="en-US" altLang="ja-JP" dirty="0" smtClean="0"/>
              <a:t>“change request</a:t>
            </a:r>
            <a:r>
              <a:rPr lang="en-US" altLang="ja-JP" dirty="0" smtClean="0"/>
              <a:t>”</a:t>
            </a:r>
            <a:r>
              <a:rPr lang="ja-JP" altLang="en-US" dirty="0" smtClean="0"/>
              <a:t>を実装する適切な開発者を指名する手法の提案</a:t>
            </a:r>
            <a:endParaRPr lang="en-US" altLang="ja-JP" dirty="0" smtClean="0"/>
          </a:p>
          <a:p>
            <a:pPr lvl="2" eaLnBrk="1" hangingPunct="1"/>
            <a:r>
              <a:rPr lang="en-US" altLang="ja-JP" dirty="0" smtClean="0"/>
              <a:t>“change request</a:t>
            </a:r>
            <a:r>
              <a:rPr lang="en-US" altLang="ja-JP" dirty="0" smtClean="0"/>
              <a:t>”</a:t>
            </a:r>
            <a:r>
              <a:rPr lang="ja-JP" altLang="en-US" dirty="0" smtClean="0"/>
              <a:t>を実装する</a:t>
            </a:r>
            <a:r>
              <a:rPr lang="en-US" altLang="ja-JP" dirty="0" smtClean="0"/>
              <a:t>best candidates developer</a:t>
            </a:r>
            <a:r>
              <a:rPr lang="ja-JP" altLang="en-US" dirty="0" smtClean="0"/>
              <a:t>は，過去に類似する</a:t>
            </a:r>
            <a:r>
              <a:rPr lang="en-US" altLang="ja-JP" dirty="0" smtClean="0"/>
              <a:t> “</a:t>
            </a:r>
            <a:r>
              <a:rPr lang="en-US" altLang="ja-JP" dirty="0" smtClean="0"/>
              <a:t>change request</a:t>
            </a:r>
            <a:r>
              <a:rPr lang="en-US" altLang="ja-JP" dirty="0" smtClean="0"/>
              <a:t>”</a:t>
            </a:r>
            <a:r>
              <a:rPr lang="ja-JP" altLang="en-US" dirty="0" smtClean="0"/>
              <a:t>を実装した開発者である</a:t>
            </a:r>
            <a:endParaRPr lang="en-US" altLang="ja-JP" dirty="0" smtClean="0"/>
          </a:p>
          <a:p>
            <a:pPr lvl="2" eaLnBrk="1" hangingPunct="1"/>
            <a:endParaRPr lang="en-US" altLang="ja-JP" dirty="0" smtClean="0"/>
          </a:p>
          <a:p>
            <a:pPr eaLnBrk="1" hangingPunct="1"/>
            <a:r>
              <a:rPr lang="ja-JP" altLang="en-US" dirty="0" smtClean="0"/>
              <a:t>この論文によって</a:t>
            </a:r>
            <a:r>
              <a:rPr lang="en-US" altLang="ja-JP" dirty="0" smtClean="0"/>
              <a:t>3</a:t>
            </a:r>
            <a:r>
              <a:rPr lang="ja-JP" altLang="en-US" dirty="0" err="1" smtClean="0"/>
              <a:t>つの</a:t>
            </a:r>
            <a:r>
              <a:rPr lang="ja-JP" altLang="en-US" dirty="0" smtClean="0"/>
              <a:t>貢献ができる</a:t>
            </a:r>
            <a:endParaRPr lang="en-US" altLang="ja-JP" dirty="0" smtClean="0"/>
          </a:p>
          <a:p>
            <a:pPr lvl="1" eaLnBrk="1" hangingPunct="1"/>
            <a:r>
              <a:rPr lang="ja-JP" altLang="en-US" dirty="0" smtClean="0"/>
              <a:t>適切な開発者に</a:t>
            </a:r>
            <a:r>
              <a:rPr lang="en-US" altLang="ja-JP" dirty="0" smtClean="0"/>
              <a:t>“change request”</a:t>
            </a:r>
            <a:r>
              <a:rPr lang="ja-JP" altLang="en-US" dirty="0" smtClean="0"/>
              <a:t>を</a:t>
            </a:r>
            <a:r>
              <a:rPr lang="ja-JP" altLang="en-US" dirty="0" smtClean="0"/>
              <a:t>依頼</a:t>
            </a:r>
            <a:r>
              <a:rPr lang="ja-JP" altLang="en-US" dirty="0" smtClean="0"/>
              <a:t>する</a:t>
            </a:r>
            <a:r>
              <a:rPr lang="en-US" altLang="ja-JP" dirty="0" smtClean="0"/>
              <a:t>	</a:t>
            </a:r>
          </a:p>
          <a:p>
            <a:pPr lvl="1" eaLnBrk="1" hangingPunct="1"/>
            <a:r>
              <a:rPr lang="ja-JP" altLang="en-US" dirty="0" smtClean="0"/>
              <a:t>開発者を能力別に分類する（</a:t>
            </a:r>
            <a:r>
              <a:rPr lang="en-US" altLang="ja-JP" dirty="0" smtClean="0"/>
              <a:t>start point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1" eaLnBrk="1" hangingPunct="1"/>
            <a:r>
              <a:rPr lang="en-US" altLang="ja-JP" dirty="0" smtClean="0"/>
              <a:t>2</a:t>
            </a:r>
            <a:r>
              <a:rPr lang="ja-JP" altLang="en-US" dirty="0" err="1" smtClean="0"/>
              <a:t>つの</a:t>
            </a:r>
            <a:r>
              <a:rPr lang="en-US" altLang="ja-JP" dirty="0" smtClean="0"/>
              <a:t>OSS</a:t>
            </a:r>
            <a:r>
              <a:rPr lang="ja-JP" altLang="en-US" dirty="0" smtClean="0"/>
              <a:t>（</a:t>
            </a:r>
            <a:r>
              <a:rPr lang="en-US" altLang="ja-JP" dirty="0" smtClean="0"/>
              <a:t>Mozilla</a:t>
            </a:r>
            <a:r>
              <a:rPr lang="ja-JP" altLang="en-US" dirty="0" err="1" smtClean="0"/>
              <a:t>，</a:t>
            </a:r>
            <a:r>
              <a:rPr lang="en-US" altLang="ja-JP" dirty="0" smtClean="0"/>
              <a:t>KDE</a:t>
            </a:r>
            <a:r>
              <a:rPr lang="ja-JP" altLang="en-US" dirty="0" smtClean="0"/>
              <a:t>）保守</a:t>
            </a:r>
            <a:r>
              <a:rPr lang="ja-JP" altLang="en-US" dirty="0" smtClean="0"/>
              <a:t>作業の観測</a:t>
            </a:r>
            <a:endParaRPr lang="en-US" altLang="ja-JP" dirty="0" smtClean="0"/>
          </a:p>
        </p:txBody>
      </p:sp>
      <p:sp>
        <p:nvSpPr>
          <p:cNvPr id="4100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>
                <a:ea typeface="ＭＳ Ｐゴシック" charset="-128"/>
              </a:rPr>
              <a:t>Two Case Studies of Open Source Software Development: Apache and Mozilla</a:t>
            </a:r>
            <a:endParaRPr lang="ja-JP" altLang="en-US" dirty="0">
              <a:ea typeface="ＭＳ Ｐゴシック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467544" y="6237312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eaLnBrk="1" hangingPunct="1"/>
            <a:r>
              <a:rPr lang="en-US" altLang="ja-JP" dirty="0" smtClean="0">
                <a:solidFill>
                  <a:schemeClr val="tx2"/>
                </a:solidFill>
              </a:rPr>
              <a:t>“ change request”</a:t>
            </a:r>
            <a:r>
              <a:rPr lang="ja-JP" altLang="en-US" dirty="0" smtClean="0">
                <a:solidFill>
                  <a:schemeClr val="tx2"/>
                </a:solidFill>
              </a:rPr>
              <a:t>＝バグの修正，新しい機能の実装</a:t>
            </a:r>
            <a:endParaRPr lang="en-US" altLang="ja-JP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Software Repository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pPr lvl="3"/>
            <a:endParaRPr lang="en-US" altLang="ja-JP" dirty="0" smtClean="0"/>
          </a:p>
          <a:p>
            <a:pPr lvl="3"/>
            <a:endParaRPr lang="en-US" altLang="ja-JP" dirty="0" smtClean="0"/>
          </a:p>
          <a:p>
            <a:r>
              <a:rPr lang="en-US" altLang="ja-JP" dirty="0" smtClean="0"/>
              <a:t>“</a:t>
            </a:r>
            <a:r>
              <a:rPr lang="en-US" altLang="ja-JP" dirty="0" smtClean="0"/>
              <a:t>change request</a:t>
            </a:r>
            <a:r>
              <a:rPr lang="en-US" altLang="ja-JP" dirty="0" smtClean="0"/>
              <a:t>”</a:t>
            </a:r>
            <a:r>
              <a:rPr lang="ja-JP" altLang="en-US" dirty="0" smtClean="0"/>
              <a:t>の担当者の決定方法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ボランティア開発者が自主的に担当する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プロジェクトの</a:t>
            </a:r>
            <a:r>
              <a:rPr kumimoji="1" lang="en-US" altLang="ja-JP" dirty="0" smtClean="0"/>
              <a:t>maintainer</a:t>
            </a:r>
            <a:r>
              <a:rPr kumimoji="1" lang="ja-JP" altLang="en-US" dirty="0" smtClean="0"/>
              <a:t>が依頼する</a:t>
            </a:r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smtClean="0"/>
              <a:t>Two Case Studies of Open Source Software Development: Apache and Mozilla</a:t>
            </a:r>
            <a:endParaRPr lang="ja-JP" altLang="en-US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96752"/>
            <a:ext cx="86868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グループ化 7"/>
          <p:cNvGrpSpPr/>
          <p:nvPr/>
        </p:nvGrpSpPr>
        <p:grpSpPr>
          <a:xfrm>
            <a:off x="2123728" y="2401292"/>
            <a:ext cx="5760640" cy="1944216"/>
            <a:chOff x="2123728" y="2780928"/>
            <a:chExt cx="7084030" cy="1944216"/>
          </a:xfrm>
        </p:grpSpPr>
        <p:sp>
          <p:nvSpPr>
            <p:cNvPr id="6" name="正方形/長方形 5"/>
            <p:cNvSpPr/>
            <p:nvPr/>
          </p:nvSpPr>
          <p:spPr bwMode="auto">
            <a:xfrm>
              <a:off x="2123728" y="3429000"/>
              <a:ext cx="6192688" cy="1296144"/>
            </a:xfrm>
            <a:prstGeom prst="rect">
              <a:avLst/>
            </a:prstGeom>
            <a:solidFill>
              <a:schemeClr val="accent1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" name="正方形/長方形 6"/>
            <p:cNvSpPr/>
            <p:nvPr/>
          </p:nvSpPr>
          <p:spPr bwMode="auto">
            <a:xfrm>
              <a:off x="5400092" y="2780928"/>
              <a:ext cx="3807666" cy="1944216"/>
            </a:xfrm>
            <a:prstGeom prst="rect">
              <a:avLst/>
            </a:prstGeom>
            <a:solidFill>
              <a:schemeClr val="accent1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sp>
        <p:nvSpPr>
          <p:cNvPr id="9" name="正方形/長方形 8"/>
          <p:cNvSpPr/>
          <p:nvPr/>
        </p:nvSpPr>
        <p:spPr bwMode="auto">
          <a:xfrm>
            <a:off x="2267744" y="1578826"/>
            <a:ext cx="2304256" cy="1008112"/>
          </a:xfrm>
          <a:prstGeom prst="rect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 bwMode="auto">
          <a:xfrm>
            <a:off x="345562" y="1589843"/>
            <a:ext cx="1058086" cy="1058086"/>
          </a:xfrm>
          <a:prstGeom prst="rect">
            <a:avLst/>
          </a:prstGeom>
          <a:noFill/>
          <a:ln w="38100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 bwMode="auto">
          <a:xfrm>
            <a:off x="323528" y="1268760"/>
            <a:ext cx="1080120" cy="288032"/>
          </a:xfrm>
          <a:prstGeom prst="rect">
            <a:avLst/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pitchFamily="50" charset="-128"/>
              </a:rPr>
              <a:t>CVS</a:t>
            </a:r>
            <a:endParaRPr kumimoji="1" lang="ja-JP" altLang="en-US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267744" y="1268760"/>
            <a:ext cx="2376264" cy="288032"/>
          </a:xfrm>
          <a:prstGeom prst="rect">
            <a:avLst/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dirty="0">
                <a:solidFill>
                  <a:srgbClr val="000000"/>
                </a:solidFill>
                <a:latin typeface="Arial" charset="0"/>
              </a:rPr>
              <a:t>BTS</a:t>
            </a:r>
            <a:endParaRPr kumimoji="1" lang="ja-JP" altLang="en-US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995936" y="3358733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>
                <a:solidFill>
                  <a:schemeClr val="tx2"/>
                </a:solidFill>
              </a:rPr>
              <a:t>提案手法</a:t>
            </a:r>
            <a:endParaRPr kumimoji="1" lang="ja-JP" altLang="en-US" sz="3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DEVELOPER SELECTION APPROACH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担当者が</a:t>
            </a:r>
            <a:r>
              <a:rPr lang="en-US" altLang="ja-JP" dirty="0" smtClean="0"/>
              <a:t>CVS</a:t>
            </a:r>
            <a:r>
              <a:rPr lang="ja-JP" altLang="en-US" dirty="0" smtClean="0"/>
              <a:t>や</a:t>
            </a:r>
            <a:r>
              <a:rPr lang="en-US" altLang="ja-JP" dirty="0" smtClean="0"/>
              <a:t>BTS</a:t>
            </a:r>
            <a:r>
              <a:rPr lang="ja-JP" altLang="en-US" dirty="0" smtClean="0"/>
              <a:t>に記述したテキスト情報を</a:t>
            </a:r>
            <a:r>
              <a:rPr lang="en-US" altLang="ja-JP" dirty="0" smtClean="0"/>
              <a:t>INDEX</a:t>
            </a:r>
            <a:r>
              <a:rPr lang="ja-JP" altLang="en-US" dirty="0" smtClean="0"/>
              <a:t>化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例）開発者</a:t>
            </a:r>
            <a:r>
              <a:rPr lang="en-US" altLang="ja-JP" dirty="0" smtClean="0"/>
              <a:t>A</a:t>
            </a:r>
            <a:r>
              <a:rPr lang="ja-JP" altLang="en-US" dirty="0" smtClean="0"/>
              <a:t>　</a:t>
            </a:r>
            <a:r>
              <a:rPr lang="en-US" altLang="ja-JP" dirty="0" smtClean="0"/>
              <a:t>–</a:t>
            </a:r>
            <a:r>
              <a:rPr lang="ja-JP" altLang="en-US" dirty="0" smtClean="0"/>
              <a:t>　</a:t>
            </a:r>
            <a:r>
              <a:rPr lang="en-US" altLang="ja-JP" dirty="0" err="1" smtClean="0"/>
              <a:t>kde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koffice</a:t>
            </a:r>
            <a:endParaRPr lang="en-US" altLang="ja-JP" dirty="0" smtClean="0"/>
          </a:p>
          <a:p>
            <a:r>
              <a:rPr kumimoji="1" lang="ja-JP" altLang="en-US" dirty="0" smtClean="0"/>
              <a:t>報告者による</a:t>
            </a:r>
            <a:r>
              <a:rPr lang="en-US" altLang="ja-JP" dirty="0" smtClean="0"/>
              <a:t>“change request</a:t>
            </a:r>
            <a:r>
              <a:rPr lang="en-US" altLang="ja-JP" dirty="0" smtClean="0"/>
              <a:t>”</a:t>
            </a:r>
            <a:r>
              <a:rPr lang="ja-JP" altLang="en-US" dirty="0" smtClean="0"/>
              <a:t>の</a:t>
            </a:r>
            <a:r>
              <a:rPr lang="en-US" altLang="ja-JP" dirty="0" smtClean="0"/>
              <a:t>description</a:t>
            </a:r>
            <a:r>
              <a:rPr lang="ja-JP" altLang="en-US" dirty="0" smtClean="0"/>
              <a:t>と合致する</a:t>
            </a:r>
            <a:r>
              <a:rPr lang="en-US" altLang="ja-JP" dirty="0" smtClean="0"/>
              <a:t>INDEX</a:t>
            </a:r>
            <a:r>
              <a:rPr lang="ja-JP" altLang="en-US" dirty="0" smtClean="0"/>
              <a:t>を持つ開発者を検索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smtClean="0"/>
              <a:t>Two Case Studies of Open Source Software Development: Apache and Mozilla</a:t>
            </a:r>
            <a:endParaRPr lang="ja-JP" altLang="en-U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96752"/>
            <a:ext cx="86868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正方形/長方形 16"/>
          <p:cNvSpPr/>
          <p:nvPr/>
        </p:nvSpPr>
        <p:spPr bwMode="auto">
          <a:xfrm>
            <a:off x="5004048" y="3284984"/>
            <a:ext cx="864096" cy="720080"/>
          </a:xfrm>
          <a:prstGeom prst="rect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323528" y="1268760"/>
            <a:ext cx="1080120" cy="288032"/>
          </a:xfrm>
          <a:prstGeom prst="rect">
            <a:avLst/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pitchFamily="50" charset="-128"/>
              </a:rPr>
              <a:t>CVS</a:t>
            </a:r>
            <a:endParaRPr kumimoji="1" lang="ja-JP" altLang="en-US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0" name="正方形/長方形 19"/>
          <p:cNvSpPr/>
          <p:nvPr/>
        </p:nvSpPr>
        <p:spPr bwMode="auto">
          <a:xfrm>
            <a:off x="2267744" y="1268760"/>
            <a:ext cx="2376264" cy="288032"/>
          </a:xfrm>
          <a:prstGeom prst="rect">
            <a:avLst/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dirty="0">
                <a:solidFill>
                  <a:srgbClr val="000000"/>
                </a:solidFill>
                <a:latin typeface="Arial" charset="0"/>
              </a:rPr>
              <a:t>BTS</a:t>
            </a:r>
            <a:endParaRPr kumimoji="1" lang="ja-JP" altLang="en-US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2" name="正方形/長方形 21"/>
          <p:cNvSpPr/>
          <p:nvPr/>
        </p:nvSpPr>
        <p:spPr bwMode="auto">
          <a:xfrm>
            <a:off x="467544" y="4797152"/>
            <a:ext cx="7776864" cy="432048"/>
          </a:xfrm>
          <a:prstGeom prst="rect">
            <a:avLst/>
          </a:prstGeom>
          <a:noFill/>
          <a:ln w="38100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3" name="正方形/長方形 22"/>
          <p:cNvSpPr/>
          <p:nvPr/>
        </p:nvSpPr>
        <p:spPr bwMode="auto">
          <a:xfrm>
            <a:off x="2267744" y="3212976"/>
            <a:ext cx="2304256" cy="864096"/>
          </a:xfrm>
          <a:prstGeom prst="rect">
            <a:avLst/>
          </a:prstGeom>
          <a:noFill/>
          <a:ln w="38100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4" name="正方形/長方形 23"/>
          <p:cNvSpPr/>
          <p:nvPr/>
        </p:nvSpPr>
        <p:spPr bwMode="auto">
          <a:xfrm>
            <a:off x="467544" y="5661248"/>
            <a:ext cx="7776864" cy="720080"/>
          </a:xfrm>
          <a:prstGeom prst="rect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CASE STUDY: MOZILLA AND KDE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How CRs are distributed among authors</a:t>
            </a:r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en-US" altLang="ja-JP" dirty="0" smtClean="0"/>
              <a:t>How  CRs has been assigned in a period of time</a:t>
            </a:r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smtClean="0"/>
              <a:t>Two Case Studies of Open Source Software Development: Apache and Mozilla</a:t>
            </a:r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smtClean="0"/>
              <a:t>Two Case Studies of Open Source Software Development: Apache and Mozilla</a:t>
            </a:r>
            <a:endParaRPr lang="ja-JP" altLang="en-US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628801"/>
            <a:ext cx="4598544" cy="4128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276872"/>
            <a:ext cx="4272790" cy="250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nkou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Rinkou</Template>
  <TotalTime>15692</TotalTime>
  <Words>346</Words>
  <Application>Microsoft Office PowerPoint</Application>
  <PresentationFormat>画面に合わせる (4:3)</PresentationFormat>
  <Paragraphs>68</Paragraphs>
  <Slides>6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Arial</vt:lpstr>
      <vt:lpstr>ＭＳ Ｐゴシック</vt:lpstr>
      <vt:lpstr>Wingdings</vt:lpstr>
      <vt:lpstr>Calibri</vt:lpstr>
      <vt:lpstr>Times New Roman</vt:lpstr>
      <vt:lpstr>Rinkou</vt:lpstr>
      <vt:lpstr>Supporting Change Request Assignment in Open Source Development</vt:lpstr>
      <vt:lpstr>Introduction</vt:lpstr>
      <vt:lpstr>Software Repository</vt:lpstr>
      <vt:lpstr>DEVELOPER SELECTION APPROACH</vt:lpstr>
      <vt:lpstr>CASE STUDY: MOZILLA AND KDE</vt:lpstr>
      <vt:lpstr>スライド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Guidelines for Effective Bridging in Global Software Engineering</dc:title>
  <dc:creator>shya</dc:creator>
  <cp:lastModifiedBy>akinori-i</cp:lastModifiedBy>
  <cp:revision>1281</cp:revision>
  <dcterms:created xsi:type="dcterms:W3CDTF">2009-06-07T06:46:21Z</dcterms:created>
  <dcterms:modified xsi:type="dcterms:W3CDTF">2010-09-29T05:46:00Z</dcterms:modified>
</cp:coreProperties>
</file>