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9"/>
  </p:notesMasterIdLst>
  <p:handoutMasterIdLst>
    <p:handoutMasterId r:id="rId10"/>
  </p:handoutMasterIdLst>
  <p:sldIdLst>
    <p:sldId id="258" r:id="rId2"/>
    <p:sldId id="259" r:id="rId3"/>
    <p:sldId id="260" r:id="rId4"/>
    <p:sldId id="282" r:id="rId5"/>
    <p:sldId id="263" r:id="rId6"/>
    <p:sldId id="277" r:id="rId7"/>
    <p:sldId id="275" r:id="rId8"/>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0A1B5D5-9B99-4C35-A422-299274C87663}" styleName="中間スタイル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18" autoAdjust="0"/>
    <p:restoredTop sz="73966" autoAdjust="0"/>
  </p:normalViewPr>
  <p:slideViewPr>
    <p:cSldViewPr snapToGrid="0" snapToObjects="1" showGuides="1">
      <p:cViewPr varScale="1">
        <p:scale>
          <a:sx n="64" d="100"/>
          <a:sy n="64" d="100"/>
        </p:scale>
        <p:origin x="-1430" y="-7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100" d="100"/>
          <a:sy n="100" d="100"/>
        </p:scale>
        <p:origin x="-3586" y="-86"/>
      </p:cViewPr>
      <p:guideLst>
        <p:guide orient="horz" pos="3131"/>
        <p:guide pos="214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838" y="0"/>
            <a:ext cx="2949787" cy="496967"/>
          </a:xfrm>
          <a:prstGeom prst="rect">
            <a:avLst/>
          </a:prstGeom>
        </p:spPr>
        <p:txBody>
          <a:bodyPr vert="horz" lIns="91440" tIns="45720" rIns="91440" bIns="45720" rtlCol="0"/>
          <a:lstStyle>
            <a:lvl1pPr algn="r">
              <a:defRPr sz="1200"/>
            </a:lvl1pPr>
          </a:lstStyle>
          <a:p>
            <a:fld id="{F77DDDB4-4B17-0C46-96D4-FF407CDBFFAA}" type="datetimeFigureOut">
              <a:rPr kumimoji="1" lang="ja-JP" altLang="en-US" smtClean="0"/>
              <a:t>2015/1/27</a:t>
            </a:fld>
            <a:endParaRPr kumimoji="1" lang="ja-JP" altLang="en-US"/>
          </a:p>
        </p:txBody>
      </p:sp>
      <p:sp>
        <p:nvSpPr>
          <p:cNvPr id="4" name="フッター プレースホルダー 3"/>
          <p:cNvSpPr>
            <a:spLocks noGrp="1"/>
          </p:cNvSpPr>
          <p:nvPr>
            <p:ph type="ftr" sz="quarter" idx="2"/>
          </p:nvPr>
        </p:nvSpPr>
        <p:spPr>
          <a:xfrm>
            <a:off x="0" y="9440646"/>
            <a:ext cx="2949787" cy="49696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838" y="9440646"/>
            <a:ext cx="2949787" cy="496967"/>
          </a:xfrm>
          <a:prstGeom prst="rect">
            <a:avLst/>
          </a:prstGeom>
        </p:spPr>
        <p:txBody>
          <a:bodyPr vert="horz" lIns="91440" tIns="45720" rIns="91440" bIns="45720" rtlCol="0" anchor="b"/>
          <a:lstStyle>
            <a:lvl1pPr algn="r">
              <a:defRPr sz="1200"/>
            </a:lvl1pPr>
          </a:lstStyle>
          <a:p>
            <a:fld id="{E3696C49-DC5E-AD4F-918D-031871C9D3FE}" type="slidenum">
              <a:rPr kumimoji="1" lang="ja-JP" altLang="en-US" smtClean="0"/>
              <a:t>‹#›</a:t>
            </a:fld>
            <a:endParaRPr kumimoji="1" lang="ja-JP" altLang="en-US"/>
          </a:p>
        </p:txBody>
      </p:sp>
    </p:spTree>
    <p:extLst>
      <p:ext uri="{BB962C8B-B14F-4D97-AF65-F5344CB8AC3E}">
        <p14:creationId xmlns:p14="http://schemas.microsoft.com/office/powerpoint/2010/main" val="4093158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6967"/>
          </a:xfrm>
          <a:prstGeom prst="rect">
            <a:avLst/>
          </a:prstGeom>
        </p:spPr>
        <p:txBody>
          <a:bodyPr vert="horz" lIns="91440" tIns="45720" rIns="91440" bIns="45720" rtlCol="0"/>
          <a:lstStyle>
            <a:lvl1pPr algn="r">
              <a:defRPr sz="1200"/>
            </a:lvl1pPr>
          </a:lstStyle>
          <a:p>
            <a:fld id="{01E7A192-E54E-F346-9142-EBDBB7BAE677}" type="datetimeFigureOut">
              <a:rPr kumimoji="1" lang="ja-JP" altLang="en-US" smtClean="0"/>
              <a:t>2015/1/27</a:t>
            </a:fld>
            <a:endParaRPr kumimoji="1" lang="ja-JP" altLang="en-US"/>
          </a:p>
        </p:txBody>
      </p:sp>
      <p:sp>
        <p:nvSpPr>
          <p:cNvPr id="4" name="スライド イメージ プレースホルダー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21186"/>
            <a:ext cx="5445760" cy="4472702"/>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40646"/>
            <a:ext cx="2949787" cy="49696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6"/>
            <a:ext cx="2949787" cy="496967"/>
          </a:xfrm>
          <a:prstGeom prst="rect">
            <a:avLst/>
          </a:prstGeom>
        </p:spPr>
        <p:txBody>
          <a:bodyPr vert="horz" lIns="91440" tIns="45720" rIns="91440" bIns="45720" rtlCol="0" anchor="b"/>
          <a:lstStyle>
            <a:lvl1pPr algn="r">
              <a:defRPr sz="1200"/>
            </a:lvl1pPr>
          </a:lstStyle>
          <a:p>
            <a:fld id="{471D74F6-2E31-3540-BA87-9CBB998BC01E}" type="slidenum">
              <a:rPr kumimoji="1" lang="ja-JP" altLang="en-US" smtClean="0"/>
              <a:t>‹#›</a:t>
            </a:fld>
            <a:endParaRPr kumimoji="1" lang="ja-JP" altLang="en-US"/>
          </a:p>
        </p:txBody>
      </p:sp>
    </p:spTree>
    <p:extLst>
      <p:ext uri="{BB962C8B-B14F-4D97-AF65-F5344CB8AC3E}">
        <p14:creationId xmlns:p14="http://schemas.microsoft.com/office/powerpoint/2010/main" val="326409045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1</a:t>
            </a:fld>
            <a:endParaRPr kumimoji="1" lang="ja-JP" altLang="en-US" dirty="0"/>
          </a:p>
        </p:txBody>
      </p:sp>
    </p:spTree>
    <p:extLst>
      <p:ext uri="{BB962C8B-B14F-4D97-AF65-F5344CB8AC3E}">
        <p14:creationId xmlns:p14="http://schemas.microsoft.com/office/powerpoint/2010/main" val="2032362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ソフトウェア開発において，ソフトウェア保守に要するコストは，ソフトウェアライフサイクル全体に要するコストの大半を占めることが知られています．</a:t>
            </a:r>
            <a:endParaRPr kumimoji="1" lang="en-US" altLang="ja-JP" dirty="0" smtClean="0"/>
          </a:p>
          <a:p>
            <a:r>
              <a:rPr kumimoji="1" lang="ja-JP" altLang="en-US" dirty="0" smtClean="0"/>
              <a:t>大半を占めていることから，ソフトウェア保守改善研究が盛んにおこなわれています．</a:t>
            </a:r>
            <a:endParaRPr kumimoji="1" lang="en-US" altLang="ja-JP" dirty="0" smtClean="0"/>
          </a:p>
          <a:p>
            <a:r>
              <a:rPr kumimoji="1" lang="ja-JP" altLang="en-US" dirty="0" smtClean="0"/>
              <a:t>例えば，不具合修正のためにかかるコストを見積もる研究，</a:t>
            </a:r>
            <a:endParaRPr kumimoji="1" lang="en-US" altLang="ja-JP" dirty="0" smtClean="0"/>
          </a:p>
          <a:p>
            <a:r>
              <a:rPr kumimoji="1" lang="ja-JP" altLang="en-US" dirty="0" smtClean="0"/>
              <a:t>不具合修正のためにかかる時間の予測，</a:t>
            </a:r>
            <a:endParaRPr kumimoji="1" lang="en-US" altLang="ja-JP" dirty="0" smtClean="0"/>
          </a:p>
          <a:p>
            <a:r>
              <a:rPr kumimoji="1" lang="ja-JP" altLang="en-US" dirty="0" smtClean="0"/>
              <a:t>不具合修正のタスクを割当ての支援などがあります．</a:t>
            </a:r>
            <a:endParaRPr kumimoji="1" lang="en-US" altLang="ja-JP" dirty="0" smtClean="0"/>
          </a:p>
          <a:p>
            <a:endParaRPr kumimoji="1" lang="en-US" altLang="ja-JP" dirty="0" smtClean="0"/>
          </a:p>
          <a:p>
            <a:r>
              <a:rPr kumimoji="1" lang="ja-JP" altLang="en-US" dirty="0" smtClean="0"/>
              <a:t>これらの先行研究は，不具合修正の効率化が目的でしたが，</a:t>
            </a:r>
            <a:endParaRPr kumimoji="1" lang="en-US" altLang="ja-JP" dirty="0" smtClean="0"/>
          </a:p>
          <a:p>
            <a:r>
              <a:rPr kumimoji="1" lang="ja-JP" altLang="en-US" dirty="0" smtClean="0"/>
              <a:t>不具合の特徴また，影響範囲などを考慮していませんでした．</a:t>
            </a:r>
            <a:endParaRPr kumimoji="1" lang="en-US" altLang="ja-JP" dirty="0" smtClean="0"/>
          </a:p>
          <a:p>
            <a:endParaRPr kumimoji="1" lang="en-US" altLang="ja-JP" dirty="0" smtClean="0"/>
          </a:p>
          <a:p>
            <a:r>
              <a:rPr kumimoji="1" lang="ja-JP" altLang="en-US" dirty="0" smtClean="0"/>
              <a:t>そこで近年では，ユーザの満足度や，開発スケジュールの変更など不具合がもたらす影響を考慮した研究が行われています．</a:t>
            </a:r>
            <a:endParaRPr kumimoji="1" lang="en-US" altLang="ja-JP" dirty="0" smtClean="0"/>
          </a:p>
          <a:p>
            <a:r>
              <a:rPr kumimoji="1" lang="ja-JP" altLang="en-US" dirty="0" smtClean="0"/>
              <a:t>特に，この影響が大きい不具合を</a:t>
            </a:r>
            <a:r>
              <a:rPr kumimoji="1" lang="en-US" altLang="ja-JP" dirty="0" smtClean="0"/>
              <a:t>High</a:t>
            </a:r>
            <a:r>
              <a:rPr kumimoji="1" lang="en-US" altLang="ja-JP" baseline="0" dirty="0" smtClean="0"/>
              <a:t> Impact Bug</a:t>
            </a:r>
            <a:r>
              <a:rPr kumimoji="1" lang="ja-JP" altLang="en-US" baseline="0" dirty="0" smtClean="0"/>
              <a:t>とよび，優先的に修正する必要性が認識され始めています．</a:t>
            </a:r>
            <a:endParaRPr kumimoji="1" lang="en-US" altLang="ja-JP" dirty="0" smtClean="0"/>
          </a:p>
          <a:p>
            <a:endParaRPr kumimoji="1" lang="en-US" altLang="ja-JP" dirty="0" smtClean="0"/>
          </a:p>
          <a:p>
            <a:r>
              <a:rPr kumimoji="1" lang="ja-JP" altLang="en-US" dirty="0" smtClean="0"/>
              <a:t>本研究では</a:t>
            </a:r>
            <a:r>
              <a:rPr kumimoji="1" lang="en-US" altLang="ja-JP" dirty="0" smtClean="0"/>
              <a:t>High</a:t>
            </a:r>
            <a:r>
              <a:rPr kumimoji="1" lang="en-US" altLang="ja-JP" baseline="0" dirty="0" smtClean="0"/>
              <a:t> Impact Bug</a:t>
            </a:r>
            <a:r>
              <a:rPr kumimoji="1" lang="ja-JP" altLang="en-US" baseline="0" dirty="0" smtClean="0"/>
              <a:t>のうち，</a:t>
            </a:r>
            <a:r>
              <a:rPr kumimoji="1" lang="en-US" altLang="ja-JP" baseline="0" dirty="0" smtClean="0"/>
              <a:t>Blocking</a:t>
            </a:r>
            <a:r>
              <a:rPr kumimoji="1" lang="ja-JP" altLang="en-US" baseline="0" dirty="0" smtClean="0"/>
              <a:t> </a:t>
            </a:r>
            <a:r>
              <a:rPr kumimoji="1" lang="en-US" altLang="ja-JP" baseline="0" dirty="0" smtClean="0"/>
              <a:t>Bug</a:t>
            </a:r>
            <a:r>
              <a:rPr kumimoji="1" lang="ja-JP" altLang="en-US" baseline="0" dirty="0" smtClean="0"/>
              <a:t>に着目します．</a:t>
            </a:r>
            <a:endParaRPr kumimoji="1" lang="en-US" altLang="ja-JP" baseline="0" dirty="0" smtClean="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2</a:t>
            </a:fld>
            <a:endParaRPr kumimoji="1" lang="ja-JP" altLang="en-US" dirty="0"/>
          </a:p>
        </p:txBody>
      </p:sp>
    </p:spTree>
    <p:extLst>
      <p:ext uri="{BB962C8B-B14F-4D97-AF65-F5344CB8AC3E}">
        <p14:creationId xmlns:p14="http://schemas.microsoft.com/office/powerpoint/2010/main" val="15903877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Blocking Bug</a:t>
            </a:r>
            <a:r>
              <a:rPr kumimoji="1" lang="ja-JP" altLang="en-US" dirty="0" smtClean="0"/>
              <a:t>の説明と問題点について述べます．本研究では，他の不具合の修正を妨害する不具合のことを</a:t>
            </a:r>
            <a:r>
              <a:rPr kumimoji="1" lang="en-US" altLang="ja-JP" dirty="0" smtClean="0"/>
              <a:t>Blocking Bug</a:t>
            </a:r>
            <a:r>
              <a:rPr kumimoji="1" lang="ja-JP" altLang="en-US" dirty="0" smtClean="0"/>
              <a:t>と呼びます．</a:t>
            </a:r>
            <a:endParaRPr kumimoji="1" lang="en-US" altLang="ja-JP" dirty="0" smtClean="0"/>
          </a:p>
          <a:p>
            <a:endParaRPr kumimoji="1" lang="en-US" altLang="ja-JP" dirty="0" smtClean="0"/>
          </a:p>
          <a:p>
            <a:r>
              <a:rPr kumimoji="1" lang="ja-JP" altLang="en-US" dirty="0" smtClean="0"/>
              <a:t>図を用いて，</a:t>
            </a:r>
            <a:r>
              <a:rPr kumimoji="1" lang="en-US" altLang="ja-JP" dirty="0" smtClean="0"/>
              <a:t>Blocking Bug</a:t>
            </a:r>
            <a:r>
              <a:rPr kumimoji="1" lang="ja-JP" altLang="en-US" dirty="0" smtClean="0"/>
              <a:t>の問題点と特徴を説明します．</a:t>
            </a:r>
            <a:endParaRPr kumimoji="1" lang="en-US" altLang="ja-JP" dirty="0" smtClean="0"/>
          </a:p>
          <a:p>
            <a:r>
              <a:rPr kumimoji="1" lang="ja-JP" altLang="en-US" dirty="0" smtClean="0"/>
              <a:t>この図は，報告された不具合</a:t>
            </a:r>
            <a:r>
              <a:rPr kumimoji="1" lang="en-US" altLang="ja-JP" dirty="0" smtClean="0"/>
              <a:t>A</a:t>
            </a:r>
            <a:r>
              <a:rPr kumimoji="1" lang="ja-JP" altLang="en-US" dirty="0" smtClean="0"/>
              <a:t>が不具合</a:t>
            </a:r>
            <a:r>
              <a:rPr kumimoji="1" lang="en-US" altLang="ja-JP" dirty="0" smtClean="0"/>
              <a:t>B</a:t>
            </a:r>
            <a:r>
              <a:rPr kumimoji="1" lang="ja-JP" altLang="en-US" dirty="0" smtClean="0"/>
              <a:t>に修正を妨害されていることを示しています．</a:t>
            </a:r>
            <a:endParaRPr kumimoji="1" lang="en-US" altLang="ja-JP" dirty="0" smtClean="0"/>
          </a:p>
          <a:p>
            <a:r>
              <a:rPr kumimoji="1" lang="ja-JP" altLang="en-US" dirty="0" smtClean="0"/>
              <a:t>つまり，たとえ不具合</a:t>
            </a:r>
            <a:r>
              <a:rPr kumimoji="1" lang="en-US" altLang="ja-JP" dirty="0" smtClean="0"/>
              <a:t>A</a:t>
            </a:r>
            <a:r>
              <a:rPr kumimoji="1" lang="ja-JP" altLang="en-US" dirty="0" smtClean="0"/>
              <a:t>が軽微であっても，また影響力が高くても，不具合</a:t>
            </a:r>
            <a:r>
              <a:rPr kumimoji="1" lang="en-US" altLang="ja-JP" dirty="0" smtClean="0"/>
              <a:t>B</a:t>
            </a:r>
            <a:r>
              <a:rPr kumimoji="1" lang="ja-JP" altLang="en-US" dirty="0" err="1" smtClean="0"/>
              <a:t>が修</a:t>
            </a:r>
            <a:r>
              <a:rPr kumimoji="1" lang="ja-JP" altLang="en-US" dirty="0" smtClean="0"/>
              <a:t>正されない限り，不具合</a:t>
            </a:r>
            <a:r>
              <a:rPr kumimoji="1" lang="en-US" altLang="ja-JP" dirty="0" smtClean="0"/>
              <a:t>A</a:t>
            </a:r>
            <a:r>
              <a:rPr kumimoji="1" lang="ja-JP" altLang="en-US" dirty="0" smtClean="0"/>
              <a:t>は修正できないことになります．</a:t>
            </a:r>
            <a:endParaRPr kumimoji="1" lang="en-US" altLang="ja-JP" dirty="0" smtClean="0"/>
          </a:p>
          <a:p>
            <a:endParaRPr kumimoji="1" lang="en-US" altLang="ja-JP" dirty="0" smtClean="0"/>
          </a:p>
          <a:p>
            <a:r>
              <a:rPr kumimoji="1" lang="ja-JP" altLang="en-US" dirty="0" smtClean="0"/>
              <a:t>不具合</a:t>
            </a:r>
            <a:r>
              <a:rPr kumimoji="1" lang="en-US" altLang="ja-JP" dirty="0" smtClean="0"/>
              <a:t>B</a:t>
            </a:r>
            <a:r>
              <a:rPr kumimoji="1" lang="ja-JP" altLang="en-US" dirty="0" smtClean="0"/>
              <a:t>が不具合</a:t>
            </a:r>
            <a:r>
              <a:rPr kumimoji="1" lang="en-US" altLang="ja-JP" dirty="0" smtClean="0"/>
              <a:t>A</a:t>
            </a:r>
            <a:r>
              <a:rPr kumimoji="1" lang="ja-JP" altLang="en-US" dirty="0" smtClean="0"/>
              <a:t>の修正を妨害していることから不具合</a:t>
            </a:r>
            <a:r>
              <a:rPr kumimoji="1" lang="en-US" altLang="ja-JP" dirty="0" smtClean="0"/>
              <a:t>A</a:t>
            </a:r>
            <a:r>
              <a:rPr kumimoji="1" lang="ja-JP" altLang="en-US" dirty="0" smtClean="0"/>
              <a:t>は本来不具合</a:t>
            </a:r>
            <a:r>
              <a:rPr kumimoji="1" lang="en-US" altLang="ja-JP" dirty="0" smtClean="0"/>
              <a:t>A</a:t>
            </a:r>
            <a:r>
              <a:rPr kumimoji="1" lang="ja-JP" altLang="en-US" dirty="0" smtClean="0"/>
              <a:t>を直すために必要な</a:t>
            </a:r>
            <a:r>
              <a:rPr kumimoji="1" lang="en-US" altLang="ja-JP" dirty="0" smtClean="0"/>
              <a:t>T[</a:t>
            </a:r>
            <a:r>
              <a:rPr kumimoji="1" lang="en-US" altLang="ja-JP" dirty="0" err="1" smtClean="0"/>
              <a:t>fix_blocked</a:t>
            </a:r>
            <a:r>
              <a:rPr kumimoji="1" lang="en-US" altLang="ja-JP" dirty="0" smtClean="0"/>
              <a:t>]</a:t>
            </a:r>
            <a:r>
              <a:rPr kumimoji="1" lang="ja-JP" altLang="en-US" dirty="0" smtClean="0"/>
              <a:t>に加えて，不具合</a:t>
            </a:r>
            <a:r>
              <a:rPr kumimoji="1" lang="en-US" altLang="ja-JP" dirty="0" smtClean="0"/>
              <a:t>B</a:t>
            </a:r>
            <a:r>
              <a:rPr kumimoji="1" lang="ja-JP" altLang="en-US" dirty="0" smtClean="0"/>
              <a:t>が不具合</a:t>
            </a:r>
            <a:r>
              <a:rPr kumimoji="1" lang="en-US" altLang="ja-JP" dirty="0" smtClean="0"/>
              <a:t>A</a:t>
            </a:r>
            <a:r>
              <a:rPr kumimoji="1" lang="ja-JP" altLang="en-US" dirty="0" err="1" smtClean="0"/>
              <a:t>を妨</a:t>
            </a:r>
            <a:r>
              <a:rPr kumimoji="1" lang="ja-JP" altLang="en-US" dirty="0" smtClean="0"/>
              <a:t>害していると発覚するまでの</a:t>
            </a:r>
            <a:r>
              <a:rPr kumimoji="1" lang="en-US" altLang="ja-JP" dirty="0" smtClean="0"/>
              <a:t>T[</a:t>
            </a:r>
            <a:r>
              <a:rPr kumimoji="1" lang="en-US" altLang="ja-JP" dirty="0" err="1" smtClean="0"/>
              <a:t>find_blocking</a:t>
            </a:r>
            <a:r>
              <a:rPr kumimoji="1" lang="en-US" altLang="ja-JP" dirty="0" smtClean="0"/>
              <a:t>]</a:t>
            </a: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不具合</a:t>
            </a:r>
            <a:r>
              <a:rPr kumimoji="1" lang="en-US" altLang="ja-JP" dirty="0" smtClean="0"/>
              <a:t>B</a:t>
            </a:r>
            <a:r>
              <a:rPr kumimoji="1" lang="ja-JP" altLang="en-US" dirty="0" smtClean="0"/>
              <a:t>を修正するのに必要な</a:t>
            </a:r>
            <a:r>
              <a:rPr kumimoji="1" lang="en-US" altLang="ja-JP" dirty="0" smtClean="0"/>
              <a:t>T[</a:t>
            </a:r>
            <a:r>
              <a:rPr kumimoji="1" lang="en-US" altLang="ja-JP" dirty="0" err="1" smtClean="0"/>
              <a:t>fix_blocking</a:t>
            </a:r>
            <a:r>
              <a:rPr kumimoji="1" lang="en-US" altLang="ja-JP" dirty="0" smtClean="0"/>
              <a:t>]</a:t>
            </a:r>
            <a:r>
              <a:rPr kumimoji="1" lang="ja-JP" altLang="en-US" dirty="0" smtClean="0"/>
              <a:t>分の</a:t>
            </a:r>
            <a:r>
              <a:rPr kumimoji="1" lang="ja-JP" altLang="en-US" dirty="0" smtClean="0"/>
              <a:t>時間が必要になります．結果として，不具合</a:t>
            </a:r>
            <a:r>
              <a:rPr kumimoji="1" lang="en-US" altLang="ja-JP" dirty="0" smtClean="0"/>
              <a:t>A</a:t>
            </a:r>
            <a:r>
              <a:rPr kumimoji="1" lang="ja-JP" altLang="en-US" dirty="0" smtClean="0"/>
              <a:t>を修正するためには</a:t>
            </a:r>
            <a:r>
              <a:rPr kumimoji="1" lang="en-US" altLang="ja-JP" dirty="0" smtClean="0"/>
              <a:t>T[</a:t>
            </a:r>
            <a:r>
              <a:rPr kumimoji="1" lang="en-US" altLang="ja-JP" dirty="0" err="1" smtClean="0"/>
              <a:t>fix_blocking_set</a:t>
            </a:r>
            <a:r>
              <a:rPr kumimoji="1" lang="en-US" altLang="ja-JP" dirty="0" smtClean="0"/>
              <a:t>]</a:t>
            </a:r>
            <a:r>
              <a:rPr kumimoji="1" lang="ja-JP" altLang="en-US" dirty="0" smtClean="0"/>
              <a:t>分の</a:t>
            </a:r>
            <a:r>
              <a:rPr kumimoji="1" lang="ja-JP" altLang="en-US" dirty="0" smtClean="0"/>
              <a:t>時間が必要になります．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つまり，</a:t>
            </a:r>
            <a:r>
              <a:rPr kumimoji="1" lang="en-US" altLang="ja-JP" dirty="0" smtClean="0"/>
              <a:t>T[</a:t>
            </a:r>
            <a:r>
              <a:rPr kumimoji="1" lang="en-US" altLang="ja-JP" dirty="0" err="1" smtClean="0"/>
              <a:t>find_blocking</a:t>
            </a:r>
            <a:r>
              <a:rPr kumimoji="1" lang="en-US" altLang="ja-JP" dirty="0" smtClean="0"/>
              <a:t>]</a:t>
            </a:r>
            <a:r>
              <a:rPr kumimoji="1" lang="ja-JP" altLang="en-US" dirty="0" smtClean="0"/>
              <a:t>時間，</a:t>
            </a:r>
            <a:r>
              <a:rPr kumimoji="1" lang="en-US" altLang="ja-JP" dirty="0" smtClean="0"/>
              <a:t>T[</a:t>
            </a:r>
            <a:r>
              <a:rPr kumimoji="1" lang="en-US" altLang="ja-JP" dirty="0" err="1" smtClean="0"/>
              <a:t>fix_blocking</a:t>
            </a:r>
            <a:r>
              <a:rPr kumimoji="1" lang="en-US" altLang="ja-JP" dirty="0" smtClean="0"/>
              <a:t>]</a:t>
            </a:r>
            <a:r>
              <a:rPr kumimoji="1" lang="ja-JP" altLang="en-US" dirty="0" smtClean="0"/>
              <a:t>時間修正が遅延することになります．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修正</a:t>
            </a:r>
            <a:r>
              <a:rPr kumimoji="1" lang="ja-JP" altLang="en-US" dirty="0" smtClean="0"/>
              <a:t>の遅延はユーザーの満足度の低下に繋がるためできるだけ早く</a:t>
            </a:r>
            <a:r>
              <a:rPr kumimoji="1" lang="en-US" altLang="ja-JP" dirty="0" smtClean="0"/>
              <a:t>Blocking Bug</a:t>
            </a:r>
            <a:r>
              <a:rPr kumimoji="1" lang="ja-JP" altLang="en-US" dirty="0" err="1" smtClean="0"/>
              <a:t>を検</a:t>
            </a:r>
            <a:r>
              <a:rPr kumimoji="1" lang="ja-JP" altLang="en-US" dirty="0" smtClean="0"/>
              <a:t>出，修正する必要があります</a:t>
            </a:r>
            <a:r>
              <a:rPr kumimoji="1" lang="ja-JP" altLang="en-US" dirty="0" smtClean="0"/>
              <a:t>．</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3</a:t>
            </a:fld>
            <a:endParaRPr kumimoji="1" lang="ja-JP" altLang="en-US"/>
          </a:p>
        </p:txBody>
      </p:sp>
    </p:spTree>
    <p:extLst>
      <p:ext uri="{BB962C8B-B14F-4D97-AF65-F5344CB8AC3E}">
        <p14:creationId xmlns:p14="http://schemas.microsoft.com/office/powerpoint/2010/main" val="3210862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Blocking Bug</a:t>
            </a:r>
            <a:r>
              <a:rPr kumimoji="1" lang="ja-JP" altLang="en-US" dirty="0" smtClean="0"/>
              <a:t>に関する先行研究として</a:t>
            </a:r>
            <a:r>
              <a:rPr kumimoji="1" lang="en-US" altLang="ja-JP" dirty="0" smtClean="0"/>
              <a:t>Garcia</a:t>
            </a:r>
            <a:r>
              <a:rPr kumimoji="1" lang="ja-JP" altLang="en-US" dirty="0" smtClean="0"/>
              <a:t>らが</a:t>
            </a:r>
            <a:r>
              <a:rPr kumimoji="1" lang="en-US" altLang="ja-JP" dirty="0" smtClean="0"/>
              <a:t>6</a:t>
            </a:r>
            <a:r>
              <a:rPr kumimoji="1" lang="ja-JP" altLang="en-US" dirty="0" err="1" smtClean="0"/>
              <a:t>つの</a:t>
            </a:r>
            <a:r>
              <a:rPr kumimoji="1" lang="ja-JP" altLang="en-US" dirty="0" smtClean="0"/>
              <a:t>オープンソースプロジェクトを対象に行った研究では，</a:t>
            </a:r>
            <a:endParaRPr kumimoji="1" lang="en-US" altLang="ja-JP" dirty="0" smtClean="0"/>
          </a:p>
          <a:p>
            <a:r>
              <a:rPr kumimoji="1" lang="en-US" altLang="ja-JP" dirty="0" smtClean="0"/>
              <a:t>Blocking Bug</a:t>
            </a:r>
            <a:r>
              <a:rPr kumimoji="1" lang="ja-JP" altLang="en-US" dirty="0" smtClean="0"/>
              <a:t>は</a:t>
            </a:r>
            <a:r>
              <a:rPr kumimoji="1" lang="en-US" altLang="ja-JP" dirty="0" smtClean="0"/>
              <a:t>Blocking Bug</a:t>
            </a:r>
            <a:r>
              <a:rPr kumimoji="1" lang="ja-JP" altLang="en-US" dirty="0" smtClean="0"/>
              <a:t>以外の不具合に比べて</a:t>
            </a:r>
            <a:r>
              <a:rPr kumimoji="1" lang="en-US" altLang="ja-JP" dirty="0" smtClean="0"/>
              <a:t>15</a:t>
            </a:r>
            <a:r>
              <a:rPr kumimoji="1" lang="ja-JP" altLang="en-US" dirty="0" smtClean="0"/>
              <a:t>日から</a:t>
            </a:r>
            <a:r>
              <a:rPr kumimoji="1" lang="en-US" altLang="ja-JP" dirty="0" smtClean="0"/>
              <a:t>40</a:t>
            </a:r>
            <a:r>
              <a:rPr kumimoji="1" lang="ja-JP" altLang="en-US" dirty="0" smtClean="0"/>
              <a:t>日程度，修正時間が長くなると述べています</a:t>
            </a:r>
            <a:r>
              <a:rPr kumimoji="1" lang="ja-JP" altLang="en-US" dirty="0" smtClean="0"/>
              <a:t>．</a:t>
            </a:r>
            <a:endParaRPr kumimoji="1" lang="en-US" altLang="ja-JP" dirty="0" smtClean="0"/>
          </a:p>
          <a:p>
            <a:r>
              <a:rPr kumimoji="1" lang="ja-JP" altLang="en-US" dirty="0" smtClean="0"/>
              <a:t>また，</a:t>
            </a:r>
            <a:r>
              <a:rPr kumimoji="1" lang="en-US" altLang="ja-JP" dirty="0" smtClean="0"/>
              <a:t>Blocking Bug</a:t>
            </a:r>
            <a:r>
              <a:rPr kumimoji="1" lang="ja-JP" altLang="en-US" dirty="0" err="1" smtClean="0"/>
              <a:t>と検</a:t>
            </a:r>
            <a:r>
              <a:rPr kumimoji="1" lang="ja-JP" altLang="en-US" dirty="0" smtClean="0"/>
              <a:t>出するまでは</a:t>
            </a:r>
            <a:r>
              <a:rPr kumimoji="1" lang="en-US" altLang="ja-JP" dirty="0" smtClean="0"/>
              <a:t>3</a:t>
            </a:r>
            <a:r>
              <a:rPr kumimoji="1" lang="ja-JP" altLang="en-US" dirty="0" smtClean="0"/>
              <a:t>日から</a:t>
            </a:r>
            <a:r>
              <a:rPr kumimoji="1" lang="en-US" altLang="ja-JP" dirty="0" smtClean="0"/>
              <a:t>18</a:t>
            </a:r>
            <a:r>
              <a:rPr kumimoji="1" lang="ja-JP" altLang="en-US" dirty="0" smtClean="0"/>
              <a:t>日と短い場合もあれば，長い場合もあり，</a:t>
            </a:r>
            <a:r>
              <a:rPr kumimoji="1" lang="ja-JP" altLang="en-US" dirty="0" smtClean="0"/>
              <a:t>プロジェクトによって傾向</a:t>
            </a:r>
            <a:r>
              <a:rPr kumimoji="1" lang="ja-JP" altLang="en-US" dirty="0" smtClean="0"/>
              <a:t>は異なります</a:t>
            </a:r>
            <a:r>
              <a:rPr kumimoji="1" lang="ja-JP" altLang="en-US" dirty="0" smtClean="0"/>
              <a:t>．</a:t>
            </a:r>
            <a:endParaRPr kumimoji="1" lang="en-US" altLang="ja-JP" dirty="0" smtClean="0"/>
          </a:p>
          <a:p>
            <a:endParaRPr kumimoji="1" lang="en-US" altLang="ja-JP" dirty="0" smtClean="0"/>
          </a:p>
          <a:p>
            <a:r>
              <a:rPr kumimoji="1" lang="ja-JP" altLang="en-US" dirty="0" smtClean="0"/>
              <a:t>ばらつきの原因はプロダクトの複雑度やコンポーネント間の結合度にあると思い，発生の原因を理解することが重要であると考えました．</a:t>
            </a:r>
            <a:endParaRPr kumimoji="1" lang="en-US" altLang="ja-JP" dirty="0" smtClean="0"/>
          </a:p>
          <a:p>
            <a:endParaRPr kumimoji="1" lang="en-US" altLang="ja-JP" dirty="0" smtClean="0"/>
          </a:p>
          <a:p>
            <a:r>
              <a:rPr kumimoji="1" lang="ja-JP" altLang="en-US" dirty="0" smtClean="0"/>
              <a:t>先行研究では，不具合のデータから</a:t>
            </a:r>
            <a:r>
              <a:rPr kumimoji="1" lang="en-US" altLang="ja-JP" dirty="0" smtClean="0"/>
              <a:t>Blocking Bug</a:t>
            </a:r>
            <a:r>
              <a:rPr kumimoji="1" lang="ja-JP" altLang="en-US" dirty="0" smtClean="0"/>
              <a:t>の特徴を分析していましたが，</a:t>
            </a:r>
            <a:r>
              <a:rPr kumimoji="1" lang="en-US" altLang="ja-JP" dirty="0" smtClean="0"/>
              <a:t>Blocking Bug</a:t>
            </a:r>
            <a:r>
              <a:rPr kumimoji="1" lang="ja-JP" altLang="en-US" dirty="0" smtClean="0"/>
              <a:t>の発生原因や予防法については述べられていません．</a:t>
            </a:r>
            <a:endParaRPr kumimoji="1" lang="en-US" altLang="ja-JP" dirty="0" smtClean="0"/>
          </a:p>
          <a:p>
            <a:r>
              <a:rPr kumimoji="1" lang="ja-JP" altLang="en-US" dirty="0" smtClean="0"/>
              <a:t>そこで本研究では，</a:t>
            </a:r>
            <a:r>
              <a:rPr kumimoji="1" lang="en-US" altLang="ja-JP" dirty="0" smtClean="0"/>
              <a:t>Blocking Bug</a:t>
            </a:r>
            <a:r>
              <a:rPr kumimoji="1" lang="ja-JP" altLang="en-US" dirty="0" smtClean="0"/>
              <a:t>が報告されるよりも遡ってプロダクトの作成時から分析することで</a:t>
            </a:r>
            <a:r>
              <a:rPr kumimoji="1" lang="en-US" altLang="ja-JP" dirty="0" smtClean="0"/>
              <a:t>Blocking Bug</a:t>
            </a:r>
            <a:r>
              <a:rPr kumimoji="1" lang="ja-JP" altLang="en-US" dirty="0" smtClean="0"/>
              <a:t>の発生原因を理解しようと考えています。</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4</a:t>
            </a:fld>
            <a:endParaRPr kumimoji="1" lang="ja-JP" altLang="en-US"/>
          </a:p>
        </p:txBody>
      </p:sp>
    </p:spTree>
    <p:extLst>
      <p:ext uri="{BB962C8B-B14F-4D97-AF65-F5344CB8AC3E}">
        <p14:creationId xmlns:p14="http://schemas.microsoft.com/office/powerpoint/2010/main" val="172093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つまり，本研究の目的としては，</a:t>
            </a:r>
            <a:r>
              <a:rPr kumimoji="1" lang="en-US" altLang="ja-JP" dirty="0" smtClean="0"/>
              <a:t>Blocking Bug</a:t>
            </a:r>
            <a:r>
              <a:rPr kumimoji="1" lang="ja-JP" altLang="en-US" dirty="0" smtClean="0"/>
              <a:t>の早期発見と発生の</a:t>
            </a:r>
            <a:r>
              <a:rPr kumimoji="1" lang="ja-JP" altLang="en-US" dirty="0" smtClean="0"/>
              <a:t>予防にあります。</a:t>
            </a:r>
            <a:endParaRPr kumimoji="1" lang="en-US" altLang="ja-JP" dirty="0" smtClean="0"/>
          </a:p>
          <a:p>
            <a:endParaRPr kumimoji="1" lang="en-US" altLang="ja-JP" dirty="0" smtClean="0"/>
          </a:p>
          <a:p>
            <a:r>
              <a:rPr kumimoji="1" lang="en-US" altLang="ja-JP" dirty="0" smtClean="0"/>
              <a:t>Blocking Bug</a:t>
            </a:r>
            <a:r>
              <a:rPr kumimoji="1" lang="ja-JP" altLang="en-US" dirty="0" smtClean="0"/>
              <a:t>の早期発見，発生の予防のためには発生の原因を理解する必要があると考えており，</a:t>
            </a:r>
            <a:endParaRPr kumimoji="1" lang="en-US" altLang="ja-JP" dirty="0" smtClean="0"/>
          </a:p>
          <a:p>
            <a:r>
              <a:rPr kumimoji="1" lang="ja-JP" altLang="en-US" dirty="0" smtClean="0"/>
              <a:t>原因を理解するために，不具合，人，ファイルの</a:t>
            </a:r>
            <a:r>
              <a:rPr kumimoji="1" lang="en-US" altLang="ja-JP" dirty="0" smtClean="0"/>
              <a:t>3</a:t>
            </a:r>
            <a:r>
              <a:rPr kumimoji="1" lang="ja-JP" altLang="en-US" dirty="0" err="1" smtClean="0"/>
              <a:t>つの</a:t>
            </a:r>
            <a:r>
              <a:rPr kumimoji="1" lang="ja-JP" altLang="en-US" dirty="0" smtClean="0"/>
              <a:t>観点から分析を行います</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5</a:t>
            </a:fld>
            <a:endParaRPr kumimoji="1" lang="ja-JP" altLang="en-US"/>
          </a:p>
        </p:txBody>
      </p:sp>
    </p:spTree>
    <p:extLst>
      <p:ext uri="{BB962C8B-B14F-4D97-AF65-F5344CB8AC3E}">
        <p14:creationId xmlns:p14="http://schemas.microsoft.com/office/powerpoint/2010/main" val="34244720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アプローチについて補足して説明します．</a:t>
            </a:r>
            <a:endParaRPr kumimoji="1" lang="en-US" altLang="ja-JP" dirty="0" smtClean="0"/>
          </a:p>
          <a:p>
            <a:r>
              <a:rPr kumimoji="1" lang="ja-JP" altLang="en-US" dirty="0" smtClean="0"/>
              <a:t>この図は，</a:t>
            </a:r>
            <a:r>
              <a:rPr kumimoji="1" lang="en-US" altLang="ja-JP" b="1" dirty="0" smtClean="0"/>
              <a:t>Blocking</a:t>
            </a:r>
            <a:r>
              <a:rPr kumimoji="1" lang="ja-JP" altLang="en-US" b="1" baseline="0" dirty="0" smtClean="0"/>
              <a:t> </a:t>
            </a:r>
            <a:r>
              <a:rPr kumimoji="1" lang="en-US" altLang="ja-JP" b="1" dirty="0" smtClean="0"/>
              <a:t>Bug</a:t>
            </a:r>
            <a:r>
              <a:rPr kumimoji="1" lang="ja-JP" altLang="en-US" b="1" dirty="0" smtClean="0"/>
              <a:t>がそれぞれの不具合の修正を妨害しています</a:t>
            </a:r>
            <a:r>
              <a:rPr kumimoji="1" lang="ja-JP" altLang="en-US" dirty="0" smtClean="0"/>
              <a:t>．</a:t>
            </a:r>
            <a:endParaRPr kumimoji="1" lang="en-US" altLang="ja-JP" dirty="0" smtClean="0"/>
          </a:p>
          <a:p>
            <a:r>
              <a:rPr kumimoji="1" lang="ja-JP" altLang="en-US" dirty="0" smtClean="0"/>
              <a:t>それぞれの不具合は担当者が割り振られ，各担当者は，不具合修正のためにファイルを修正します．</a:t>
            </a:r>
            <a:endParaRPr kumimoji="1" lang="en-US" altLang="ja-JP" dirty="0" smtClean="0"/>
          </a:p>
          <a:p>
            <a:endParaRPr kumimoji="1" lang="en-US" altLang="ja-JP" dirty="0" smtClean="0"/>
          </a:p>
          <a:p>
            <a:r>
              <a:rPr kumimoji="1" lang="ja-JP" altLang="en-US" dirty="0" smtClean="0"/>
              <a:t>先行研究では，</a:t>
            </a:r>
            <a:r>
              <a:rPr kumimoji="1" lang="en-US" altLang="ja-JP" dirty="0" smtClean="0"/>
              <a:t>Blocking Bug</a:t>
            </a:r>
            <a:r>
              <a:rPr kumimoji="1" lang="ja-JP" altLang="en-US" dirty="0" smtClean="0"/>
              <a:t>と</a:t>
            </a:r>
            <a:r>
              <a:rPr kumimoji="1" lang="en-US" altLang="ja-JP" dirty="0" smtClean="0"/>
              <a:t>Blocking Bug</a:t>
            </a:r>
            <a:r>
              <a:rPr kumimoji="1" lang="ja-JP" altLang="en-US" dirty="0" smtClean="0"/>
              <a:t>に修正を妨害されている</a:t>
            </a:r>
            <a:r>
              <a:rPr kumimoji="1" lang="en-US" altLang="ja-JP" dirty="0" smtClean="0"/>
              <a:t>Blocked</a:t>
            </a:r>
            <a:r>
              <a:rPr kumimoji="1" lang="en-US" altLang="ja-JP" baseline="0" dirty="0" smtClean="0"/>
              <a:t> Bug</a:t>
            </a:r>
            <a:r>
              <a:rPr kumimoji="1" lang="ja-JP" altLang="en-US" baseline="0" dirty="0" smtClean="0"/>
              <a:t>における</a:t>
            </a:r>
            <a:endParaRPr kumimoji="1" lang="en-US" altLang="ja-JP" baseline="0" dirty="0" smtClean="0"/>
          </a:p>
          <a:p>
            <a:r>
              <a:rPr kumimoji="1" lang="ja-JP" altLang="en-US" dirty="0" smtClean="0"/>
              <a:t>不具合間の関係を分析していました</a:t>
            </a:r>
            <a:endParaRPr kumimoji="1" lang="en-US" altLang="ja-JP" dirty="0" smtClean="0"/>
          </a:p>
          <a:p>
            <a:endParaRPr kumimoji="1" lang="en-US" altLang="ja-JP" dirty="0" smtClean="0"/>
          </a:p>
          <a:p>
            <a:r>
              <a:rPr kumimoji="1" lang="ja-JP" altLang="en-US" dirty="0" smtClean="0"/>
              <a:t>本研究では，先行研究で分析している不具合票の関係だけでなく，</a:t>
            </a:r>
            <a:endParaRPr kumimoji="1" lang="en-US" altLang="ja-JP" dirty="0" smtClean="0"/>
          </a:p>
          <a:p>
            <a:r>
              <a:rPr kumimoji="1" lang="ja-JP" altLang="en-US" dirty="0" smtClean="0"/>
              <a:t>・これら不具合の修正を任された修正担当者間の関係，</a:t>
            </a:r>
            <a:endParaRPr kumimoji="1" lang="en-US" altLang="ja-JP" dirty="0" smtClean="0"/>
          </a:p>
          <a:p>
            <a:r>
              <a:rPr kumimoji="1" lang="ja-JP" altLang="en-US" dirty="0" smtClean="0"/>
              <a:t>・修正時に変更されたファイルの関係</a:t>
            </a:r>
            <a:endParaRPr kumimoji="1" lang="en-US" altLang="ja-JP" dirty="0" smtClean="0"/>
          </a:p>
          <a:p>
            <a:r>
              <a:rPr kumimoji="1" lang="ja-JP" altLang="en-US" dirty="0" smtClean="0"/>
              <a:t>・不具合票，修正担当者，修正対象ファイルのそれぞれの横断的な関係</a:t>
            </a:r>
            <a:endParaRPr kumimoji="1" lang="en-US" altLang="ja-JP" dirty="0" smtClean="0"/>
          </a:p>
          <a:p>
            <a:r>
              <a:rPr kumimoji="1" lang="ja-JP" altLang="en-US" dirty="0" smtClean="0"/>
              <a:t>を分析することが発生の原因を理解するために重要であると考えました．</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6</a:t>
            </a:fld>
            <a:endParaRPr kumimoji="1" lang="ja-JP" altLang="en-US"/>
          </a:p>
        </p:txBody>
      </p:sp>
    </p:spTree>
    <p:extLst>
      <p:ext uri="{BB962C8B-B14F-4D97-AF65-F5344CB8AC3E}">
        <p14:creationId xmlns:p14="http://schemas.microsoft.com/office/powerpoint/2010/main" val="34244720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まず，今回のケーススタディですが，</a:t>
            </a:r>
            <a:r>
              <a:rPr kumimoji="1" lang="en-US" altLang="ja-JP" dirty="0" smtClean="0"/>
              <a:t>Apache</a:t>
            </a:r>
            <a:r>
              <a:rPr kumimoji="1" lang="ja-JP" altLang="en-US" baseline="0" dirty="0" smtClean="0"/>
              <a:t> </a:t>
            </a:r>
            <a:r>
              <a:rPr kumimoji="1" lang="en-US" altLang="ja-JP" dirty="0" smtClean="0"/>
              <a:t>Hadoop</a:t>
            </a:r>
            <a:r>
              <a:rPr kumimoji="1" lang="ja-JP" altLang="en-US" dirty="0" smtClean="0"/>
              <a:t>プロジェクトのデータを使用しました．</a:t>
            </a:r>
            <a:endParaRPr kumimoji="1" lang="en-US" altLang="ja-JP" dirty="0" smtClean="0"/>
          </a:p>
          <a:p>
            <a:r>
              <a:rPr kumimoji="1" lang="en-US" altLang="ja-JP" dirty="0" smtClean="0"/>
              <a:t>Hadoop</a:t>
            </a:r>
            <a:r>
              <a:rPr kumimoji="1" lang="ja-JP" altLang="en-US" dirty="0" smtClean="0"/>
              <a:t>は</a:t>
            </a:r>
            <a:r>
              <a:rPr kumimoji="1" lang="en-US" altLang="ja-JP" dirty="0" smtClean="0"/>
              <a:t>Common,</a:t>
            </a:r>
            <a:r>
              <a:rPr lang="en-US" altLang="ja-JP" dirty="0" smtClean="0">
                <a:effectLst/>
              </a:rPr>
              <a:t> HDFS(Distributed File System ), YARN</a:t>
            </a:r>
            <a:r>
              <a:rPr lang="ja-JP" altLang="en-US" dirty="0" smtClean="0">
                <a:effectLst/>
              </a:rPr>
              <a:t>（</a:t>
            </a:r>
            <a:r>
              <a:rPr lang="en-US" altLang="ja-JP" dirty="0" smtClean="0">
                <a:effectLst/>
              </a:rPr>
              <a:t>Yet Another Resource</a:t>
            </a:r>
            <a:r>
              <a:rPr lang="en-US" altLang="ja-JP" baseline="0" dirty="0" smtClean="0">
                <a:effectLst/>
              </a:rPr>
              <a:t> Negotiator</a:t>
            </a:r>
            <a:r>
              <a:rPr lang="ja-JP" altLang="en-US" dirty="0" smtClean="0">
                <a:effectLst/>
              </a:rPr>
              <a:t>）</a:t>
            </a:r>
            <a:r>
              <a:rPr lang="en-US" altLang="ja-JP" dirty="0" smtClean="0">
                <a:effectLst/>
              </a:rPr>
              <a:t>,Map/Reduce</a:t>
            </a:r>
            <a:r>
              <a:rPr lang="ja-JP" altLang="en-US" dirty="0" smtClean="0">
                <a:effectLst/>
              </a:rPr>
              <a:t>の</a:t>
            </a:r>
            <a:r>
              <a:rPr kumimoji="1" lang="en-US" altLang="ja-JP" dirty="0" smtClean="0"/>
              <a:t>4</a:t>
            </a:r>
            <a:r>
              <a:rPr kumimoji="1" lang="ja-JP" altLang="en-US" dirty="0" err="1" smtClean="0"/>
              <a:t>つの</a:t>
            </a:r>
            <a:r>
              <a:rPr kumimoji="1" lang="ja-JP" altLang="en-US" dirty="0" smtClean="0"/>
              <a:t>モジュールで構成されています．</a:t>
            </a:r>
            <a:endParaRPr kumimoji="1" lang="en-US" altLang="ja-JP" dirty="0" smtClean="0"/>
          </a:p>
          <a:p>
            <a:r>
              <a:rPr kumimoji="1" lang="ja-JP" altLang="en-US" dirty="0" smtClean="0"/>
              <a:t>それぞれの役割は，</a:t>
            </a:r>
            <a:endParaRPr kumimoji="1" lang="en-US" altLang="ja-JP" dirty="0" smtClean="0"/>
          </a:p>
          <a:p>
            <a:r>
              <a:rPr kumimoji="1" lang="en-US" altLang="ja-JP" dirty="0" smtClean="0"/>
              <a:t>Common</a:t>
            </a:r>
            <a:r>
              <a:rPr kumimoji="1" lang="ja-JP" altLang="en-US" dirty="0" smtClean="0"/>
              <a:t>が他の</a:t>
            </a:r>
            <a:r>
              <a:rPr kumimoji="1" lang="en-US" altLang="ja-JP" dirty="0" smtClean="0"/>
              <a:t>Hadoop</a:t>
            </a:r>
            <a:r>
              <a:rPr kumimoji="1" lang="ja-JP" altLang="en-US" dirty="0" smtClean="0"/>
              <a:t>モジュールをサポートする共通ユーティリティ</a:t>
            </a:r>
            <a:endParaRPr kumimoji="1" lang="en-US" altLang="ja-JP" dirty="0" smtClean="0"/>
          </a:p>
          <a:p>
            <a:r>
              <a:rPr lang="en-US" altLang="ja-JP" dirty="0" smtClean="0">
                <a:effectLst/>
              </a:rPr>
              <a:t>HDFS</a:t>
            </a:r>
            <a:r>
              <a:rPr lang="ja-JP" altLang="en-US" dirty="0" smtClean="0">
                <a:effectLst/>
              </a:rPr>
              <a:t>が大量のデータの高スループットを実現するための分散ファイルシステム</a:t>
            </a:r>
            <a:endParaRPr lang="en-US" altLang="ja-JP" dirty="0" smtClean="0">
              <a:effectLst/>
            </a:endParaRPr>
          </a:p>
          <a:p>
            <a:r>
              <a:rPr lang="en-US" altLang="ja-JP" dirty="0" smtClean="0">
                <a:effectLst/>
              </a:rPr>
              <a:t>YARN</a:t>
            </a:r>
            <a:r>
              <a:rPr lang="ja-JP" altLang="en-US" dirty="0" smtClean="0">
                <a:effectLst/>
              </a:rPr>
              <a:t>（ヤーン）が</a:t>
            </a:r>
            <a:r>
              <a:rPr lang="en-US" altLang="ja-JP" dirty="0" smtClean="0">
                <a:effectLst/>
              </a:rPr>
              <a:t> </a:t>
            </a:r>
            <a:r>
              <a:rPr lang="ja-JP" altLang="en-US" dirty="0" smtClean="0">
                <a:effectLst/>
              </a:rPr>
              <a:t>ジョブ割り当てとクラスタリソース管理のためのフレームワーク</a:t>
            </a:r>
            <a:endParaRPr lang="en-US" altLang="ja-JP" dirty="0" smtClean="0">
              <a:effectLst/>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altLang="ja-JP" dirty="0" smtClean="0">
                <a:effectLst/>
              </a:rPr>
              <a:t>Map/Reduce</a:t>
            </a:r>
            <a:r>
              <a:rPr lang="ja-JP" altLang="en-US" dirty="0" smtClean="0">
                <a:effectLst/>
              </a:rPr>
              <a:t>が大量データの芸列処理を実現するための</a:t>
            </a:r>
            <a:r>
              <a:rPr lang="en-US" altLang="ja-JP" dirty="0" smtClean="0">
                <a:effectLst/>
              </a:rPr>
              <a:t>YARN</a:t>
            </a:r>
            <a:r>
              <a:rPr lang="ja-JP" altLang="en-US" dirty="0" smtClean="0">
                <a:effectLst/>
              </a:rPr>
              <a:t>ベースのシステム</a:t>
            </a:r>
            <a:endParaRPr lang="en-US" altLang="ja-JP" dirty="0" smtClean="0">
              <a:effectLst/>
            </a:endParaRPr>
          </a:p>
          <a:p>
            <a:r>
              <a:rPr kumimoji="1" lang="ja-JP" altLang="en-US" dirty="0" smtClean="0"/>
              <a:t>となります．</a:t>
            </a:r>
            <a:endParaRPr kumimoji="1" lang="en-US" altLang="ja-JP" dirty="0" smtClean="0"/>
          </a:p>
          <a:p>
            <a:endParaRPr kumimoji="1" lang="en-US" altLang="ja-JP" dirty="0" smtClean="0"/>
          </a:p>
          <a:p>
            <a:r>
              <a:rPr kumimoji="1" lang="en-US" altLang="ja-JP" dirty="0" smtClean="0"/>
              <a:t>Hadoop</a:t>
            </a:r>
            <a:r>
              <a:rPr kumimoji="1" lang="ja-JP" altLang="en-US" dirty="0" smtClean="0"/>
              <a:t>を選定した理由は</a:t>
            </a:r>
            <a:r>
              <a:rPr kumimoji="1" lang="en-US" altLang="ja-JP" dirty="0" smtClean="0"/>
              <a:t>Hadoop</a:t>
            </a:r>
            <a:r>
              <a:rPr kumimoji="1" lang="ja-JP" altLang="en-US" dirty="0" smtClean="0"/>
              <a:t>プロジェクトが各モジュール間で互いに密接な関係にあるため</a:t>
            </a:r>
            <a:r>
              <a:rPr kumimoji="1" lang="en-US" altLang="ja-JP" dirty="0" smtClean="0"/>
              <a:t>Blocking Bug</a:t>
            </a:r>
            <a:r>
              <a:rPr kumimoji="1" lang="ja-JP" altLang="en-US" dirty="0" smtClean="0"/>
              <a:t>が生じる可能性が高いと考えたからです．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7</a:t>
            </a:fld>
            <a:endParaRPr kumimoji="1" lang="ja-JP" altLang="en-US"/>
          </a:p>
        </p:txBody>
      </p:sp>
    </p:spTree>
    <p:extLst>
      <p:ext uri="{BB962C8B-B14F-4D97-AF65-F5344CB8AC3E}">
        <p14:creationId xmlns:p14="http://schemas.microsoft.com/office/powerpoint/2010/main" val="271278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 サブタイトルの書式設定</a:t>
            </a:r>
            <a:endParaRPr lang="ja-JP" altLang="en-US"/>
          </a:p>
        </p:txBody>
      </p:sp>
      <p:sp>
        <p:nvSpPr>
          <p:cNvPr id="4" name="日付プレースホルダ 3"/>
          <p:cNvSpPr>
            <a:spLocks noGrp="1"/>
          </p:cNvSpPr>
          <p:nvPr>
            <p:ph type="dt" sz="half" idx="10"/>
          </p:nvPr>
        </p:nvSpPr>
        <p:spPr/>
        <p:txBody>
          <a:bodyPr/>
          <a:lstStyle>
            <a:lvl1pPr>
              <a:defRPr/>
            </a:lvl1pPr>
          </a:lstStyle>
          <a:p>
            <a:pPr>
              <a:defRPr/>
            </a:pPr>
            <a:r>
              <a:rPr lang="en-US" altLang="ja-JP" smtClean="0">
                <a:solidFill>
                  <a:srgbClr val="434343">
                    <a:tint val="75000"/>
                  </a:srgbClr>
                </a:solidFill>
              </a:rPr>
              <a:t>2015/1/28</a:t>
            </a:r>
            <a:endParaRPr lang="en-US" altLang="ja-JP" dirty="0">
              <a:solidFill>
                <a:srgbClr val="434343">
                  <a:tint val="75000"/>
                </a:srgbClr>
              </a:solidFill>
            </a:endParaRPr>
          </a:p>
        </p:txBody>
      </p:sp>
      <p:sp>
        <p:nvSpPr>
          <p:cNvPr id="5" name="フッター プレースホルダ 4"/>
          <p:cNvSpPr>
            <a:spLocks noGrp="1"/>
          </p:cNvSpPr>
          <p:nvPr>
            <p:ph type="ftr" sz="quarter" idx="11"/>
          </p:nvPr>
        </p:nvSpPr>
        <p:spPr/>
        <p:txBody>
          <a:bodyPr/>
          <a:lstStyle>
            <a:lvl1pPr>
              <a:defRPr/>
            </a:lvl1pPr>
          </a:lstStyle>
          <a:p>
            <a:pPr>
              <a:defRPr/>
            </a:pPr>
            <a:r>
              <a:rPr lang="en-US" altLang="ja-JP" smtClean="0">
                <a:solidFill>
                  <a:srgbClr val="434343">
                    <a:tint val="75000"/>
                  </a:srgbClr>
                </a:solidFill>
              </a:rPr>
              <a:t>Blocking Bug</a:t>
            </a:r>
            <a:r>
              <a:rPr lang="ja-JP" altLang="en-US" smtClean="0">
                <a:solidFill>
                  <a:srgbClr val="434343">
                    <a:tint val="75000"/>
                  </a:srgbClr>
                </a:solidFill>
              </a:rPr>
              <a:t>の原因理解に向けた特徴分析</a:t>
            </a:r>
            <a:endParaRPr lang="en-US" altLang="ja-JP" dirty="0">
              <a:solidFill>
                <a:srgbClr val="434343">
                  <a:tint val="75000"/>
                </a:srgbClr>
              </a:solidFill>
            </a:endParaRPr>
          </a:p>
        </p:txBody>
      </p:sp>
      <p:sp>
        <p:nvSpPr>
          <p:cNvPr id="6" name="スライド番号プレースホルダ 5"/>
          <p:cNvSpPr>
            <a:spLocks noGrp="1"/>
          </p:cNvSpPr>
          <p:nvPr>
            <p:ph type="sldNum" sz="quarter" idx="12"/>
          </p:nvPr>
        </p:nvSpPr>
        <p:spPr/>
        <p:txBody>
          <a:bodyPr/>
          <a:lstStyle>
            <a:lvl1pPr>
              <a:defRPr/>
            </a:lvl1pPr>
          </a:lstStyle>
          <a:p>
            <a:pPr>
              <a:defRPr/>
            </a:pPr>
            <a:fld id="{7E6EA45F-895D-4DCE-AFCD-81405491D501}" type="slidenum">
              <a:rPr lang="en-US" altLang="ja-JP">
                <a:solidFill>
                  <a:srgbClr val="434343">
                    <a:tint val="75000"/>
                  </a:srgbClr>
                </a:solidFill>
              </a:rPr>
              <a:pPr>
                <a:defRPr/>
              </a:pPr>
              <a:t>‹#›</a:t>
            </a:fld>
            <a:endParaRPr lang="en-US" altLang="ja-JP">
              <a:solidFill>
                <a:srgbClr val="434343">
                  <a:tint val="75000"/>
                </a:srgbClr>
              </a:solidFill>
            </a:endParaRPr>
          </a:p>
        </p:txBody>
      </p:sp>
    </p:spTree>
    <p:extLst>
      <p:ext uri="{BB962C8B-B14F-4D97-AF65-F5344CB8AC3E}">
        <p14:creationId xmlns:p14="http://schemas.microsoft.com/office/powerpoint/2010/main" val="67893984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0" y="512956"/>
            <a:ext cx="9144000" cy="758283"/>
          </a:xfrm>
        </p:spPr>
        <p:txBody>
          <a:bodyPr/>
          <a:lstStyle>
            <a:lvl1pPr>
              <a:defRPr sz="4000">
                <a:latin typeface="ヒラギノ角ゴ ProN W6"/>
                <a:ea typeface="ヒラギノ角ゴ ProN W6"/>
                <a:cs typeface="ヒラギノ角ゴ ProN W3"/>
              </a:defRPr>
            </a:lvl1pPr>
          </a:lstStyle>
          <a:p>
            <a:r>
              <a:rPr lang="ja-JP" altLang="en-US" dirty="0" smtClean="0"/>
              <a:t>マスタ タイトルの書式設定</a:t>
            </a:r>
            <a:endParaRPr lang="ja-JP" altLang="en-US" dirty="0"/>
          </a:p>
        </p:txBody>
      </p:sp>
      <p:sp>
        <p:nvSpPr>
          <p:cNvPr id="3" name="コンテンツ プレースホルダ 2"/>
          <p:cNvSpPr>
            <a:spLocks noGrp="1"/>
          </p:cNvSpPr>
          <p:nvPr>
            <p:ph idx="1"/>
          </p:nvPr>
        </p:nvSpPr>
        <p:spPr>
          <a:xfrm>
            <a:off x="317810" y="1367882"/>
            <a:ext cx="8508380" cy="5166733"/>
          </a:xfrm>
        </p:spPr>
        <p:txBody>
          <a:bodyPr/>
          <a:lstStyle>
            <a:lvl1pPr algn="just">
              <a:defRPr sz="2800">
                <a:latin typeface="ヒラギノ角ゴ ProN W3"/>
                <a:ea typeface="ヒラギノ角ゴ ProN W3"/>
                <a:cs typeface="ヒラギノ角ゴ ProN W3"/>
              </a:defRPr>
            </a:lvl1pPr>
            <a:lvl2pPr algn="just">
              <a:defRPr sz="2400">
                <a:latin typeface="ヒラギノ角ゴ ProN W3"/>
                <a:ea typeface="ヒラギノ角ゴ ProN W3"/>
                <a:cs typeface="ヒラギノ角ゴ ProN W3"/>
              </a:defRPr>
            </a:lvl2pPr>
            <a:lvl3pPr algn="just">
              <a:defRPr sz="2000">
                <a:latin typeface="ヒラギノ角ゴ ProN W3"/>
                <a:ea typeface="ヒラギノ角ゴ ProN W3"/>
                <a:cs typeface="ヒラギノ角ゴ ProN W3"/>
              </a:defRPr>
            </a:lvl3pPr>
            <a:lvl4pPr algn="just">
              <a:defRPr sz="1800">
                <a:latin typeface="ヒラギノ角ゴ ProN W3"/>
                <a:ea typeface="ヒラギノ角ゴ ProN W3"/>
                <a:cs typeface="ヒラギノ角ゴ ProN W3"/>
              </a:defRPr>
            </a:lvl4pPr>
            <a:lvl5pPr algn="just">
              <a:defRPr sz="1800">
                <a:latin typeface="ヒラギノ角ゴ ProN W3"/>
                <a:ea typeface="ヒラギノ角ゴ ProN W3"/>
                <a:cs typeface="ヒラギノ角ゴ ProN W3"/>
              </a:defRPr>
            </a:lvl5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7" name="日付プレースホルダー 6"/>
          <p:cNvSpPr>
            <a:spLocks noGrp="1"/>
          </p:cNvSpPr>
          <p:nvPr>
            <p:ph type="dt" sz="half" idx="10"/>
          </p:nvPr>
        </p:nvSpPr>
        <p:spPr>
          <a:xfrm>
            <a:off x="0" y="6608151"/>
            <a:ext cx="1043608" cy="249849"/>
          </a:xfrm>
        </p:spPr>
        <p:txBody>
          <a:bodyPr/>
          <a:lstStyle>
            <a:lvl1pPr>
              <a:defRPr sz="1100">
                <a:solidFill>
                  <a:schemeClr val="bg1">
                    <a:lumMod val="95000"/>
                  </a:schemeClr>
                </a:solidFill>
                <a:latin typeface="ヒラギノ角ゴ ProN W3"/>
                <a:ea typeface="ヒラギノ角ゴ ProN W3"/>
                <a:cs typeface="ヒラギノ角ゴ ProN W3"/>
              </a:defRPr>
            </a:lvl1pPr>
          </a:lstStyle>
          <a:p>
            <a:pPr fontAlgn="base">
              <a:spcBef>
                <a:spcPct val="0"/>
              </a:spcBef>
              <a:spcAft>
                <a:spcPct val="0"/>
              </a:spcAft>
              <a:defRPr/>
            </a:pPr>
            <a:r>
              <a:rPr lang="en-US" altLang="ja-JP" smtClean="0"/>
              <a:t>2015/1/28</a:t>
            </a:r>
            <a:endParaRPr lang="en-US" altLang="ja-JP" dirty="0"/>
          </a:p>
        </p:txBody>
      </p:sp>
      <p:sp>
        <p:nvSpPr>
          <p:cNvPr id="8" name="フッター プレースホルダー 7"/>
          <p:cNvSpPr>
            <a:spLocks noGrp="1"/>
          </p:cNvSpPr>
          <p:nvPr>
            <p:ph type="ftr" sz="quarter" idx="11"/>
          </p:nvPr>
        </p:nvSpPr>
        <p:spPr>
          <a:xfrm>
            <a:off x="899592" y="6608151"/>
            <a:ext cx="7920880" cy="249849"/>
          </a:xfrm>
        </p:spPr>
        <p:txBody>
          <a:bodyPr/>
          <a:lstStyle>
            <a:lvl1pPr>
              <a:defRPr sz="1100">
                <a:solidFill>
                  <a:schemeClr val="bg1">
                    <a:lumMod val="95000"/>
                  </a:schemeClr>
                </a:solidFill>
                <a:latin typeface="ヒラギノ角ゴ ProN W3"/>
                <a:ea typeface="ヒラギノ角ゴ ProN W3"/>
                <a:cs typeface="ヒラギノ角ゴ ProN W3"/>
              </a:defRPr>
            </a:lvl1pPr>
          </a:lstStyle>
          <a:p>
            <a:pPr fontAlgn="base">
              <a:spcBef>
                <a:spcPct val="0"/>
              </a:spcBef>
              <a:spcAft>
                <a:spcPct val="0"/>
              </a:spcAft>
              <a:defRPr/>
            </a:pPr>
            <a:r>
              <a:rPr kumimoji="1" lang="en-US" altLang="ja-JP" smtClean="0"/>
              <a:t>Blocking Bug</a:t>
            </a:r>
            <a:r>
              <a:rPr kumimoji="1" lang="ja-JP" altLang="en-US" smtClean="0"/>
              <a:t>の原因理解に向けた特徴分析</a:t>
            </a:r>
            <a:endParaRPr lang="en-US" altLang="ja-JP" dirty="0"/>
          </a:p>
        </p:txBody>
      </p:sp>
      <p:sp>
        <p:nvSpPr>
          <p:cNvPr id="9" name="スライド番号プレースホルダー 8"/>
          <p:cNvSpPr>
            <a:spLocks noGrp="1"/>
          </p:cNvSpPr>
          <p:nvPr>
            <p:ph type="sldNum" sz="quarter" idx="12"/>
          </p:nvPr>
        </p:nvSpPr>
        <p:spPr>
          <a:xfrm>
            <a:off x="8604448" y="6608151"/>
            <a:ext cx="539552" cy="249849"/>
          </a:xfrm>
        </p:spPr>
        <p:txBody>
          <a:bodyPr/>
          <a:lstStyle>
            <a:lvl1pPr algn="r">
              <a:defRPr sz="1100">
                <a:solidFill>
                  <a:schemeClr val="bg1">
                    <a:lumMod val="95000"/>
                  </a:schemeClr>
                </a:solidFill>
                <a:latin typeface="ヒラギノ角ゴ ProN W3"/>
                <a:ea typeface="ヒラギノ角ゴ ProN W3"/>
                <a:cs typeface="ヒラギノ角ゴ ProN W3"/>
              </a:defRPr>
            </a:lvl1p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a:t>
            </a:fld>
            <a:endParaRPr lang="en-US" altLang="ja-JP" dirty="0"/>
          </a:p>
        </p:txBody>
      </p:sp>
    </p:spTree>
    <p:extLst>
      <p:ext uri="{BB962C8B-B14F-4D97-AF65-F5344CB8AC3E}">
        <p14:creationId xmlns:p14="http://schemas.microsoft.com/office/powerpoint/2010/main" val="6594772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 テキストの書式設定</a:t>
            </a:r>
          </a:p>
        </p:txBody>
      </p:sp>
      <p:sp>
        <p:nvSpPr>
          <p:cNvPr id="6" name="スライド番号プレースホルダ 5"/>
          <p:cNvSpPr>
            <a:spLocks noGrp="1"/>
          </p:cNvSpPr>
          <p:nvPr>
            <p:ph type="sldNum" sz="quarter" idx="12"/>
          </p:nvPr>
        </p:nvSpPr>
        <p:spPr/>
        <p:txBody>
          <a:bodyPr/>
          <a:lstStyle>
            <a:lvl1pPr>
              <a:defRPr/>
            </a:lvl1pPr>
          </a:lstStyle>
          <a:p>
            <a:pPr>
              <a:defRPr/>
            </a:pPr>
            <a:fld id="{B24CCBC0-BD49-4449-A761-90659A7CEF00}" type="slidenum">
              <a:rPr lang="en-US" altLang="ja-JP">
                <a:solidFill>
                  <a:srgbClr val="434343">
                    <a:tint val="75000"/>
                  </a:srgbClr>
                </a:solidFill>
              </a:rPr>
              <a:pPr>
                <a:defRPr/>
              </a:pPr>
              <a:t>‹#›</a:t>
            </a:fld>
            <a:endParaRPr lang="en-US" altLang="ja-JP">
              <a:solidFill>
                <a:srgbClr val="434343">
                  <a:tint val="75000"/>
                </a:srgbClr>
              </a:solidFill>
            </a:endParaRPr>
          </a:p>
        </p:txBody>
      </p:sp>
      <p:sp>
        <p:nvSpPr>
          <p:cNvPr id="8" name="日付プレースホルダ 3"/>
          <p:cNvSpPr txBox="1">
            <a:spLocks/>
          </p:cNvSpPr>
          <p:nvPr userDrawn="1"/>
        </p:nvSpPr>
        <p:spPr>
          <a:xfrm>
            <a:off x="609600" y="6508750"/>
            <a:ext cx="2133600" cy="365125"/>
          </a:xfrm>
          <a:prstGeom prst="rect">
            <a:avLst/>
          </a:prstGeom>
        </p:spPr>
        <p:txBody>
          <a:bodyPr vert="horz" lIns="91440" tIns="45720" rIns="91440" bIns="45720" rtlCol="0" anchor="ctr"/>
          <a:lstStyle>
            <a:defPPr>
              <a:defRPr lang="ja-JP"/>
            </a:defPPr>
            <a:lvl1pPr marL="0" algn="l" defTabSz="914400" rtl="0" eaLnBrk="1" latinLnBrk="0" hangingPunct="1">
              <a:defRPr kumimoji="1" sz="1200" kern="1200">
                <a:solidFill>
                  <a:schemeClr val="tx1">
                    <a:tint val="75000"/>
                  </a:schemeClr>
                </a:solidFill>
                <a:latin typeface="+mn-lt"/>
                <a:ea typeface="ＭＳ Ｐゴシック"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defRPr/>
            </a:pPr>
            <a:r>
              <a:rPr lang="en-US" altLang="ja-JP" smtClean="0">
                <a:solidFill>
                  <a:srgbClr val="434343">
                    <a:tint val="75000"/>
                  </a:srgbClr>
                </a:solidFill>
              </a:rPr>
              <a:t>2014/07/10</a:t>
            </a:r>
            <a:endParaRPr lang="en-US" altLang="ja-JP" dirty="0">
              <a:solidFill>
                <a:srgbClr val="434343">
                  <a:tint val="75000"/>
                </a:srgbClr>
              </a:solidFill>
            </a:endParaRPr>
          </a:p>
        </p:txBody>
      </p:sp>
      <p:sp>
        <p:nvSpPr>
          <p:cNvPr id="9" name="フッター プレースホルダ 4"/>
          <p:cNvSpPr>
            <a:spLocks noGrp="1"/>
          </p:cNvSpPr>
          <p:nvPr>
            <p:ph type="ftr" sz="quarter" idx="11"/>
          </p:nvPr>
        </p:nvSpPr>
        <p:spPr>
          <a:xfrm>
            <a:off x="3124200" y="6356350"/>
            <a:ext cx="2895600" cy="365125"/>
          </a:xfrm>
        </p:spPr>
        <p:txBody>
          <a:bodyPr/>
          <a:lstStyle>
            <a:lvl1pPr>
              <a:defRPr/>
            </a:lvl1pPr>
          </a:lstStyle>
          <a:p>
            <a:pPr>
              <a:defRPr/>
            </a:pPr>
            <a:r>
              <a:rPr lang="en-US" altLang="ja-JP" smtClean="0">
                <a:solidFill>
                  <a:srgbClr val="434343">
                    <a:tint val="75000"/>
                  </a:srgbClr>
                </a:solidFill>
              </a:rPr>
              <a:t>Blocking Bug</a:t>
            </a:r>
            <a:r>
              <a:rPr lang="ja-JP" altLang="en-US" smtClean="0">
                <a:solidFill>
                  <a:srgbClr val="434343">
                    <a:tint val="75000"/>
                  </a:srgbClr>
                </a:solidFill>
              </a:rPr>
              <a:t>の原因理解に向けた特徴分析</a:t>
            </a:r>
            <a:endParaRPr lang="en-US" altLang="ja-JP" dirty="0">
              <a:solidFill>
                <a:srgbClr val="434343">
                  <a:tint val="75000"/>
                </a:srgbClr>
              </a:solidFill>
            </a:endParaRPr>
          </a:p>
        </p:txBody>
      </p:sp>
    </p:spTree>
    <p:extLst>
      <p:ext uri="{BB962C8B-B14F-4D97-AF65-F5344CB8AC3E}">
        <p14:creationId xmlns:p14="http://schemas.microsoft.com/office/powerpoint/2010/main" val="174235639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3"/>
          <p:cNvSpPr>
            <a:spLocks noGrp="1"/>
          </p:cNvSpPr>
          <p:nvPr>
            <p:ph type="dt" sz="half" idx="10"/>
          </p:nvPr>
        </p:nvSpPr>
        <p:spPr/>
        <p:txBody>
          <a:bodyPr/>
          <a:lstStyle>
            <a:lvl1pPr>
              <a:defRPr/>
            </a:lvl1pPr>
          </a:lstStyle>
          <a:p>
            <a:pPr>
              <a:defRPr/>
            </a:pPr>
            <a:r>
              <a:rPr lang="en-US" altLang="ja-JP" smtClean="0">
                <a:solidFill>
                  <a:srgbClr val="434343">
                    <a:tint val="75000"/>
                  </a:srgbClr>
                </a:solidFill>
              </a:rPr>
              <a:t>2015/1/28</a:t>
            </a:r>
            <a:endParaRPr lang="en-US" altLang="ja-JP">
              <a:solidFill>
                <a:srgbClr val="434343">
                  <a:tint val="75000"/>
                </a:srgbClr>
              </a:solidFill>
            </a:endParaRPr>
          </a:p>
        </p:txBody>
      </p:sp>
      <p:sp>
        <p:nvSpPr>
          <p:cNvPr id="6" name="フッター プレースホルダ 4"/>
          <p:cNvSpPr>
            <a:spLocks noGrp="1"/>
          </p:cNvSpPr>
          <p:nvPr>
            <p:ph type="ftr" sz="quarter" idx="11"/>
          </p:nvPr>
        </p:nvSpPr>
        <p:spPr/>
        <p:txBody>
          <a:bodyPr/>
          <a:lstStyle>
            <a:lvl1pPr>
              <a:defRPr/>
            </a:lvl1pPr>
          </a:lstStyle>
          <a:p>
            <a:pPr>
              <a:defRPr/>
            </a:pPr>
            <a:r>
              <a:rPr lang="en-US" altLang="ja-JP" smtClean="0">
                <a:solidFill>
                  <a:srgbClr val="434343">
                    <a:tint val="75000"/>
                  </a:srgbClr>
                </a:solidFill>
              </a:rPr>
              <a:t>Blocking Bug</a:t>
            </a:r>
            <a:r>
              <a:rPr lang="ja-JP" altLang="en-US" smtClean="0">
                <a:solidFill>
                  <a:srgbClr val="434343">
                    <a:tint val="75000"/>
                  </a:srgbClr>
                </a:solidFill>
              </a:rPr>
              <a:t>の原因理解に向けた特徴分析</a:t>
            </a:r>
            <a:endParaRPr lang="en-US" altLang="ja-JP">
              <a:solidFill>
                <a:srgbClr val="434343">
                  <a:tint val="75000"/>
                </a:srgbClr>
              </a:solidFill>
            </a:endParaRPr>
          </a:p>
        </p:txBody>
      </p:sp>
      <p:sp>
        <p:nvSpPr>
          <p:cNvPr id="7" name="スライド番号プレースホルダ 5"/>
          <p:cNvSpPr>
            <a:spLocks noGrp="1"/>
          </p:cNvSpPr>
          <p:nvPr>
            <p:ph type="sldNum" sz="quarter" idx="12"/>
          </p:nvPr>
        </p:nvSpPr>
        <p:spPr/>
        <p:txBody>
          <a:bodyPr/>
          <a:lstStyle>
            <a:lvl1pPr>
              <a:defRPr/>
            </a:lvl1pPr>
          </a:lstStyle>
          <a:p>
            <a:pPr>
              <a:defRPr/>
            </a:pPr>
            <a:fld id="{4E6409C3-C1C4-431A-A72F-3B7D15767F35}" type="slidenum">
              <a:rPr lang="en-US" altLang="ja-JP">
                <a:solidFill>
                  <a:srgbClr val="434343">
                    <a:tint val="75000"/>
                  </a:srgbClr>
                </a:solidFill>
              </a:rPr>
              <a:pPr>
                <a:defRPr/>
              </a:pPr>
              <a:t>‹#›</a:t>
            </a:fld>
            <a:endParaRPr lang="en-US" altLang="ja-JP">
              <a:solidFill>
                <a:srgbClr val="434343">
                  <a:tint val="75000"/>
                </a:srgbClr>
              </a:solidFill>
            </a:endParaRPr>
          </a:p>
        </p:txBody>
      </p:sp>
    </p:spTree>
    <p:extLst>
      <p:ext uri="{BB962C8B-B14F-4D97-AF65-F5344CB8AC3E}">
        <p14:creationId xmlns:p14="http://schemas.microsoft.com/office/powerpoint/2010/main" val="349309020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3"/>
          <p:cNvSpPr>
            <a:spLocks noGrp="1"/>
          </p:cNvSpPr>
          <p:nvPr>
            <p:ph type="dt" sz="half" idx="10"/>
          </p:nvPr>
        </p:nvSpPr>
        <p:spPr/>
        <p:txBody>
          <a:bodyPr/>
          <a:lstStyle>
            <a:lvl1pPr>
              <a:defRPr/>
            </a:lvl1pPr>
          </a:lstStyle>
          <a:p>
            <a:pPr>
              <a:defRPr/>
            </a:pPr>
            <a:r>
              <a:rPr lang="en-US" altLang="ja-JP" smtClean="0">
                <a:solidFill>
                  <a:srgbClr val="434343">
                    <a:tint val="75000"/>
                  </a:srgbClr>
                </a:solidFill>
              </a:rPr>
              <a:t>2015/1/28</a:t>
            </a:r>
            <a:endParaRPr lang="en-US" altLang="ja-JP">
              <a:solidFill>
                <a:srgbClr val="434343">
                  <a:tint val="75000"/>
                </a:srgbClr>
              </a:solidFill>
            </a:endParaRPr>
          </a:p>
        </p:txBody>
      </p:sp>
      <p:sp>
        <p:nvSpPr>
          <p:cNvPr id="8" name="フッター プレースホルダ 4"/>
          <p:cNvSpPr>
            <a:spLocks noGrp="1"/>
          </p:cNvSpPr>
          <p:nvPr>
            <p:ph type="ftr" sz="quarter" idx="11"/>
          </p:nvPr>
        </p:nvSpPr>
        <p:spPr/>
        <p:txBody>
          <a:bodyPr/>
          <a:lstStyle>
            <a:lvl1pPr>
              <a:defRPr/>
            </a:lvl1pPr>
          </a:lstStyle>
          <a:p>
            <a:pPr>
              <a:defRPr/>
            </a:pPr>
            <a:r>
              <a:rPr lang="en-US" altLang="ja-JP" smtClean="0">
                <a:solidFill>
                  <a:srgbClr val="434343">
                    <a:tint val="75000"/>
                  </a:srgbClr>
                </a:solidFill>
              </a:rPr>
              <a:t>Blocking Bug</a:t>
            </a:r>
            <a:r>
              <a:rPr lang="ja-JP" altLang="en-US" smtClean="0">
                <a:solidFill>
                  <a:srgbClr val="434343">
                    <a:tint val="75000"/>
                  </a:srgbClr>
                </a:solidFill>
              </a:rPr>
              <a:t>の原因理解に向けた特徴分析</a:t>
            </a:r>
            <a:endParaRPr lang="en-US" altLang="ja-JP">
              <a:solidFill>
                <a:srgbClr val="434343">
                  <a:tint val="75000"/>
                </a:srgbClr>
              </a:solidFill>
            </a:endParaRPr>
          </a:p>
        </p:txBody>
      </p:sp>
      <p:sp>
        <p:nvSpPr>
          <p:cNvPr id="9" name="スライド番号プレースホルダ 5"/>
          <p:cNvSpPr>
            <a:spLocks noGrp="1"/>
          </p:cNvSpPr>
          <p:nvPr>
            <p:ph type="sldNum" sz="quarter" idx="12"/>
          </p:nvPr>
        </p:nvSpPr>
        <p:spPr/>
        <p:txBody>
          <a:bodyPr/>
          <a:lstStyle>
            <a:lvl1pPr>
              <a:defRPr/>
            </a:lvl1pPr>
          </a:lstStyle>
          <a:p>
            <a:pPr>
              <a:defRPr/>
            </a:pPr>
            <a:fld id="{93ABA7E6-D5E6-472B-9238-B720A13C7585}" type="slidenum">
              <a:rPr lang="en-US" altLang="ja-JP">
                <a:solidFill>
                  <a:srgbClr val="434343">
                    <a:tint val="75000"/>
                  </a:srgbClr>
                </a:solidFill>
              </a:rPr>
              <a:pPr>
                <a:defRPr/>
              </a:pPr>
              <a:t>‹#›</a:t>
            </a:fld>
            <a:endParaRPr lang="en-US" altLang="ja-JP">
              <a:solidFill>
                <a:srgbClr val="434343">
                  <a:tint val="75000"/>
                </a:srgbClr>
              </a:solidFill>
            </a:endParaRPr>
          </a:p>
        </p:txBody>
      </p:sp>
    </p:spTree>
    <p:extLst>
      <p:ext uri="{BB962C8B-B14F-4D97-AF65-F5344CB8AC3E}">
        <p14:creationId xmlns:p14="http://schemas.microsoft.com/office/powerpoint/2010/main" val="414037991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3"/>
          <p:cNvSpPr>
            <a:spLocks noGrp="1"/>
          </p:cNvSpPr>
          <p:nvPr>
            <p:ph type="dt" sz="half" idx="10"/>
          </p:nvPr>
        </p:nvSpPr>
        <p:spPr/>
        <p:txBody>
          <a:bodyPr/>
          <a:lstStyle>
            <a:lvl1pPr>
              <a:defRPr/>
            </a:lvl1pPr>
          </a:lstStyle>
          <a:p>
            <a:pPr>
              <a:defRPr/>
            </a:pPr>
            <a:r>
              <a:rPr lang="en-US" altLang="ja-JP" smtClean="0">
                <a:solidFill>
                  <a:srgbClr val="434343">
                    <a:tint val="75000"/>
                  </a:srgbClr>
                </a:solidFill>
              </a:rPr>
              <a:t>2015/1/28</a:t>
            </a:r>
            <a:endParaRPr lang="en-US" altLang="ja-JP">
              <a:solidFill>
                <a:srgbClr val="434343">
                  <a:tint val="75000"/>
                </a:srgbClr>
              </a:solidFill>
            </a:endParaRPr>
          </a:p>
        </p:txBody>
      </p:sp>
      <p:sp>
        <p:nvSpPr>
          <p:cNvPr id="4" name="フッター プレースホルダ 4"/>
          <p:cNvSpPr>
            <a:spLocks noGrp="1"/>
          </p:cNvSpPr>
          <p:nvPr>
            <p:ph type="ftr" sz="quarter" idx="11"/>
          </p:nvPr>
        </p:nvSpPr>
        <p:spPr/>
        <p:txBody>
          <a:bodyPr/>
          <a:lstStyle>
            <a:lvl1pPr>
              <a:defRPr/>
            </a:lvl1pPr>
          </a:lstStyle>
          <a:p>
            <a:pPr>
              <a:defRPr/>
            </a:pPr>
            <a:r>
              <a:rPr lang="en-US" altLang="ja-JP" smtClean="0">
                <a:solidFill>
                  <a:srgbClr val="434343">
                    <a:tint val="75000"/>
                  </a:srgbClr>
                </a:solidFill>
              </a:rPr>
              <a:t>Blocking Bug</a:t>
            </a:r>
            <a:r>
              <a:rPr lang="ja-JP" altLang="en-US" smtClean="0">
                <a:solidFill>
                  <a:srgbClr val="434343">
                    <a:tint val="75000"/>
                  </a:srgbClr>
                </a:solidFill>
              </a:rPr>
              <a:t>の原因理解に向けた特徴分析</a:t>
            </a:r>
            <a:endParaRPr lang="en-US" altLang="ja-JP">
              <a:solidFill>
                <a:srgbClr val="434343">
                  <a:tint val="75000"/>
                </a:srgbClr>
              </a:solidFill>
            </a:endParaRPr>
          </a:p>
        </p:txBody>
      </p:sp>
      <p:sp>
        <p:nvSpPr>
          <p:cNvPr id="5" name="スライド番号プレースホルダ 5"/>
          <p:cNvSpPr>
            <a:spLocks noGrp="1"/>
          </p:cNvSpPr>
          <p:nvPr>
            <p:ph type="sldNum" sz="quarter" idx="12"/>
          </p:nvPr>
        </p:nvSpPr>
        <p:spPr/>
        <p:txBody>
          <a:bodyPr/>
          <a:lstStyle>
            <a:lvl1pPr>
              <a:defRPr/>
            </a:lvl1pPr>
          </a:lstStyle>
          <a:p>
            <a:pPr>
              <a:defRPr/>
            </a:pPr>
            <a:fld id="{3D55966A-3272-4150-BBD6-91FC78DDF0FA}" type="slidenum">
              <a:rPr lang="en-US" altLang="ja-JP">
                <a:solidFill>
                  <a:srgbClr val="434343">
                    <a:tint val="75000"/>
                  </a:srgbClr>
                </a:solidFill>
              </a:rPr>
              <a:pPr>
                <a:defRPr/>
              </a:pPr>
              <a:t>‹#›</a:t>
            </a:fld>
            <a:endParaRPr lang="en-US" altLang="ja-JP">
              <a:solidFill>
                <a:srgbClr val="434343">
                  <a:tint val="75000"/>
                </a:srgbClr>
              </a:solidFill>
            </a:endParaRPr>
          </a:p>
        </p:txBody>
      </p:sp>
    </p:spTree>
    <p:extLst>
      <p:ext uri="{BB962C8B-B14F-4D97-AF65-F5344CB8AC3E}">
        <p14:creationId xmlns:p14="http://schemas.microsoft.com/office/powerpoint/2010/main" val="150275759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a:lvl1pPr>
          </a:lstStyle>
          <a:p>
            <a:pPr>
              <a:defRPr/>
            </a:pPr>
            <a:r>
              <a:rPr lang="en-US" altLang="ja-JP" smtClean="0">
                <a:solidFill>
                  <a:srgbClr val="434343">
                    <a:tint val="75000"/>
                  </a:srgbClr>
                </a:solidFill>
              </a:rPr>
              <a:t>2015/1/28</a:t>
            </a:r>
            <a:endParaRPr lang="en-US" altLang="ja-JP">
              <a:solidFill>
                <a:srgbClr val="434343">
                  <a:tint val="75000"/>
                </a:srgbClr>
              </a:solidFill>
            </a:endParaRPr>
          </a:p>
        </p:txBody>
      </p:sp>
      <p:sp>
        <p:nvSpPr>
          <p:cNvPr id="3" name="フッター プレースホルダ 4"/>
          <p:cNvSpPr>
            <a:spLocks noGrp="1"/>
          </p:cNvSpPr>
          <p:nvPr>
            <p:ph type="ftr" sz="quarter" idx="11"/>
          </p:nvPr>
        </p:nvSpPr>
        <p:spPr/>
        <p:txBody>
          <a:bodyPr/>
          <a:lstStyle>
            <a:lvl1pPr>
              <a:defRPr/>
            </a:lvl1pPr>
          </a:lstStyle>
          <a:p>
            <a:pPr>
              <a:defRPr/>
            </a:pPr>
            <a:r>
              <a:rPr lang="en-US" altLang="ja-JP" smtClean="0">
                <a:solidFill>
                  <a:srgbClr val="434343">
                    <a:tint val="75000"/>
                  </a:srgbClr>
                </a:solidFill>
              </a:rPr>
              <a:t>Blocking Bug</a:t>
            </a:r>
            <a:r>
              <a:rPr lang="ja-JP" altLang="en-US" smtClean="0">
                <a:solidFill>
                  <a:srgbClr val="434343">
                    <a:tint val="75000"/>
                  </a:srgbClr>
                </a:solidFill>
              </a:rPr>
              <a:t>の原因理解に向けた特徴分析</a:t>
            </a:r>
            <a:endParaRPr lang="en-US" altLang="ja-JP">
              <a:solidFill>
                <a:srgbClr val="434343">
                  <a:tint val="75000"/>
                </a:srgbClr>
              </a:solidFill>
            </a:endParaRPr>
          </a:p>
        </p:txBody>
      </p:sp>
      <p:sp>
        <p:nvSpPr>
          <p:cNvPr id="4" name="スライド番号プレースホルダ 5"/>
          <p:cNvSpPr>
            <a:spLocks noGrp="1"/>
          </p:cNvSpPr>
          <p:nvPr>
            <p:ph type="sldNum" sz="quarter" idx="12"/>
          </p:nvPr>
        </p:nvSpPr>
        <p:spPr/>
        <p:txBody>
          <a:bodyPr/>
          <a:lstStyle>
            <a:lvl1pPr>
              <a:defRPr/>
            </a:lvl1pPr>
          </a:lstStyle>
          <a:p>
            <a:pPr>
              <a:defRPr/>
            </a:pPr>
            <a:fld id="{02F095EF-B336-44D5-AD97-2516D864E521}" type="slidenum">
              <a:rPr lang="en-US" altLang="ja-JP">
                <a:solidFill>
                  <a:srgbClr val="434343">
                    <a:tint val="75000"/>
                  </a:srgbClr>
                </a:solidFill>
              </a:rPr>
              <a:pPr>
                <a:defRPr/>
              </a:pPr>
              <a:t>‹#›</a:t>
            </a:fld>
            <a:endParaRPr lang="en-US" altLang="ja-JP">
              <a:solidFill>
                <a:srgbClr val="434343">
                  <a:tint val="75000"/>
                </a:srgbClr>
              </a:solidFill>
            </a:endParaRPr>
          </a:p>
        </p:txBody>
      </p:sp>
    </p:spTree>
    <p:extLst>
      <p:ext uri="{BB962C8B-B14F-4D97-AF65-F5344CB8AC3E}">
        <p14:creationId xmlns:p14="http://schemas.microsoft.com/office/powerpoint/2010/main" val="192487607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r>
              <a:rPr lang="en-US" altLang="ja-JP" smtClean="0">
                <a:solidFill>
                  <a:srgbClr val="434343">
                    <a:tint val="75000"/>
                  </a:srgbClr>
                </a:solidFill>
              </a:rPr>
              <a:t>2015/1/28</a:t>
            </a:r>
            <a:endParaRPr lang="en-US" altLang="ja-JP">
              <a:solidFill>
                <a:srgbClr val="434343">
                  <a:tint val="75000"/>
                </a:srgbClr>
              </a:solidFill>
            </a:endParaRPr>
          </a:p>
        </p:txBody>
      </p:sp>
      <p:sp>
        <p:nvSpPr>
          <p:cNvPr id="6" name="フッター プレースホルダ 4"/>
          <p:cNvSpPr>
            <a:spLocks noGrp="1"/>
          </p:cNvSpPr>
          <p:nvPr>
            <p:ph type="ftr" sz="quarter" idx="11"/>
          </p:nvPr>
        </p:nvSpPr>
        <p:spPr/>
        <p:txBody>
          <a:bodyPr/>
          <a:lstStyle>
            <a:lvl1pPr>
              <a:defRPr/>
            </a:lvl1pPr>
          </a:lstStyle>
          <a:p>
            <a:pPr>
              <a:defRPr/>
            </a:pPr>
            <a:r>
              <a:rPr lang="en-US" altLang="ja-JP" smtClean="0">
                <a:solidFill>
                  <a:srgbClr val="434343">
                    <a:tint val="75000"/>
                  </a:srgbClr>
                </a:solidFill>
              </a:rPr>
              <a:t>Blocking Bug</a:t>
            </a:r>
            <a:r>
              <a:rPr lang="ja-JP" altLang="en-US" smtClean="0">
                <a:solidFill>
                  <a:srgbClr val="434343">
                    <a:tint val="75000"/>
                  </a:srgbClr>
                </a:solidFill>
              </a:rPr>
              <a:t>の原因理解に向けた特徴分析</a:t>
            </a:r>
            <a:endParaRPr lang="en-US" altLang="ja-JP">
              <a:solidFill>
                <a:srgbClr val="434343">
                  <a:tint val="75000"/>
                </a:srgbClr>
              </a:solidFill>
            </a:endParaRPr>
          </a:p>
        </p:txBody>
      </p:sp>
      <p:sp>
        <p:nvSpPr>
          <p:cNvPr id="7" name="スライド番号プレースホルダ 5"/>
          <p:cNvSpPr>
            <a:spLocks noGrp="1"/>
          </p:cNvSpPr>
          <p:nvPr>
            <p:ph type="sldNum" sz="quarter" idx="12"/>
          </p:nvPr>
        </p:nvSpPr>
        <p:spPr/>
        <p:txBody>
          <a:bodyPr/>
          <a:lstStyle>
            <a:lvl1pPr>
              <a:defRPr/>
            </a:lvl1pPr>
          </a:lstStyle>
          <a:p>
            <a:pPr>
              <a:defRPr/>
            </a:pPr>
            <a:fld id="{23968031-3E63-43A9-A989-D3B0F1A0DB25}" type="slidenum">
              <a:rPr lang="en-US" altLang="ja-JP">
                <a:solidFill>
                  <a:srgbClr val="434343">
                    <a:tint val="75000"/>
                  </a:srgbClr>
                </a:solidFill>
              </a:rPr>
              <a:pPr>
                <a:defRPr/>
              </a:pPr>
              <a:t>‹#›</a:t>
            </a:fld>
            <a:endParaRPr lang="en-US" altLang="ja-JP">
              <a:solidFill>
                <a:srgbClr val="434343">
                  <a:tint val="75000"/>
                </a:srgbClr>
              </a:solidFill>
            </a:endParaRPr>
          </a:p>
        </p:txBody>
      </p:sp>
    </p:spTree>
    <p:extLst>
      <p:ext uri="{BB962C8B-B14F-4D97-AF65-F5344CB8AC3E}">
        <p14:creationId xmlns:p14="http://schemas.microsoft.com/office/powerpoint/2010/main" val="59859302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アイコンをクリックして図を追加</a:t>
            </a:r>
            <a:endParaRPr lang="ja-JP" altLang="en-US" noProof="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r>
              <a:rPr lang="en-US" altLang="ja-JP" smtClean="0">
                <a:solidFill>
                  <a:srgbClr val="434343">
                    <a:tint val="75000"/>
                  </a:srgbClr>
                </a:solidFill>
              </a:rPr>
              <a:t>2015/1/28</a:t>
            </a:r>
            <a:endParaRPr lang="en-US" altLang="ja-JP">
              <a:solidFill>
                <a:srgbClr val="434343">
                  <a:tint val="75000"/>
                </a:srgbClr>
              </a:solidFill>
            </a:endParaRPr>
          </a:p>
        </p:txBody>
      </p:sp>
      <p:sp>
        <p:nvSpPr>
          <p:cNvPr id="6" name="フッター プレースホルダ 4"/>
          <p:cNvSpPr>
            <a:spLocks noGrp="1"/>
          </p:cNvSpPr>
          <p:nvPr>
            <p:ph type="ftr" sz="quarter" idx="11"/>
          </p:nvPr>
        </p:nvSpPr>
        <p:spPr/>
        <p:txBody>
          <a:bodyPr/>
          <a:lstStyle>
            <a:lvl1pPr>
              <a:defRPr/>
            </a:lvl1pPr>
          </a:lstStyle>
          <a:p>
            <a:pPr>
              <a:defRPr/>
            </a:pPr>
            <a:r>
              <a:rPr lang="en-US" altLang="ja-JP" smtClean="0">
                <a:solidFill>
                  <a:srgbClr val="434343">
                    <a:tint val="75000"/>
                  </a:srgbClr>
                </a:solidFill>
              </a:rPr>
              <a:t>Blocking Bug</a:t>
            </a:r>
            <a:r>
              <a:rPr lang="ja-JP" altLang="en-US" smtClean="0">
                <a:solidFill>
                  <a:srgbClr val="434343">
                    <a:tint val="75000"/>
                  </a:srgbClr>
                </a:solidFill>
              </a:rPr>
              <a:t>の原因理解に向けた特徴分析</a:t>
            </a:r>
            <a:endParaRPr lang="en-US" altLang="ja-JP">
              <a:solidFill>
                <a:srgbClr val="434343">
                  <a:tint val="75000"/>
                </a:srgbClr>
              </a:solidFill>
            </a:endParaRPr>
          </a:p>
        </p:txBody>
      </p:sp>
      <p:sp>
        <p:nvSpPr>
          <p:cNvPr id="7" name="スライド番号プレースホルダ 5"/>
          <p:cNvSpPr>
            <a:spLocks noGrp="1"/>
          </p:cNvSpPr>
          <p:nvPr>
            <p:ph type="sldNum" sz="quarter" idx="12"/>
          </p:nvPr>
        </p:nvSpPr>
        <p:spPr/>
        <p:txBody>
          <a:bodyPr/>
          <a:lstStyle>
            <a:lvl1pPr>
              <a:defRPr/>
            </a:lvl1pPr>
          </a:lstStyle>
          <a:p>
            <a:pPr>
              <a:defRPr/>
            </a:pPr>
            <a:fld id="{B0569763-EE23-4D74-AF59-860C25334053}" type="slidenum">
              <a:rPr lang="en-US" altLang="ja-JP">
                <a:solidFill>
                  <a:srgbClr val="434343">
                    <a:tint val="75000"/>
                  </a:srgbClr>
                </a:solidFill>
              </a:rPr>
              <a:pPr>
                <a:defRPr/>
              </a:pPr>
              <a:t>‹#›</a:t>
            </a:fld>
            <a:endParaRPr lang="en-US" altLang="ja-JP">
              <a:solidFill>
                <a:srgbClr val="434343">
                  <a:tint val="75000"/>
                </a:srgbClr>
              </a:solidFill>
            </a:endParaRPr>
          </a:p>
        </p:txBody>
      </p:sp>
    </p:spTree>
    <p:extLst>
      <p:ext uri="{BB962C8B-B14F-4D97-AF65-F5344CB8AC3E}">
        <p14:creationId xmlns:p14="http://schemas.microsoft.com/office/powerpoint/2010/main" val="613800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a:defRPr/>
            </a:pPr>
            <a:r>
              <a:rPr lang="en-US" altLang="ja-JP" smtClean="0">
                <a:solidFill>
                  <a:srgbClr val="434343">
                    <a:tint val="75000"/>
                  </a:srgbClr>
                </a:solidFill>
              </a:rPr>
              <a:t>2015/1/28</a:t>
            </a:r>
            <a:endParaRPr lang="en-US" altLang="ja-JP">
              <a:solidFill>
                <a:srgbClr val="434343">
                  <a:tint val="75000"/>
                </a:srgbClr>
              </a:solidFill>
            </a:endParaRPr>
          </a:p>
        </p:txBody>
      </p:sp>
      <p:sp>
        <p:nvSpPr>
          <p:cNvPr id="5" name="フッター プレースホルダ 4"/>
          <p:cNvSpPr>
            <a:spLocks noGrp="1"/>
          </p:cNvSpPr>
          <p:nvPr>
            <p:ph type="ftr" sz="quarter" idx="11"/>
          </p:nvPr>
        </p:nvSpPr>
        <p:spPr/>
        <p:txBody>
          <a:bodyPr/>
          <a:lstStyle>
            <a:lvl1pPr>
              <a:defRPr/>
            </a:lvl1pPr>
          </a:lstStyle>
          <a:p>
            <a:pPr>
              <a:defRPr/>
            </a:pPr>
            <a:r>
              <a:rPr lang="en-US" altLang="ja-JP" smtClean="0">
                <a:solidFill>
                  <a:srgbClr val="434343">
                    <a:tint val="75000"/>
                  </a:srgbClr>
                </a:solidFill>
              </a:rPr>
              <a:t>Blocking Bug</a:t>
            </a:r>
            <a:r>
              <a:rPr lang="ja-JP" altLang="en-US" smtClean="0">
                <a:solidFill>
                  <a:srgbClr val="434343">
                    <a:tint val="75000"/>
                  </a:srgbClr>
                </a:solidFill>
              </a:rPr>
              <a:t>の原因理解に向けた特徴分析</a:t>
            </a:r>
            <a:endParaRPr lang="en-US" altLang="ja-JP">
              <a:solidFill>
                <a:srgbClr val="434343">
                  <a:tint val="75000"/>
                </a:srgbClr>
              </a:solidFill>
            </a:endParaRPr>
          </a:p>
        </p:txBody>
      </p:sp>
      <p:sp>
        <p:nvSpPr>
          <p:cNvPr id="6" name="スライド番号プレースホルダ 5"/>
          <p:cNvSpPr>
            <a:spLocks noGrp="1"/>
          </p:cNvSpPr>
          <p:nvPr>
            <p:ph type="sldNum" sz="quarter" idx="12"/>
          </p:nvPr>
        </p:nvSpPr>
        <p:spPr/>
        <p:txBody>
          <a:bodyPr/>
          <a:lstStyle>
            <a:lvl1pPr>
              <a:defRPr/>
            </a:lvl1pPr>
          </a:lstStyle>
          <a:p>
            <a:pPr>
              <a:defRPr/>
            </a:pPr>
            <a:fld id="{401C6BFF-94BA-467D-992E-FDBD1CE1C049}" type="slidenum">
              <a:rPr lang="en-US" altLang="ja-JP">
                <a:solidFill>
                  <a:srgbClr val="434343">
                    <a:tint val="75000"/>
                  </a:srgbClr>
                </a:solidFill>
              </a:rPr>
              <a:pPr>
                <a:defRPr/>
              </a:pPr>
              <a:t>‹#›</a:t>
            </a:fld>
            <a:endParaRPr lang="en-US" altLang="ja-JP">
              <a:solidFill>
                <a:srgbClr val="434343">
                  <a:tint val="75000"/>
                </a:srgbClr>
              </a:solidFill>
            </a:endParaRPr>
          </a:p>
        </p:txBody>
      </p:sp>
    </p:spTree>
    <p:extLst>
      <p:ext uri="{BB962C8B-B14F-4D97-AF65-F5344CB8AC3E}">
        <p14:creationId xmlns:p14="http://schemas.microsoft.com/office/powerpoint/2010/main" val="1417090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a:defRPr/>
            </a:pPr>
            <a:r>
              <a:rPr lang="en-US" altLang="ja-JP" smtClean="0">
                <a:solidFill>
                  <a:srgbClr val="434343">
                    <a:tint val="75000"/>
                  </a:srgbClr>
                </a:solidFill>
              </a:rPr>
              <a:t>2015/1/28</a:t>
            </a:r>
            <a:endParaRPr lang="en-US" altLang="ja-JP">
              <a:solidFill>
                <a:srgbClr val="434343">
                  <a:tint val="75000"/>
                </a:srgbClr>
              </a:solidFill>
            </a:endParaRPr>
          </a:p>
        </p:txBody>
      </p:sp>
      <p:sp>
        <p:nvSpPr>
          <p:cNvPr id="5" name="フッター プレースホルダ 4"/>
          <p:cNvSpPr>
            <a:spLocks noGrp="1"/>
          </p:cNvSpPr>
          <p:nvPr>
            <p:ph type="ftr" sz="quarter" idx="11"/>
          </p:nvPr>
        </p:nvSpPr>
        <p:spPr/>
        <p:txBody>
          <a:bodyPr/>
          <a:lstStyle>
            <a:lvl1pPr>
              <a:defRPr/>
            </a:lvl1pPr>
          </a:lstStyle>
          <a:p>
            <a:pPr>
              <a:defRPr/>
            </a:pPr>
            <a:r>
              <a:rPr lang="en-US" altLang="ja-JP" smtClean="0">
                <a:solidFill>
                  <a:srgbClr val="434343">
                    <a:tint val="75000"/>
                  </a:srgbClr>
                </a:solidFill>
              </a:rPr>
              <a:t>Blocking Bug</a:t>
            </a:r>
            <a:r>
              <a:rPr lang="ja-JP" altLang="en-US" smtClean="0">
                <a:solidFill>
                  <a:srgbClr val="434343">
                    <a:tint val="75000"/>
                  </a:srgbClr>
                </a:solidFill>
              </a:rPr>
              <a:t>の原因理解に向けた特徴分析</a:t>
            </a:r>
            <a:endParaRPr lang="en-US" altLang="ja-JP">
              <a:solidFill>
                <a:srgbClr val="434343">
                  <a:tint val="75000"/>
                </a:srgbClr>
              </a:solidFill>
            </a:endParaRPr>
          </a:p>
        </p:txBody>
      </p:sp>
      <p:sp>
        <p:nvSpPr>
          <p:cNvPr id="6" name="スライド番号プレースホルダ 5"/>
          <p:cNvSpPr>
            <a:spLocks noGrp="1"/>
          </p:cNvSpPr>
          <p:nvPr>
            <p:ph type="sldNum" sz="quarter" idx="12"/>
          </p:nvPr>
        </p:nvSpPr>
        <p:spPr/>
        <p:txBody>
          <a:bodyPr/>
          <a:lstStyle>
            <a:lvl1pPr>
              <a:defRPr/>
            </a:lvl1pPr>
          </a:lstStyle>
          <a:p>
            <a:pPr>
              <a:defRPr/>
            </a:pPr>
            <a:fld id="{BEFC2293-A043-46DE-A58F-396F9E4B7245}" type="slidenum">
              <a:rPr lang="en-US" altLang="ja-JP">
                <a:solidFill>
                  <a:srgbClr val="434343">
                    <a:tint val="75000"/>
                  </a:srgbClr>
                </a:solidFill>
              </a:rPr>
              <a:pPr>
                <a:defRPr/>
              </a:pPr>
              <a:t>‹#›</a:t>
            </a:fld>
            <a:endParaRPr lang="en-US" altLang="ja-JP">
              <a:solidFill>
                <a:srgbClr val="434343">
                  <a:tint val="75000"/>
                </a:srgbClr>
              </a:solidFill>
            </a:endParaRPr>
          </a:p>
        </p:txBody>
      </p:sp>
    </p:spTree>
    <p:extLst>
      <p:ext uri="{BB962C8B-B14F-4D97-AF65-F5344CB8AC3E}">
        <p14:creationId xmlns:p14="http://schemas.microsoft.com/office/powerpoint/2010/main" val="3018872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8370" name="タイトル プレースホルダ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58371" name="テキスト プレースホルダ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ea typeface="ＭＳ Ｐゴシック" pitchFamily="50" charset="-128"/>
              </a:defRPr>
            </a:lvl1pPr>
          </a:lstStyle>
          <a:p>
            <a:pPr fontAlgn="base">
              <a:spcBef>
                <a:spcPct val="0"/>
              </a:spcBef>
              <a:spcAft>
                <a:spcPct val="0"/>
              </a:spcAft>
              <a:defRPr/>
            </a:pPr>
            <a:r>
              <a:rPr lang="en-US" altLang="ja-JP" smtClean="0">
                <a:solidFill>
                  <a:srgbClr val="434343">
                    <a:tint val="75000"/>
                  </a:srgbClr>
                </a:solidFill>
                <a:latin typeface="Tahoma" pitchFamily="34" charset="0"/>
              </a:rPr>
              <a:t>2015/1/28</a:t>
            </a:r>
            <a:endParaRPr lang="en-US" altLang="ja-JP">
              <a:solidFill>
                <a:srgbClr val="434343">
                  <a:tint val="75000"/>
                </a:srgbClr>
              </a:solidFill>
              <a:latin typeface="Tahoma" pitchFamily="34" charset="0"/>
            </a:endParaRPr>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ea typeface="ＭＳ Ｐゴシック" pitchFamily="50" charset="-128"/>
              </a:defRPr>
            </a:lvl1pPr>
          </a:lstStyle>
          <a:p>
            <a:pPr fontAlgn="base">
              <a:spcBef>
                <a:spcPct val="0"/>
              </a:spcBef>
              <a:spcAft>
                <a:spcPct val="0"/>
              </a:spcAft>
              <a:defRPr/>
            </a:pPr>
            <a:r>
              <a:rPr lang="en-US" altLang="ja-JP" smtClean="0">
                <a:solidFill>
                  <a:srgbClr val="434343">
                    <a:tint val="75000"/>
                  </a:srgbClr>
                </a:solidFill>
                <a:latin typeface="Tahoma" pitchFamily="34" charset="0"/>
              </a:rPr>
              <a:t>Blocking Bug</a:t>
            </a:r>
            <a:r>
              <a:rPr lang="ja-JP" altLang="en-US" smtClean="0">
                <a:solidFill>
                  <a:srgbClr val="434343">
                    <a:tint val="75000"/>
                  </a:srgbClr>
                </a:solidFill>
                <a:latin typeface="Tahoma" pitchFamily="34" charset="0"/>
              </a:rPr>
              <a:t>の原因理解に向けた特徴分析</a:t>
            </a:r>
            <a:endParaRPr lang="en-US" altLang="ja-JP">
              <a:solidFill>
                <a:srgbClr val="434343">
                  <a:tint val="75000"/>
                </a:srgbClr>
              </a:solidFill>
              <a:latin typeface="Tahoma" pitchFamily="34" charset="0"/>
            </a:endParaRPr>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ea typeface="ＭＳ Ｐゴシック" pitchFamily="50" charset="-128"/>
              </a:defRPr>
            </a:lvl1pPr>
          </a:lstStyle>
          <a:p>
            <a:pPr fontAlgn="base">
              <a:spcBef>
                <a:spcPct val="0"/>
              </a:spcBef>
              <a:spcAft>
                <a:spcPct val="0"/>
              </a:spcAft>
              <a:defRPr/>
            </a:pPr>
            <a:fld id="{3CF8B8C6-A53D-4FF4-89BE-E493ABAED688}" type="slidenum">
              <a:rPr lang="en-US" altLang="ja-JP">
                <a:solidFill>
                  <a:srgbClr val="434343">
                    <a:tint val="75000"/>
                  </a:srgbClr>
                </a:solidFill>
                <a:latin typeface="Tahoma" pitchFamily="34" charset="0"/>
              </a:rPr>
              <a:pPr fontAlgn="base">
                <a:spcBef>
                  <a:spcPct val="0"/>
                </a:spcBef>
                <a:spcAft>
                  <a:spcPct val="0"/>
                </a:spcAft>
                <a:defRPr/>
              </a:pPr>
              <a:t>‹#›</a:t>
            </a:fld>
            <a:endParaRPr lang="en-US" altLang="ja-JP">
              <a:solidFill>
                <a:srgbClr val="434343">
                  <a:tint val="75000"/>
                </a:srgbClr>
              </a:solidFill>
              <a:latin typeface="Tahoma" pitchFamily="34" charset="0"/>
            </a:endParaRPr>
          </a:p>
        </p:txBody>
      </p:sp>
      <p:pic>
        <p:nvPicPr>
          <p:cNvPr id="58375" name="Picture 5"/>
          <p:cNvPicPr>
            <a:picLocks noChangeAspect="1" noChangeArrowheads="1"/>
          </p:cNvPicPr>
          <p:nvPr/>
        </p:nvPicPr>
        <p:blipFill>
          <a:blip r:embed="rId13" cstate="print"/>
          <a:srcRect/>
          <a:stretch>
            <a:fillRect/>
          </a:stretch>
        </p:blipFill>
        <p:spPr bwMode="auto">
          <a:xfrm>
            <a:off x="0" y="0"/>
            <a:ext cx="9155113" cy="6858000"/>
          </a:xfrm>
          <a:prstGeom prst="rect">
            <a:avLst/>
          </a:prstGeom>
          <a:noFill/>
          <a:ln w="9525">
            <a:noFill/>
            <a:miter lim="800000"/>
            <a:headEnd/>
            <a:tailEnd/>
          </a:ln>
        </p:spPr>
      </p:pic>
    </p:spTree>
    <p:extLst>
      <p:ext uri="{BB962C8B-B14F-4D97-AF65-F5344CB8AC3E}">
        <p14:creationId xmlns:p14="http://schemas.microsoft.com/office/powerpoint/2010/main" val="25424288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tx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tx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pitchFamily="50" charset="-128"/>
        </a:defRPr>
      </a:lvl9pPr>
    </p:titleStyle>
    <p:body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dirty="0" smtClean="0"/>
              <a:t>Blocking Bug</a:t>
            </a:r>
            <a:r>
              <a:rPr kumimoji="1" lang="ja-JP" altLang="en-US" dirty="0" smtClean="0"/>
              <a:t>の原因理解に向けた特徴分析</a:t>
            </a:r>
            <a:endParaRPr kumimoji="1" lang="ja-JP" altLang="en-US" dirty="0"/>
          </a:p>
        </p:txBody>
      </p:sp>
      <p:sp>
        <p:nvSpPr>
          <p:cNvPr id="3" name="サブタイトル 2"/>
          <p:cNvSpPr>
            <a:spLocks noGrp="1"/>
          </p:cNvSpPr>
          <p:nvPr>
            <p:ph type="subTitle" idx="1"/>
          </p:nvPr>
        </p:nvSpPr>
        <p:spPr>
          <a:xfrm>
            <a:off x="1057275" y="4267200"/>
            <a:ext cx="7029450" cy="1371600"/>
          </a:xfrm>
        </p:spPr>
        <p:txBody>
          <a:bodyPr/>
          <a:lstStyle/>
          <a:p>
            <a:r>
              <a:rPr lang="ja-JP" altLang="en-US" sz="2800" dirty="0" smtClean="0">
                <a:solidFill>
                  <a:schemeClr val="tx1"/>
                </a:solidFill>
                <a:latin typeface="ヒラギノ角ゴ ProN W3"/>
                <a:ea typeface="ヒラギノ角ゴ ProN W3"/>
                <a:cs typeface="ヒラギノ角ゴ ProN W3"/>
              </a:rPr>
              <a:t>和歌山大学　　</a:t>
            </a:r>
            <a:endParaRPr lang="en-US" altLang="ja-JP" sz="2800" dirty="0" smtClean="0">
              <a:solidFill>
                <a:schemeClr val="tx1"/>
              </a:solidFill>
              <a:latin typeface="ヒラギノ角ゴ ProN W3"/>
              <a:ea typeface="ヒラギノ角ゴ ProN W3"/>
              <a:cs typeface="ヒラギノ角ゴ ProN W3"/>
            </a:endParaRPr>
          </a:p>
          <a:p>
            <a:r>
              <a:rPr lang="en-US" altLang="ja-JP" sz="2800" dirty="0" smtClean="0">
                <a:solidFill>
                  <a:schemeClr val="tx1"/>
                </a:solidFill>
                <a:latin typeface="ヒラギノ角ゴ ProN W3"/>
                <a:ea typeface="ヒラギノ角ゴ ProN W3"/>
                <a:cs typeface="ヒラギノ角ゴ ProN W3"/>
              </a:rPr>
              <a:t>60161017</a:t>
            </a:r>
            <a:endParaRPr lang="en-US" altLang="ja-JP" sz="2800" dirty="0">
              <a:solidFill>
                <a:schemeClr val="tx1"/>
              </a:solidFill>
              <a:latin typeface="ヒラギノ角ゴ ProN W3"/>
              <a:ea typeface="ヒラギノ角ゴ ProN W3"/>
              <a:cs typeface="ヒラギノ角ゴ ProN W3"/>
            </a:endParaRPr>
          </a:p>
          <a:p>
            <a:r>
              <a:rPr lang="ja-JP" altLang="en-US" dirty="0" smtClean="0">
                <a:solidFill>
                  <a:schemeClr val="tx1"/>
                </a:solidFill>
                <a:latin typeface="ヒラギノ角ゴ ProN W3"/>
                <a:ea typeface="ヒラギノ角ゴ ProN W3"/>
                <a:cs typeface="ヒラギノ角ゴ ProN W3"/>
              </a:rPr>
              <a:t>金城 清史</a:t>
            </a:r>
            <a:endParaRPr lang="ja-JP" altLang="en-US" dirty="0">
              <a:solidFill>
                <a:schemeClr val="tx1"/>
              </a:solidFill>
              <a:latin typeface="ヒラギノ角ゴ ProN W3"/>
              <a:ea typeface="ヒラギノ角ゴ ProN W3"/>
              <a:cs typeface="ヒラギノ角ゴ ProN W3"/>
            </a:endParaRPr>
          </a:p>
        </p:txBody>
      </p:sp>
    </p:spTree>
    <p:extLst>
      <p:ext uri="{BB962C8B-B14F-4D97-AF65-F5344CB8AC3E}">
        <p14:creationId xmlns:p14="http://schemas.microsoft.com/office/powerpoint/2010/main" val="22079882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ソフトウェア保守改善研究</a:t>
            </a:r>
            <a:endParaRPr lang="en-US" altLang="ja-JP" dirty="0" smtClean="0"/>
          </a:p>
          <a:p>
            <a:pPr lvl="1"/>
            <a:r>
              <a:rPr kumimoji="1" lang="ja-JP" altLang="en-US" dirty="0" smtClean="0"/>
              <a:t>不具合修正コスト</a:t>
            </a:r>
            <a:r>
              <a:rPr lang="ja-JP" altLang="en-US" dirty="0"/>
              <a:t>の</a:t>
            </a:r>
            <a:r>
              <a:rPr kumimoji="1" lang="ja-JP" altLang="en-US" dirty="0" smtClean="0"/>
              <a:t>見積り</a:t>
            </a:r>
            <a:r>
              <a:rPr lang="ja-JP" altLang="en-US" dirty="0"/>
              <a:t>のための</a:t>
            </a:r>
            <a:r>
              <a:rPr lang="ja-JP" altLang="en-US" dirty="0" smtClean="0"/>
              <a:t>修正時間予測</a:t>
            </a:r>
            <a:endParaRPr lang="en-US" altLang="ja-JP" dirty="0" smtClean="0"/>
          </a:p>
          <a:p>
            <a:pPr lvl="1"/>
            <a:r>
              <a:rPr kumimoji="1" lang="ja-JP" altLang="en-US" dirty="0" smtClean="0"/>
              <a:t>不具合修正タスクの割当て支援</a:t>
            </a:r>
            <a:endParaRPr lang="en-US" altLang="ja-JP" dirty="0"/>
          </a:p>
          <a:p>
            <a:endParaRPr kumimoji="1" lang="en-US" altLang="ja-JP" dirty="0" smtClean="0"/>
          </a:p>
          <a:p>
            <a:r>
              <a:rPr kumimoji="1" lang="ja-JP" altLang="en-US" dirty="0" smtClean="0"/>
              <a:t>不具合の特徴・影響範囲</a:t>
            </a:r>
            <a:endParaRPr kumimoji="1" lang="en-US" altLang="ja-JP" dirty="0" smtClean="0"/>
          </a:p>
          <a:p>
            <a:endParaRPr kumimoji="1" lang="ja-JP" altLang="en-US" dirty="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2015/1/28</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kumimoji="1" lang="en-US" altLang="ja-JP" smtClean="0"/>
              <a:t>Blocking Bug</a:t>
            </a:r>
            <a:r>
              <a:rPr kumimoji="1" lang="ja-JP" altLang="en-US" smtClean="0"/>
              <a:t>の原因理解に向けた特徴分析</a:t>
            </a: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2</a:t>
            </a:fld>
            <a:endParaRPr lang="en-US" altLang="ja-JP" dirty="0"/>
          </a:p>
        </p:txBody>
      </p:sp>
      <p:pic>
        <p:nvPicPr>
          <p:cNvPr id="7" name="図 6" descr="MC900433911.PNG"/>
          <p:cNvPicPr>
            <a:picLocks noChangeAspect="1"/>
          </p:cNvPicPr>
          <p:nvPr/>
        </p:nvPicPr>
        <p:blipFill>
          <a:blip r:embed="rId3">
            <a:grayscl/>
            <a:extLst>
              <a:ext uri="{28A0092B-C50C-407E-A947-70E740481C1C}">
                <a14:useLocalDpi xmlns:a14="http://schemas.microsoft.com/office/drawing/2010/main" val="0"/>
              </a:ext>
            </a:extLst>
          </a:blip>
          <a:stretch>
            <a:fillRect/>
          </a:stretch>
        </p:blipFill>
        <p:spPr>
          <a:xfrm flipH="1">
            <a:off x="2333482" y="4477131"/>
            <a:ext cx="774850" cy="774850"/>
          </a:xfrm>
          <a:prstGeom prst="rect">
            <a:avLst/>
          </a:prstGeom>
        </p:spPr>
      </p:pic>
      <p:pic>
        <p:nvPicPr>
          <p:cNvPr id="10" name="図 9" descr="MC900433911.PNG"/>
          <p:cNvPicPr>
            <a:picLocks noChangeAspect="1"/>
          </p:cNvPicPr>
          <p:nvPr/>
        </p:nvPicPr>
        <p:blipFill>
          <a:blip r:embed="rId3">
            <a:grayscl/>
            <a:extLst>
              <a:ext uri="{28A0092B-C50C-407E-A947-70E740481C1C}">
                <a14:useLocalDpi xmlns:a14="http://schemas.microsoft.com/office/drawing/2010/main" val="0"/>
              </a:ext>
            </a:extLst>
          </a:blip>
          <a:stretch>
            <a:fillRect/>
          </a:stretch>
        </p:blipFill>
        <p:spPr>
          <a:xfrm flipH="1">
            <a:off x="1066952" y="5344561"/>
            <a:ext cx="774850" cy="774850"/>
          </a:xfrm>
          <a:prstGeom prst="rect">
            <a:avLst/>
          </a:prstGeom>
          <a:noFill/>
        </p:spPr>
      </p:pic>
      <p:pic>
        <p:nvPicPr>
          <p:cNvPr id="16" name="図 15" descr="MC900433911.PNG"/>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flipH="1">
            <a:off x="3108332" y="4541885"/>
            <a:ext cx="1420192" cy="1420192"/>
          </a:xfrm>
          <a:prstGeom prst="rect">
            <a:avLst/>
          </a:prstGeom>
        </p:spPr>
      </p:pic>
      <p:pic>
        <p:nvPicPr>
          <p:cNvPr id="17" name="図 16" descr="MC900433911.PNG"/>
          <p:cNvPicPr>
            <a:picLocks noChangeAspect="1"/>
          </p:cNvPicPr>
          <p:nvPr/>
        </p:nvPicPr>
        <p:blipFill>
          <a:blip r:embed="rId3">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flipH="1">
            <a:off x="1391272" y="4374938"/>
            <a:ext cx="774850" cy="774850"/>
          </a:xfrm>
          <a:prstGeom prst="rect">
            <a:avLst/>
          </a:prstGeom>
          <a:noFill/>
        </p:spPr>
      </p:pic>
      <p:sp>
        <p:nvSpPr>
          <p:cNvPr id="20" name="円/楕円 19"/>
          <p:cNvSpPr/>
          <p:nvPr/>
        </p:nvSpPr>
        <p:spPr>
          <a:xfrm>
            <a:off x="546303" y="4084011"/>
            <a:ext cx="4077652" cy="2450603"/>
          </a:xfrm>
          <a:prstGeom prst="ellipse">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sp>
        <p:nvSpPr>
          <p:cNvPr id="21" name="テキスト ボックス 20"/>
          <p:cNvSpPr txBox="1"/>
          <p:nvPr/>
        </p:nvSpPr>
        <p:spPr>
          <a:xfrm>
            <a:off x="1841802" y="3896160"/>
            <a:ext cx="1404372" cy="523220"/>
          </a:xfrm>
          <a:prstGeom prst="rect">
            <a:avLst/>
          </a:prstGeom>
          <a:noFill/>
        </p:spPr>
        <p:txBody>
          <a:bodyPr wrap="square" rtlCol="0">
            <a:spAutoFit/>
          </a:bodyPr>
          <a:lstStyle/>
          <a:p>
            <a:pPr algn="ctr"/>
            <a:r>
              <a:rPr kumimoji="1" lang="ja-JP" altLang="en-US" sz="2800" dirty="0" smtClean="0"/>
              <a:t>不具合</a:t>
            </a:r>
            <a:endParaRPr kumimoji="1" lang="ja-JP" altLang="en-US" sz="2800" dirty="0"/>
          </a:p>
        </p:txBody>
      </p:sp>
      <p:sp>
        <p:nvSpPr>
          <p:cNvPr id="22" name="円/楕円 21"/>
          <p:cNvSpPr/>
          <p:nvPr/>
        </p:nvSpPr>
        <p:spPr>
          <a:xfrm>
            <a:off x="5434446" y="4084011"/>
            <a:ext cx="3605646" cy="2446577"/>
          </a:xfrm>
          <a:prstGeom prst="ellipse">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sp>
        <p:nvSpPr>
          <p:cNvPr id="23" name="テキスト ボックス 22"/>
          <p:cNvSpPr txBox="1"/>
          <p:nvPr/>
        </p:nvSpPr>
        <p:spPr>
          <a:xfrm>
            <a:off x="5569529" y="3896160"/>
            <a:ext cx="3335480" cy="523220"/>
          </a:xfrm>
          <a:prstGeom prst="rect">
            <a:avLst/>
          </a:prstGeom>
          <a:noFill/>
        </p:spPr>
        <p:txBody>
          <a:bodyPr wrap="square" rtlCol="0">
            <a:spAutoFit/>
          </a:bodyPr>
          <a:lstStyle/>
          <a:p>
            <a:pPr algn="ctr"/>
            <a:r>
              <a:rPr kumimoji="1" lang="en-US" altLang="ja-JP" sz="2800" dirty="0" smtClean="0"/>
              <a:t>High Impact Bug</a:t>
            </a:r>
            <a:endParaRPr kumimoji="1" lang="ja-JP" altLang="en-US" sz="2800" dirty="0"/>
          </a:p>
        </p:txBody>
      </p:sp>
      <p:pic>
        <p:nvPicPr>
          <p:cNvPr id="15" name="図 14" descr="MC900433911.PNG"/>
          <p:cNvPicPr>
            <a:picLocks noChangeAspect="1"/>
          </p:cNvPicPr>
          <p:nvPr/>
        </p:nvPicPr>
        <p:blipFill>
          <a:blip r:embed="rId3">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flipH="1">
            <a:off x="1890890" y="5169265"/>
            <a:ext cx="1125442" cy="1125442"/>
          </a:xfrm>
          <a:prstGeom prst="rect">
            <a:avLst/>
          </a:prstGeom>
          <a:noFill/>
        </p:spPr>
      </p:pic>
    </p:spTree>
    <p:extLst>
      <p:ext uri="{BB962C8B-B14F-4D97-AF65-F5344CB8AC3E}">
        <p14:creationId xmlns:p14="http://schemas.microsoft.com/office/powerpoint/2010/main" val="3260319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4.72222E-6 -7.40741E-7 L 0.48021 -0.01875 " pathEditMode="relative" rAng="0" ptsTypes="AA">
                                      <p:cBhvr>
                                        <p:cTn id="6" dur="2000" fill="hold"/>
                                        <p:tgtEl>
                                          <p:spTgt spid="16"/>
                                        </p:tgtEl>
                                        <p:attrNameLst>
                                          <p:attrName>ppt_x</p:attrName>
                                          <p:attrName>ppt_y</p:attrName>
                                        </p:attrNameLst>
                                      </p:cBhvr>
                                      <p:rCtr x="24010" y="-949"/>
                                    </p:animMotion>
                                  </p:childTnLst>
                                </p:cTn>
                              </p:par>
                              <p:par>
                                <p:cTn id="7" presetID="42" presetClass="path" presetSubtype="0" accel="50000" decel="50000" fill="hold" nodeType="withEffect">
                                  <p:stCondLst>
                                    <p:cond delay="0"/>
                                  </p:stCondLst>
                                  <p:childTnLst>
                                    <p:animMotion origin="layout" path="M 4.16667E-6 -2.88622E-6 L 0.52829 0.04094 " pathEditMode="relative" rAng="0" ptsTypes="AA">
                                      <p:cBhvr>
                                        <p:cTn id="8" dur="2000" fill="hold"/>
                                        <p:tgtEl>
                                          <p:spTgt spid="17"/>
                                        </p:tgtEl>
                                        <p:attrNameLst>
                                          <p:attrName>ppt_x</p:attrName>
                                          <p:attrName>ppt_y</p:attrName>
                                        </p:attrNameLst>
                                      </p:cBhvr>
                                      <p:rCtr x="26406" y="2035"/>
                                    </p:animMotion>
                                  </p:childTnLst>
                                </p:cTn>
                              </p:par>
                              <p:par>
                                <p:cTn id="9" presetID="10"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500"/>
                                        <p:tgtEl>
                                          <p:spTgt spid="22"/>
                                        </p:tgtEl>
                                      </p:cBhvr>
                                    </p:animEffect>
                                  </p:childTnLst>
                                </p:cTn>
                              </p:par>
                              <p:par>
                                <p:cTn id="15" presetID="42" presetClass="path" presetSubtype="0" accel="50000" decel="50000" fill="hold" nodeType="withEffect">
                                  <p:stCondLst>
                                    <p:cond delay="0"/>
                                  </p:stCondLst>
                                  <p:childTnLst>
                                    <p:animMotion origin="layout" path="M 8.33333E-7 4.88437E-6 L 0.5283 0.02312 " pathEditMode="relative" rAng="0" ptsTypes="AA">
                                      <p:cBhvr>
                                        <p:cTn id="16" dur="2000" fill="hold"/>
                                        <p:tgtEl>
                                          <p:spTgt spid="15"/>
                                        </p:tgtEl>
                                        <p:attrNameLst>
                                          <p:attrName>ppt_x</p:attrName>
                                          <p:attrName>ppt_y</p:attrName>
                                        </p:attrNameLst>
                                      </p:cBhvr>
                                      <p:rCtr x="26406" y="11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Blocking</a:t>
            </a:r>
            <a:r>
              <a:rPr lang="ja-JP" altLang="en-US" dirty="0"/>
              <a:t> </a:t>
            </a:r>
            <a:r>
              <a:rPr kumimoji="1" lang="en-US" altLang="ja-JP" dirty="0" smtClean="0"/>
              <a:t>Bug</a:t>
            </a:r>
            <a:endParaRPr kumimoji="1" lang="ja-JP" altLang="en-US" dirty="0"/>
          </a:p>
        </p:txBody>
      </p:sp>
      <p:sp>
        <p:nvSpPr>
          <p:cNvPr id="3" name="コンテンツ プレースホルダー 2"/>
          <p:cNvSpPr>
            <a:spLocks noGrp="1"/>
          </p:cNvSpPr>
          <p:nvPr>
            <p:ph idx="1"/>
          </p:nvPr>
        </p:nvSpPr>
        <p:spPr>
          <a:xfrm>
            <a:off x="317810" y="1367882"/>
            <a:ext cx="8508380" cy="5166733"/>
          </a:xfrm>
        </p:spPr>
        <p:txBody>
          <a:bodyPr/>
          <a:lstStyle/>
          <a:p>
            <a:r>
              <a:rPr lang="ja-JP" altLang="en-US" b="1" dirty="0"/>
              <a:t>他</a:t>
            </a:r>
            <a:r>
              <a:rPr lang="ja-JP" altLang="en-US" b="1" dirty="0" smtClean="0"/>
              <a:t>の</a:t>
            </a:r>
            <a:r>
              <a:rPr lang="ja-JP" altLang="en-US" b="1" dirty="0" smtClean="0"/>
              <a:t>不具合</a:t>
            </a:r>
            <a:r>
              <a:rPr lang="ja-JP" altLang="en-US" b="1" dirty="0" smtClean="0"/>
              <a:t>の修正を妨害する不具合</a:t>
            </a:r>
            <a:endParaRPr kumimoji="1" lang="ja-JP" altLang="en-US" b="1" dirty="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2015/1/28</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kumimoji="1" lang="en-US" altLang="ja-JP" smtClean="0"/>
              <a:t>Blocking Bug</a:t>
            </a:r>
            <a:r>
              <a:rPr kumimoji="1" lang="ja-JP" altLang="en-US" smtClean="0"/>
              <a:t>の原因理解に向けた特徴分析</a:t>
            </a: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3</a:t>
            </a:fld>
            <a:endParaRPr lang="en-US" altLang="ja-JP"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945" y="2395297"/>
            <a:ext cx="8404366" cy="3361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96537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正方形/長方形 91"/>
          <p:cNvSpPr/>
          <p:nvPr/>
        </p:nvSpPr>
        <p:spPr>
          <a:xfrm>
            <a:off x="1636171" y="3562598"/>
            <a:ext cx="5762152" cy="1799312"/>
          </a:xfrm>
          <a:prstGeom prst="rect">
            <a:avLst/>
          </a:prstGeom>
          <a:solidFill>
            <a:srgbClr val="92D050"/>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kumimoji="1" lang="ja-JP" altLang="en-US"/>
          </a:p>
        </p:txBody>
      </p:sp>
      <p:sp>
        <p:nvSpPr>
          <p:cNvPr id="90" name="正方形/長方形 89"/>
          <p:cNvSpPr/>
          <p:nvPr/>
        </p:nvSpPr>
        <p:spPr>
          <a:xfrm>
            <a:off x="4726376" y="3562597"/>
            <a:ext cx="2671947" cy="1768061"/>
          </a:xfrm>
          <a:prstGeom prst="rect">
            <a:avLst/>
          </a:prstGeom>
          <a:solidFill>
            <a:schemeClr val="accent6">
              <a:lumMod val="40000"/>
              <a:lumOff val="6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2" name="タイトル 1"/>
          <p:cNvSpPr>
            <a:spLocks noGrp="1"/>
          </p:cNvSpPr>
          <p:nvPr>
            <p:ph type="title"/>
          </p:nvPr>
        </p:nvSpPr>
        <p:spPr/>
        <p:txBody>
          <a:bodyPr/>
          <a:lstStyle/>
          <a:p>
            <a:r>
              <a:rPr lang="ja-JP" altLang="en-US" dirty="0"/>
              <a:t>先行</a:t>
            </a:r>
            <a:r>
              <a:rPr kumimoji="1" lang="ja-JP" altLang="en-US" dirty="0" smtClean="0"/>
              <a:t>研究</a:t>
            </a:r>
            <a:endParaRPr kumimoji="1" lang="ja-JP" altLang="en-US" dirty="0"/>
          </a:p>
        </p:txBody>
      </p:sp>
      <p:sp>
        <p:nvSpPr>
          <p:cNvPr id="3" name="コンテンツ プレースホルダー 2"/>
          <p:cNvSpPr>
            <a:spLocks noGrp="1"/>
          </p:cNvSpPr>
          <p:nvPr>
            <p:ph idx="1"/>
          </p:nvPr>
        </p:nvSpPr>
        <p:spPr>
          <a:xfrm>
            <a:off x="317810" y="1367883"/>
            <a:ext cx="8508380" cy="2088240"/>
          </a:xfrm>
        </p:spPr>
        <p:txBody>
          <a:bodyPr/>
          <a:lstStyle/>
          <a:p>
            <a:r>
              <a:rPr kumimoji="1" lang="en-US" altLang="ja-JP" dirty="0" smtClean="0"/>
              <a:t>Blocking Bug</a:t>
            </a:r>
            <a:r>
              <a:rPr kumimoji="1" lang="ja-JP" altLang="en-US" dirty="0" err="1" smtClean="0"/>
              <a:t>は修</a:t>
            </a:r>
            <a:r>
              <a:rPr kumimoji="1" lang="ja-JP" altLang="en-US" dirty="0" smtClean="0"/>
              <a:t>正に時間がかかる</a:t>
            </a:r>
            <a:endParaRPr kumimoji="1" lang="en-US" altLang="ja-JP" dirty="0"/>
          </a:p>
          <a:p>
            <a:r>
              <a:rPr kumimoji="1" lang="en-US" altLang="ja-JP" dirty="0" smtClean="0"/>
              <a:t>Blocking Bug</a:t>
            </a:r>
            <a:r>
              <a:rPr kumimoji="1" lang="ja-JP" altLang="en-US" dirty="0" err="1" smtClean="0"/>
              <a:t>の検</a:t>
            </a:r>
            <a:r>
              <a:rPr kumimoji="1" lang="ja-JP" altLang="en-US" dirty="0" smtClean="0"/>
              <a:t>出時間</a:t>
            </a:r>
            <a:r>
              <a:rPr lang="ja-JP" altLang="en-US" dirty="0" smtClean="0"/>
              <a:t>はばらつきがある</a:t>
            </a:r>
            <a:endParaRPr lang="en-US" altLang="ja-JP" dirty="0" smtClean="0"/>
          </a:p>
          <a:p>
            <a:pPr lvl="1"/>
            <a:endParaRPr kumimoji="1" lang="en-US" altLang="ja-JP" dirty="0" smtClean="0"/>
          </a:p>
          <a:p>
            <a:r>
              <a:rPr lang="ja-JP" altLang="en-US" dirty="0" smtClean="0"/>
              <a:t>先行研究との違い</a:t>
            </a:r>
            <a:endParaRPr kumimoji="1" lang="en-US" altLang="ja-JP" dirty="0"/>
          </a:p>
          <a:p>
            <a:pPr marL="0" indent="0">
              <a:buNone/>
            </a:pPr>
            <a:endParaRPr kumimoji="1" lang="en-US" altLang="ja-JP" dirty="0" smtClean="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2015/1/28</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kumimoji="1" lang="en-US" altLang="ja-JP" smtClean="0"/>
              <a:t>Blocking Bug</a:t>
            </a:r>
            <a:r>
              <a:rPr kumimoji="1" lang="ja-JP" altLang="en-US" smtClean="0"/>
              <a:t>の原因理解に向けた特徴分析</a:t>
            </a: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4</a:t>
            </a:fld>
            <a:endParaRPr lang="en-US" altLang="ja-JP" dirty="0"/>
          </a:p>
        </p:txBody>
      </p:sp>
      <p:sp>
        <p:nvSpPr>
          <p:cNvPr id="7" name="テキスト ボックス 6"/>
          <p:cNvSpPr txBox="1"/>
          <p:nvPr/>
        </p:nvSpPr>
        <p:spPr>
          <a:xfrm>
            <a:off x="317811" y="6024276"/>
            <a:ext cx="8508380" cy="584775"/>
          </a:xfrm>
          <a:prstGeom prst="rect">
            <a:avLst/>
          </a:prstGeom>
          <a:noFill/>
        </p:spPr>
        <p:txBody>
          <a:bodyPr wrap="square" rtlCol="0">
            <a:spAutoFit/>
          </a:bodyPr>
          <a:lstStyle/>
          <a:p>
            <a:r>
              <a:rPr lang="en-US" altLang="ja-JP" sz="1600" dirty="0"/>
              <a:t>Harold Valdivia Garcia and </a:t>
            </a:r>
            <a:r>
              <a:rPr lang="en-US" altLang="ja-JP" sz="1600" dirty="0" err="1"/>
              <a:t>Emad</a:t>
            </a:r>
            <a:r>
              <a:rPr lang="en-US" altLang="ja-JP" sz="1600" dirty="0"/>
              <a:t> </a:t>
            </a:r>
            <a:r>
              <a:rPr lang="en-US" altLang="ja-JP" sz="1600" dirty="0" err="1"/>
              <a:t>Shihab</a:t>
            </a:r>
            <a:r>
              <a:rPr lang="en-US" altLang="ja-JP" sz="1600" dirty="0"/>
              <a:t>. </a:t>
            </a:r>
            <a:r>
              <a:rPr lang="en-US" altLang="ja-JP" sz="1600" dirty="0" smtClean="0"/>
              <a:t>Characterizing</a:t>
            </a:r>
            <a:r>
              <a:rPr lang="ja-JP" altLang="en-US" sz="1600" dirty="0" smtClean="0"/>
              <a:t>　</a:t>
            </a:r>
            <a:r>
              <a:rPr lang="en-US" altLang="ja-JP" sz="1600" dirty="0" smtClean="0"/>
              <a:t>and </a:t>
            </a:r>
            <a:r>
              <a:rPr lang="en-US" altLang="ja-JP" sz="1600" dirty="0"/>
              <a:t>P</a:t>
            </a:r>
            <a:r>
              <a:rPr lang="en-US" altLang="ja-JP" sz="1600" dirty="0" smtClean="0"/>
              <a:t>redicting </a:t>
            </a:r>
            <a:r>
              <a:rPr lang="en-US" altLang="ja-JP" sz="1600" dirty="0"/>
              <a:t>B</a:t>
            </a:r>
            <a:r>
              <a:rPr lang="en-US" altLang="ja-JP" sz="1600" dirty="0" smtClean="0"/>
              <a:t>locking Bugs </a:t>
            </a:r>
            <a:r>
              <a:rPr lang="en-US" altLang="ja-JP" sz="1600" dirty="0"/>
              <a:t>in </a:t>
            </a:r>
            <a:r>
              <a:rPr lang="en-US" altLang="ja-JP" sz="1600" dirty="0" smtClean="0"/>
              <a:t>Open Source</a:t>
            </a:r>
            <a:r>
              <a:rPr lang="ja-JP" altLang="en-US" sz="1600" dirty="0" smtClean="0"/>
              <a:t> </a:t>
            </a:r>
            <a:r>
              <a:rPr lang="en-US" altLang="ja-JP" sz="1600" dirty="0" smtClean="0"/>
              <a:t>Projects</a:t>
            </a:r>
            <a:r>
              <a:rPr lang="en-US" altLang="ja-JP" sz="1600" dirty="0"/>
              <a:t>. </a:t>
            </a:r>
            <a:r>
              <a:rPr lang="en-US" altLang="ja-JP" sz="1600" i="1" dirty="0" smtClean="0"/>
              <a:t>(</a:t>
            </a:r>
            <a:r>
              <a:rPr lang="en-US" altLang="ja-JP" sz="1600" i="1" dirty="0"/>
              <a:t>MSR ’14</a:t>
            </a:r>
            <a:r>
              <a:rPr lang="en-US" altLang="ja-JP" sz="1600" i="1" dirty="0" smtClean="0"/>
              <a:t>)</a:t>
            </a:r>
            <a:endParaRPr kumimoji="1" lang="ja-JP" altLang="en-US" sz="1600" dirty="0"/>
          </a:p>
        </p:txBody>
      </p:sp>
      <p:pic>
        <p:nvPicPr>
          <p:cNvPr id="11" name="Picture 2" descr="C:\Users\oss.wakayama\Desktop\研究\クリップアート\アバター\報告者.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6445" y="4270830"/>
            <a:ext cx="1114830" cy="111483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 descr="C:\Users\oss.wakayama\Desktop\研究\クリップアート\bug報告.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2819" y="4624998"/>
            <a:ext cx="736912" cy="736912"/>
          </a:xfrm>
          <a:prstGeom prst="rect">
            <a:avLst/>
          </a:prstGeom>
          <a:noFill/>
          <a:extLst>
            <a:ext uri="{909E8E84-426E-40DD-AFC4-6F175D3DCCD1}">
              <a14:hiddenFill xmlns:a14="http://schemas.microsoft.com/office/drawing/2010/main">
                <a:solidFill>
                  <a:srgbClr val="FFFFFF"/>
                </a:solidFill>
              </a14:hiddenFill>
            </a:ext>
          </a:extLst>
        </p:spPr>
      </p:pic>
      <p:cxnSp>
        <p:nvCxnSpPr>
          <p:cNvPr id="27" name="直線矢印コネクタ 26"/>
          <p:cNvCxnSpPr/>
          <p:nvPr/>
        </p:nvCxnSpPr>
        <p:spPr>
          <a:xfrm>
            <a:off x="1255794" y="5437533"/>
            <a:ext cx="6632412" cy="0"/>
          </a:xfrm>
          <a:prstGeom prst="straightConnector1">
            <a:avLst/>
          </a:prstGeom>
          <a:ln w="69850">
            <a:tailEnd type="triangle" w="lg" len="lg"/>
          </a:ln>
        </p:spPr>
        <p:style>
          <a:lnRef idx="1">
            <a:schemeClr val="accent1"/>
          </a:lnRef>
          <a:fillRef idx="0">
            <a:schemeClr val="accent1"/>
          </a:fillRef>
          <a:effectRef idx="0">
            <a:schemeClr val="accent1"/>
          </a:effectRef>
          <a:fontRef idx="minor">
            <a:schemeClr val="tx1"/>
          </a:fontRef>
        </p:style>
      </p:cxnSp>
      <p:sp>
        <p:nvSpPr>
          <p:cNvPr id="74" name="テキスト ボックス 73"/>
          <p:cNvSpPr txBox="1"/>
          <p:nvPr/>
        </p:nvSpPr>
        <p:spPr>
          <a:xfrm>
            <a:off x="7956475" y="5142023"/>
            <a:ext cx="410474" cy="584775"/>
          </a:xfrm>
          <a:prstGeom prst="rect">
            <a:avLst/>
          </a:prstGeom>
          <a:noFill/>
        </p:spPr>
        <p:txBody>
          <a:bodyPr wrap="square" rtlCol="0">
            <a:spAutoFit/>
          </a:bodyPr>
          <a:lstStyle/>
          <a:p>
            <a:r>
              <a:rPr kumimoji="1" lang="en-US" altLang="ja-JP" sz="3200" dirty="0" smtClean="0"/>
              <a:t>t</a:t>
            </a:r>
            <a:endParaRPr kumimoji="1" lang="ja-JP" altLang="en-US" dirty="0"/>
          </a:p>
        </p:txBody>
      </p:sp>
      <p:pic>
        <p:nvPicPr>
          <p:cNvPr id="79" name="Picture 2" descr="C:\Users\oss.wakayama\Desktop\研究\クリップアート\アバター\もぶ(5).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36171" y="4348462"/>
            <a:ext cx="952970" cy="952970"/>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3" descr="C:\Users\oss.wakayama\Desktop\研究\クリップアート\アバター\無題.png.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72098" y="4649060"/>
            <a:ext cx="455762" cy="681598"/>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4" descr="C:\Users\oss.wakayama\Desktop\研究\クリップアート\アバター\コミッター.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65362" y="4394139"/>
            <a:ext cx="887980" cy="887980"/>
          </a:xfrm>
          <a:prstGeom prst="rect">
            <a:avLst/>
          </a:prstGeom>
          <a:noFill/>
          <a:extLst>
            <a:ext uri="{909E8E84-426E-40DD-AFC4-6F175D3DCCD1}">
              <a14:hiddenFill xmlns:a14="http://schemas.microsoft.com/office/drawing/2010/main">
                <a:solidFill>
                  <a:srgbClr val="FFFFFF"/>
                </a:solidFill>
              </a14:hiddenFill>
            </a:ext>
          </a:extLst>
        </p:spPr>
      </p:pic>
      <p:pic>
        <p:nvPicPr>
          <p:cNvPr id="121" name="Picture 3" descr="C:\Users\oss.wakayama\Desktop\研究\クリップアート\アバター\無題.png.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25461" y="4634947"/>
            <a:ext cx="455762" cy="681598"/>
          </a:xfrm>
          <a:prstGeom prst="rect">
            <a:avLst/>
          </a:prstGeom>
          <a:noFill/>
          <a:extLst>
            <a:ext uri="{909E8E84-426E-40DD-AFC4-6F175D3DCCD1}">
              <a14:hiddenFill xmlns:a14="http://schemas.microsoft.com/office/drawing/2010/main">
                <a:solidFill>
                  <a:srgbClr val="FFFFFF"/>
                </a:solidFill>
              </a14:hiddenFill>
            </a:ext>
          </a:extLst>
        </p:spPr>
      </p:pic>
      <p:sp>
        <p:nvSpPr>
          <p:cNvPr id="89" name="テキスト ボックス 88"/>
          <p:cNvSpPr txBox="1"/>
          <p:nvPr/>
        </p:nvSpPr>
        <p:spPr>
          <a:xfrm>
            <a:off x="5049569" y="3882359"/>
            <a:ext cx="2004382" cy="461665"/>
          </a:xfrm>
          <a:prstGeom prst="rect">
            <a:avLst/>
          </a:prstGeom>
          <a:noFill/>
        </p:spPr>
        <p:txBody>
          <a:bodyPr wrap="square" rtlCol="0">
            <a:spAutoFit/>
          </a:bodyPr>
          <a:lstStyle/>
          <a:p>
            <a:pPr algn="ctr"/>
            <a:r>
              <a:rPr kumimoji="1" lang="ja-JP" altLang="en-US" sz="2400" dirty="0" smtClean="0"/>
              <a:t>不具合報告</a:t>
            </a:r>
            <a:endParaRPr kumimoji="1" lang="ja-JP" altLang="en-US" sz="2400" dirty="0"/>
          </a:p>
        </p:txBody>
      </p:sp>
      <p:sp>
        <p:nvSpPr>
          <p:cNvPr id="128" name="テキスト ボックス 127"/>
          <p:cNvSpPr txBox="1"/>
          <p:nvPr/>
        </p:nvSpPr>
        <p:spPr>
          <a:xfrm>
            <a:off x="1530301" y="3882359"/>
            <a:ext cx="3041700" cy="461665"/>
          </a:xfrm>
          <a:prstGeom prst="rect">
            <a:avLst/>
          </a:prstGeom>
          <a:noFill/>
        </p:spPr>
        <p:txBody>
          <a:bodyPr wrap="square" rtlCol="0">
            <a:spAutoFit/>
          </a:bodyPr>
          <a:lstStyle/>
          <a:p>
            <a:pPr algn="ctr"/>
            <a:r>
              <a:rPr kumimoji="1" lang="ja-JP" altLang="en-US" sz="2400" dirty="0" smtClean="0"/>
              <a:t>ファイル作成・変更</a:t>
            </a:r>
            <a:endParaRPr kumimoji="1" lang="ja-JP" altLang="en-US" sz="2400" dirty="0"/>
          </a:p>
        </p:txBody>
      </p:sp>
    </p:spTree>
    <p:extLst>
      <p:ext uri="{BB962C8B-B14F-4D97-AF65-F5344CB8AC3E}">
        <p14:creationId xmlns:p14="http://schemas.microsoft.com/office/powerpoint/2010/main" val="4127685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fade">
                                      <p:cBhvr>
                                        <p:cTn id="7" dur="500"/>
                                        <p:tgtEl>
                                          <p:spTgt spid="9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90"/>
                                        </p:tgtEl>
                                        <p:attrNameLst>
                                          <p:attrName>style.visibility</p:attrName>
                                        </p:attrNameLst>
                                      </p:cBhvr>
                                      <p:to>
                                        <p:strVal val="hidden"/>
                                      </p:to>
                                    </p:set>
                                  </p:childTnLst>
                                </p:cTn>
                              </p:par>
                              <p:par>
                                <p:cTn id="12" presetID="10" presetClass="entr" presetSubtype="0" fill="hold" grpId="0" nodeType="withEffect">
                                  <p:stCondLst>
                                    <p:cond delay="0"/>
                                  </p:stCondLst>
                                  <p:childTnLst>
                                    <p:set>
                                      <p:cBhvr>
                                        <p:cTn id="13" dur="1" fill="hold">
                                          <p:stCondLst>
                                            <p:cond delay="0"/>
                                          </p:stCondLst>
                                        </p:cTn>
                                        <p:tgtEl>
                                          <p:spTgt spid="92"/>
                                        </p:tgtEl>
                                        <p:attrNameLst>
                                          <p:attrName>style.visibility</p:attrName>
                                        </p:attrNameLst>
                                      </p:cBhvr>
                                      <p:to>
                                        <p:strVal val="visible"/>
                                      </p:to>
                                    </p:set>
                                    <p:animEffect transition="in" filter="fade">
                                      <p:cBhvr>
                                        <p:cTn id="14"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90" grpId="0" animBg="1"/>
      <p:bldP spid="90"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目的とアプローチ</a:t>
            </a:r>
            <a:endParaRPr kumimoji="1" lang="ja-JP" altLang="en-US" dirty="0"/>
          </a:p>
        </p:txBody>
      </p:sp>
      <p:sp>
        <p:nvSpPr>
          <p:cNvPr id="3" name="コンテンツ プレースホルダー 2"/>
          <p:cNvSpPr>
            <a:spLocks noGrp="1"/>
          </p:cNvSpPr>
          <p:nvPr>
            <p:ph idx="1"/>
          </p:nvPr>
        </p:nvSpPr>
        <p:spPr>
          <a:xfrm>
            <a:off x="317810" y="1367882"/>
            <a:ext cx="8508380" cy="5166733"/>
          </a:xfrm>
        </p:spPr>
        <p:txBody>
          <a:bodyPr/>
          <a:lstStyle/>
          <a:p>
            <a:r>
              <a:rPr kumimoji="1" lang="ja-JP" altLang="en-US" b="1" dirty="0" smtClean="0"/>
              <a:t>目的</a:t>
            </a:r>
            <a:endParaRPr kumimoji="1" lang="en-US" altLang="ja-JP" b="1" dirty="0" smtClean="0"/>
          </a:p>
          <a:p>
            <a:pPr lvl="1"/>
            <a:r>
              <a:rPr kumimoji="1" lang="en-US" altLang="ja-JP" dirty="0" smtClean="0"/>
              <a:t>Blocking Bug</a:t>
            </a:r>
            <a:r>
              <a:rPr kumimoji="1" lang="ja-JP" altLang="en-US" dirty="0" smtClean="0"/>
              <a:t>の早期発見と発生の予防</a:t>
            </a:r>
            <a:endParaRPr kumimoji="1" lang="en-US" altLang="ja-JP" dirty="0" smtClean="0"/>
          </a:p>
          <a:p>
            <a:pPr lvl="1"/>
            <a:endParaRPr kumimoji="1" lang="en-US" altLang="ja-JP" b="1" dirty="0" smtClean="0"/>
          </a:p>
          <a:p>
            <a:r>
              <a:rPr lang="ja-JP" altLang="en-US" b="1" dirty="0" smtClean="0"/>
              <a:t>アプローチ</a:t>
            </a:r>
            <a:endParaRPr lang="en-US" altLang="ja-JP" b="1" dirty="0"/>
          </a:p>
          <a:p>
            <a:pPr lvl="1"/>
            <a:r>
              <a:rPr kumimoji="1" lang="ja-JP" altLang="en-US" dirty="0" smtClean="0"/>
              <a:t>不具合，人，ファイル</a:t>
            </a:r>
            <a:r>
              <a:rPr kumimoji="1" lang="ja-JP" altLang="en-US" dirty="0" smtClean="0"/>
              <a:t>の３つのカテゴリで分析する</a:t>
            </a:r>
            <a:endParaRPr kumimoji="1" lang="en-US" altLang="ja-JP" dirty="0" smtClean="0"/>
          </a:p>
          <a:p>
            <a:pPr lvl="1"/>
            <a:r>
              <a:rPr lang="ja-JP" altLang="en-US" dirty="0"/>
              <a:t>・・</a:t>
            </a:r>
            <a:r>
              <a:rPr lang="ja-JP" altLang="en-US" dirty="0" smtClean="0"/>
              <a:t>・</a:t>
            </a:r>
            <a:endParaRPr lang="en-US" altLang="ja-JP" dirty="0" smtClean="0"/>
          </a:p>
          <a:p>
            <a:pPr lvl="1"/>
            <a:r>
              <a:rPr lang="ja-JP" altLang="en-US" dirty="0"/>
              <a:t>・・</a:t>
            </a:r>
            <a:r>
              <a:rPr lang="ja-JP" altLang="en-US" dirty="0" smtClean="0"/>
              <a:t>・</a:t>
            </a:r>
            <a:endParaRPr lang="en-US" altLang="ja-JP" dirty="0" smtClean="0"/>
          </a:p>
          <a:p>
            <a:pPr lvl="1"/>
            <a:r>
              <a:rPr lang="ja-JP" altLang="en-US" dirty="0"/>
              <a:t>・・・</a:t>
            </a:r>
            <a:r>
              <a:rPr lang="en-US" altLang="ja-JP" dirty="0" smtClean="0"/>
              <a:t>	</a:t>
            </a:r>
          </a:p>
          <a:p>
            <a:endParaRPr kumimoji="1" lang="en-US" altLang="ja-JP" dirty="0" smtClean="0"/>
          </a:p>
          <a:p>
            <a:endParaRPr kumimoji="1" lang="ja-JP" altLang="en-US" dirty="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2015/1/28</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kumimoji="1" lang="en-US" altLang="ja-JP" smtClean="0"/>
              <a:t>Blocking Bug</a:t>
            </a:r>
            <a:r>
              <a:rPr kumimoji="1" lang="ja-JP" altLang="en-US" smtClean="0"/>
              <a:t>の原因理解に向けた特徴分析</a:t>
            </a: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5</a:t>
            </a:fld>
            <a:endParaRPr lang="en-US" altLang="ja-JP" dirty="0"/>
          </a:p>
        </p:txBody>
      </p:sp>
    </p:spTree>
    <p:extLst>
      <p:ext uri="{BB962C8B-B14F-4D97-AF65-F5344CB8AC3E}">
        <p14:creationId xmlns:p14="http://schemas.microsoft.com/office/powerpoint/2010/main" val="39907531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アプローチ</a:t>
            </a:r>
            <a:endParaRPr kumimoji="1" lang="ja-JP" altLang="en-US" dirty="0"/>
          </a:p>
        </p:txBody>
      </p:sp>
      <p:sp>
        <p:nvSpPr>
          <p:cNvPr id="3" name="コンテンツ プレースホルダー 2"/>
          <p:cNvSpPr>
            <a:spLocks noGrp="1"/>
          </p:cNvSpPr>
          <p:nvPr>
            <p:ph idx="1"/>
          </p:nvPr>
        </p:nvSpPr>
        <p:spPr>
          <a:xfrm>
            <a:off x="317810" y="1367882"/>
            <a:ext cx="8508380" cy="5166733"/>
          </a:xfrm>
        </p:spPr>
        <p:txBody>
          <a:bodyPr/>
          <a:lstStyle/>
          <a:p>
            <a:pPr lvl="1"/>
            <a:endParaRPr kumimoji="1" lang="en-US" altLang="ja-JP" b="1" dirty="0" smtClean="0"/>
          </a:p>
          <a:p>
            <a:endParaRPr kumimoji="1" lang="en-US" altLang="ja-JP" dirty="0" smtClean="0"/>
          </a:p>
          <a:p>
            <a:endParaRPr kumimoji="1" lang="en-US" altLang="ja-JP" dirty="0" smtClean="0"/>
          </a:p>
          <a:p>
            <a:endParaRPr kumimoji="1" lang="ja-JP" altLang="en-US" dirty="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2015/1/28</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kumimoji="1" lang="en-US" altLang="ja-JP" smtClean="0"/>
              <a:t>Blocking Bug</a:t>
            </a:r>
            <a:r>
              <a:rPr kumimoji="1" lang="ja-JP" altLang="en-US" smtClean="0"/>
              <a:t>の原因理解に向けた特徴分析</a:t>
            </a: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6</a:t>
            </a:fld>
            <a:endParaRPr lang="en-US" altLang="ja-JP" dirty="0"/>
          </a:p>
        </p:txBody>
      </p:sp>
      <p:sp>
        <p:nvSpPr>
          <p:cNvPr id="7" name="テキスト ボックス 6"/>
          <p:cNvSpPr txBox="1"/>
          <p:nvPr/>
        </p:nvSpPr>
        <p:spPr>
          <a:xfrm>
            <a:off x="3514297" y="1352765"/>
            <a:ext cx="1897038" cy="400110"/>
          </a:xfrm>
          <a:prstGeom prst="rect">
            <a:avLst/>
          </a:prstGeom>
          <a:noFill/>
        </p:spPr>
        <p:txBody>
          <a:bodyPr wrap="square" rtlCol="0">
            <a:spAutoFit/>
          </a:bodyPr>
          <a:lstStyle/>
          <a:p>
            <a:r>
              <a:rPr kumimoji="1" lang="en-US" altLang="ja-JP" sz="2000" b="1" dirty="0" smtClean="0"/>
              <a:t>Blocking</a:t>
            </a:r>
            <a:r>
              <a:rPr kumimoji="1" lang="ja-JP" altLang="en-US" sz="2000" b="1" dirty="0" smtClean="0"/>
              <a:t>　</a:t>
            </a:r>
            <a:r>
              <a:rPr kumimoji="1" lang="en-US" altLang="ja-JP" sz="2000" b="1" dirty="0" smtClean="0"/>
              <a:t>Bug</a:t>
            </a:r>
            <a:endParaRPr kumimoji="1" lang="ja-JP" altLang="en-US" sz="2000" b="1" dirty="0"/>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9367" y="1670987"/>
            <a:ext cx="6305266" cy="4856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3945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a:t>
            </a:r>
            <a:endParaRPr kumimoji="1" lang="ja-JP" altLang="en-US" dirty="0"/>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3089591148"/>
              </p:ext>
            </p:extLst>
          </p:nvPr>
        </p:nvGraphicFramePr>
        <p:xfrm>
          <a:off x="805180" y="2493963"/>
          <a:ext cx="7533641" cy="2743200"/>
        </p:xfrm>
        <a:graphic>
          <a:graphicData uri="http://schemas.openxmlformats.org/drawingml/2006/table">
            <a:tbl>
              <a:tblPr firstRow="1" lastRow="1" bandRow="1">
                <a:tableStyleId>{10A1B5D5-9B99-4C35-A422-299274C87663}</a:tableStyleId>
              </a:tblPr>
              <a:tblGrid>
                <a:gridCol w="3378518"/>
                <a:gridCol w="1556068"/>
                <a:gridCol w="2599055"/>
              </a:tblGrid>
              <a:tr h="370840">
                <a:tc>
                  <a:txBody>
                    <a:bodyPr/>
                    <a:lstStyle/>
                    <a:p>
                      <a:r>
                        <a:rPr kumimoji="1" lang="ja-JP" altLang="en-US" sz="2400" dirty="0" smtClean="0"/>
                        <a:t>モジュール</a:t>
                      </a:r>
                      <a:endParaRPr kumimoji="1" lang="ja-JP" altLang="en-US" sz="2400" dirty="0"/>
                    </a:p>
                  </a:txBody>
                  <a:tcPr/>
                </a:tc>
                <a:tc>
                  <a:txBody>
                    <a:bodyPr/>
                    <a:lstStyle/>
                    <a:p>
                      <a:r>
                        <a:rPr kumimoji="1" lang="ja-JP" altLang="en-US" sz="2400" dirty="0" smtClean="0"/>
                        <a:t>不具合票</a:t>
                      </a:r>
                      <a:endParaRPr kumimoji="1" lang="ja-JP" altLang="en-US" sz="2400" dirty="0"/>
                    </a:p>
                  </a:txBody>
                  <a:tcPr/>
                </a:tc>
                <a:tc>
                  <a:txBody>
                    <a:bodyPr/>
                    <a:lstStyle/>
                    <a:p>
                      <a:pPr algn="r"/>
                      <a:r>
                        <a:rPr kumimoji="1" lang="en-US" altLang="ja-JP" sz="2400" dirty="0" smtClean="0"/>
                        <a:t>Blocking Bug</a:t>
                      </a:r>
                      <a:endParaRPr kumimoji="1" lang="ja-JP" altLang="en-US" sz="2400" dirty="0"/>
                    </a:p>
                  </a:txBody>
                  <a:tcPr/>
                </a:tc>
              </a:tr>
              <a:tr h="370840">
                <a:tc>
                  <a:txBody>
                    <a:bodyPr/>
                    <a:lstStyle/>
                    <a:p>
                      <a:r>
                        <a:rPr kumimoji="1" lang="en-US" altLang="ja-JP" sz="2400" dirty="0" smtClean="0"/>
                        <a:t>Hadoop Common</a:t>
                      </a:r>
                      <a:endParaRPr kumimoji="1" lang="ja-JP" altLang="en-US" sz="2400" dirty="0"/>
                    </a:p>
                  </a:txBody>
                  <a:tcPr/>
                </a:tc>
                <a:tc>
                  <a:txBody>
                    <a:bodyPr/>
                    <a:lstStyle/>
                    <a:p>
                      <a:pPr algn="r"/>
                      <a:r>
                        <a:rPr kumimoji="1" lang="en-US" altLang="ja-JP" sz="2400" dirty="0" smtClean="0"/>
                        <a:t>1223</a:t>
                      </a:r>
                      <a:r>
                        <a:rPr kumimoji="1" lang="ja-JP" altLang="en-US" sz="2400" dirty="0" smtClean="0"/>
                        <a:t>件</a:t>
                      </a:r>
                      <a:endParaRPr kumimoji="1" lang="ja-JP" altLang="en-US" sz="2400" dirty="0"/>
                    </a:p>
                  </a:txBody>
                  <a:tcPr/>
                </a:tc>
                <a:tc>
                  <a:txBody>
                    <a:bodyPr/>
                    <a:lstStyle/>
                    <a:p>
                      <a:pPr algn="r"/>
                      <a:r>
                        <a:rPr kumimoji="1" lang="en-US" altLang="ja-JP" sz="2400" dirty="0" smtClean="0"/>
                        <a:t>107</a:t>
                      </a:r>
                      <a:r>
                        <a:rPr kumimoji="1" lang="ja-JP" altLang="en-US" sz="2400" dirty="0" smtClean="0"/>
                        <a:t>件</a:t>
                      </a:r>
                      <a:endParaRPr kumimoji="1" lang="ja-JP" altLang="en-US" sz="2400" dirty="0"/>
                    </a:p>
                  </a:txBody>
                  <a:tcPr/>
                </a:tc>
              </a:tr>
              <a:tr h="370840">
                <a:tc>
                  <a:txBody>
                    <a:bodyPr/>
                    <a:lstStyle/>
                    <a:p>
                      <a:r>
                        <a:rPr kumimoji="1" lang="en-US" altLang="ja-JP" sz="2400" dirty="0" smtClean="0"/>
                        <a:t>Hadoop HDFS</a:t>
                      </a:r>
                      <a:endParaRPr kumimoji="1" lang="ja-JP" altLang="en-US" sz="2400" dirty="0"/>
                    </a:p>
                  </a:txBody>
                  <a:tcPr/>
                </a:tc>
                <a:tc>
                  <a:txBody>
                    <a:bodyPr/>
                    <a:lstStyle/>
                    <a:p>
                      <a:pPr algn="r"/>
                      <a:r>
                        <a:rPr kumimoji="1" lang="en-US" altLang="ja-JP" sz="2400" dirty="0" smtClean="0"/>
                        <a:t>1851</a:t>
                      </a:r>
                      <a:r>
                        <a:rPr kumimoji="1" lang="ja-JP" altLang="en-US" sz="2400" dirty="0" smtClean="0"/>
                        <a:t>件</a:t>
                      </a:r>
                      <a:endParaRPr kumimoji="1" lang="ja-JP" altLang="en-US" sz="2400" dirty="0"/>
                    </a:p>
                  </a:txBody>
                  <a:tcPr/>
                </a:tc>
                <a:tc>
                  <a:txBody>
                    <a:bodyPr/>
                    <a:lstStyle/>
                    <a:p>
                      <a:pPr algn="r"/>
                      <a:r>
                        <a:rPr kumimoji="1" lang="en-US" altLang="ja-JP" sz="2400" dirty="0" smtClean="0"/>
                        <a:t>57</a:t>
                      </a:r>
                      <a:r>
                        <a:rPr kumimoji="1" lang="ja-JP" altLang="en-US" sz="2400" dirty="0" smtClean="0"/>
                        <a:t>件</a:t>
                      </a:r>
                      <a:endParaRPr kumimoji="1" lang="ja-JP" altLang="en-US" sz="2400" dirty="0"/>
                    </a:p>
                  </a:txBody>
                  <a:tcPr/>
                </a:tc>
              </a:tr>
              <a:tr h="370840">
                <a:tc>
                  <a:txBody>
                    <a:bodyPr/>
                    <a:lstStyle/>
                    <a:p>
                      <a:r>
                        <a:rPr kumimoji="1" lang="en-US" altLang="ja-JP" sz="2400" dirty="0" smtClean="0"/>
                        <a:t>Hadoop YARN</a:t>
                      </a:r>
                      <a:endParaRPr kumimoji="1" lang="ja-JP" altLang="en-US" sz="2400" dirty="0"/>
                    </a:p>
                  </a:txBody>
                  <a:tcPr/>
                </a:tc>
                <a:tc>
                  <a:txBody>
                    <a:bodyPr/>
                    <a:lstStyle/>
                    <a:p>
                      <a:pPr algn="r"/>
                      <a:r>
                        <a:rPr kumimoji="1" lang="en-US" altLang="ja-JP" sz="2400" dirty="0" smtClean="0"/>
                        <a:t>134</a:t>
                      </a:r>
                      <a:r>
                        <a:rPr kumimoji="1" lang="ja-JP" altLang="en-US" sz="2400" dirty="0" smtClean="0"/>
                        <a:t>件</a:t>
                      </a:r>
                      <a:endParaRPr kumimoji="1" lang="ja-JP" altLang="en-US" sz="2400" dirty="0"/>
                    </a:p>
                  </a:txBody>
                  <a:tcPr/>
                </a:tc>
                <a:tc>
                  <a:txBody>
                    <a:bodyPr/>
                    <a:lstStyle/>
                    <a:p>
                      <a:pPr algn="r"/>
                      <a:r>
                        <a:rPr kumimoji="1" lang="en-US" altLang="ja-JP" sz="2400" dirty="0" smtClean="0"/>
                        <a:t>10</a:t>
                      </a:r>
                      <a:r>
                        <a:rPr kumimoji="1" lang="ja-JP" altLang="en-US" sz="2400" dirty="0" smtClean="0"/>
                        <a:t>件</a:t>
                      </a:r>
                      <a:endParaRPr kumimoji="1" lang="en-US" altLang="ja-JP" sz="2400" dirty="0" smtClean="0"/>
                    </a:p>
                  </a:txBody>
                  <a:tcPr/>
                </a:tc>
              </a:tr>
              <a:tr h="370840">
                <a:tc>
                  <a:txBody>
                    <a:bodyPr/>
                    <a:lstStyle/>
                    <a:p>
                      <a:r>
                        <a:rPr kumimoji="1" lang="en-US" altLang="ja-JP" sz="2400" dirty="0" smtClean="0"/>
                        <a:t>Hadoop Map/Reduce</a:t>
                      </a:r>
                      <a:endParaRPr kumimoji="1" lang="ja-JP" altLang="en-US" sz="2400" dirty="0"/>
                    </a:p>
                  </a:txBody>
                  <a:tcPr/>
                </a:tc>
                <a:tc>
                  <a:txBody>
                    <a:bodyPr/>
                    <a:lstStyle/>
                    <a:p>
                      <a:pPr algn="r"/>
                      <a:r>
                        <a:rPr kumimoji="1" lang="en-US" altLang="ja-JP" sz="2400" dirty="0" smtClean="0"/>
                        <a:t>1575</a:t>
                      </a:r>
                      <a:r>
                        <a:rPr kumimoji="1" lang="ja-JP" altLang="en-US" sz="2400" dirty="0" smtClean="0"/>
                        <a:t>件　</a:t>
                      </a:r>
                      <a:endParaRPr kumimoji="1" lang="ja-JP" altLang="en-US" sz="2400" dirty="0"/>
                    </a:p>
                  </a:txBody>
                  <a:tcPr/>
                </a:tc>
                <a:tc>
                  <a:txBody>
                    <a:bodyPr/>
                    <a:lstStyle/>
                    <a:p>
                      <a:pPr algn="r"/>
                      <a:r>
                        <a:rPr kumimoji="1" lang="en-US" altLang="ja-JP" sz="2400" dirty="0" smtClean="0"/>
                        <a:t>60</a:t>
                      </a:r>
                      <a:r>
                        <a:rPr kumimoji="1" lang="ja-JP" altLang="en-US" sz="2400" dirty="0" smtClean="0"/>
                        <a:t>件</a:t>
                      </a:r>
                      <a:endParaRPr kumimoji="1" lang="ja-JP" altLang="en-US" sz="2400" dirty="0"/>
                    </a:p>
                  </a:txBody>
                  <a:tcPr/>
                </a:tc>
              </a:tr>
              <a:tr h="370840">
                <a:tc>
                  <a:txBody>
                    <a:bodyPr/>
                    <a:lstStyle/>
                    <a:p>
                      <a:endParaRPr kumimoji="1" lang="ja-JP" altLang="en-US" sz="2400" dirty="0"/>
                    </a:p>
                  </a:txBody>
                  <a:tcPr/>
                </a:tc>
                <a:tc>
                  <a:txBody>
                    <a:bodyPr/>
                    <a:lstStyle/>
                    <a:p>
                      <a:pPr algn="r"/>
                      <a:r>
                        <a:rPr kumimoji="1" lang="en-US" altLang="ja-JP" sz="2400" dirty="0" smtClean="0"/>
                        <a:t>4783</a:t>
                      </a:r>
                      <a:r>
                        <a:rPr kumimoji="1" lang="ja-JP" altLang="en-US" sz="2400" dirty="0" smtClean="0"/>
                        <a:t>件</a:t>
                      </a:r>
                      <a:endParaRPr kumimoji="1" lang="ja-JP" altLang="en-US" sz="2400" dirty="0"/>
                    </a:p>
                  </a:txBody>
                  <a:tcPr/>
                </a:tc>
                <a:tc>
                  <a:txBody>
                    <a:bodyPr/>
                    <a:lstStyle/>
                    <a:p>
                      <a:pPr algn="r"/>
                      <a:r>
                        <a:rPr kumimoji="1" lang="en-US" altLang="ja-JP" sz="2400" dirty="0" smtClean="0"/>
                        <a:t>234</a:t>
                      </a:r>
                      <a:r>
                        <a:rPr kumimoji="1" lang="ja-JP" altLang="en-US" sz="2400" dirty="0" smtClean="0"/>
                        <a:t>件</a:t>
                      </a:r>
                      <a:endParaRPr kumimoji="1" lang="ja-JP" altLang="en-US" sz="2400" dirty="0"/>
                    </a:p>
                  </a:txBody>
                  <a:tcPr/>
                </a:tc>
              </a:tr>
            </a:tbl>
          </a:graphicData>
        </a:graphic>
      </p:graphicFrame>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2015/1/28</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kumimoji="1" lang="en-US" altLang="ja-JP" smtClean="0"/>
              <a:t>Blocking Bug</a:t>
            </a:r>
            <a:r>
              <a:rPr kumimoji="1" lang="ja-JP" altLang="en-US" smtClean="0"/>
              <a:t>の原因理解に向けた特徴分析</a:t>
            </a: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7</a:t>
            </a:fld>
            <a:endParaRPr lang="en-US" altLang="ja-JP" dirty="0"/>
          </a:p>
        </p:txBody>
      </p:sp>
      <p:pic>
        <p:nvPicPr>
          <p:cNvPr id="1026" name="Picture 2" descr="C:\Users\oss.wakayama\Desktop\BlockingBug尾道_考察\HADOOP.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810" y="1217468"/>
            <a:ext cx="3581400" cy="1276350"/>
          </a:xfrm>
          <a:prstGeom prst="rect">
            <a:avLst/>
          </a:prstGeom>
          <a:noFill/>
          <a:extLst>
            <a:ext uri="{909E8E84-426E-40DD-AFC4-6F175D3DCCD1}">
              <a14:hiddenFill xmlns:a14="http://schemas.microsoft.com/office/drawing/2010/main">
                <a:solidFill>
                  <a:srgbClr val="FFFFFF"/>
                </a:solidFill>
              </a14:hiddenFill>
            </a:ext>
          </a:extLst>
        </p:spPr>
      </p:pic>
      <p:sp>
        <p:nvSpPr>
          <p:cNvPr id="3" name="テキスト ボックス 2"/>
          <p:cNvSpPr txBox="1"/>
          <p:nvPr/>
        </p:nvSpPr>
        <p:spPr>
          <a:xfrm>
            <a:off x="3899210" y="1686298"/>
            <a:ext cx="4439611" cy="461665"/>
          </a:xfrm>
          <a:prstGeom prst="rect">
            <a:avLst/>
          </a:prstGeom>
          <a:noFill/>
        </p:spPr>
        <p:txBody>
          <a:bodyPr wrap="square" rtlCol="0">
            <a:spAutoFit/>
          </a:bodyPr>
          <a:lstStyle/>
          <a:p>
            <a:r>
              <a:rPr kumimoji="1" lang="en-US" altLang="ja-JP" sz="2400" dirty="0" smtClean="0"/>
              <a:t>2009</a:t>
            </a:r>
            <a:r>
              <a:rPr kumimoji="1" lang="ja-JP" altLang="en-US" sz="2400" dirty="0" smtClean="0"/>
              <a:t>年</a:t>
            </a:r>
            <a:r>
              <a:rPr lang="en-US" altLang="ja-JP" sz="2400" dirty="0" smtClean="0"/>
              <a:t>9</a:t>
            </a:r>
            <a:r>
              <a:rPr kumimoji="1" lang="ja-JP" altLang="en-US" sz="2400" dirty="0" smtClean="0"/>
              <a:t>月～</a:t>
            </a:r>
            <a:r>
              <a:rPr kumimoji="1" lang="en-US" altLang="ja-JP" sz="2400" dirty="0" smtClean="0"/>
              <a:t>2013</a:t>
            </a:r>
            <a:r>
              <a:rPr kumimoji="1" lang="ja-JP" altLang="en-US" sz="2400" dirty="0" smtClean="0"/>
              <a:t>年</a:t>
            </a:r>
            <a:r>
              <a:rPr kumimoji="1" lang="en-US" altLang="ja-JP" sz="2400" dirty="0" smtClean="0"/>
              <a:t>2</a:t>
            </a:r>
            <a:r>
              <a:rPr kumimoji="1" lang="ja-JP" altLang="en-US" sz="2400" dirty="0" smtClean="0"/>
              <a:t>月</a:t>
            </a:r>
            <a:endParaRPr kumimoji="1" lang="ja-JP" altLang="en-US" sz="2400" dirty="0"/>
          </a:p>
        </p:txBody>
      </p:sp>
    </p:spTree>
    <p:extLst>
      <p:ext uri="{BB962C8B-B14F-4D97-AF65-F5344CB8AC3E}">
        <p14:creationId xmlns:p14="http://schemas.microsoft.com/office/powerpoint/2010/main" val="17293883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プレゼンテーション2">
  <a:themeElements>
    <a:clrScheme name="ユーザー定義 4">
      <a:dk1>
        <a:srgbClr val="434343"/>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ビジネス">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23984</TotalTime>
  <Words>1176</Words>
  <Application>Microsoft Office PowerPoint</Application>
  <PresentationFormat>画面に合わせる (4:3)</PresentationFormat>
  <Paragraphs>138</Paragraphs>
  <Slides>7</Slides>
  <Notes>7</Notes>
  <HiddenSlides>1</HiddenSlides>
  <MMClips>0</MMClips>
  <ScaleCrop>false</ScaleCrop>
  <HeadingPairs>
    <vt:vector size="4" baseType="variant">
      <vt:variant>
        <vt:lpstr>テーマ</vt:lpstr>
      </vt:variant>
      <vt:variant>
        <vt:i4>1</vt:i4>
      </vt:variant>
      <vt:variant>
        <vt:lpstr>スライド タイトル</vt:lpstr>
      </vt:variant>
      <vt:variant>
        <vt:i4>7</vt:i4>
      </vt:variant>
    </vt:vector>
  </HeadingPairs>
  <TitlesOfParts>
    <vt:vector size="8" baseType="lpstr">
      <vt:lpstr>プレゼンテーション2</vt:lpstr>
      <vt:lpstr>Blocking Bugの原因理解に向けた特徴分析</vt:lpstr>
      <vt:lpstr>背景</vt:lpstr>
      <vt:lpstr>Blocking Bug</vt:lpstr>
      <vt:lpstr>先行研究</vt:lpstr>
      <vt:lpstr>目的とアプローチ</vt:lpstr>
      <vt:lpstr>アプローチ</vt:lpstr>
      <vt:lpstr>ケーススタディ</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Masao Ohira</dc:creator>
  <cp:lastModifiedBy>k.k oss</cp:lastModifiedBy>
  <cp:revision>572</cp:revision>
  <cp:lastPrinted>2014-07-08T11:23:19Z</cp:lastPrinted>
  <dcterms:created xsi:type="dcterms:W3CDTF">2012-11-16T04:52:04Z</dcterms:created>
  <dcterms:modified xsi:type="dcterms:W3CDTF">2015-01-27T10:17:31Z</dcterms:modified>
</cp:coreProperties>
</file>