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handoutMasterIdLst>
    <p:handoutMasterId r:id="rId17"/>
  </p:handoutMasterIdLst>
  <p:sldIdLst>
    <p:sldId id="259" r:id="rId2"/>
    <p:sldId id="267" r:id="rId3"/>
    <p:sldId id="258" r:id="rId4"/>
    <p:sldId id="260" r:id="rId5"/>
    <p:sldId id="261" r:id="rId6"/>
    <p:sldId id="262" r:id="rId7"/>
    <p:sldId id="263" r:id="rId8"/>
    <p:sldId id="264" r:id="rId9"/>
    <p:sldId id="270" r:id="rId10"/>
    <p:sldId id="265" r:id="rId11"/>
    <p:sldId id="271" r:id="rId12"/>
    <p:sldId id="272" r:id="rId13"/>
    <p:sldId id="273" r:id="rId14"/>
    <p:sldId id="274" r:id="rId1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8" d="100"/>
          <a:sy n="88" d="100"/>
        </p:scale>
        <p:origin x="-167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B7BB53-F14E-054F-B5C2-A2EA543FE566}" type="datetimeFigureOut">
              <a:rPr kumimoji="1" lang="ja-JP" altLang="en-US" smtClean="0"/>
              <a:t>15/10/10</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4B164E-143D-7949-9268-C1C9F3E96889}" type="slidenum">
              <a:rPr kumimoji="1" lang="ja-JP" altLang="en-US" smtClean="0"/>
              <a:t>‹#›</a:t>
            </a:fld>
            <a:endParaRPr kumimoji="1" lang="ja-JP" altLang="en-US"/>
          </a:p>
        </p:txBody>
      </p:sp>
    </p:spTree>
    <p:extLst>
      <p:ext uri="{BB962C8B-B14F-4D97-AF65-F5344CB8AC3E}">
        <p14:creationId xmlns:p14="http://schemas.microsoft.com/office/powerpoint/2010/main" val="758354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CCA6D2-3D40-7E45-ACC5-517EA2799A7B}" type="datetimeFigureOut">
              <a:rPr kumimoji="1" lang="ja-JP" altLang="en-US" smtClean="0"/>
              <a:t>15/10/10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405E61-BE6D-DA42-97DC-5EF23E84742C}" type="slidenum">
              <a:rPr kumimoji="1" lang="ja-JP" altLang="en-US" smtClean="0"/>
              <a:t>‹#›</a:t>
            </a:fld>
            <a:endParaRPr kumimoji="1" lang="ja-JP" altLang="en-US"/>
          </a:p>
        </p:txBody>
      </p:sp>
    </p:spTree>
    <p:extLst>
      <p:ext uri="{BB962C8B-B14F-4D97-AF65-F5344CB8AC3E}">
        <p14:creationId xmlns:p14="http://schemas.microsoft.com/office/powerpoint/2010/main" val="6371837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en-US" dirty="0" smtClean="0"/>
              <a:t>When</a:t>
            </a:r>
            <a:r>
              <a:rPr kumimoji="1" lang="ja-JP" altLang="en-US" dirty="0" smtClean="0"/>
              <a:t>に関しては，</a:t>
            </a:r>
            <a:r>
              <a:rPr kumimoji="1" lang="en-US" altLang="ja-JP" dirty="0" smtClean="0"/>
              <a:t>75%</a:t>
            </a:r>
            <a:r>
              <a:rPr kumimoji="1" lang="ja-JP" altLang="en-US" dirty="0" smtClean="0"/>
              <a:t>のプロジェクトで，最初の</a:t>
            </a:r>
            <a:r>
              <a:rPr kumimoji="1" lang="en-US" altLang="ja-JP" dirty="0" smtClean="0"/>
              <a:t>10</a:t>
            </a:r>
            <a:r>
              <a:rPr kumimoji="1" lang="ja-JP" altLang="en-US" dirty="0" smtClean="0"/>
              <a:t>コミット以内でライセンスが追加されていた．</a:t>
            </a:r>
          </a:p>
          <a:p>
            <a:endParaRPr kumimoji="1" lang="ja-JP" altLang="en-US" dirty="0"/>
          </a:p>
        </p:txBody>
      </p:sp>
      <p:sp>
        <p:nvSpPr>
          <p:cNvPr id="4" name="スライド番号プレースホルダー 3"/>
          <p:cNvSpPr>
            <a:spLocks noGrp="1"/>
          </p:cNvSpPr>
          <p:nvPr>
            <p:ph type="sldNum" sz="quarter" idx="10"/>
          </p:nvPr>
        </p:nvSpPr>
        <p:spPr/>
        <p:txBody>
          <a:bodyPr/>
          <a:lstStyle/>
          <a:p>
            <a:fld id="{4A405E61-BE6D-DA42-97DC-5EF23E84742C}" type="slidenum">
              <a:rPr kumimoji="1" lang="ja-JP" altLang="en-US" smtClean="0"/>
              <a:t>7</a:t>
            </a:fld>
            <a:endParaRPr kumimoji="1" lang="ja-JP" altLang="en-US"/>
          </a:p>
        </p:txBody>
      </p:sp>
    </p:spTree>
    <p:extLst>
      <p:ext uri="{BB962C8B-B14F-4D97-AF65-F5344CB8AC3E}">
        <p14:creationId xmlns:p14="http://schemas.microsoft.com/office/powerpoint/2010/main" val="2612792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405E61-BE6D-DA42-97DC-5EF23E84742C}" type="slidenum">
              <a:rPr kumimoji="1" lang="ja-JP" altLang="en-US" smtClean="0"/>
              <a:t>8</a:t>
            </a:fld>
            <a:endParaRPr kumimoji="1" lang="ja-JP" altLang="en-US"/>
          </a:p>
        </p:txBody>
      </p:sp>
    </p:spTree>
    <p:extLst>
      <p:ext uri="{BB962C8B-B14F-4D97-AF65-F5344CB8AC3E}">
        <p14:creationId xmlns:p14="http://schemas.microsoft.com/office/powerpoint/2010/main" val="3022609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A10D22E6-89C3-3C4E-9369-3E8203A20CC6}" type="datetime1">
              <a:rPr kumimoji="1" lang="ja-JP" altLang="en-US" smtClean="0"/>
              <a:t>15/10/10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9959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0336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454AE9B2-3548-214D-94C7-D6DC771C76D1}" type="datetime1">
              <a:rPr kumimoji="1" lang="ja-JP" altLang="en-US" smtClean="0"/>
              <a:t>15/10/10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81171429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29062F8C-72B7-CA4F-9F7D-EEA7FBA9E9C8}" type="datetime1">
              <a:rPr kumimoji="1" lang="ja-JP" altLang="en-US" smtClean="0"/>
              <a:t>15/10/10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24879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96CDECCD-B60C-544F-99AE-EABCDA388298}" type="datetime1">
              <a:rPr kumimoji="1" lang="ja-JP" altLang="en-US" smtClean="0"/>
              <a:t>15/10/10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426390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E03461C-E53E-8E43-8AA4-65A7F4EA8498}" type="datetime1">
              <a:rPr kumimoji="1" lang="ja-JP" altLang="en-US" smtClean="0"/>
              <a:t>15/10/10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005358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F832E80-31E4-1F4F-8DED-0CB0DB591696}" type="datetime1">
              <a:rPr kumimoji="1" lang="ja-JP" altLang="en-US" smtClean="0"/>
              <a:t>15/10/10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239710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6BC0F31-3ED2-D44B-B9CB-2881C92A4753}" type="datetime1">
              <a:rPr kumimoji="1" lang="ja-JP" altLang="en-US" smtClean="0"/>
              <a:t>15/10/10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22070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3B5C3CE-9D75-0041-A00A-17574E939FE1}" type="datetime1">
              <a:rPr kumimoji="1" lang="ja-JP" altLang="en-US" smtClean="0"/>
              <a:t>15/10/10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1179427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5EF15FF-FFDC-5D48-B115-2B6A6F47BEB9}" type="datetime1">
              <a:rPr kumimoji="1" lang="ja-JP" altLang="en-US" smtClean="0"/>
              <a:t>15/10/10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28370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DB9E617-932E-7C41-91EE-FCB8442210C3}" type="datetime1">
              <a:rPr kumimoji="1" lang="ja-JP" altLang="en-US" smtClean="0"/>
              <a:t>15/10/10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37722248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A3EEB0-B553-5E40-AD57-A5D8E0938A8B}" type="datetime1">
              <a:rPr kumimoji="1" lang="ja-JP" altLang="en-US" smtClean="0"/>
              <a:t>15/10/10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5432B4-0D8E-F140-B4D0-116C0CBF2B5F}" type="slidenum">
              <a:rPr kumimoji="1" lang="ja-JP" altLang="en-US" smtClean="0"/>
              <a:t>‹#›</a:t>
            </a:fld>
            <a:endParaRPr kumimoji="1" lang="ja-JP" altLang="en-US"/>
          </a:p>
        </p:txBody>
      </p:sp>
    </p:spTree>
    <p:extLst>
      <p:ext uri="{BB962C8B-B14F-4D97-AF65-F5344CB8AC3E}">
        <p14:creationId xmlns:p14="http://schemas.microsoft.com/office/powerpoint/2010/main" val="493946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457200" rtl="0" eaLnBrk="1" latinLnBrk="0" hangingPunct="1">
        <a:spcBef>
          <a:spcPct val="0"/>
        </a:spcBef>
        <a:buNone/>
        <a:defRPr kumimoji="1" sz="4400" kern="1200">
          <a:solidFill>
            <a:schemeClr val="tx1"/>
          </a:solidFill>
          <a:latin typeface="ヒラギノ角ゴ Pro W3"/>
          <a:ea typeface="ヒラギノ角ゴ Pro W3"/>
          <a:cs typeface="ヒラギノ角ゴ Pro W3"/>
        </a:defRPr>
      </a:lvl1pPr>
    </p:titleStyle>
    <p:bodyStyle>
      <a:lvl1pPr marL="342900" indent="-342900" algn="l" defTabSz="457200" rtl="0" eaLnBrk="1" latinLnBrk="0" hangingPunct="1">
        <a:spcBef>
          <a:spcPct val="20000"/>
        </a:spcBef>
        <a:buFont typeface="Arial"/>
        <a:buChar char="•"/>
        <a:defRPr kumimoji="1" sz="2800" kern="1200">
          <a:solidFill>
            <a:schemeClr val="tx1"/>
          </a:solidFill>
          <a:latin typeface="ヒラギノ角ゴ Pro W3"/>
          <a:ea typeface="ヒラギノ角ゴ Pro W3"/>
          <a:cs typeface="ヒラギノ角ゴ Pro W3"/>
        </a:defRPr>
      </a:lvl1pPr>
      <a:lvl2pPr marL="742950" indent="-285750" algn="l" defTabSz="457200" rtl="0" eaLnBrk="1" latinLnBrk="0" hangingPunct="1">
        <a:spcBef>
          <a:spcPct val="20000"/>
        </a:spcBef>
        <a:buFont typeface="Arial"/>
        <a:buChar char="–"/>
        <a:defRPr kumimoji="1" sz="2400" kern="1200">
          <a:solidFill>
            <a:schemeClr val="tx1"/>
          </a:solidFill>
          <a:latin typeface="ヒラギノ角ゴ Pro W3"/>
          <a:ea typeface="ヒラギノ角ゴ Pro W3"/>
          <a:cs typeface="ヒラギノ角ゴ Pro W3"/>
        </a:defRPr>
      </a:lvl2pPr>
      <a:lvl3pPr marL="1143000" indent="-228600" algn="l" defTabSz="457200" rtl="0" eaLnBrk="1" latinLnBrk="0" hangingPunct="1">
        <a:spcBef>
          <a:spcPct val="20000"/>
        </a:spcBef>
        <a:buFont typeface="Arial"/>
        <a:buChar char="•"/>
        <a:defRPr kumimoji="1" sz="2000" kern="1200">
          <a:solidFill>
            <a:schemeClr val="tx1"/>
          </a:solidFill>
          <a:latin typeface="ヒラギノ角ゴ Pro W3"/>
          <a:ea typeface="ヒラギノ角ゴ Pro W3"/>
          <a:cs typeface="ヒラギノ角ゴ Pro W3"/>
        </a:defRPr>
      </a:lvl3pPr>
      <a:lvl4pPr marL="16002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4pPr>
      <a:lvl5pPr marL="2057400" indent="-228600" algn="l" defTabSz="457200" rtl="0" eaLnBrk="1" latinLnBrk="0" hangingPunct="1">
        <a:spcBef>
          <a:spcPct val="20000"/>
        </a:spcBef>
        <a:buFont typeface="Arial"/>
        <a:buChar char="»"/>
        <a:defRPr kumimoji="1" sz="1800" kern="1200">
          <a:solidFill>
            <a:schemeClr val="tx1"/>
          </a:solidFill>
          <a:latin typeface="ヒラギノ角ゴ Pro W3"/>
          <a:ea typeface="ヒラギノ角ゴ Pro W3"/>
          <a:cs typeface="ヒラギノ角ゴ Pro W3"/>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640710"/>
            <a:ext cx="7772400" cy="1470025"/>
          </a:xfrm>
        </p:spPr>
        <p:txBody>
          <a:bodyPr>
            <a:normAutofit fontScale="90000"/>
          </a:bodyPr>
          <a:lstStyle/>
          <a:p>
            <a:r>
              <a:rPr kumimoji="1" lang="en-US" altLang="ja-JP" dirty="0" smtClean="0">
                <a:latin typeface="+mj-ea"/>
                <a:ea typeface="+mj-ea"/>
              </a:rPr>
              <a:t>When</a:t>
            </a:r>
            <a:r>
              <a:rPr kumimoji="1" lang="ja-JP" altLang="en-US" dirty="0" smtClean="0">
                <a:latin typeface="+mj-ea"/>
                <a:ea typeface="+mj-ea"/>
              </a:rPr>
              <a:t> </a:t>
            </a:r>
            <a:r>
              <a:rPr kumimoji="1" lang="en-US" altLang="ja-JP" dirty="0" smtClean="0">
                <a:latin typeface="+mj-ea"/>
                <a:ea typeface="+mj-ea"/>
              </a:rPr>
              <a:t>and</a:t>
            </a:r>
            <a:r>
              <a:rPr kumimoji="1" lang="ja-JP" altLang="en-US" dirty="0" smtClean="0">
                <a:latin typeface="+mj-ea"/>
                <a:ea typeface="+mj-ea"/>
              </a:rPr>
              <a:t> </a:t>
            </a:r>
            <a:r>
              <a:rPr kumimoji="1" lang="en-US" altLang="ja-JP" dirty="0" smtClean="0">
                <a:latin typeface="+mj-ea"/>
                <a:ea typeface="+mj-ea"/>
              </a:rPr>
              <a:t>Why</a:t>
            </a:r>
            <a:r>
              <a:rPr kumimoji="1" lang="ja-JP" altLang="en-US" dirty="0" smtClean="0">
                <a:latin typeface="+mj-ea"/>
                <a:ea typeface="+mj-ea"/>
              </a:rPr>
              <a:t> </a:t>
            </a:r>
            <a:r>
              <a:rPr kumimoji="1" lang="en-US" altLang="ja-JP" dirty="0" smtClean="0">
                <a:latin typeface="+mj-ea"/>
                <a:ea typeface="+mj-ea"/>
              </a:rPr>
              <a:t>Developers</a:t>
            </a:r>
            <a:r>
              <a:rPr kumimoji="1" lang="ja-JP" altLang="en-US" dirty="0" smtClean="0">
                <a:latin typeface="+mj-ea"/>
                <a:ea typeface="+mj-ea"/>
              </a:rPr>
              <a:t> </a:t>
            </a:r>
            <a:r>
              <a:rPr kumimoji="1" lang="en-US" altLang="ja-JP" dirty="0" smtClean="0">
                <a:latin typeface="+mj-ea"/>
                <a:ea typeface="+mj-ea"/>
              </a:rPr>
              <a:t>Adopt</a:t>
            </a:r>
            <a:r>
              <a:rPr kumimoji="1" lang="ja-JP" altLang="en-US" dirty="0" smtClean="0">
                <a:latin typeface="+mj-ea"/>
                <a:ea typeface="+mj-ea"/>
              </a:rPr>
              <a:t> </a:t>
            </a:r>
            <a:r>
              <a:rPr kumimoji="1" lang="en-US" altLang="ja-JP" dirty="0" smtClean="0">
                <a:latin typeface="+mj-ea"/>
                <a:ea typeface="+mj-ea"/>
              </a:rPr>
              <a:t>and</a:t>
            </a:r>
            <a:r>
              <a:rPr kumimoji="1" lang="ja-JP" altLang="en-US" dirty="0" smtClean="0">
                <a:latin typeface="+mj-ea"/>
                <a:ea typeface="+mj-ea"/>
              </a:rPr>
              <a:t> </a:t>
            </a:r>
            <a:r>
              <a:rPr kumimoji="1" lang="en-US" altLang="ja-JP" dirty="0" smtClean="0">
                <a:latin typeface="+mj-ea"/>
                <a:ea typeface="+mj-ea"/>
              </a:rPr>
              <a:t>Change</a:t>
            </a:r>
            <a:r>
              <a:rPr kumimoji="1" lang="ja-JP" altLang="en-US" dirty="0" smtClean="0">
                <a:latin typeface="+mj-ea"/>
                <a:ea typeface="+mj-ea"/>
              </a:rPr>
              <a:t> </a:t>
            </a:r>
            <a:r>
              <a:rPr kumimoji="1" lang="en-US" altLang="ja-JP" dirty="0" smtClean="0">
                <a:latin typeface="+mj-ea"/>
                <a:ea typeface="+mj-ea"/>
              </a:rPr>
              <a:t/>
            </a:r>
            <a:br>
              <a:rPr kumimoji="1" lang="en-US" altLang="ja-JP" dirty="0" smtClean="0">
                <a:latin typeface="+mj-ea"/>
                <a:ea typeface="+mj-ea"/>
              </a:rPr>
            </a:br>
            <a:r>
              <a:rPr kumimoji="1" lang="en-US" altLang="ja-JP" dirty="0" smtClean="0">
                <a:latin typeface="+mj-ea"/>
                <a:ea typeface="+mj-ea"/>
              </a:rPr>
              <a:t>Software</a:t>
            </a:r>
            <a:r>
              <a:rPr kumimoji="1" lang="ja-JP" altLang="en-US" dirty="0" smtClean="0">
                <a:latin typeface="+mj-ea"/>
                <a:ea typeface="+mj-ea"/>
              </a:rPr>
              <a:t> </a:t>
            </a:r>
            <a:r>
              <a:rPr kumimoji="1" lang="en-US" altLang="ja-JP" dirty="0" smtClean="0">
                <a:latin typeface="+mj-ea"/>
                <a:ea typeface="+mj-ea"/>
              </a:rPr>
              <a:t>Licenses</a:t>
            </a:r>
            <a:endParaRPr kumimoji="1" lang="ja-JP" altLang="en-US" dirty="0">
              <a:latin typeface="+mj-ea"/>
              <a:ea typeface="+mj-ea"/>
            </a:endParaRPr>
          </a:p>
        </p:txBody>
      </p:sp>
      <p:sp>
        <p:nvSpPr>
          <p:cNvPr id="3" name="サブタイトル 2"/>
          <p:cNvSpPr>
            <a:spLocks noGrp="1"/>
          </p:cNvSpPr>
          <p:nvPr>
            <p:ph type="subTitle" idx="1"/>
          </p:nvPr>
        </p:nvSpPr>
        <p:spPr>
          <a:xfrm>
            <a:off x="606739" y="4809735"/>
            <a:ext cx="4978150" cy="1554023"/>
          </a:xfrm>
        </p:spPr>
        <p:txBody>
          <a:bodyPr>
            <a:normAutofit/>
          </a:bodyPr>
          <a:lstStyle/>
          <a:p>
            <a:pPr marL="514350" indent="-514350" algn="l">
              <a:buFont typeface="+mj-lt"/>
              <a:buAutoNum type="arabicPeriod"/>
            </a:pPr>
            <a:r>
              <a:rPr lang="en-US" altLang="ja-JP" sz="2400" dirty="0">
                <a:latin typeface="+mj-ea"/>
                <a:ea typeface="+mj-ea"/>
              </a:rPr>
              <a:t>Christopher </a:t>
            </a:r>
            <a:r>
              <a:rPr lang="en-US" altLang="ja-JP" sz="2400" dirty="0" smtClean="0">
                <a:latin typeface="+mj-ea"/>
                <a:ea typeface="+mj-ea"/>
              </a:rPr>
              <a:t>Vendome</a:t>
            </a:r>
          </a:p>
          <a:p>
            <a:pPr marL="514350" indent="-514350" algn="l">
              <a:buFont typeface="+mj-lt"/>
              <a:buAutoNum type="arabicPeriod"/>
            </a:pPr>
            <a:r>
              <a:rPr lang="en-US" altLang="ja-JP" sz="2400" dirty="0" smtClean="0">
                <a:latin typeface="+mj-ea"/>
                <a:ea typeface="+mj-ea"/>
              </a:rPr>
              <a:t>Mario </a:t>
            </a:r>
            <a:r>
              <a:rPr lang="en-US" altLang="ja-JP" sz="2400" dirty="0" err="1" smtClean="0">
                <a:latin typeface="+mj-ea"/>
                <a:ea typeface="+mj-ea"/>
              </a:rPr>
              <a:t>Linares-</a:t>
            </a:r>
            <a:r>
              <a:rPr lang="en-US" altLang="ja-JP" sz="2400" dirty="0" err="1" smtClean="0">
                <a:latin typeface="+mj-ea"/>
                <a:ea typeface="+mj-ea"/>
              </a:rPr>
              <a:t>Vásquez</a:t>
            </a:r>
            <a:r>
              <a:rPr lang="en-US" altLang="ja-JP" sz="2400" dirty="0" smtClean="0">
                <a:latin typeface="+mj-ea"/>
                <a:ea typeface="+mj-ea"/>
              </a:rPr>
              <a:t> </a:t>
            </a:r>
            <a:endParaRPr lang="en-US" altLang="ja-JP" sz="2400" dirty="0" smtClean="0">
              <a:latin typeface="+mj-ea"/>
              <a:ea typeface="+mj-ea"/>
            </a:endParaRPr>
          </a:p>
          <a:p>
            <a:pPr marL="514350" indent="-514350" algn="l">
              <a:buFont typeface="+mj-lt"/>
              <a:buAutoNum type="arabicPeriod"/>
            </a:pPr>
            <a:r>
              <a:rPr lang="en-US" altLang="ja-JP" sz="2400" dirty="0" smtClean="0">
                <a:latin typeface="+mj-ea"/>
                <a:ea typeface="+mj-ea"/>
              </a:rPr>
              <a:t>Gabriele </a:t>
            </a:r>
            <a:r>
              <a:rPr lang="en-US" altLang="ja-JP" sz="2400" dirty="0" err="1" smtClean="0">
                <a:latin typeface="+mj-ea"/>
                <a:ea typeface="+mj-ea"/>
              </a:rPr>
              <a:t>Bavota</a:t>
            </a:r>
            <a:r>
              <a:rPr lang="en-US" altLang="ja-JP" sz="2400" dirty="0" smtClean="0">
                <a:latin typeface="+mj-ea"/>
                <a:ea typeface="+mj-ea"/>
              </a:rPr>
              <a:t> </a:t>
            </a:r>
            <a:endParaRPr kumimoji="1" lang="ja-JP" altLang="en-US" dirty="0">
              <a:latin typeface="+mj-ea"/>
              <a:ea typeface="+mj-ea"/>
            </a:endParaRPr>
          </a:p>
        </p:txBody>
      </p:sp>
      <p:sp>
        <p:nvSpPr>
          <p:cNvPr id="4" name="サブタイトル 2"/>
          <p:cNvSpPr txBox="1">
            <a:spLocks/>
          </p:cNvSpPr>
          <p:nvPr/>
        </p:nvSpPr>
        <p:spPr>
          <a:xfrm>
            <a:off x="5016357" y="4787091"/>
            <a:ext cx="4978150" cy="1554023"/>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kumimoji="1" sz="3200" kern="1200">
                <a:solidFill>
                  <a:schemeClr val="tx1">
                    <a:tint val="75000"/>
                  </a:schemeClr>
                </a:solidFill>
                <a:latin typeface="ヒラギノ角ゴ Pro W3"/>
                <a:ea typeface="ヒラギノ角ゴ Pro W3"/>
                <a:cs typeface="ヒラギノ角ゴ Pro W3"/>
              </a:defRPr>
            </a:lvl1pPr>
            <a:lvl2pPr marL="457200" indent="0" algn="ctr" defTabSz="457200" rtl="0" eaLnBrk="1" latinLnBrk="0" hangingPunct="1">
              <a:spcBef>
                <a:spcPct val="20000"/>
              </a:spcBef>
              <a:buFont typeface="Arial"/>
              <a:buNone/>
              <a:defRPr kumimoji="1" sz="2800" kern="1200">
                <a:solidFill>
                  <a:schemeClr val="tx1">
                    <a:tint val="75000"/>
                  </a:schemeClr>
                </a:solidFill>
                <a:latin typeface="ヒラギノ角ゴ Pro W3"/>
                <a:ea typeface="ヒラギノ角ゴ Pro W3"/>
                <a:cs typeface="ヒラギノ角ゴ Pro W3"/>
              </a:defRPr>
            </a:lvl2pPr>
            <a:lvl3pPr marL="914400" indent="0" algn="ctr" defTabSz="457200" rtl="0" eaLnBrk="1" latinLnBrk="0" hangingPunct="1">
              <a:spcBef>
                <a:spcPct val="20000"/>
              </a:spcBef>
              <a:buFont typeface="Arial"/>
              <a:buNone/>
              <a:defRPr kumimoji="1" sz="2400" kern="1200">
                <a:solidFill>
                  <a:schemeClr val="tx1">
                    <a:tint val="75000"/>
                  </a:schemeClr>
                </a:solidFill>
                <a:latin typeface="ヒラギノ角ゴ Pro W3"/>
                <a:ea typeface="ヒラギノ角ゴ Pro W3"/>
                <a:cs typeface="ヒラギノ角ゴ Pro W3"/>
              </a:defRPr>
            </a:lvl3pPr>
            <a:lvl4pPr marL="1371600" indent="0" algn="ctr" defTabSz="457200" rtl="0" eaLnBrk="1" latinLnBrk="0" hangingPunct="1">
              <a:spcBef>
                <a:spcPct val="20000"/>
              </a:spcBef>
              <a:buFont typeface="Arial"/>
              <a:buNone/>
              <a:defRPr kumimoji="1" sz="2000" kern="1200">
                <a:solidFill>
                  <a:schemeClr val="tx1">
                    <a:tint val="75000"/>
                  </a:schemeClr>
                </a:solidFill>
                <a:latin typeface="ヒラギノ角ゴ Pro W3"/>
                <a:ea typeface="ヒラギノ角ゴ Pro W3"/>
                <a:cs typeface="ヒラギノ角ゴ Pro W3"/>
              </a:defRPr>
            </a:lvl4pPr>
            <a:lvl5pPr marL="1828800" indent="0" algn="ctr" defTabSz="457200" rtl="0" eaLnBrk="1" latinLnBrk="0" hangingPunct="1">
              <a:spcBef>
                <a:spcPct val="20000"/>
              </a:spcBef>
              <a:buFont typeface="Arial"/>
              <a:buNone/>
              <a:defRPr kumimoji="1" sz="2000" kern="1200">
                <a:solidFill>
                  <a:schemeClr val="tx1">
                    <a:tint val="75000"/>
                  </a:schemeClr>
                </a:solidFill>
                <a:latin typeface="ヒラギノ角ゴ Pro W3"/>
                <a:ea typeface="ヒラギノ角ゴ Pro W3"/>
                <a:cs typeface="ヒラギノ角ゴ Pro W3"/>
              </a:defRPr>
            </a:lvl5pPr>
            <a:lvl6pPr marL="22860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kumimoji="1" sz="2000" kern="1200">
                <a:solidFill>
                  <a:schemeClr val="tx1">
                    <a:tint val="75000"/>
                  </a:schemeClr>
                </a:solidFill>
                <a:latin typeface="+mn-lt"/>
                <a:ea typeface="+mn-ea"/>
                <a:cs typeface="+mn-cs"/>
              </a:defRPr>
            </a:lvl9pPr>
          </a:lstStyle>
          <a:p>
            <a:pPr algn="l"/>
            <a:r>
              <a:rPr lang="en-US" altLang="ja-JP" sz="2400" dirty="0" smtClean="0">
                <a:latin typeface="+mn-ea"/>
                <a:ea typeface="+mn-ea"/>
              </a:rPr>
              <a:t>4.</a:t>
            </a:r>
            <a:r>
              <a:rPr lang="en-US" altLang="en-US" sz="2400" dirty="0">
                <a:latin typeface="+mn-ea"/>
                <a:ea typeface="+mn-ea"/>
              </a:rPr>
              <a:t> </a:t>
            </a:r>
            <a:r>
              <a:rPr lang="en-US" altLang="en-US" sz="2400" dirty="0" smtClean="0">
                <a:latin typeface="+mn-ea"/>
                <a:ea typeface="+mn-ea"/>
              </a:rPr>
              <a:t> </a:t>
            </a:r>
            <a:r>
              <a:rPr lang="en-US" altLang="ja-JP" sz="2400" dirty="0" err="1" smtClean="0">
                <a:latin typeface="+mn-ea"/>
                <a:ea typeface="+mn-ea"/>
              </a:rPr>
              <a:t>Massimiliano</a:t>
            </a:r>
            <a:r>
              <a:rPr lang="en-US" altLang="ja-JP" sz="2400" dirty="0" smtClean="0">
                <a:latin typeface="+mn-ea"/>
                <a:ea typeface="+mn-ea"/>
              </a:rPr>
              <a:t> </a:t>
            </a:r>
            <a:r>
              <a:rPr lang="en-US" altLang="ja-JP" sz="2400" dirty="0">
                <a:latin typeface="+mn-ea"/>
                <a:ea typeface="+mn-ea"/>
              </a:rPr>
              <a:t>Di </a:t>
            </a:r>
            <a:r>
              <a:rPr lang="en-US" altLang="ja-JP" sz="2400" dirty="0" err="1" smtClean="0">
                <a:latin typeface="+mn-ea"/>
                <a:ea typeface="+mn-ea"/>
              </a:rPr>
              <a:t>Penta</a:t>
            </a:r>
            <a:endParaRPr lang="en-US" altLang="ja-JP" sz="2400" dirty="0" smtClean="0">
              <a:latin typeface="+mn-ea"/>
              <a:ea typeface="+mn-ea"/>
            </a:endParaRPr>
          </a:p>
          <a:p>
            <a:pPr algn="l"/>
            <a:r>
              <a:rPr lang="en-US" altLang="ja-JP" sz="2400" dirty="0" smtClean="0">
                <a:latin typeface="+mn-ea"/>
                <a:ea typeface="+mn-ea"/>
              </a:rPr>
              <a:t>5.  Daniel </a:t>
            </a:r>
            <a:r>
              <a:rPr lang="en-US" altLang="ja-JP" sz="2400" dirty="0" smtClean="0">
                <a:latin typeface="+mn-ea"/>
                <a:ea typeface="+mn-ea"/>
              </a:rPr>
              <a:t>M </a:t>
            </a:r>
            <a:r>
              <a:rPr lang="en-US" altLang="ja-JP" sz="2400" dirty="0" smtClean="0">
                <a:latin typeface="+mn-ea"/>
                <a:ea typeface="+mn-ea"/>
              </a:rPr>
              <a:t>German</a:t>
            </a:r>
            <a:endParaRPr lang="en-US" altLang="ja-JP" sz="2400" dirty="0" smtClean="0">
              <a:latin typeface="+mn-ea"/>
              <a:ea typeface="+mn-ea"/>
            </a:endParaRPr>
          </a:p>
          <a:p>
            <a:pPr algn="l"/>
            <a:r>
              <a:rPr lang="en-US" altLang="ja-JP" sz="2400" dirty="0" smtClean="0">
                <a:latin typeface="+mn-ea"/>
                <a:ea typeface="+mn-ea"/>
              </a:rPr>
              <a:t>6.  Denys </a:t>
            </a:r>
            <a:r>
              <a:rPr lang="en-US" altLang="ja-JP" sz="2400" dirty="0" err="1" smtClean="0">
                <a:latin typeface="+mn-ea"/>
                <a:ea typeface="+mn-ea"/>
              </a:rPr>
              <a:t>Poshyvanyk</a:t>
            </a:r>
            <a:endParaRPr lang="en-US" altLang="ja-JP" sz="2400" dirty="0">
              <a:latin typeface="+mn-ea"/>
              <a:ea typeface="+mn-ea"/>
            </a:endParaRPr>
          </a:p>
        </p:txBody>
      </p:sp>
      <p:pic>
        <p:nvPicPr>
          <p:cNvPr id="5" name="図 4"/>
          <p:cNvPicPr>
            <a:picLocks noChangeAspect="1"/>
          </p:cNvPicPr>
          <p:nvPr/>
        </p:nvPicPr>
        <p:blipFill>
          <a:blip r:embed="rId2"/>
          <a:stretch>
            <a:fillRect/>
          </a:stretch>
        </p:blipFill>
        <p:spPr>
          <a:xfrm>
            <a:off x="1241086" y="2763900"/>
            <a:ext cx="1030063" cy="1515020"/>
          </a:xfrm>
          <a:prstGeom prst="rect">
            <a:avLst/>
          </a:prstGeom>
        </p:spPr>
      </p:pic>
      <p:pic>
        <p:nvPicPr>
          <p:cNvPr id="6" name="図 5"/>
          <p:cNvPicPr>
            <a:picLocks noChangeAspect="1"/>
          </p:cNvPicPr>
          <p:nvPr/>
        </p:nvPicPr>
        <p:blipFill>
          <a:blip r:embed="rId3"/>
          <a:stretch>
            <a:fillRect/>
          </a:stretch>
        </p:blipFill>
        <p:spPr>
          <a:xfrm>
            <a:off x="3475075" y="2968285"/>
            <a:ext cx="1904070" cy="1310635"/>
          </a:xfrm>
          <a:prstGeom prst="rect">
            <a:avLst/>
          </a:prstGeom>
        </p:spPr>
      </p:pic>
      <p:pic>
        <p:nvPicPr>
          <p:cNvPr id="9" name="図 8"/>
          <p:cNvPicPr>
            <a:picLocks noChangeAspect="1"/>
          </p:cNvPicPr>
          <p:nvPr/>
        </p:nvPicPr>
        <p:blipFill>
          <a:blip r:embed="rId4"/>
          <a:stretch>
            <a:fillRect/>
          </a:stretch>
        </p:blipFill>
        <p:spPr>
          <a:xfrm>
            <a:off x="6569223" y="2763900"/>
            <a:ext cx="1209218" cy="1511523"/>
          </a:xfrm>
          <a:prstGeom prst="rect">
            <a:avLst/>
          </a:prstGeom>
        </p:spPr>
      </p:pic>
      <p:sp>
        <p:nvSpPr>
          <p:cNvPr id="10" name="テキスト ボックス 9"/>
          <p:cNvSpPr txBox="1"/>
          <p:nvPr/>
        </p:nvSpPr>
        <p:spPr>
          <a:xfrm>
            <a:off x="318119" y="6341114"/>
            <a:ext cx="1192078" cy="369332"/>
          </a:xfrm>
          <a:prstGeom prst="rect">
            <a:avLst/>
          </a:prstGeom>
          <a:noFill/>
        </p:spPr>
        <p:txBody>
          <a:bodyPr wrap="none" rtlCol="0">
            <a:spAutoFit/>
          </a:bodyPr>
          <a:lstStyle/>
          <a:p>
            <a:r>
              <a:rPr kumimoji="1" lang="en-US" altLang="ja-JP" dirty="0" smtClean="0"/>
              <a:t>ICSME ‘15</a:t>
            </a:r>
            <a:endParaRPr kumimoji="1" lang="ja-JP" altLang="en-US" dirty="0"/>
          </a:p>
        </p:txBody>
      </p:sp>
    </p:spTree>
    <p:extLst>
      <p:ext uri="{BB962C8B-B14F-4D97-AF65-F5344CB8AC3E}">
        <p14:creationId xmlns:p14="http://schemas.microsoft.com/office/powerpoint/2010/main" val="28038467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概要</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smtClean="0"/>
              <a:t>OSS</a:t>
            </a:r>
            <a:r>
              <a:rPr lang="ja-JP" altLang="en-US" dirty="0" smtClean="0"/>
              <a:t>ライセンスの決定は難しい</a:t>
            </a:r>
            <a:endParaRPr lang="en-US" altLang="ja-JP" dirty="0" smtClean="0"/>
          </a:p>
          <a:p>
            <a:r>
              <a:rPr lang="ja-JP" altLang="en-US" dirty="0"/>
              <a:t>初めてのライセンス適用，変更に</a:t>
            </a:r>
            <a:r>
              <a:rPr lang="ja-JP" altLang="en-US" dirty="0" smtClean="0"/>
              <a:t>おける</a:t>
            </a:r>
            <a:r>
              <a:rPr lang="ja-JP" altLang="en-US" dirty="0" smtClean="0"/>
              <a:t>時期や理由</a:t>
            </a:r>
            <a:r>
              <a:rPr lang="ja-JP" altLang="en-US" dirty="0" smtClean="0"/>
              <a:t>の</a:t>
            </a:r>
            <a:r>
              <a:rPr lang="ja-JP" altLang="en-US" dirty="0"/>
              <a:t>分析</a:t>
            </a:r>
            <a:r>
              <a:rPr lang="ja-JP" altLang="en-US" dirty="0" smtClean="0"/>
              <a:t>を行った</a:t>
            </a:r>
            <a:endParaRPr lang="en-US" altLang="ja-JP" sz="2400" dirty="0" smtClean="0"/>
          </a:p>
          <a:p>
            <a:endParaRPr lang="en-US" altLang="ja-JP" dirty="0" smtClean="0"/>
          </a:p>
          <a:p>
            <a:r>
              <a:rPr lang="ja-JP" altLang="en-US" dirty="0" smtClean="0"/>
              <a:t>取り組んだ</a:t>
            </a:r>
            <a:r>
              <a:rPr lang="ja-JP" altLang="ja-JP" dirty="0" smtClean="0"/>
              <a:t>R</a:t>
            </a:r>
            <a:r>
              <a:rPr lang="en-US" altLang="ja-JP" dirty="0" smtClean="0"/>
              <a:t>Q</a:t>
            </a:r>
            <a:endParaRPr lang="en-US" altLang="ja-JP" dirty="0"/>
          </a:p>
          <a:p>
            <a:pPr lvl="1"/>
            <a:r>
              <a:rPr lang="en-US" altLang="ja-JP" dirty="0" smtClean="0"/>
              <a:t>RQ1</a:t>
            </a:r>
            <a:r>
              <a:rPr lang="en-US" altLang="ja-JP" dirty="0" smtClean="0"/>
              <a:t> : </a:t>
            </a:r>
            <a:r>
              <a:rPr lang="ja-JP" altLang="en-US" dirty="0" smtClean="0"/>
              <a:t>いつ</a:t>
            </a:r>
            <a:r>
              <a:rPr lang="en-US" altLang="ja-JP" dirty="0" smtClean="0"/>
              <a:t>?</a:t>
            </a:r>
            <a:r>
              <a:rPr lang="ja-JP" altLang="en-US" dirty="0" smtClean="0"/>
              <a:t> </a:t>
            </a:r>
            <a:r>
              <a:rPr lang="ja-JP" altLang="en-US" dirty="0" smtClean="0"/>
              <a:t>なぜ</a:t>
            </a:r>
            <a:r>
              <a:rPr lang="en-US" altLang="ja-JP" dirty="0"/>
              <a:t>? </a:t>
            </a:r>
            <a:r>
              <a:rPr lang="ja-JP" altLang="en-US" dirty="0"/>
              <a:t>そのライセンスを初め</a:t>
            </a:r>
            <a:r>
              <a:rPr lang="ja-JP" altLang="en-US" dirty="0" smtClean="0"/>
              <a:t>に</a:t>
            </a:r>
            <a:r>
              <a:rPr lang="ja-JP" altLang="en-US" dirty="0" smtClean="0"/>
              <a:t>適用したのか</a:t>
            </a:r>
            <a:r>
              <a:rPr lang="en-US" altLang="ja-JP" dirty="0" smtClean="0"/>
              <a:t>?</a:t>
            </a:r>
            <a:endParaRPr lang="en-US" altLang="ja-JP" dirty="0"/>
          </a:p>
          <a:p>
            <a:pPr lvl="1"/>
            <a:r>
              <a:rPr lang="en-US" altLang="ja-JP" dirty="0" smtClean="0"/>
              <a:t>RQ2</a:t>
            </a:r>
            <a:r>
              <a:rPr lang="en-US" altLang="ja-JP" dirty="0" smtClean="0"/>
              <a:t> : </a:t>
            </a:r>
            <a:r>
              <a:rPr lang="ja-JP" altLang="en-US" dirty="0" smtClean="0"/>
              <a:t>いつ</a:t>
            </a:r>
            <a:r>
              <a:rPr lang="en-US" altLang="ja-JP" dirty="0" smtClean="0"/>
              <a:t>?</a:t>
            </a:r>
            <a:r>
              <a:rPr lang="en-US" altLang="en-US" dirty="0"/>
              <a:t> </a:t>
            </a:r>
            <a:r>
              <a:rPr lang="ja-JP" altLang="en-US" dirty="0" smtClean="0"/>
              <a:t>なぜ</a:t>
            </a:r>
            <a:r>
              <a:rPr lang="en-US" altLang="ja-JP" dirty="0"/>
              <a:t>?</a:t>
            </a:r>
            <a:r>
              <a:rPr lang="ja-JP" altLang="en-US" dirty="0"/>
              <a:t>　そのライセンスを変更したのか</a:t>
            </a:r>
            <a:endParaRPr lang="en-US" altLang="ja-JP" dirty="0"/>
          </a:p>
          <a:p>
            <a:pPr lvl="1"/>
            <a:r>
              <a:rPr lang="en-US" altLang="ja-JP" dirty="0" smtClean="0"/>
              <a:t>RQ3</a:t>
            </a:r>
            <a:r>
              <a:rPr lang="en-US" altLang="en-US" dirty="0" smtClean="0"/>
              <a:t> : </a:t>
            </a:r>
            <a:r>
              <a:rPr lang="ja-JP" altLang="en-US" dirty="0" smtClean="0"/>
              <a:t>開発者が</a:t>
            </a:r>
            <a:r>
              <a:rPr lang="ja-JP" altLang="en-US" dirty="0" smtClean="0"/>
              <a:t>経験した</a:t>
            </a:r>
            <a:r>
              <a:rPr lang="ja-JP" altLang="en-US" dirty="0" smtClean="0"/>
              <a:t>ライセンス</a:t>
            </a:r>
            <a:r>
              <a:rPr lang="ja-JP" altLang="en-US" dirty="0"/>
              <a:t>の問題は何か</a:t>
            </a:r>
            <a:r>
              <a:rPr lang="en-US" altLang="ja-JP" dirty="0" smtClean="0"/>
              <a:t>?</a:t>
            </a:r>
            <a:endParaRPr lang="en-US" altLang="ja-JP" dirty="0" smtClean="0"/>
          </a:p>
          <a:p>
            <a:pPr lvl="1"/>
            <a:endParaRPr lang="en-US" altLang="ja-JP" dirty="0" smtClean="0"/>
          </a:p>
          <a:p>
            <a:endParaRPr kumimoji="1" lang="en-US" altLang="ja-JP" dirty="0"/>
          </a:p>
          <a:p>
            <a:pPr marL="914400" lvl="1" indent="-457200">
              <a:buFont typeface="+mj-lt"/>
              <a:buAutoNum type="arabicPeriod"/>
            </a:pP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2</a:t>
            </a:fld>
            <a:endParaRPr kumimoji="1" lang="ja-JP" altLang="en-US"/>
          </a:p>
        </p:txBody>
      </p:sp>
    </p:spTree>
    <p:extLst>
      <p:ext uri="{BB962C8B-B14F-4D97-AF65-F5344CB8AC3E}">
        <p14:creationId xmlns:p14="http://schemas.microsoft.com/office/powerpoint/2010/main" val="1364451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457200" y="1600200"/>
            <a:ext cx="8229600" cy="4756150"/>
          </a:xfrm>
        </p:spPr>
        <p:txBody>
          <a:bodyPr>
            <a:normAutofit/>
          </a:bodyPr>
          <a:lstStyle/>
          <a:p>
            <a:r>
              <a:rPr lang="en-US" altLang="en-US" dirty="0" smtClean="0"/>
              <a:t>OSS</a:t>
            </a:r>
            <a:r>
              <a:rPr lang="ja-JP" altLang="en-US" dirty="0" smtClean="0"/>
              <a:t>プロジェクトを創設するには，</a:t>
            </a:r>
            <a:r>
              <a:rPr lang="en-US" altLang="ja-JP" dirty="0" smtClean="0"/>
              <a:t>OSS</a:t>
            </a:r>
            <a:r>
              <a:rPr lang="ja-JP" altLang="en-US" dirty="0" smtClean="0"/>
              <a:t>ライセンスを宣言する必要がある</a:t>
            </a:r>
            <a:endParaRPr lang="en-US" altLang="ja-JP" dirty="0" smtClean="0"/>
          </a:p>
          <a:p>
            <a:r>
              <a:rPr lang="en-US" altLang="en-US" dirty="0"/>
              <a:t>OSS</a:t>
            </a:r>
            <a:r>
              <a:rPr lang="ja-JP" altLang="en-US" dirty="0"/>
              <a:t>ライセンスは，</a:t>
            </a:r>
            <a:r>
              <a:rPr lang="ja-JP" altLang="en-US" dirty="0">
                <a:solidFill>
                  <a:srgbClr val="FF0000"/>
                </a:solidFill>
              </a:rPr>
              <a:t>ある条件下で，できるだけ多くの人に</a:t>
            </a:r>
            <a:r>
              <a:rPr lang="ja-JP" altLang="en-US" dirty="0"/>
              <a:t>，自由に利用してもらうことが目的で</a:t>
            </a:r>
            <a:r>
              <a:rPr lang="ja-JP" altLang="en-US" dirty="0" smtClean="0"/>
              <a:t>ある</a:t>
            </a:r>
            <a:endParaRPr lang="en-US" altLang="ja-JP" dirty="0" smtClean="0"/>
          </a:p>
          <a:p>
            <a:r>
              <a:rPr lang="en-US" altLang="ja-JP" dirty="0" smtClean="0"/>
              <a:t>OSS</a:t>
            </a:r>
            <a:r>
              <a:rPr lang="ja-JP" altLang="en-US" dirty="0" smtClean="0"/>
              <a:t>クリエイターは，主に，以下の観点で</a:t>
            </a:r>
            <a:r>
              <a:rPr lang="en-US" altLang="ja-JP" dirty="0" smtClean="0"/>
              <a:t>OSS</a:t>
            </a:r>
            <a:r>
              <a:rPr lang="ja-JP" altLang="en-US" dirty="0" smtClean="0"/>
              <a:t>ライセンスを決定する</a:t>
            </a:r>
            <a:endParaRPr lang="en-US" altLang="ja-JP" dirty="0" smtClean="0"/>
          </a:p>
          <a:p>
            <a:pPr marL="914400" lvl="1" indent="-457200">
              <a:buFont typeface="+mj-lt"/>
              <a:buAutoNum type="arabicPeriod"/>
            </a:pPr>
            <a:r>
              <a:rPr lang="ja-JP" altLang="en-US" dirty="0" smtClean="0"/>
              <a:t>ソフトウェア開発の哲学　</a:t>
            </a:r>
            <a:r>
              <a:rPr lang="en-US" altLang="ja-JP" dirty="0" smtClean="0"/>
              <a:t>(</a:t>
            </a:r>
            <a:r>
              <a:rPr lang="ja-JP" altLang="en-US" dirty="0" smtClean="0"/>
              <a:t>宗教</a:t>
            </a:r>
            <a:r>
              <a:rPr lang="en-US" altLang="ja-JP" dirty="0" smtClean="0"/>
              <a:t>)</a:t>
            </a:r>
          </a:p>
          <a:p>
            <a:pPr marL="914400" lvl="1" indent="-457200">
              <a:buFont typeface="+mj-lt"/>
              <a:buAutoNum type="arabicPeriod"/>
            </a:pPr>
            <a:r>
              <a:rPr lang="ja-JP" altLang="en-US" dirty="0" smtClean="0"/>
              <a:t>開発の目的</a:t>
            </a:r>
            <a:endParaRPr lang="en-US" altLang="ja-JP" dirty="0" smtClean="0"/>
          </a:p>
          <a:p>
            <a:pPr marL="914400" lvl="1" indent="-457200">
              <a:buFont typeface="+mj-lt"/>
              <a:buAutoNum type="arabicPeriod"/>
            </a:pPr>
            <a:r>
              <a:rPr lang="ja-JP" altLang="en-US" dirty="0" smtClean="0"/>
              <a:t>再利用するソフトウェアのライセンス</a:t>
            </a:r>
            <a:endParaRPr lang="en-US" altLang="ja-JP" dirty="0" smtClean="0"/>
          </a:p>
          <a:p>
            <a:pPr lvl="1"/>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F51EBCBC-9C1B-0843-925E-2B4B57B162E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3</a:t>
            </a:fld>
            <a:endParaRPr kumimoji="1" lang="ja-JP" altLang="en-US"/>
          </a:p>
        </p:txBody>
      </p:sp>
    </p:spTree>
    <p:extLst>
      <p:ext uri="{BB962C8B-B14F-4D97-AF65-F5344CB8AC3E}">
        <p14:creationId xmlns:p14="http://schemas.microsoft.com/office/powerpoint/2010/main" val="33402901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a:t>
            </a:r>
            <a:endParaRPr kumimoji="1" lang="ja-JP" altLang="en-US" dirty="0"/>
          </a:p>
        </p:txBody>
      </p:sp>
      <p:sp>
        <p:nvSpPr>
          <p:cNvPr id="3" name="コンテンツ プレースホルダー 2"/>
          <p:cNvSpPr>
            <a:spLocks noGrp="1"/>
          </p:cNvSpPr>
          <p:nvPr>
            <p:ph idx="1"/>
          </p:nvPr>
        </p:nvSpPr>
        <p:spPr>
          <a:xfrm>
            <a:off x="457200" y="1600200"/>
            <a:ext cx="8229600" cy="4965586"/>
          </a:xfrm>
        </p:spPr>
        <p:txBody>
          <a:bodyPr>
            <a:normAutofit/>
          </a:bodyPr>
          <a:lstStyle/>
          <a:p>
            <a:r>
              <a:rPr lang="en-US" altLang="ja-JP" dirty="0" smtClean="0"/>
              <a:t>OSS</a:t>
            </a:r>
            <a:r>
              <a:rPr lang="ja-JP" altLang="en-US" dirty="0" smtClean="0"/>
              <a:t>ライセンスを決定するのは，簡単ではない</a:t>
            </a:r>
            <a:endParaRPr lang="en-US" altLang="ja-JP" dirty="0" smtClean="0"/>
          </a:p>
          <a:p>
            <a:pPr marL="914400" lvl="1" indent="-457200">
              <a:buFont typeface="+mj-lt"/>
              <a:buAutoNum type="arabicPeriod"/>
            </a:pPr>
            <a:r>
              <a:rPr lang="ja-JP" altLang="en-US" dirty="0" smtClean="0">
                <a:solidFill>
                  <a:srgbClr val="000000"/>
                </a:solidFill>
              </a:rPr>
              <a:t>ライセンス不整合問題は複雑</a:t>
            </a:r>
            <a:endParaRPr lang="en-US" altLang="ja-JP" dirty="0" smtClean="0">
              <a:solidFill>
                <a:srgbClr val="000000"/>
              </a:solidFill>
            </a:endParaRPr>
          </a:p>
          <a:p>
            <a:pPr lvl="2"/>
            <a:r>
              <a:rPr lang="ja-JP" altLang="en-US" dirty="0" smtClean="0">
                <a:solidFill>
                  <a:srgbClr val="000000"/>
                </a:solidFill>
              </a:rPr>
              <a:t>再利用するソフトウェアのライセンスと互換性のあるライセンスにする必要がある</a:t>
            </a:r>
            <a:endParaRPr lang="en-US" altLang="ja-JP" dirty="0" smtClean="0">
              <a:solidFill>
                <a:srgbClr val="000000"/>
              </a:solidFill>
            </a:endParaRPr>
          </a:p>
          <a:p>
            <a:pPr marL="914400" lvl="1" indent="-457200">
              <a:buFont typeface="+mj-lt"/>
              <a:buAutoNum type="arabicPeriod"/>
            </a:pPr>
            <a:r>
              <a:rPr lang="ja-JP" altLang="en-US" dirty="0" smtClean="0">
                <a:solidFill>
                  <a:srgbClr val="FF0000"/>
                </a:solidFill>
              </a:rPr>
              <a:t>ライセンスの変更</a:t>
            </a:r>
            <a:endParaRPr lang="en-US" altLang="ja-JP" dirty="0" smtClean="0">
              <a:solidFill>
                <a:srgbClr val="FF0000"/>
              </a:solidFill>
            </a:endParaRPr>
          </a:p>
          <a:p>
            <a:pPr marL="1200150" lvl="2" indent="-342900"/>
            <a:r>
              <a:rPr lang="ja-JP" altLang="en-US" dirty="0" smtClean="0">
                <a:solidFill>
                  <a:srgbClr val="000000"/>
                </a:solidFill>
              </a:rPr>
              <a:t>時代に合わないなど，様々な理由でライセンスを変更することがある</a:t>
            </a:r>
            <a:endParaRPr lang="en-US" altLang="ja-JP" dirty="0">
              <a:solidFill>
                <a:srgbClr val="000000"/>
              </a:solidFill>
            </a:endParaRPr>
          </a:p>
          <a:p>
            <a:pPr marL="1200150" lvl="2" indent="-342900"/>
            <a:r>
              <a:rPr lang="ja-JP" altLang="en-US" dirty="0" smtClean="0">
                <a:solidFill>
                  <a:srgbClr val="000000"/>
                </a:solidFill>
              </a:rPr>
              <a:t>変更作業は大変，変更しやすいライセンスにしたい</a:t>
            </a:r>
            <a:endParaRPr lang="en-US" altLang="ja-JP" dirty="0">
              <a:solidFill>
                <a:srgbClr val="000000"/>
              </a:solidFill>
            </a:endParaRPr>
          </a:p>
          <a:p>
            <a:pPr marL="1200150" lvl="2" indent="-342900"/>
            <a:r>
              <a:rPr lang="ja-JP" altLang="en-US" u="sng" dirty="0" smtClean="0">
                <a:solidFill>
                  <a:srgbClr val="000000"/>
                </a:solidFill>
              </a:rPr>
              <a:t>ライセンス変更のコストや，変更理由は様々である</a:t>
            </a:r>
            <a:endParaRPr lang="en-US" altLang="ja-JP" u="sng" dirty="0">
              <a:solidFill>
                <a:srgbClr val="000000"/>
              </a:solidFill>
            </a:endParaRPr>
          </a:p>
          <a:p>
            <a:endParaRPr lang="en-US" altLang="ja-JP" dirty="0" smtClean="0">
              <a:solidFill>
                <a:srgbClr val="000000"/>
              </a:solidFill>
            </a:endParaRPr>
          </a:p>
          <a:p>
            <a:pPr marL="0" lvl="1" indent="0">
              <a:buNone/>
            </a:pPr>
            <a:endParaRPr lang="en-US" altLang="ja-JP" dirty="0" smtClean="0">
              <a:solidFill>
                <a:srgbClr val="000000"/>
              </a:solidFill>
            </a:endParaRPr>
          </a:p>
          <a:p>
            <a:pPr marL="742950" lvl="2" indent="-342900"/>
            <a:endParaRPr lang="en-US" altLang="ja-JP" dirty="0" smtClean="0">
              <a:solidFill>
                <a:srgbClr val="000000"/>
              </a:solidFill>
            </a:endParaRPr>
          </a:p>
          <a:p>
            <a:pPr lvl="2"/>
            <a:endParaRPr lang="en-US" altLang="ja-JP" dirty="0" smtClean="0">
              <a:solidFill>
                <a:srgbClr val="000000"/>
              </a:solidFill>
            </a:endParaRPr>
          </a:p>
          <a:p>
            <a:pPr marL="457200" lvl="1" indent="0">
              <a:buNone/>
            </a:pPr>
            <a:endParaRPr lang="en-US" altLang="ja-JP" dirty="0">
              <a:solidFill>
                <a:srgbClr val="000000"/>
              </a:solidFill>
            </a:endParaRPr>
          </a:p>
          <a:p>
            <a:pPr marL="457200" lvl="1" indent="0">
              <a:buNone/>
            </a:pPr>
            <a:endParaRPr lang="en-US" altLang="ja-JP" dirty="0" smtClean="0">
              <a:solidFill>
                <a:srgbClr val="000000"/>
              </a:solidFill>
            </a:endParaRPr>
          </a:p>
          <a:p>
            <a:pPr marL="914400" lvl="2" indent="0">
              <a:buNone/>
            </a:pPr>
            <a:endParaRPr lang="en-US" altLang="ja-JP" dirty="0">
              <a:solidFill>
                <a:srgbClr val="000000"/>
              </a:solidFill>
            </a:endParaRPr>
          </a:p>
          <a:p>
            <a:pPr marL="914400" lvl="2" indent="0">
              <a:buNone/>
            </a:pPr>
            <a:endParaRPr lang="en-US" altLang="ja-JP" dirty="0">
              <a:solidFill>
                <a:srgbClr val="000000"/>
              </a:solidFill>
            </a:endParaRPr>
          </a:p>
          <a:p>
            <a:endParaRPr lang="en-US" altLang="ja-JP" dirty="0" smtClean="0">
              <a:solidFill>
                <a:srgbClr val="000000"/>
              </a:solidFill>
            </a:endParaRPr>
          </a:p>
          <a:p>
            <a:pPr lvl="1"/>
            <a:endParaRPr lang="en-US" altLang="ja-JP" dirty="0">
              <a:solidFill>
                <a:srgbClr val="000000"/>
              </a:solidFill>
            </a:endParaRPr>
          </a:p>
          <a:p>
            <a:pPr marL="0" indent="0">
              <a:buNone/>
            </a:pPr>
            <a:endParaRPr lang="en-US" altLang="ja-JP" dirty="0" smtClean="0">
              <a:solidFill>
                <a:srgbClr val="000000"/>
              </a:solidFill>
            </a:endParaRPr>
          </a:p>
          <a:p>
            <a:endParaRPr lang="en-US" altLang="ja-JP" dirty="0" smtClean="0">
              <a:solidFill>
                <a:srgbClr val="000000"/>
              </a:solidFill>
            </a:endParaRPr>
          </a:p>
          <a:p>
            <a:endParaRPr lang="en-US" altLang="ja-JP" dirty="0" smtClean="0">
              <a:solidFill>
                <a:srgbClr val="000000"/>
              </a:solidFill>
            </a:endParaRPr>
          </a:p>
          <a:p>
            <a:endParaRPr lang="en-US" altLang="ja-JP" dirty="0" smtClean="0">
              <a:solidFill>
                <a:srgbClr val="FF0000"/>
              </a:solidFill>
            </a:endParaRPr>
          </a:p>
          <a:p>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15/10/11</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4</a:t>
            </a:fld>
            <a:endParaRPr kumimoji="1" lang="ja-JP" altLang="en-US"/>
          </a:p>
        </p:txBody>
      </p:sp>
      <p:sp>
        <p:nvSpPr>
          <p:cNvPr id="9" name="テキスト ボックス 8"/>
          <p:cNvSpPr txBox="1"/>
          <p:nvPr/>
        </p:nvSpPr>
        <p:spPr>
          <a:xfrm>
            <a:off x="591046" y="5267061"/>
            <a:ext cx="8095754" cy="830997"/>
          </a:xfrm>
          <a:prstGeom prst="rect">
            <a:avLst/>
          </a:prstGeom>
          <a:noFill/>
          <a:ln w="28575" cmpd="sng">
            <a:solidFill>
              <a:schemeClr val="tx2"/>
            </a:solidFill>
          </a:ln>
        </p:spPr>
        <p:txBody>
          <a:bodyPr wrap="none" rtlCol="0">
            <a:spAutoFit/>
          </a:bodyPr>
          <a:lstStyle/>
          <a:p>
            <a:pPr algn="ctr"/>
            <a:r>
              <a:rPr lang="ja-JP" altLang="en-US" sz="2400" dirty="0">
                <a:solidFill>
                  <a:srgbClr val="000000"/>
                </a:solidFill>
                <a:latin typeface="ヒラギノ角ゴ Pro W3"/>
                <a:ea typeface="ヒラギノ角ゴ Pro W3"/>
                <a:cs typeface="ヒラギノ角ゴ Pro W3"/>
              </a:rPr>
              <a:t>ライセンス変更について分析すれば</a:t>
            </a:r>
            <a:r>
              <a:rPr lang="ja-JP" altLang="en-US" sz="2400" dirty="0" smtClean="0">
                <a:solidFill>
                  <a:srgbClr val="000000"/>
                </a:solidFill>
                <a:latin typeface="ヒラギノ角ゴ Pro W3"/>
                <a:ea typeface="ヒラギノ角ゴ Pro W3"/>
                <a:cs typeface="ヒラギノ角ゴ Pro W3"/>
              </a:rPr>
              <a:t>，</a:t>
            </a:r>
            <a:endParaRPr lang="en-US" altLang="ja-JP" sz="2400" dirty="0" smtClean="0">
              <a:solidFill>
                <a:srgbClr val="000000"/>
              </a:solidFill>
              <a:latin typeface="ヒラギノ角ゴ Pro W3"/>
              <a:ea typeface="ヒラギノ角ゴ Pro W3"/>
              <a:cs typeface="ヒラギノ角ゴ Pro W3"/>
            </a:endParaRPr>
          </a:p>
          <a:p>
            <a:pPr algn="ctr"/>
            <a:r>
              <a:rPr lang="en-US" altLang="ja-JP" sz="2400" dirty="0" smtClean="0">
                <a:solidFill>
                  <a:srgbClr val="000000"/>
                </a:solidFill>
                <a:latin typeface="ヒラギノ角ゴ Pro W3"/>
                <a:ea typeface="ヒラギノ角ゴ Pro W3"/>
                <a:cs typeface="ヒラギノ角ゴ Pro W3"/>
              </a:rPr>
              <a:t>OSS</a:t>
            </a:r>
            <a:r>
              <a:rPr lang="ja-JP" altLang="en-US" sz="2400" dirty="0">
                <a:solidFill>
                  <a:srgbClr val="000000"/>
                </a:solidFill>
                <a:latin typeface="ヒラギノ角ゴ Pro W3"/>
                <a:ea typeface="ヒラギノ角ゴ Pro W3"/>
                <a:cs typeface="ヒラギノ角ゴ Pro W3"/>
              </a:rPr>
              <a:t>ライセンスの決定を支援する知見が得られるのでは</a:t>
            </a:r>
            <a:r>
              <a:rPr lang="en-US" altLang="ja-JP" sz="2400" dirty="0" smtClean="0">
                <a:solidFill>
                  <a:srgbClr val="000000"/>
                </a:solidFill>
                <a:latin typeface="ヒラギノ角ゴ Pro W3"/>
                <a:ea typeface="ヒラギノ角ゴ Pro W3"/>
                <a:cs typeface="ヒラギノ角ゴ Pro W3"/>
              </a:rPr>
              <a:t>?</a:t>
            </a:r>
            <a:endParaRPr lang="en-US" altLang="ja-JP" sz="2400" dirty="0">
              <a:solidFill>
                <a:srgbClr val="000000"/>
              </a:solidFill>
              <a:latin typeface="ヒラギノ角ゴ Pro W3"/>
              <a:ea typeface="ヒラギノ角ゴ Pro W3"/>
              <a:cs typeface="ヒラギノ角ゴ Pro W3"/>
            </a:endParaRPr>
          </a:p>
        </p:txBody>
      </p:sp>
    </p:spTree>
    <p:extLst>
      <p:ext uri="{BB962C8B-B14F-4D97-AF65-F5344CB8AC3E}">
        <p14:creationId xmlns:p14="http://schemas.microsoft.com/office/powerpoint/2010/main" val="348345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研究目的と</a:t>
            </a:r>
            <a:r>
              <a:rPr kumimoji="1" lang="en-US" altLang="ja-JP" dirty="0" smtClean="0"/>
              <a:t>RQ</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目的</a:t>
            </a:r>
            <a:endParaRPr lang="en-US" altLang="ja-JP" dirty="0" smtClean="0"/>
          </a:p>
          <a:p>
            <a:pPr lvl="1"/>
            <a:r>
              <a:rPr lang="en-US" altLang="ja-JP" dirty="0" smtClean="0"/>
              <a:t>OSS</a:t>
            </a:r>
            <a:r>
              <a:rPr lang="ja-JP" altLang="en-US" dirty="0" smtClean="0"/>
              <a:t>を創設する時，ライセンス変更の際，開発者がなぜそのライセンスを選んだのかを調査する</a:t>
            </a:r>
            <a:endParaRPr lang="en-US" altLang="ja-JP" dirty="0"/>
          </a:p>
          <a:p>
            <a:endParaRPr lang="en-US" altLang="ja-JP" dirty="0" smtClean="0"/>
          </a:p>
          <a:p>
            <a:r>
              <a:rPr lang="ja-JP" altLang="ja-JP" dirty="0" smtClean="0"/>
              <a:t>R</a:t>
            </a:r>
            <a:r>
              <a:rPr lang="en-US" altLang="ja-JP" dirty="0" smtClean="0"/>
              <a:t>Q</a:t>
            </a:r>
            <a:endParaRPr lang="en-US" altLang="ja-JP" dirty="0"/>
          </a:p>
          <a:p>
            <a:pPr lvl="1"/>
            <a:r>
              <a:rPr lang="en-US" altLang="ja-JP" dirty="0" smtClean="0"/>
              <a:t>RQ1</a:t>
            </a:r>
            <a:r>
              <a:rPr lang="en-US" altLang="ja-JP" dirty="0" smtClean="0"/>
              <a:t> : </a:t>
            </a:r>
            <a:r>
              <a:rPr lang="ja-JP" altLang="en-US" dirty="0" smtClean="0"/>
              <a:t>いつ</a:t>
            </a:r>
            <a:r>
              <a:rPr lang="en-US" altLang="ja-JP" dirty="0" smtClean="0"/>
              <a:t>?</a:t>
            </a:r>
            <a:r>
              <a:rPr lang="ja-JP" altLang="en-US" dirty="0" smtClean="0"/>
              <a:t> </a:t>
            </a:r>
            <a:r>
              <a:rPr lang="ja-JP" altLang="en-US" dirty="0" smtClean="0"/>
              <a:t>なぜ</a:t>
            </a:r>
            <a:r>
              <a:rPr lang="en-US" altLang="ja-JP" dirty="0"/>
              <a:t>? </a:t>
            </a:r>
            <a:r>
              <a:rPr lang="ja-JP" altLang="en-US" dirty="0"/>
              <a:t>そのライセンスを初め</a:t>
            </a:r>
            <a:r>
              <a:rPr lang="ja-JP" altLang="en-US" dirty="0" smtClean="0"/>
              <a:t>に</a:t>
            </a:r>
            <a:r>
              <a:rPr lang="ja-JP" altLang="en-US" dirty="0" smtClean="0"/>
              <a:t>適用したのか</a:t>
            </a:r>
            <a:r>
              <a:rPr lang="en-US" altLang="ja-JP" dirty="0" smtClean="0"/>
              <a:t>?</a:t>
            </a:r>
            <a:endParaRPr lang="en-US" altLang="ja-JP" dirty="0"/>
          </a:p>
          <a:p>
            <a:pPr lvl="1"/>
            <a:r>
              <a:rPr lang="en-US" altLang="ja-JP" dirty="0" smtClean="0"/>
              <a:t>RQ2</a:t>
            </a:r>
            <a:r>
              <a:rPr lang="en-US" altLang="ja-JP" dirty="0" smtClean="0"/>
              <a:t> : </a:t>
            </a:r>
            <a:r>
              <a:rPr lang="ja-JP" altLang="en-US" dirty="0" smtClean="0"/>
              <a:t>いつ</a:t>
            </a:r>
            <a:r>
              <a:rPr lang="en-US" altLang="ja-JP" dirty="0" smtClean="0"/>
              <a:t>?</a:t>
            </a:r>
            <a:r>
              <a:rPr lang="en-US" altLang="en-US" dirty="0"/>
              <a:t> </a:t>
            </a:r>
            <a:r>
              <a:rPr lang="ja-JP" altLang="en-US" dirty="0" smtClean="0"/>
              <a:t>なぜ</a:t>
            </a:r>
            <a:r>
              <a:rPr lang="en-US" altLang="ja-JP" dirty="0"/>
              <a:t>?</a:t>
            </a:r>
            <a:r>
              <a:rPr lang="ja-JP" altLang="en-US" dirty="0"/>
              <a:t>　そのライセンスを変更したのか</a:t>
            </a:r>
            <a:endParaRPr lang="en-US" altLang="ja-JP" dirty="0"/>
          </a:p>
          <a:p>
            <a:pPr lvl="1"/>
            <a:r>
              <a:rPr lang="en-US" altLang="ja-JP" dirty="0" smtClean="0"/>
              <a:t>RQ3</a:t>
            </a:r>
            <a:r>
              <a:rPr lang="en-US" altLang="en-US" dirty="0" smtClean="0"/>
              <a:t> : </a:t>
            </a:r>
            <a:r>
              <a:rPr lang="ja-JP" altLang="en-US" dirty="0" smtClean="0"/>
              <a:t>どのような</a:t>
            </a:r>
            <a:r>
              <a:rPr lang="ja-JP" altLang="en-US" dirty="0" smtClean="0"/>
              <a:t>ライセンス</a:t>
            </a:r>
            <a:r>
              <a:rPr lang="ja-JP" altLang="en-US" dirty="0"/>
              <a:t>の</a:t>
            </a:r>
            <a:r>
              <a:rPr lang="ja-JP" altLang="en-US" dirty="0" smtClean="0"/>
              <a:t>問題</a:t>
            </a:r>
            <a:r>
              <a:rPr lang="ja-JP" altLang="en-US" dirty="0" smtClean="0"/>
              <a:t>を経験したか</a:t>
            </a:r>
            <a:r>
              <a:rPr lang="en-US" altLang="ja-JP" dirty="0" smtClean="0"/>
              <a:t>?</a:t>
            </a:r>
            <a:endParaRPr lang="en-US" altLang="ja-JP" dirty="0" smtClean="0"/>
          </a:p>
          <a:p>
            <a:pPr lvl="1"/>
            <a:endParaRPr lang="en-US" altLang="ja-JP" dirty="0" smtClean="0"/>
          </a:p>
          <a:p>
            <a:endParaRPr kumimoji="1" lang="en-US" altLang="ja-JP" dirty="0"/>
          </a:p>
          <a:p>
            <a:pPr marL="914400" lvl="1" indent="-457200">
              <a:buFont typeface="+mj-lt"/>
              <a:buAutoNum type="arabicPeriod"/>
            </a:pP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15/10/10</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5</a:t>
            </a:fld>
            <a:endParaRPr kumimoji="1" lang="ja-JP" altLang="en-US"/>
          </a:p>
        </p:txBody>
      </p:sp>
    </p:spTree>
    <p:extLst>
      <p:ext uri="{BB962C8B-B14F-4D97-AF65-F5344CB8AC3E}">
        <p14:creationId xmlns:p14="http://schemas.microsoft.com/office/powerpoint/2010/main" val="711563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a:xfrm>
            <a:off x="457200" y="1600200"/>
            <a:ext cx="8229600" cy="4936726"/>
          </a:xfrm>
        </p:spPr>
        <p:txBody>
          <a:bodyPr>
            <a:normAutofit fontScale="92500" lnSpcReduction="10000"/>
          </a:bodyPr>
          <a:lstStyle/>
          <a:p>
            <a:pPr marL="571500" indent="-514350">
              <a:buFont typeface="+mj-lt"/>
              <a:buAutoNum type="arabicPeriod"/>
            </a:pPr>
            <a:r>
              <a:rPr lang="en-US" altLang="en-US" dirty="0" smtClean="0"/>
              <a:t>When?</a:t>
            </a:r>
            <a:r>
              <a:rPr lang="ja-JP" altLang="en-US" dirty="0" smtClean="0"/>
              <a:t>の分析</a:t>
            </a:r>
            <a:endParaRPr lang="en-US" altLang="en-US" dirty="0" smtClean="0"/>
          </a:p>
          <a:p>
            <a:pPr lvl="1"/>
            <a:r>
              <a:rPr lang="en-US" altLang="en-US" dirty="0" err="1" smtClean="0"/>
              <a:t>Github</a:t>
            </a:r>
            <a:r>
              <a:rPr lang="ja-JP" altLang="en-US" dirty="0"/>
              <a:t>における</a:t>
            </a:r>
            <a:r>
              <a:rPr lang="en-US" altLang="en-US" dirty="0"/>
              <a:t>16,221</a:t>
            </a:r>
            <a:r>
              <a:rPr lang="ja-JP" altLang="en-US" dirty="0"/>
              <a:t>の</a:t>
            </a:r>
            <a:r>
              <a:rPr lang="en-US" altLang="en-US" dirty="0"/>
              <a:t>Java</a:t>
            </a:r>
            <a:r>
              <a:rPr lang="ja-JP" altLang="en-US" dirty="0"/>
              <a:t>プロジェクトの変更履歴を</a:t>
            </a:r>
            <a:r>
              <a:rPr lang="ja-JP" altLang="en-US" dirty="0" smtClean="0"/>
              <a:t>分析</a:t>
            </a:r>
            <a:r>
              <a:rPr lang="ja-JP" altLang="en-US" dirty="0" smtClean="0"/>
              <a:t>し，ライセンスを変更したプロジェクトを抽出</a:t>
            </a:r>
            <a:endParaRPr lang="en-US" altLang="ja-JP" dirty="0" smtClean="0"/>
          </a:p>
          <a:p>
            <a:pPr marL="1314450" lvl="2" indent="-457200">
              <a:buFont typeface="+mj-lt"/>
              <a:buAutoNum type="arabicPeriod"/>
            </a:pPr>
            <a:r>
              <a:rPr lang="ja-JP" altLang="en-US" dirty="0" smtClean="0"/>
              <a:t>コードアナライザー</a:t>
            </a:r>
            <a:r>
              <a:rPr lang="en-US" altLang="ja-JP" dirty="0" smtClean="0"/>
              <a:t>MARKOS</a:t>
            </a:r>
            <a:r>
              <a:rPr lang="ja-JP" altLang="en-US" dirty="0" smtClean="0"/>
              <a:t>を利用</a:t>
            </a:r>
            <a:endParaRPr lang="en-US" altLang="ja-JP" dirty="0" smtClean="0"/>
          </a:p>
          <a:p>
            <a:pPr marL="1314450" lvl="2" indent="-457200">
              <a:buFont typeface="+mj-lt"/>
              <a:buAutoNum type="arabicPeriod"/>
            </a:pPr>
            <a:r>
              <a:rPr lang="en-US" altLang="ja-JP" dirty="0" smtClean="0"/>
              <a:t>MARKOS</a:t>
            </a:r>
            <a:r>
              <a:rPr lang="ja-JP" altLang="en-US" dirty="0" smtClean="0"/>
              <a:t>内の</a:t>
            </a:r>
            <a:r>
              <a:rPr lang="en-US" altLang="ja-JP" dirty="0" err="1" smtClean="0"/>
              <a:t>Ninka</a:t>
            </a:r>
            <a:r>
              <a:rPr lang="ja-JP" altLang="en-US" dirty="0" smtClean="0"/>
              <a:t>により，各リビジョンの各ファイルのライセンスを抽出</a:t>
            </a:r>
            <a:r>
              <a:rPr lang="en-US" altLang="ja-JP" dirty="0"/>
              <a:t>(</a:t>
            </a:r>
            <a:r>
              <a:rPr lang="en-US" altLang="ja-JP" dirty="0" smtClean="0"/>
              <a:t>40</a:t>
            </a:r>
            <a:r>
              <a:rPr lang="ja-JP" altLang="en-US" dirty="0" smtClean="0"/>
              <a:t>日</a:t>
            </a:r>
            <a:r>
              <a:rPr lang="en-US" altLang="ja-JP" dirty="0" smtClean="0"/>
              <a:t>)</a:t>
            </a:r>
          </a:p>
          <a:p>
            <a:pPr marL="1314450" lvl="2" indent="-457200">
              <a:buFont typeface="+mj-lt"/>
              <a:buAutoNum type="arabicPeriod"/>
            </a:pPr>
            <a:r>
              <a:rPr lang="ja-JP" altLang="en-US" dirty="0" smtClean="0">
                <a:solidFill>
                  <a:srgbClr val="FF0000"/>
                </a:solidFill>
              </a:rPr>
              <a:t>ライセンスを変更した</a:t>
            </a:r>
            <a:r>
              <a:rPr lang="ja-JP" altLang="ja-JP" dirty="0" smtClean="0">
                <a:solidFill>
                  <a:srgbClr val="FF0000"/>
                </a:solidFill>
              </a:rPr>
              <a:t>1</a:t>
            </a:r>
            <a:r>
              <a:rPr lang="en-US" altLang="ja-JP" dirty="0" smtClean="0">
                <a:solidFill>
                  <a:srgbClr val="FF0000"/>
                </a:solidFill>
              </a:rPr>
              <a:t>836</a:t>
            </a:r>
            <a:r>
              <a:rPr lang="ja-JP" altLang="en-US" dirty="0" smtClean="0">
                <a:solidFill>
                  <a:srgbClr val="FF0000"/>
                </a:solidFill>
              </a:rPr>
              <a:t>プロジェクトを抽出</a:t>
            </a:r>
            <a:endParaRPr lang="en-US" altLang="ja-JP" dirty="0" smtClean="0">
              <a:solidFill>
                <a:srgbClr val="FF0000"/>
              </a:solidFill>
            </a:endParaRPr>
          </a:p>
          <a:p>
            <a:pPr marL="571500" indent="-514350">
              <a:buFont typeface="+mj-lt"/>
              <a:buAutoNum type="arabicPeriod"/>
            </a:pPr>
            <a:r>
              <a:rPr lang="en-US" altLang="ja-JP" dirty="0" smtClean="0"/>
              <a:t>Why ?</a:t>
            </a:r>
            <a:r>
              <a:rPr lang="ja-JP" altLang="en-US" dirty="0" smtClean="0"/>
              <a:t>の分析</a:t>
            </a:r>
            <a:endParaRPr lang="en-US" altLang="ja-JP" dirty="0" smtClean="0"/>
          </a:p>
          <a:p>
            <a:pPr lvl="1"/>
            <a:r>
              <a:rPr lang="en-US" altLang="en-US" dirty="0" smtClean="0"/>
              <a:t>1836</a:t>
            </a:r>
            <a:r>
              <a:rPr lang="ja-JP" altLang="en-US" dirty="0" smtClean="0"/>
              <a:t>プロジェクト</a:t>
            </a:r>
            <a:r>
              <a:rPr lang="ja-JP" altLang="en-US" dirty="0"/>
              <a:t>の</a:t>
            </a:r>
            <a:r>
              <a:rPr lang="ja-JP" altLang="en-US" dirty="0" smtClean="0"/>
              <a:t>開発者</a:t>
            </a:r>
            <a:r>
              <a:rPr lang="ja-JP" altLang="en-US" dirty="0" smtClean="0"/>
              <a:t>，</a:t>
            </a:r>
            <a:r>
              <a:rPr lang="en-US" altLang="ja-JP" dirty="0" smtClean="0"/>
              <a:t>2393</a:t>
            </a:r>
            <a:r>
              <a:rPr lang="ja-JP" altLang="en-US" dirty="0" smtClean="0"/>
              <a:t>人に対してライセンス変更についての</a:t>
            </a:r>
            <a:r>
              <a:rPr lang="ja-JP" altLang="en-US" dirty="0" smtClean="0"/>
              <a:t>インタビュー</a:t>
            </a:r>
            <a:r>
              <a:rPr lang="en-US" altLang="ja-JP" dirty="0" smtClean="0"/>
              <a:t>(7</a:t>
            </a:r>
            <a:r>
              <a:rPr lang="ja-JP" altLang="en-US" dirty="0" smtClean="0"/>
              <a:t>問</a:t>
            </a:r>
            <a:r>
              <a:rPr lang="en-US" altLang="ja-JP" dirty="0" smtClean="0"/>
              <a:t>)</a:t>
            </a:r>
            <a:r>
              <a:rPr lang="ja-JP" altLang="en-US" dirty="0" smtClean="0"/>
              <a:t>を送信</a:t>
            </a:r>
            <a:endParaRPr lang="en-US" altLang="ja-JP" dirty="0" smtClean="0"/>
          </a:p>
          <a:p>
            <a:pPr lvl="2"/>
            <a:r>
              <a:rPr lang="ja-JP" altLang="en-US" dirty="0" smtClean="0"/>
              <a:t>返信は</a:t>
            </a:r>
            <a:r>
              <a:rPr lang="en-US" altLang="ja-JP" dirty="0" smtClean="0"/>
              <a:t>138</a:t>
            </a:r>
            <a:r>
              <a:rPr lang="ja-JP" altLang="en-US" dirty="0" smtClean="0"/>
              <a:t>人</a:t>
            </a:r>
            <a:endParaRPr lang="en-US" altLang="ja-JP" u="sng" dirty="0"/>
          </a:p>
          <a:p>
            <a:pPr lvl="2"/>
            <a:r>
              <a:rPr lang="ja-JP" altLang="en-US" u="sng" dirty="0" smtClean="0">
                <a:solidFill>
                  <a:srgbClr val="FF0000"/>
                </a:solidFill>
              </a:rPr>
              <a:t>ライセンス決定，変更に関わった人は</a:t>
            </a:r>
            <a:r>
              <a:rPr lang="en-US" altLang="ja-JP" u="sng" dirty="0" smtClean="0">
                <a:solidFill>
                  <a:srgbClr val="FF0000"/>
                </a:solidFill>
              </a:rPr>
              <a:t>52</a:t>
            </a:r>
            <a:r>
              <a:rPr lang="ja-JP" altLang="en-US" u="sng" dirty="0" smtClean="0">
                <a:solidFill>
                  <a:srgbClr val="FF0000"/>
                </a:solidFill>
              </a:rPr>
              <a:t>人</a:t>
            </a:r>
            <a:endParaRPr lang="en-US" altLang="ja-JP" u="sng" dirty="0" smtClean="0">
              <a:solidFill>
                <a:srgbClr val="FF0000"/>
              </a:solidFill>
            </a:endParaRPr>
          </a:p>
          <a:p>
            <a:pPr marL="571500" indent="-514350">
              <a:buFont typeface="+mj-lt"/>
              <a:buAutoNum type="arabicPeriod"/>
            </a:pPr>
            <a:r>
              <a:rPr lang="ja-JP" altLang="en-US" dirty="0" smtClean="0"/>
              <a:t>データと</a:t>
            </a:r>
            <a:r>
              <a:rPr lang="ja-JP" altLang="en-US" dirty="0"/>
              <a:t>インタビュー</a:t>
            </a:r>
            <a:r>
              <a:rPr lang="ja-JP" altLang="en-US" dirty="0" smtClean="0"/>
              <a:t>結果</a:t>
            </a:r>
            <a:r>
              <a:rPr lang="ja-JP" altLang="en-US" dirty="0" smtClean="0"/>
              <a:t>で各</a:t>
            </a:r>
            <a:r>
              <a:rPr lang="en-US" altLang="ja-JP" dirty="0" smtClean="0"/>
              <a:t>RQ</a:t>
            </a:r>
            <a:r>
              <a:rPr lang="ja-JP" altLang="en-US" dirty="0" smtClean="0"/>
              <a:t>を回答</a:t>
            </a:r>
            <a:endParaRPr lang="en-US" altLang="ja-JP" dirty="0" smtClean="0"/>
          </a:p>
          <a:p>
            <a:pPr marL="1314450" lvl="2" indent="-457200"/>
            <a:endParaRPr lang="en-US" altLang="ja-JP" sz="1800" dirty="0" smtClean="0"/>
          </a:p>
          <a:p>
            <a:pPr marL="457200" lvl="1" indent="0">
              <a:buNone/>
            </a:pPr>
            <a:endParaRPr lang="en-US" altLang="ja-JP" sz="2000" dirty="0"/>
          </a:p>
          <a:p>
            <a:endParaRPr kumimoji="1" lang="ja-JP" altLang="en-US" sz="2400" dirty="0"/>
          </a:p>
        </p:txBody>
      </p:sp>
      <p:sp>
        <p:nvSpPr>
          <p:cNvPr id="4" name="日付プレースホルダー 3"/>
          <p:cNvSpPr>
            <a:spLocks noGrp="1"/>
          </p:cNvSpPr>
          <p:nvPr>
            <p:ph type="dt" sz="half" idx="10"/>
          </p:nvPr>
        </p:nvSpPr>
        <p:spPr>
          <a:xfrm>
            <a:off x="457200" y="6464378"/>
            <a:ext cx="2133600" cy="365125"/>
          </a:xfrm>
        </p:spPr>
        <p:txBody>
          <a:bodyPr/>
          <a:lstStyle/>
          <a:p>
            <a:fld id="{6647B1A4-9C14-B444-A254-D3B482B16817}" type="datetime1">
              <a:rPr kumimoji="1" lang="ja-JP" altLang="en-US" smtClean="0"/>
              <a:t>15/10/10</a:t>
            </a:fld>
            <a:endParaRPr kumimoji="1" lang="ja-JP" altLang="en-US" dirty="0"/>
          </a:p>
        </p:txBody>
      </p:sp>
      <p:sp>
        <p:nvSpPr>
          <p:cNvPr id="5" name="スライド番号プレースホルダー 4"/>
          <p:cNvSpPr>
            <a:spLocks noGrp="1"/>
          </p:cNvSpPr>
          <p:nvPr>
            <p:ph type="sldNum" sz="quarter" idx="12"/>
          </p:nvPr>
        </p:nvSpPr>
        <p:spPr>
          <a:xfrm>
            <a:off x="6553200" y="6471790"/>
            <a:ext cx="2133600" cy="365125"/>
          </a:xfrm>
        </p:spPr>
        <p:txBody>
          <a:bodyPr/>
          <a:lstStyle/>
          <a:p>
            <a:fld id="{B55432B4-0D8E-F140-B4D0-116C0CBF2B5F}" type="slidenum">
              <a:rPr kumimoji="1" lang="ja-JP" altLang="en-US" smtClean="0"/>
              <a:t>6</a:t>
            </a:fld>
            <a:endParaRPr kumimoji="1" lang="ja-JP" altLang="en-US"/>
          </a:p>
        </p:txBody>
      </p:sp>
      <p:sp>
        <p:nvSpPr>
          <p:cNvPr id="6" name="テキスト ボックス 5"/>
          <p:cNvSpPr txBox="1"/>
          <p:nvPr/>
        </p:nvSpPr>
        <p:spPr>
          <a:xfrm>
            <a:off x="1659594" y="3824029"/>
            <a:ext cx="184666" cy="369332"/>
          </a:xfrm>
          <a:prstGeom prst="rect">
            <a:avLst/>
          </a:prstGeom>
          <a:noFill/>
        </p:spPr>
        <p:txBody>
          <a:bodyPr wrap="none" rtlCol="0">
            <a:spAutoFit/>
          </a:bodyPr>
          <a:lstStyle/>
          <a:p>
            <a:endParaRPr kumimoji="1" lang="ja-JP" altLang="en-US" dirty="0"/>
          </a:p>
        </p:txBody>
      </p:sp>
    </p:spTree>
    <p:extLst>
      <p:ext uri="{BB962C8B-B14F-4D97-AF65-F5344CB8AC3E}">
        <p14:creationId xmlns:p14="http://schemas.microsoft.com/office/powerpoint/2010/main" val="22053007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673668" y="6098158"/>
            <a:ext cx="8084264" cy="707886"/>
          </a:xfrm>
          <a:prstGeom prst="rect">
            <a:avLst/>
          </a:prstGeom>
          <a:noFill/>
          <a:ln w="28575" cmpd="sng">
            <a:solidFill>
              <a:schemeClr val="tx2"/>
            </a:solidFill>
          </a:ln>
        </p:spPr>
        <p:txBody>
          <a:bodyPr wrap="none" rtlCol="0">
            <a:spAutoFit/>
          </a:bodyPr>
          <a:lstStyle/>
          <a:p>
            <a:pPr marL="342900" indent="-342900">
              <a:buAutoNum type="arabicPeriod"/>
            </a:pPr>
            <a:r>
              <a:rPr lang="ja-JP" altLang="en-US" sz="2000" dirty="0" smtClean="0">
                <a:latin typeface="ヒラギノ角ゴ Pro W3"/>
                <a:ea typeface="ヒラギノ角ゴ Pro W3"/>
                <a:cs typeface="ヒラギノ角ゴ Pro W3"/>
              </a:rPr>
              <a:t>関連するコミュニティの影響，</a:t>
            </a:r>
            <a:r>
              <a:rPr lang="en-US" altLang="ja-JP" sz="2000" dirty="0" smtClean="0">
                <a:latin typeface="ヒラギノ角ゴ Pro W3"/>
                <a:ea typeface="ヒラギノ角ゴ Pro W3"/>
                <a:cs typeface="ヒラギノ角ゴ Pro W3"/>
              </a:rPr>
              <a:t>2. </a:t>
            </a:r>
            <a:r>
              <a:rPr lang="ja-JP" altLang="en-US" sz="2000" dirty="0" smtClean="0">
                <a:latin typeface="ヒラギノ角ゴ Pro W3"/>
                <a:ea typeface="ヒラギノ角ゴ Pro W3"/>
                <a:cs typeface="ヒラギノ角ゴ Pro W3"/>
              </a:rPr>
              <a:t>商用ソフトウェアで再利用可能，</a:t>
            </a:r>
            <a:endParaRPr lang="en-US" altLang="ja-JP" sz="2000" dirty="0" smtClean="0">
              <a:latin typeface="ヒラギノ角ゴ Pro W3"/>
              <a:ea typeface="ヒラギノ角ゴ Pro W3"/>
              <a:cs typeface="ヒラギノ角ゴ Pro W3"/>
            </a:endParaRPr>
          </a:p>
          <a:p>
            <a:pPr lvl="3"/>
            <a:r>
              <a:rPr lang="en-US" altLang="ja-JP" sz="2000" dirty="0">
                <a:latin typeface="ヒラギノ角ゴ Pro W3"/>
                <a:ea typeface="ヒラギノ角ゴ Pro W3"/>
                <a:cs typeface="ヒラギノ角ゴ Pro W3"/>
              </a:rPr>
              <a:t>	</a:t>
            </a:r>
            <a:r>
              <a:rPr lang="en-US" altLang="ja-JP" sz="2000" dirty="0" smtClean="0">
                <a:latin typeface="ヒラギノ角ゴ Pro W3"/>
                <a:ea typeface="ヒラギノ角ゴ Pro W3"/>
                <a:cs typeface="ヒラギノ角ゴ Pro W3"/>
              </a:rPr>
              <a:t>				3</a:t>
            </a:r>
            <a:r>
              <a:rPr lang="ja-JP" altLang="en-US" sz="2000" dirty="0" smtClean="0">
                <a:latin typeface="ヒラギノ角ゴ Pro W3"/>
                <a:ea typeface="ヒラギノ角ゴ Pro W3"/>
                <a:cs typeface="ヒラギノ角ゴ Pro W3"/>
              </a:rPr>
              <a:t>．</a:t>
            </a:r>
            <a:r>
              <a:rPr kumimoji="1" lang="ja-JP" altLang="en-US" sz="2000" dirty="0" smtClean="0">
                <a:latin typeface="ヒラギノ角ゴ Pro W3"/>
                <a:ea typeface="ヒラギノ角ゴ Pro W3"/>
                <a:cs typeface="ヒラギノ角ゴ Pro W3"/>
              </a:rPr>
              <a:t>宗教的理由</a:t>
            </a:r>
            <a:endParaRPr kumimoji="1" lang="ja-JP" altLang="en-US" sz="2000" dirty="0">
              <a:latin typeface="ヒラギノ角ゴ Pro W3"/>
              <a:ea typeface="ヒラギノ角ゴ Pro W3"/>
              <a:cs typeface="ヒラギノ角ゴ Pro W3"/>
            </a:endParaRPr>
          </a:p>
        </p:txBody>
      </p:sp>
      <p:sp>
        <p:nvSpPr>
          <p:cNvPr id="2" name="タイトル 1"/>
          <p:cNvSpPr>
            <a:spLocks noGrp="1"/>
          </p:cNvSpPr>
          <p:nvPr>
            <p:ph type="title"/>
          </p:nvPr>
        </p:nvSpPr>
        <p:spPr>
          <a:xfrm>
            <a:off x="457200" y="274638"/>
            <a:ext cx="8229600" cy="562319"/>
          </a:xfrm>
        </p:spPr>
        <p:txBody>
          <a:bodyPr>
            <a:noAutofit/>
          </a:bodyPr>
          <a:lstStyle/>
          <a:p>
            <a:r>
              <a:rPr kumimoji="1" lang="en-US" altLang="ja-JP" sz="3600" dirty="0" smtClean="0"/>
              <a:t>RQ1</a:t>
            </a:r>
            <a:r>
              <a:rPr kumimoji="1" lang="ja-JP" altLang="en-US" sz="3600" dirty="0" smtClean="0"/>
              <a:t>検証</a:t>
            </a:r>
            <a:r>
              <a:rPr lang="en-US" altLang="ja-JP" sz="2400" dirty="0"/>
              <a:t> </a:t>
            </a:r>
            <a:r>
              <a:rPr lang="en-US" altLang="ja-JP" sz="2400" dirty="0" smtClean="0"/>
              <a:t>–</a:t>
            </a:r>
            <a:r>
              <a:rPr lang="ja-JP" altLang="en-US" sz="2400" dirty="0" smtClean="0"/>
              <a:t> </a:t>
            </a:r>
            <a:r>
              <a:rPr lang="en-US" altLang="ja-JP" sz="2400" dirty="0" smtClean="0"/>
              <a:t/>
            </a:r>
            <a:br>
              <a:rPr lang="en-US" altLang="ja-JP" sz="2400" dirty="0" smtClean="0"/>
            </a:br>
            <a:r>
              <a:rPr lang="ja-JP" altLang="en-US" sz="2400" dirty="0" smtClean="0"/>
              <a:t>初めての</a:t>
            </a:r>
            <a:r>
              <a:rPr kumimoji="1" lang="ja-JP" altLang="en-US" sz="2400" dirty="0" smtClean="0"/>
              <a:t>ライセンス宣言における</a:t>
            </a:r>
            <a:r>
              <a:rPr kumimoji="1" lang="en-US" altLang="ja-JP" sz="2400" dirty="0" err="1" smtClean="0"/>
              <a:t>When&amp;Why</a:t>
            </a:r>
            <a:endParaRPr kumimoji="1" lang="ja-JP" altLang="en-US" sz="4000" dirty="0"/>
          </a:p>
        </p:txBody>
      </p:sp>
      <p:sp>
        <p:nvSpPr>
          <p:cNvPr id="5" name="スライド番号プレースホルダー 4"/>
          <p:cNvSpPr>
            <a:spLocks noGrp="1"/>
          </p:cNvSpPr>
          <p:nvPr>
            <p:ph type="sldNum" sz="quarter" idx="12"/>
          </p:nvPr>
        </p:nvSpPr>
        <p:spPr>
          <a:xfrm>
            <a:off x="6905249" y="6460355"/>
            <a:ext cx="2133600" cy="365125"/>
          </a:xfrm>
        </p:spPr>
        <p:txBody>
          <a:bodyPr/>
          <a:lstStyle/>
          <a:p>
            <a:fld id="{B55432B4-0D8E-F140-B4D0-116C0CBF2B5F}" type="slidenum">
              <a:rPr kumimoji="1" lang="ja-JP" altLang="en-US" smtClean="0"/>
              <a:t>7</a:t>
            </a:fld>
            <a:endParaRPr kumimoji="1" lang="ja-JP" altLang="en-US" dirty="0"/>
          </a:p>
        </p:txBody>
      </p:sp>
      <p:grpSp>
        <p:nvGrpSpPr>
          <p:cNvPr id="37" name="図形グループ 36"/>
          <p:cNvGrpSpPr/>
          <p:nvPr/>
        </p:nvGrpSpPr>
        <p:grpSpPr>
          <a:xfrm>
            <a:off x="1752551" y="1099173"/>
            <a:ext cx="5753096" cy="4516984"/>
            <a:chOff x="1752551" y="1191558"/>
            <a:chExt cx="5753096" cy="4516984"/>
          </a:xfrm>
        </p:grpSpPr>
        <p:pic>
          <p:nvPicPr>
            <p:cNvPr id="13" name="図 12" descr="Q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551" y="1191558"/>
              <a:ext cx="5731551" cy="4516984"/>
            </a:xfrm>
            <a:prstGeom prst="rect">
              <a:avLst/>
            </a:prstGeom>
          </p:spPr>
        </p:pic>
        <p:sp>
          <p:nvSpPr>
            <p:cNvPr id="32" name="正方形/長方形 31"/>
            <p:cNvSpPr/>
            <p:nvPr/>
          </p:nvSpPr>
          <p:spPr>
            <a:xfrm>
              <a:off x="6811549" y="2193406"/>
              <a:ext cx="672553" cy="331896"/>
            </a:xfrm>
            <a:prstGeom prst="rect">
              <a:avLst/>
            </a:prstGeom>
            <a:noFill/>
            <a:ln w="381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33" name="正方形/長方形 32"/>
            <p:cNvSpPr/>
            <p:nvPr/>
          </p:nvSpPr>
          <p:spPr>
            <a:xfrm>
              <a:off x="6813920" y="3052891"/>
              <a:ext cx="672553" cy="331896"/>
            </a:xfrm>
            <a:prstGeom prst="rect">
              <a:avLst/>
            </a:prstGeom>
            <a:noFill/>
            <a:ln w="381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35" name="正方形/長方形 34"/>
            <p:cNvSpPr/>
            <p:nvPr/>
          </p:nvSpPr>
          <p:spPr>
            <a:xfrm>
              <a:off x="6833094" y="4605030"/>
              <a:ext cx="672553" cy="331896"/>
            </a:xfrm>
            <a:prstGeom prst="rect">
              <a:avLst/>
            </a:prstGeom>
            <a:noFill/>
            <a:ln w="38100"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sp>
        <p:nvSpPr>
          <p:cNvPr id="39" name="テキスト ボックス 38"/>
          <p:cNvSpPr txBox="1"/>
          <p:nvPr/>
        </p:nvSpPr>
        <p:spPr>
          <a:xfrm>
            <a:off x="96418" y="5645017"/>
            <a:ext cx="2569319" cy="461665"/>
          </a:xfrm>
          <a:prstGeom prst="rect">
            <a:avLst/>
          </a:prstGeom>
          <a:noFill/>
        </p:spPr>
        <p:txBody>
          <a:bodyPr wrap="none" rtlCol="0">
            <a:spAutoFit/>
          </a:bodyPr>
          <a:lstStyle/>
          <a:p>
            <a:r>
              <a:rPr lang="en-US" altLang="en-US" sz="2400" dirty="0" smtClean="0">
                <a:latin typeface="ヒラギノ角ゴ Pro W3"/>
                <a:ea typeface="ヒラギノ角ゴ Pro W3"/>
                <a:cs typeface="ヒラギノ角ゴ Pro W3"/>
              </a:rPr>
              <a:t>Why?</a:t>
            </a:r>
            <a:r>
              <a:rPr lang="ja-JP" altLang="en-US" sz="2400" dirty="0" smtClean="0">
                <a:latin typeface="ヒラギノ角ゴ Pro W3"/>
                <a:ea typeface="ヒラギノ角ゴ Pro W3"/>
                <a:cs typeface="ヒラギノ角ゴ Pro W3"/>
              </a:rPr>
              <a:t>の分析結果</a:t>
            </a:r>
            <a:endParaRPr lang="en-US" altLang="en-US" sz="24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70601033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64344"/>
          </a:xfrm>
        </p:spPr>
        <p:txBody>
          <a:bodyPr>
            <a:normAutofit fontScale="90000"/>
          </a:bodyPr>
          <a:lstStyle/>
          <a:p>
            <a:pPr algn="l"/>
            <a:r>
              <a:rPr kumimoji="1" lang="en-US" altLang="ja-JP" dirty="0" smtClean="0"/>
              <a:t>RQ2</a:t>
            </a:r>
            <a:r>
              <a:rPr kumimoji="1" lang="ja-JP" altLang="en-US" dirty="0" smtClean="0"/>
              <a:t>検証</a:t>
            </a:r>
            <a:r>
              <a:rPr kumimoji="1" lang="en-US" altLang="ja-JP" dirty="0" smtClean="0"/>
              <a:t>  </a:t>
            </a:r>
            <a:r>
              <a:rPr kumimoji="1" lang="en-US" altLang="ja-JP" sz="2700" dirty="0" smtClean="0"/>
              <a:t>–</a:t>
            </a:r>
            <a:r>
              <a:rPr kumimoji="1" lang="ja-JP" altLang="en-US" sz="2700" dirty="0" smtClean="0"/>
              <a:t>ライセンス変更における</a:t>
            </a:r>
            <a:r>
              <a:rPr kumimoji="1" lang="en-US" altLang="ja-JP" sz="2700" dirty="0" err="1" smtClean="0"/>
              <a:t>When&amp;Why</a:t>
            </a:r>
            <a:endParaRPr kumimoji="1" lang="ja-JP" altLang="en-US" sz="2700"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15/10/11</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8</a:t>
            </a:fld>
            <a:endParaRPr kumimoji="1" lang="ja-JP" altLang="en-US"/>
          </a:p>
        </p:txBody>
      </p:sp>
      <p:sp>
        <p:nvSpPr>
          <p:cNvPr id="6" name="テキスト ボックス 5"/>
          <p:cNvSpPr txBox="1"/>
          <p:nvPr/>
        </p:nvSpPr>
        <p:spPr>
          <a:xfrm>
            <a:off x="505094" y="1301655"/>
            <a:ext cx="2864887" cy="461665"/>
          </a:xfrm>
          <a:prstGeom prst="rect">
            <a:avLst/>
          </a:prstGeom>
          <a:noFill/>
        </p:spPr>
        <p:txBody>
          <a:bodyPr wrap="none" rtlCol="0">
            <a:spAutoFit/>
          </a:bodyPr>
          <a:lstStyle/>
          <a:p>
            <a:pPr marL="285750" indent="-285750">
              <a:buFont typeface="Arial"/>
              <a:buChar char="•"/>
            </a:pPr>
            <a:r>
              <a:rPr kumimoji="1" lang="en-US" altLang="ja-JP" sz="2400" dirty="0" smtClean="0">
                <a:latin typeface="ヒラギノ角ゴ Pro W3"/>
                <a:ea typeface="ヒラギノ角ゴ Pro W3"/>
                <a:cs typeface="ヒラギノ角ゴ Pro W3"/>
              </a:rPr>
              <a:t>When</a:t>
            </a:r>
            <a:r>
              <a:rPr kumimoji="1" lang="ja-JP" altLang="en-US" sz="2400" dirty="0" smtClean="0">
                <a:latin typeface="ヒラギノ角ゴ Pro W3"/>
                <a:ea typeface="ヒラギノ角ゴ Pro W3"/>
                <a:cs typeface="ヒラギノ角ゴ Pro W3"/>
              </a:rPr>
              <a:t>の分析結果</a:t>
            </a:r>
            <a:endParaRPr kumimoji="1" lang="en-US" altLang="ja-JP" sz="2400" dirty="0" smtClean="0">
              <a:latin typeface="ヒラギノ角ゴ Pro W3"/>
              <a:ea typeface="ヒラギノ角ゴ Pro W3"/>
              <a:cs typeface="ヒラギノ角ゴ Pro W3"/>
            </a:endParaRPr>
          </a:p>
        </p:txBody>
      </p:sp>
      <p:sp>
        <p:nvSpPr>
          <p:cNvPr id="9" name="正方形/長方形 8"/>
          <p:cNvSpPr/>
          <p:nvPr/>
        </p:nvSpPr>
        <p:spPr>
          <a:xfrm>
            <a:off x="3968593" y="3737448"/>
            <a:ext cx="1183363" cy="14892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nvGrpSpPr>
          <p:cNvPr id="22" name="図形グループ 21"/>
          <p:cNvGrpSpPr/>
          <p:nvPr/>
        </p:nvGrpSpPr>
        <p:grpSpPr>
          <a:xfrm>
            <a:off x="1649305" y="1884257"/>
            <a:ext cx="6113218" cy="2709906"/>
            <a:chOff x="1879551" y="3886375"/>
            <a:chExt cx="5591679" cy="2243849"/>
          </a:xfrm>
        </p:grpSpPr>
        <p:grpSp>
          <p:nvGrpSpPr>
            <p:cNvPr id="10" name="図形グループ 9"/>
            <p:cNvGrpSpPr/>
            <p:nvPr/>
          </p:nvGrpSpPr>
          <p:grpSpPr>
            <a:xfrm>
              <a:off x="1879551" y="3886375"/>
              <a:ext cx="5591679" cy="2243849"/>
              <a:chOff x="1896498" y="1670987"/>
              <a:chExt cx="5591679" cy="2243849"/>
            </a:xfrm>
          </p:grpSpPr>
          <p:pic>
            <p:nvPicPr>
              <p:cNvPr id="7" name="図 6" descr="スクリーンショット 2015-10-11 21.22.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498" y="1670987"/>
                <a:ext cx="5522100" cy="2215388"/>
              </a:xfrm>
              <a:prstGeom prst="rect">
                <a:avLst/>
              </a:prstGeom>
            </p:spPr>
          </p:pic>
          <p:sp>
            <p:nvSpPr>
              <p:cNvPr id="8" name="テキスト ボックス 7"/>
              <p:cNvSpPr txBox="1"/>
              <p:nvPr/>
            </p:nvSpPr>
            <p:spPr>
              <a:xfrm>
                <a:off x="2122892" y="3659991"/>
                <a:ext cx="5365285" cy="254845"/>
              </a:xfrm>
              <a:prstGeom prst="rect">
                <a:avLst/>
              </a:prstGeom>
              <a:solidFill>
                <a:schemeClr val="bg1"/>
              </a:solidFill>
            </p:spPr>
            <p:txBody>
              <a:bodyPr wrap="none" rtlCol="0">
                <a:spAutoFit/>
              </a:bodyPr>
              <a:lstStyle/>
              <a:p>
                <a:r>
                  <a:rPr kumimoji="1" lang="en-US" altLang="ja-JP" sz="1400" dirty="0" smtClean="0">
                    <a:latin typeface="ヒラギノ角ゴ Pro W3"/>
                    <a:ea typeface="ヒラギノ角ゴ Pro W3"/>
                    <a:cs typeface="ヒラギノ角ゴ Pro W3"/>
                  </a:rPr>
                  <a:t>1838</a:t>
                </a:r>
                <a:r>
                  <a:rPr kumimoji="1" lang="ja-JP" altLang="en-US" sz="1400" dirty="0" smtClean="0">
                    <a:latin typeface="ヒラギノ角ゴ Pro W3"/>
                    <a:ea typeface="ヒラギノ角ゴ Pro W3"/>
                    <a:cs typeface="ヒラギノ角ゴ Pro W3"/>
                  </a:rPr>
                  <a:t>プロジェクトのライセンスを初めて変更したコミットナンバー</a:t>
                </a:r>
              </a:p>
            </p:txBody>
          </p:sp>
        </p:grpSp>
        <p:sp>
          <p:nvSpPr>
            <p:cNvPr id="13" name="テキスト ボックス 12"/>
            <p:cNvSpPr txBox="1"/>
            <p:nvPr/>
          </p:nvSpPr>
          <p:spPr>
            <a:xfrm>
              <a:off x="3853998" y="5651839"/>
              <a:ext cx="438700" cy="216618"/>
            </a:xfrm>
            <a:prstGeom prst="rect">
              <a:avLst/>
            </a:prstGeom>
            <a:noFill/>
          </p:spPr>
          <p:txBody>
            <a:bodyPr wrap="none" rtlCol="0">
              <a:spAutoFit/>
            </a:bodyPr>
            <a:lstStyle/>
            <a:p>
              <a:r>
                <a:rPr kumimoji="1" lang="en-US" altLang="ja-JP" sz="1100" b="1" dirty="0" smtClean="0">
                  <a:latin typeface="ヒラギノ角ゴ Pro W3"/>
                  <a:ea typeface="ヒラギノ角ゴ Pro W3"/>
                  <a:cs typeface="ヒラギノ角ゴ Pro W3"/>
                </a:rPr>
                <a:t>100</a:t>
              </a:r>
              <a:endParaRPr kumimoji="1" lang="ja-JP" altLang="en-US" sz="1100" b="1" dirty="0" smtClean="0">
                <a:latin typeface="ヒラギノ角ゴ Pro W3"/>
                <a:ea typeface="ヒラギノ角ゴ Pro W3"/>
                <a:cs typeface="ヒラギノ角ゴ Pro W3"/>
              </a:endParaRPr>
            </a:p>
          </p:txBody>
        </p:sp>
        <p:sp>
          <p:nvSpPr>
            <p:cNvPr id="14" name="テキスト ボックス 13"/>
            <p:cNvSpPr txBox="1"/>
            <p:nvPr/>
          </p:nvSpPr>
          <p:spPr>
            <a:xfrm>
              <a:off x="5228692" y="5636348"/>
              <a:ext cx="532541" cy="216618"/>
            </a:xfrm>
            <a:prstGeom prst="rect">
              <a:avLst/>
            </a:prstGeom>
            <a:noFill/>
          </p:spPr>
          <p:txBody>
            <a:bodyPr wrap="none" rtlCol="0">
              <a:spAutoFit/>
            </a:bodyPr>
            <a:lstStyle/>
            <a:p>
              <a:r>
                <a:rPr kumimoji="1" lang="en-US" altLang="ja-JP" sz="1100" b="1" dirty="0" smtClean="0">
                  <a:latin typeface="ヒラギノ角ゴ Pro W3"/>
                  <a:ea typeface="ヒラギノ角ゴ Pro W3"/>
                  <a:cs typeface="ヒラギノ角ゴ Pro W3"/>
                </a:rPr>
                <a:t>2836</a:t>
              </a:r>
              <a:endParaRPr kumimoji="1" lang="ja-JP" altLang="en-US" sz="1100" b="1" dirty="0" smtClean="0">
                <a:latin typeface="ヒラギノ角ゴ Pro W3"/>
                <a:ea typeface="ヒラギノ角ゴ Pro W3"/>
                <a:cs typeface="ヒラギノ角ゴ Pro W3"/>
              </a:endParaRPr>
            </a:p>
          </p:txBody>
        </p:sp>
      </p:grpSp>
      <p:grpSp>
        <p:nvGrpSpPr>
          <p:cNvPr id="17" name="図形グループ 16"/>
          <p:cNvGrpSpPr/>
          <p:nvPr/>
        </p:nvGrpSpPr>
        <p:grpSpPr>
          <a:xfrm>
            <a:off x="6806217" y="1330515"/>
            <a:ext cx="1880583" cy="369332"/>
            <a:chOff x="8283537" y="1290607"/>
            <a:chExt cx="1880583" cy="369332"/>
          </a:xfrm>
        </p:grpSpPr>
        <p:sp>
          <p:nvSpPr>
            <p:cNvPr id="15" name="円/楕円 14"/>
            <p:cNvSpPr/>
            <p:nvPr/>
          </p:nvSpPr>
          <p:spPr>
            <a:xfrm>
              <a:off x="8283537" y="1428600"/>
              <a:ext cx="115450" cy="86581"/>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6" name="テキスト ボックス 15"/>
            <p:cNvSpPr txBox="1"/>
            <p:nvPr/>
          </p:nvSpPr>
          <p:spPr>
            <a:xfrm>
              <a:off x="8415796" y="1290607"/>
              <a:ext cx="1748324" cy="369332"/>
            </a:xfrm>
            <a:prstGeom prst="rect">
              <a:avLst/>
            </a:prstGeom>
            <a:noFill/>
          </p:spPr>
          <p:txBody>
            <a:bodyPr wrap="none" rtlCol="0">
              <a:spAutoFit/>
            </a:bodyPr>
            <a:lstStyle/>
            <a:p>
              <a:r>
                <a:rPr kumimoji="1" lang="ja-JP" altLang="en-US" dirty="0" smtClean="0">
                  <a:latin typeface="ヒラギノ角ゴ Pro W3"/>
                  <a:ea typeface="ヒラギノ角ゴ Pro W3"/>
                  <a:cs typeface="ヒラギノ角ゴ Pro W3"/>
                </a:rPr>
                <a:t>平均値</a:t>
              </a:r>
              <a:r>
                <a:rPr kumimoji="1" lang="en-US" altLang="ja-JP" dirty="0" smtClean="0">
                  <a:latin typeface="ヒラギノ角ゴ Pro W3"/>
                  <a:ea typeface="ヒラギノ角ゴ Pro W3"/>
                  <a:cs typeface="ヒラギノ角ゴ Pro W3"/>
                </a:rPr>
                <a:t> : 3,993</a:t>
              </a:r>
              <a:endParaRPr kumimoji="1" lang="ja-JP" altLang="en-US" dirty="0" smtClean="0">
                <a:latin typeface="ヒラギノ角ゴ Pro W3"/>
                <a:ea typeface="ヒラギノ角ゴ Pro W3"/>
                <a:cs typeface="ヒラギノ角ゴ Pro W3"/>
              </a:endParaRPr>
            </a:p>
          </p:txBody>
        </p:sp>
      </p:grpSp>
      <p:sp>
        <p:nvSpPr>
          <p:cNvPr id="23" name="テキスト ボックス 22"/>
          <p:cNvSpPr txBox="1"/>
          <p:nvPr/>
        </p:nvSpPr>
        <p:spPr>
          <a:xfrm>
            <a:off x="1020619" y="4769302"/>
            <a:ext cx="7635424" cy="1631216"/>
          </a:xfrm>
          <a:prstGeom prst="rect">
            <a:avLst/>
          </a:prstGeom>
          <a:noFill/>
          <a:ln w="28575" cmpd="sng">
            <a:solidFill>
              <a:schemeClr val="tx2"/>
            </a:solidFill>
          </a:ln>
        </p:spPr>
        <p:txBody>
          <a:bodyPr wrap="none" rtlCol="0">
            <a:spAutoFit/>
          </a:bodyPr>
          <a:lstStyle/>
          <a:p>
            <a:pPr marL="285750" indent="-285750">
              <a:buFont typeface="Arial"/>
              <a:buChar char="•"/>
            </a:pPr>
            <a:r>
              <a:rPr lang="ja-JP" altLang="en-US" sz="2000" dirty="0">
                <a:latin typeface="ヒラギノ角ゴ Pro W3"/>
                <a:ea typeface="ヒラギノ角ゴ Pro W3"/>
                <a:cs typeface="ヒラギノ角ゴ Pro W3"/>
              </a:rPr>
              <a:t>中央値は</a:t>
            </a:r>
            <a:r>
              <a:rPr lang="en-US" altLang="ja-JP" sz="2000" dirty="0" smtClean="0">
                <a:latin typeface="ヒラギノ角ゴ Pro W3"/>
                <a:ea typeface="ヒラギノ角ゴ Pro W3"/>
                <a:cs typeface="ヒラギノ角ゴ Pro W3"/>
              </a:rPr>
              <a:t>559</a:t>
            </a:r>
            <a:r>
              <a:rPr lang="ja-JP" altLang="en-US" sz="2000" dirty="0" smtClean="0">
                <a:latin typeface="ヒラギノ角ゴ Pro W3"/>
                <a:ea typeface="ヒラギノ角ゴ Pro W3"/>
                <a:cs typeface="ヒラギノ角ゴ Pro W3"/>
              </a:rPr>
              <a:t>，平均値</a:t>
            </a:r>
            <a:r>
              <a:rPr lang="en-US" altLang="ja-JP" sz="2000" dirty="0" smtClean="0">
                <a:latin typeface="ヒラギノ角ゴ Pro W3"/>
                <a:ea typeface="ヒラギノ角ゴ Pro W3"/>
                <a:cs typeface="ヒラギノ角ゴ Pro W3"/>
              </a:rPr>
              <a:t>3,993</a:t>
            </a:r>
            <a:r>
              <a:rPr lang="ja-JP" altLang="en-US" sz="2000" dirty="0" smtClean="0">
                <a:latin typeface="ヒラギノ角ゴ Pro W3"/>
                <a:ea typeface="ヒラギノ角ゴ Pro W3"/>
                <a:cs typeface="ヒラギノ角ゴ Pro W3"/>
              </a:rPr>
              <a:t>，データは左側に偏っている</a:t>
            </a:r>
            <a:endParaRPr lang="en-US" altLang="ja-JP" sz="2000" dirty="0">
              <a:latin typeface="ヒラギノ角ゴ Pro W3"/>
              <a:ea typeface="ヒラギノ角ゴ Pro W3"/>
              <a:cs typeface="ヒラギノ角ゴ Pro W3"/>
            </a:endParaRPr>
          </a:p>
          <a:p>
            <a:pPr marL="285750" indent="-285750">
              <a:buFont typeface="Arial"/>
              <a:buChar char="•"/>
            </a:pPr>
            <a:r>
              <a:rPr lang="ja-JP" altLang="en-US" sz="2000" dirty="0" smtClean="0">
                <a:latin typeface="ヒラギノ角ゴ Pro W3"/>
                <a:ea typeface="ヒラギノ角ゴ Pro W3"/>
                <a:cs typeface="ヒラギノ角ゴ Pro W3"/>
              </a:rPr>
              <a:t>開発</a:t>
            </a:r>
            <a:r>
              <a:rPr lang="ja-JP" altLang="en-US" sz="2000" dirty="0">
                <a:latin typeface="ヒラギノ角ゴ Pro W3"/>
                <a:ea typeface="ヒラギノ角ゴ Pro W3"/>
                <a:cs typeface="ヒラギノ角ゴ Pro W3"/>
              </a:rPr>
              <a:t>の初期の頃にライセンス変更</a:t>
            </a:r>
            <a:r>
              <a:rPr lang="ja-JP" altLang="en-US" sz="2000" dirty="0" smtClean="0">
                <a:latin typeface="ヒラギノ角ゴ Pro W3"/>
                <a:ea typeface="ヒラギノ角ゴ Pro W3"/>
                <a:cs typeface="ヒラギノ角ゴ Pro W3"/>
              </a:rPr>
              <a:t>が起き</a:t>
            </a:r>
            <a:r>
              <a:rPr lang="ja-JP" altLang="en-US" sz="2000" dirty="0" smtClean="0">
                <a:latin typeface="ヒラギノ角ゴ Pro W3"/>
                <a:ea typeface="ヒラギノ角ゴ Pro W3"/>
                <a:cs typeface="ヒラギノ角ゴ Pro W3"/>
              </a:rPr>
              <a:t>ることが多い</a:t>
            </a:r>
            <a:r>
              <a:rPr lang="ja-JP" altLang="en-US" sz="2000" dirty="0" smtClean="0">
                <a:latin typeface="ヒラギノ角ゴ Pro W3"/>
                <a:ea typeface="ヒラギノ角ゴ Pro W3"/>
                <a:cs typeface="ヒラギノ角ゴ Pro W3"/>
              </a:rPr>
              <a:t>ことが</a:t>
            </a:r>
            <a:r>
              <a:rPr lang="en-US" altLang="ja-JP" sz="2000" dirty="0" smtClean="0">
                <a:latin typeface="ヒラギノ角ゴ Pro W3"/>
                <a:ea typeface="ヒラギノ角ゴ Pro W3"/>
                <a:cs typeface="ヒラギノ角ゴ Pro W3"/>
              </a:rPr>
              <a:t/>
            </a:r>
            <a:br>
              <a:rPr lang="en-US" altLang="ja-JP" sz="2000" dirty="0" smtClean="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分か</a:t>
            </a:r>
            <a:r>
              <a:rPr lang="ja-JP" altLang="en-US" sz="2000" dirty="0" smtClean="0">
                <a:latin typeface="ヒラギノ角ゴ Pro W3"/>
                <a:ea typeface="ヒラギノ角ゴ Pro W3"/>
                <a:cs typeface="ヒラギノ角ゴ Pro W3"/>
              </a:rPr>
              <a:t>った</a:t>
            </a:r>
            <a:endParaRPr lang="en-US" altLang="ja-JP" sz="2000" dirty="0">
              <a:latin typeface="ヒラギノ角ゴ Pro W3"/>
              <a:ea typeface="ヒラギノ角ゴ Pro W3"/>
              <a:cs typeface="ヒラギノ角ゴ Pro W3"/>
            </a:endParaRPr>
          </a:p>
          <a:p>
            <a:pPr marL="285750" indent="-285750">
              <a:buFont typeface="Arial"/>
              <a:buChar char="•"/>
            </a:pPr>
            <a:r>
              <a:rPr lang="ja-JP" altLang="en-US" sz="2000" dirty="0" smtClean="0">
                <a:latin typeface="ヒラギノ角ゴ Pro W3"/>
                <a:ea typeface="ヒラギノ角ゴ Pro W3"/>
                <a:cs typeface="ヒラギノ角ゴ Pro W3"/>
              </a:rPr>
              <a:t>しかし，ライセンス変更を行うコミットは，変更開始した後も</a:t>
            </a:r>
            <a:r>
              <a:rPr lang="en-US" altLang="ja-JP" sz="2000" dirty="0" smtClean="0">
                <a:latin typeface="ヒラギノ角ゴ Pro W3"/>
                <a:ea typeface="ヒラギノ角ゴ Pro W3"/>
                <a:cs typeface="ヒラギノ角ゴ Pro W3"/>
              </a:rPr>
              <a:t/>
            </a:r>
            <a:br>
              <a:rPr lang="en-US" altLang="ja-JP" sz="2000" dirty="0" smtClean="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長く続いていた</a:t>
            </a:r>
            <a:endParaRPr kumimoji="1" lang="ja-JP" altLang="en-US" sz="2000"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41201303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9</a:t>
            </a:fld>
            <a:endParaRPr kumimoji="1" lang="ja-JP" altLang="en-US"/>
          </a:p>
        </p:txBody>
      </p:sp>
      <p:sp>
        <p:nvSpPr>
          <p:cNvPr id="7" name="タイトル 1"/>
          <p:cNvSpPr txBox="1">
            <a:spLocks/>
          </p:cNvSpPr>
          <p:nvPr/>
        </p:nvSpPr>
        <p:spPr>
          <a:xfrm>
            <a:off x="457200" y="274638"/>
            <a:ext cx="8229600" cy="764344"/>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kumimoji="1" sz="4400" kern="1200">
                <a:solidFill>
                  <a:schemeClr val="tx1"/>
                </a:solidFill>
                <a:latin typeface="ヒラギノ角ゴ Pro W3"/>
                <a:ea typeface="ヒラギノ角ゴ Pro W3"/>
                <a:cs typeface="ヒラギノ角ゴ Pro W3"/>
              </a:defRPr>
            </a:lvl1pPr>
          </a:lstStyle>
          <a:p>
            <a:pPr algn="l"/>
            <a:r>
              <a:rPr lang="en-US" altLang="ja-JP" dirty="0" smtClean="0"/>
              <a:t>RQ2</a:t>
            </a:r>
            <a:r>
              <a:rPr lang="ja-JP" altLang="en-US" dirty="0" smtClean="0"/>
              <a:t>検証</a:t>
            </a:r>
            <a:r>
              <a:rPr lang="en-US" altLang="ja-JP" dirty="0" smtClean="0"/>
              <a:t>  </a:t>
            </a:r>
            <a:r>
              <a:rPr lang="en-US" altLang="ja-JP" sz="2700" dirty="0" smtClean="0"/>
              <a:t>–</a:t>
            </a:r>
            <a:r>
              <a:rPr lang="ja-JP" altLang="en-US" sz="2700" dirty="0" smtClean="0"/>
              <a:t>ライセンス</a:t>
            </a:r>
            <a:r>
              <a:rPr lang="ja-JP" altLang="en-US" sz="2700" dirty="0"/>
              <a:t>変更における</a:t>
            </a:r>
            <a:r>
              <a:rPr lang="en-US" altLang="ja-JP" sz="2700" dirty="0" err="1"/>
              <a:t>When&amp;Why</a:t>
            </a:r>
            <a:r>
              <a:rPr lang="en-US" altLang="ja-JP" sz="2700" dirty="0" smtClean="0"/>
              <a:t> </a:t>
            </a:r>
            <a:endParaRPr lang="ja-JP" altLang="en-US" sz="2700" dirty="0"/>
          </a:p>
        </p:txBody>
      </p:sp>
      <p:sp>
        <p:nvSpPr>
          <p:cNvPr id="8" name="正方形/長方形 7"/>
          <p:cNvSpPr/>
          <p:nvPr/>
        </p:nvSpPr>
        <p:spPr>
          <a:xfrm>
            <a:off x="457200" y="1281813"/>
            <a:ext cx="2672526" cy="461665"/>
          </a:xfrm>
          <a:prstGeom prst="rect">
            <a:avLst/>
          </a:prstGeom>
        </p:spPr>
        <p:txBody>
          <a:bodyPr wrap="none">
            <a:spAutoFit/>
          </a:bodyPr>
          <a:lstStyle/>
          <a:p>
            <a:pPr marL="285750" indent="-285750">
              <a:buFont typeface="Arial"/>
              <a:buChar char="•"/>
            </a:pPr>
            <a:r>
              <a:rPr lang="en-US" altLang="ja-JP" sz="2400" dirty="0" smtClean="0">
                <a:latin typeface="ヒラギノ角ゴ Pro W3"/>
                <a:ea typeface="ヒラギノ角ゴ Pro W3"/>
                <a:cs typeface="ヒラギノ角ゴ Pro W3"/>
              </a:rPr>
              <a:t>Why</a:t>
            </a:r>
            <a:r>
              <a:rPr lang="ja-JP" altLang="en-US" sz="2400" dirty="0" smtClean="0">
                <a:latin typeface="ヒラギノ角ゴ Pro W3"/>
                <a:ea typeface="ヒラギノ角ゴ Pro W3"/>
                <a:cs typeface="ヒラギノ角ゴ Pro W3"/>
              </a:rPr>
              <a:t>の分析結果</a:t>
            </a:r>
            <a:endParaRPr lang="en-US" altLang="ja-JP" sz="2400" dirty="0">
              <a:latin typeface="ヒラギノ角ゴ Pro W3"/>
              <a:ea typeface="ヒラギノ角ゴ Pro W3"/>
              <a:cs typeface="ヒラギノ角ゴ Pro W3"/>
            </a:endParaRPr>
          </a:p>
        </p:txBody>
      </p:sp>
      <p:grpSp>
        <p:nvGrpSpPr>
          <p:cNvPr id="18" name="図形グループ 17"/>
          <p:cNvGrpSpPr/>
          <p:nvPr/>
        </p:nvGrpSpPr>
        <p:grpSpPr>
          <a:xfrm>
            <a:off x="5065368" y="1743478"/>
            <a:ext cx="4678815" cy="2914920"/>
            <a:chOff x="4957259" y="2005813"/>
            <a:chExt cx="4678815" cy="2914920"/>
          </a:xfrm>
        </p:grpSpPr>
        <p:grpSp>
          <p:nvGrpSpPr>
            <p:cNvPr id="16" name="図形グループ 15"/>
            <p:cNvGrpSpPr/>
            <p:nvPr/>
          </p:nvGrpSpPr>
          <p:grpSpPr>
            <a:xfrm>
              <a:off x="5029414" y="2005813"/>
              <a:ext cx="4606660" cy="2914920"/>
              <a:chOff x="4509889" y="2034673"/>
              <a:chExt cx="4606660" cy="2914920"/>
            </a:xfrm>
          </p:grpSpPr>
          <p:grpSp>
            <p:nvGrpSpPr>
              <p:cNvPr id="14" name="図形グループ 13"/>
              <p:cNvGrpSpPr/>
              <p:nvPr/>
            </p:nvGrpSpPr>
            <p:grpSpPr>
              <a:xfrm>
                <a:off x="4509889" y="2034673"/>
                <a:ext cx="4606660" cy="2914920"/>
                <a:chOff x="4509889" y="2034673"/>
                <a:chExt cx="4606660" cy="2914920"/>
              </a:xfrm>
            </p:grpSpPr>
            <p:pic>
              <p:nvPicPr>
                <p:cNvPr id="12" name="図 11" descr="スクリーンショット 2015-10-11 22.58.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889" y="2049103"/>
                  <a:ext cx="4606660" cy="2900490"/>
                </a:xfrm>
                <a:prstGeom prst="rect">
                  <a:avLst/>
                </a:prstGeom>
              </p:spPr>
            </p:pic>
            <p:pic>
              <p:nvPicPr>
                <p:cNvPr id="13" name="図 12" descr="スクリーンショット 2015-10-11 23.00.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899" y="2034673"/>
                  <a:ext cx="936956" cy="2900490"/>
                </a:xfrm>
                <a:prstGeom prst="rect">
                  <a:avLst/>
                </a:prstGeom>
              </p:spPr>
            </p:pic>
          </p:grpSp>
          <p:sp>
            <p:nvSpPr>
              <p:cNvPr id="15" name="正方形/長方形 14"/>
              <p:cNvSpPr/>
              <p:nvPr/>
            </p:nvSpPr>
            <p:spPr>
              <a:xfrm>
                <a:off x="8524424" y="2034673"/>
                <a:ext cx="592125" cy="29149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sp>
          <p:nvSpPr>
            <p:cNvPr id="17" name="正方形/長方形 16"/>
            <p:cNvSpPr/>
            <p:nvPr/>
          </p:nvSpPr>
          <p:spPr>
            <a:xfrm>
              <a:off x="4957259" y="2020243"/>
              <a:ext cx="108109" cy="290049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grpSp>
      <p:pic>
        <p:nvPicPr>
          <p:cNvPr id="11" name="図 10" descr="スクリーンショット 2015-10-11 22.58.4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893" y="1760503"/>
            <a:ext cx="5081772" cy="1789357"/>
          </a:xfrm>
          <a:prstGeom prst="rect">
            <a:avLst/>
          </a:prstGeom>
        </p:spPr>
      </p:pic>
      <p:sp>
        <p:nvSpPr>
          <p:cNvPr id="19" name="テキスト ボックス 18"/>
          <p:cNvSpPr txBox="1"/>
          <p:nvPr/>
        </p:nvSpPr>
        <p:spPr>
          <a:xfrm>
            <a:off x="1020619" y="4956892"/>
            <a:ext cx="7391767" cy="1323439"/>
          </a:xfrm>
          <a:prstGeom prst="rect">
            <a:avLst/>
          </a:prstGeom>
          <a:noFill/>
          <a:ln w="28575" cmpd="sng">
            <a:solidFill>
              <a:schemeClr val="tx2"/>
            </a:solidFill>
          </a:ln>
        </p:spPr>
        <p:txBody>
          <a:bodyPr wrap="none" rtlCol="0">
            <a:spAutoFit/>
          </a:bodyPr>
          <a:lstStyle/>
          <a:p>
            <a:pPr marL="285750" indent="-285750">
              <a:buFont typeface="Arial"/>
              <a:buChar char="•"/>
            </a:pPr>
            <a:r>
              <a:rPr kumimoji="1" lang="ja-JP" altLang="en-US" sz="2000" dirty="0" smtClean="0">
                <a:latin typeface="ヒラギノ角ゴ Pro W3"/>
                <a:ea typeface="ヒラギノ角ゴ Pro W3"/>
                <a:cs typeface="ヒラギノ角ゴ Pro W3"/>
              </a:rPr>
              <a:t>商用ソフトウェアにも適用できるようにするためが最も多い</a:t>
            </a:r>
            <a:endParaRPr kumimoji="1" lang="en-US" altLang="ja-JP" sz="2000" dirty="0" smtClean="0">
              <a:latin typeface="ヒラギノ角ゴ Pro W3"/>
              <a:ea typeface="ヒラギノ角ゴ Pro W3"/>
              <a:cs typeface="ヒラギノ角ゴ Pro W3"/>
            </a:endParaRPr>
          </a:p>
          <a:p>
            <a:pPr marL="285750" indent="-285750">
              <a:buFont typeface="Arial"/>
              <a:buChar char="•"/>
            </a:pPr>
            <a:r>
              <a:rPr kumimoji="1" lang="ja-JP" altLang="en-US" sz="2000" dirty="0" smtClean="0">
                <a:latin typeface="ヒラギノ角ゴ Pro W3"/>
                <a:ea typeface="ヒラギノ角ゴ Pro W3"/>
                <a:cs typeface="ヒラギノ角ゴ Pro W3"/>
              </a:rPr>
              <a:t>初回ライセンス適用時より，</a:t>
            </a:r>
            <a:r>
              <a:rPr kumimoji="1" lang="en-US" altLang="ja-JP" sz="2000" dirty="0" smtClean="0">
                <a:latin typeface="ヒラギノ角ゴ Pro W3"/>
                <a:ea typeface="ヒラギノ角ゴ Pro W3"/>
                <a:cs typeface="ヒラギノ角ゴ Pro W3"/>
              </a:rPr>
              <a:t/>
            </a:r>
            <a:br>
              <a:rPr kumimoji="1" lang="en-US" altLang="ja-JP" sz="2000" dirty="0" smtClean="0">
                <a:latin typeface="ヒラギノ角ゴ Pro W3"/>
                <a:ea typeface="ヒラギノ角ゴ Pro W3"/>
                <a:cs typeface="ヒラギノ角ゴ Pro W3"/>
              </a:rPr>
            </a:br>
            <a:r>
              <a:rPr kumimoji="1" lang="ja-JP" altLang="en-US" sz="2000" dirty="0" smtClean="0">
                <a:latin typeface="ヒラギノ角ゴ Pro W3"/>
                <a:ea typeface="ヒラギノ角ゴ Pro W3"/>
                <a:cs typeface="ヒラギノ角ゴ Pro W3"/>
              </a:rPr>
              <a:t>ー関連するコミュニティの影響は低くなっている</a:t>
            </a:r>
            <a:r>
              <a:rPr lang="en-US" altLang="ja-JP" sz="2000" dirty="0">
                <a:latin typeface="ヒラギノ角ゴ Pro W3"/>
                <a:ea typeface="ヒラギノ角ゴ Pro W3"/>
                <a:cs typeface="ヒラギノ角ゴ Pro W3"/>
              </a:rPr>
              <a:t/>
            </a:r>
            <a:br>
              <a:rPr lang="en-US" altLang="ja-JP" sz="2000" dirty="0">
                <a:latin typeface="ヒラギノ角ゴ Pro W3"/>
                <a:ea typeface="ヒラギノ角ゴ Pro W3"/>
                <a:cs typeface="ヒラギノ角ゴ Pro W3"/>
              </a:rPr>
            </a:br>
            <a:r>
              <a:rPr lang="ja-JP" altLang="en-US" sz="2000" dirty="0" smtClean="0">
                <a:latin typeface="ヒラギノ角ゴ Pro W3"/>
                <a:ea typeface="ヒラギノ角ゴ Pro W3"/>
                <a:cs typeface="ヒラギノ角ゴ Pro W3"/>
              </a:rPr>
              <a:t>ー</a:t>
            </a:r>
            <a:r>
              <a:rPr kumimoji="1" lang="ja-JP" altLang="en-US" sz="2000" dirty="0" smtClean="0">
                <a:latin typeface="ヒラギノ角ゴ Pro W3"/>
                <a:ea typeface="ヒラギノ角ゴ Pro W3"/>
                <a:cs typeface="ヒラギノ角ゴ Pro W3"/>
              </a:rPr>
              <a:t>全体的に変更理由が多様になっている</a:t>
            </a:r>
            <a:endParaRPr kumimoji="1" lang="en-US" altLang="ja-JP" sz="2000" dirty="0" smtClean="0">
              <a:latin typeface="ヒラギノ角ゴ Pro W3"/>
              <a:ea typeface="ヒラギノ角ゴ Pro W3"/>
              <a:cs typeface="ヒラギノ角ゴ Pro W3"/>
            </a:endParaRPr>
          </a:p>
        </p:txBody>
      </p:sp>
      <p:sp>
        <p:nvSpPr>
          <p:cNvPr id="20" name="正方形/長方形 19"/>
          <p:cNvSpPr/>
          <p:nvPr/>
        </p:nvSpPr>
        <p:spPr>
          <a:xfrm>
            <a:off x="4646862" y="2857199"/>
            <a:ext cx="490661" cy="187594"/>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2" name="正方形/長方形 21"/>
          <p:cNvSpPr/>
          <p:nvPr/>
        </p:nvSpPr>
        <p:spPr>
          <a:xfrm>
            <a:off x="8657938" y="1714198"/>
            <a:ext cx="479689"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23" name="正方形/長方形 22"/>
          <p:cNvSpPr/>
          <p:nvPr/>
        </p:nvSpPr>
        <p:spPr>
          <a:xfrm>
            <a:off x="8664311" y="2138589"/>
            <a:ext cx="479689"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22836771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368"/>
            <a:ext cx="8229600" cy="1143000"/>
          </a:xfrm>
        </p:spPr>
        <p:txBody>
          <a:bodyPr>
            <a:normAutofit fontScale="90000"/>
          </a:bodyPr>
          <a:lstStyle/>
          <a:p>
            <a:r>
              <a:rPr kumimoji="1" lang="en-US" altLang="ja-JP" dirty="0" smtClean="0"/>
              <a:t>RQ3</a:t>
            </a:r>
            <a:r>
              <a:rPr lang="ja-JP" altLang="en-US" dirty="0" smtClean="0"/>
              <a:t>検証 </a:t>
            </a:r>
            <a:r>
              <a:rPr lang="en-US" altLang="ja-JP" sz="3100" dirty="0" smtClean="0"/>
              <a:t>–</a:t>
            </a:r>
            <a:r>
              <a:rPr lang="ja-JP" altLang="en-US" sz="3100" dirty="0" smtClean="0"/>
              <a:t>どのようなライセンスの問題を</a:t>
            </a:r>
            <a:r>
              <a:rPr lang="en-US" altLang="ja-JP" sz="3100" dirty="0" smtClean="0"/>
              <a:t/>
            </a:r>
            <a:br>
              <a:rPr lang="en-US" altLang="ja-JP" sz="3100" dirty="0" smtClean="0"/>
            </a:br>
            <a:r>
              <a:rPr lang="ja-JP" altLang="en-US" sz="3100" dirty="0" smtClean="0"/>
              <a:t>経験したか</a:t>
            </a:r>
            <a:endParaRPr kumimoji="1" lang="ja-JP" altLang="en-US" sz="3100"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10</a:t>
            </a:fld>
            <a:endParaRPr kumimoji="1" lang="ja-JP" altLang="en-US"/>
          </a:p>
        </p:txBody>
      </p:sp>
      <p:pic>
        <p:nvPicPr>
          <p:cNvPr id="6" name="図 5" descr="Q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925" y="1215615"/>
            <a:ext cx="5648100" cy="4453310"/>
          </a:xfrm>
          <a:prstGeom prst="rect">
            <a:avLst/>
          </a:prstGeom>
        </p:spPr>
      </p:pic>
      <p:sp>
        <p:nvSpPr>
          <p:cNvPr id="8" name="テキスト ボックス 7"/>
          <p:cNvSpPr txBox="1"/>
          <p:nvPr/>
        </p:nvSpPr>
        <p:spPr>
          <a:xfrm>
            <a:off x="1370968" y="5850106"/>
            <a:ext cx="6840413" cy="830997"/>
          </a:xfrm>
          <a:prstGeom prst="rect">
            <a:avLst/>
          </a:prstGeom>
          <a:noFill/>
          <a:ln w="28575" cmpd="sng">
            <a:solidFill>
              <a:schemeClr val="tx2"/>
            </a:solidFill>
          </a:ln>
        </p:spPr>
        <p:txBody>
          <a:bodyPr wrap="square" rtlCol="0">
            <a:spAutoFit/>
          </a:bodyPr>
          <a:lstStyle/>
          <a:p>
            <a:pPr marL="342900" indent="-342900">
              <a:buFont typeface="Arial"/>
              <a:buChar char="•"/>
            </a:pPr>
            <a:r>
              <a:rPr lang="en-US" altLang="ja-JP" sz="2400" dirty="0" smtClean="0">
                <a:solidFill>
                  <a:srgbClr val="000000"/>
                </a:solidFill>
                <a:latin typeface="ヒラギノ角ゴ Pro W3"/>
                <a:ea typeface="ヒラギノ角ゴ Pro W3"/>
                <a:cs typeface="ヒラギノ角ゴ Pro W3"/>
              </a:rPr>
              <a:t>55</a:t>
            </a:r>
            <a:r>
              <a:rPr kumimoji="1" lang="en-US" altLang="ja-JP" sz="2400" dirty="0" smtClean="0">
                <a:solidFill>
                  <a:srgbClr val="000000"/>
                </a:solidFill>
                <a:latin typeface="ヒラギノ角ゴ Pro W3"/>
                <a:ea typeface="ヒラギノ角ゴ Pro W3"/>
                <a:cs typeface="ヒラギノ角ゴ Pro W3"/>
              </a:rPr>
              <a:t>.8%</a:t>
            </a:r>
            <a:r>
              <a:rPr kumimoji="1" lang="ja-JP" altLang="en-US" sz="2400" dirty="0" smtClean="0">
                <a:solidFill>
                  <a:srgbClr val="000000"/>
                </a:solidFill>
                <a:latin typeface="ヒラギノ角ゴ Pro W3"/>
                <a:ea typeface="ヒラギノ角ゴ Pro W3"/>
                <a:cs typeface="ヒラギノ角ゴ Pro W3"/>
              </a:rPr>
              <a:t>の人はライセンスの問題経験している</a:t>
            </a:r>
            <a:endParaRPr kumimoji="1" lang="en-US" altLang="ja-JP" sz="2400" dirty="0" smtClean="0">
              <a:solidFill>
                <a:srgbClr val="000000"/>
              </a:solidFill>
              <a:latin typeface="ヒラギノ角ゴ Pro W3"/>
              <a:ea typeface="ヒラギノ角ゴ Pro W3"/>
              <a:cs typeface="ヒラギノ角ゴ Pro W3"/>
            </a:endParaRPr>
          </a:p>
          <a:p>
            <a:pPr marL="342900" indent="-342900">
              <a:buFont typeface="Arial"/>
              <a:buChar char="•"/>
            </a:pPr>
            <a:r>
              <a:rPr kumimoji="1" lang="ja-JP" altLang="en-US" sz="2400" dirty="0" smtClean="0">
                <a:solidFill>
                  <a:srgbClr val="000000"/>
                </a:solidFill>
                <a:latin typeface="ヒラギノ角ゴ Pro W3"/>
                <a:ea typeface="ヒラギノ角ゴ Pro W3"/>
                <a:cs typeface="ヒラギノ角ゴ Pro W3"/>
              </a:rPr>
              <a:t>ライセンスが難しくて理解できない</a:t>
            </a:r>
            <a:endParaRPr kumimoji="1" lang="ja-JP" altLang="en-US" sz="2400" dirty="0">
              <a:solidFill>
                <a:srgbClr val="000000"/>
              </a:solidFill>
              <a:latin typeface="ヒラギノ角ゴ Pro W3"/>
              <a:ea typeface="ヒラギノ角ゴ Pro W3"/>
              <a:cs typeface="ヒラギノ角ゴ Pro W3"/>
            </a:endParaRPr>
          </a:p>
        </p:txBody>
      </p:sp>
      <p:sp>
        <p:nvSpPr>
          <p:cNvPr id="9" name="正方形/長方形 8"/>
          <p:cNvSpPr/>
          <p:nvPr/>
        </p:nvSpPr>
        <p:spPr>
          <a:xfrm>
            <a:off x="6883706" y="5396934"/>
            <a:ext cx="640457" cy="271991"/>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0" name="正方形/長方形 9"/>
          <p:cNvSpPr/>
          <p:nvPr/>
        </p:nvSpPr>
        <p:spPr>
          <a:xfrm>
            <a:off x="6874756" y="3529092"/>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1" name="正方形/長方形 10"/>
          <p:cNvSpPr/>
          <p:nvPr/>
        </p:nvSpPr>
        <p:spPr>
          <a:xfrm>
            <a:off x="6883706" y="4011203"/>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3" name="正方形/長方形 12"/>
          <p:cNvSpPr/>
          <p:nvPr/>
        </p:nvSpPr>
        <p:spPr>
          <a:xfrm>
            <a:off x="6883706" y="4893638"/>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193149604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err="1" smtClean="0"/>
              <a:t>Github</a:t>
            </a:r>
            <a:r>
              <a:rPr kumimoji="1" lang="ja-JP" altLang="en-US" dirty="0" smtClean="0"/>
              <a:t>ライセンス選択サポートは役立っているか</a:t>
            </a:r>
            <a:endParaRPr kumimoji="1" lang="ja-JP" altLang="en-US" dirty="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11</a:t>
            </a:fld>
            <a:endParaRPr kumimoji="1" lang="ja-JP" altLang="en-US"/>
          </a:p>
        </p:txBody>
      </p:sp>
      <p:pic>
        <p:nvPicPr>
          <p:cNvPr id="10" name="図 9"/>
          <p:cNvPicPr>
            <a:picLocks noChangeAspect="1"/>
          </p:cNvPicPr>
          <p:nvPr/>
        </p:nvPicPr>
        <p:blipFill>
          <a:blip r:embed="rId2"/>
          <a:stretch>
            <a:fillRect/>
          </a:stretch>
        </p:blipFill>
        <p:spPr>
          <a:xfrm>
            <a:off x="1414263" y="1489787"/>
            <a:ext cx="6563663" cy="4736777"/>
          </a:xfrm>
          <a:prstGeom prst="rect">
            <a:avLst/>
          </a:prstGeom>
        </p:spPr>
      </p:pic>
    </p:spTree>
    <p:extLst>
      <p:ext uri="{BB962C8B-B14F-4D97-AF65-F5344CB8AC3E}">
        <p14:creationId xmlns:p14="http://schemas.microsoft.com/office/powerpoint/2010/main" val="2019118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err="1" smtClean="0"/>
              <a:t>Github</a:t>
            </a:r>
            <a:r>
              <a:rPr lang="ja-JP" altLang="en-US" dirty="0"/>
              <a:t>ライセンス</a:t>
            </a:r>
            <a:r>
              <a:rPr lang="ja-JP" altLang="en-US" dirty="0" smtClean="0"/>
              <a:t>選択</a:t>
            </a:r>
            <a:r>
              <a:rPr lang="ja-JP" altLang="en-US" dirty="0" smtClean="0"/>
              <a:t>サポートについてのアンケート</a:t>
            </a:r>
            <a:endParaRPr kumimoji="1" lang="ja-JP" altLang="en-US" dirty="0"/>
          </a:p>
        </p:txBody>
      </p:sp>
      <p:sp>
        <p:nvSpPr>
          <p:cNvPr id="5" name="スライド番号プレースホルダー 4"/>
          <p:cNvSpPr>
            <a:spLocks noGrp="1"/>
          </p:cNvSpPr>
          <p:nvPr>
            <p:ph type="sldNum" sz="quarter" idx="12"/>
          </p:nvPr>
        </p:nvSpPr>
        <p:spPr>
          <a:xfrm>
            <a:off x="6899550" y="92075"/>
            <a:ext cx="2133600" cy="365125"/>
          </a:xfrm>
        </p:spPr>
        <p:txBody>
          <a:bodyPr/>
          <a:lstStyle/>
          <a:p>
            <a:fld id="{B55432B4-0D8E-F140-B4D0-116C0CBF2B5F}" type="slidenum">
              <a:rPr kumimoji="1" lang="ja-JP" altLang="en-US" smtClean="0"/>
              <a:t>12</a:t>
            </a:fld>
            <a:endParaRPr kumimoji="1" lang="ja-JP" altLang="en-US" dirty="0"/>
          </a:p>
        </p:txBody>
      </p:sp>
      <p:pic>
        <p:nvPicPr>
          <p:cNvPr id="7" name="図 6" descr="Q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50" y="1573125"/>
            <a:ext cx="4988612" cy="2210366"/>
          </a:xfrm>
          <a:prstGeom prst="rect">
            <a:avLst/>
          </a:prstGeom>
        </p:spPr>
      </p:pic>
      <p:pic>
        <p:nvPicPr>
          <p:cNvPr id="8" name="図 7" descr="Q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6394" y="3792182"/>
            <a:ext cx="5940406" cy="1606916"/>
          </a:xfrm>
          <a:prstGeom prst="rect">
            <a:avLst/>
          </a:prstGeom>
        </p:spPr>
      </p:pic>
      <p:sp>
        <p:nvSpPr>
          <p:cNvPr id="9" name="テキスト ボックス 8"/>
          <p:cNvSpPr txBox="1"/>
          <p:nvPr/>
        </p:nvSpPr>
        <p:spPr>
          <a:xfrm>
            <a:off x="318916" y="5549991"/>
            <a:ext cx="8520281" cy="1107996"/>
          </a:xfrm>
          <a:prstGeom prst="rect">
            <a:avLst/>
          </a:prstGeom>
          <a:noFill/>
          <a:ln w="28575" cmpd="sng">
            <a:solidFill>
              <a:schemeClr val="tx2"/>
            </a:solidFill>
          </a:ln>
        </p:spPr>
        <p:txBody>
          <a:bodyPr wrap="none" rtlCol="0">
            <a:spAutoFit/>
          </a:bodyPr>
          <a:lstStyle/>
          <a:p>
            <a:r>
              <a:rPr lang="en-US" altLang="ja-JP" sz="2400" dirty="0" smtClean="0">
                <a:solidFill>
                  <a:srgbClr val="000000"/>
                </a:solidFill>
                <a:latin typeface="ヒラギノ角ゴ Pro W3"/>
                <a:ea typeface="ヒラギノ角ゴ Pro W3"/>
                <a:cs typeface="ヒラギノ角ゴ Pro W3"/>
              </a:rPr>
              <a:t>Q6</a:t>
            </a:r>
            <a:r>
              <a:rPr lang="ja-JP" altLang="en-US" sz="2400" dirty="0" smtClean="0">
                <a:solidFill>
                  <a:srgbClr val="000000"/>
                </a:solidFill>
                <a:latin typeface="ヒラギノ角ゴ Pro W3"/>
                <a:ea typeface="ヒラギノ角ゴ Pro W3"/>
                <a:cs typeface="ヒラギノ角ゴ Pro W3"/>
              </a:rPr>
              <a:t>　使う前にライセンスを決めている人が</a:t>
            </a:r>
            <a:r>
              <a:rPr kumimoji="1" lang="ja-JP" altLang="en-US" sz="2400" dirty="0" smtClean="0">
                <a:solidFill>
                  <a:srgbClr val="000000"/>
                </a:solidFill>
                <a:latin typeface="ヒラギノ角ゴ Pro W3"/>
                <a:ea typeface="ヒラギノ角ゴ Pro W3"/>
                <a:cs typeface="ヒラギノ角ゴ Pro W3"/>
              </a:rPr>
              <a:t>半数</a:t>
            </a:r>
            <a:endParaRPr kumimoji="1" lang="en-US" altLang="ja-JP" sz="2400" dirty="0" smtClean="0">
              <a:solidFill>
                <a:srgbClr val="000000"/>
              </a:solidFill>
              <a:latin typeface="ヒラギノ角ゴ Pro W3"/>
              <a:ea typeface="ヒラギノ角ゴ Pro W3"/>
              <a:cs typeface="ヒラギノ角ゴ Pro W3"/>
            </a:endParaRPr>
          </a:p>
          <a:p>
            <a:r>
              <a:rPr lang="en-US" altLang="ja-JP" sz="2400" dirty="0" smtClean="0">
                <a:solidFill>
                  <a:srgbClr val="000000"/>
                </a:solidFill>
                <a:latin typeface="ヒラギノ角ゴ Pro W3"/>
                <a:ea typeface="ヒラギノ角ゴ Pro W3"/>
                <a:cs typeface="ヒラギノ角ゴ Pro W3"/>
              </a:rPr>
              <a:t>Q7</a:t>
            </a:r>
            <a:r>
              <a:rPr lang="ja-JP" altLang="en-US" sz="2400" dirty="0" smtClean="0">
                <a:solidFill>
                  <a:srgbClr val="000000"/>
                </a:solidFill>
                <a:latin typeface="ヒラギノ角ゴ Pro W3"/>
                <a:ea typeface="ヒラギノ角ゴ Pro W3"/>
                <a:cs typeface="ヒラギノ角ゴ Pro W3"/>
              </a:rPr>
              <a:t>　</a:t>
            </a:r>
            <a:r>
              <a:rPr lang="ja-JP" altLang="ja-JP" sz="2400" dirty="0" smtClean="0">
                <a:solidFill>
                  <a:srgbClr val="000000"/>
                </a:solidFill>
                <a:latin typeface="ヒラギノ角ゴ Pro W3"/>
                <a:ea typeface="ヒラギノ角ゴ Pro W3"/>
                <a:cs typeface="ヒラギノ角ゴ Pro W3"/>
              </a:rPr>
              <a:t>G</a:t>
            </a:r>
            <a:r>
              <a:rPr lang="en-US" altLang="ja-JP" sz="2400" dirty="0" err="1" smtClean="0">
                <a:solidFill>
                  <a:srgbClr val="000000"/>
                </a:solidFill>
                <a:latin typeface="ヒラギノ角ゴ Pro W3"/>
                <a:ea typeface="ヒラギノ角ゴ Pro W3"/>
                <a:cs typeface="ヒラギノ角ゴ Pro W3"/>
              </a:rPr>
              <a:t>ithub</a:t>
            </a:r>
            <a:r>
              <a:rPr lang="ja-JP" altLang="en-US" sz="2400" dirty="0" smtClean="0">
                <a:solidFill>
                  <a:srgbClr val="000000"/>
                </a:solidFill>
                <a:latin typeface="ヒラギノ角ゴ Pro W3"/>
                <a:ea typeface="ヒラギノ角ゴ Pro W3"/>
                <a:cs typeface="ヒラギノ角ゴ Pro W3"/>
              </a:rPr>
              <a:t>にはライセンスに関するサポートは望まない</a:t>
            </a:r>
            <a:endParaRPr lang="en-US" altLang="ja-JP" sz="2400" dirty="0" smtClean="0">
              <a:solidFill>
                <a:srgbClr val="000000"/>
              </a:solidFill>
              <a:latin typeface="ヒラギノ角ゴ Pro W3"/>
              <a:ea typeface="ヒラギノ角ゴ Pro W3"/>
              <a:cs typeface="ヒラギノ角ゴ Pro W3"/>
            </a:endParaRPr>
          </a:p>
          <a:p>
            <a:pPr marL="800100" lvl="1" indent="-342900">
              <a:buFont typeface="Arial"/>
              <a:buChar char="•"/>
            </a:pPr>
            <a:r>
              <a:rPr kumimoji="1" lang="ja-JP" altLang="en-US" u="sng" dirty="0" smtClean="0">
                <a:solidFill>
                  <a:srgbClr val="000000"/>
                </a:solidFill>
                <a:latin typeface="ヒラギノ角ゴ Pro W3"/>
                <a:ea typeface="ヒラギノ角ゴ Pro W3"/>
                <a:cs typeface="ヒラギノ角ゴ Pro W3"/>
              </a:rPr>
              <a:t>たった</a:t>
            </a:r>
            <a:r>
              <a:rPr kumimoji="1" lang="ja-JP" altLang="ja-JP" u="sng" dirty="0" smtClean="0">
                <a:solidFill>
                  <a:srgbClr val="000000"/>
                </a:solidFill>
                <a:latin typeface="ヒラギノ角ゴ Pro W3"/>
                <a:ea typeface="ヒラギノ角ゴ Pro W3"/>
                <a:cs typeface="ヒラギノ角ゴ Pro W3"/>
              </a:rPr>
              <a:t>1</a:t>
            </a:r>
            <a:r>
              <a:rPr kumimoji="1" lang="ja-JP" altLang="en-US" u="sng" dirty="0" smtClean="0">
                <a:solidFill>
                  <a:srgbClr val="000000"/>
                </a:solidFill>
                <a:latin typeface="ヒラギノ角ゴ Pro W3"/>
                <a:ea typeface="ヒラギノ角ゴ Pro W3"/>
                <a:cs typeface="ヒラギノ角ゴ Pro W3"/>
              </a:rPr>
              <a:t>人が，ライセンス依存関係チェッカーとライセンス推薦機を望む</a:t>
            </a:r>
            <a:endParaRPr kumimoji="1" lang="ja-JP" altLang="en-US" u="sng" dirty="0">
              <a:solidFill>
                <a:srgbClr val="000000"/>
              </a:solidFill>
              <a:latin typeface="ヒラギノ角ゴ Pro W3"/>
              <a:ea typeface="ヒラギノ角ゴ Pro W3"/>
              <a:cs typeface="ヒラギノ角ゴ Pro W3"/>
            </a:endParaRPr>
          </a:p>
        </p:txBody>
      </p:sp>
      <p:sp>
        <p:nvSpPr>
          <p:cNvPr id="11" name="正方形/長方形 10"/>
          <p:cNvSpPr/>
          <p:nvPr/>
        </p:nvSpPr>
        <p:spPr>
          <a:xfrm>
            <a:off x="7988619" y="4819722"/>
            <a:ext cx="640457" cy="271991"/>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2" name="正方形/長方形 11"/>
          <p:cNvSpPr/>
          <p:nvPr/>
        </p:nvSpPr>
        <p:spPr>
          <a:xfrm>
            <a:off x="4694505" y="2417960"/>
            <a:ext cx="640457" cy="271991"/>
          </a:xfrm>
          <a:prstGeom prst="rect">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
        <p:nvSpPr>
          <p:cNvPr id="13" name="正方形/長方形 12"/>
          <p:cNvSpPr/>
          <p:nvPr/>
        </p:nvSpPr>
        <p:spPr>
          <a:xfrm>
            <a:off x="8003050" y="5106345"/>
            <a:ext cx="640457" cy="271991"/>
          </a:xfrm>
          <a:prstGeom prst="rect">
            <a:avLst/>
          </a:prstGeom>
          <a:noFill/>
          <a:ln w="28575" cmpd="sng">
            <a:solidFill>
              <a:schemeClr val="tx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smtClean="0">
              <a:latin typeface="ヒラギノ角ゴ Pro W3"/>
              <a:ea typeface="ヒラギノ角ゴ Pro W3"/>
              <a:cs typeface="ヒラギノ角ゴ Pro W3"/>
            </a:endParaRPr>
          </a:p>
        </p:txBody>
      </p:sp>
    </p:spTree>
    <p:extLst>
      <p:ext uri="{BB962C8B-B14F-4D97-AF65-F5344CB8AC3E}">
        <p14:creationId xmlns:p14="http://schemas.microsoft.com/office/powerpoint/2010/main" val="3408778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34471"/>
          </a:xfrm>
        </p:spPr>
        <p:txBody>
          <a:bodyPr>
            <a:normAutofit fontScale="90000"/>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024551"/>
            <a:ext cx="8229600" cy="5833449"/>
          </a:xfrm>
        </p:spPr>
        <p:txBody>
          <a:bodyPr>
            <a:normAutofit/>
          </a:bodyPr>
          <a:lstStyle/>
          <a:p>
            <a:pPr marL="0" indent="0" algn="ctr">
              <a:buNone/>
            </a:pPr>
            <a:r>
              <a:rPr kumimoji="1" lang="ja-JP" altLang="en-US" dirty="0" smtClean="0"/>
              <a:t>初めてのライセンス適用，変更における</a:t>
            </a:r>
            <a:r>
              <a:rPr kumimoji="1" lang="en-US" altLang="ja-JP" dirty="0" err="1" smtClean="0"/>
              <a:t>When?Why</a:t>
            </a:r>
            <a:r>
              <a:rPr kumimoji="1" lang="en-US" altLang="ja-JP" dirty="0" smtClean="0"/>
              <a:t>?</a:t>
            </a:r>
            <a:r>
              <a:rPr kumimoji="1" lang="ja-JP" altLang="en-US" dirty="0" smtClean="0"/>
              <a:t>の分析を</a:t>
            </a:r>
            <a:r>
              <a:rPr kumimoji="1" lang="en-US" altLang="ja-JP" dirty="0" smtClean="0"/>
              <a:t>1836</a:t>
            </a:r>
            <a:r>
              <a:rPr kumimoji="1" lang="ja-JP" altLang="en-US" dirty="0" smtClean="0"/>
              <a:t>のプロジェクト対して行った</a:t>
            </a:r>
            <a:endParaRPr lang="en-US" altLang="ja-JP" sz="2400" dirty="0"/>
          </a:p>
          <a:p>
            <a:r>
              <a:rPr kumimoji="1" lang="ja-JP" altLang="en-US" sz="2400" dirty="0" smtClean="0"/>
              <a:t>初回のライセンス決定</a:t>
            </a:r>
            <a:endParaRPr kumimoji="1" lang="en-US" altLang="ja-JP" sz="2400" dirty="0" smtClean="0"/>
          </a:p>
          <a:p>
            <a:pPr lvl="1"/>
            <a:r>
              <a:rPr lang="en-US" altLang="ja-JP" sz="2000" dirty="0" smtClean="0"/>
              <a:t>When : 1~10</a:t>
            </a:r>
            <a:r>
              <a:rPr lang="ja-JP" altLang="en-US" sz="2000" dirty="0" smtClean="0"/>
              <a:t>回目のコミット</a:t>
            </a:r>
            <a:endParaRPr lang="en-US" altLang="ja-JP" sz="2000" dirty="0" smtClean="0"/>
          </a:p>
          <a:p>
            <a:pPr lvl="1"/>
            <a:r>
              <a:rPr kumimoji="1" lang="en-US" altLang="ja-JP" sz="2000" dirty="0" smtClean="0"/>
              <a:t>Why   : </a:t>
            </a:r>
            <a:r>
              <a:rPr lang="en-US" altLang="en-US" sz="2000" dirty="0" smtClean="0"/>
              <a:t>“</a:t>
            </a:r>
            <a:r>
              <a:rPr kumimoji="1" lang="ja-JP" altLang="en-US" sz="2000" dirty="0" smtClean="0"/>
              <a:t>関連するコミュニティの影響</a:t>
            </a:r>
            <a:r>
              <a:rPr kumimoji="1" lang="en-US" altLang="ja-JP" sz="2000" dirty="0" smtClean="0"/>
              <a:t>”</a:t>
            </a:r>
            <a:r>
              <a:rPr kumimoji="1" lang="ja-JP" altLang="en-US" sz="2000" dirty="0" smtClean="0"/>
              <a:t>が最も多い</a:t>
            </a:r>
            <a:endParaRPr kumimoji="1" lang="en-US" altLang="ja-JP" sz="2000" dirty="0" smtClean="0"/>
          </a:p>
          <a:p>
            <a:pPr lvl="1"/>
            <a:r>
              <a:rPr lang="ja-JP" altLang="en-US" sz="2000" dirty="0" smtClean="0"/>
              <a:t>開発者はライセンスを重要だと考えている</a:t>
            </a:r>
            <a:endParaRPr lang="en-US" altLang="ja-JP" sz="2000" dirty="0" smtClean="0"/>
          </a:p>
          <a:p>
            <a:r>
              <a:rPr lang="ja-JP" altLang="en-US" sz="2400" dirty="0" smtClean="0"/>
              <a:t>ライセンス変更</a:t>
            </a:r>
            <a:endParaRPr lang="en-US" altLang="ja-JP" sz="2400" dirty="0" smtClean="0"/>
          </a:p>
          <a:p>
            <a:pPr lvl="1"/>
            <a:r>
              <a:rPr lang="en-US" altLang="ja-JP" sz="2000" dirty="0" smtClean="0"/>
              <a:t>When : 100~2389</a:t>
            </a:r>
            <a:r>
              <a:rPr lang="ja-JP" altLang="en-US" sz="2000" dirty="0" smtClean="0"/>
              <a:t>回目のコミット</a:t>
            </a:r>
            <a:endParaRPr lang="en-US" altLang="ja-JP" sz="2000" dirty="0" smtClean="0"/>
          </a:p>
          <a:p>
            <a:pPr lvl="1"/>
            <a:r>
              <a:rPr lang="en-US" altLang="ja-JP" sz="2000" dirty="0" smtClean="0"/>
              <a:t>Why   :  “</a:t>
            </a:r>
            <a:r>
              <a:rPr lang="ja-JP" altLang="en-US" sz="2000" dirty="0" smtClean="0"/>
              <a:t>商用ソフトウェアに適用するため</a:t>
            </a:r>
            <a:r>
              <a:rPr lang="en-US" altLang="ja-JP" sz="2000" dirty="0" smtClean="0"/>
              <a:t>”</a:t>
            </a:r>
            <a:r>
              <a:rPr lang="ja-JP" altLang="en-US" sz="2000" dirty="0" smtClean="0"/>
              <a:t>が最も多い</a:t>
            </a:r>
            <a:endParaRPr lang="en-US" altLang="ja-JP" sz="2000" dirty="0" smtClean="0"/>
          </a:p>
          <a:p>
            <a:pPr lvl="1"/>
            <a:r>
              <a:rPr lang="ja-JP" altLang="en-US" sz="2000" dirty="0" smtClean="0"/>
              <a:t>初回決定時の理由とは異なり，かつ理由が多様化する</a:t>
            </a:r>
            <a:endParaRPr lang="en-US" altLang="ja-JP" sz="2000" dirty="0" smtClean="0"/>
          </a:p>
          <a:p>
            <a:r>
              <a:rPr lang="ja-JP" altLang="en-US" sz="2400" dirty="0" smtClean="0"/>
              <a:t>経験したライセンスの問題</a:t>
            </a:r>
            <a:endParaRPr lang="en-US" altLang="ja-JP" sz="2400" dirty="0" smtClean="0"/>
          </a:p>
          <a:p>
            <a:pPr lvl="1"/>
            <a:r>
              <a:rPr lang="ja-JP" altLang="en-US" sz="2000" dirty="0" smtClean="0"/>
              <a:t>ライセンスが難しくて理解できない</a:t>
            </a:r>
            <a:endParaRPr lang="en-US" altLang="ja-JP" sz="2000" dirty="0" smtClean="0"/>
          </a:p>
          <a:p>
            <a:r>
              <a:rPr lang="en-US" altLang="ja-JP" sz="2400" dirty="0" err="1" smtClean="0"/>
              <a:t>GitHub</a:t>
            </a:r>
            <a:r>
              <a:rPr lang="ja-JP" altLang="en-US" sz="2400" dirty="0" smtClean="0"/>
              <a:t>のサポート</a:t>
            </a:r>
            <a:endParaRPr lang="en-US" altLang="ja-JP" sz="2400" dirty="0"/>
          </a:p>
          <a:p>
            <a:pPr lvl="1"/>
            <a:r>
              <a:rPr lang="ja-JP" altLang="en-US" sz="2000" dirty="0" smtClean="0"/>
              <a:t>否定的な意見が多い，依存関係チェッカーが欲しい人も</a:t>
            </a:r>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a:xfrm>
            <a:off x="6726375" y="6406659"/>
            <a:ext cx="2133600" cy="365125"/>
          </a:xfrm>
        </p:spPr>
        <p:txBody>
          <a:bodyPr/>
          <a:lstStyle/>
          <a:p>
            <a:fld id="{B55432B4-0D8E-F140-B4D0-116C0CBF2B5F}" type="slidenum">
              <a:rPr kumimoji="1" lang="ja-JP" altLang="en-US" smtClean="0"/>
              <a:t>13</a:t>
            </a:fld>
            <a:endParaRPr kumimoji="1" lang="ja-JP" altLang="en-US" dirty="0"/>
          </a:p>
        </p:txBody>
      </p:sp>
    </p:spTree>
    <p:extLst>
      <p:ext uri="{BB962C8B-B14F-4D97-AF65-F5344CB8AC3E}">
        <p14:creationId xmlns:p14="http://schemas.microsoft.com/office/powerpoint/2010/main" val="1907642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所感</a:t>
            </a:r>
            <a:endParaRPr kumimoji="1" lang="ja-JP" altLang="en-US" dirty="0"/>
          </a:p>
        </p:txBody>
      </p:sp>
      <p:sp>
        <p:nvSpPr>
          <p:cNvPr id="3" name="コンテンツ プレースホルダー 2"/>
          <p:cNvSpPr>
            <a:spLocks noGrp="1"/>
          </p:cNvSpPr>
          <p:nvPr>
            <p:ph idx="1"/>
          </p:nvPr>
        </p:nvSpPr>
        <p:spPr>
          <a:xfrm>
            <a:off x="457200" y="1600200"/>
            <a:ext cx="8229600" cy="4994447"/>
          </a:xfrm>
        </p:spPr>
        <p:txBody>
          <a:bodyPr>
            <a:normAutofit/>
          </a:bodyPr>
          <a:lstStyle/>
          <a:p>
            <a:r>
              <a:rPr kumimoji="1" lang="en-US" altLang="ja-JP" dirty="0" smtClean="0"/>
              <a:t>When</a:t>
            </a:r>
            <a:r>
              <a:rPr kumimoji="1" lang="ja-JP" altLang="en-US" dirty="0" smtClean="0"/>
              <a:t>と</a:t>
            </a:r>
            <a:r>
              <a:rPr kumimoji="1" lang="en-US" altLang="ja-JP" dirty="0" smtClean="0"/>
              <a:t>Why</a:t>
            </a:r>
            <a:r>
              <a:rPr kumimoji="1" lang="ja-JP" altLang="en-US" dirty="0" smtClean="0"/>
              <a:t>の分析が別々に検証されている</a:t>
            </a:r>
            <a:endParaRPr kumimoji="1" lang="en-US" altLang="ja-JP" dirty="0" smtClean="0"/>
          </a:p>
          <a:p>
            <a:pPr lvl="1"/>
            <a:r>
              <a:rPr lang="ja-JP" altLang="en-US" dirty="0" smtClean="0"/>
              <a:t>アンケートに答えた人は，どんなプロジェクトの人</a:t>
            </a:r>
            <a:r>
              <a:rPr lang="en-US" altLang="ja-JP" dirty="0" smtClean="0"/>
              <a:t>?</a:t>
            </a:r>
          </a:p>
          <a:p>
            <a:pPr lvl="1"/>
            <a:r>
              <a:rPr lang="ja-JP" altLang="en-US" dirty="0" smtClean="0"/>
              <a:t>ライセンスの変更タイプなど深い分析もやって欲しかった</a:t>
            </a:r>
            <a:endParaRPr lang="en-US" altLang="ja-JP" dirty="0"/>
          </a:p>
          <a:p>
            <a:r>
              <a:rPr lang="ja-JP" altLang="en-US" dirty="0" smtClean="0"/>
              <a:t>望まれてた</a:t>
            </a:r>
            <a:r>
              <a:rPr lang="ja-JP" altLang="ja-JP" dirty="0" smtClean="0"/>
              <a:t>L</a:t>
            </a:r>
            <a:r>
              <a:rPr lang="en-US" altLang="ja-JP" dirty="0" err="1" smtClean="0"/>
              <a:t>icense</a:t>
            </a:r>
            <a:r>
              <a:rPr lang="ja-JP" altLang="en-US" dirty="0" smtClean="0"/>
              <a:t> </a:t>
            </a:r>
            <a:r>
              <a:rPr lang="ja-JP" altLang="ja-JP" dirty="0"/>
              <a:t>C</a:t>
            </a:r>
            <a:r>
              <a:rPr lang="en-US" altLang="ja-JP" dirty="0" err="1" smtClean="0"/>
              <a:t>ompatible</a:t>
            </a:r>
            <a:r>
              <a:rPr lang="ja-JP" altLang="en-US" dirty="0" smtClean="0"/>
              <a:t> </a:t>
            </a:r>
            <a:r>
              <a:rPr lang="en-US" altLang="ja-JP" dirty="0" smtClean="0"/>
              <a:t>Checker</a:t>
            </a:r>
          </a:p>
          <a:p>
            <a:pPr lvl="1"/>
            <a:r>
              <a:rPr lang="ja-JP" altLang="en-US" dirty="0" smtClean="0"/>
              <a:t>仕様</a:t>
            </a:r>
            <a:endParaRPr lang="en-US" altLang="ja-JP" dirty="0" smtClean="0"/>
          </a:p>
          <a:p>
            <a:pPr lvl="2"/>
            <a:r>
              <a:rPr lang="ja-JP" altLang="en-US" dirty="0" smtClean="0"/>
              <a:t>ライセンスコンポーネントグラフ描画</a:t>
            </a:r>
            <a:endParaRPr lang="en-US" altLang="ja-JP" dirty="0" smtClean="0"/>
          </a:p>
          <a:p>
            <a:pPr lvl="2"/>
            <a:r>
              <a:rPr lang="ja-JP" altLang="en-US" dirty="0" smtClean="0"/>
              <a:t>ライセンス不整合チェック</a:t>
            </a:r>
            <a:endParaRPr lang="en-US" altLang="ja-JP" dirty="0" smtClean="0"/>
          </a:p>
          <a:p>
            <a:pPr lvl="2"/>
            <a:r>
              <a:rPr lang="ja-JP" altLang="en-US" dirty="0" smtClean="0"/>
              <a:t>変更するライセンスを自動推薦</a:t>
            </a:r>
            <a:endParaRPr lang="en-US" altLang="ja-JP" dirty="0" smtClean="0"/>
          </a:p>
          <a:p>
            <a:pPr lvl="2"/>
            <a:r>
              <a:rPr lang="en-US" altLang="ja-JP" dirty="0" err="1"/>
              <a:t>GitHub</a:t>
            </a:r>
            <a:r>
              <a:rPr lang="ja-JP" altLang="en-US" dirty="0"/>
              <a:t>，</a:t>
            </a:r>
            <a:r>
              <a:rPr lang="en-US" altLang="ja-JP" dirty="0" err="1"/>
              <a:t>Bitbucket</a:t>
            </a:r>
            <a:r>
              <a:rPr lang="ja-JP" altLang="en-US" dirty="0"/>
              <a:t>，その他のホスティングサービスに</a:t>
            </a:r>
            <a:r>
              <a:rPr lang="ja-JP" altLang="en-US" dirty="0" smtClean="0"/>
              <a:t>対応</a:t>
            </a:r>
            <a:endParaRPr lang="en-US" altLang="ja-JP" dirty="0" smtClean="0"/>
          </a:p>
          <a:p>
            <a:pPr lvl="1"/>
            <a:r>
              <a:rPr lang="ja-JP" altLang="en-US" dirty="0" smtClean="0"/>
              <a:t>研究分野がなくなる</a:t>
            </a:r>
            <a:endParaRPr lang="en-US" altLang="ja-JP" dirty="0" smtClean="0"/>
          </a:p>
          <a:p>
            <a:pPr lvl="2"/>
            <a:endParaRPr lang="en-US" altLang="ja-JP" dirty="0" smtClean="0"/>
          </a:p>
          <a:p>
            <a:endParaRPr lang="en-US" altLang="ja-JP" dirty="0" smtClean="0"/>
          </a:p>
        </p:txBody>
      </p:sp>
      <p:sp>
        <p:nvSpPr>
          <p:cNvPr id="4" name="日付プレースホルダー 3"/>
          <p:cNvSpPr>
            <a:spLocks noGrp="1"/>
          </p:cNvSpPr>
          <p:nvPr>
            <p:ph type="dt" sz="half" idx="10"/>
          </p:nvPr>
        </p:nvSpPr>
        <p:spPr/>
        <p:txBody>
          <a:bodyPr/>
          <a:lstStyle/>
          <a:p>
            <a:fld id="{6647B1A4-9C14-B444-A254-D3B482B16817}" type="datetime1">
              <a:rPr kumimoji="1" lang="ja-JP" altLang="en-US" smtClean="0"/>
              <a:t>15/10/12</a:t>
            </a:fld>
            <a:endParaRPr kumimoji="1" lang="ja-JP" altLang="en-US"/>
          </a:p>
        </p:txBody>
      </p:sp>
      <p:sp>
        <p:nvSpPr>
          <p:cNvPr id="5" name="スライド番号プレースホルダー 4"/>
          <p:cNvSpPr>
            <a:spLocks noGrp="1"/>
          </p:cNvSpPr>
          <p:nvPr>
            <p:ph type="sldNum" sz="quarter" idx="12"/>
          </p:nvPr>
        </p:nvSpPr>
        <p:spPr/>
        <p:txBody>
          <a:bodyPr/>
          <a:lstStyle/>
          <a:p>
            <a:fld id="{B55432B4-0D8E-F140-B4D0-116C0CBF2B5F}" type="slidenum">
              <a:rPr kumimoji="1" lang="ja-JP" altLang="en-US" smtClean="0"/>
              <a:t>14</a:t>
            </a:fld>
            <a:endParaRPr kumimoji="1" lang="ja-JP" altLang="en-US"/>
          </a:p>
        </p:txBody>
      </p:sp>
    </p:spTree>
    <p:extLst>
      <p:ext uri="{BB962C8B-B14F-4D97-AF65-F5344CB8AC3E}">
        <p14:creationId xmlns:p14="http://schemas.microsoft.com/office/powerpoint/2010/main" val="1786035171"/>
      </p:ext>
    </p:extLst>
  </p:cSld>
  <p:clrMapOvr>
    <a:masterClrMapping/>
  </p:clrMapOvr>
</p:sld>
</file>

<file path=ppt/theme/theme1.xml><?xml version="1.0" encoding="utf-8"?>
<a:theme xmlns:a="http://schemas.openxmlformats.org/drawingml/2006/main" name="サーベイ">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エレガント">
      <a:majorFont>
        <a:latin typeface="Garamond"/>
        <a:ea typeface=""/>
        <a:cs typeface=""/>
        <a:font script="Jpan" typeface="ヒラギノ明朝 Pro W3"/>
        <a:font script="Hans" typeface="宋体"/>
        <a:font script="Hant" typeface="新細明體"/>
      </a:majorFont>
      <a:minorFont>
        <a:latin typeface="Garamond"/>
        <a:ea typeface=""/>
        <a:cs typeface=""/>
        <a:font script="Jpan" typeface="ヒラギノ明朝 Pro W3"/>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dirty="0" smtClean="0">
            <a:latin typeface="ヒラギノ角ゴ Pro W3"/>
            <a:ea typeface="ヒラギノ角ゴ Pro W3"/>
            <a:cs typeface="ヒラギノ角ゴ Pro W3"/>
          </a:defRPr>
        </a:defPPr>
      </a:lstStyle>
      <a:style>
        <a:lnRef idx="1">
          <a:schemeClr val="accent1"/>
        </a:lnRef>
        <a:fillRef idx="3">
          <a:schemeClr val="accent1"/>
        </a:fillRef>
        <a:effectRef idx="2">
          <a:schemeClr val="accent1"/>
        </a:effectRef>
        <a:fontRef idx="minor">
          <a:schemeClr val="lt1"/>
        </a:fontRef>
      </a:style>
    </a:spDef>
    <a:lnDef>
      <a:spPr>
        <a:ln>
          <a:tailEnd type="arrow"/>
        </a:ln>
        <a:effectLst/>
      </a:spPr>
      <a:bodyPr/>
      <a:lstStyle/>
      <a:style>
        <a:lnRef idx="2">
          <a:schemeClr val="accent1"/>
        </a:lnRef>
        <a:fillRef idx="0">
          <a:schemeClr val="accent1"/>
        </a:fillRef>
        <a:effectRef idx="1">
          <a:schemeClr val="accent1"/>
        </a:effectRef>
        <a:fontRef idx="minor">
          <a:schemeClr val="tx1"/>
        </a:fontRef>
      </a:style>
    </a:lnDef>
    <a:txDef>
      <a:spPr>
        <a:noFill/>
        <a:ln w="28575" cmpd="sng">
          <a:solidFill>
            <a:schemeClr val="tx2"/>
          </a:solidFill>
        </a:ln>
      </a:spPr>
      <a:bodyPr wrap="none" rtlCol="0">
        <a:spAutoFit/>
      </a:bodyPr>
      <a:lstStyle>
        <a:defPPr algn="ctr">
          <a:defRPr sz="2400" dirty="0">
            <a:solidFill>
              <a:srgbClr val="000000"/>
            </a:solidFill>
            <a:latin typeface="ヒラギノ角ゴ Pro W3"/>
            <a:ea typeface="ヒラギノ角ゴ Pro W3"/>
            <a:cs typeface="ヒラギノ角ゴ Pro W3"/>
          </a:defRPr>
        </a:defPPr>
      </a:lstStyle>
    </a:tx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9443</TotalTime>
  <Words>769</Words>
  <Application>Microsoft Macintosh PowerPoint</Application>
  <PresentationFormat>画面に合わせる (4:3)</PresentationFormat>
  <Paragraphs>146</Paragraphs>
  <Slides>14</Slides>
  <Notes>2</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サーベイ</vt:lpstr>
      <vt:lpstr>When and Why Developers Adopt and Change  Software Licenses</vt:lpstr>
      <vt:lpstr>概要</vt:lpstr>
      <vt:lpstr>背景</vt:lpstr>
      <vt:lpstr>問題</vt:lpstr>
      <vt:lpstr>研究目的とRQ</vt:lpstr>
      <vt:lpstr>アプローチ</vt:lpstr>
      <vt:lpstr>RQ1検証 –  初めてのライセンス宣言におけるWhen&amp;Why</vt:lpstr>
      <vt:lpstr>RQ2検証  –ライセンス変更におけるWhen&amp;Why</vt:lpstr>
      <vt:lpstr>PowerPoint プレゼンテーション</vt:lpstr>
      <vt:lpstr>RQ3検証 –どのようなライセンスの問題を 経験したか</vt:lpstr>
      <vt:lpstr>Githubライセンス選択サポートは役立っているか</vt:lpstr>
      <vt:lpstr>Githubライセンス選択サポートについてのアンケート</vt:lpstr>
      <vt:lpstr>まとめ</vt:lpstr>
      <vt:lpstr>所感</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and Why Developers Adopt and Change Software Licenses</dc:title>
  <dc:creator>Higashi Yunosuke</dc:creator>
  <cp:lastModifiedBy>Higashi Yunosuke</cp:lastModifiedBy>
  <cp:revision>54</cp:revision>
  <dcterms:created xsi:type="dcterms:W3CDTF">2015-09-29T09:49:57Z</dcterms:created>
  <dcterms:modified xsi:type="dcterms:W3CDTF">2015-10-11T16:24:50Z</dcterms:modified>
</cp:coreProperties>
</file>