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1394878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normAutofit/>
          </a:bodyPr>
          <a:lstStyle>
            <a:lvl1pPr>
              <a:defRPr sz="2800"/>
            </a:lvl1pPr>
            <a:lvl2pPr>
              <a:defRPr sz="2400"/>
            </a:lvl2pPr>
            <a:lvl3pPr>
              <a:defRPr sz="2000"/>
            </a:lvl3pPr>
            <a:lvl4pPr>
              <a:defRPr sz="1800"/>
            </a:lvl4pPr>
            <a:lvl5pPr>
              <a:defRPr sz="1800"/>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203538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2402010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315834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1640511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4080954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3515928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3166386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1442945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78011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F9728EC-9F65-47D3-938D-A1E3D5E4685D}" type="datetimeFigureOut">
              <a:rPr kumimoji="1" lang="ja-JP" altLang="en-US" smtClean="0"/>
              <a:t>2014/7/25</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2140987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728EC-9F65-47D3-938D-A1E3D5E4685D}" type="datetimeFigureOut">
              <a:rPr kumimoji="1" lang="ja-JP" altLang="en-US" smtClean="0"/>
              <a:t>2014/7/25</a:t>
            </a:fld>
            <a:endParaRPr kumimoji="1"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6A831-4A6C-476F-B63F-BE43AD83672B}" type="slidenum">
              <a:rPr kumimoji="1" lang="ja-JP" altLang="en-US" smtClean="0"/>
              <a:t>‹#›</a:t>
            </a:fld>
            <a:endParaRPr kumimoji="1" lang="ja-JP" altLang="en-US" dirty="0"/>
          </a:p>
        </p:txBody>
      </p:sp>
    </p:spTree>
    <p:extLst>
      <p:ext uri="{BB962C8B-B14F-4D97-AF65-F5344CB8AC3E}">
        <p14:creationId xmlns:p14="http://schemas.microsoft.com/office/powerpoint/2010/main" val="1022572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3528" y="1484784"/>
            <a:ext cx="8568952" cy="1470025"/>
          </a:xfrm>
        </p:spPr>
        <p:txBody>
          <a:bodyPr/>
          <a:lstStyle/>
          <a:p>
            <a:r>
              <a:rPr kumimoji="1" lang="en-US" altLang="ja-JP" dirty="0" smtClean="0"/>
              <a:t>The Promise and Perils of Mining GitHub</a:t>
            </a:r>
            <a:endParaRPr kumimoji="1" lang="ja-JP" altLang="en-US" dirty="0"/>
          </a:p>
        </p:txBody>
      </p:sp>
      <p:sp>
        <p:nvSpPr>
          <p:cNvPr id="3" name="サブタイトル 2"/>
          <p:cNvSpPr>
            <a:spLocks noGrp="1"/>
          </p:cNvSpPr>
          <p:nvPr>
            <p:ph type="subTitle" idx="1"/>
          </p:nvPr>
        </p:nvSpPr>
        <p:spPr>
          <a:xfrm>
            <a:off x="1371600" y="3573016"/>
            <a:ext cx="6400800" cy="3168352"/>
          </a:xfrm>
        </p:spPr>
        <p:txBody>
          <a:bodyPr>
            <a:normAutofit fontScale="92500" lnSpcReduction="10000"/>
          </a:bodyPr>
          <a:lstStyle/>
          <a:p>
            <a:r>
              <a:rPr kumimoji="1" lang="en-US" altLang="ja-JP" dirty="0" err="1" smtClean="0"/>
              <a:t>Eirini</a:t>
            </a:r>
            <a:r>
              <a:rPr kumimoji="1" lang="en-US" altLang="ja-JP" dirty="0" smtClean="0"/>
              <a:t> </a:t>
            </a:r>
            <a:r>
              <a:rPr kumimoji="1" lang="en-US" altLang="ja-JP" dirty="0" err="1" smtClean="0"/>
              <a:t>Kalliamvakou</a:t>
            </a:r>
            <a:endParaRPr kumimoji="1" lang="en-US" altLang="ja-JP" dirty="0" smtClean="0"/>
          </a:p>
          <a:p>
            <a:r>
              <a:rPr lang="en-US" altLang="ja-JP" dirty="0" err="1" smtClean="0"/>
              <a:t>Georgis</a:t>
            </a:r>
            <a:r>
              <a:rPr lang="en-US" altLang="ja-JP" dirty="0" smtClean="0"/>
              <a:t> </a:t>
            </a:r>
            <a:r>
              <a:rPr lang="en-US" altLang="ja-JP" dirty="0" err="1" smtClean="0"/>
              <a:t>Gousious</a:t>
            </a:r>
            <a:endParaRPr lang="en-US" altLang="ja-JP" dirty="0" smtClean="0"/>
          </a:p>
          <a:p>
            <a:r>
              <a:rPr kumimoji="1" lang="en-US" altLang="ja-JP" dirty="0" smtClean="0"/>
              <a:t>Kelly </a:t>
            </a:r>
            <a:r>
              <a:rPr kumimoji="1" lang="en-US" altLang="ja-JP" dirty="0" err="1" smtClean="0"/>
              <a:t>Blincoe</a:t>
            </a:r>
            <a:endParaRPr kumimoji="1" lang="en-US" altLang="ja-JP" dirty="0" smtClean="0"/>
          </a:p>
          <a:p>
            <a:r>
              <a:rPr lang="en-US" altLang="ja-JP" dirty="0" smtClean="0"/>
              <a:t>Leif Singer</a:t>
            </a:r>
          </a:p>
          <a:p>
            <a:r>
              <a:rPr kumimoji="1" lang="en-US" altLang="ja-JP" dirty="0" smtClean="0"/>
              <a:t>Daniel M. German </a:t>
            </a:r>
          </a:p>
          <a:p>
            <a:r>
              <a:rPr lang="en-US" altLang="ja-JP" dirty="0" smtClean="0"/>
              <a:t>Daniela </a:t>
            </a:r>
            <a:r>
              <a:rPr lang="en-US" altLang="ja-JP" dirty="0" err="1" smtClean="0"/>
              <a:t>Darmian</a:t>
            </a:r>
            <a:endParaRPr kumimoji="1" lang="ja-JP" altLang="en-US" dirty="0"/>
          </a:p>
        </p:txBody>
      </p:sp>
      <p:sp>
        <p:nvSpPr>
          <p:cNvPr id="4" name="テキスト ボックス 3"/>
          <p:cNvSpPr txBox="1"/>
          <p:nvPr/>
        </p:nvSpPr>
        <p:spPr>
          <a:xfrm>
            <a:off x="669001" y="2852936"/>
            <a:ext cx="8064896" cy="461665"/>
          </a:xfrm>
          <a:prstGeom prst="rect">
            <a:avLst/>
          </a:prstGeom>
          <a:noFill/>
        </p:spPr>
        <p:txBody>
          <a:bodyPr wrap="square" rtlCol="0">
            <a:spAutoFit/>
          </a:bodyPr>
          <a:lstStyle/>
          <a:p>
            <a:pPr algn="ctr"/>
            <a:r>
              <a:rPr kumimoji="1" lang="en-US" altLang="ja-JP" sz="2400" dirty="0" smtClean="0"/>
              <a:t>MSR’14 pages 92-101</a:t>
            </a:r>
            <a:endParaRPr kumimoji="1" lang="ja-JP" altLang="en-US" sz="2400" dirty="0"/>
          </a:p>
        </p:txBody>
      </p:sp>
    </p:spTree>
    <p:extLst>
      <p:ext uri="{BB962C8B-B14F-4D97-AF65-F5344CB8AC3E}">
        <p14:creationId xmlns:p14="http://schemas.microsoft.com/office/powerpoint/2010/main" val="36321264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概要</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lstStyle/>
          <a:p>
            <a:r>
              <a:rPr kumimoji="1" lang="ja-JP" altLang="en-US" dirty="0" smtClean="0"/>
              <a:t>背景</a:t>
            </a:r>
            <a:endParaRPr kumimoji="1" lang="en-US" altLang="ja-JP" dirty="0" smtClean="0"/>
          </a:p>
          <a:p>
            <a:pPr lvl="1"/>
            <a:r>
              <a:rPr kumimoji="1" lang="ja-JP" altLang="en-US" dirty="0" smtClean="0"/>
              <a:t>研究者たちがＧｉｔＨｕｂからソフトウェアのデータをマイニングすることが増えてきている</a:t>
            </a:r>
            <a:endParaRPr kumimoji="1" lang="en-US" altLang="ja-JP" dirty="0" smtClean="0"/>
          </a:p>
          <a:p>
            <a:pPr lvl="1"/>
            <a:r>
              <a:rPr lang="ja-JP" altLang="en-US" dirty="0" smtClean="0"/>
              <a:t>しかし，ＧｉｔＨｕｂからマイニングするにはＧｉｔＨｕｂの特徴を知っておく必要がある</a:t>
            </a:r>
            <a:endParaRPr lang="en-US" altLang="ja-JP" dirty="0" smtClean="0"/>
          </a:p>
          <a:p>
            <a:r>
              <a:rPr kumimoji="1" lang="ja-JP" altLang="en-US" dirty="0" smtClean="0"/>
              <a:t>目的</a:t>
            </a:r>
            <a:endParaRPr kumimoji="1" lang="en-US" altLang="ja-JP" dirty="0" smtClean="0"/>
          </a:p>
          <a:p>
            <a:pPr lvl="1"/>
            <a:r>
              <a:rPr kumimoji="1" lang="ja-JP" altLang="en-US" dirty="0" smtClean="0"/>
              <a:t>この</a:t>
            </a:r>
            <a:r>
              <a:rPr kumimoji="1" lang="ja-JP" altLang="en-US" dirty="0"/>
              <a:t>論文で</a:t>
            </a:r>
            <a:r>
              <a:rPr kumimoji="1" lang="ja-JP" altLang="en-US" dirty="0" smtClean="0"/>
              <a:t>はＧｉｔＨｕｂの特徴を</a:t>
            </a:r>
            <a:r>
              <a:rPr kumimoji="1" lang="en-US" altLang="ja-JP" dirty="0" smtClean="0"/>
              <a:t>empirical</a:t>
            </a:r>
            <a:r>
              <a:rPr lang="ja-JP" altLang="en-US" dirty="0"/>
              <a:t> </a:t>
            </a:r>
            <a:r>
              <a:rPr lang="en-US" altLang="ja-JP" dirty="0" smtClean="0"/>
              <a:t>study</a:t>
            </a:r>
            <a:r>
              <a:rPr lang="ja-JP" altLang="en-US" dirty="0" smtClean="0"/>
              <a:t>によって理解すること</a:t>
            </a:r>
            <a:endParaRPr lang="en-US" altLang="ja-JP" dirty="0" smtClean="0"/>
          </a:p>
          <a:p>
            <a:r>
              <a:rPr lang="ja-JP" altLang="en-US" dirty="0" smtClean="0"/>
              <a:t>ＲＱ</a:t>
            </a:r>
            <a:endParaRPr lang="en-US" altLang="ja-JP" dirty="0"/>
          </a:p>
          <a:p>
            <a:pPr lvl="1"/>
            <a:r>
              <a:rPr kumimoji="1" lang="ja-JP" altLang="en-US" dirty="0" smtClean="0"/>
              <a:t>ソフトウェアの調査のためＧｉｔＨｕｂ</a:t>
            </a:r>
            <a:r>
              <a:rPr lang="ja-JP" altLang="en-US" dirty="0"/>
              <a:t>で</a:t>
            </a:r>
            <a:r>
              <a:rPr kumimoji="1" lang="ja-JP" altLang="en-US" dirty="0" smtClean="0"/>
              <a:t>マイニングする際の約束事と注意点は何か</a:t>
            </a:r>
            <a:endParaRPr kumimoji="1" lang="ja-JP" altLang="en-US" dirty="0"/>
          </a:p>
        </p:txBody>
      </p:sp>
    </p:spTree>
    <p:extLst>
      <p:ext uri="{BB962C8B-B14F-4D97-AF65-F5344CB8AC3E}">
        <p14:creationId xmlns:p14="http://schemas.microsoft.com/office/powerpoint/2010/main" val="1868595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調査方法</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1000</a:t>
            </a:r>
            <a:r>
              <a:rPr kumimoji="1" lang="ja-JP" altLang="en-US" dirty="0" smtClean="0"/>
              <a:t>人に対するＧｉｔＨｕｂに関するアンケート調査</a:t>
            </a:r>
            <a:endParaRPr kumimoji="1" lang="en-US" altLang="ja-JP" dirty="0" smtClean="0"/>
          </a:p>
          <a:p>
            <a:pPr lvl="1"/>
            <a:r>
              <a:rPr lang="ja-JP" altLang="en-US" dirty="0"/>
              <a:t>返答</a:t>
            </a:r>
            <a:r>
              <a:rPr lang="ja-JP" altLang="en-US" dirty="0" smtClean="0"/>
              <a:t>があったのは</a:t>
            </a:r>
            <a:r>
              <a:rPr lang="en-US" altLang="ja-JP" dirty="0" smtClean="0"/>
              <a:t>240</a:t>
            </a:r>
            <a:r>
              <a:rPr lang="ja-JP" altLang="en-US" dirty="0" smtClean="0"/>
              <a:t>人</a:t>
            </a:r>
            <a:endParaRPr lang="en-US" altLang="ja-JP" dirty="0" smtClean="0"/>
          </a:p>
          <a:p>
            <a:r>
              <a:rPr kumimoji="1" lang="ja-JP" altLang="en-US" dirty="0" smtClean="0"/>
              <a:t>プロジェクトに対する量的な分析</a:t>
            </a:r>
            <a:endParaRPr kumimoji="1" lang="en-US" altLang="ja-JP" dirty="0" smtClean="0"/>
          </a:p>
          <a:p>
            <a:pPr lvl="1"/>
            <a:r>
              <a:rPr lang="en-US" altLang="ja-JP" dirty="0" smtClean="0"/>
              <a:t>GHTorrent</a:t>
            </a:r>
            <a:r>
              <a:rPr lang="ja-JP" altLang="en-US" dirty="0" smtClean="0"/>
              <a:t>の</a:t>
            </a:r>
            <a:r>
              <a:rPr lang="en-US" altLang="ja-JP" dirty="0" smtClean="0"/>
              <a:t>2012</a:t>
            </a:r>
            <a:r>
              <a:rPr lang="ja-JP" altLang="en-US" dirty="0" smtClean="0"/>
              <a:t>年から</a:t>
            </a:r>
            <a:r>
              <a:rPr lang="en-US" altLang="ja-JP" dirty="0" smtClean="0"/>
              <a:t>2014</a:t>
            </a:r>
            <a:r>
              <a:rPr lang="ja-JP" altLang="en-US" dirty="0" smtClean="0"/>
              <a:t>年</a:t>
            </a:r>
            <a:r>
              <a:rPr lang="en-US" altLang="ja-JP" dirty="0" smtClean="0"/>
              <a:t>1</a:t>
            </a:r>
            <a:r>
              <a:rPr lang="ja-JP" altLang="en-US" dirty="0" smtClean="0"/>
              <a:t>月までのデータ</a:t>
            </a:r>
            <a:endParaRPr lang="en-US" altLang="ja-JP" dirty="0" smtClean="0"/>
          </a:p>
          <a:p>
            <a:r>
              <a:rPr kumimoji="1" lang="en-US" altLang="ja-JP" dirty="0" smtClean="0"/>
              <a:t>434</a:t>
            </a:r>
            <a:r>
              <a:rPr kumimoji="1" lang="ja-JP" altLang="en-US" dirty="0" smtClean="0"/>
              <a:t>プロジェクトに対するマニュアルでの分析</a:t>
            </a:r>
            <a:endParaRPr kumimoji="1" lang="en-US" altLang="ja-JP" dirty="0" smtClean="0"/>
          </a:p>
          <a:p>
            <a:pPr lvl="1"/>
            <a:r>
              <a:rPr kumimoji="1" lang="en-US" altLang="ja-JP" dirty="0" smtClean="0"/>
              <a:t>GHTorrent</a:t>
            </a:r>
            <a:r>
              <a:rPr kumimoji="1" lang="ja-JP" altLang="en-US" dirty="0" smtClean="0"/>
              <a:t>に存在するデータの中からランダムで選ぶ</a:t>
            </a:r>
            <a:endParaRPr kumimoji="1" lang="en-US" altLang="ja-JP" dirty="0" smtClean="0"/>
          </a:p>
          <a:p>
            <a:pPr lvl="1"/>
            <a:r>
              <a:rPr lang="ja-JP" altLang="en-US" dirty="0" smtClean="0"/>
              <a:t>プロジェクトの大きさの信頼度が</a:t>
            </a:r>
            <a:r>
              <a:rPr lang="en-US" altLang="ja-JP" dirty="0" smtClean="0"/>
              <a:t>95%±5%</a:t>
            </a:r>
            <a:r>
              <a:rPr lang="ja-JP" altLang="en-US" dirty="0" smtClean="0"/>
              <a:t>である</a:t>
            </a:r>
            <a:endParaRPr kumimoji="1" lang="ja-JP" altLang="en-US" dirty="0"/>
          </a:p>
        </p:txBody>
      </p:sp>
    </p:spTree>
    <p:extLst>
      <p:ext uri="{BB962C8B-B14F-4D97-AF65-F5344CB8AC3E}">
        <p14:creationId xmlns:p14="http://schemas.microsoft.com/office/powerpoint/2010/main" val="4265986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Summary of perils</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26" name="Picture 2" descr="C:\Users\yusuke\Documents\輪講（研究）\the_promise_and_perils_of_mining_github\tabl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276872"/>
            <a:ext cx="9036427"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15587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結果１</a:t>
            </a:r>
            <a:endParaRPr kumimoji="1" lang="ja-JP" altLang="en-US" dirty="0"/>
          </a:p>
        </p:txBody>
      </p:sp>
      <p:sp>
        <p:nvSpPr>
          <p:cNvPr id="3" name="コンテンツ プレースホルダー 2"/>
          <p:cNvSpPr>
            <a:spLocks noGrp="1"/>
          </p:cNvSpPr>
          <p:nvPr>
            <p:ph idx="1"/>
          </p:nvPr>
        </p:nvSpPr>
        <p:spPr>
          <a:xfrm>
            <a:off x="457200" y="1600200"/>
            <a:ext cx="8229600" cy="4925144"/>
          </a:xfrm>
        </p:spPr>
        <p:txBody>
          <a:bodyPr/>
          <a:lstStyle/>
          <a:p>
            <a:r>
              <a:rPr kumimoji="1" lang="en-US" altLang="ja-JP" dirty="0" smtClean="0"/>
              <a:t>Perils</a:t>
            </a:r>
            <a:r>
              <a:rPr lang="ja-JP" altLang="en-US" dirty="0"/>
              <a:t> </a:t>
            </a:r>
            <a:r>
              <a:rPr kumimoji="1" lang="en-US" altLang="ja-JP" dirty="0" smtClean="0"/>
              <a:t>Ⅰ</a:t>
            </a:r>
            <a:r>
              <a:rPr kumimoji="1" lang="ja-JP" altLang="en-US" dirty="0" smtClean="0"/>
              <a:t>：</a:t>
            </a:r>
            <a:r>
              <a:rPr lang="ja-JP" altLang="en-US" dirty="0" smtClean="0"/>
              <a:t>リポジトリは必ずしもプロジェクトではない</a:t>
            </a:r>
            <a:endParaRPr lang="en-US" altLang="ja-JP" dirty="0" smtClean="0"/>
          </a:p>
          <a:p>
            <a:pPr lvl="1"/>
            <a:r>
              <a:rPr kumimoji="1" lang="ja-JP" altLang="en-US" dirty="0" smtClean="0"/>
              <a:t>ベースリポジトリとフォークリポジトリ</a:t>
            </a:r>
            <a:endParaRPr kumimoji="1" lang="en-US" altLang="ja-JP" dirty="0" smtClean="0"/>
          </a:p>
          <a:p>
            <a:pPr lvl="1"/>
            <a:r>
              <a:rPr lang="ja-JP" altLang="en-US" dirty="0"/>
              <a:t>プロジェクト</a:t>
            </a:r>
            <a:r>
              <a:rPr lang="ja-JP" altLang="en-US" dirty="0" smtClean="0"/>
              <a:t>に貢献する際にベースリポジトリからフォークしてきて開発を行う</a:t>
            </a:r>
            <a:endParaRPr lang="en-US" altLang="ja-JP" dirty="0" smtClean="0"/>
          </a:p>
          <a:p>
            <a:pPr lvl="1"/>
            <a:r>
              <a:rPr kumimoji="1" lang="ja-JP" altLang="en-US" dirty="0" smtClean="0"/>
              <a:t>フォークリポジトリでの活動はベースリポジトリからは独立したものである</a:t>
            </a:r>
            <a:endParaRPr kumimoji="1" lang="en-US" altLang="ja-JP" dirty="0" smtClean="0"/>
          </a:p>
          <a:p>
            <a:pPr lvl="1"/>
            <a:r>
              <a:rPr lang="ja-JP" altLang="en-US" dirty="0"/>
              <a:t>１つの</a:t>
            </a:r>
            <a:r>
              <a:rPr lang="ja-JP" altLang="en-US" dirty="0" smtClean="0"/>
              <a:t>プロジェクトとしてプロジェクトの活動量を測る際にはフォークリポジトリは無視すべき</a:t>
            </a:r>
            <a:endParaRPr lang="en-US" altLang="ja-JP" dirty="0" smtClean="0"/>
          </a:p>
          <a:p>
            <a:r>
              <a:rPr kumimoji="1" lang="en-US" altLang="ja-JP" dirty="0" smtClean="0"/>
              <a:t>Perils Avoidance Strategy</a:t>
            </a:r>
          </a:p>
          <a:p>
            <a:pPr lvl="1"/>
            <a:r>
              <a:rPr kumimoji="1" lang="en-US" altLang="ja-JP" dirty="0" smtClean="0"/>
              <a:t>GitHub</a:t>
            </a:r>
            <a:r>
              <a:rPr kumimoji="1" lang="ja-JP" altLang="en-US" dirty="0" smtClean="0"/>
              <a:t>にあるプロジェクトを分析するにはベースリポジトリとフォークリポジトリを考慮しなければならない</a:t>
            </a:r>
            <a:endParaRPr kumimoji="1" lang="ja-JP" altLang="en-US" dirty="0"/>
          </a:p>
        </p:txBody>
      </p:sp>
    </p:spTree>
    <p:extLst>
      <p:ext uri="{BB962C8B-B14F-4D97-AF65-F5344CB8AC3E}">
        <p14:creationId xmlns:p14="http://schemas.microsoft.com/office/powerpoint/2010/main" val="1694706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結果２：</a:t>
            </a:r>
            <a:r>
              <a:rPr kumimoji="1" lang="en-US" altLang="ja-JP" dirty="0" smtClean="0"/>
              <a:t>On the Activity of Project</a:t>
            </a:r>
            <a:r>
              <a:rPr kumimoji="1" lang="ja-JP" altLang="en-US" dirty="0" smtClean="0"/>
              <a:t>（</a:t>
            </a:r>
            <a:r>
              <a:rPr kumimoji="1" lang="en-US" altLang="ja-JP" dirty="0" smtClean="0"/>
              <a:t>1/2</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Perils Ⅱ:</a:t>
            </a:r>
            <a:r>
              <a:rPr kumimoji="1" lang="ja-JP" altLang="en-US" dirty="0" smtClean="0"/>
              <a:t>多くのプロジェクトはコミット数が少ない</a:t>
            </a:r>
            <a:endParaRPr kumimoji="1" lang="en-US" altLang="ja-JP" dirty="0" smtClean="0"/>
          </a:p>
          <a:p>
            <a:pPr lvl="1"/>
            <a:r>
              <a:rPr lang="ja-JP" altLang="en-US" dirty="0"/>
              <a:t>プロジェクト</a:t>
            </a:r>
            <a:r>
              <a:rPr lang="ja-JP" altLang="en-US" dirty="0" smtClean="0"/>
              <a:t>の活動量はコミットの数で測る</a:t>
            </a:r>
            <a:endParaRPr lang="en-US" altLang="ja-JP" dirty="0" smtClean="0"/>
          </a:p>
          <a:p>
            <a:pPr lvl="1"/>
            <a:r>
              <a:rPr kumimoji="1" lang="ja-JP" altLang="en-US" dirty="0"/>
              <a:t>図</a:t>
            </a:r>
            <a:r>
              <a:rPr kumimoji="1" lang="ja-JP" altLang="en-US" dirty="0" smtClean="0"/>
              <a:t>よりプロジェクトのコミット数の中央値は６</a:t>
            </a:r>
            <a:endParaRPr kumimoji="1" lang="en-US" altLang="ja-JP" dirty="0" smtClean="0"/>
          </a:p>
          <a:p>
            <a:pPr lvl="1"/>
            <a:r>
              <a:rPr lang="ja-JP" altLang="en-US" dirty="0" smtClean="0"/>
              <a:t>また</a:t>
            </a:r>
            <a:r>
              <a:rPr kumimoji="1" lang="ja-JP" altLang="en-US" dirty="0" smtClean="0"/>
              <a:t>最大値は</a:t>
            </a:r>
            <a:r>
              <a:rPr kumimoji="1" lang="en-US" altLang="ja-JP" dirty="0" smtClean="0"/>
              <a:t>427,650</a:t>
            </a:r>
          </a:p>
          <a:p>
            <a:endParaRPr lang="en-US" altLang="ja-JP" dirty="0" smtClean="0"/>
          </a:p>
        </p:txBody>
      </p:sp>
      <p:pic>
        <p:nvPicPr>
          <p:cNvPr id="1026" name="Picture 2" descr="C:\Users\yusuke\Documents\MSR論文\the_promise_and_perils_of_mining_github\fi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9615" y="3429000"/>
            <a:ext cx="4562625" cy="3382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7961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結果２：</a:t>
            </a:r>
            <a:r>
              <a:rPr lang="en-US" altLang="ja-JP" dirty="0"/>
              <a:t>On the Activity of Project</a:t>
            </a:r>
            <a:r>
              <a:rPr lang="ja-JP" altLang="en-US" dirty="0" smtClean="0"/>
              <a:t>（</a:t>
            </a:r>
            <a:r>
              <a:rPr lang="en-US" altLang="ja-JP" dirty="0" smtClean="0"/>
              <a:t>2/2</a:t>
            </a:r>
            <a:r>
              <a:rPr lang="ja-JP" altLang="en-US" dirty="0"/>
              <a:t>）</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Perils Ⅲ:</a:t>
            </a:r>
            <a:r>
              <a:rPr lang="ja-JP" altLang="en-US" dirty="0" smtClean="0"/>
              <a:t>多くのプロジェクトは活発でない</a:t>
            </a:r>
            <a:endParaRPr lang="en-US" altLang="ja-JP" dirty="0" smtClean="0"/>
          </a:p>
          <a:p>
            <a:pPr lvl="1"/>
            <a:r>
              <a:rPr kumimoji="1" lang="ja-JP" altLang="en-US" dirty="0" smtClean="0"/>
              <a:t>最近の</a:t>
            </a:r>
            <a:r>
              <a:rPr kumimoji="1" lang="en-US" altLang="ja-JP" dirty="0" smtClean="0"/>
              <a:t>6</a:t>
            </a:r>
            <a:r>
              <a:rPr kumimoji="1" lang="ja-JP" altLang="en-US" dirty="0" smtClean="0"/>
              <a:t>か月で活動しているプロジェクトは</a:t>
            </a:r>
            <a:r>
              <a:rPr kumimoji="1" lang="en-US" altLang="ja-JP" dirty="0" smtClean="0"/>
              <a:t>54%</a:t>
            </a:r>
            <a:r>
              <a:rPr kumimoji="1" lang="ja-JP" altLang="en-US" dirty="0" smtClean="0"/>
              <a:t>しかない</a:t>
            </a:r>
            <a:endParaRPr kumimoji="1" lang="en-US" altLang="ja-JP" dirty="0" smtClean="0"/>
          </a:p>
          <a:p>
            <a:pPr lvl="1"/>
            <a:r>
              <a:rPr lang="ja-JP" altLang="en-US" dirty="0" smtClean="0"/>
              <a:t>しかし，プロジェクトが作られたのがこの</a:t>
            </a:r>
            <a:r>
              <a:rPr lang="en-US" altLang="ja-JP" dirty="0" smtClean="0"/>
              <a:t>6</a:t>
            </a:r>
            <a:r>
              <a:rPr lang="ja-JP" altLang="en-US" dirty="0" smtClean="0"/>
              <a:t>か月の間であるものは全体の</a:t>
            </a:r>
            <a:r>
              <a:rPr lang="en-US" altLang="ja-JP" dirty="0" smtClean="0"/>
              <a:t>34%</a:t>
            </a:r>
            <a:r>
              <a:rPr lang="ja-JP" altLang="en-US" dirty="0" smtClean="0"/>
              <a:t>を占める</a:t>
            </a:r>
            <a:endParaRPr lang="en-US" altLang="ja-JP" dirty="0" smtClean="0"/>
          </a:p>
          <a:p>
            <a:pPr lvl="1"/>
            <a:r>
              <a:rPr kumimoji="1" lang="ja-JP" altLang="en-US" dirty="0"/>
              <a:t>この</a:t>
            </a:r>
            <a:r>
              <a:rPr kumimoji="1" lang="en-US" altLang="ja-JP" dirty="0"/>
              <a:t>6</a:t>
            </a:r>
            <a:r>
              <a:rPr kumimoji="1" lang="ja-JP" altLang="en-US" dirty="0"/>
              <a:t>か月</a:t>
            </a:r>
            <a:r>
              <a:rPr kumimoji="1" lang="ja-JP" altLang="en-US" dirty="0" smtClean="0"/>
              <a:t>より前から存在していて</a:t>
            </a:r>
            <a:r>
              <a:rPr kumimoji="1" lang="en-US" altLang="ja-JP" dirty="0" smtClean="0"/>
              <a:t>6</a:t>
            </a:r>
            <a:r>
              <a:rPr kumimoji="1" lang="ja-JP" altLang="en-US" dirty="0" smtClean="0"/>
              <a:t>か月以内に活動があるものは</a:t>
            </a:r>
            <a:r>
              <a:rPr kumimoji="1" lang="en-US" altLang="ja-JP" dirty="0" smtClean="0"/>
              <a:t>22%</a:t>
            </a:r>
            <a:r>
              <a:rPr kumimoji="1" lang="ja-JP" altLang="en-US" dirty="0" err="1" smtClean="0"/>
              <a:t>だけで</a:t>
            </a:r>
            <a:r>
              <a:rPr kumimoji="1" lang="ja-JP" altLang="en-US" dirty="0" smtClean="0"/>
              <a:t>ある</a:t>
            </a:r>
            <a:endParaRPr kumimoji="1" lang="ja-JP" altLang="en-US" dirty="0"/>
          </a:p>
        </p:txBody>
      </p:sp>
      <p:pic>
        <p:nvPicPr>
          <p:cNvPr id="2050" name="Picture 2" descr="C:\Users\yusuke\Documents\MSR論文\the_promise_and_perils_of_mining_github\fig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1728" y="3978364"/>
            <a:ext cx="4189864" cy="2690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201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結果３：</a:t>
            </a:r>
            <a:r>
              <a:rPr kumimoji="1" lang="en-US" altLang="ja-JP" dirty="0" smtClean="0"/>
              <a:t>On the Contents of Projects</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normAutofit/>
          </a:bodyPr>
          <a:lstStyle/>
          <a:p>
            <a:r>
              <a:rPr kumimoji="1" lang="en-US" altLang="ja-JP" dirty="0" smtClean="0"/>
              <a:t>Perils Ⅳ:</a:t>
            </a:r>
            <a:r>
              <a:rPr kumimoji="1" lang="ja-JP" altLang="en-US" dirty="0" smtClean="0"/>
              <a:t>ソフトウェア開発でないリポジトリの割合が高い</a:t>
            </a:r>
            <a:endParaRPr kumimoji="1" lang="en-US" altLang="ja-JP" dirty="0" smtClean="0"/>
          </a:p>
          <a:p>
            <a:pPr lvl="1"/>
            <a:r>
              <a:rPr lang="ja-JP" altLang="en-US" dirty="0"/>
              <a:t>アンケート</a:t>
            </a:r>
            <a:r>
              <a:rPr lang="ja-JP" altLang="en-US" dirty="0" smtClean="0"/>
              <a:t>の結果</a:t>
            </a:r>
            <a:r>
              <a:rPr lang="en-US" altLang="ja-JP" dirty="0" smtClean="0"/>
              <a:t>14%</a:t>
            </a:r>
            <a:r>
              <a:rPr lang="ja-JP" altLang="en-US" dirty="0" smtClean="0"/>
              <a:t>の人が</a:t>
            </a:r>
            <a:r>
              <a:rPr lang="en-US" altLang="ja-JP" dirty="0" smtClean="0"/>
              <a:t>GitHub</a:t>
            </a:r>
            <a:r>
              <a:rPr lang="ja-JP" altLang="en-US" dirty="0" smtClean="0"/>
              <a:t>を実験的，</a:t>
            </a:r>
            <a:r>
              <a:rPr lang="en-US" altLang="ja-JP" dirty="0" smtClean="0"/>
              <a:t>Web</a:t>
            </a:r>
            <a:r>
              <a:rPr lang="ja-JP" altLang="en-US" dirty="0" smtClean="0"/>
              <a:t>のホスト，学校のプロジェクトで使っている</a:t>
            </a:r>
            <a:endParaRPr lang="en-US" altLang="ja-JP" dirty="0" smtClean="0"/>
          </a:p>
          <a:p>
            <a:pPr lvl="1"/>
            <a:r>
              <a:rPr kumimoji="1" lang="ja-JP" altLang="en-US" dirty="0" smtClean="0"/>
              <a:t>また</a:t>
            </a:r>
            <a:r>
              <a:rPr kumimoji="1" lang="en-US" altLang="ja-JP" dirty="0" smtClean="0"/>
              <a:t>10%</a:t>
            </a:r>
            <a:r>
              <a:rPr kumimoji="1" lang="ja-JP" altLang="en-US" dirty="0" smtClean="0"/>
              <a:t>の人はストレージとして使っている</a:t>
            </a:r>
            <a:endParaRPr kumimoji="1" lang="en-US" altLang="ja-JP" dirty="0" smtClean="0"/>
          </a:p>
          <a:p>
            <a:pPr lvl="1"/>
            <a:r>
              <a:rPr lang="en-US" altLang="ja-JP" dirty="0" smtClean="0"/>
              <a:t>434</a:t>
            </a:r>
            <a:r>
              <a:rPr lang="ja-JP" altLang="en-US" dirty="0" smtClean="0"/>
              <a:t>のリポジトリを見た結果</a:t>
            </a:r>
            <a:endParaRPr lang="en-US" altLang="ja-JP" dirty="0" smtClean="0"/>
          </a:p>
          <a:p>
            <a:pPr lvl="1"/>
            <a:endParaRPr kumimoji="1" lang="en-US" altLang="ja-JP" dirty="0"/>
          </a:p>
          <a:p>
            <a:pPr lvl="1"/>
            <a:endParaRPr lang="en-US" altLang="ja-JP" dirty="0" smtClean="0"/>
          </a:p>
          <a:p>
            <a:pPr lvl="1"/>
            <a:endParaRPr kumimoji="1" lang="en-US" altLang="ja-JP" dirty="0"/>
          </a:p>
          <a:p>
            <a:pPr lvl="1"/>
            <a:endParaRPr lang="en-US" altLang="ja-JP" dirty="0" smtClean="0"/>
          </a:p>
          <a:p>
            <a:pPr lvl="1"/>
            <a:r>
              <a:rPr kumimoji="1" lang="ja-JP" altLang="en-US" dirty="0" smtClean="0"/>
              <a:t>分析の対象を選ぶときは，</a:t>
            </a:r>
            <a:r>
              <a:rPr kumimoji="1" lang="en-US" altLang="ja-JP" dirty="0" smtClean="0"/>
              <a:t>README</a:t>
            </a:r>
            <a:r>
              <a:rPr kumimoji="1" lang="ja-JP" altLang="en-US" dirty="0" smtClean="0"/>
              <a:t>を見て決めるべき</a:t>
            </a:r>
            <a:endParaRPr kumimoji="1" lang="ja-JP" altLang="en-US" dirty="0"/>
          </a:p>
        </p:txBody>
      </p:sp>
      <p:pic>
        <p:nvPicPr>
          <p:cNvPr id="3074" name="Picture 2" descr="C:\Users\yusuke\Documents\MSR論文\the_promise_and_perils_of_mining_github\table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4163685"/>
            <a:ext cx="5328592" cy="1864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8328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274638"/>
            <a:ext cx="8964488" cy="1143000"/>
          </a:xfrm>
        </p:spPr>
        <p:txBody>
          <a:bodyPr>
            <a:normAutofit fontScale="90000"/>
          </a:bodyPr>
          <a:lstStyle/>
          <a:p>
            <a:r>
              <a:rPr kumimoji="1" lang="ja-JP" altLang="en-US" dirty="0" smtClean="0"/>
              <a:t>結果４：</a:t>
            </a:r>
            <a:r>
              <a:rPr kumimoji="1" lang="en-US" altLang="ja-JP" dirty="0" smtClean="0"/>
              <a:t>On the Users Involved with Project</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Peril Ⅴ:2/3</a:t>
            </a:r>
            <a:r>
              <a:rPr lang="ja-JP" altLang="en-US" dirty="0" smtClean="0"/>
              <a:t>（</a:t>
            </a:r>
            <a:r>
              <a:rPr lang="en-US" altLang="ja-JP" dirty="0" smtClean="0"/>
              <a:t>71.6%</a:t>
            </a:r>
            <a:r>
              <a:rPr lang="ja-JP" altLang="en-US" dirty="0" smtClean="0"/>
              <a:t>）のプロジェクトは個人的なもの</a:t>
            </a:r>
            <a:endParaRPr lang="en-US" altLang="ja-JP" dirty="0" smtClean="0"/>
          </a:p>
          <a:p>
            <a:pPr lvl="1"/>
            <a:r>
              <a:rPr kumimoji="1" lang="en-US" altLang="ja-JP" dirty="0" smtClean="0"/>
              <a:t>1</a:t>
            </a:r>
            <a:r>
              <a:rPr kumimoji="1" lang="ja-JP" altLang="en-US" dirty="0" smtClean="0"/>
              <a:t>プロジェク</a:t>
            </a:r>
            <a:r>
              <a:rPr lang="ja-JP" altLang="en-US" dirty="0" smtClean="0"/>
              <a:t>トの</a:t>
            </a:r>
            <a:r>
              <a:rPr kumimoji="1" lang="ja-JP" altLang="en-US" dirty="0" smtClean="0"/>
              <a:t>コミッタの数は</a:t>
            </a:r>
            <a:endParaRPr kumimoji="1" lang="en-US" altLang="ja-JP" dirty="0" smtClean="0"/>
          </a:p>
          <a:p>
            <a:pPr lvl="2"/>
            <a:r>
              <a:rPr kumimoji="1" lang="en-US" altLang="ja-JP" dirty="0" smtClean="0"/>
              <a:t>67%</a:t>
            </a:r>
            <a:r>
              <a:rPr lang="ja-JP" altLang="en-US" dirty="0" smtClean="0"/>
              <a:t>が</a:t>
            </a:r>
            <a:r>
              <a:rPr lang="en-US" altLang="ja-JP" dirty="0" smtClean="0"/>
              <a:t>1</a:t>
            </a:r>
            <a:r>
              <a:rPr lang="ja-JP" altLang="en-US" dirty="0" smtClean="0"/>
              <a:t>人以下，</a:t>
            </a:r>
            <a:r>
              <a:rPr lang="en-US" altLang="ja-JP" dirty="0" smtClean="0"/>
              <a:t>87%</a:t>
            </a:r>
            <a:r>
              <a:rPr lang="ja-JP" altLang="en-US" dirty="0" smtClean="0"/>
              <a:t>が</a:t>
            </a:r>
            <a:r>
              <a:rPr lang="en-US" altLang="ja-JP" dirty="0" smtClean="0"/>
              <a:t>2</a:t>
            </a:r>
            <a:r>
              <a:rPr lang="ja-JP" altLang="en-US" dirty="0" smtClean="0"/>
              <a:t>人以下，</a:t>
            </a:r>
            <a:r>
              <a:rPr lang="en-US" altLang="ja-JP" dirty="0" smtClean="0"/>
              <a:t>93%</a:t>
            </a:r>
            <a:r>
              <a:rPr lang="ja-JP" altLang="en-US" dirty="0" smtClean="0"/>
              <a:t>が</a:t>
            </a:r>
            <a:r>
              <a:rPr lang="en-US" altLang="ja-JP" dirty="0" smtClean="0"/>
              <a:t>3</a:t>
            </a:r>
            <a:r>
              <a:rPr lang="ja-JP" altLang="en-US" dirty="0" smtClean="0"/>
              <a:t>人以下</a:t>
            </a:r>
            <a:endParaRPr lang="en-US" altLang="ja-JP" dirty="0" smtClean="0"/>
          </a:p>
          <a:p>
            <a:pPr lvl="1"/>
            <a:r>
              <a:rPr kumimoji="1" lang="ja-JP" altLang="en-US" dirty="0"/>
              <a:t>リポジトリ</a:t>
            </a:r>
            <a:r>
              <a:rPr kumimoji="1" lang="ja-JP" altLang="en-US" dirty="0" smtClean="0"/>
              <a:t>のコミッタがプロジェクトより少ないとき</a:t>
            </a:r>
            <a:endParaRPr kumimoji="1" lang="en-US" altLang="ja-JP" dirty="0" smtClean="0"/>
          </a:p>
          <a:p>
            <a:pPr lvl="2"/>
            <a:r>
              <a:rPr lang="en-US" altLang="ja-JP" dirty="0" smtClean="0"/>
              <a:t>72%</a:t>
            </a:r>
            <a:r>
              <a:rPr lang="ja-JP" altLang="en-US" dirty="0"/>
              <a:t>が</a:t>
            </a:r>
            <a:r>
              <a:rPr lang="en-US" altLang="ja-JP" dirty="0"/>
              <a:t>1</a:t>
            </a:r>
            <a:r>
              <a:rPr lang="ja-JP" altLang="en-US" dirty="0"/>
              <a:t>人以下</a:t>
            </a:r>
            <a:r>
              <a:rPr lang="ja-JP" altLang="en-US" dirty="0" smtClean="0"/>
              <a:t>，</a:t>
            </a:r>
            <a:r>
              <a:rPr lang="en-US" altLang="ja-JP" dirty="0" smtClean="0"/>
              <a:t>91%</a:t>
            </a:r>
            <a:r>
              <a:rPr lang="ja-JP" altLang="en-US" dirty="0"/>
              <a:t>が</a:t>
            </a:r>
            <a:r>
              <a:rPr lang="en-US" altLang="ja-JP" dirty="0"/>
              <a:t>2</a:t>
            </a:r>
            <a:r>
              <a:rPr lang="ja-JP" altLang="en-US" dirty="0"/>
              <a:t>人以下，</a:t>
            </a:r>
            <a:r>
              <a:rPr lang="en-US" altLang="ja-JP" dirty="0" smtClean="0"/>
              <a:t>95%</a:t>
            </a:r>
            <a:r>
              <a:rPr lang="ja-JP" altLang="en-US" dirty="0"/>
              <a:t>が</a:t>
            </a:r>
            <a:r>
              <a:rPr lang="en-US" altLang="ja-JP" dirty="0"/>
              <a:t>3</a:t>
            </a:r>
            <a:r>
              <a:rPr lang="ja-JP" altLang="en-US" dirty="0"/>
              <a:t>人</a:t>
            </a:r>
            <a:r>
              <a:rPr lang="ja-JP" altLang="en-US" dirty="0" smtClean="0"/>
              <a:t>以下</a:t>
            </a:r>
            <a:endParaRPr lang="en-US" altLang="ja-JP" dirty="0" smtClean="0"/>
          </a:p>
          <a:p>
            <a:pPr lvl="1"/>
            <a:r>
              <a:rPr kumimoji="1" lang="en-US" altLang="ja-JP" dirty="0" smtClean="0"/>
              <a:t>424</a:t>
            </a:r>
            <a:r>
              <a:rPr kumimoji="1" lang="ja-JP" altLang="en-US" dirty="0" smtClean="0"/>
              <a:t>リポジトリにおいての割合は</a:t>
            </a:r>
            <a:endParaRPr kumimoji="1" lang="en-US" altLang="ja-JP" dirty="0" smtClean="0"/>
          </a:p>
          <a:p>
            <a:pPr lvl="2"/>
            <a:r>
              <a:rPr lang="en-US" altLang="ja-JP" dirty="0" smtClean="0"/>
              <a:t>65%</a:t>
            </a:r>
            <a:r>
              <a:rPr lang="ja-JP" altLang="en-US" dirty="0"/>
              <a:t>が</a:t>
            </a:r>
            <a:r>
              <a:rPr lang="en-US" altLang="ja-JP" dirty="0"/>
              <a:t>1</a:t>
            </a:r>
            <a:r>
              <a:rPr lang="ja-JP" altLang="en-US" dirty="0"/>
              <a:t>人以下，</a:t>
            </a:r>
            <a:r>
              <a:rPr lang="en-US" altLang="ja-JP" dirty="0" smtClean="0"/>
              <a:t>83%</a:t>
            </a:r>
            <a:r>
              <a:rPr lang="ja-JP" altLang="en-US" dirty="0"/>
              <a:t>が</a:t>
            </a:r>
            <a:r>
              <a:rPr lang="en-US" altLang="ja-JP" dirty="0"/>
              <a:t>2</a:t>
            </a:r>
            <a:r>
              <a:rPr lang="ja-JP" altLang="en-US" dirty="0"/>
              <a:t>人以下，</a:t>
            </a:r>
            <a:r>
              <a:rPr lang="en-US" altLang="ja-JP" dirty="0" smtClean="0"/>
              <a:t>90%</a:t>
            </a:r>
            <a:r>
              <a:rPr lang="ja-JP" altLang="en-US" dirty="0"/>
              <a:t>が</a:t>
            </a:r>
            <a:r>
              <a:rPr lang="en-US" altLang="ja-JP" dirty="0"/>
              <a:t>3</a:t>
            </a:r>
            <a:r>
              <a:rPr lang="ja-JP" altLang="en-US" dirty="0"/>
              <a:t>人</a:t>
            </a:r>
            <a:r>
              <a:rPr lang="ja-JP" altLang="en-US" dirty="0" smtClean="0"/>
              <a:t>以下</a:t>
            </a:r>
            <a:endParaRPr lang="en-US" altLang="ja-JP" dirty="0" smtClean="0"/>
          </a:p>
          <a:p>
            <a:pPr lvl="2"/>
            <a:endParaRPr lang="en-US" altLang="ja-JP" dirty="0"/>
          </a:p>
          <a:p>
            <a:r>
              <a:rPr lang="ja-JP" altLang="en-US" dirty="0"/>
              <a:t>分析の</a:t>
            </a:r>
            <a:r>
              <a:rPr lang="ja-JP" altLang="en-US" dirty="0" smtClean="0"/>
              <a:t>際個人のリポジトリを避けるには，コミッタの数を見ないといけない</a:t>
            </a:r>
            <a:endParaRPr lang="en-US" altLang="ja-JP" dirty="0"/>
          </a:p>
        </p:txBody>
      </p:sp>
    </p:spTree>
    <p:extLst>
      <p:ext uri="{BB962C8B-B14F-4D97-AF65-F5344CB8AC3E}">
        <p14:creationId xmlns:p14="http://schemas.microsoft.com/office/powerpoint/2010/main" val="1479225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結果５</a:t>
            </a:r>
            <a:r>
              <a:rPr kumimoji="1" lang="en-US" altLang="ja-JP" dirty="0" smtClean="0"/>
              <a:t>:On Pull Request</a:t>
            </a:r>
            <a:endParaRPr kumimoji="1" lang="ja-JP" altLang="en-US" dirty="0"/>
          </a:p>
        </p:txBody>
      </p:sp>
      <p:sp>
        <p:nvSpPr>
          <p:cNvPr id="3" name="コンテンツ プレースホルダー 2"/>
          <p:cNvSpPr>
            <a:spLocks noGrp="1"/>
          </p:cNvSpPr>
          <p:nvPr>
            <p:ph idx="1"/>
          </p:nvPr>
        </p:nvSpPr>
        <p:spPr>
          <a:xfrm>
            <a:off x="457200" y="1600200"/>
            <a:ext cx="8229600" cy="4997152"/>
          </a:xfrm>
        </p:spPr>
        <p:txBody>
          <a:bodyPr>
            <a:normAutofit/>
          </a:bodyPr>
          <a:lstStyle/>
          <a:p>
            <a:r>
              <a:rPr lang="en-US" altLang="ja-JP" dirty="0" smtClean="0"/>
              <a:t>Promise Ⅰ:GitHub</a:t>
            </a:r>
            <a:r>
              <a:rPr lang="ja-JP" altLang="en-US" dirty="0" smtClean="0"/>
              <a:t>は</a:t>
            </a:r>
            <a:r>
              <a:rPr lang="ja-JP" altLang="en-US" dirty="0"/>
              <a:t>コードレビューを</a:t>
            </a:r>
            <a:r>
              <a:rPr lang="en-US" altLang="ja-JP" dirty="0" err="1"/>
              <a:t>PullRequest</a:t>
            </a:r>
            <a:r>
              <a:rPr lang="ja-JP" altLang="en-US" dirty="0"/>
              <a:t>や</a:t>
            </a:r>
            <a:r>
              <a:rPr lang="en-US" altLang="ja-JP" dirty="0"/>
              <a:t>Commit</a:t>
            </a:r>
            <a:r>
              <a:rPr lang="ja-JP" altLang="en-US" dirty="0"/>
              <a:t>の形式に</a:t>
            </a:r>
            <a:r>
              <a:rPr lang="ja-JP" altLang="en-US" dirty="0" smtClean="0"/>
              <a:t>して価値のあるソースのデータとして供給する</a:t>
            </a:r>
            <a:endParaRPr lang="en-US" altLang="ja-JP" dirty="0" smtClean="0"/>
          </a:p>
          <a:p>
            <a:r>
              <a:rPr kumimoji="1" lang="en-US" altLang="ja-JP" dirty="0" smtClean="0"/>
              <a:t>Perils Ⅵ:PullRequest</a:t>
            </a:r>
            <a:r>
              <a:rPr kumimoji="1" lang="ja-JP" altLang="en-US" dirty="0" smtClean="0"/>
              <a:t>を使っているプロジェクトは少ない，そして使い方がとても</a:t>
            </a:r>
            <a:r>
              <a:rPr kumimoji="1" lang="en-US" altLang="ja-JP" dirty="0" smtClean="0"/>
              <a:t>skew</a:t>
            </a:r>
            <a:r>
              <a:rPr kumimoji="1" lang="ja-JP" altLang="en-US" dirty="0" smtClean="0"/>
              <a:t>である</a:t>
            </a:r>
            <a:endParaRPr kumimoji="1" lang="en-US" altLang="ja-JP" dirty="0" smtClean="0"/>
          </a:p>
          <a:p>
            <a:pPr lvl="1"/>
            <a:r>
              <a:rPr kumimoji="1" lang="ja-JP" altLang="en-US" dirty="0" smtClean="0"/>
              <a:t>プロジェクトの</a:t>
            </a:r>
            <a:r>
              <a:rPr kumimoji="1" lang="en-US" altLang="ja-JP" dirty="0" smtClean="0"/>
              <a:t>PR</a:t>
            </a:r>
            <a:r>
              <a:rPr kumimoji="1" lang="ja-JP" altLang="en-US" dirty="0" smtClean="0"/>
              <a:t>の数の中央値は２</a:t>
            </a:r>
            <a:endParaRPr kumimoji="1" lang="en-US" altLang="ja-JP" dirty="0" smtClean="0"/>
          </a:p>
          <a:p>
            <a:pPr lvl="1"/>
            <a:r>
              <a:rPr lang="ja-JP" altLang="en-US" dirty="0" smtClean="0"/>
              <a:t>プロジェクトの</a:t>
            </a:r>
            <a:r>
              <a:rPr lang="en-US" altLang="ja-JP" dirty="0" smtClean="0"/>
              <a:t>44.7%</a:t>
            </a:r>
            <a:r>
              <a:rPr lang="ja-JP" altLang="en-US" dirty="0" smtClean="0"/>
              <a:t>は</a:t>
            </a:r>
            <a:r>
              <a:rPr lang="en-US" altLang="ja-JP" dirty="0" smtClean="0"/>
              <a:t>PR</a:t>
            </a:r>
            <a:r>
              <a:rPr lang="ja-JP" altLang="en-US" dirty="0" smtClean="0"/>
              <a:t>の数が</a:t>
            </a:r>
            <a:r>
              <a:rPr lang="en-US" altLang="ja-JP" dirty="0" smtClean="0"/>
              <a:t>1</a:t>
            </a:r>
            <a:r>
              <a:rPr lang="ja-JP" altLang="en-US" dirty="0" smtClean="0"/>
              <a:t>以下で</a:t>
            </a:r>
            <a:r>
              <a:rPr lang="en-US" altLang="ja-JP" dirty="0" smtClean="0"/>
              <a:t>95%</a:t>
            </a:r>
            <a:r>
              <a:rPr lang="ja-JP" altLang="en-US" dirty="0" smtClean="0"/>
              <a:t>が</a:t>
            </a:r>
            <a:r>
              <a:rPr lang="en-US" altLang="ja-JP" dirty="0" smtClean="0"/>
              <a:t>25</a:t>
            </a:r>
            <a:r>
              <a:rPr lang="ja-JP" altLang="en-US" dirty="0" smtClean="0"/>
              <a:t>以下</a:t>
            </a:r>
            <a:endParaRPr lang="en-US" altLang="ja-JP" dirty="0" smtClean="0"/>
          </a:p>
          <a:p>
            <a:pPr lvl="1"/>
            <a:endParaRPr kumimoji="1" lang="en-US" altLang="ja-JP" dirty="0"/>
          </a:p>
          <a:p>
            <a:r>
              <a:rPr lang="en-US" altLang="ja-JP" dirty="0" smtClean="0"/>
              <a:t>GitHub</a:t>
            </a:r>
            <a:r>
              <a:rPr lang="ja-JP" altLang="en-US" dirty="0" smtClean="0"/>
              <a:t>におけるレビュープロセスを見るならば，</a:t>
            </a:r>
            <a:r>
              <a:rPr lang="en-US" altLang="ja-JP" dirty="0" smtClean="0"/>
              <a:t>PR</a:t>
            </a:r>
            <a:r>
              <a:rPr lang="ja-JP" altLang="en-US" dirty="0" smtClean="0"/>
              <a:t>の数を考慮しなければならない</a:t>
            </a:r>
            <a:endParaRPr kumimoji="1" lang="ja-JP" altLang="en-US" dirty="0"/>
          </a:p>
        </p:txBody>
      </p:sp>
    </p:spTree>
    <p:extLst>
      <p:ext uri="{BB962C8B-B14F-4D97-AF65-F5344CB8AC3E}">
        <p14:creationId xmlns:p14="http://schemas.microsoft.com/office/powerpoint/2010/main" val="4235505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結果６</a:t>
            </a:r>
            <a:r>
              <a:rPr kumimoji="1" lang="en-US" altLang="ja-JP" dirty="0" smtClean="0"/>
              <a:t>:Pull Requests as a Code Review Mechanism(1/2)</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lstStyle/>
          <a:p>
            <a:r>
              <a:rPr kumimoji="1" lang="en-US" altLang="ja-JP" dirty="0" smtClean="0"/>
              <a:t>Perils Ⅶ:</a:t>
            </a:r>
            <a:r>
              <a:rPr kumimoji="1" lang="ja-JP" altLang="en-US" dirty="0" smtClean="0"/>
              <a:t>もし</a:t>
            </a:r>
            <a:r>
              <a:rPr kumimoji="1" lang="en-US" altLang="ja-JP" dirty="0" smtClean="0"/>
              <a:t>PR</a:t>
            </a:r>
            <a:r>
              <a:rPr kumimoji="1" lang="ja-JP" altLang="en-US" dirty="0" smtClean="0"/>
              <a:t>のコミットをやり直した場合</a:t>
            </a:r>
            <a:r>
              <a:rPr kumimoji="1" lang="en-US" altLang="ja-JP" dirty="0" smtClean="0"/>
              <a:t>GitHub</a:t>
            </a:r>
            <a:r>
              <a:rPr kumimoji="1" lang="ja-JP" altLang="en-US" dirty="0" smtClean="0"/>
              <a:t>は最新のコミットのみを記録する</a:t>
            </a:r>
            <a:endParaRPr kumimoji="1" lang="en-US" altLang="ja-JP" dirty="0" smtClean="0"/>
          </a:p>
          <a:p>
            <a:pPr lvl="1"/>
            <a:r>
              <a:rPr kumimoji="1" lang="ja-JP" altLang="en-US" dirty="0" smtClean="0"/>
              <a:t>おくった</a:t>
            </a:r>
            <a:r>
              <a:rPr kumimoji="1" lang="en-US" altLang="ja-JP" dirty="0" smtClean="0"/>
              <a:t>PR</a:t>
            </a:r>
            <a:r>
              <a:rPr kumimoji="1" lang="ja-JP" altLang="en-US" dirty="0" smtClean="0"/>
              <a:t>に対してのコメントなどを受けて</a:t>
            </a:r>
            <a:r>
              <a:rPr kumimoji="1" lang="en-US" altLang="ja-JP" dirty="0" smtClean="0"/>
              <a:t>PR</a:t>
            </a:r>
            <a:r>
              <a:rPr kumimoji="1" lang="ja-JP" altLang="en-US" dirty="0" smtClean="0"/>
              <a:t>をやり直しをすることがある</a:t>
            </a:r>
            <a:endParaRPr kumimoji="1" lang="en-US" altLang="ja-JP" dirty="0" smtClean="0"/>
          </a:p>
          <a:p>
            <a:pPr lvl="1"/>
            <a:r>
              <a:rPr lang="ja-JP" altLang="en-US" dirty="0"/>
              <a:t>その</a:t>
            </a:r>
            <a:r>
              <a:rPr lang="ja-JP" altLang="en-US" dirty="0" smtClean="0"/>
              <a:t>場合メインリポジトリに反映されるのは修正後のコミットだけなので，それより前のコミットは消える</a:t>
            </a:r>
            <a:endParaRPr lang="en-US" altLang="ja-JP" dirty="0" smtClean="0"/>
          </a:p>
          <a:p>
            <a:pPr lvl="1"/>
            <a:endParaRPr kumimoji="1" lang="en-US" altLang="ja-JP" dirty="0"/>
          </a:p>
          <a:p>
            <a:r>
              <a:rPr lang="ja-JP" altLang="en-US" dirty="0" smtClean="0"/>
              <a:t>コードレビュー</a:t>
            </a:r>
            <a:r>
              <a:rPr lang="ja-JP" altLang="en-US" dirty="0"/>
              <a:t>に</a:t>
            </a:r>
            <a:r>
              <a:rPr lang="ja-JP" altLang="en-US" dirty="0" smtClean="0"/>
              <a:t>おいて，すべてのコミットを分析したい場合，</a:t>
            </a:r>
            <a:r>
              <a:rPr lang="en-US" altLang="ja-JP" dirty="0" smtClean="0"/>
              <a:t>GitHub</a:t>
            </a:r>
            <a:r>
              <a:rPr lang="ja-JP" altLang="en-US" dirty="0" smtClean="0"/>
              <a:t>によるコミットの記録のみを頼りにしてはいけない</a:t>
            </a:r>
            <a:endParaRPr kumimoji="1" lang="ja-JP" altLang="en-US" dirty="0"/>
          </a:p>
        </p:txBody>
      </p:sp>
    </p:spTree>
    <p:extLst>
      <p:ext uri="{BB962C8B-B14F-4D97-AF65-F5344CB8AC3E}">
        <p14:creationId xmlns:p14="http://schemas.microsoft.com/office/powerpoint/2010/main" val="41102403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a:t>結果６</a:t>
            </a:r>
            <a:r>
              <a:rPr lang="en-US" altLang="ja-JP" dirty="0"/>
              <a:t>:Pull Requests as a Code Review </a:t>
            </a:r>
            <a:r>
              <a:rPr lang="en-US" altLang="ja-JP" dirty="0" smtClean="0"/>
              <a:t>Mechanism(2/2</a:t>
            </a:r>
            <a:r>
              <a:rPr lang="en-US" altLang="ja-JP" dirty="0"/>
              <a:t>)</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lstStyle/>
          <a:p>
            <a:r>
              <a:rPr kumimoji="1" lang="en-US" altLang="ja-JP" dirty="0" smtClean="0"/>
              <a:t>Peril Ⅷ:</a:t>
            </a:r>
            <a:r>
              <a:rPr kumimoji="1" lang="ja-JP" altLang="en-US" dirty="0" smtClean="0"/>
              <a:t>多くの</a:t>
            </a:r>
            <a:r>
              <a:rPr kumimoji="1" lang="en-US" altLang="ja-JP" dirty="0" smtClean="0"/>
              <a:t>Pull Request</a:t>
            </a:r>
            <a:r>
              <a:rPr kumimoji="1" lang="ja-JP" altLang="en-US" dirty="0" smtClean="0"/>
              <a:t>はたとえマージされていたとしても，</a:t>
            </a:r>
            <a:r>
              <a:rPr kumimoji="1" lang="en-US" altLang="ja-JP" dirty="0" smtClean="0"/>
              <a:t>non-merged</a:t>
            </a:r>
            <a:r>
              <a:rPr kumimoji="1" lang="ja-JP" altLang="en-US" dirty="0" smtClean="0"/>
              <a:t>とあらわれる</a:t>
            </a:r>
            <a:endParaRPr kumimoji="1" lang="en-US" altLang="ja-JP" dirty="0" smtClean="0"/>
          </a:p>
          <a:p>
            <a:pPr lvl="1"/>
            <a:r>
              <a:rPr kumimoji="1" lang="en-US" altLang="ja-JP" dirty="0" smtClean="0"/>
              <a:t>GitHub</a:t>
            </a:r>
            <a:r>
              <a:rPr kumimoji="1" lang="ja-JP" altLang="en-US" dirty="0" smtClean="0"/>
              <a:t>の外部でマージされた場合見分けるには</a:t>
            </a:r>
            <a:endParaRPr kumimoji="1" lang="en-US" altLang="ja-JP" dirty="0" smtClean="0"/>
          </a:p>
          <a:p>
            <a:pPr lvl="2"/>
            <a:r>
              <a:rPr lang="en-US" altLang="ja-JP" dirty="0" smtClean="0"/>
              <a:t>PR</a:t>
            </a:r>
            <a:r>
              <a:rPr lang="ja-JP" altLang="en-US" dirty="0" smtClean="0"/>
              <a:t>で送られたコミットが</a:t>
            </a:r>
            <a:r>
              <a:rPr lang="en-US" altLang="ja-JP" dirty="0" smtClean="0"/>
              <a:t>master branch</a:t>
            </a:r>
            <a:r>
              <a:rPr lang="ja-JP" altLang="en-US" dirty="0" smtClean="0"/>
              <a:t>に現れる</a:t>
            </a:r>
            <a:endParaRPr lang="en-US" altLang="ja-JP" dirty="0" smtClean="0"/>
          </a:p>
          <a:p>
            <a:pPr lvl="2"/>
            <a:r>
              <a:rPr lang="en-US" altLang="ja-JP" dirty="0" smtClean="0"/>
              <a:t>PR</a:t>
            </a:r>
            <a:r>
              <a:rPr lang="ja-JP" altLang="en-US" dirty="0" smtClean="0"/>
              <a:t>のコミットが他のコミットと一緒にされて</a:t>
            </a:r>
            <a:r>
              <a:rPr lang="en-US" altLang="ja-JP" dirty="0" smtClean="0"/>
              <a:t>master branch</a:t>
            </a:r>
            <a:r>
              <a:rPr lang="ja-JP" altLang="en-US" dirty="0" smtClean="0"/>
              <a:t>に現れる</a:t>
            </a:r>
            <a:endParaRPr lang="en-US" altLang="ja-JP" dirty="0" smtClean="0"/>
          </a:p>
          <a:p>
            <a:pPr lvl="2"/>
            <a:r>
              <a:rPr kumimoji="1" lang="ja-JP" altLang="en-US" dirty="0"/>
              <a:t>最新</a:t>
            </a:r>
            <a:r>
              <a:rPr kumimoji="1" lang="ja-JP" altLang="en-US" dirty="0" smtClean="0"/>
              <a:t>の</a:t>
            </a:r>
            <a:r>
              <a:rPr kumimoji="1" lang="en-US" altLang="ja-JP" dirty="0" smtClean="0"/>
              <a:t>3</a:t>
            </a:r>
            <a:r>
              <a:rPr kumimoji="1" lang="ja-JP" altLang="en-US" dirty="0" err="1" smtClean="0"/>
              <a:t>つの</a:t>
            </a:r>
            <a:r>
              <a:rPr kumimoji="1" lang="ja-JP" altLang="en-US" dirty="0" smtClean="0"/>
              <a:t>コメントに次のものが入って，</a:t>
            </a:r>
            <a:r>
              <a:rPr lang="ja-JP" altLang="en-US" dirty="0"/>
              <a:t>コミットが</a:t>
            </a:r>
            <a:r>
              <a:rPr lang="en-US" altLang="ja-JP" dirty="0" smtClean="0"/>
              <a:t>master </a:t>
            </a:r>
            <a:r>
              <a:rPr lang="ja-JP" altLang="en-US" dirty="0" smtClean="0"/>
              <a:t>に現れる</a:t>
            </a:r>
            <a:endParaRPr kumimoji="1" lang="en-US" altLang="ja-JP" dirty="0" smtClean="0"/>
          </a:p>
          <a:p>
            <a:pPr marL="914400" lvl="2" indent="0">
              <a:buNone/>
            </a:pPr>
            <a:r>
              <a:rPr kumimoji="1" lang="ja-JP" altLang="en-US" dirty="0" smtClean="0"/>
              <a:t>　</a:t>
            </a:r>
            <a:r>
              <a:rPr lang="en-US" altLang="ja-JP" dirty="0"/>
              <a:t>(?:</a:t>
            </a:r>
            <a:r>
              <a:rPr lang="en-US" altLang="ja-JP" dirty="0" err="1"/>
              <a:t>merg|appl|pull|push|integrat</a:t>
            </a:r>
            <a:r>
              <a:rPr lang="en-US" altLang="ja-JP" dirty="0"/>
              <a:t>)(?:</a:t>
            </a:r>
            <a:r>
              <a:rPr lang="en-US" altLang="ja-JP" dirty="0" err="1"/>
              <a:t>ing|i?ed</a:t>
            </a:r>
            <a:r>
              <a:rPr lang="en-US" altLang="ja-JP" dirty="0" smtClean="0"/>
              <a:t>)</a:t>
            </a:r>
          </a:p>
          <a:p>
            <a:pPr lvl="2"/>
            <a:r>
              <a:rPr kumimoji="1" lang="ja-JP" altLang="en-US" dirty="0" smtClean="0"/>
              <a:t>最新のコメントで</a:t>
            </a:r>
            <a:r>
              <a:rPr kumimoji="1" lang="en-US" altLang="ja-JP" dirty="0" smtClean="0"/>
              <a:t>PR</a:t>
            </a:r>
            <a:r>
              <a:rPr kumimoji="1" lang="ja-JP" altLang="en-US" dirty="0" smtClean="0"/>
              <a:t>が方針に一致していると記された場合</a:t>
            </a:r>
            <a:endParaRPr kumimoji="1" lang="en-US" altLang="ja-JP" dirty="0" smtClean="0"/>
          </a:p>
          <a:p>
            <a:r>
              <a:rPr kumimoji="1" lang="ja-JP" altLang="en-US" dirty="0" smtClean="0"/>
              <a:t>マージされた</a:t>
            </a:r>
            <a:r>
              <a:rPr kumimoji="1" lang="en-US" altLang="ja-JP" dirty="0" smtClean="0"/>
              <a:t>PR</a:t>
            </a:r>
            <a:r>
              <a:rPr kumimoji="1" lang="ja-JP" altLang="en-US" dirty="0" smtClean="0"/>
              <a:t>を分析したいとき，</a:t>
            </a:r>
            <a:r>
              <a:rPr kumimoji="1" lang="en-US" altLang="ja-JP" dirty="0" smtClean="0"/>
              <a:t>GitHub</a:t>
            </a:r>
            <a:r>
              <a:rPr kumimoji="1" lang="ja-JP" altLang="en-US" dirty="0" smtClean="0"/>
              <a:t>のマージ状態を見るのではなく，</a:t>
            </a:r>
            <a:r>
              <a:rPr lang="ja-JP" altLang="en-US" dirty="0" smtClean="0"/>
              <a:t>上記で示した方法で見分けなければならない</a:t>
            </a:r>
            <a:endParaRPr kumimoji="1" lang="en-US" altLang="ja-JP" dirty="0" smtClean="0"/>
          </a:p>
        </p:txBody>
      </p:sp>
    </p:spTree>
    <p:extLst>
      <p:ext uri="{BB962C8B-B14F-4D97-AF65-F5344CB8AC3E}">
        <p14:creationId xmlns:p14="http://schemas.microsoft.com/office/powerpoint/2010/main" val="38791540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結果７</a:t>
            </a:r>
            <a:r>
              <a:rPr kumimoji="1" lang="en-US" altLang="ja-JP" dirty="0" smtClean="0"/>
              <a:t>:Pull Requests as an Issue Resolution Mechanism</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lstStyle/>
          <a:p>
            <a:r>
              <a:rPr kumimoji="1" lang="en-US" altLang="ja-JP" dirty="0" smtClean="0"/>
              <a:t>Promise Ⅱ:PR,issues,commit</a:t>
            </a:r>
            <a:r>
              <a:rPr kumimoji="1" lang="ja-JP" altLang="en-US" dirty="0" smtClean="0"/>
              <a:t>が連動した開発はソフトウェア開発の状況を総合的に見ることができる</a:t>
            </a:r>
            <a:endParaRPr kumimoji="1" lang="en-US" altLang="ja-JP" dirty="0" smtClean="0"/>
          </a:p>
          <a:p>
            <a:pPr lvl="1"/>
            <a:r>
              <a:rPr lang="en-US" altLang="ja-JP" dirty="0" smtClean="0"/>
              <a:t>PR</a:t>
            </a:r>
            <a:r>
              <a:rPr lang="ja-JP" altLang="en-US" dirty="0" smtClean="0"/>
              <a:t>は</a:t>
            </a:r>
            <a:r>
              <a:rPr lang="en-US" altLang="ja-JP" dirty="0" smtClean="0"/>
              <a:t>issue</a:t>
            </a:r>
            <a:r>
              <a:rPr lang="ja-JP" altLang="en-US" dirty="0" smtClean="0"/>
              <a:t>に</a:t>
            </a:r>
            <a:r>
              <a:rPr lang="ja-JP" altLang="en-US" dirty="0" err="1" smtClean="0"/>
              <a:t>ひも</a:t>
            </a:r>
            <a:r>
              <a:rPr lang="ja-JP" altLang="en-US" dirty="0" smtClean="0"/>
              <a:t>づけられていて，それに関する議論についてもたどることができる．</a:t>
            </a:r>
            <a:endParaRPr lang="en-US" altLang="ja-JP" dirty="0" smtClean="0"/>
          </a:p>
          <a:p>
            <a:pPr lvl="1"/>
            <a:r>
              <a:rPr kumimoji="1" lang="ja-JP" altLang="en-US" dirty="0" smtClean="0"/>
              <a:t>そして，それらを分析することでコラボレーションパター</a:t>
            </a:r>
            <a:r>
              <a:rPr lang="ja-JP" altLang="en-US" dirty="0" smtClean="0"/>
              <a:t>ンを調査することができる．</a:t>
            </a:r>
            <a:endParaRPr lang="en-US" altLang="ja-JP" dirty="0"/>
          </a:p>
          <a:p>
            <a:pPr lvl="1"/>
            <a:endParaRPr kumimoji="1" lang="en-US" altLang="ja-JP" dirty="0" smtClean="0"/>
          </a:p>
          <a:p>
            <a:pPr lvl="1"/>
            <a:r>
              <a:rPr kumimoji="1" lang="en-US" altLang="ja-JP" dirty="0" smtClean="0"/>
              <a:t>Issue</a:t>
            </a:r>
            <a:r>
              <a:rPr kumimoji="1" lang="ja-JP" altLang="en-US" dirty="0" smtClean="0"/>
              <a:t>の</a:t>
            </a:r>
            <a:r>
              <a:rPr lang="ja-JP" altLang="en-US" dirty="0"/>
              <a:t>特徴</a:t>
            </a:r>
            <a:r>
              <a:rPr lang="ja-JP" altLang="en-US" dirty="0" smtClean="0"/>
              <a:t>はプロ</a:t>
            </a:r>
            <a:r>
              <a:rPr lang="ja-JP" altLang="en-US" dirty="0"/>
              <a:t>ジェクト</a:t>
            </a:r>
            <a:r>
              <a:rPr lang="ja-JP" altLang="en-US" dirty="0" smtClean="0"/>
              <a:t>を通して均一になっていない</a:t>
            </a:r>
            <a:endParaRPr lang="en-US" altLang="ja-JP" dirty="0" smtClean="0"/>
          </a:p>
          <a:p>
            <a:pPr lvl="1"/>
            <a:r>
              <a:rPr kumimoji="1" lang="en-US" altLang="ja-JP" dirty="0" smtClean="0"/>
              <a:t>12%</a:t>
            </a:r>
            <a:r>
              <a:rPr kumimoji="1" lang="ja-JP" altLang="en-US" dirty="0" smtClean="0"/>
              <a:t>のリポジトリでしか</a:t>
            </a:r>
            <a:r>
              <a:rPr kumimoji="1" lang="en-US" altLang="ja-JP" dirty="0" smtClean="0"/>
              <a:t>PR</a:t>
            </a:r>
            <a:r>
              <a:rPr kumimoji="1" lang="ja-JP" altLang="en-US" dirty="0" smtClean="0"/>
              <a:t>と</a:t>
            </a:r>
            <a:r>
              <a:rPr kumimoji="1" lang="en-US" altLang="ja-JP" dirty="0" smtClean="0"/>
              <a:t>Issue</a:t>
            </a:r>
            <a:r>
              <a:rPr lang="ja-JP" altLang="en-US" dirty="0" smtClean="0"/>
              <a:t>が使われていない</a:t>
            </a:r>
            <a:endParaRPr lang="en-US" altLang="ja-JP" dirty="0" smtClean="0"/>
          </a:p>
          <a:p>
            <a:pPr lvl="1"/>
            <a:r>
              <a:rPr kumimoji="1" lang="ja-JP" altLang="en-US" dirty="0"/>
              <a:t>特</a:t>
            </a:r>
            <a:r>
              <a:rPr kumimoji="1" lang="ja-JP" altLang="en-US" dirty="0" smtClean="0"/>
              <a:t>に</a:t>
            </a:r>
            <a:r>
              <a:rPr kumimoji="1" lang="en-US" altLang="ja-JP" dirty="0" smtClean="0"/>
              <a:t>GitHub</a:t>
            </a:r>
            <a:r>
              <a:rPr kumimoji="1" lang="ja-JP" altLang="en-US" dirty="0" smtClean="0"/>
              <a:t>に移行してきたプロジェクトは，独自の</a:t>
            </a:r>
            <a:r>
              <a:rPr kumimoji="1" lang="en-US" altLang="ja-JP" dirty="0" smtClean="0"/>
              <a:t>Issue</a:t>
            </a:r>
            <a:r>
              <a:rPr kumimoji="1" lang="ja-JP" altLang="en-US" dirty="0" smtClean="0"/>
              <a:t>データベースで管理している．</a:t>
            </a:r>
            <a:endParaRPr kumimoji="1" lang="ja-JP" altLang="en-US" dirty="0"/>
          </a:p>
        </p:txBody>
      </p:sp>
    </p:spTree>
    <p:extLst>
      <p:ext uri="{BB962C8B-B14F-4D97-AF65-F5344CB8AC3E}">
        <p14:creationId xmlns:p14="http://schemas.microsoft.com/office/powerpoint/2010/main" val="1235516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結果８：</a:t>
            </a:r>
            <a:r>
              <a:rPr kumimoji="1" lang="en-US" altLang="ja-JP" dirty="0" smtClean="0"/>
              <a:t>On the Use of Non-GitHub Infrastructure</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Peril Ⅸ:</a:t>
            </a:r>
            <a:r>
              <a:rPr kumimoji="1" lang="ja-JP" altLang="en-US" dirty="0" smtClean="0"/>
              <a:t>多くの活発なプロジェクトではすべてのソフトウェア開発が</a:t>
            </a:r>
            <a:r>
              <a:rPr kumimoji="1" lang="en-US" altLang="ja-JP" dirty="0" smtClean="0"/>
              <a:t>GitHub</a:t>
            </a:r>
            <a:r>
              <a:rPr kumimoji="1" lang="ja-JP" altLang="en-US" dirty="0" smtClean="0"/>
              <a:t>で行われていない</a:t>
            </a:r>
            <a:endParaRPr kumimoji="1" lang="en-US" altLang="ja-JP" dirty="0" smtClean="0"/>
          </a:p>
          <a:p>
            <a:pPr lvl="1"/>
            <a:r>
              <a:rPr lang="ja-JP" altLang="en-US" dirty="0" smtClean="0"/>
              <a:t>コラボレーションの手段として，外部のメーリングリストや</a:t>
            </a:r>
            <a:r>
              <a:rPr lang="en-US" altLang="ja-JP" dirty="0" smtClean="0"/>
              <a:t>Issue</a:t>
            </a:r>
            <a:r>
              <a:rPr lang="ja-JP" altLang="en-US" dirty="0" smtClean="0"/>
              <a:t>トラッキングを使っている．</a:t>
            </a:r>
            <a:endParaRPr lang="en-US" altLang="ja-JP" dirty="0" smtClean="0"/>
          </a:p>
          <a:p>
            <a:pPr lvl="1"/>
            <a:r>
              <a:rPr lang="en-US" altLang="ja-JP" dirty="0" smtClean="0"/>
              <a:t>GitHub</a:t>
            </a:r>
            <a:r>
              <a:rPr lang="ja-JP" altLang="en-US" dirty="0" err="1" smtClean="0"/>
              <a:t>には</a:t>
            </a:r>
            <a:r>
              <a:rPr lang="en-US" altLang="ja-JP" dirty="0" smtClean="0"/>
              <a:t>mirror</a:t>
            </a:r>
            <a:r>
              <a:rPr lang="ja-JP" altLang="en-US" dirty="0" smtClean="0"/>
              <a:t>リポジトリが多く存在している．</a:t>
            </a:r>
            <a:endParaRPr lang="en-US" altLang="ja-JP" dirty="0" smtClean="0"/>
          </a:p>
          <a:p>
            <a:pPr lvl="2"/>
            <a:r>
              <a:rPr kumimoji="1" lang="en-US" altLang="ja-JP" dirty="0" smtClean="0"/>
              <a:t>1,851</a:t>
            </a:r>
            <a:r>
              <a:rPr kumimoji="1" lang="ja-JP" altLang="en-US" dirty="0" smtClean="0"/>
              <a:t>プロジェクトで</a:t>
            </a:r>
            <a:r>
              <a:rPr kumimoji="1" lang="en-US" altLang="ja-JP" dirty="0" smtClean="0"/>
              <a:t>12,709</a:t>
            </a:r>
            <a:r>
              <a:rPr kumimoji="1" lang="ja-JP" altLang="en-US" dirty="0" smtClean="0"/>
              <a:t>リポジトリ存在する</a:t>
            </a:r>
            <a:endParaRPr kumimoji="1" lang="en-US" altLang="ja-JP" dirty="0" smtClean="0"/>
          </a:p>
          <a:p>
            <a:pPr lvl="1"/>
            <a:r>
              <a:rPr kumimoji="1" lang="en-US" altLang="ja-JP" dirty="0" smtClean="0"/>
              <a:t>GitHub</a:t>
            </a:r>
            <a:r>
              <a:rPr kumimoji="1" lang="ja-JP" altLang="en-US" dirty="0" smtClean="0"/>
              <a:t>のユーザでなくてもコミットが記録されている</a:t>
            </a:r>
            <a:endParaRPr kumimoji="1" lang="en-US" altLang="ja-JP" dirty="0" smtClean="0"/>
          </a:p>
          <a:p>
            <a:pPr lvl="2"/>
            <a:r>
              <a:rPr kumimoji="1" lang="en-US" altLang="ja-JP" dirty="0" smtClean="0"/>
              <a:t>mirror</a:t>
            </a:r>
            <a:r>
              <a:rPr kumimoji="1" lang="ja-JP" altLang="en-US" dirty="0" smtClean="0"/>
              <a:t>元での変更を反映させるため</a:t>
            </a:r>
            <a:endParaRPr kumimoji="1" lang="en-US" altLang="ja-JP" dirty="0" smtClean="0"/>
          </a:p>
          <a:p>
            <a:pPr lvl="1"/>
            <a:r>
              <a:rPr kumimoji="1" lang="en-US" altLang="ja-JP" dirty="0" smtClean="0"/>
              <a:t>GitHub</a:t>
            </a:r>
            <a:r>
              <a:rPr kumimoji="1" lang="ja-JP" altLang="en-US" dirty="0" smtClean="0"/>
              <a:t>のユーザでないコミッタが登録されているリポジトリを避けるためには，</a:t>
            </a:r>
            <a:r>
              <a:rPr kumimoji="1" lang="en-US" altLang="ja-JP" dirty="0" err="1" smtClean="0"/>
              <a:t>discription</a:t>
            </a:r>
            <a:r>
              <a:rPr kumimoji="1" lang="ja-JP" altLang="en-US" dirty="0" smtClean="0"/>
              <a:t>から判断できる</a:t>
            </a:r>
            <a:endParaRPr kumimoji="1" lang="ja-JP" altLang="en-US" dirty="0"/>
          </a:p>
        </p:txBody>
      </p:sp>
    </p:spTree>
    <p:extLst>
      <p:ext uri="{BB962C8B-B14F-4D97-AF65-F5344CB8AC3E}">
        <p14:creationId xmlns:p14="http://schemas.microsoft.com/office/powerpoint/2010/main" val="39243425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THREATS TO VALIDITY</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lstStyle/>
          <a:p>
            <a:r>
              <a:rPr lang="ja-JP" altLang="en-US" dirty="0"/>
              <a:t>この調査</a:t>
            </a:r>
            <a:r>
              <a:rPr lang="ja-JP" altLang="en-US" dirty="0" smtClean="0"/>
              <a:t>は比較的少ないバイアスのある参加者で成っている．</a:t>
            </a:r>
            <a:endParaRPr lang="en-US" altLang="ja-JP" dirty="0" smtClean="0"/>
          </a:p>
          <a:p>
            <a:r>
              <a:rPr lang="ja-JP" altLang="en-US" dirty="0" smtClean="0"/>
              <a:t>マニュアルの分析で使った</a:t>
            </a:r>
            <a:r>
              <a:rPr lang="en-US" altLang="ja-JP" dirty="0" smtClean="0"/>
              <a:t>434</a:t>
            </a:r>
            <a:r>
              <a:rPr lang="ja-JP" altLang="en-US" dirty="0" smtClean="0"/>
              <a:t>のリポジトリは様々な使われ方をしていたので結果は一般的でない．</a:t>
            </a:r>
            <a:endParaRPr lang="en-US" altLang="ja-JP" dirty="0" smtClean="0"/>
          </a:p>
          <a:p>
            <a:r>
              <a:rPr lang="en-US" altLang="ja-JP" dirty="0" smtClean="0"/>
              <a:t>GHTorrent</a:t>
            </a:r>
            <a:r>
              <a:rPr lang="ja-JP" altLang="en-US" dirty="0" smtClean="0"/>
              <a:t>はベストエフォートで</a:t>
            </a:r>
            <a:r>
              <a:rPr lang="en-US" altLang="ja-JP" dirty="0" smtClean="0"/>
              <a:t>GitHub</a:t>
            </a:r>
            <a:r>
              <a:rPr lang="ja-JP" altLang="en-US" dirty="0" smtClean="0"/>
              <a:t>のデータを集めている．</a:t>
            </a:r>
            <a:endParaRPr lang="en-US" altLang="ja-JP" dirty="0" smtClean="0"/>
          </a:p>
          <a:p>
            <a:endParaRPr lang="en-US" altLang="ja-JP" dirty="0" smtClean="0"/>
          </a:p>
          <a:p>
            <a:endParaRPr kumimoji="1" lang="ja-JP" altLang="en-US" dirty="0"/>
          </a:p>
        </p:txBody>
      </p:sp>
      <p:pic>
        <p:nvPicPr>
          <p:cNvPr id="4098" name="Picture 2" descr="C:\Users\yusuke\Documents\輪講（研究）\the_promise_and_perils_of_mining_github\fig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869160"/>
            <a:ext cx="7601413"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4931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DISCUSSION &amp; CONCLUSIONS</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この研究では</a:t>
            </a:r>
            <a:r>
              <a:rPr lang="en-US" altLang="ja-JP" dirty="0" smtClean="0"/>
              <a:t>GitHub</a:t>
            </a:r>
            <a:r>
              <a:rPr lang="ja-JP" altLang="en-US" dirty="0"/>
              <a:t>からデータ</a:t>
            </a:r>
            <a:r>
              <a:rPr lang="ja-JP" altLang="en-US" dirty="0" smtClean="0"/>
              <a:t>をとってきて，そしてソフトウェアエンジニアリングの評価を行った．</a:t>
            </a:r>
            <a:endParaRPr lang="en-US" altLang="ja-JP" dirty="0" smtClean="0"/>
          </a:p>
          <a:p>
            <a:r>
              <a:rPr lang="ja-JP" altLang="en-US" dirty="0"/>
              <a:t>無差別</a:t>
            </a:r>
            <a:r>
              <a:rPr lang="ja-JP" altLang="en-US" dirty="0" smtClean="0"/>
              <a:t>に</a:t>
            </a:r>
            <a:r>
              <a:rPr lang="en-US" altLang="ja-JP" dirty="0" smtClean="0"/>
              <a:t>GitHub</a:t>
            </a:r>
            <a:r>
              <a:rPr lang="ja-JP" altLang="en-US" dirty="0" smtClean="0"/>
              <a:t>のデータをとってくるのは個人のリポジトリも含めるため良くない．</a:t>
            </a:r>
            <a:endParaRPr lang="en-US" altLang="ja-JP" dirty="0" smtClean="0"/>
          </a:p>
          <a:p>
            <a:r>
              <a:rPr lang="en-US" altLang="ja-JP" dirty="0" smtClean="0"/>
              <a:t>GitHub</a:t>
            </a:r>
            <a:r>
              <a:rPr lang="ja-JP" altLang="en-US" dirty="0" smtClean="0"/>
              <a:t>のデータを扱うときは気を付けることがある</a:t>
            </a:r>
            <a:endParaRPr lang="en-US" altLang="ja-JP" dirty="0" smtClean="0"/>
          </a:p>
          <a:p>
            <a:pPr lvl="1"/>
            <a:r>
              <a:rPr lang="ja-JP" altLang="en-US" dirty="0" smtClean="0"/>
              <a:t>目的，更新時間，コミッタの数，</a:t>
            </a:r>
            <a:r>
              <a:rPr lang="en-US" altLang="ja-JP" dirty="0" smtClean="0"/>
              <a:t>PR</a:t>
            </a:r>
            <a:r>
              <a:rPr lang="ja-JP" altLang="en-US" dirty="0" smtClean="0"/>
              <a:t>の数，</a:t>
            </a:r>
            <a:r>
              <a:rPr lang="en-US" altLang="ja-JP" dirty="0" smtClean="0"/>
              <a:t>Issue</a:t>
            </a:r>
            <a:r>
              <a:rPr lang="ja-JP" altLang="en-US" dirty="0" smtClean="0"/>
              <a:t>の利用</a:t>
            </a:r>
            <a:endParaRPr lang="en-US" altLang="ja-JP" dirty="0" smtClean="0"/>
          </a:p>
          <a:p>
            <a:endParaRPr lang="en-US" altLang="ja-JP" dirty="0" smtClean="0"/>
          </a:p>
        </p:txBody>
      </p:sp>
    </p:spTree>
    <p:extLst>
      <p:ext uri="{BB962C8B-B14F-4D97-AF65-F5344CB8AC3E}">
        <p14:creationId xmlns:p14="http://schemas.microsoft.com/office/powerpoint/2010/main" val="3314851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感想</a:t>
            </a:r>
            <a:endParaRPr kumimoji="1" lang="ja-JP" altLang="en-US" dirty="0"/>
          </a:p>
        </p:txBody>
      </p:sp>
      <p:sp>
        <p:nvSpPr>
          <p:cNvPr id="3" name="コンテンツ プレースホルダー 2"/>
          <p:cNvSpPr>
            <a:spLocks noGrp="1"/>
          </p:cNvSpPr>
          <p:nvPr>
            <p:ph idx="1"/>
          </p:nvPr>
        </p:nvSpPr>
        <p:spPr>
          <a:xfrm>
            <a:off x="457200" y="1600200"/>
            <a:ext cx="8229600" cy="4997152"/>
          </a:xfrm>
        </p:spPr>
        <p:txBody>
          <a:bodyPr/>
          <a:lstStyle/>
          <a:p>
            <a:r>
              <a:rPr lang="en-US" altLang="ja-JP" dirty="0" smtClean="0"/>
              <a:t>GitHub</a:t>
            </a:r>
            <a:r>
              <a:rPr lang="ja-JP" altLang="en-US" dirty="0" smtClean="0"/>
              <a:t>に</a:t>
            </a:r>
            <a:r>
              <a:rPr kumimoji="1" lang="ja-JP" altLang="en-US" dirty="0" smtClean="0"/>
              <a:t>移ってきたプロジェクトはほとんどが独自</a:t>
            </a:r>
            <a:r>
              <a:rPr kumimoji="1" lang="ja-JP" altLang="en-US" dirty="0" smtClean="0"/>
              <a:t>の</a:t>
            </a:r>
            <a:r>
              <a:rPr kumimoji="1" lang="en-US" altLang="ja-JP" dirty="0" smtClean="0"/>
              <a:t>Issue </a:t>
            </a:r>
            <a:r>
              <a:rPr kumimoji="1" lang="en-US" altLang="ja-JP" dirty="0" smtClean="0"/>
              <a:t>tracking</a:t>
            </a:r>
            <a:r>
              <a:rPr kumimoji="1" lang="ja-JP" altLang="en-US" dirty="0" smtClean="0"/>
              <a:t>を持っていることを知れた．</a:t>
            </a:r>
            <a:endParaRPr kumimoji="1" lang="en-US" altLang="ja-JP" dirty="0" smtClean="0"/>
          </a:p>
          <a:p>
            <a:endParaRPr lang="en-US" altLang="ja-JP" dirty="0" smtClean="0"/>
          </a:p>
          <a:p>
            <a:r>
              <a:rPr lang="en-US" altLang="ja-JP" dirty="0" smtClean="0"/>
              <a:t>PR</a:t>
            </a:r>
            <a:r>
              <a:rPr lang="ja-JP" altLang="en-US" dirty="0" smtClean="0"/>
              <a:t>を使っているプロジェクトは</a:t>
            </a:r>
            <a:r>
              <a:rPr lang="en-US" altLang="ja-JP" dirty="0" smtClean="0"/>
              <a:t>Issue</a:t>
            </a:r>
            <a:r>
              <a:rPr lang="ja-JP" altLang="en-US" dirty="0" smtClean="0"/>
              <a:t>や</a:t>
            </a:r>
            <a:r>
              <a:rPr lang="en-US" altLang="ja-JP" dirty="0" smtClean="0"/>
              <a:t>Comment</a:t>
            </a:r>
            <a:r>
              <a:rPr lang="ja-JP" altLang="en-US" dirty="0" smtClean="0"/>
              <a:t>を紐づけているので分析しやすいように感じた．</a:t>
            </a:r>
            <a:endParaRPr lang="en-US" altLang="ja-JP" dirty="0" smtClean="0"/>
          </a:p>
          <a:p>
            <a:endParaRPr lang="en-US" altLang="ja-JP" dirty="0" smtClean="0"/>
          </a:p>
          <a:p>
            <a:r>
              <a:rPr lang="ja-JP" altLang="en-US" smtClean="0"/>
              <a:t>一方で，</a:t>
            </a:r>
            <a:r>
              <a:rPr lang="en-US" altLang="ja-JP" smtClean="0"/>
              <a:t>PR</a:t>
            </a:r>
            <a:r>
              <a:rPr lang="ja-JP" altLang="en-US" dirty="0" smtClean="0"/>
              <a:t>を調べるには，マージされる方法が複数あるのですべて追っていくのはなかなか難しいと感じた</a:t>
            </a:r>
            <a:endParaRPr lang="en-US" altLang="ja-JP" dirty="0" smtClean="0"/>
          </a:p>
        </p:txBody>
      </p:sp>
    </p:spTree>
    <p:extLst>
      <p:ext uri="{BB962C8B-B14F-4D97-AF65-F5344CB8AC3E}">
        <p14:creationId xmlns:p14="http://schemas.microsoft.com/office/powerpoint/2010/main" val="4772134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7936</TotalTime>
  <Words>1206</Words>
  <Application>Microsoft Office PowerPoint</Application>
  <PresentationFormat>画面に合わせる (4:3)</PresentationFormat>
  <Paragraphs>116</Paragraphs>
  <Slides>17</Slides>
  <Notes>0</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Office ​​テーマ</vt:lpstr>
      <vt:lpstr>The Promise and Perils of Mining GitHub</vt:lpstr>
      <vt:lpstr>概要</vt:lpstr>
      <vt:lpstr>調査方法</vt:lpstr>
      <vt:lpstr>Summary of perils</vt:lpstr>
      <vt:lpstr>結果１</vt:lpstr>
      <vt:lpstr>結果２：On the Activity of Project（1/2）</vt:lpstr>
      <vt:lpstr>結果２：On the Activity of Project（2/2）</vt:lpstr>
      <vt:lpstr>結果３：On the Contents of Projects</vt:lpstr>
      <vt:lpstr>結果４：On the Users Involved with Project</vt:lpstr>
      <vt:lpstr>結果５:On Pull Request</vt:lpstr>
      <vt:lpstr>結果６:Pull Requests as a Code Review Mechanism(1/2)</vt:lpstr>
      <vt:lpstr>結果６:Pull Requests as a Code Review Mechanism(2/2)</vt:lpstr>
      <vt:lpstr>結果７:Pull Requests as an Issue Resolution Mechanism</vt:lpstr>
      <vt:lpstr>結果８：On the Use of Non-GitHub Infrastructure</vt:lpstr>
      <vt:lpstr>THREATS TO VALIDITY</vt:lpstr>
      <vt:lpstr>DISCUSSION &amp; CONCLUSIONS</vt:lpstr>
      <vt:lpstr>感想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Promise and Perils of Mining GitHub</dc:title>
  <dc:creator>yusuke</dc:creator>
  <cp:lastModifiedBy>yusuke kukita</cp:lastModifiedBy>
  <cp:revision>37</cp:revision>
  <dcterms:created xsi:type="dcterms:W3CDTF">2014-07-17T21:32:45Z</dcterms:created>
  <dcterms:modified xsi:type="dcterms:W3CDTF">2014-07-25T01:34:49Z</dcterms:modified>
</cp:coreProperties>
</file>