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6"/>
  </p:notesMasterIdLst>
  <p:handoutMasterIdLst>
    <p:handoutMasterId r:id="rId17"/>
  </p:handoutMasterIdLst>
  <p:sldIdLst>
    <p:sldId id="256" r:id="rId2"/>
    <p:sldId id="257" r:id="rId3"/>
    <p:sldId id="264" r:id="rId4"/>
    <p:sldId id="258" r:id="rId5"/>
    <p:sldId id="259" r:id="rId6"/>
    <p:sldId id="260" r:id="rId7"/>
    <p:sldId id="263" r:id="rId8"/>
    <p:sldId id="265" r:id="rId9"/>
    <p:sldId id="266" r:id="rId10"/>
    <p:sldId id="269" r:id="rId11"/>
    <p:sldId id="271" r:id="rId12"/>
    <p:sldId id="267" r:id="rId13"/>
    <p:sldId id="268" r:id="rId14"/>
    <p:sldId id="270" r:id="rId15"/>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6" d="100"/>
          <a:sy n="106" d="100"/>
        </p:scale>
        <p:origin x="-104" y="-14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45764B0-641E-DE4E-AA6E-D871CDBA41BD}" type="datetimeFigureOut">
              <a:rPr kumimoji="1" lang="ja-JP" altLang="en-US" smtClean="0"/>
              <a:t>15/07/28</a:t>
            </a:fld>
            <a:endParaRPr kumimoji="1" lang="ja-JP" altLang="en-US"/>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1AA52-5BCA-CB4D-9436-A25132841CFD}" type="slidenum">
              <a:rPr kumimoji="1" lang="ja-JP" altLang="en-US" smtClean="0"/>
              <a:t>‹#›</a:t>
            </a:fld>
            <a:endParaRPr kumimoji="1" lang="ja-JP" altLang="en-US"/>
          </a:p>
        </p:txBody>
      </p:sp>
    </p:spTree>
    <p:extLst>
      <p:ext uri="{BB962C8B-B14F-4D97-AF65-F5344CB8AC3E}">
        <p14:creationId xmlns:p14="http://schemas.microsoft.com/office/powerpoint/2010/main" val="28316401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9D983A-9D58-2349-A0CC-F9E4A7CF9850}" type="datetimeFigureOut">
              <a:rPr kumimoji="1" lang="ja-JP" altLang="en-US" smtClean="0"/>
              <a:t>15/07/28</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DE546E-B864-544D-885B-238C023E952C}" type="slidenum">
              <a:rPr kumimoji="1" lang="ja-JP" altLang="en-US" smtClean="0"/>
              <a:t>‹#›</a:t>
            </a:fld>
            <a:endParaRPr kumimoji="1" lang="ja-JP" altLang="en-US"/>
          </a:p>
        </p:txBody>
      </p:sp>
    </p:spTree>
    <p:extLst>
      <p:ext uri="{BB962C8B-B14F-4D97-AF65-F5344CB8AC3E}">
        <p14:creationId xmlns:p14="http://schemas.microsoft.com/office/powerpoint/2010/main" val="2331712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r>
              <a:rPr lang="en-US" altLang="ja-JP" dirty="0" smtClean="0"/>
              <a:t>Keywords* </a:t>
            </a:r>
          </a:p>
          <a:p>
            <a:pPr algn="l"/>
            <a:r>
              <a:rPr lang="en-US" altLang="ja-JP" dirty="0" err="1" smtClean="0"/>
              <a:t>e</a:t>
            </a:r>
            <a:r>
              <a:rPr kumimoji="1" lang="en-US" altLang="ja-JP" dirty="0" err="1" smtClean="0"/>
              <a:t>mprical,student,profession</a:t>
            </a:r>
            <a:r>
              <a:rPr kumimoji="1" lang="en-US" altLang="ja-JP" dirty="0" smtClean="0"/>
              <a:t>,</a:t>
            </a:r>
          </a:p>
          <a:p>
            <a:pPr algn="l"/>
            <a:r>
              <a:rPr lang="en-US" altLang="ja-JP" dirty="0" err="1" smtClean="0"/>
              <a:t>d</a:t>
            </a:r>
            <a:r>
              <a:rPr kumimoji="1" lang="en-US" altLang="ja-JP" dirty="0" err="1" smtClean="0"/>
              <a:t>eveloper,</a:t>
            </a:r>
            <a:r>
              <a:rPr lang="en-US" altLang="ja-JP" dirty="0" err="1" smtClean="0"/>
              <a:t>subject,participant</a:t>
            </a:r>
            <a:r>
              <a:rPr lang="en-US" altLang="ja-JP" dirty="0" smtClean="0"/>
              <a:t>,</a:t>
            </a:r>
          </a:p>
          <a:p>
            <a:pPr algn="l"/>
            <a:r>
              <a:rPr lang="en-US" altLang="ja-JP" dirty="0" err="1" smtClean="0"/>
              <a:t>human,repeat,replicate,further</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4FDE546E-B864-544D-885B-238C023E952C}" type="slidenum">
              <a:rPr kumimoji="1" lang="ja-JP" altLang="en-US" smtClean="0"/>
              <a:t>6</a:t>
            </a:fld>
            <a:endParaRPr kumimoji="1" lang="ja-JP" altLang="en-US"/>
          </a:p>
        </p:txBody>
      </p:sp>
    </p:spTree>
    <p:extLst>
      <p:ext uri="{BB962C8B-B14F-4D97-AF65-F5344CB8AC3E}">
        <p14:creationId xmlns:p14="http://schemas.microsoft.com/office/powerpoint/2010/main" val="2818388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6381605D-721B-B241-BD4B-B8D41DE834B8}" type="datetime1">
              <a:rPr kumimoji="1" lang="ja-JP" altLang="en-US" smtClean="0"/>
              <a:t>15/07/28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6593725-0724-D147-8010-4B602FD46462}" type="slidenum">
              <a:rPr kumimoji="1" lang="ja-JP" altLang="en-US" smtClean="0"/>
              <a:t>‹#›</a:t>
            </a:fld>
            <a:endParaRPr kumimoji="1" lang="ja-JP" altLang="en-US"/>
          </a:p>
        </p:txBody>
      </p:sp>
    </p:spTree>
    <p:extLst>
      <p:ext uri="{BB962C8B-B14F-4D97-AF65-F5344CB8AC3E}">
        <p14:creationId xmlns:p14="http://schemas.microsoft.com/office/powerpoint/2010/main" val="1995982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31FB5AE-E3E9-4A45-9367-B00C1878160C}" type="datetime1">
              <a:rPr kumimoji="1" lang="ja-JP" altLang="en-US" smtClean="0"/>
              <a:t>15/07/28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6593725-0724-D147-8010-4B602FD46462}" type="slidenum">
              <a:rPr kumimoji="1" lang="ja-JP" altLang="en-US" smtClean="0"/>
              <a:t>‹#›</a:t>
            </a:fld>
            <a:endParaRPr kumimoji="1" lang="ja-JP" altLang="en-US"/>
          </a:p>
        </p:txBody>
      </p:sp>
    </p:spTree>
    <p:extLst>
      <p:ext uri="{BB962C8B-B14F-4D97-AF65-F5344CB8AC3E}">
        <p14:creationId xmlns:p14="http://schemas.microsoft.com/office/powerpoint/2010/main" val="4033643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C17B2213-43E8-8E47-91D1-C093FA830DC6}" type="datetime1">
              <a:rPr kumimoji="1" lang="ja-JP" altLang="en-US" smtClean="0"/>
              <a:t>15/07/28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6593725-0724-D147-8010-4B602FD46462}" type="slidenum">
              <a:rPr kumimoji="1" lang="ja-JP" altLang="en-US" smtClean="0"/>
              <a:t>‹#›</a:t>
            </a:fld>
            <a:endParaRPr kumimoji="1" lang="ja-JP" altLang="en-US"/>
          </a:p>
        </p:txBody>
      </p:sp>
    </p:spTree>
    <p:extLst>
      <p:ext uri="{BB962C8B-B14F-4D97-AF65-F5344CB8AC3E}">
        <p14:creationId xmlns:p14="http://schemas.microsoft.com/office/powerpoint/2010/main" val="2811714294"/>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05E1D54-BA10-4241-BD06-A0D76C6775CA}" type="datetime1">
              <a:rPr kumimoji="1" lang="ja-JP" altLang="en-US" smtClean="0"/>
              <a:t>15/07/28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6593725-0724-D147-8010-4B602FD46462}" type="slidenum">
              <a:rPr kumimoji="1" lang="ja-JP" altLang="en-US" smtClean="0"/>
              <a:t>‹#›</a:t>
            </a:fld>
            <a:endParaRPr kumimoji="1" lang="ja-JP" altLang="en-US"/>
          </a:p>
        </p:txBody>
      </p:sp>
    </p:spTree>
    <p:extLst>
      <p:ext uri="{BB962C8B-B14F-4D97-AF65-F5344CB8AC3E}">
        <p14:creationId xmlns:p14="http://schemas.microsoft.com/office/powerpoint/2010/main" val="1248794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5339DDEA-CC22-9544-8722-1A3111FE0E1B}" type="datetime1">
              <a:rPr kumimoji="1" lang="ja-JP" altLang="en-US" smtClean="0"/>
              <a:t>15/07/28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6593725-0724-D147-8010-4B602FD46462}" type="slidenum">
              <a:rPr kumimoji="1" lang="ja-JP" altLang="en-US" smtClean="0"/>
              <a:t>‹#›</a:t>
            </a:fld>
            <a:endParaRPr kumimoji="1" lang="ja-JP" altLang="en-US"/>
          </a:p>
        </p:txBody>
      </p:sp>
    </p:spTree>
    <p:extLst>
      <p:ext uri="{BB962C8B-B14F-4D97-AF65-F5344CB8AC3E}">
        <p14:creationId xmlns:p14="http://schemas.microsoft.com/office/powerpoint/2010/main" val="2426390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A15F980C-16C7-B040-B110-DA42019C5318}" type="datetime1">
              <a:rPr kumimoji="1" lang="ja-JP" altLang="en-US" smtClean="0"/>
              <a:t>15/07/28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6593725-0724-D147-8010-4B602FD46462}" type="slidenum">
              <a:rPr kumimoji="1" lang="ja-JP" altLang="en-US" smtClean="0"/>
              <a:t>‹#›</a:t>
            </a:fld>
            <a:endParaRPr kumimoji="1" lang="ja-JP" altLang="en-US"/>
          </a:p>
        </p:txBody>
      </p:sp>
    </p:spTree>
    <p:extLst>
      <p:ext uri="{BB962C8B-B14F-4D97-AF65-F5344CB8AC3E}">
        <p14:creationId xmlns:p14="http://schemas.microsoft.com/office/powerpoint/2010/main" val="3005358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1C6B071-C191-0243-9B65-E8740AFBDB99}" type="datetime1">
              <a:rPr kumimoji="1" lang="ja-JP" altLang="en-US" smtClean="0"/>
              <a:t>15/07/28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6593725-0724-D147-8010-4B602FD46462}" type="slidenum">
              <a:rPr kumimoji="1" lang="ja-JP" altLang="en-US" smtClean="0"/>
              <a:t>‹#›</a:t>
            </a:fld>
            <a:endParaRPr kumimoji="1" lang="ja-JP" altLang="en-US"/>
          </a:p>
        </p:txBody>
      </p:sp>
    </p:spTree>
    <p:extLst>
      <p:ext uri="{BB962C8B-B14F-4D97-AF65-F5344CB8AC3E}">
        <p14:creationId xmlns:p14="http://schemas.microsoft.com/office/powerpoint/2010/main" val="2397106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7854BCB-C533-4349-AA60-32BE08B6A703}" type="datetime1">
              <a:rPr kumimoji="1" lang="ja-JP" altLang="en-US" smtClean="0"/>
              <a:t>15/07/28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6593725-0724-D147-8010-4B602FD46462}" type="slidenum">
              <a:rPr kumimoji="1" lang="ja-JP" altLang="en-US" smtClean="0"/>
              <a:t>‹#›</a:t>
            </a:fld>
            <a:endParaRPr kumimoji="1" lang="ja-JP" altLang="en-US"/>
          </a:p>
        </p:txBody>
      </p:sp>
    </p:spTree>
    <p:extLst>
      <p:ext uri="{BB962C8B-B14F-4D97-AF65-F5344CB8AC3E}">
        <p14:creationId xmlns:p14="http://schemas.microsoft.com/office/powerpoint/2010/main" val="4220701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プレースホルダーまでドラッグするかアイコンをクリックして図を追加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96AB42C6-BBAF-BD41-8D03-EA36DB29E3E8}" type="datetime1">
              <a:rPr kumimoji="1" lang="ja-JP" altLang="en-US" smtClean="0"/>
              <a:t>15/07/28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6593725-0724-D147-8010-4B602FD46462}" type="slidenum">
              <a:rPr kumimoji="1" lang="ja-JP" altLang="en-US" smtClean="0"/>
              <a:t>‹#›</a:t>
            </a:fld>
            <a:endParaRPr kumimoji="1" lang="ja-JP" altLang="en-US"/>
          </a:p>
        </p:txBody>
      </p:sp>
    </p:spTree>
    <p:extLst>
      <p:ext uri="{BB962C8B-B14F-4D97-AF65-F5344CB8AC3E}">
        <p14:creationId xmlns:p14="http://schemas.microsoft.com/office/powerpoint/2010/main" val="1179427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CB37751-E486-AD4F-BC7A-FE497B585D04}" type="datetime1">
              <a:rPr kumimoji="1" lang="ja-JP" altLang="en-US" smtClean="0"/>
              <a:t>15/07/28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6593725-0724-D147-8010-4B602FD46462}" type="slidenum">
              <a:rPr kumimoji="1" lang="ja-JP" altLang="en-US" smtClean="0"/>
              <a:t>‹#›</a:t>
            </a:fld>
            <a:endParaRPr kumimoji="1" lang="ja-JP" altLang="en-US"/>
          </a:p>
        </p:txBody>
      </p:sp>
    </p:spTree>
    <p:extLst>
      <p:ext uri="{BB962C8B-B14F-4D97-AF65-F5344CB8AC3E}">
        <p14:creationId xmlns:p14="http://schemas.microsoft.com/office/powerpoint/2010/main" val="3283705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B79AD7C-E3CF-FD4A-B2F9-595327EE5840}" type="datetime1">
              <a:rPr kumimoji="1" lang="ja-JP" altLang="en-US" smtClean="0"/>
              <a:t>15/07/28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6593725-0724-D147-8010-4B602FD46462}" type="slidenum">
              <a:rPr kumimoji="1" lang="ja-JP" altLang="en-US" smtClean="0"/>
              <a:t>‹#›</a:t>
            </a:fld>
            <a:endParaRPr kumimoji="1" lang="ja-JP" altLang="en-US"/>
          </a:p>
        </p:txBody>
      </p:sp>
    </p:spTree>
    <p:extLst>
      <p:ext uri="{BB962C8B-B14F-4D97-AF65-F5344CB8AC3E}">
        <p14:creationId xmlns:p14="http://schemas.microsoft.com/office/powerpoint/2010/main" val="37722248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C8D7CD-97BC-B34D-9346-0E12EA869089}" type="datetime1">
              <a:rPr kumimoji="1" lang="ja-JP" altLang="en-US" smtClean="0"/>
              <a:t>15/07/28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593725-0724-D147-8010-4B602FD46462}" type="slidenum">
              <a:rPr kumimoji="1" lang="ja-JP" altLang="en-US" smtClean="0"/>
              <a:t>‹#›</a:t>
            </a:fld>
            <a:endParaRPr kumimoji="1" lang="ja-JP" altLang="en-US"/>
          </a:p>
        </p:txBody>
      </p:sp>
    </p:spTree>
    <p:extLst>
      <p:ext uri="{BB962C8B-B14F-4D97-AF65-F5344CB8AC3E}">
        <p14:creationId xmlns:p14="http://schemas.microsoft.com/office/powerpoint/2010/main" val="4939466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ctr" defTabSz="457200" rtl="0" eaLnBrk="1" latinLnBrk="0" hangingPunct="1">
        <a:spcBef>
          <a:spcPct val="0"/>
        </a:spcBef>
        <a:buNone/>
        <a:defRPr kumimoji="1" sz="4400" kern="1200">
          <a:solidFill>
            <a:schemeClr val="tx1"/>
          </a:solidFill>
          <a:latin typeface="ヒラギノ角ゴ Pro W3"/>
          <a:ea typeface="ヒラギノ角ゴ Pro W3"/>
          <a:cs typeface="ヒラギノ角ゴ Pro W3"/>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ヒラギノ角ゴ Pro W3"/>
          <a:ea typeface="ヒラギノ角ゴ Pro W3"/>
          <a:cs typeface="ヒラギノ角ゴ Pro W3"/>
        </a:defRPr>
      </a:lvl1pPr>
      <a:lvl2pPr marL="742950" indent="-285750" algn="l" defTabSz="457200" rtl="0" eaLnBrk="1" latinLnBrk="0" hangingPunct="1">
        <a:spcBef>
          <a:spcPct val="20000"/>
        </a:spcBef>
        <a:buFont typeface="Arial"/>
        <a:buChar char="–"/>
        <a:defRPr kumimoji="1" sz="2800" kern="1200">
          <a:solidFill>
            <a:schemeClr val="tx1"/>
          </a:solidFill>
          <a:latin typeface="ヒラギノ角ゴ Pro W3"/>
          <a:ea typeface="ヒラギノ角ゴ Pro W3"/>
          <a:cs typeface="ヒラギノ角ゴ Pro W3"/>
        </a:defRPr>
      </a:lvl2pPr>
      <a:lvl3pPr marL="1143000" indent="-228600" algn="l" defTabSz="457200" rtl="0" eaLnBrk="1" latinLnBrk="0" hangingPunct="1">
        <a:spcBef>
          <a:spcPct val="20000"/>
        </a:spcBef>
        <a:buFont typeface="Arial"/>
        <a:buChar char="•"/>
        <a:defRPr kumimoji="1" sz="2400" kern="1200">
          <a:solidFill>
            <a:schemeClr val="tx1"/>
          </a:solidFill>
          <a:latin typeface="ヒラギノ角ゴ Pro W3"/>
          <a:ea typeface="ヒラギノ角ゴ Pro W3"/>
          <a:cs typeface="ヒラギノ角ゴ Pro W3"/>
        </a:defRPr>
      </a:lvl3pPr>
      <a:lvl4pPr marL="1600200" indent="-228600" algn="l" defTabSz="457200" rtl="0" eaLnBrk="1" latinLnBrk="0" hangingPunct="1">
        <a:spcBef>
          <a:spcPct val="20000"/>
        </a:spcBef>
        <a:buFont typeface="Arial"/>
        <a:buChar char="–"/>
        <a:defRPr kumimoji="1" sz="2000" kern="1200">
          <a:solidFill>
            <a:schemeClr val="tx1"/>
          </a:solidFill>
          <a:latin typeface="ヒラギノ角ゴ Pro W3"/>
          <a:ea typeface="ヒラギノ角ゴ Pro W3"/>
          <a:cs typeface="ヒラギノ角ゴ Pro W3"/>
        </a:defRPr>
      </a:lvl4pPr>
      <a:lvl5pPr marL="2057400" indent="-228600" algn="l" defTabSz="457200" rtl="0" eaLnBrk="1" latinLnBrk="0" hangingPunct="1">
        <a:spcBef>
          <a:spcPct val="20000"/>
        </a:spcBef>
        <a:buFont typeface="Arial"/>
        <a:buChar char="»"/>
        <a:defRPr kumimoji="1" sz="2000" kern="1200">
          <a:solidFill>
            <a:schemeClr val="tx1"/>
          </a:solidFill>
          <a:latin typeface="ヒラギノ角ゴ Pro W3"/>
          <a:ea typeface="ヒラギノ角ゴ Pro W3"/>
          <a:cs typeface="ヒラギノ角ゴ Pro W3"/>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6812" y="427613"/>
            <a:ext cx="7772400" cy="1954789"/>
          </a:xfrm>
        </p:spPr>
        <p:txBody>
          <a:bodyPr>
            <a:normAutofit fontScale="90000"/>
          </a:bodyPr>
          <a:lstStyle/>
          <a:p>
            <a:r>
              <a:rPr kumimoji="1" lang="en-US" altLang="ja-JP" dirty="0" smtClean="0"/>
              <a:t>Views on Internal and External Validity in Empirical Software Engineering</a:t>
            </a:r>
            <a:endParaRPr kumimoji="1" lang="ja-JP" altLang="en-US" dirty="0"/>
          </a:p>
        </p:txBody>
      </p:sp>
      <p:sp>
        <p:nvSpPr>
          <p:cNvPr id="3" name="サブタイトル 2"/>
          <p:cNvSpPr>
            <a:spLocks noGrp="1"/>
          </p:cNvSpPr>
          <p:nvPr>
            <p:ph type="subTitle" idx="1"/>
          </p:nvPr>
        </p:nvSpPr>
        <p:spPr>
          <a:xfrm>
            <a:off x="1371600" y="4962239"/>
            <a:ext cx="6400800" cy="1752600"/>
          </a:xfrm>
        </p:spPr>
        <p:txBody>
          <a:bodyPr/>
          <a:lstStyle/>
          <a:p>
            <a:r>
              <a:rPr kumimoji="1" lang="en-US" altLang="ja-JP" dirty="0" smtClean="0"/>
              <a:t>Janet </a:t>
            </a:r>
            <a:r>
              <a:rPr kumimoji="1" lang="en-US" altLang="ja-JP" dirty="0" err="1" smtClean="0"/>
              <a:t>Siegmund</a:t>
            </a:r>
            <a:endParaRPr kumimoji="1" lang="en-US" altLang="ja-JP" dirty="0" smtClean="0"/>
          </a:p>
          <a:p>
            <a:r>
              <a:rPr lang="en-US" altLang="ja-JP" dirty="0" smtClean="0"/>
              <a:t>Norbert </a:t>
            </a:r>
            <a:r>
              <a:rPr lang="en-US" altLang="ja-JP" dirty="0" err="1" smtClean="0"/>
              <a:t>Siegmund</a:t>
            </a:r>
            <a:endParaRPr lang="en-US" altLang="ja-JP" dirty="0" smtClean="0"/>
          </a:p>
          <a:p>
            <a:r>
              <a:rPr kumimoji="1" lang="en-US" altLang="ja-JP" dirty="0" smtClean="0"/>
              <a:t>Sven </a:t>
            </a:r>
            <a:r>
              <a:rPr kumimoji="1" lang="en-US" altLang="ja-JP" dirty="0" err="1" smtClean="0"/>
              <a:t>Apel</a:t>
            </a:r>
            <a:endParaRPr kumimoji="1" lang="en-US" altLang="ja-JP" dirty="0" smtClean="0"/>
          </a:p>
          <a:p>
            <a:endParaRPr kumimoji="1" lang="ja-JP" altLang="en-US" dirty="0"/>
          </a:p>
        </p:txBody>
      </p:sp>
      <p:sp>
        <p:nvSpPr>
          <p:cNvPr id="4" name="テキスト ボックス 3"/>
          <p:cNvSpPr txBox="1"/>
          <p:nvPr/>
        </p:nvSpPr>
        <p:spPr>
          <a:xfrm>
            <a:off x="2773168" y="4393751"/>
            <a:ext cx="3994303" cy="461665"/>
          </a:xfrm>
          <a:prstGeom prst="rect">
            <a:avLst/>
          </a:prstGeom>
          <a:noFill/>
        </p:spPr>
        <p:txBody>
          <a:bodyPr wrap="none" rtlCol="0">
            <a:spAutoFit/>
          </a:bodyPr>
          <a:lstStyle/>
          <a:p>
            <a:r>
              <a:rPr kumimoji="1" lang="en-US" altLang="ja-JP" sz="2400" dirty="0" smtClean="0"/>
              <a:t>University of Passau ,</a:t>
            </a:r>
            <a:r>
              <a:rPr lang="en-US" altLang="ja-JP" sz="2400" dirty="0"/>
              <a:t>G</a:t>
            </a:r>
            <a:r>
              <a:rPr kumimoji="1" lang="en-US" altLang="ja-JP" sz="2400" dirty="0" smtClean="0"/>
              <a:t>ermany</a:t>
            </a:r>
            <a:endParaRPr kumimoji="1" lang="ja-JP" altLang="en-US" sz="2400" dirty="0"/>
          </a:p>
        </p:txBody>
      </p:sp>
      <p:sp>
        <p:nvSpPr>
          <p:cNvPr id="5" name="テキスト ボックス 4"/>
          <p:cNvSpPr txBox="1"/>
          <p:nvPr/>
        </p:nvSpPr>
        <p:spPr>
          <a:xfrm>
            <a:off x="401720" y="6282674"/>
            <a:ext cx="1104840" cy="369332"/>
          </a:xfrm>
          <a:prstGeom prst="rect">
            <a:avLst/>
          </a:prstGeom>
          <a:noFill/>
        </p:spPr>
        <p:txBody>
          <a:bodyPr wrap="none" rtlCol="0">
            <a:spAutoFit/>
          </a:bodyPr>
          <a:lstStyle/>
          <a:p>
            <a:r>
              <a:rPr kumimoji="1" lang="en-US" altLang="ja-JP" dirty="0" smtClean="0"/>
              <a:t>ICSE 2015</a:t>
            </a:r>
            <a:endParaRPr kumimoji="1" lang="ja-JP" altLang="en-US" dirty="0"/>
          </a:p>
        </p:txBody>
      </p:sp>
      <p:pic>
        <p:nvPicPr>
          <p:cNvPr id="6" name="図 5"/>
          <p:cNvPicPr>
            <a:picLocks noChangeAspect="1"/>
          </p:cNvPicPr>
          <p:nvPr/>
        </p:nvPicPr>
        <p:blipFill>
          <a:blip r:embed="rId2"/>
          <a:stretch>
            <a:fillRect/>
          </a:stretch>
        </p:blipFill>
        <p:spPr>
          <a:xfrm>
            <a:off x="1506559" y="2473108"/>
            <a:ext cx="1810873" cy="1810873"/>
          </a:xfrm>
          <a:prstGeom prst="rect">
            <a:avLst/>
          </a:prstGeom>
        </p:spPr>
      </p:pic>
      <p:pic>
        <p:nvPicPr>
          <p:cNvPr id="8" name="図 7"/>
          <p:cNvPicPr>
            <a:picLocks noChangeAspect="1"/>
          </p:cNvPicPr>
          <p:nvPr/>
        </p:nvPicPr>
        <p:blipFill>
          <a:blip r:embed="rId3"/>
          <a:stretch>
            <a:fillRect/>
          </a:stretch>
        </p:blipFill>
        <p:spPr>
          <a:xfrm>
            <a:off x="3980266" y="2576772"/>
            <a:ext cx="1246435" cy="1621866"/>
          </a:xfrm>
          <a:prstGeom prst="rect">
            <a:avLst/>
          </a:prstGeom>
        </p:spPr>
      </p:pic>
      <p:pic>
        <p:nvPicPr>
          <p:cNvPr id="9" name="図 8"/>
          <p:cNvPicPr>
            <a:picLocks noChangeAspect="1"/>
          </p:cNvPicPr>
          <p:nvPr/>
        </p:nvPicPr>
        <p:blipFill>
          <a:blip r:embed="rId4"/>
          <a:stretch>
            <a:fillRect/>
          </a:stretch>
        </p:blipFill>
        <p:spPr>
          <a:xfrm>
            <a:off x="6364247" y="2589731"/>
            <a:ext cx="1252649" cy="1608907"/>
          </a:xfrm>
          <a:prstGeom prst="rect">
            <a:avLst/>
          </a:prstGeom>
        </p:spPr>
      </p:pic>
    </p:spTree>
    <p:extLst>
      <p:ext uri="{BB962C8B-B14F-4D97-AF65-F5344CB8AC3E}">
        <p14:creationId xmlns:p14="http://schemas.microsoft.com/office/powerpoint/2010/main" val="1301627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ー 2"/>
          <p:cNvSpPr>
            <a:spLocks noGrp="1"/>
          </p:cNvSpPr>
          <p:nvPr>
            <p:ph idx="1"/>
          </p:nvPr>
        </p:nvSpPr>
        <p:spPr>
          <a:xfrm>
            <a:off x="457200" y="1600200"/>
            <a:ext cx="8229600" cy="4917654"/>
          </a:xfrm>
        </p:spPr>
        <p:txBody>
          <a:bodyPr>
            <a:normAutofit/>
          </a:bodyPr>
          <a:lstStyle/>
          <a:p>
            <a:r>
              <a:rPr lang="ja-JP" altLang="en-US" sz="2800" dirty="0"/>
              <a:t>ソフトウェア</a:t>
            </a:r>
            <a:r>
              <a:rPr lang="ja-JP" altLang="en-US" sz="2800" dirty="0" smtClean="0"/>
              <a:t>工学</a:t>
            </a:r>
            <a:r>
              <a:rPr lang="ja-JP" altLang="en-US" sz="2800" dirty="0" smtClean="0"/>
              <a:t>における</a:t>
            </a:r>
            <a:r>
              <a:rPr kumimoji="1" lang="ja-JP" altLang="en-US" sz="2800" dirty="0" smtClean="0"/>
              <a:t>エンピリカルな新しいメソッドは，活発な研究により日々生み出されている</a:t>
            </a:r>
            <a:endParaRPr lang="en-US" altLang="ja-JP" sz="2800" dirty="0"/>
          </a:p>
          <a:p>
            <a:endParaRPr lang="en-US" altLang="ja-JP" sz="2800" dirty="0" smtClean="0"/>
          </a:p>
          <a:p>
            <a:r>
              <a:rPr lang="ja-JP" altLang="en-US" sz="2800" dirty="0" smtClean="0"/>
              <a:t>しかし，その妥当性は，研究者から見た内部的視点による評価でしかない</a:t>
            </a:r>
            <a:endParaRPr lang="en-US" altLang="ja-JP" sz="2800" dirty="0"/>
          </a:p>
          <a:p>
            <a:pPr lvl="1"/>
            <a:r>
              <a:rPr lang="ja-JP" altLang="en-US" sz="2400" dirty="0" smtClean="0"/>
              <a:t>外部的評価も重要である</a:t>
            </a:r>
            <a:endParaRPr lang="en-US" altLang="ja-JP" sz="2400" dirty="0" smtClean="0"/>
          </a:p>
          <a:p>
            <a:endParaRPr lang="en-US" altLang="ja-JP" sz="2800" dirty="0" smtClean="0"/>
          </a:p>
          <a:p>
            <a:r>
              <a:rPr kumimoji="1" lang="ja-JP" altLang="en-US" sz="2800" dirty="0" smtClean="0"/>
              <a:t>内部的妥当性と外部的妥当性はトレードオフの関係にある</a:t>
            </a:r>
            <a:endParaRPr kumimoji="1" lang="ja-JP" altLang="en-US" sz="2800" dirty="0"/>
          </a:p>
        </p:txBody>
      </p:sp>
      <p:sp>
        <p:nvSpPr>
          <p:cNvPr id="7" name="日付プレースホルダー 6"/>
          <p:cNvSpPr>
            <a:spLocks noGrp="1"/>
          </p:cNvSpPr>
          <p:nvPr>
            <p:ph type="dt" sz="half" idx="10"/>
          </p:nvPr>
        </p:nvSpPr>
        <p:spPr/>
        <p:txBody>
          <a:bodyPr/>
          <a:lstStyle/>
          <a:p>
            <a:fld id="{4BC0B6E4-2D56-1647-8C8A-38726862AE38}" type="datetime1">
              <a:rPr kumimoji="1" lang="ja-JP" altLang="en-US" smtClean="0"/>
              <a:t>15/07/28</a:t>
            </a:fld>
            <a:endParaRPr kumimoji="1" lang="ja-JP" altLang="en-US"/>
          </a:p>
        </p:txBody>
      </p:sp>
      <p:sp>
        <p:nvSpPr>
          <p:cNvPr id="8" name="スライド番号プレースホルダー 7"/>
          <p:cNvSpPr>
            <a:spLocks noGrp="1"/>
          </p:cNvSpPr>
          <p:nvPr>
            <p:ph type="sldNum" sz="quarter" idx="12"/>
          </p:nvPr>
        </p:nvSpPr>
        <p:spPr/>
        <p:txBody>
          <a:bodyPr/>
          <a:lstStyle/>
          <a:p>
            <a:fld id="{46593725-0724-D147-8010-4B602FD46462}" type="slidenum">
              <a:rPr kumimoji="1" lang="ja-JP" altLang="en-US" smtClean="0"/>
              <a:t>2</a:t>
            </a:fld>
            <a:endParaRPr kumimoji="1" lang="ja-JP" altLang="en-US"/>
          </a:p>
        </p:txBody>
      </p:sp>
    </p:spTree>
    <p:extLst>
      <p:ext uri="{BB962C8B-B14F-4D97-AF65-F5344CB8AC3E}">
        <p14:creationId xmlns:p14="http://schemas.microsoft.com/office/powerpoint/2010/main" val="3312236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妥当性のトレードオフ</a:t>
            </a:r>
            <a:endParaRPr kumimoji="1" lang="ja-JP" altLang="en-US" dirty="0"/>
          </a:p>
        </p:txBody>
      </p:sp>
      <p:sp>
        <p:nvSpPr>
          <p:cNvPr id="3" name="コンテンツ プレースホルダー 2"/>
          <p:cNvSpPr>
            <a:spLocks noGrp="1"/>
          </p:cNvSpPr>
          <p:nvPr>
            <p:ph idx="1"/>
          </p:nvPr>
        </p:nvSpPr>
        <p:spPr>
          <a:xfrm>
            <a:off x="457200" y="1600199"/>
            <a:ext cx="8229600" cy="5060191"/>
          </a:xfrm>
        </p:spPr>
        <p:txBody>
          <a:bodyPr>
            <a:normAutofit/>
          </a:bodyPr>
          <a:lstStyle/>
          <a:p>
            <a:endParaRPr lang="en-US" altLang="ja-JP" sz="2800" dirty="0" smtClean="0"/>
          </a:p>
          <a:p>
            <a:r>
              <a:rPr lang="ja-JP" altLang="en-US" dirty="0" smtClean="0"/>
              <a:t>内部的</a:t>
            </a:r>
            <a:r>
              <a:rPr lang="en-US" altLang="ja-JP" dirty="0" smtClean="0"/>
              <a:t>(</a:t>
            </a:r>
            <a:r>
              <a:rPr lang="ja-JP" altLang="en-US" dirty="0" smtClean="0"/>
              <a:t>仮想的</a:t>
            </a:r>
            <a:r>
              <a:rPr lang="en-US" altLang="ja-JP" dirty="0" smtClean="0"/>
              <a:t>)</a:t>
            </a:r>
            <a:r>
              <a:rPr lang="ja-JP" altLang="en-US" dirty="0" smtClean="0"/>
              <a:t>な妥当性評価</a:t>
            </a:r>
            <a:endParaRPr lang="en-US" altLang="ja-JP" dirty="0" smtClean="0"/>
          </a:p>
          <a:p>
            <a:pPr lvl="1"/>
            <a:r>
              <a:rPr lang="ja-JP" altLang="en-US" sz="2400" dirty="0" smtClean="0"/>
              <a:t>メリット</a:t>
            </a:r>
            <a:r>
              <a:rPr lang="en-US" altLang="ja-JP" sz="2400" dirty="0" smtClean="0"/>
              <a:t>     :</a:t>
            </a:r>
            <a:r>
              <a:rPr lang="ja-JP" altLang="en-US" sz="2400" dirty="0" smtClean="0"/>
              <a:t>いい結果が出やすい</a:t>
            </a:r>
            <a:endParaRPr lang="en-US" altLang="ja-JP" sz="2400" dirty="0" smtClean="0"/>
          </a:p>
          <a:p>
            <a:pPr lvl="1"/>
            <a:r>
              <a:rPr lang="ja-JP" altLang="en-US" sz="2400" dirty="0" smtClean="0"/>
              <a:t>デメリット</a:t>
            </a:r>
            <a:r>
              <a:rPr lang="en-US" altLang="ja-JP" sz="2400" dirty="0" smtClean="0"/>
              <a:t>  :</a:t>
            </a:r>
            <a:r>
              <a:rPr lang="ja-JP" altLang="en-US" sz="2400" dirty="0" smtClean="0"/>
              <a:t>実験結果から強いことは言えない</a:t>
            </a:r>
            <a:endParaRPr lang="en-US" altLang="ja-JP" sz="2400" dirty="0" smtClean="0"/>
          </a:p>
          <a:p>
            <a:endParaRPr lang="en-US" altLang="ja-JP" dirty="0" smtClean="0"/>
          </a:p>
          <a:p>
            <a:r>
              <a:rPr lang="ja-JP" altLang="en-US" dirty="0" smtClean="0"/>
              <a:t>外部的</a:t>
            </a:r>
            <a:r>
              <a:rPr lang="en-US" altLang="ja-JP" dirty="0" smtClean="0"/>
              <a:t>(</a:t>
            </a:r>
            <a:r>
              <a:rPr lang="ja-JP" altLang="en-US" dirty="0" smtClean="0"/>
              <a:t>現実的</a:t>
            </a:r>
            <a:r>
              <a:rPr lang="en-US" altLang="ja-JP" dirty="0" smtClean="0"/>
              <a:t>)</a:t>
            </a:r>
            <a:r>
              <a:rPr lang="ja-JP" altLang="en-US" dirty="0" smtClean="0"/>
              <a:t>な妥当性評価</a:t>
            </a:r>
            <a:endParaRPr lang="en-US" altLang="ja-JP" dirty="0" smtClean="0"/>
          </a:p>
          <a:p>
            <a:pPr lvl="1"/>
            <a:r>
              <a:rPr lang="ja-JP" altLang="en-US" sz="2400" dirty="0" smtClean="0"/>
              <a:t>メリット</a:t>
            </a:r>
            <a:r>
              <a:rPr lang="en-US" altLang="ja-JP" sz="2400" dirty="0" smtClean="0"/>
              <a:t>      :</a:t>
            </a:r>
            <a:r>
              <a:rPr lang="ja-JP" altLang="en-US" sz="2400" dirty="0" smtClean="0"/>
              <a:t>いい結果が出にくい</a:t>
            </a:r>
            <a:endParaRPr lang="en-US" altLang="ja-JP" sz="2400" dirty="0" smtClean="0"/>
          </a:p>
          <a:p>
            <a:pPr lvl="1"/>
            <a:r>
              <a:rPr lang="ja-JP" altLang="en-US" sz="2400" dirty="0" smtClean="0"/>
              <a:t>デメリット</a:t>
            </a:r>
            <a:r>
              <a:rPr lang="en-US" altLang="ja-JP" sz="2400" dirty="0" smtClean="0"/>
              <a:t>   :</a:t>
            </a:r>
            <a:r>
              <a:rPr lang="ja-JP" altLang="en-US" sz="2400" dirty="0" smtClean="0"/>
              <a:t>結果がでれば強いことが言える</a:t>
            </a:r>
            <a:endParaRPr kumimoji="1" lang="en-US" altLang="ja-JP" sz="2400" dirty="0" smtClean="0"/>
          </a:p>
        </p:txBody>
      </p:sp>
      <p:sp>
        <p:nvSpPr>
          <p:cNvPr id="7" name="日付プレースホルダー 6"/>
          <p:cNvSpPr>
            <a:spLocks noGrp="1"/>
          </p:cNvSpPr>
          <p:nvPr>
            <p:ph type="dt" sz="half" idx="10"/>
          </p:nvPr>
        </p:nvSpPr>
        <p:spPr/>
        <p:txBody>
          <a:bodyPr/>
          <a:lstStyle/>
          <a:p>
            <a:fld id="{ED3EEF60-24D5-0546-8853-549DD7B6ADC5}" type="datetime1">
              <a:rPr kumimoji="1" lang="ja-JP" altLang="en-US" smtClean="0"/>
              <a:t>15/07/28</a:t>
            </a:fld>
            <a:endParaRPr kumimoji="1" lang="ja-JP" altLang="en-US"/>
          </a:p>
        </p:txBody>
      </p:sp>
      <p:sp>
        <p:nvSpPr>
          <p:cNvPr id="8" name="スライド番号プレースホルダー 7"/>
          <p:cNvSpPr>
            <a:spLocks noGrp="1"/>
          </p:cNvSpPr>
          <p:nvPr>
            <p:ph type="sldNum" sz="quarter" idx="12"/>
          </p:nvPr>
        </p:nvSpPr>
        <p:spPr/>
        <p:txBody>
          <a:bodyPr/>
          <a:lstStyle/>
          <a:p>
            <a:fld id="{46593725-0724-D147-8010-4B602FD46462}" type="slidenum">
              <a:rPr kumimoji="1" lang="ja-JP" altLang="en-US" smtClean="0"/>
              <a:t>3</a:t>
            </a:fld>
            <a:endParaRPr kumimoji="1" lang="ja-JP" altLang="en-US"/>
          </a:p>
        </p:txBody>
      </p:sp>
    </p:spTree>
    <p:extLst>
      <p:ext uri="{BB962C8B-B14F-4D97-AF65-F5344CB8AC3E}">
        <p14:creationId xmlns:p14="http://schemas.microsoft.com/office/powerpoint/2010/main" val="3850115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スクリーンショット 2015-07-27 23.36.5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5345" y="3774354"/>
            <a:ext cx="5761772" cy="3099079"/>
          </a:xfrm>
          <a:prstGeom prst="rect">
            <a:avLst/>
          </a:prstGeom>
        </p:spPr>
      </p:pic>
      <p:sp>
        <p:nvSpPr>
          <p:cNvPr id="2" name="タイトル 1"/>
          <p:cNvSpPr>
            <a:spLocks noGrp="1"/>
          </p:cNvSpPr>
          <p:nvPr>
            <p:ph type="title"/>
          </p:nvPr>
        </p:nvSpPr>
        <p:spPr/>
        <p:txBody>
          <a:bodyPr/>
          <a:lstStyle/>
          <a:p>
            <a:r>
              <a:rPr lang="ja-JP" altLang="en-US" dirty="0" smtClean="0"/>
              <a:t>問題意識</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800" dirty="0" smtClean="0"/>
              <a:t>内部的妥当性と外部的妥当性のどちらにフォーカスすべきか</a:t>
            </a:r>
            <a:endParaRPr lang="en-US" altLang="ja-JP" sz="2800" dirty="0"/>
          </a:p>
          <a:p>
            <a:r>
              <a:rPr lang="ja-JP" altLang="en-US" sz="2800" dirty="0" smtClean="0"/>
              <a:t>最初に</a:t>
            </a:r>
            <a:r>
              <a:rPr kumimoji="1" lang="ja-JP" altLang="en-US" sz="2800" dirty="0" smtClean="0"/>
              <a:t>フォーカスすべきものはどちらか</a:t>
            </a:r>
            <a:endParaRPr lang="en-US" altLang="ja-JP" sz="2800" dirty="0"/>
          </a:p>
          <a:p>
            <a:r>
              <a:rPr kumimoji="1" lang="ja-JP" altLang="en-US" sz="2800" dirty="0" smtClean="0"/>
              <a:t>どちらも満たすべきなのか，片方を最大にすべきなのか</a:t>
            </a:r>
          </a:p>
        </p:txBody>
      </p:sp>
      <p:sp>
        <p:nvSpPr>
          <p:cNvPr id="8" name="日付プレースホルダー 7"/>
          <p:cNvSpPr>
            <a:spLocks noGrp="1"/>
          </p:cNvSpPr>
          <p:nvPr>
            <p:ph type="dt" sz="half" idx="10"/>
          </p:nvPr>
        </p:nvSpPr>
        <p:spPr/>
        <p:txBody>
          <a:bodyPr/>
          <a:lstStyle/>
          <a:p>
            <a:fld id="{9B8743F5-FE1B-D647-9804-A5CE8076D8F8}" type="datetime1">
              <a:rPr kumimoji="1" lang="ja-JP" altLang="en-US" smtClean="0"/>
              <a:t>15/07/28</a:t>
            </a:fld>
            <a:endParaRPr kumimoji="1" lang="ja-JP" altLang="en-US"/>
          </a:p>
        </p:txBody>
      </p:sp>
      <p:sp>
        <p:nvSpPr>
          <p:cNvPr id="9" name="スライド番号プレースホルダー 8"/>
          <p:cNvSpPr>
            <a:spLocks noGrp="1"/>
          </p:cNvSpPr>
          <p:nvPr>
            <p:ph type="sldNum" sz="quarter" idx="12"/>
          </p:nvPr>
        </p:nvSpPr>
        <p:spPr/>
        <p:txBody>
          <a:bodyPr/>
          <a:lstStyle/>
          <a:p>
            <a:fld id="{46593725-0724-D147-8010-4B602FD46462}" type="slidenum">
              <a:rPr kumimoji="1" lang="ja-JP" altLang="en-US" smtClean="0"/>
              <a:t>4</a:t>
            </a:fld>
            <a:endParaRPr kumimoji="1" lang="ja-JP" altLang="en-US"/>
          </a:p>
        </p:txBody>
      </p:sp>
    </p:spTree>
    <p:extLst>
      <p:ext uri="{BB962C8B-B14F-4D97-AF65-F5344CB8AC3E}">
        <p14:creationId xmlns:p14="http://schemas.microsoft.com/office/powerpoint/2010/main" val="2229464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目的・アプローチ</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r>
              <a:rPr kumimoji="1" lang="ja-JP" altLang="en-US" dirty="0" smtClean="0"/>
              <a:t>目的</a:t>
            </a:r>
            <a:endParaRPr kumimoji="1" lang="en-US" altLang="ja-JP" dirty="0" smtClean="0"/>
          </a:p>
          <a:p>
            <a:pPr lvl="1"/>
            <a:r>
              <a:rPr lang="ja-JP" altLang="en-US" dirty="0" smtClean="0"/>
              <a:t>内部的妥当性と外部的妥当性の関係を探る</a:t>
            </a:r>
            <a:endParaRPr lang="en-US" altLang="ja-JP" dirty="0"/>
          </a:p>
          <a:p>
            <a:endParaRPr kumimoji="1" lang="en-US" altLang="ja-JP" dirty="0" smtClean="0"/>
          </a:p>
          <a:p>
            <a:r>
              <a:rPr kumimoji="1" lang="ja-JP" altLang="en-US" dirty="0" smtClean="0"/>
              <a:t>アプローチ</a:t>
            </a:r>
            <a:endParaRPr kumimoji="1" lang="en-US" altLang="ja-JP" dirty="0" smtClean="0"/>
          </a:p>
          <a:p>
            <a:pPr marL="971550" lvl="1" indent="-514350">
              <a:buFont typeface="+mj-lt"/>
              <a:buAutoNum type="arabicPeriod"/>
            </a:pPr>
            <a:r>
              <a:rPr lang="ja-JP" altLang="en-US" dirty="0" smtClean="0"/>
              <a:t>既存研究の再レビューを行い，評価方法を分類する</a:t>
            </a:r>
            <a:endParaRPr lang="en-US" altLang="ja-JP" dirty="0" smtClean="0"/>
          </a:p>
          <a:p>
            <a:pPr marL="971550" lvl="1" indent="-514350">
              <a:buFont typeface="+mj-lt"/>
              <a:buAutoNum type="arabicPeriod"/>
            </a:pPr>
            <a:r>
              <a:rPr kumimoji="1" lang="ja-JP" altLang="en-US" dirty="0" smtClean="0"/>
              <a:t>既存研究の評価方法についてのアンケートを論文査読経験者に行い，外部的妥当性</a:t>
            </a:r>
            <a:r>
              <a:rPr lang="ja-JP" altLang="en-US" dirty="0" smtClean="0"/>
              <a:t>について調査する</a:t>
            </a:r>
            <a:endParaRPr kumimoji="1" lang="en-US" altLang="ja-JP" dirty="0" smtClean="0"/>
          </a:p>
          <a:p>
            <a:pPr marL="971550" lvl="1" indent="-514350">
              <a:buFont typeface="+mj-lt"/>
              <a:buAutoNum type="arabicPeriod"/>
            </a:pPr>
            <a:r>
              <a:rPr lang="ja-JP" altLang="en-US" dirty="0"/>
              <a:t>内部的妥当性と外部的</a:t>
            </a:r>
            <a:r>
              <a:rPr lang="ja-JP" altLang="en-US" dirty="0" smtClean="0"/>
              <a:t>妥当性</a:t>
            </a:r>
            <a:r>
              <a:rPr lang="ja-JP" altLang="en-US" dirty="0" smtClean="0"/>
              <a:t>の関係について議論する</a:t>
            </a:r>
            <a:endParaRPr kumimoji="1" lang="ja-JP" altLang="en-US" dirty="0"/>
          </a:p>
        </p:txBody>
      </p:sp>
      <p:sp>
        <p:nvSpPr>
          <p:cNvPr id="7" name="日付プレースホルダー 6"/>
          <p:cNvSpPr>
            <a:spLocks noGrp="1"/>
          </p:cNvSpPr>
          <p:nvPr>
            <p:ph type="dt" sz="half" idx="10"/>
          </p:nvPr>
        </p:nvSpPr>
        <p:spPr/>
        <p:txBody>
          <a:bodyPr/>
          <a:lstStyle/>
          <a:p>
            <a:fld id="{99D9C7B1-B716-1244-AAEA-AC925F381645}" type="datetime1">
              <a:rPr kumimoji="1" lang="ja-JP" altLang="en-US" smtClean="0"/>
              <a:t>15/07/28</a:t>
            </a:fld>
            <a:endParaRPr kumimoji="1" lang="ja-JP" altLang="en-US"/>
          </a:p>
        </p:txBody>
      </p:sp>
      <p:sp>
        <p:nvSpPr>
          <p:cNvPr id="8" name="スライド番号プレースホルダー 7"/>
          <p:cNvSpPr>
            <a:spLocks noGrp="1"/>
          </p:cNvSpPr>
          <p:nvPr>
            <p:ph type="sldNum" sz="quarter" idx="12"/>
          </p:nvPr>
        </p:nvSpPr>
        <p:spPr/>
        <p:txBody>
          <a:bodyPr/>
          <a:lstStyle/>
          <a:p>
            <a:fld id="{46593725-0724-D147-8010-4B602FD46462}" type="slidenum">
              <a:rPr kumimoji="1" lang="ja-JP" altLang="en-US" smtClean="0"/>
              <a:t>5</a:t>
            </a:fld>
            <a:endParaRPr kumimoji="1" lang="ja-JP" altLang="en-US"/>
          </a:p>
        </p:txBody>
      </p:sp>
    </p:spTree>
    <p:extLst>
      <p:ext uri="{BB962C8B-B14F-4D97-AF65-F5344CB8AC3E}">
        <p14:creationId xmlns:p14="http://schemas.microsoft.com/office/powerpoint/2010/main" val="429186946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7"/>
            <a:ext cx="8229600" cy="1202570"/>
          </a:xfrm>
        </p:spPr>
        <p:txBody>
          <a:bodyPr>
            <a:normAutofit/>
          </a:bodyPr>
          <a:lstStyle/>
          <a:p>
            <a:r>
              <a:rPr kumimoji="1" lang="ja-JP" altLang="en-US" dirty="0" smtClean="0"/>
              <a:t>既存研究の評価方法の分類</a:t>
            </a:r>
            <a:endParaRPr kumimoji="1" lang="ja-JP" altLang="en-US" dirty="0"/>
          </a:p>
        </p:txBody>
      </p:sp>
      <p:pic>
        <p:nvPicPr>
          <p:cNvPr id="4" name="図 3" descr="スクリーンショット 2015-07-28 0.04.1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2240" y="1477207"/>
            <a:ext cx="6072469" cy="5109249"/>
          </a:xfrm>
          <a:prstGeom prst="rect">
            <a:avLst/>
          </a:prstGeom>
        </p:spPr>
      </p:pic>
      <p:sp>
        <p:nvSpPr>
          <p:cNvPr id="6" name="テキスト ボックス 5"/>
          <p:cNvSpPr txBox="1"/>
          <p:nvPr/>
        </p:nvSpPr>
        <p:spPr>
          <a:xfrm>
            <a:off x="1169997" y="2420044"/>
            <a:ext cx="1390124" cy="3693319"/>
          </a:xfrm>
          <a:prstGeom prst="rect">
            <a:avLst/>
          </a:prstGeom>
          <a:noFill/>
          <a:ln>
            <a:solidFill>
              <a:schemeClr val="tx1"/>
            </a:solidFill>
          </a:ln>
        </p:spPr>
        <p:txBody>
          <a:bodyPr wrap="none" rtlCol="0">
            <a:spAutoFit/>
          </a:bodyPr>
          <a:lstStyle/>
          <a:p>
            <a:pPr marL="342900" indent="-342900">
              <a:buFont typeface="+mj-lt"/>
              <a:buAutoNum type="arabicPeriod"/>
            </a:pPr>
            <a:r>
              <a:rPr lang="en-US" altLang="ja-JP" dirty="0" smtClean="0"/>
              <a:t>ASE</a:t>
            </a:r>
          </a:p>
          <a:p>
            <a:pPr marL="342900" indent="-342900">
              <a:buFont typeface="+mj-lt"/>
              <a:buAutoNum type="arabicPeriod"/>
            </a:pPr>
            <a:r>
              <a:rPr lang="en-US" altLang="ja-JP" dirty="0" smtClean="0"/>
              <a:t>EASE</a:t>
            </a:r>
          </a:p>
          <a:p>
            <a:pPr marL="342900" indent="-342900">
              <a:buFont typeface="+mj-lt"/>
              <a:buAutoNum type="arabicPeriod"/>
            </a:pPr>
            <a:r>
              <a:rPr lang="en-US" altLang="ja-JP" dirty="0" smtClean="0"/>
              <a:t>ECOOP</a:t>
            </a:r>
          </a:p>
          <a:p>
            <a:pPr marL="342900" indent="-342900">
              <a:buFont typeface="+mj-lt"/>
              <a:buAutoNum type="arabicPeriod"/>
            </a:pPr>
            <a:r>
              <a:rPr lang="en-US" altLang="ja-JP" dirty="0" smtClean="0"/>
              <a:t>EMSE</a:t>
            </a:r>
          </a:p>
          <a:p>
            <a:pPr marL="342900" indent="-342900">
              <a:buFont typeface="+mj-lt"/>
              <a:buAutoNum type="arabicPeriod"/>
            </a:pPr>
            <a:r>
              <a:rPr lang="en-US" altLang="ja-JP" dirty="0" smtClean="0"/>
              <a:t>ESEC/FSE</a:t>
            </a:r>
          </a:p>
          <a:p>
            <a:pPr marL="342900" indent="-342900">
              <a:buFont typeface="+mj-lt"/>
              <a:buAutoNum type="arabicPeriod"/>
            </a:pPr>
            <a:r>
              <a:rPr lang="en-US" altLang="ja-JP" dirty="0" smtClean="0"/>
              <a:t>ESEM</a:t>
            </a:r>
          </a:p>
          <a:p>
            <a:pPr marL="342900" indent="-342900">
              <a:buFont typeface="+mj-lt"/>
              <a:buAutoNum type="arabicPeriod"/>
            </a:pPr>
            <a:r>
              <a:rPr lang="en-US" altLang="ja-JP" dirty="0" smtClean="0"/>
              <a:t>GPCE</a:t>
            </a:r>
          </a:p>
          <a:p>
            <a:pPr marL="342900" indent="-342900">
              <a:buFont typeface="+mj-lt"/>
              <a:buAutoNum type="arabicPeriod"/>
            </a:pPr>
            <a:r>
              <a:rPr lang="en-US" altLang="ja-JP" dirty="0" smtClean="0"/>
              <a:t>ICPC</a:t>
            </a:r>
          </a:p>
          <a:p>
            <a:pPr marL="342900" indent="-342900">
              <a:buFont typeface="+mj-lt"/>
              <a:buAutoNum type="arabicPeriod"/>
            </a:pPr>
            <a:r>
              <a:rPr lang="en-US" altLang="ja-JP" dirty="0" smtClean="0"/>
              <a:t>ICSE</a:t>
            </a:r>
          </a:p>
          <a:p>
            <a:pPr marL="342900" indent="-342900">
              <a:buFont typeface="+mj-lt"/>
              <a:buAutoNum type="arabicPeriod"/>
            </a:pPr>
            <a:r>
              <a:rPr lang="en-US" altLang="ja-JP" dirty="0" smtClean="0"/>
              <a:t>ICSM</a:t>
            </a:r>
          </a:p>
          <a:p>
            <a:pPr marL="342900" indent="-342900">
              <a:buFont typeface="+mj-lt"/>
              <a:buAutoNum type="arabicPeriod"/>
            </a:pPr>
            <a:r>
              <a:rPr lang="en-US" altLang="ja-JP" dirty="0" smtClean="0"/>
              <a:t>OOPSLA</a:t>
            </a:r>
          </a:p>
          <a:p>
            <a:pPr marL="342900" indent="-342900">
              <a:buFont typeface="+mj-lt"/>
              <a:buAutoNum type="arabicPeriod"/>
            </a:pPr>
            <a:r>
              <a:rPr lang="en-US" altLang="ja-JP" dirty="0" smtClean="0"/>
              <a:t>TOSEM</a:t>
            </a:r>
          </a:p>
          <a:p>
            <a:pPr marL="342900" indent="-342900">
              <a:buFont typeface="+mj-lt"/>
              <a:buAutoNum type="arabicPeriod"/>
            </a:pPr>
            <a:r>
              <a:rPr lang="en-US" altLang="ja-JP" dirty="0" smtClean="0"/>
              <a:t>TSE</a:t>
            </a:r>
          </a:p>
        </p:txBody>
      </p:sp>
      <p:sp>
        <p:nvSpPr>
          <p:cNvPr id="12" name="下矢印 11"/>
          <p:cNvSpPr/>
          <p:nvPr/>
        </p:nvSpPr>
        <p:spPr>
          <a:xfrm rot="16200000">
            <a:off x="2782018" y="4033941"/>
            <a:ext cx="347304" cy="594572"/>
          </a:xfrm>
          <a:prstGeom prst="downArrow">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1247751" y="6139279"/>
            <a:ext cx="1235585" cy="369332"/>
          </a:xfrm>
          <a:prstGeom prst="rect">
            <a:avLst/>
          </a:prstGeom>
          <a:noFill/>
        </p:spPr>
        <p:txBody>
          <a:bodyPr wrap="none" rtlCol="0">
            <a:spAutoFit/>
          </a:bodyPr>
          <a:lstStyle/>
          <a:p>
            <a:r>
              <a:rPr kumimoji="1" lang="en-US" altLang="ja-JP" dirty="0" smtClean="0"/>
              <a:t>2010~2013</a:t>
            </a:r>
            <a:endParaRPr kumimoji="1" lang="ja-JP" altLang="en-US" dirty="0"/>
          </a:p>
        </p:txBody>
      </p:sp>
      <p:sp>
        <p:nvSpPr>
          <p:cNvPr id="15" name="テキスト ボックス 14"/>
          <p:cNvSpPr txBox="1"/>
          <p:nvPr/>
        </p:nvSpPr>
        <p:spPr>
          <a:xfrm>
            <a:off x="79608" y="1720154"/>
            <a:ext cx="3949419" cy="584776"/>
          </a:xfrm>
          <a:prstGeom prst="rect">
            <a:avLst/>
          </a:prstGeom>
          <a:noFill/>
        </p:spPr>
        <p:txBody>
          <a:bodyPr wrap="none" rtlCol="0">
            <a:spAutoFit/>
          </a:bodyPr>
          <a:lstStyle/>
          <a:p>
            <a:r>
              <a:rPr kumimoji="1" lang="en-US" altLang="ja-JP" sz="1600" dirty="0" smtClean="0"/>
              <a:t>Keywords*</a:t>
            </a:r>
            <a:r>
              <a:rPr kumimoji="1" lang="ja-JP" altLang="en-US" sz="1600" dirty="0" smtClean="0"/>
              <a:t>の</a:t>
            </a:r>
            <a:r>
              <a:rPr lang="ja-JP" altLang="en-US" sz="1600" dirty="0" smtClean="0"/>
              <a:t>タグがついた既存研究</a:t>
            </a:r>
            <a:endParaRPr lang="en-US" altLang="ja-JP" sz="1600" dirty="0" smtClean="0"/>
          </a:p>
          <a:p>
            <a:r>
              <a:rPr lang="en-US" altLang="ja-JP" sz="1600" dirty="0" err="1"/>
              <a:t>e</a:t>
            </a:r>
            <a:r>
              <a:rPr kumimoji="1" lang="en-US" altLang="ja-JP" sz="1600" dirty="0" err="1" smtClean="0"/>
              <a:t>mpirical,participants,student,developer</a:t>
            </a:r>
            <a:r>
              <a:rPr kumimoji="1" lang="ja-JP" altLang="en-US" sz="1600" dirty="0" smtClean="0"/>
              <a:t>など</a:t>
            </a:r>
            <a:endParaRPr kumimoji="1" lang="ja-JP" altLang="en-US" sz="1600" dirty="0"/>
          </a:p>
        </p:txBody>
      </p:sp>
      <p:sp>
        <p:nvSpPr>
          <p:cNvPr id="20" name="日付プレースホルダー 19"/>
          <p:cNvSpPr>
            <a:spLocks noGrp="1"/>
          </p:cNvSpPr>
          <p:nvPr>
            <p:ph type="dt" sz="half" idx="10"/>
          </p:nvPr>
        </p:nvSpPr>
        <p:spPr/>
        <p:txBody>
          <a:bodyPr/>
          <a:lstStyle/>
          <a:p>
            <a:fld id="{5A5270F0-437D-4E4B-8FA3-05D45B60D77F}" type="datetime1">
              <a:rPr kumimoji="1" lang="ja-JP" altLang="en-US" smtClean="0"/>
              <a:t>15/07/28</a:t>
            </a:fld>
            <a:endParaRPr kumimoji="1" lang="ja-JP" altLang="en-US"/>
          </a:p>
        </p:txBody>
      </p:sp>
      <p:sp>
        <p:nvSpPr>
          <p:cNvPr id="21" name="スライド番号プレースホルダー 20"/>
          <p:cNvSpPr>
            <a:spLocks noGrp="1"/>
          </p:cNvSpPr>
          <p:nvPr>
            <p:ph type="sldNum" sz="quarter" idx="12"/>
          </p:nvPr>
        </p:nvSpPr>
        <p:spPr/>
        <p:txBody>
          <a:bodyPr/>
          <a:lstStyle/>
          <a:p>
            <a:fld id="{46593725-0724-D147-8010-4B602FD46462}" type="slidenum">
              <a:rPr kumimoji="1" lang="ja-JP" altLang="en-US" smtClean="0"/>
              <a:t>6</a:t>
            </a:fld>
            <a:endParaRPr kumimoji="1" lang="ja-JP" altLang="en-US"/>
          </a:p>
        </p:txBody>
      </p:sp>
    </p:spTree>
    <p:extLst>
      <p:ext uri="{BB962C8B-B14F-4D97-AF65-F5344CB8AC3E}">
        <p14:creationId xmlns:p14="http://schemas.microsoft.com/office/powerpoint/2010/main" val="196988323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妥当性のトレードオフの事例</a:t>
            </a:r>
            <a:endParaRPr kumimoji="1" lang="ja-JP" altLang="en-US" dirty="0"/>
          </a:p>
        </p:txBody>
      </p:sp>
      <p:sp>
        <p:nvSpPr>
          <p:cNvPr id="3" name="コンテンツ プレースホルダー 2"/>
          <p:cNvSpPr>
            <a:spLocks noGrp="1"/>
          </p:cNvSpPr>
          <p:nvPr>
            <p:ph idx="1"/>
          </p:nvPr>
        </p:nvSpPr>
        <p:spPr>
          <a:xfrm>
            <a:off x="457200" y="1600199"/>
            <a:ext cx="8229600" cy="5060191"/>
          </a:xfrm>
        </p:spPr>
        <p:txBody>
          <a:bodyPr>
            <a:normAutofit/>
          </a:bodyPr>
          <a:lstStyle/>
          <a:p>
            <a:r>
              <a:rPr lang="ja-JP" altLang="en-US" sz="2800" dirty="0" smtClean="0"/>
              <a:t>動的な型システム言語と，静的な型システム言語を用いた開発時間の比較</a:t>
            </a:r>
            <a:endParaRPr lang="en-US" altLang="ja-JP" sz="2800" dirty="0" smtClean="0"/>
          </a:p>
          <a:p>
            <a:endParaRPr lang="en-US" altLang="ja-JP" sz="2800" dirty="0" smtClean="0"/>
          </a:p>
          <a:p>
            <a:r>
              <a:rPr lang="en-US" altLang="ja-JP" sz="2800" dirty="0" err="1" smtClean="0"/>
              <a:t>Henberg</a:t>
            </a:r>
            <a:r>
              <a:rPr lang="ja-JP" altLang="en-US" sz="2800" dirty="0" smtClean="0"/>
              <a:t>の研究</a:t>
            </a:r>
            <a:r>
              <a:rPr lang="en-US" altLang="ja-JP" sz="2800" dirty="0" smtClean="0"/>
              <a:t> (</a:t>
            </a:r>
            <a:r>
              <a:rPr lang="ja-JP" altLang="en-US" sz="2800" dirty="0" smtClean="0"/>
              <a:t>間違った答えを導いた</a:t>
            </a:r>
            <a:r>
              <a:rPr lang="en-US" altLang="ja-JP" sz="2800" dirty="0" smtClean="0"/>
              <a:t>)</a:t>
            </a:r>
          </a:p>
          <a:p>
            <a:pPr lvl="1"/>
            <a:r>
              <a:rPr lang="ja-JP" altLang="en-US" sz="2400" dirty="0" smtClean="0"/>
              <a:t>被験者</a:t>
            </a:r>
            <a:r>
              <a:rPr lang="en-US" altLang="ja-JP" sz="2400" dirty="0" smtClean="0"/>
              <a:t>:</a:t>
            </a:r>
            <a:r>
              <a:rPr lang="ja-JP" altLang="en-US" sz="2400" dirty="0" smtClean="0"/>
              <a:t>学生</a:t>
            </a:r>
            <a:endParaRPr lang="en-US" altLang="ja-JP" sz="2400" dirty="0" smtClean="0"/>
          </a:p>
          <a:p>
            <a:pPr lvl="1"/>
            <a:r>
              <a:rPr lang="ja-JP" altLang="en-US" sz="2400" dirty="0" smtClean="0"/>
              <a:t>実験環境</a:t>
            </a:r>
            <a:r>
              <a:rPr lang="en-US" altLang="ja-JP" sz="2400" dirty="0" smtClean="0"/>
              <a:t>:</a:t>
            </a:r>
            <a:r>
              <a:rPr lang="ja-JP" altLang="en-US" sz="2400" dirty="0" smtClean="0"/>
              <a:t>簡単な課題，各プログラミング言語に基づく</a:t>
            </a:r>
            <a:r>
              <a:rPr lang="en-US" altLang="ja-JP" sz="2400" dirty="0" smtClean="0"/>
              <a:t>IDE</a:t>
            </a:r>
          </a:p>
          <a:p>
            <a:r>
              <a:rPr lang="en-US" altLang="ja-JP" sz="2800" dirty="0" smtClean="0"/>
              <a:t>Rohm</a:t>
            </a:r>
            <a:r>
              <a:rPr lang="ja-JP" altLang="en-US" sz="2800" dirty="0" smtClean="0"/>
              <a:t>の研究</a:t>
            </a:r>
            <a:r>
              <a:rPr lang="en-US" altLang="ja-JP" sz="2800" dirty="0" smtClean="0"/>
              <a:t>     (</a:t>
            </a:r>
            <a:r>
              <a:rPr lang="ja-JP" altLang="en-US" sz="2800" dirty="0" smtClean="0"/>
              <a:t>明確な結果が出なかった</a:t>
            </a:r>
            <a:r>
              <a:rPr lang="en-US" altLang="ja-JP" sz="2800" dirty="0" smtClean="0"/>
              <a:t>)</a:t>
            </a:r>
          </a:p>
          <a:p>
            <a:pPr lvl="1"/>
            <a:r>
              <a:rPr lang="ja-JP" altLang="en-US" sz="2400" dirty="0" smtClean="0"/>
              <a:t>被験者</a:t>
            </a:r>
            <a:r>
              <a:rPr lang="en-US" altLang="ja-JP" sz="2400" dirty="0" smtClean="0"/>
              <a:t>:</a:t>
            </a:r>
            <a:r>
              <a:rPr lang="ja-JP" altLang="en-US" sz="2400" dirty="0" smtClean="0"/>
              <a:t>異なる企業の開発者</a:t>
            </a:r>
            <a:endParaRPr lang="en-US" altLang="ja-JP" sz="2400" dirty="0" smtClean="0"/>
          </a:p>
          <a:p>
            <a:pPr lvl="1"/>
            <a:r>
              <a:rPr lang="ja-JP" altLang="en-US" sz="2400" dirty="0" smtClean="0"/>
              <a:t>実験環境</a:t>
            </a:r>
            <a:r>
              <a:rPr lang="en-US" altLang="ja-JP" sz="2400" dirty="0" smtClean="0"/>
              <a:t>:</a:t>
            </a:r>
            <a:r>
              <a:rPr lang="ja-JP" altLang="en-US" sz="2400" dirty="0" smtClean="0"/>
              <a:t>毎日異なる難しい課題，開発環境バラバラ</a:t>
            </a:r>
            <a:endParaRPr lang="en-US" altLang="ja-JP" sz="2400" dirty="0" smtClean="0"/>
          </a:p>
          <a:p>
            <a:pPr lvl="1"/>
            <a:endParaRPr kumimoji="1" lang="en-US" altLang="ja-JP" sz="2400" dirty="0" smtClean="0"/>
          </a:p>
        </p:txBody>
      </p:sp>
      <p:sp>
        <p:nvSpPr>
          <p:cNvPr id="7" name="日付プレースホルダー 6"/>
          <p:cNvSpPr>
            <a:spLocks noGrp="1"/>
          </p:cNvSpPr>
          <p:nvPr>
            <p:ph type="dt" sz="half" idx="10"/>
          </p:nvPr>
        </p:nvSpPr>
        <p:spPr/>
        <p:txBody>
          <a:bodyPr/>
          <a:lstStyle/>
          <a:p>
            <a:fld id="{70F33034-CFD1-D848-9B04-93BB5B93096A}" type="datetime1">
              <a:rPr kumimoji="1" lang="ja-JP" altLang="en-US" smtClean="0"/>
              <a:t>15/07/28</a:t>
            </a:fld>
            <a:endParaRPr kumimoji="1" lang="ja-JP" altLang="en-US"/>
          </a:p>
        </p:txBody>
      </p:sp>
      <p:sp>
        <p:nvSpPr>
          <p:cNvPr id="8" name="スライド番号プレースホルダー 7"/>
          <p:cNvSpPr>
            <a:spLocks noGrp="1"/>
          </p:cNvSpPr>
          <p:nvPr>
            <p:ph type="sldNum" sz="quarter" idx="12"/>
          </p:nvPr>
        </p:nvSpPr>
        <p:spPr/>
        <p:txBody>
          <a:bodyPr/>
          <a:lstStyle/>
          <a:p>
            <a:fld id="{46593725-0724-D147-8010-4B602FD46462}" type="slidenum">
              <a:rPr kumimoji="1" lang="ja-JP" altLang="en-US" smtClean="0"/>
              <a:t>7</a:t>
            </a:fld>
            <a:endParaRPr kumimoji="1" lang="ja-JP" altLang="en-US"/>
          </a:p>
        </p:txBody>
      </p:sp>
    </p:spTree>
    <p:extLst>
      <p:ext uri="{BB962C8B-B14F-4D97-AF65-F5344CB8AC3E}">
        <p14:creationId xmlns:p14="http://schemas.microsoft.com/office/powerpoint/2010/main" val="307429008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アンケート概要</a:t>
            </a:r>
            <a:endParaRPr kumimoji="1" lang="ja-JP" altLang="en-US" dirty="0"/>
          </a:p>
        </p:txBody>
      </p:sp>
      <p:sp>
        <p:nvSpPr>
          <p:cNvPr id="3" name="コンテンツ プレースホルダー 2"/>
          <p:cNvSpPr>
            <a:spLocks noGrp="1"/>
          </p:cNvSpPr>
          <p:nvPr>
            <p:ph idx="1"/>
          </p:nvPr>
        </p:nvSpPr>
        <p:spPr>
          <a:xfrm>
            <a:off x="457200" y="1600200"/>
            <a:ext cx="8229600" cy="4756150"/>
          </a:xfrm>
        </p:spPr>
        <p:txBody>
          <a:bodyPr>
            <a:normAutofit lnSpcReduction="10000"/>
          </a:bodyPr>
          <a:lstStyle/>
          <a:p>
            <a:r>
              <a:rPr kumimoji="1" lang="ja-JP" altLang="en-US" sz="2800" dirty="0" smtClean="0"/>
              <a:t>事例を紹介し，妥当性のトレードオフについて，各会議のプログラム委員，編集者</a:t>
            </a:r>
            <a:r>
              <a:rPr kumimoji="1" lang="en-US" altLang="ja-JP" sz="2800" dirty="0" smtClean="0"/>
              <a:t>(807</a:t>
            </a:r>
            <a:r>
              <a:rPr kumimoji="1" lang="ja-JP" altLang="en-US" sz="2800" dirty="0" smtClean="0"/>
              <a:t>人</a:t>
            </a:r>
            <a:r>
              <a:rPr kumimoji="1" lang="en-US" altLang="ja-JP" sz="2800" dirty="0" smtClean="0"/>
              <a:t>)</a:t>
            </a:r>
            <a:r>
              <a:rPr kumimoji="1" lang="ja-JP" altLang="en-US" sz="2800" dirty="0" smtClean="0"/>
              <a:t>に対してアンケートを実施</a:t>
            </a:r>
            <a:endParaRPr kumimoji="1" lang="en-US" altLang="ja-JP" sz="2800" dirty="0" smtClean="0"/>
          </a:p>
          <a:p>
            <a:endParaRPr lang="en-US" altLang="ja-JP" sz="2800" dirty="0" smtClean="0"/>
          </a:p>
          <a:p>
            <a:r>
              <a:rPr lang="ja-JP" altLang="en-US" sz="2800" dirty="0" smtClean="0"/>
              <a:t>アンケートの目的</a:t>
            </a:r>
            <a:endParaRPr lang="en-US" altLang="ja-JP" sz="2800" dirty="0"/>
          </a:p>
          <a:p>
            <a:pPr lvl="1"/>
            <a:r>
              <a:rPr lang="en-US" altLang="ja-JP" sz="2400" dirty="0"/>
              <a:t>RO1</a:t>
            </a:r>
            <a:r>
              <a:rPr lang="en-US" altLang="ja-JP" sz="2400" dirty="0" smtClean="0"/>
              <a:t>:</a:t>
            </a:r>
            <a:r>
              <a:rPr lang="ja-JP" altLang="en-US" sz="2400" dirty="0" smtClean="0"/>
              <a:t>研究者</a:t>
            </a:r>
            <a:r>
              <a:rPr lang="ja-JP" altLang="en-US" sz="2400" dirty="0" smtClean="0"/>
              <a:t>コミュニティ</a:t>
            </a:r>
            <a:r>
              <a:rPr lang="ja-JP" altLang="en-US" sz="2400" dirty="0"/>
              <a:t>に</a:t>
            </a:r>
            <a:r>
              <a:rPr lang="ja-JP" altLang="en-US" sz="2400" dirty="0" smtClean="0"/>
              <a:t>おける</a:t>
            </a:r>
            <a:r>
              <a:rPr lang="en-US" altLang="en-US" sz="2400" dirty="0" smtClean="0"/>
              <a:t>妥当</a:t>
            </a:r>
            <a:r>
              <a:rPr lang="en-US" altLang="en-US" sz="2400" dirty="0"/>
              <a:t>性の</a:t>
            </a:r>
            <a:r>
              <a:rPr lang="en-US" altLang="en-US" sz="2400" dirty="0" smtClean="0"/>
              <a:t>トレードオフ</a:t>
            </a:r>
            <a:r>
              <a:rPr lang="ja-JP" altLang="en-US" sz="2400" dirty="0" smtClean="0"/>
              <a:t>に対する</a:t>
            </a:r>
            <a:r>
              <a:rPr lang="ja-JP" altLang="en-US" sz="2400" dirty="0" smtClean="0"/>
              <a:t>認識</a:t>
            </a:r>
            <a:r>
              <a:rPr lang="ja-JP" altLang="en-US" sz="2400" dirty="0" smtClean="0"/>
              <a:t>の有無</a:t>
            </a:r>
            <a:endParaRPr lang="en-US" altLang="en-US" sz="2400" dirty="0"/>
          </a:p>
          <a:p>
            <a:pPr lvl="1"/>
            <a:r>
              <a:rPr lang="en-US" altLang="en-US" sz="2400" dirty="0"/>
              <a:t>RO2</a:t>
            </a:r>
            <a:r>
              <a:rPr lang="en-US" altLang="en-US" sz="2400" dirty="0" smtClean="0"/>
              <a:t>:</a:t>
            </a:r>
            <a:r>
              <a:rPr lang="ja-JP" altLang="en-US" sz="2400" dirty="0" smtClean="0"/>
              <a:t>研究者</a:t>
            </a:r>
            <a:r>
              <a:rPr lang="ja-JP" altLang="en-US" sz="2400" dirty="0" smtClean="0"/>
              <a:t>コミュニティ</a:t>
            </a:r>
            <a:r>
              <a:rPr lang="ja-JP" altLang="en-US" sz="2400" dirty="0"/>
              <a:t>に</a:t>
            </a:r>
            <a:r>
              <a:rPr lang="ja-JP" altLang="en-US" sz="2400" dirty="0" smtClean="0"/>
              <a:t>おける</a:t>
            </a:r>
            <a:r>
              <a:rPr lang="ja-JP" altLang="en-US" sz="2400" dirty="0" smtClean="0"/>
              <a:t>妥当性評価方法の好み</a:t>
            </a:r>
            <a:endParaRPr lang="en-US" altLang="ja-JP" sz="2400" dirty="0" smtClean="0"/>
          </a:p>
          <a:p>
            <a:pPr lvl="1"/>
            <a:r>
              <a:rPr lang="en-US" altLang="en-US" sz="2400" dirty="0" smtClean="0"/>
              <a:t>RO3:</a:t>
            </a:r>
            <a:r>
              <a:rPr lang="ja-JP" altLang="en-US" sz="2400" dirty="0" smtClean="0"/>
              <a:t>研究者</a:t>
            </a:r>
            <a:r>
              <a:rPr lang="ja-JP" altLang="en-US" sz="2400" dirty="0" smtClean="0"/>
              <a:t>コミュニティ</a:t>
            </a:r>
            <a:r>
              <a:rPr lang="ja-JP" altLang="en-US" sz="2400" dirty="0"/>
              <a:t>における反復</a:t>
            </a:r>
            <a:r>
              <a:rPr lang="ja-JP" altLang="en-US" sz="2400" dirty="0" smtClean="0"/>
              <a:t>実験</a:t>
            </a:r>
            <a:r>
              <a:rPr lang="ja-JP" altLang="en-US" sz="2400" dirty="0" smtClean="0"/>
              <a:t>に対する</a:t>
            </a:r>
            <a:r>
              <a:rPr lang="ja-JP" altLang="en-US" sz="2400" dirty="0" smtClean="0"/>
              <a:t>認識</a:t>
            </a:r>
            <a:r>
              <a:rPr lang="ja-JP" altLang="en-US" sz="2400" dirty="0" smtClean="0"/>
              <a:t>の有無</a:t>
            </a:r>
            <a:endParaRPr kumimoji="1" lang="ja-JP" altLang="en-US" sz="2800" dirty="0"/>
          </a:p>
        </p:txBody>
      </p:sp>
      <p:sp>
        <p:nvSpPr>
          <p:cNvPr id="7" name="日付プレースホルダー 6"/>
          <p:cNvSpPr>
            <a:spLocks noGrp="1"/>
          </p:cNvSpPr>
          <p:nvPr>
            <p:ph type="dt" sz="half" idx="10"/>
          </p:nvPr>
        </p:nvSpPr>
        <p:spPr/>
        <p:txBody>
          <a:bodyPr/>
          <a:lstStyle/>
          <a:p>
            <a:fld id="{5636CA3A-EB15-D645-851B-290692CBC7F2}" type="datetime1">
              <a:rPr kumimoji="1" lang="ja-JP" altLang="en-US" smtClean="0"/>
              <a:t>15/07/28</a:t>
            </a:fld>
            <a:endParaRPr kumimoji="1" lang="ja-JP" altLang="en-US"/>
          </a:p>
        </p:txBody>
      </p:sp>
      <p:sp>
        <p:nvSpPr>
          <p:cNvPr id="8" name="スライド番号プレースホルダー 7"/>
          <p:cNvSpPr>
            <a:spLocks noGrp="1"/>
          </p:cNvSpPr>
          <p:nvPr>
            <p:ph type="sldNum" sz="quarter" idx="12"/>
          </p:nvPr>
        </p:nvSpPr>
        <p:spPr/>
        <p:txBody>
          <a:bodyPr/>
          <a:lstStyle/>
          <a:p>
            <a:fld id="{46593725-0724-D147-8010-4B602FD46462}" type="slidenum">
              <a:rPr kumimoji="1" lang="ja-JP" altLang="en-US" smtClean="0"/>
              <a:t>8</a:t>
            </a:fld>
            <a:endParaRPr kumimoji="1" lang="ja-JP" altLang="en-US"/>
          </a:p>
        </p:txBody>
      </p:sp>
    </p:spTree>
    <p:extLst>
      <p:ext uri="{BB962C8B-B14F-4D97-AF65-F5344CB8AC3E}">
        <p14:creationId xmlns:p14="http://schemas.microsoft.com/office/powerpoint/2010/main" val="4227726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アンケート一覧</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fld id="{031FB5AE-E3E9-4A45-9367-B00C1878160C}" type="datetime1">
              <a:rPr kumimoji="1" lang="ja-JP" altLang="en-US" smtClean="0"/>
              <a:t>15/07/28</a:t>
            </a:fld>
            <a:endParaRPr kumimoji="1" lang="ja-JP" altLang="en-US"/>
          </a:p>
        </p:txBody>
      </p:sp>
      <p:sp>
        <p:nvSpPr>
          <p:cNvPr id="5" name="スライド番号プレースホルダー 4"/>
          <p:cNvSpPr>
            <a:spLocks noGrp="1"/>
          </p:cNvSpPr>
          <p:nvPr>
            <p:ph type="sldNum" sz="quarter" idx="12"/>
          </p:nvPr>
        </p:nvSpPr>
        <p:spPr/>
        <p:txBody>
          <a:bodyPr/>
          <a:lstStyle/>
          <a:p>
            <a:fld id="{46593725-0724-D147-8010-4B602FD46462}" type="slidenum">
              <a:rPr kumimoji="1" lang="ja-JP" altLang="en-US" smtClean="0"/>
              <a:t>9</a:t>
            </a:fld>
            <a:endParaRPr kumimoji="1" lang="ja-JP" altLang="en-US"/>
          </a:p>
        </p:txBody>
      </p:sp>
      <p:pic>
        <p:nvPicPr>
          <p:cNvPr id="6" name="図 5" descr="スクリーンショット 2015-07-28 2.03.0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17778"/>
            <a:ext cx="9144000" cy="3749099"/>
          </a:xfrm>
          <a:prstGeom prst="rect">
            <a:avLst/>
          </a:prstGeom>
        </p:spPr>
      </p:pic>
    </p:spTree>
    <p:extLst>
      <p:ext uri="{BB962C8B-B14F-4D97-AF65-F5344CB8AC3E}">
        <p14:creationId xmlns:p14="http://schemas.microsoft.com/office/powerpoint/2010/main" val="1200924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アンケート結果</a:t>
            </a:r>
            <a:r>
              <a:rPr lang="en-US" altLang="ja-JP" dirty="0"/>
              <a:t>:</a:t>
            </a:r>
            <a:r>
              <a:rPr lang="en-US" altLang="ja-JP" dirty="0" smtClean="0"/>
              <a:t>RO</a:t>
            </a:r>
            <a:r>
              <a:rPr lang="en-US" altLang="ja-JP" dirty="0" smtClean="0"/>
              <a:t>1</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t>トレードオフの認識の有無</a:t>
            </a:r>
            <a:endParaRPr lang="en-US" altLang="ja-JP" sz="2800" dirty="0" smtClean="0"/>
          </a:p>
          <a:p>
            <a:pPr lvl="1"/>
            <a:r>
              <a:rPr lang="ja-JP" altLang="en-US" sz="2400" dirty="0" smtClean="0"/>
              <a:t>ほとんどの人がバランスを取るべきと回答</a:t>
            </a:r>
            <a:endParaRPr lang="en-US" altLang="ja-JP" sz="2400" dirty="0" smtClean="0"/>
          </a:p>
          <a:p>
            <a:pPr lvl="1"/>
            <a:r>
              <a:rPr lang="ja-JP" altLang="en-US" sz="2400" dirty="0" smtClean="0"/>
              <a:t>認識がある</a:t>
            </a:r>
            <a:endParaRPr lang="en-US" altLang="ja-JP" sz="2400" dirty="0" smtClean="0"/>
          </a:p>
          <a:p>
            <a:pPr marL="457200" lvl="1" indent="0">
              <a:buNone/>
            </a:pPr>
            <a:endParaRPr lang="en-US" altLang="ja-JP" sz="2400" dirty="0" smtClean="0"/>
          </a:p>
          <a:p>
            <a:r>
              <a:rPr lang="ja-JP" altLang="en-US" sz="2800" dirty="0" smtClean="0"/>
              <a:t>トレードオフの認識のない回答</a:t>
            </a:r>
            <a:endParaRPr lang="en-US" altLang="ja-JP" sz="2800" dirty="0" smtClean="0"/>
          </a:p>
          <a:p>
            <a:pPr lvl="1"/>
            <a:r>
              <a:rPr lang="ja-JP" altLang="en-US" sz="2400" dirty="0" smtClean="0"/>
              <a:t>過去に内部的妥当性評価しか行っていない場合</a:t>
            </a:r>
            <a:r>
              <a:rPr lang="en-US" altLang="ja-JP" sz="2400" dirty="0" smtClean="0"/>
              <a:t>Reject</a:t>
            </a:r>
            <a:r>
              <a:rPr lang="ja-JP" altLang="en-US" sz="2400" dirty="0" smtClean="0"/>
              <a:t>する人がいた</a:t>
            </a:r>
            <a:endParaRPr lang="en-US" altLang="ja-JP" sz="2400" dirty="0" smtClean="0"/>
          </a:p>
          <a:p>
            <a:pPr lvl="1"/>
            <a:r>
              <a:rPr lang="ja-JP" altLang="en-US" sz="2400" dirty="0" smtClean="0"/>
              <a:t>理由</a:t>
            </a:r>
            <a:r>
              <a:rPr lang="en-US" altLang="ja-JP" sz="2400" dirty="0" smtClean="0"/>
              <a:t>:</a:t>
            </a:r>
            <a:r>
              <a:rPr lang="en-US" altLang="ja-JP" sz="2000" dirty="0" smtClean="0"/>
              <a:t>would show no value at all to SE </a:t>
            </a:r>
            <a:r>
              <a:rPr lang="en-US" altLang="ja-JP" sz="2000" dirty="0" err="1" smtClean="0"/>
              <a:t>comunity</a:t>
            </a:r>
            <a:endParaRPr lang="en-US" altLang="ja-JP" sz="2000" dirty="0" smtClean="0"/>
          </a:p>
          <a:p>
            <a:pPr lvl="1"/>
            <a:endParaRPr kumimoji="1" lang="ja-JP" altLang="en-US" sz="2400" dirty="0"/>
          </a:p>
        </p:txBody>
      </p:sp>
      <p:sp>
        <p:nvSpPr>
          <p:cNvPr id="4" name="日付プレースホルダー 3"/>
          <p:cNvSpPr>
            <a:spLocks noGrp="1"/>
          </p:cNvSpPr>
          <p:nvPr>
            <p:ph type="dt" sz="half" idx="10"/>
          </p:nvPr>
        </p:nvSpPr>
        <p:spPr/>
        <p:txBody>
          <a:bodyPr/>
          <a:lstStyle/>
          <a:p>
            <a:fld id="{031FB5AE-E3E9-4A45-9367-B00C1878160C}" type="datetime1">
              <a:rPr kumimoji="1" lang="ja-JP" altLang="en-US" smtClean="0"/>
              <a:t>15/07/28</a:t>
            </a:fld>
            <a:endParaRPr kumimoji="1" lang="ja-JP" altLang="en-US"/>
          </a:p>
        </p:txBody>
      </p:sp>
      <p:sp>
        <p:nvSpPr>
          <p:cNvPr id="5" name="スライド番号プレースホルダー 4"/>
          <p:cNvSpPr>
            <a:spLocks noGrp="1"/>
          </p:cNvSpPr>
          <p:nvPr>
            <p:ph type="sldNum" sz="quarter" idx="12"/>
          </p:nvPr>
        </p:nvSpPr>
        <p:spPr/>
        <p:txBody>
          <a:bodyPr/>
          <a:lstStyle/>
          <a:p>
            <a:fld id="{46593725-0724-D147-8010-4B602FD46462}" type="slidenum">
              <a:rPr kumimoji="1" lang="ja-JP" altLang="en-US" smtClean="0"/>
              <a:t>10</a:t>
            </a:fld>
            <a:endParaRPr kumimoji="1" lang="ja-JP" altLang="en-US"/>
          </a:p>
        </p:txBody>
      </p:sp>
      <p:sp>
        <p:nvSpPr>
          <p:cNvPr id="6" name="テキスト ボックス 5"/>
          <p:cNvSpPr txBox="1"/>
          <p:nvPr/>
        </p:nvSpPr>
        <p:spPr>
          <a:xfrm>
            <a:off x="1198034" y="1232972"/>
            <a:ext cx="6900446" cy="369332"/>
          </a:xfrm>
          <a:prstGeom prst="rect">
            <a:avLst/>
          </a:prstGeom>
          <a:noFill/>
        </p:spPr>
        <p:txBody>
          <a:bodyPr wrap="none" rtlCol="0">
            <a:spAutoFit/>
          </a:bodyPr>
          <a:lstStyle/>
          <a:p>
            <a:pPr marL="0" lvl="1"/>
            <a:r>
              <a:rPr lang="ja-JP" altLang="en-US" dirty="0" smtClean="0"/>
              <a:t>研究者コミュニティにおける</a:t>
            </a:r>
            <a:r>
              <a:rPr lang="ja-JP" altLang="en-US" dirty="0" smtClean="0"/>
              <a:t>妥当性の</a:t>
            </a:r>
            <a:r>
              <a:rPr lang="ja-JP" altLang="en-US" dirty="0" smtClean="0"/>
              <a:t>トレードオフ</a:t>
            </a:r>
            <a:r>
              <a:rPr lang="ja-JP" altLang="en-US" dirty="0" smtClean="0"/>
              <a:t>に対する認識の有無</a:t>
            </a:r>
            <a:endParaRPr lang="en-US" altLang="en-US" dirty="0" smtClean="0"/>
          </a:p>
        </p:txBody>
      </p:sp>
    </p:spTree>
    <p:extLst>
      <p:ext uri="{BB962C8B-B14F-4D97-AF65-F5344CB8AC3E}">
        <p14:creationId xmlns:p14="http://schemas.microsoft.com/office/powerpoint/2010/main" val="1848832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1600200"/>
            <a:ext cx="8229600" cy="4941784"/>
          </a:xfrm>
        </p:spPr>
        <p:txBody>
          <a:bodyPr>
            <a:normAutofit/>
          </a:bodyPr>
          <a:lstStyle/>
          <a:p>
            <a:r>
              <a:rPr lang="ja-JP" altLang="en-US" sz="2800" dirty="0" smtClean="0"/>
              <a:t>人間</a:t>
            </a:r>
            <a:r>
              <a:rPr lang="en-US" altLang="ja-JP" sz="2800" dirty="0" err="1" smtClean="0"/>
              <a:t>vs</a:t>
            </a:r>
            <a:r>
              <a:rPr lang="ja-JP" altLang="en-US" sz="2800" dirty="0" smtClean="0"/>
              <a:t>非人間のどちらによる評価方法がいいかという質問と依存関係があった</a:t>
            </a:r>
            <a:endParaRPr kumimoji="1" lang="en-US" altLang="ja-JP" sz="2800" dirty="0" smtClean="0"/>
          </a:p>
          <a:p>
            <a:pPr lvl="1"/>
            <a:r>
              <a:rPr lang="ja-JP" altLang="en-US" sz="2400" dirty="0" smtClean="0"/>
              <a:t>非人間</a:t>
            </a:r>
            <a:r>
              <a:rPr kumimoji="1" lang="ja-JP" altLang="en-US" sz="2400" dirty="0" smtClean="0"/>
              <a:t>による評価</a:t>
            </a:r>
            <a:r>
              <a:rPr kumimoji="1" lang="en-US" altLang="ja-JP" sz="2400" dirty="0" smtClean="0"/>
              <a:t>→</a:t>
            </a:r>
            <a:r>
              <a:rPr kumimoji="1" lang="ja-JP" altLang="en-US" sz="2400" dirty="0" smtClean="0"/>
              <a:t>内部的評価方法がよい</a:t>
            </a:r>
            <a:endParaRPr kumimoji="1" lang="en-US" altLang="ja-JP" sz="2400" dirty="0" smtClean="0"/>
          </a:p>
          <a:p>
            <a:endParaRPr kumimoji="1" lang="en-US" altLang="ja-JP" sz="2800" dirty="0" smtClean="0"/>
          </a:p>
          <a:p>
            <a:r>
              <a:rPr lang="ja-JP" altLang="en-US" sz="2800" dirty="0" smtClean="0"/>
              <a:t>非人間による評価がいいという</a:t>
            </a:r>
            <a:r>
              <a:rPr kumimoji="1" lang="ja-JP" altLang="en-US" sz="2800" dirty="0" smtClean="0"/>
              <a:t>理由</a:t>
            </a:r>
            <a:endParaRPr kumimoji="1" lang="en-US" altLang="ja-JP" sz="2800" dirty="0" smtClean="0"/>
          </a:p>
          <a:p>
            <a:pPr lvl="1"/>
            <a:r>
              <a:rPr lang="ja-JP" altLang="en-US" sz="2400" dirty="0" smtClean="0"/>
              <a:t>ソフトウェアは機械によって作られているので，</a:t>
            </a:r>
            <a:r>
              <a:rPr kumimoji="1" lang="ja-JP" altLang="en-US" sz="2400" dirty="0" smtClean="0"/>
              <a:t>機械を用いた評価の方がいい</a:t>
            </a:r>
            <a:endParaRPr kumimoji="1" lang="en-US" altLang="ja-JP" sz="2400" dirty="0" smtClean="0"/>
          </a:p>
          <a:p>
            <a:pPr lvl="1"/>
            <a:r>
              <a:rPr lang="ja-JP" altLang="en-US" sz="2400" dirty="0" smtClean="0"/>
              <a:t>人間を用いるとコストがかかる．そのコストを機械にかける方が実験のスケールアップが可能</a:t>
            </a:r>
            <a:endParaRPr lang="en-US" altLang="ja-JP" sz="2400" dirty="0" smtClean="0"/>
          </a:p>
          <a:p>
            <a:pPr lvl="1"/>
            <a:r>
              <a:rPr kumimoji="1" lang="ja-JP" altLang="en-US" sz="2400" dirty="0" smtClean="0"/>
              <a:t>人間を用いるとバイアスがかかる</a:t>
            </a:r>
            <a:r>
              <a:rPr lang="ja-JP" altLang="en-US" sz="2400" dirty="0" smtClean="0"/>
              <a:t>が，機械はかからない</a:t>
            </a:r>
            <a:endParaRPr kumimoji="1" lang="en-US" altLang="ja-JP" sz="2400" dirty="0" smtClean="0"/>
          </a:p>
          <a:p>
            <a:pPr lvl="1"/>
            <a:endParaRPr kumimoji="1" lang="en-US" altLang="ja-JP" sz="2400" dirty="0" smtClean="0"/>
          </a:p>
        </p:txBody>
      </p:sp>
      <p:sp>
        <p:nvSpPr>
          <p:cNvPr id="4" name="日付プレースホルダー 3"/>
          <p:cNvSpPr>
            <a:spLocks noGrp="1"/>
          </p:cNvSpPr>
          <p:nvPr>
            <p:ph type="dt" sz="half" idx="10"/>
          </p:nvPr>
        </p:nvSpPr>
        <p:spPr/>
        <p:txBody>
          <a:bodyPr/>
          <a:lstStyle/>
          <a:p>
            <a:fld id="{031FB5AE-E3E9-4A45-9367-B00C1878160C}" type="datetime1">
              <a:rPr kumimoji="1" lang="ja-JP" altLang="en-US" smtClean="0"/>
              <a:t>15/07/28</a:t>
            </a:fld>
            <a:endParaRPr kumimoji="1" lang="ja-JP" altLang="en-US"/>
          </a:p>
        </p:txBody>
      </p:sp>
      <p:sp>
        <p:nvSpPr>
          <p:cNvPr id="5" name="スライド番号プレースホルダー 4"/>
          <p:cNvSpPr>
            <a:spLocks noGrp="1"/>
          </p:cNvSpPr>
          <p:nvPr>
            <p:ph type="sldNum" sz="quarter" idx="12"/>
          </p:nvPr>
        </p:nvSpPr>
        <p:spPr/>
        <p:txBody>
          <a:bodyPr/>
          <a:lstStyle/>
          <a:p>
            <a:fld id="{46593725-0724-D147-8010-4B602FD46462}" type="slidenum">
              <a:rPr kumimoji="1" lang="ja-JP" altLang="en-US" smtClean="0"/>
              <a:t>11</a:t>
            </a:fld>
            <a:endParaRPr kumimoji="1" lang="ja-JP" altLang="en-US"/>
          </a:p>
        </p:txBody>
      </p:sp>
      <p:sp>
        <p:nvSpPr>
          <p:cNvPr id="10" name="タイトル 1"/>
          <p:cNvSpPr>
            <a:spLocks noGrp="1"/>
          </p:cNvSpPr>
          <p:nvPr>
            <p:ph type="title"/>
          </p:nvPr>
        </p:nvSpPr>
        <p:spPr>
          <a:xfrm>
            <a:off x="457200" y="274638"/>
            <a:ext cx="8229600" cy="1143000"/>
          </a:xfrm>
        </p:spPr>
        <p:txBody>
          <a:bodyPr/>
          <a:lstStyle/>
          <a:p>
            <a:r>
              <a:rPr lang="ja-JP" altLang="en-US" dirty="0"/>
              <a:t>アンケート結果</a:t>
            </a:r>
            <a:r>
              <a:rPr lang="en-US" altLang="ja-JP" dirty="0"/>
              <a:t>:</a:t>
            </a:r>
            <a:r>
              <a:rPr lang="en-US" altLang="ja-JP" dirty="0" smtClean="0"/>
              <a:t>RO</a:t>
            </a:r>
            <a:r>
              <a:rPr lang="en-US" altLang="ja-JP" dirty="0" smtClean="0"/>
              <a:t>1</a:t>
            </a:r>
            <a:endParaRPr kumimoji="1" lang="ja-JP" altLang="en-US" dirty="0"/>
          </a:p>
        </p:txBody>
      </p:sp>
      <p:sp>
        <p:nvSpPr>
          <p:cNvPr id="11" name="テキスト ボックス 10"/>
          <p:cNvSpPr txBox="1"/>
          <p:nvPr/>
        </p:nvSpPr>
        <p:spPr>
          <a:xfrm>
            <a:off x="1198034" y="1232972"/>
            <a:ext cx="6900446" cy="369332"/>
          </a:xfrm>
          <a:prstGeom prst="rect">
            <a:avLst/>
          </a:prstGeom>
          <a:noFill/>
        </p:spPr>
        <p:txBody>
          <a:bodyPr wrap="none" rtlCol="0">
            <a:spAutoFit/>
          </a:bodyPr>
          <a:lstStyle/>
          <a:p>
            <a:pPr marL="0" lvl="1"/>
            <a:r>
              <a:rPr lang="ja-JP" altLang="en-US" dirty="0" smtClean="0"/>
              <a:t>研究者コミュニティにおける</a:t>
            </a:r>
            <a:r>
              <a:rPr lang="ja-JP" altLang="en-US" dirty="0" smtClean="0"/>
              <a:t>妥当性の</a:t>
            </a:r>
            <a:r>
              <a:rPr lang="ja-JP" altLang="en-US" dirty="0" smtClean="0"/>
              <a:t>トレードオフ</a:t>
            </a:r>
            <a:r>
              <a:rPr lang="ja-JP" altLang="en-US" dirty="0" smtClean="0"/>
              <a:t>に対する認識の有無</a:t>
            </a:r>
            <a:endParaRPr lang="en-US" altLang="en-US" dirty="0" smtClean="0"/>
          </a:p>
        </p:txBody>
      </p:sp>
    </p:spTree>
    <p:extLst>
      <p:ext uri="{BB962C8B-B14F-4D97-AF65-F5344CB8AC3E}">
        <p14:creationId xmlns:p14="http://schemas.microsoft.com/office/powerpoint/2010/main" val="3205883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アンケート結果</a:t>
            </a:r>
            <a:r>
              <a:rPr kumimoji="1" lang="en-US" altLang="ja-JP" dirty="0" smtClean="0"/>
              <a:t>:RO2</a:t>
            </a:r>
            <a:endParaRPr kumimoji="1" lang="ja-JP" altLang="en-US" dirty="0"/>
          </a:p>
        </p:txBody>
      </p:sp>
      <p:pic>
        <p:nvPicPr>
          <p:cNvPr id="6" name="コンテンツ プレースホルダー 5" descr="スクリーンショット 2015-07-28 2.22.52.png"/>
          <p:cNvPicPr>
            <a:picLocks noGrp="1" noChangeAspect="1"/>
          </p:cNvPicPr>
          <p:nvPr>
            <p:ph idx="1"/>
          </p:nvPr>
        </p:nvPicPr>
        <p:blipFill>
          <a:blip r:embed="rId2">
            <a:extLst>
              <a:ext uri="{28A0092B-C50C-407E-A947-70E740481C1C}">
                <a14:useLocalDpi xmlns:a14="http://schemas.microsoft.com/office/drawing/2010/main" val="0"/>
              </a:ext>
            </a:extLst>
          </a:blip>
          <a:srcRect t="7643" b="7643"/>
          <a:stretch>
            <a:fillRect/>
          </a:stretch>
        </p:blipFill>
        <p:spPr>
          <a:xfrm>
            <a:off x="457200" y="1830387"/>
            <a:ext cx="8229600" cy="4525963"/>
          </a:xfrm>
        </p:spPr>
      </p:pic>
      <p:sp>
        <p:nvSpPr>
          <p:cNvPr id="4" name="日付プレースホルダー 3"/>
          <p:cNvSpPr>
            <a:spLocks noGrp="1"/>
          </p:cNvSpPr>
          <p:nvPr>
            <p:ph type="dt" sz="half" idx="10"/>
          </p:nvPr>
        </p:nvSpPr>
        <p:spPr/>
        <p:txBody>
          <a:bodyPr/>
          <a:lstStyle/>
          <a:p>
            <a:fld id="{031FB5AE-E3E9-4A45-9367-B00C1878160C}" type="datetime1">
              <a:rPr kumimoji="1" lang="ja-JP" altLang="en-US" smtClean="0"/>
              <a:t>15/07/28</a:t>
            </a:fld>
            <a:endParaRPr kumimoji="1" lang="ja-JP" altLang="en-US"/>
          </a:p>
        </p:txBody>
      </p:sp>
      <p:sp>
        <p:nvSpPr>
          <p:cNvPr id="5" name="スライド番号プレースホルダー 4"/>
          <p:cNvSpPr>
            <a:spLocks noGrp="1"/>
          </p:cNvSpPr>
          <p:nvPr>
            <p:ph type="sldNum" sz="quarter" idx="12"/>
          </p:nvPr>
        </p:nvSpPr>
        <p:spPr/>
        <p:txBody>
          <a:bodyPr/>
          <a:lstStyle/>
          <a:p>
            <a:fld id="{46593725-0724-D147-8010-4B602FD46462}" type="slidenum">
              <a:rPr kumimoji="1" lang="ja-JP" altLang="en-US" smtClean="0"/>
              <a:t>12</a:t>
            </a:fld>
            <a:endParaRPr kumimoji="1" lang="ja-JP" altLang="en-US"/>
          </a:p>
        </p:txBody>
      </p:sp>
      <p:sp>
        <p:nvSpPr>
          <p:cNvPr id="8" name="テキスト ボックス 7"/>
          <p:cNvSpPr txBox="1"/>
          <p:nvPr/>
        </p:nvSpPr>
        <p:spPr>
          <a:xfrm>
            <a:off x="2144483" y="1327469"/>
            <a:ext cx="5327099" cy="369332"/>
          </a:xfrm>
          <a:prstGeom prst="rect">
            <a:avLst/>
          </a:prstGeom>
          <a:noFill/>
        </p:spPr>
        <p:txBody>
          <a:bodyPr wrap="none" rtlCol="0">
            <a:spAutoFit/>
          </a:bodyPr>
          <a:lstStyle/>
          <a:p>
            <a:pPr marL="0" lvl="1"/>
            <a:r>
              <a:rPr lang="ja-JP" altLang="en-US" dirty="0" smtClean="0"/>
              <a:t>研究者コミュニティにおける</a:t>
            </a:r>
            <a:r>
              <a:rPr lang="en-US" altLang="en-US" dirty="0" smtClean="0"/>
              <a:t>妥当性</a:t>
            </a:r>
            <a:r>
              <a:rPr lang="en-US" altLang="en-US" dirty="0" smtClean="0"/>
              <a:t>評価方法</a:t>
            </a:r>
            <a:r>
              <a:rPr lang="ja-JP" altLang="en-US" dirty="0" smtClean="0"/>
              <a:t>の</a:t>
            </a:r>
            <a:r>
              <a:rPr lang="ja-JP" altLang="en-US" dirty="0" smtClean="0"/>
              <a:t>好み</a:t>
            </a:r>
            <a:endParaRPr lang="en-US" altLang="en-US" dirty="0" smtClean="0"/>
          </a:p>
        </p:txBody>
      </p:sp>
    </p:spTree>
    <p:extLst>
      <p:ext uri="{BB962C8B-B14F-4D97-AF65-F5344CB8AC3E}">
        <p14:creationId xmlns:p14="http://schemas.microsoft.com/office/powerpoint/2010/main" val="434895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アンケート結果</a:t>
            </a:r>
            <a:r>
              <a:rPr kumimoji="1" lang="en-US" altLang="ja-JP" dirty="0" smtClean="0"/>
              <a:t>:RO3</a:t>
            </a:r>
            <a:endParaRPr kumimoji="1" lang="ja-JP" altLang="en-US" dirty="0"/>
          </a:p>
        </p:txBody>
      </p:sp>
      <p:sp>
        <p:nvSpPr>
          <p:cNvPr id="4" name="日付プレースホルダー 3"/>
          <p:cNvSpPr>
            <a:spLocks noGrp="1"/>
          </p:cNvSpPr>
          <p:nvPr>
            <p:ph type="dt" sz="half" idx="10"/>
          </p:nvPr>
        </p:nvSpPr>
        <p:spPr/>
        <p:txBody>
          <a:bodyPr/>
          <a:lstStyle/>
          <a:p>
            <a:fld id="{031FB5AE-E3E9-4A45-9367-B00C1878160C}" type="datetime1">
              <a:rPr kumimoji="1" lang="ja-JP" altLang="en-US" smtClean="0"/>
              <a:t>15/07/28</a:t>
            </a:fld>
            <a:endParaRPr kumimoji="1" lang="ja-JP" altLang="en-US"/>
          </a:p>
        </p:txBody>
      </p:sp>
      <p:sp>
        <p:nvSpPr>
          <p:cNvPr id="5" name="スライド番号プレースホルダー 4"/>
          <p:cNvSpPr>
            <a:spLocks noGrp="1"/>
          </p:cNvSpPr>
          <p:nvPr>
            <p:ph type="sldNum" sz="quarter" idx="12"/>
          </p:nvPr>
        </p:nvSpPr>
        <p:spPr/>
        <p:txBody>
          <a:bodyPr/>
          <a:lstStyle/>
          <a:p>
            <a:fld id="{46593725-0724-D147-8010-4B602FD46462}" type="slidenum">
              <a:rPr kumimoji="1" lang="ja-JP" altLang="en-US" smtClean="0"/>
              <a:t>13</a:t>
            </a:fld>
            <a:endParaRPr kumimoji="1" lang="ja-JP" altLang="en-US"/>
          </a:p>
        </p:txBody>
      </p:sp>
      <p:pic>
        <p:nvPicPr>
          <p:cNvPr id="9" name="図 8" descr="スクリーンショット 2015-07-28 2.39.4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844" y="1616363"/>
            <a:ext cx="6553200" cy="5003583"/>
          </a:xfrm>
          <a:prstGeom prst="rect">
            <a:avLst/>
          </a:prstGeom>
        </p:spPr>
      </p:pic>
      <p:sp>
        <p:nvSpPr>
          <p:cNvPr id="10" name="テキスト ボックス 9"/>
          <p:cNvSpPr txBox="1"/>
          <p:nvPr/>
        </p:nvSpPr>
        <p:spPr>
          <a:xfrm>
            <a:off x="1581406" y="1250834"/>
            <a:ext cx="6595676" cy="646331"/>
          </a:xfrm>
          <a:prstGeom prst="rect">
            <a:avLst/>
          </a:prstGeom>
          <a:noFill/>
        </p:spPr>
        <p:txBody>
          <a:bodyPr wrap="none" rtlCol="0">
            <a:spAutoFit/>
          </a:bodyPr>
          <a:lstStyle/>
          <a:p>
            <a:pPr marL="0" lvl="1"/>
            <a:r>
              <a:rPr lang="ja-JP" altLang="en-US" dirty="0" smtClean="0"/>
              <a:t>研究者コミュニティにおける反復実験</a:t>
            </a:r>
            <a:r>
              <a:rPr lang="ja-JP" altLang="en-US" dirty="0" smtClean="0"/>
              <a:t>に対する</a:t>
            </a:r>
            <a:r>
              <a:rPr lang="ja-JP" altLang="en-US" dirty="0" smtClean="0"/>
              <a:t>認識の有無を知る</a:t>
            </a:r>
            <a:endParaRPr lang="en-US" altLang="en-US" dirty="0" smtClean="0"/>
          </a:p>
          <a:p>
            <a:pPr marL="0" lvl="1"/>
            <a:endParaRPr lang="en-US" altLang="en-US" dirty="0" smtClean="0"/>
          </a:p>
        </p:txBody>
      </p:sp>
    </p:spTree>
    <p:extLst>
      <p:ext uri="{BB962C8B-B14F-4D97-AF65-F5344CB8AC3E}">
        <p14:creationId xmlns:p14="http://schemas.microsoft.com/office/powerpoint/2010/main" val="2656427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分かったこと</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妥当性評価のトレードオフ問題は重要な問題である</a:t>
            </a:r>
            <a:endParaRPr kumimoji="1" lang="en-US" altLang="ja-JP" dirty="0" smtClean="0"/>
          </a:p>
          <a:p>
            <a:r>
              <a:rPr lang="ja-JP" altLang="en-US" dirty="0" smtClean="0"/>
              <a:t>認識が間違っている人が大勢いる</a:t>
            </a:r>
            <a:endParaRPr lang="en-US" altLang="ja-JP" dirty="0" smtClean="0"/>
          </a:p>
          <a:p>
            <a:r>
              <a:rPr lang="ja-JP" altLang="en-US" dirty="0" smtClean="0"/>
              <a:t>アンケートの結果，内部的，外部的評価を用いる明確な基準は存在しなかった</a:t>
            </a:r>
            <a:endParaRPr lang="en-US" altLang="ja-JP" dirty="0" smtClean="0"/>
          </a:p>
          <a:p>
            <a:r>
              <a:rPr lang="en-US" altLang="ja-JP" dirty="0" smtClean="0"/>
              <a:t>Replication</a:t>
            </a:r>
            <a:r>
              <a:rPr lang="ja-JP" altLang="en-US" dirty="0" smtClean="0"/>
              <a:t> </a:t>
            </a:r>
            <a:r>
              <a:rPr lang="en-US" altLang="ja-JP" dirty="0" smtClean="0"/>
              <a:t>Study</a:t>
            </a:r>
            <a:r>
              <a:rPr lang="ja-JP" altLang="en-US" dirty="0" smtClean="0"/>
              <a:t>を増やした方がよいのでは</a:t>
            </a:r>
            <a:r>
              <a:rPr lang="en-US" altLang="ja-JP" dirty="0" smtClean="0"/>
              <a:t>?</a:t>
            </a:r>
          </a:p>
        </p:txBody>
      </p:sp>
      <p:sp>
        <p:nvSpPr>
          <p:cNvPr id="4" name="日付プレースホルダー 3"/>
          <p:cNvSpPr>
            <a:spLocks noGrp="1"/>
          </p:cNvSpPr>
          <p:nvPr>
            <p:ph type="dt" sz="half" idx="10"/>
          </p:nvPr>
        </p:nvSpPr>
        <p:spPr/>
        <p:txBody>
          <a:bodyPr/>
          <a:lstStyle/>
          <a:p>
            <a:fld id="{031FB5AE-E3E9-4A45-9367-B00C1878160C}" type="datetime1">
              <a:rPr kumimoji="1" lang="ja-JP" altLang="en-US" smtClean="0"/>
              <a:t>15/07/28</a:t>
            </a:fld>
            <a:endParaRPr kumimoji="1" lang="ja-JP" altLang="en-US"/>
          </a:p>
        </p:txBody>
      </p:sp>
      <p:sp>
        <p:nvSpPr>
          <p:cNvPr id="5" name="スライド番号プレースホルダー 4"/>
          <p:cNvSpPr>
            <a:spLocks noGrp="1"/>
          </p:cNvSpPr>
          <p:nvPr>
            <p:ph type="sldNum" sz="quarter" idx="12"/>
          </p:nvPr>
        </p:nvSpPr>
        <p:spPr/>
        <p:txBody>
          <a:bodyPr/>
          <a:lstStyle/>
          <a:p>
            <a:fld id="{46593725-0724-D147-8010-4B602FD46462}" type="slidenum">
              <a:rPr kumimoji="1" lang="ja-JP" altLang="en-US" smtClean="0"/>
              <a:t>14</a:t>
            </a:fld>
            <a:endParaRPr kumimoji="1" lang="ja-JP" altLang="en-US"/>
          </a:p>
        </p:txBody>
      </p:sp>
    </p:spTree>
    <p:extLst>
      <p:ext uri="{BB962C8B-B14F-4D97-AF65-F5344CB8AC3E}">
        <p14:creationId xmlns:p14="http://schemas.microsoft.com/office/powerpoint/2010/main" val="1287743803"/>
      </p:ext>
    </p:extLst>
  </p:cSld>
  <p:clrMapOvr>
    <a:masterClrMapping/>
  </p:clrMapOvr>
</p:sld>
</file>

<file path=ppt/theme/theme1.xml><?xml version="1.0" encoding="utf-8"?>
<a:theme xmlns:a="http://schemas.openxmlformats.org/drawingml/2006/main" name="サーベイ">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サーベイ.thmx</Template>
  <TotalTime>589</TotalTime>
  <Words>704</Words>
  <Application>Microsoft Macintosh PowerPoint</Application>
  <PresentationFormat>画面に合わせる (4:3)</PresentationFormat>
  <Paragraphs>126</Paragraphs>
  <Slides>14</Slides>
  <Notes>1</Notes>
  <HiddenSlides>0</HiddenSlides>
  <MMClips>0</MMClips>
  <ScaleCrop>false</ScaleCrop>
  <HeadingPairs>
    <vt:vector size="4" baseType="variant">
      <vt:variant>
        <vt:lpstr>テーマ</vt:lpstr>
      </vt:variant>
      <vt:variant>
        <vt:i4>1</vt:i4>
      </vt:variant>
      <vt:variant>
        <vt:lpstr>スライド タイトル</vt:lpstr>
      </vt:variant>
      <vt:variant>
        <vt:i4>14</vt:i4>
      </vt:variant>
    </vt:vector>
  </HeadingPairs>
  <TitlesOfParts>
    <vt:vector size="15" baseType="lpstr">
      <vt:lpstr>サーベイ</vt:lpstr>
      <vt:lpstr>Views on Internal and External Validity in Empirical Software Engineering</vt:lpstr>
      <vt:lpstr>背景</vt:lpstr>
      <vt:lpstr>妥当性のトレードオフ</vt:lpstr>
      <vt:lpstr>問題意識</vt:lpstr>
      <vt:lpstr>目的・アプローチ</vt:lpstr>
      <vt:lpstr>既存研究の評価方法の分類</vt:lpstr>
      <vt:lpstr>妥当性のトレードオフの事例</vt:lpstr>
      <vt:lpstr>アンケート概要</vt:lpstr>
      <vt:lpstr>アンケート一覧</vt:lpstr>
      <vt:lpstr>アンケート結果:RO1</vt:lpstr>
      <vt:lpstr>アンケート結果:RO1</vt:lpstr>
      <vt:lpstr>アンケート結果:RO2</vt:lpstr>
      <vt:lpstr>アンケート結果:RO3</vt:lpstr>
      <vt:lpstr>分かったこと</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Views on Internal and External Validity in Empirical Software Engineering</dc:title>
  <dc:creator>Higashi Yunosuke</dc:creator>
  <cp:lastModifiedBy>Higashi Yunosuke</cp:lastModifiedBy>
  <cp:revision>29</cp:revision>
  <dcterms:created xsi:type="dcterms:W3CDTF">2015-07-27T08:57:56Z</dcterms:created>
  <dcterms:modified xsi:type="dcterms:W3CDTF">2015-07-27T18:47:51Z</dcterms:modified>
</cp:coreProperties>
</file>