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3" r:id="rId8"/>
    <p:sldId id="264"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138"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AA38DD-EA3D-415A-B60C-9089C462378A}" type="datetimeFigureOut">
              <a:rPr kumimoji="1" lang="ja-JP" altLang="en-US" smtClean="0"/>
              <a:t>2015/10/20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0AB4A5-37DB-40DD-B121-5583546AC83F}" type="slidenum">
              <a:rPr kumimoji="1" lang="ja-JP" altLang="en-US" smtClean="0"/>
              <a:t>‹#›</a:t>
            </a:fld>
            <a:endParaRPr kumimoji="1" lang="ja-JP" altLang="en-US"/>
          </a:p>
        </p:txBody>
      </p:sp>
    </p:spTree>
    <p:extLst>
      <p:ext uri="{BB962C8B-B14F-4D97-AF65-F5344CB8AC3E}">
        <p14:creationId xmlns:p14="http://schemas.microsoft.com/office/powerpoint/2010/main" val="32965167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706C961-A0DF-46BC-9886-FB2E9F1DB18C}" type="datetime1">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2137967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9E3DADD-1940-4CD3-AE8B-BCDA03F2642C}" type="datetime1">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899591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266BF31B-C444-4AC7-B97C-84BD6084AADF}" type="datetime1">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559141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8F6D634-EB3B-4AF7-826C-C6B385524089}" type="datetime1">
              <a:rPr kumimoji="1" lang="ja-JP" altLang="en-US" smtClean="0"/>
              <a:t>2015/10/20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1909354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C2C3CD4E-1567-488B-9EA0-CB7820BCC1D2}" type="datetime1">
              <a:rPr kumimoji="1" lang="ja-JP" altLang="en-US" smtClean="0"/>
              <a:t>2015/10/20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777026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E12EA75-F611-4891-B277-A11EA71A509B}" type="datetime1">
              <a:rPr kumimoji="1" lang="ja-JP" altLang="en-US" smtClean="0"/>
              <a:t>2015/10/20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3863360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8050121-08CC-4914-B5CF-0D8493B4C146}" type="datetime1">
              <a:rPr kumimoji="1" lang="ja-JP" altLang="en-US" smtClean="0"/>
              <a:t>2015/10/20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1933599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6FD51AE-4FA3-4216-9B85-6C44498396F4}" type="datetime1">
              <a:rPr kumimoji="1" lang="ja-JP" altLang="en-US" smtClean="0"/>
              <a:t>2015/10/20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3283225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1BA15E3-1CA6-42D7-960D-8437265FCF87}" type="datetime1">
              <a:rPr kumimoji="1" lang="ja-JP" altLang="en-US" smtClean="0"/>
              <a:t>2015/10/20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3057210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2433ABD-4DA1-416C-B093-63EA1FF77BDC}" type="datetime1">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499693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0562269-CFF2-4E87-944B-58CDDE6F83AA}" type="datetime1">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3905736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A8F1A9-02E7-4426-BFFA-898D03274F5C}" type="datetime1">
              <a:rPr kumimoji="1" lang="ja-JP" altLang="en-US" smtClean="0"/>
              <a:t>2015/10/20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E8859E-4778-44D5-B451-6CEDDB0355CC}" type="slidenum">
              <a:rPr kumimoji="1" lang="ja-JP" altLang="en-US" smtClean="0"/>
              <a:t>‹#›</a:t>
            </a:fld>
            <a:endParaRPr kumimoji="1" lang="ja-JP" altLang="en-US"/>
          </a:p>
        </p:txBody>
      </p:sp>
    </p:spTree>
    <p:extLst>
      <p:ext uri="{BB962C8B-B14F-4D97-AF65-F5344CB8AC3E}">
        <p14:creationId xmlns:p14="http://schemas.microsoft.com/office/powerpoint/2010/main" val="2541694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en-US" altLang="ja-JP" dirty="0" smtClean="0"/>
              <a:t>Investigating Code Review Quality:</a:t>
            </a:r>
            <a:br>
              <a:rPr kumimoji="1" lang="en-US" altLang="ja-JP" dirty="0" smtClean="0"/>
            </a:br>
            <a:r>
              <a:rPr lang="en-US" altLang="ja-JP" dirty="0" smtClean="0"/>
              <a:t>Do </a:t>
            </a:r>
            <a:r>
              <a:rPr lang="en-US" altLang="ja-JP" dirty="0" err="1" smtClean="0"/>
              <a:t>peaple</a:t>
            </a:r>
            <a:r>
              <a:rPr lang="en-US" altLang="ja-JP" dirty="0" smtClean="0"/>
              <a:t> and Participation Matter?</a:t>
            </a:r>
            <a:endParaRPr kumimoji="1" lang="ja-JP" altLang="en-US" dirty="0"/>
          </a:p>
        </p:txBody>
      </p:sp>
      <p:sp>
        <p:nvSpPr>
          <p:cNvPr id="3" name="サブタイトル 2"/>
          <p:cNvSpPr>
            <a:spLocks noGrp="1"/>
          </p:cNvSpPr>
          <p:nvPr>
            <p:ph type="subTitle" idx="1"/>
          </p:nvPr>
        </p:nvSpPr>
        <p:spPr/>
        <p:txBody>
          <a:bodyPr>
            <a:normAutofit fontScale="92500"/>
          </a:bodyPr>
          <a:lstStyle/>
          <a:p>
            <a:r>
              <a:rPr kumimoji="1" lang="en-US" altLang="ja-JP" dirty="0" err="1" smtClean="0"/>
              <a:t>Oleksii</a:t>
            </a:r>
            <a:r>
              <a:rPr kumimoji="1" lang="en-US" altLang="ja-JP" dirty="0" smtClean="0"/>
              <a:t> </a:t>
            </a:r>
            <a:r>
              <a:rPr kumimoji="1" lang="en-US" altLang="ja-JP" dirty="0" err="1" smtClean="0"/>
              <a:t>Kononeko,OlgaBayasal,Latifa</a:t>
            </a:r>
            <a:r>
              <a:rPr kumimoji="1" lang="en-US" altLang="ja-JP" dirty="0" smtClean="0"/>
              <a:t> </a:t>
            </a:r>
            <a:r>
              <a:rPr kumimoji="1" lang="en-US" altLang="ja-JP" dirty="0" err="1" smtClean="0"/>
              <a:t>Guerrouj,Yaxin</a:t>
            </a:r>
            <a:r>
              <a:rPr kumimoji="1" lang="en-US" altLang="ja-JP" dirty="0" smtClean="0"/>
              <a:t> </a:t>
            </a:r>
            <a:r>
              <a:rPr kumimoji="1" lang="en-US" altLang="ja-JP" dirty="0" err="1" smtClean="0"/>
              <a:t>Cao,Michael</a:t>
            </a:r>
            <a:r>
              <a:rPr kumimoji="1" lang="en-US" altLang="ja-JP" dirty="0" smtClean="0"/>
              <a:t> W Godfrey</a:t>
            </a:r>
            <a:br>
              <a:rPr kumimoji="1" lang="en-US" altLang="ja-JP" dirty="0" smtClean="0"/>
            </a:br>
            <a:r>
              <a:rPr kumimoji="1" lang="en-US" altLang="ja-JP" dirty="0" smtClean="0"/>
              <a:t>ICSME2015</a:t>
            </a:r>
            <a:r>
              <a:rPr kumimoji="1" lang="ja-JP" altLang="en-US" dirty="0" smtClean="0"/>
              <a:t>　</a:t>
            </a:r>
            <a:r>
              <a:rPr kumimoji="1" lang="en-US" altLang="ja-JP" dirty="0" smtClean="0"/>
              <a:t>pp111--120</a:t>
            </a:r>
            <a:endParaRPr kumimoji="1" lang="ja-JP" altLang="en-US" dirty="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1</a:t>
            </a:fld>
            <a:endParaRPr kumimoji="1" lang="ja-JP" altLang="en-US"/>
          </a:p>
        </p:txBody>
      </p:sp>
    </p:spTree>
    <p:extLst>
      <p:ext uri="{BB962C8B-B14F-4D97-AF65-F5344CB8AC3E}">
        <p14:creationId xmlns:p14="http://schemas.microsoft.com/office/powerpoint/2010/main" val="2358027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導入</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コードレビューはソフトウェア開発プロジェクトの重要な要素</a:t>
            </a:r>
            <a:endParaRPr lang="en-US" altLang="ja-JP" dirty="0" smtClean="0"/>
          </a:p>
          <a:p>
            <a:pPr lvl="1"/>
            <a:r>
              <a:rPr kumimoji="1" lang="ja-JP" altLang="en-US" dirty="0" smtClean="0"/>
              <a:t>ソフトウェア品質</a:t>
            </a:r>
            <a:endParaRPr kumimoji="1" lang="en-US" altLang="ja-JP" dirty="0" smtClean="0"/>
          </a:p>
          <a:p>
            <a:pPr lvl="1"/>
            <a:r>
              <a:rPr lang="ja-JP" altLang="en-US" dirty="0" smtClean="0"/>
              <a:t>バグ除去</a:t>
            </a:r>
            <a:endParaRPr lang="en-US" altLang="ja-JP" dirty="0" smtClean="0"/>
          </a:p>
          <a:p>
            <a:pPr lvl="1"/>
            <a:endParaRPr kumimoji="1" lang="en-US" altLang="ja-JP" dirty="0"/>
          </a:p>
          <a:p>
            <a:r>
              <a:rPr lang="ja-JP" altLang="en-US" dirty="0" smtClean="0"/>
              <a:t>過去研究では，コードカバレッジと品質の関係性が主眼だった</a:t>
            </a:r>
            <a:endParaRPr lang="en-US" altLang="ja-JP" dirty="0"/>
          </a:p>
          <a:p>
            <a:pPr>
              <a:buFont typeface="Wingdings" panose="05000000000000000000" pitchFamily="2" charset="2"/>
              <a:buChar char="Ø"/>
            </a:pPr>
            <a:r>
              <a:rPr lang="ja-JP" altLang="en-US" dirty="0" smtClean="0"/>
              <a:t>今回は個人レベルや今まで見られなかった要素の解明を目的とする</a:t>
            </a:r>
            <a:endParaRPr lang="en-US" altLang="ja-JP" dirty="0" smtClean="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2</a:t>
            </a:fld>
            <a:endParaRPr kumimoji="1" lang="ja-JP" altLang="en-US"/>
          </a:p>
        </p:txBody>
      </p:sp>
    </p:spTree>
    <p:extLst>
      <p:ext uri="{BB962C8B-B14F-4D97-AF65-F5344CB8AC3E}">
        <p14:creationId xmlns:p14="http://schemas.microsoft.com/office/powerpoint/2010/main" val="26558206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バグを見逃す要因を明らかにする</a:t>
            </a:r>
            <a:endParaRPr kumimoji="1" lang="en-US" altLang="ja-JP" dirty="0" smtClean="0"/>
          </a:p>
          <a:p>
            <a:pPr lvl="1"/>
            <a:r>
              <a:rPr kumimoji="1" lang="en-US" altLang="ja-JP" dirty="0" smtClean="0"/>
              <a:t>RQ1</a:t>
            </a:r>
            <a:r>
              <a:rPr kumimoji="1" lang="ja-JP" altLang="en-US" dirty="0" smtClean="0"/>
              <a:t>：</a:t>
            </a:r>
            <a:r>
              <a:rPr lang="ja-JP" altLang="en-US" dirty="0" smtClean="0"/>
              <a:t>レビュワーはどれだけバグを見逃すか？</a:t>
            </a:r>
            <a:endParaRPr kumimoji="1" lang="en-US" altLang="ja-JP" dirty="0" smtClean="0"/>
          </a:p>
          <a:p>
            <a:pPr lvl="1"/>
            <a:r>
              <a:rPr lang="en-US" altLang="ja-JP" dirty="0" smtClean="0"/>
              <a:t>RQ2</a:t>
            </a:r>
            <a:r>
              <a:rPr lang="ja-JP" altLang="en-US" dirty="0" smtClean="0"/>
              <a:t>：個人的な要素は品質に影響を与えるか？</a:t>
            </a:r>
            <a:endParaRPr lang="en-US" altLang="ja-JP" dirty="0" smtClean="0"/>
          </a:p>
          <a:p>
            <a:pPr lvl="1"/>
            <a:r>
              <a:rPr kumimoji="1" lang="en-US" altLang="ja-JP" dirty="0" smtClean="0"/>
              <a:t>RQ3</a:t>
            </a:r>
            <a:r>
              <a:rPr kumimoji="1" lang="ja-JP" altLang="en-US" dirty="0" smtClean="0"/>
              <a:t>：関係性は品質に影響を与えるか？</a:t>
            </a:r>
            <a:endParaRPr kumimoji="1" lang="en-US" altLang="ja-JP" dirty="0" smtClean="0"/>
          </a:p>
          <a:p>
            <a:endParaRPr lang="en-US" altLang="ja-JP" dirty="0" smtClean="0"/>
          </a:p>
          <a:p>
            <a:r>
              <a:rPr lang="ja-JP" altLang="en-US" dirty="0" smtClean="0"/>
              <a:t>モジラ</a:t>
            </a:r>
            <a:r>
              <a:rPr lang="ja-JP" altLang="en-US" dirty="0"/>
              <a:t>の主要モジュールを対象にコードレビューデータと</a:t>
            </a:r>
            <a:r>
              <a:rPr lang="ja-JP" altLang="en-US" dirty="0" smtClean="0"/>
              <a:t>バグ情報に</a:t>
            </a:r>
            <a:r>
              <a:rPr lang="en-US" altLang="ja-JP" dirty="0" smtClean="0"/>
              <a:t>SZZ</a:t>
            </a:r>
            <a:r>
              <a:rPr lang="ja-JP" altLang="en-US" dirty="0" smtClean="0"/>
              <a:t>を適用</a:t>
            </a:r>
            <a:endParaRPr lang="en-US" altLang="ja-JP" dirty="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3</a:t>
            </a:fld>
            <a:endParaRPr kumimoji="1" lang="ja-JP" altLang="en-US"/>
          </a:p>
        </p:txBody>
      </p:sp>
    </p:spTree>
    <p:extLst>
      <p:ext uri="{BB962C8B-B14F-4D97-AF65-F5344CB8AC3E}">
        <p14:creationId xmlns:p14="http://schemas.microsoft.com/office/powerpoint/2010/main" val="2483479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モジラのコードレビュー</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ja-JP" altLang="en-US" dirty="0" smtClean="0"/>
              <a:t>二段階のコードレビュープロセス</a:t>
            </a:r>
            <a:endParaRPr kumimoji="1" lang="en-US" altLang="ja-JP" dirty="0" smtClean="0"/>
          </a:p>
          <a:p>
            <a:pPr lvl="1"/>
            <a:r>
              <a:rPr lang="ja-JP" altLang="en-US" dirty="0"/>
              <a:t>１</a:t>
            </a:r>
            <a:r>
              <a:rPr lang="ja-JP" altLang="en-US" dirty="0" smtClean="0"/>
              <a:t>）レビュー：</a:t>
            </a:r>
            <a:r>
              <a:rPr lang="en-US" altLang="ja-JP" dirty="0" smtClean="0"/>
              <a:t/>
            </a:r>
            <a:br>
              <a:rPr lang="en-US" altLang="ja-JP" dirty="0" smtClean="0"/>
            </a:br>
            <a:r>
              <a:rPr lang="ja-JP" altLang="en-US" dirty="0" smtClean="0"/>
              <a:t>パッチ投稿に対して，そのモジュールに責任あるレビュワーがレビューする</a:t>
            </a:r>
            <a:endParaRPr lang="en-US" altLang="ja-JP" dirty="0" smtClean="0"/>
          </a:p>
          <a:p>
            <a:pPr lvl="1"/>
            <a:r>
              <a:rPr kumimoji="1" lang="ja-JP" altLang="en-US" dirty="0"/>
              <a:t>２</a:t>
            </a:r>
            <a:r>
              <a:rPr kumimoji="1" lang="ja-JP" altLang="en-US" dirty="0" smtClean="0"/>
              <a:t>）スーパーレビュー：</a:t>
            </a:r>
            <a:r>
              <a:rPr kumimoji="1" lang="en-US" altLang="ja-JP" dirty="0" smtClean="0"/>
              <a:t/>
            </a:r>
            <a:br>
              <a:rPr kumimoji="1" lang="en-US" altLang="ja-JP" dirty="0" smtClean="0"/>
            </a:br>
            <a:r>
              <a:rPr kumimoji="1" lang="ja-JP" altLang="en-US" dirty="0" smtClean="0"/>
              <a:t>通常のレビュワーでは理解しずらい場合は経歴が長くドメイン知識があるレビュワーがレビューする</a:t>
            </a:r>
            <a:endParaRPr kumimoji="1" lang="en-US" altLang="ja-JP" dirty="0" smtClean="0"/>
          </a:p>
          <a:p>
            <a:r>
              <a:rPr lang="ja-JP" altLang="en-US" dirty="0"/>
              <a:t>レビュー後</a:t>
            </a:r>
            <a:r>
              <a:rPr lang="ja-JP" altLang="en-US" dirty="0" smtClean="0"/>
              <a:t>はコメントを残す</a:t>
            </a:r>
            <a:endParaRPr kumimoji="1" lang="en-US" altLang="ja-JP" dirty="0" smtClean="0"/>
          </a:p>
          <a:p>
            <a:r>
              <a:rPr lang="ja-JP" altLang="en-US" dirty="0" smtClean="0"/>
              <a:t>パーミッションでレビュワーによっては触れないモジュールもある</a:t>
            </a:r>
            <a:endParaRPr lang="en-US" altLang="ja-JP" dirty="0" smtClean="0"/>
          </a:p>
          <a:p>
            <a:r>
              <a:rPr kumimoji="1" lang="ja-JP" altLang="en-US" dirty="0" smtClean="0"/>
              <a:t>細かいレビュー規約がある</a:t>
            </a:r>
            <a:endParaRPr kumimoji="1" lang="ja-JP" altLang="en-US" dirty="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4</a:t>
            </a:fld>
            <a:endParaRPr kumimoji="1" lang="ja-JP" altLang="en-US"/>
          </a:p>
        </p:txBody>
      </p:sp>
    </p:spTree>
    <p:extLst>
      <p:ext uri="{BB962C8B-B14F-4D97-AF65-F5344CB8AC3E}">
        <p14:creationId xmlns:p14="http://schemas.microsoft.com/office/powerpoint/2010/main" val="2989509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データ取得と整形</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pPr marL="514350" indent="-514350">
              <a:buFont typeface="+mj-lt"/>
              <a:buAutoNum type="arabicPeriod"/>
            </a:pPr>
            <a:r>
              <a:rPr kumimoji="1" lang="ja-JP" altLang="en-US" dirty="0" smtClean="0"/>
              <a:t>モジラからリポジトリ取得（</a:t>
            </a:r>
            <a:r>
              <a:rPr kumimoji="1" lang="en-US" altLang="ja-JP" dirty="0" smtClean="0"/>
              <a:t>Core,Firefox,F4A</a:t>
            </a:r>
            <a:r>
              <a:rPr kumimoji="1" lang="ja-JP" altLang="en-US" dirty="0" smtClean="0"/>
              <a:t>）</a:t>
            </a:r>
            <a:endParaRPr kumimoji="1" lang="en-US" altLang="ja-JP" dirty="0" smtClean="0"/>
          </a:p>
          <a:p>
            <a:pPr marL="514350" indent="-514350">
              <a:buFont typeface="+mj-lt"/>
              <a:buAutoNum type="arabicPeriod"/>
            </a:pPr>
            <a:r>
              <a:rPr kumimoji="1" lang="ja-JP" altLang="en-US" dirty="0" smtClean="0"/>
              <a:t>バグジラから</a:t>
            </a:r>
            <a:r>
              <a:rPr kumimoji="1" lang="en-US" altLang="ja-JP" dirty="0" smtClean="0"/>
              <a:t>Issue</a:t>
            </a:r>
            <a:r>
              <a:rPr kumimoji="1" lang="ja-JP" altLang="en-US" dirty="0" smtClean="0"/>
              <a:t>データ取得</a:t>
            </a:r>
            <a:endParaRPr kumimoji="1" lang="en-US" altLang="ja-JP" dirty="0" smtClean="0"/>
          </a:p>
          <a:p>
            <a:pPr marL="514350" indent="-514350">
              <a:buFont typeface="+mj-lt"/>
              <a:buAutoNum type="arabicPeriod"/>
            </a:pPr>
            <a:r>
              <a:rPr kumimoji="1" lang="ja-JP" altLang="en-US" dirty="0" smtClean="0"/>
              <a:t>コミット時の文章からバグ番号を取得し，コミットとバグを紐付ける</a:t>
            </a:r>
            <a:endParaRPr kumimoji="1" lang="en-US" altLang="ja-JP" dirty="0" smtClean="0"/>
          </a:p>
          <a:p>
            <a:pPr marL="514350" indent="-514350">
              <a:buFont typeface="+mj-lt"/>
              <a:buAutoNum type="arabicPeriod"/>
            </a:pPr>
            <a:r>
              <a:rPr kumimoji="1" lang="ja-JP" altLang="en-US" dirty="0" smtClean="0"/>
              <a:t>修正者とレビュワーの名前とメアドを取得</a:t>
            </a:r>
            <a:endParaRPr kumimoji="1" lang="en-US" altLang="ja-JP" dirty="0" smtClean="0"/>
          </a:p>
          <a:p>
            <a:pPr marL="514350" indent="-514350">
              <a:buFont typeface="+mj-lt"/>
              <a:buAutoNum type="arabicPeriod"/>
            </a:pPr>
            <a:r>
              <a:rPr lang="en-US" altLang="ja-JP" dirty="0" err="1"/>
              <a:t>MultipleLinearRegression</a:t>
            </a:r>
            <a:r>
              <a:rPr lang="ja-JP" altLang="en-US" dirty="0" smtClean="0"/>
              <a:t>モデルを作成</a:t>
            </a:r>
            <a:endParaRPr kumimoji="1" lang="en-US" altLang="ja-JP" dirty="0" smtClean="0"/>
          </a:p>
          <a:p>
            <a:endParaRPr lang="en-US" altLang="ja-JP" dirty="0"/>
          </a:p>
          <a:p>
            <a:r>
              <a:rPr lang="en-US" altLang="ja-JP" dirty="0" smtClean="0"/>
              <a:t>44,595</a:t>
            </a:r>
            <a:r>
              <a:rPr lang="ja-JP" altLang="en-US" dirty="0" smtClean="0"/>
              <a:t>件のコミット中</a:t>
            </a:r>
            <a:r>
              <a:rPr lang="en-US" altLang="ja-JP" dirty="0" smtClean="0"/>
              <a:t>35,668</a:t>
            </a:r>
            <a:r>
              <a:rPr lang="ja-JP" altLang="en-US" dirty="0" smtClean="0"/>
              <a:t>（</a:t>
            </a:r>
            <a:r>
              <a:rPr lang="en-US" altLang="ja-JP" dirty="0" smtClean="0"/>
              <a:t>80%</a:t>
            </a:r>
            <a:r>
              <a:rPr lang="ja-JP" altLang="en-US" dirty="0" smtClean="0"/>
              <a:t>）を紐付けられた</a:t>
            </a:r>
            <a:endParaRPr kumimoji="1" lang="ja-JP" altLang="en-US" dirty="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5</a:t>
            </a:fld>
            <a:endParaRPr kumimoji="1" lang="ja-JP" altLang="en-US"/>
          </a:p>
        </p:txBody>
      </p:sp>
    </p:spTree>
    <p:extLst>
      <p:ext uri="{BB962C8B-B14F-4D97-AF65-F5344CB8AC3E}">
        <p14:creationId xmlns:p14="http://schemas.microsoft.com/office/powerpoint/2010/main" val="424408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smtClean="0"/>
              <a:t>RQ</a:t>
            </a:r>
            <a:r>
              <a:rPr kumimoji="1" lang="ja-JP" altLang="en-US" dirty="0" smtClean="0"/>
              <a:t>１：</a:t>
            </a:r>
            <a:r>
              <a:rPr lang="ja-JP" altLang="en-US" dirty="0" smtClean="0"/>
              <a:t>レビュワーはどれだけバグを見逃すか？</a:t>
            </a:r>
            <a:endParaRPr kumimoji="1" lang="en-US" altLang="ja-JP" dirty="0" smtClean="0"/>
          </a:p>
          <a:p>
            <a:pPr lvl="1"/>
            <a:r>
              <a:rPr kumimoji="1" lang="en-US" altLang="ja-JP" dirty="0" smtClean="0"/>
              <a:t>Core</a:t>
            </a:r>
            <a:r>
              <a:rPr kumimoji="1" lang="ja-JP" altLang="en-US" dirty="0" smtClean="0"/>
              <a:t>で５４．３％，</a:t>
            </a:r>
            <a:r>
              <a:rPr kumimoji="1" lang="en-US" altLang="ja-JP" dirty="0" smtClean="0"/>
              <a:t>Firefox</a:t>
            </a:r>
            <a:r>
              <a:rPr kumimoji="1" lang="ja-JP" altLang="en-US" dirty="0" smtClean="0"/>
              <a:t>で５４，２％</a:t>
            </a:r>
            <a:r>
              <a:rPr kumimoji="1" lang="en-US" altLang="ja-JP" dirty="0" smtClean="0"/>
              <a:t/>
            </a:r>
            <a:br>
              <a:rPr kumimoji="1" lang="en-US" altLang="ja-JP" dirty="0" smtClean="0"/>
            </a:br>
            <a:r>
              <a:rPr kumimoji="1" lang="en-US" altLang="ja-JP" dirty="0" smtClean="0"/>
              <a:t>F4A</a:t>
            </a:r>
            <a:r>
              <a:rPr kumimoji="1" lang="ja-JP" altLang="en-US" dirty="0" smtClean="0"/>
              <a:t>で５６％のバグがコードレビュー後に発見された</a:t>
            </a:r>
            <a:endParaRPr kumimoji="1" lang="en-US" altLang="ja-JP" dirty="0" smtClean="0"/>
          </a:p>
          <a:p>
            <a:pPr marL="0" indent="0">
              <a:buNone/>
            </a:pPr>
            <a:r>
              <a:rPr lang="en-US" altLang="ja-JP" dirty="0"/>
              <a:t>RQ</a:t>
            </a:r>
            <a:r>
              <a:rPr lang="ja-JP" altLang="en-US" dirty="0"/>
              <a:t>２：</a:t>
            </a:r>
            <a:r>
              <a:rPr lang="ja-JP" altLang="en-US" dirty="0" smtClean="0"/>
              <a:t>個人的な要素は品質に影響を与えるか？</a:t>
            </a:r>
            <a:endParaRPr lang="en-US" altLang="ja-JP" dirty="0"/>
          </a:p>
          <a:p>
            <a:pPr lvl="1"/>
            <a:r>
              <a:rPr kumimoji="1" lang="ja-JP" altLang="en-US" dirty="0" smtClean="0"/>
              <a:t>スーパーレビューがあったものの方がバグは少なかった</a:t>
            </a:r>
            <a:endParaRPr kumimoji="1" lang="en-US" altLang="ja-JP" dirty="0" smtClean="0"/>
          </a:p>
          <a:p>
            <a:pPr lvl="1"/>
            <a:r>
              <a:rPr kumimoji="1" lang="ja-JP" altLang="en-US" dirty="0" smtClean="0"/>
              <a:t>意外と，レビュワーの年数は寄与していなかった</a:t>
            </a:r>
            <a:endParaRPr kumimoji="1" lang="ja-JP" altLang="en-US" dirty="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6</a:t>
            </a:fld>
            <a:endParaRPr kumimoji="1" lang="ja-JP" altLang="en-US"/>
          </a:p>
        </p:txBody>
      </p:sp>
    </p:spTree>
    <p:extLst>
      <p:ext uri="{BB962C8B-B14F-4D97-AF65-F5344CB8AC3E}">
        <p14:creationId xmlns:p14="http://schemas.microsoft.com/office/powerpoint/2010/main" val="893434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en-US" altLang="ja-JP" dirty="0" smtClean="0"/>
              <a:t>RQ</a:t>
            </a:r>
            <a:r>
              <a:rPr kumimoji="1" lang="ja-JP" altLang="en-US" dirty="0" smtClean="0"/>
              <a:t>３：</a:t>
            </a:r>
            <a:r>
              <a:rPr lang="ja-JP" altLang="en-US" dirty="0" smtClean="0"/>
              <a:t>関係性は品質に影響を与えるか？</a:t>
            </a:r>
            <a:endParaRPr kumimoji="1" lang="en-US" altLang="ja-JP" dirty="0" smtClean="0"/>
          </a:p>
          <a:p>
            <a:pPr lvl="1"/>
            <a:r>
              <a:rPr kumimoji="1" lang="ja-JP" altLang="en-US" dirty="0" smtClean="0"/>
              <a:t>意外と，コメントが多い方がバグは少なかった</a:t>
            </a:r>
            <a:endParaRPr kumimoji="1" lang="en-US" altLang="ja-JP" dirty="0" smtClean="0"/>
          </a:p>
          <a:p>
            <a:pPr lvl="2"/>
            <a:r>
              <a:rPr lang="ja-JP" altLang="en-US" dirty="0"/>
              <a:t>先行研究で</a:t>
            </a:r>
            <a:r>
              <a:rPr lang="ja-JP" altLang="en-US" dirty="0" smtClean="0"/>
              <a:t>はコメントが多い方がバグが多いニュアンスだった</a:t>
            </a:r>
            <a:endParaRPr lang="en-US" altLang="ja-JP" dirty="0" smtClean="0"/>
          </a:p>
          <a:p>
            <a:pPr lvl="2"/>
            <a:r>
              <a:rPr kumimoji="1" lang="ja-JP" altLang="en-US" dirty="0"/>
              <a:t>コメント</a:t>
            </a:r>
            <a:r>
              <a:rPr kumimoji="1" lang="ja-JP" altLang="en-US" dirty="0" smtClean="0"/>
              <a:t>が多い方がレビュワーがパッチ審査に対して積極的であるためと思われる</a:t>
            </a:r>
            <a:endParaRPr kumimoji="1" lang="ja-JP" altLang="en-US" dirty="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7</a:t>
            </a:fld>
            <a:endParaRPr kumimoji="1" lang="ja-JP" altLang="en-US"/>
          </a:p>
        </p:txBody>
      </p:sp>
    </p:spTree>
    <p:extLst>
      <p:ext uri="{BB962C8B-B14F-4D97-AF65-F5344CB8AC3E}">
        <p14:creationId xmlns:p14="http://schemas.microsoft.com/office/powerpoint/2010/main" val="913923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pPr lvl="1"/>
            <a:r>
              <a:rPr kumimoji="1" lang="ja-JP" altLang="en-US" dirty="0" smtClean="0"/>
              <a:t>コード</a:t>
            </a:r>
            <a:r>
              <a:rPr lang="ja-JP" altLang="en-US" dirty="0"/>
              <a:t>レビュワー</a:t>
            </a:r>
            <a:r>
              <a:rPr kumimoji="1" lang="ja-JP" altLang="en-US" dirty="0" smtClean="0"/>
              <a:t>の</a:t>
            </a:r>
            <a:r>
              <a:rPr kumimoji="1" lang="ja-JP" altLang="en-US" dirty="0" smtClean="0"/>
              <a:t>精度はそんなに良くなかった</a:t>
            </a:r>
            <a:endParaRPr kumimoji="1" lang="en-US" altLang="ja-JP" dirty="0" smtClean="0"/>
          </a:p>
          <a:p>
            <a:pPr lvl="1"/>
            <a:r>
              <a:rPr kumimoji="1" lang="ja-JP" altLang="en-US" dirty="0" smtClean="0"/>
              <a:t>コードレビューにおいて個人的な要素がバグ発生に関係があった</a:t>
            </a:r>
            <a:endParaRPr kumimoji="1" lang="en-US" altLang="ja-JP" dirty="0" smtClean="0"/>
          </a:p>
          <a:p>
            <a:pPr lvl="1"/>
            <a:r>
              <a:rPr kumimoji="1" lang="ja-JP" altLang="en-US" dirty="0" smtClean="0"/>
              <a:t>意外と勤続年数は関係なかった</a:t>
            </a:r>
            <a:endParaRPr kumimoji="1" lang="ja-JP" altLang="en-US" dirty="0"/>
          </a:p>
        </p:txBody>
      </p:sp>
      <p:sp>
        <p:nvSpPr>
          <p:cNvPr id="4" name="スライド番号プレースホルダー 3"/>
          <p:cNvSpPr>
            <a:spLocks noGrp="1"/>
          </p:cNvSpPr>
          <p:nvPr>
            <p:ph type="sldNum" sz="quarter" idx="12"/>
          </p:nvPr>
        </p:nvSpPr>
        <p:spPr/>
        <p:txBody>
          <a:bodyPr/>
          <a:lstStyle/>
          <a:p>
            <a:fld id="{CEE8859E-4778-44D5-B451-6CEDDB0355CC}" type="slidenum">
              <a:rPr kumimoji="1" lang="ja-JP" altLang="en-US" smtClean="0"/>
              <a:t>8</a:t>
            </a:fld>
            <a:endParaRPr kumimoji="1" lang="ja-JP" altLang="en-US"/>
          </a:p>
        </p:txBody>
      </p:sp>
    </p:spTree>
    <p:extLst>
      <p:ext uri="{BB962C8B-B14F-4D97-AF65-F5344CB8AC3E}">
        <p14:creationId xmlns:p14="http://schemas.microsoft.com/office/powerpoint/2010/main" val="149603503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TotalTime>
  <Words>292</Words>
  <Application>Microsoft Office PowerPoint</Application>
  <PresentationFormat>画面に合わせる (4:3)</PresentationFormat>
  <Paragraphs>54</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Office ​​テーマ</vt:lpstr>
      <vt:lpstr>Investigating Code Review Quality: Do peaple and Participation Matter?</vt:lpstr>
      <vt:lpstr>導入</vt:lpstr>
      <vt:lpstr>アプローチ</vt:lpstr>
      <vt:lpstr>モジラのコードレビュー</vt:lpstr>
      <vt:lpstr>データ取得と整形</vt:lpstr>
      <vt:lpstr>結果</vt:lpstr>
      <vt:lpstr>結果</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Code Review Quality: Do peaple and Participation Matter?</dc:title>
  <dc:creator>s141015</dc:creator>
  <cp:lastModifiedBy>s141015</cp:lastModifiedBy>
  <cp:revision>8</cp:revision>
  <dcterms:created xsi:type="dcterms:W3CDTF">2015-10-20T00:32:46Z</dcterms:created>
  <dcterms:modified xsi:type="dcterms:W3CDTF">2015-10-20T10:04:16Z</dcterms:modified>
</cp:coreProperties>
</file>