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7"/>
  </p:notesMasterIdLst>
  <p:sldIdLst>
    <p:sldId id="256" r:id="rId2"/>
    <p:sldId id="281" r:id="rId3"/>
    <p:sldId id="257" r:id="rId4"/>
    <p:sldId id="258" r:id="rId5"/>
    <p:sldId id="259" r:id="rId6"/>
    <p:sldId id="276" r:id="rId7"/>
    <p:sldId id="261" r:id="rId8"/>
    <p:sldId id="260" r:id="rId9"/>
    <p:sldId id="262" r:id="rId10"/>
    <p:sldId id="263" r:id="rId11"/>
    <p:sldId id="265" r:id="rId12"/>
    <p:sldId id="264" r:id="rId13"/>
    <p:sldId id="277" r:id="rId14"/>
    <p:sldId id="267" r:id="rId15"/>
    <p:sldId id="266" r:id="rId16"/>
    <p:sldId id="269" r:id="rId17"/>
    <p:sldId id="270" r:id="rId18"/>
    <p:sldId id="271" r:id="rId19"/>
    <p:sldId id="272" r:id="rId20"/>
    <p:sldId id="273" r:id="rId21"/>
    <p:sldId id="274" r:id="rId22"/>
    <p:sldId id="278" r:id="rId23"/>
    <p:sldId id="279" r:id="rId24"/>
    <p:sldId id="280" r:id="rId25"/>
    <p:sldId id="275"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作島 大智" initials="作島" lastIdx="1" clrIdx="0">
    <p:extLst>
      <p:ext uri="{19B8F6BF-5375-455C-9EA6-DF929625EA0E}">
        <p15:presenceInfo xmlns:p15="http://schemas.microsoft.com/office/powerpoint/2012/main" userId="a95ebb511581f4a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26" autoAdjust="0"/>
    <p:restoredTop sz="83589" autoAdjust="0"/>
  </p:normalViewPr>
  <p:slideViewPr>
    <p:cSldViewPr snapToGrid="0">
      <p:cViewPr varScale="1">
        <p:scale>
          <a:sx n="82" d="100"/>
          <a:sy n="82" d="100"/>
        </p:scale>
        <p:origin x="150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7B388A-FB14-4FAE-9C2C-817B24CC386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kumimoji="1" lang="ja-JP" altLang="en-US"/>
        </a:p>
      </dgm:t>
    </dgm:pt>
    <dgm:pt modelId="{CD758605-5675-4F16-977A-CD1209A03E4E}">
      <dgm:prSet phldrT="[テキスト]"/>
      <dgm:spPr>
        <a:solidFill>
          <a:srgbClr val="FFC000"/>
        </a:solidFill>
      </dgm:spPr>
      <dgm:t>
        <a:bodyPr/>
        <a:lstStyle/>
        <a:p>
          <a:r>
            <a:rPr kumimoji="1" lang="ja-JP" altLang="en-US" dirty="0"/>
            <a:t>離散型確率変数</a:t>
          </a:r>
        </a:p>
      </dgm:t>
    </dgm:pt>
    <dgm:pt modelId="{B7F64829-AAE0-4958-AC5A-47ED5D11C03B}" type="parTrans" cxnId="{87382683-FD8C-484E-94BF-647A91C072D2}">
      <dgm:prSet/>
      <dgm:spPr/>
      <dgm:t>
        <a:bodyPr/>
        <a:lstStyle/>
        <a:p>
          <a:endParaRPr kumimoji="1" lang="ja-JP" altLang="en-US"/>
        </a:p>
      </dgm:t>
    </dgm:pt>
    <dgm:pt modelId="{B76D5C50-3F02-43E1-BD8B-FA9A3EACB40E}" type="sibTrans" cxnId="{87382683-FD8C-484E-94BF-647A91C072D2}">
      <dgm:prSet/>
      <dgm:spPr/>
      <dgm:t>
        <a:bodyPr/>
        <a:lstStyle/>
        <a:p>
          <a:endParaRPr kumimoji="1" lang="ja-JP" altLang="en-US"/>
        </a:p>
      </dgm:t>
    </dgm:pt>
    <dgm:pt modelId="{F385232E-71E9-4E9B-A7A8-E6E50E19416D}">
      <dgm:prSet phldrT="[テキスト]"/>
      <dgm:spPr/>
      <dgm:t>
        <a:bodyPr/>
        <a:lstStyle/>
        <a:p>
          <a:r>
            <a:rPr kumimoji="1" lang="ja-JP" altLang="en-US" dirty="0"/>
            <a:t>コイン</a:t>
          </a:r>
        </a:p>
      </dgm:t>
    </dgm:pt>
    <dgm:pt modelId="{317FFCAD-316D-458C-B5A1-70FC6DDBF8D1}" type="parTrans" cxnId="{78B12811-8AF8-477B-8312-553B4ADEAB37}">
      <dgm:prSet/>
      <dgm:spPr/>
      <dgm:t>
        <a:bodyPr/>
        <a:lstStyle/>
        <a:p>
          <a:endParaRPr kumimoji="1" lang="ja-JP" altLang="en-US"/>
        </a:p>
      </dgm:t>
    </dgm:pt>
    <dgm:pt modelId="{6E573809-1439-45BD-9F76-5847B57C3FEB}" type="sibTrans" cxnId="{78B12811-8AF8-477B-8312-553B4ADEAB37}">
      <dgm:prSet/>
      <dgm:spPr/>
      <dgm:t>
        <a:bodyPr/>
        <a:lstStyle/>
        <a:p>
          <a:endParaRPr kumimoji="1" lang="ja-JP" altLang="en-US"/>
        </a:p>
      </dgm:t>
    </dgm:pt>
    <dgm:pt modelId="{D021DF73-4AC6-4C0E-B567-4378BC670186}">
      <dgm:prSet phldrT="[テキスト]"/>
      <dgm:spPr>
        <a:solidFill>
          <a:srgbClr val="FFC000"/>
        </a:solidFill>
      </dgm:spPr>
      <dgm:t>
        <a:bodyPr/>
        <a:lstStyle/>
        <a:p>
          <a:r>
            <a:rPr kumimoji="1" lang="ja-JP" altLang="en-US" dirty="0"/>
            <a:t>連続型確率変数</a:t>
          </a:r>
        </a:p>
      </dgm:t>
    </dgm:pt>
    <dgm:pt modelId="{C0D91DE0-3BD8-4348-8A1B-A9C4635E20D9}" type="parTrans" cxnId="{A80FC034-8986-4FB6-9357-A277BECFB480}">
      <dgm:prSet/>
      <dgm:spPr/>
      <dgm:t>
        <a:bodyPr/>
        <a:lstStyle/>
        <a:p>
          <a:endParaRPr kumimoji="1" lang="ja-JP" altLang="en-US"/>
        </a:p>
      </dgm:t>
    </dgm:pt>
    <dgm:pt modelId="{750BACAC-5F8D-4459-AE74-1815363560B8}" type="sibTrans" cxnId="{A80FC034-8986-4FB6-9357-A277BECFB480}">
      <dgm:prSet/>
      <dgm:spPr/>
      <dgm:t>
        <a:bodyPr/>
        <a:lstStyle/>
        <a:p>
          <a:endParaRPr kumimoji="1" lang="ja-JP" altLang="en-US"/>
        </a:p>
      </dgm:t>
    </dgm:pt>
    <dgm:pt modelId="{4D83F19A-7FA2-4115-845A-5FD3949CD2FB}">
      <dgm:prSet phldrT="[テキスト]"/>
      <dgm:spPr/>
      <dgm:t>
        <a:bodyPr/>
        <a:lstStyle/>
        <a:p>
          <a:r>
            <a:rPr kumimoji="1" lang="ja-JP" altLang="en-US" dirty="0"/>
            <a:t>ルーレット</a:t>
          </a:r>
        </a:p>
      </dgm:t>
    </dgm:pt>
    <dgm:pt modelId="{191445BC-F7A0-48D6-8720-BCF54C2FF7AB}" type="parTrans" cxnId="{5A5E3FB2-DBBF-4741-ACE1-B33F64DF0CF8}">
      <dgm:prSet/>
      <dgm:spPr/>
      <dgm:t>
        <a:bodyPr/>
        <a:lstStyle/>
        <a:p>
          <a:endParaRPr kumimoji="1" lang="ja-JP" altLang="en-US"/>
        </a:p>
      </dgm:t>
    </dgm:pt>
    <dgm:pt modelId="{0BE1182D-DB25-4231-89A6-151BDE857FAF}" type="sibTrans" cxnId="{5A5E3FB2-DBBF-4741-ACE1-B33F64DF0CF8}">
      <dgm:prSet/>
      <dgm:spPr/>
      <dgm:t>
        <a:bodyPr/>
        <a:lstStyle/>
        <a:p>
          <a:endParaRPr kumimoji="1" lang="ja-JP" altLang="en-US"/>
        </a:p>
      </dgm:t>
    </dgm:pt>
    <dgm:pt modelId="{C92FB7B2-C660-428B-BBA7-19CF4C40A3B0}" type="pres">
      <dgm:prSet presAssocID="{0A7B388A-FB14-4FAE-9C2C-817B24CC386A}" presName="linear" presStyleCnt="0">
        <dgm:presLayoutVars>
          <dgm:animLvl val="lvl"/>
          <dgm:resizeHandles val="exact"/>
        </dgm:presLayoutVars>
      </dgm:prSet>
      <dgm:spPr/>
    </dgm:pt>
    <dgm:pt modelId="{0B4131F2-59D8-4236-AFC7-42A9DF9CA19B}" type="pres">
      <dgm:prSet presAssocID="{CD758605-5675-4F16-977A-CD1209A03E4E}" presName="parentText" presStyleLbl="node1" presStyleIdx="0" presStyleCnt="2">
        <dgm:presLayoutVars>
          <dgm:chMax val="0"/>
          <dgm:bulletEnabled val="1"/>
        </dgm:presLayoutVars>
      </dgm:prSet>
      <dgm:spPr/>
    </dgm:pt>
    <dgm:pt modelId="{59E5B000-9F25-42EB-B55F-851475DBDD5F}" type="pres">
      <dgm:prSet presAssocID="{CD758605-5675-4F16-977A-CD1209A03E4E}" presName="childText" presStyleLbl="revTx" presStyleIdx="0" presStyleCnt="2">
        <dgm:presLayoutVars>
          <dgm:bulletEnabled val="1"/>
        </dgm:presLayoutVars>
      </dgm:prSet>
      <dgm:spPr/>
    </dgm:pt>
    <dgm:pt modelId="{C39E031E-46E4-4490-B5E8-0A81C643DE9E}" type="pres">
      <dgm:prSet presAssocID="{D021DF73-4AC6-4C0E-B567-4378BC670186}" presName="parentText" presStyleLbl="node1" presStyleIdx="1" presStyleCnt="2">
        <dgm:presLayoutVars>
          <dgm:chMax val="0"/>
          <dgm:bulletEnabled val="1"/>
        </dgm:presLayoutVars>
      </dgm:prSet>
      <dgm:spPr/>
    </dgm:pt>
    <dgm:pt modelId="{0A783781-812C-4420-BB59-7BFBD67CFC7F}" type="pres">
      <dgm:prSet presAssocID="{D021DF73-4AC6-4C0E-B567-4378BC670186}" presName="childText" presStyleLbl="revTx" presStyleIdx="1" presStyleCnt="2">
        <dgm:presLayoutVars>
          <dgm:bulletEnabled val="1"/>
        </dgm:presLayoutVars>
      </dgm:prSet>
      <dgm:spPr/>
    </dgm:pt>
  </dgm:ptLst>
  <dgm:cxnLst>
    <dgm:cxn modelId="{78B12811-8AF8-477B-8312-553B4ADEAB37}" srcId="{CD758605-5675-4F16-977A-CD1209A03E4E}" destId="{F385232E-71E9-4E9B-A7A8-E6E50E19416D}" srcOrd="0" destOrd="0" parTransId="{317FFCAD-316D-458C-B5A1-70FC6DDBF8D1}" sibTransId="{6E573809-1439-45BD-9F76-5847B57C3FEB}"/>
    <dgm:cxn modelId="{A80FC034-8986-4FB6-9357-A277BECFB480}" srcId="{0A7B388A-FB14-4FAE-9C2C-817B24CC386A}" destId="{D021DF73-4AC6-4C0E-B567-4378BC670186}" srcOrd="1" destOrd="0" parTransId="{C0D91DE0-3BD8-4348-8A1B-A9C4635E20D9}" sibTransId="{750BACAC-5F8D-4459-AE74-1815363560B8}"/>
    <dgm:cxn modelId="{DB828572-DB2A-4351-AF34-2DD8B6D084D2}" type="presOf" srcId="{4D83F19A-7FA2-4115-845A-5FD3949CD2FB}" destId="{0A783781-812C-4420-BB59-7BFBD67CFC7F}" srcOrd="0" destOrd="0" presId="urn:microsoft.com/office/officeart/2005/8/layout/vList2"/>
    <dgm:cxn modelId="{87382683-FD8C-484E-94BF-647A91C072D2}" srcId="{0A7B388A-FB14-4FAE-9C2C-817B24CC386A}" destId="{CD758605-5675-4F16-977A-CD1209A03E4E}" srcOrd="0" destOrd="0" parTransId="{B7F64829-AAE0-4958-AC5A-47ED5D11C03B}" sibTransId="{B76D5C50-3F02-43E1-BD8B-FA9A3EACB40E}"/>
    <dgm:cxn modelId="{A791A1A6-9C48-4479-A2D3-38568E57026A}" type="presOf" srcId="{0A7B388A-FB14-4FAE-9C2C-817B24CC386A}" destId="{C92FB7B2-C660-428B-BBA7-19CF4C40A3B0}" srcOrd="0" destOrd="0" presId="urn:microsoft.com/office/officeart/2005/8/layout/vList2"/>
    <dgm:cxn modelId="{5A5E3FB2-DBBF-4741-ACE1-B33F64DF0CF8}" srcId="{D021DF73-4AC6-4C0E-B567-4378BC670186}" destId="{4D83F19A-7FA2-4115-845A-5FD3949CD2FB}" srcOrd="0" destOrd="0" parTransId="{191445BC-F7A0-48D6-8720-BCF54C2FF7AB}" sibTransId="{0BE1182D-DB25-4231-89A6-151BDE857FAF}"/>
    <dgm:cxn modelId="{D0C5AECE-5DA4-456E-A442-D60D2269B56F}" type="presOf" srcId="{CD758605-5675-4F16-977A-CD1209A03E4E}" destId="{0B4131F2-59D8-4236-AFC7-42A9DF9CA19B}" srcOrd="0" destOrd="0" presId="urn:microsoft.com/office/officeart/2005/8/layout/vList2"/>
    <dgm:cxn modelId="{AC7539E1-C4E2-4AC9-8F71-C3454E2A3B4C}" type="presOf" srcId="{F385232E-71E9-4E9B-A7A8-E6E50E19416D}" destId="{59E5B000-9F25-42EB-B55F-851475DBDD5F}" srcOrd="0" destOrd="0" presId="urn:microsoft.com/office/officeart/2005/8/layout/vList2"/>
    <dgm:cxn modelId="{97D2EFF1-B6BB-4C3A-A7DA-28FA75883FAD}" type="presOf" srcId="{D021DF73-4AC6-4C0E-B567-4378BC670186}" destId="{C39E031E-46E4-4490-B5E8-0A81C643DE9E}" srcOrd="0" destOrd="0" presId="urn:microsoft.com/office/officeart/2005/8/layout/vList2"/>
    <dgm:cxn modelId="{BAF6BA7C-61A7-4C1F-A6B8-C8A312D58C53}" type="presParOf" srcId="{C92FB7B2-C660-428B-BBA7-19CF4C40A3B0}" destId="{0B4131F2-59D8-4236-AFC7-42A9DF9CA19B}" srcOrd="0" destOrd="0" presId="urn:microsoft.com/office/officeart/2005/8/layout/vList2"/>
    <dgm:cxn modelId="{165F4159-0DB8-4A15-81ED-C9FB59E4BC36}" type="presParOf" srcId="{C92FB7B2-C660-428B-BBA7-19CF4C40A3B0}" destId="{59E5B000-9F25-42EB-B55F-851475DBDD5F}" srcOrd="1" destOrd="0" presId="urn:microsoft.com/office/officeart/2005/8/layout/vList2"/>
    <dgm:cxn modelId="{EDE76F26-47C2-4EDD-9FAD-F292C2D609D8}" type="presParOf" srcId="{C92FB7B2-C660-428B-BBA7-19CF4C40A3B0}" destId="{C39E031E-46E4-4490-B5E8-0A81C643DE9E}" srcOrd="2" destOrd="0" presId="urn:microsoft.com/office/officeart/2005/8/layout/vList2"/>
    <dgm:cxn modelId="{810D02CB-64B7-4991-835D-C2C53ADC5488}" type="presParOf" srcId="{C92FB7B2-C660-428B-BBA7-19CF4C40A3B0}" destId="{0A783781-812C-4420-BB59-7BFBD67CFC7F}"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A7B388A-FB14-4FAE-9C2C-817B24CC386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kumimoji="1" lang="ja-JP" altLang="en-US"/>
        </a:p>
      </dgm:t>
    </dgm:pt>
    <dgm:pt modelId="{CD758605-5675-4F16-977A-CD1209A03E4E}">
      <dgm:prSet phldrT="[テキスト]"/>
      <dgm:spPr>
        <a:solidFill>
          <a:srgbClr val="FFC000"/>
        </a:solidFill>
      </dgm:spPr>
      <dgm:t>
        <a:bodyPr/>
        <a:lstStyle/>
        <a:p>
          <a:r>
            <a:rPr kumimoji="1" lang="ja-JP" altLang="en-US" dirty="0"/>
            <a:t>離散型確率変数</a:t>
          </a:r>
        </a:p>
      </dgm:t>
    </dgm:pt>
    <dgm:pt modelId="{B7F64829-AAE0-4958-AC5A-47ED5D11C03B}" type="parTrans" cxnId="{87382683-FD8C-484E-94BF-647A91C072D2}">
      <dgm:prSet/>
      <dgm:spPr/>
      <dgm:t>
        <a:bodyPr/>
        <a:lstStyle/>
        <a:p>
          <a:endParaRPr kumimoji="1" lang="ja-JP" altLang="en-US"/>
        </a:p>
      </dgm:t>
    </dgm:pt>
    <dgm:pt modelId="{B76D5C50-3F02-43E1-BD8B-FA9A3EACB40E}" type="sibTrans" cxnId="{87382683-FD8C-484E-94BF-647A91C072D2}">
      <dgm:prSet/>
      <dgm:spPr/>
      <dgm:t>
        <a:bodyPr/>
        <a:lstStyle/>
        <a:p>
          <a:endParaRPr kumimoji="1" lang="ja-JP" altLang="en-US"/>
        </a:p>
      </dgm:t>
    </dgm:pt>
    <dgm:pt modelId="{F385232E-71E9-4E9B-A7A8-E6E50E19416D}">
      <dgm:prSet phldrT="[テキスト]"/>
      <dgm:spPr/>
      <dgm:t>
        <a:bodyPr/>
        <a:lstStyle/>
        <a:p>
          <a:r>
            <a:rPr kumimoji="1" lang="ja-JP" altLang="en-US" dirty="0"/>
            <a:t>コイン</a:t>
          </a:r>
        </a:p>
      </dgm:t>
    </dgm:pt>
    <dgm:pt modelId="{317FFCAD-316D-458C-B5A1-70FC6DDBF8D1}" type="parTrans" cxnId="{78B12811-8AF8-477B-8312-553B4ADEAB37}">
      <dgm:prSet/>
      <dgm:spPr/>
      <dgm:t>
        <a:bodyPr/>
        <a:lstStyle/>
        <a:p>
          <a:endParaRPr kumimoji="1" lang="ja-JP" altLang="en-US"/>
        </a:p>
      </dgm:t>
    </dgm:pt>
    <dgm:pt modelId="{6E573809-1439-45BD-9F76-5847B57C3FEB}" type="sibTrans" cxnId="{78B12811-8AF8-477B-8312-553B4ADEAB37}">
      <dgm:prSet/>
      <dgm:spPr/>
      <dgm:t>
        <a:bodyPr/>
        <a:lstStyle/>
        <a:p>
          <a:endParaRPr kumimoji="1" lang="ja-JP" altLang="en-US"/>
        </a:p>
      </dgm:t>
    </dgm:pt>
    <dgm:pt modelId="{D021DF73-4AC6-4C0E-B567-4378BC670186}">
      <dgm:prSet phldrT="[テキスト]"/>
      <dgm:spPr>
        <a:solidFill>
          <a:schemeClr val="bg1">
            <a:lumMod val="65000"/>
          </a:schemeClr>
        </a:solidFill>
      </dgm:spPr>
      <dgm:t>
        <a:bodyPr/>
        <a:lstStyle/>
        <a:p>
          <a:r>
            <a:rPr kumimoji="1" lang="ja-JP" altLang="en-US" dirty="0"/>
            <a:t>連続型確率変数</a:t>
          </a:r>
        </a:p>
      </dgm:t>
    </dgm:pt>
    <dgm:pt modelId="{C0D91DE0-3BD8-4348-8A1B-A9C4635E20D9}" type="parTrans" cxnId="{A80FC034-8986-4FB6-9357-A277BECFB480}">
      <dgm:prSet/>
      <dgm:spPr/>
      <dgm:t>
        <a:bodyPr/>
        <a:lstStyle/>
        <a:p>
          <a:endParaRPr kumimoji="1" lang="ja-JP" altLang="en-US"/>
        </a:p>
      </dgm:t>
    </dgm:pt>
    <dgm:pt modelId="{750BACAC-5F8D-4459-AE74-1815363560B8}" type="sibTrans" cxnId="{A80FC034-8986-4FB6-9357-A277BECFB480}">
      <dgm:prSet/>
      <dgm:spPr/>
      <dgm:t>
        <a:bodyPr/>
        <a:lstStyle/>
        <a:p>
          <a:endParaRPr kumimoji="1" lang="ja-JP" altLang="en-US"/>
        </a:p>
      </dgm:t>
    </dgm:pt>
    <dgm:pt modelId="{4D83F19A-7FA2-4115-845A-5FD3949CD2FB}">
      <dgm:prSet phldrT="[テキスト]"/>
      <dgm:spPr/>
      <dgm:t>
        <a:bodyPr/>
        <a:lstStyle/>
        <a:p>
          <a:r>
            <a:rPr kumimoji="1" lang="ja-JP" altLang="en-US" dirty="0"/>
            <a:t>ルーレット</a:t>
          </a:r>
        </a:p>
      </dgm:t>
    </dgm:pt>
    <dgm:pt modelId="{191445BC-F7A0-48D6-8720-BCF54C2FF7AB}" type="parTrans" cxnId="{5A5E3FB2-DBBF-4741-ACE1-B33F64DF0CF8}">
      <dgm:prSet/>
      <dgm:spPr/>
      <dgm:t>
        <a:bodyPr/>
        <a:lstStyle/>
        <a:p>
          <a:endParaRPr kumimoji="1" lang="ja-JP" altLang="en-US"/>
        </a:p>
      </dgm:t>
    </dgm:pt>
    <dgm:pt modelId="{0BE1182D-DB25-4231-89A6-151BDE857FAF}" type="sibTrans" cxnId="{5A5E3FB2-DBBF-4741-ACE1-B33F64DF0CF8}">
      <dgm:prSet/>
      <dgm:spPr/>
      <dgm:t>
        <a:bodyPr/>
        <a:lstStyle/>
        <a:p>
          <a:endParaRPr kumimoji="1" lang="ja-JP" altLang="en-US"/>
        </a:p>
      </dgm:t>
    </dgm:pt>
    <dgm:pt modelId="{C92FB7B2-C660-428B-BBA7-19CF4C40A3B0}" type="pres">
      <dgm:prSet presAssocID="{0A7B388A-FB14-4FAE-9C2C-817B24CC386A}" presName="linear" presStyleCnt="0">
        <dgm:presLayoutVars>
          <dgm:animLvl val="lvl"/>
          <dgm:resizeHandles val="exact"/>
        </dgm:presLayoutVars>
      </dgm:prSet>
      <dgm:spPr/>
    </dgm:pt>
    <dgm:pt modelId="{0B4131F2-59D8-4236-AFC7-42A9DF9CA19B}" type="pres">
      <dgm:prSet presAssocID="{CD758605-5675-4F16-977A-CD1209A03E4E}" presName="parentText" presStyleLbl="node1" presStyleIdx="0" presStyleCnt="2">
        <dgm:presLayoutVars>
          <dgm:chMax val="0"/>
          <dgm:bulletEnabled val="1"/>
        </dgm:presLayoutVars>
      </dgm:prSet>
      <dgm:spPr/>
    </dgm:pt>
    <dgm:pt modelId="{59E5B000-9F25-42EB-B55F-851475DBDD5F}" type="pres">
      <dgm:prSet presAssocID="{CD758605-5675-4F16-977A-CD1209A03E4E}" presName="childText" presStyleLbl="revTx" presStyleIdx="0" presStyleCnt="2">
        <dgm:presLayoutVars>
          <dgm:bulletEnabled val="1"/>
        </dgm:presLayoutVars>
      </dgm:prSet>
      <dgm:spPr/>
    </dgm:pt>
    <dgm:pt modelId="{C39E031E-46E4-4490-B5E8-0A81C643DE9E}" type="pres">
      <dgm:prSet presAssocID="{D021DF73-4AC6-4C0E-B567-4378BC670186}" presName="parentText" presStyleLbl="node1" presStyleIdx="1" presStyleCnt="2">
        <dgm:presLayoutVars>
          <dgm:chMax val="0"/>
          <dgm:bulletEnabled val="1"/>
        </dgm:presLayoutVars>
      </dgm:prSet>
      <dgm:spPr/>
    </dgm:pt>
    <dgm:pt modelId="{0A783781-812C-4420-BB59-7BFBD67CFC7F}" type="pres">
      <dgm:prSet presAssocID="{D021DF73-4AC6-4C0E-B567-4378BC670186}" presName="childText" presStyleLbl="revTx" presStyleIdx="1" presStyleCnt="2">
        <dgm:presLayoutVars>
          <dgm:bulletEnabled val="1"/>
        </dgm:presLayoutVars>
      </dgm:prSet>
      <dgm:spPr/>
    </dgm:pt>
  </dgm:ptLst>
  <dgm:cxnLst>
    <dgm:cxn modelId="{78B12811-8AF8-477B-8312-553B4ADEAB37}" srcId="{CD758605-5675-4F16-977A-CD1209A03E4E}" destId="{F385232E-71E9-4E9B-A7A8-E6E50E19416D}" srcOrd="0" destOrd="0" parTransId="{317FFCAD-316D-458C-B5A1-70FC6DDBF8D1}" sibTransId="{6E573809-1439-45BD-9F76-5847B57C3FEB}"/>
    <dgm:cxn modelId="{A80FC034-8986-4FB6-9357-A277BECFB480}" srcId="{0A7B388A-FB14-4FAE-9C2C-817B24CC386A}" destId="{D021DF73-4AC6-4C0E-B567-4378BC670186}" srcOrd="1" destOrd="0" parTransId="{C0D91DE0-3BD8-4348-8A1B-A9C4635E20D9}" sibTransId="{750BACAC-5F8D-4459-AE74-1815363560B8}"/>
    <dgm:cxn modelId="{DB828572-DB2A-4351-AF34-2DD8B6D084D2}" type="presOf" srcId="{4D83F19A-7FA2-4115-845A-5FD3949CD2FB}" destId="{0A783781-812C-4420-BB59-7BFBD67CFC7F}" srcOrd="0" destOrd="0" presId="urn:microsoft.com/office/officeart/2005/8/layout/vList2"/>
    <dgm:cxn modelId="{87382683-FD8C-484E-94BF-647A91C072D2}" srcId="{0A7B388A-FB14-4FAE-9C2C-817B24CC386A}" destId="{CD758605-5675-4F16-977A-CD1209A03E4E}" srcOrd="0" destOrd="0" parTransId="{B7F64829-AAE0-4958-AC5A-47ED5D11C03B}" sibTransId="{B76D5C50-3F02-43E1-BD8B-FA9A3EACB40E}"/>
    <dgm:cxn modelId="{A791A1A6-9C48-4479-A2D3-38568E57026A}" type="presOf" srcId="{0A7B388A-FB14-4FAE-9C2C-817B24CC386A}" destId="{C92FB7B2-C660-428B-BBA7-19CF4C40A3B0}" srcOrd="0" destOrd="0" presId="urn:microsoft.com/office/officeart/2005/8/layout/vList2"/>
    <dgm:cxn modelId="{5A5E3FB2-DBBF-4741-ACE1-B33F64DF0CF8}" srcId="{D021DF73-4AC6-4C0E-B567-4378BC670186}" destId="{4D83F19A-7FA2-4115-845A-5FD3949CD2FB}" srcOrd="0" destOrd="0" parTransId="{191445BC-F7A0-48D6-8720-BCF54C2FF7AB}" sibTransId="{0BE1182D-DB25-4231-89A6-151BDE857FAF}"/>
    <dgm:cxn modelId="{D0C5AECE-5DA4-456E-A442-D60D2269B56F}" type="presOf" srcId="{CD758605-5675-4F16-977A-CD1209A03E4E}" destId="{0B4131F2-59D8-4236-AFC7-42A9DF9CA19B}" srcOrd="0" destOrd="0" presId="urn:microsoft.com/office/officeart/2005/8/layout/vList2"/>
    <dgm:cxn modelId="{AC7539E1-C4E2-4AC9-8F71-C3454E2A3B4C}" type="presOf" srcId="{F385232E-71E9-4E9B-A7A8-E6E50E19416D}" destId="{59E5B000-9F25-42EB-B55F-851475DBDD5F}" srcOrd="0" destOrd="0" presId="urn:microsoft.com/office/officeart/2005/8/layout/vList2"/>
    <dgm:cxn modelId="{97D2EFF1-B6BB-4C3A-A7DA-28FA75883FAD}" type="presOf" srcId="{D021DF73-4AC6-4C0E-B567-4378BC670186}" destId="{C39E031E-46E4-4490-B5E8-0A81C643DE9E}" srcOrd="0" destOrd="0" presId="urn:microsoft.com/office/officeart/2005/8/layout/vList2"/>
    <dgm:cxn modelId="{BAF6BA7C-61A7-4C1F-A6B8-C8A312D58C53}" type="presParOf" srcId="{C92FB7B2-C660-428B-BBA7-19CF4C40A3B0}" destId="{0B4131F2-59D8-4236-AFC7-42A9DF9CA19B}" srcOrd="0" destOrd="0" presId="urn:microsoft.com/office/officeart/2005/8/layout/vList2"/>
    <dgm:cxn modelId="{165F4159-0DB8-4A15-81ED-C9FB59E4BC36}" type="presParOf" srcId="{C92FB7B2-C660-428B-BBA7-19CF4C40A3B0}" destId="{59E5B000-9F25-42EB-B55F-851475DBDD5F}" srcOrd="1" destOrd="0" presId="urn:microsoft.com/office/officeart/2005/8/layout/vList2"/>
    <dgm:cxn modelId="{EDE76F26-47C2-4EDD-9FAD-F292C2D609D8}" type="presParOf" srcId="{C92FB7B2-C660-428B-BBA7-19CF4C40A3B0}" destId="{C39E031E-46E4-4490-B5E8-0A81C643DE9E}" srcOrd="2" destOrd="0" presId="urn:microsoft.com/office/officeart/2005/8/layout/vList2"/>
    <dgm:cxn modelId="{810D02CB-64B7-4991-835D-C2C53ADC5488}" type="presParOf" srcId="{C92FB7B2-C660-428B-BBA7-19CF4C40A3B0}" destId="{0A783781-812C-4420-BB59-7BFBD67CFC7F}" srcOrd="3"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A7B388A-FB14-4FAE-9C2C-817B24CC386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kumimoji="1" lang="ja-JP" altLang="en-US"/>
        </a:p>
      </dgm:t>
    </dgm:pt>
    <dgm:pt modelId="{CD758605-5675-4F16-977A-CD1209A03E4E}">
      <dgm:prSet phldrT="[テキスト]"/>
      <dgm:spPr>
        <a:solidFill>
          <a:schemeClr val="bg1">
            <a:lumMod val="65000"/>
          </a:schemeClr>
        </a:solidFill>
      </dgm:spPr>
      <dgm:t>
        <a:bodyPr/>
        <a:lstStyle/>
        <a:p>
          <a:r>
            <a:rPr kumimoji="1" lang="ja-JP" altLang="en-US" dirty="0"/>
            <a:t>離散型確率変数</a:t>
          </a:r>
        </a:p>
      </dgm:t>
    </dgm:pt>
    <dgm:pt modelId="{B7F64829-AAE0-4958-AC5A-47ED5D11C03B}" type="parTrans" cxnId="{87382683-FD8C-484E-94BF-647A91C072D2}">
      <dgm:prSet/>
      <dgm:spPr/>
      <dgm:t>
        <a:bodyPr/>
        <a:lstStyle/>
        <a:p>
          <a:endParaRPr kumimoji="1" lang="ja-JP" altLang="en-US"/>
        </a:p>
      </dgm:t>
    </dgm:pt>
    <dgm:pt modelId="{B76D5C50-3F02-43E1-BD8B-FA9A3EACB40E}" type="sibTrans" cxnId="{87382683-FD8C-484E-94BF-647A91C072D2}">
      <dgm:prSet/>
      <dgm:spPr/>
      <dgm:t>
        <a:bodyPr/>
        <a:lstStyle/>
        <a:p>
          <a:endParaRPr kumimoji="1" lang="ja-JP" altLang="en-US"/>
        </a:p>
      </dgm:t>
    </dgm:pt>
    <dgm:pt modelId="{F385232E-71E9-4E9B-A7A8-E6E50E19416D}">
      <dgm:prSet phldrT="[テキスト]"/>
      <dgm:spPr/>
      <dgm:t>
        <a:bodyPr/>
        <a:lstStyle/>
        <a:p>
          <a:r>
            <a:rPr kumimoji="1" lang="ja-JP" altLang="en-US" dirty="0"/>
            <a:t>コイン</a:t>
          </a:r>
        </a:p>
      </dgm:t>
    </dgm:pt>
    <dgm:pt modelId="{317FFCAD-316D-458C-B5A1-70FC6DDBF8D1}" type="parTrans" cxnId="{78B12811-8AF8-477B-8312-553B4ADEAB37}">
      <dgm:prSet/>
      <dgm:spPr/>
      <dgm:t>
        <a:bodyPr/>
        <a:lstStyle/>
        <a:p>
          <a:endParaRPr kumimoji="1" lang="ja-JP" altLang="en-US"/>
        </a:p>
      </dgm:t>
    </dgm:pt>
    <dgm:pt modelId="{6E573809-1439-45BD-9F76-5847B57C3FEB}" type="sibTrans" cxnId="{78B12811-8AF8-477B-8312-553B4ADEAB37}">
      <dgm:prSet/>
      <dgm:spPr/>
      <dgm:t>
        <a:bodyPr/>
        <a:lstStyle/>
        <a:p>
          <a:endParaRPr kumimoji="1" lang="ja-JP" altLang="en-US"/>
        </a:p>
      </dgm:t>
    </dgm:pt>
    <dgm:pt modelId="{D021DF73-4AC6-4C0E-B567-4378BC670186}">
      <dgm:prSet phldrT="[テキスト]"/>
      <dgm:spPr>
        <a:solidFill>
          <a:srgbClr val="FFC000"/>
        </a:solidFill>
      </dgm:spPr>
      <dgm:t>
        <a:bodyPr/>
        <a:lstStyle/>
        <a:p>
          <a:r>
            <a:rPr kumimoji="1" lang="ja-JP" altLang="en-US" dirty="0"/>
            <a:t>連続型確率変数</a:t>
          </a:r>
        </a:p>
      </dgm:t>
    </dgm:pt>
    <dgm:pt modelId="{C0D91DE0-3BD8-4348-8A1B-A9C4635E20D9}" type="parTrans" cxnId="{A80FC034-8986-4FB6-9357-A277BECFB480}">
      <dgm:prSet/>
      <dgm:spPr/>
      <dgm:t>
        <a:bodyPr/>
        <a:lstStyle/>
        <a:p>
          <a:endParaRPr kumimoji="1" lang="ja-JP" altLang="en-US"/>
        </a:p>
      </dgm:t>
    </dgm:pt>
    <dgm:pt modelId="{750BACAC-5F8D-4459-AE74-1815363560B8}" type="sibTrans" cxnId="{A80FC034-8986-4FB6-9357-A277BECFB480}">
      <dgm:prSet/>
      <dgm:spPr/>
      <dgm:t>
        <a:bodyPr/>
        <a:lstStyle/>
        <a:p>
          <a:endParaRPr kumimoji="1" lang="ja-JP" altLang="en-US"/>
        </a:p>
      </dgm:t>
    </dgm:pt>
    <dgm:pt modelId="{4D83F19A-7FA2-4115-845A-5FD3949CD2FB}">
      <dgm:prSet phldrT="[テキスト]"/>
      <dgm:spPr/>
      <dgm:t>
        <a:bodyPr/>
        <a:lstStyle/>
        <a:p>
          <a:r>
            <a:rPr kumimoji="1" lang="ja-JP" altLang="en-US" dirty="0"/>
            <a:t>ルーレット</a:t>
          </a:r>
        </a:p>
      </dgm:t>
    </dgm:pt>
    <dgm:pt modelId="{191445BC-F7A0-48D6-8720-BCF54C2FF7AB}" type="parTrans" cxnId="{5A5E3FB2-DBBF-4741-ACE1-B33F64DF0CF8}">
      <dgm:prSet/>
      <dgm:spPr/>
      <dgm:t>
        <a:bodyPr/>
        <a:lstStyle/>
        <a:p>
          <a:endParaRPr kumimoji="1" lang="ja-JP" altLang="en-US"/>
        </a:p>
      </dgm:t>
    </dgm:pt>
    <dgm:pt modelId="{0BE1182D-DB25-4231-89A6-151BDE857FAF}" type="sibTrans" cxnId="{5A5E3FB2-DBBF-4741-ACE1-B33F64DF0CF8}">
      <dgm:prSet/>
      <dgm:spPr/>
      <dgm:t>
        <a:bodyPr/>
        <a:lstStyle/>
        <a:p>
          <a:endParaRPr kumimoji="1" lang="ja-JP" altLang="en-US"/>
        </a:p>
      </dgm:t>
    </dgm:pt>
    <dgm:pt modelId="{C92FB7B2-C660-428B-BBA7-19CF4C40A3B0}" type="pres">
      <dgm:prSet presAssocID="{0A7B388A-FB14-4FAE-9C2C-817B24CC386A}" presName="linear" presStyleCnt="0">
        <dgm:presLayoutVars>
          <dgm:animLvl val="lvl"/>
          <dgm:resizeHandles val="exact"/>
        </dgm:presLayoutVars>
      </dgm:prSet>
      <dgm:spPr/>
    </dgm:pt>
    <dgm:pt modelId="{0B4131F2-59D8-4236-AFC7-42A9DF9CA19B}" type="pres">
      <dgm:prSet presAssocID="{CD758605-5675-4F16-977A-CD1209A03E4E}" presName="parentText" presStyleLbl="node1" presStyleIdx="0" presStyleCnt="2">
        <dgm:presLayoutVars>
          <dgm:chMax val="0"/>
          <dgm:bulletEnabled val="1"/>
        </dgm:presLayoutVars>
      </dgm:prSet>
      <dgm:spPr/>
    </dgm:pt>
    <dgm:pt modelId="{59E5B000-9F25-42EB-B55F-851475DBDD5F}" type="pres">
      <dgm:prSet presAssocID="{CD758605-5675-4F16-977A-CD1209A03E4E}" presName="childText" presStyleLbl="revTx" presStyleIdx="0" presStyleCnt="2">
        <dgm:presLayoutVars>
          <dgm:bulletEnabled val="1"/>
        </dgm:presLayoutVars>
      </dgm:prSet>
      <dgm:spPr/>
    </dgm:pt>
    <dgm:pt modelId="{C39E031E-46E4-4490-B5E8-0A81C643DE9E}" type="pres">
      <dgm:prSet presAssocID="{D021DF73-4AC6-4C0E-B567-4378BC670186}" presName="parentText" presStyleLbl="node1" presStyleIdx="1" presStyleCnt="2">
        <dgm:presLayoutVars>
          <dgm:chMax val="0"/>
          <dgm:bulletEnabled val="1"/>
        </dgm:presLayoutVars>
      </dgm:prSet>
      <dgm:spPr/>
    </dgm:pt>
    <dgm:pt modelId="{0A783781-812C-4420-BB59-7BFBD67CFC7F}" type="pres">
      <dgm:prSet presAssocID="{D021DF73-4AC6-4C0E-B567-4378BC670186}" presName="childText" presStyleLbl="revTx" presStyleIdx="1" presStyleCnt="2">
        <dgm:presLayoutVars>
          <dgm:bulletEnabled val="1"/>
        </dgm:presLayoutVars>
      </dgm:prSet>
      <dgm:spPr/>
    </dgm:pt>
  </dgm:ptLst>
  <dgm:cxnLst>
    <dgm:cxn modelId="{78B12811-8AF8-477B-8312-553B4ADEAB37}" srcId="{CD758605-5675-4F16-977A-CD1209A03E4E}" destId="{F385232E-71E9-4E9B-A7A8-E6E50E19416D}" srcOrd="0" destOrd="0" parTransId="{317FFCAD-316D-458C-B5A1-70FC6DDBF8D1}" sibTransId="{6E573809-1439-45BD-9F76-5847B57C3FEB}"/>
    <dgm:cxn modelId="{A80FC034-8986-4FB6-9357-A277BECFB480}" srcId="{0A7B388A-FB14-4FAE-9C2C-817B24CC386A}" destId="{D021DF73-4AC6-4C0E-B567-4378BC670186}" srcOrd="1" destOrd="0" parTransId="{C0D91DE0-3BD8-4348-8A1B-A9C4635E20D9}" sibTransId="{750BACAC-5F8D-4459-AE74-1815363560B8}"/>
    <dgm:cxn modelId="{DB828572-DB2A-4351-AF34-2DD8B6D084D2}" type="presOf" srcId="{4D83F19A-7FA2-4115-845A-5FD3949CD2FB}" destId="{0A783781-812C-4420-BB59-7BFBD67CFC7F}" srcOrd="0" destOrd="0" presId="urn:microsoft.com/office/officeart/2005/8/layout/vList2"/>
    <dgm:cxn modelId="{87382683-FD8C-484E-94BF-647A91C072D2}" srcId="{0A7B388A-FB14-4FAE-9C2C-817B24CC386A}" destId="{CD758605-5675-4F16-977A-CD1209A03E4E}" srcOrd="0" destOrd="0" parTransId="{B7F64829-AAE0-4958-AC5A-47ED5D11C03B}" sibTransId="{B76D5C50-3F02-43E1-BD8B-FA9A3EACB40E}"/>
    <dgm:cxn modelId="{A791A1A6-9C48-4479-A2D3-38568E57026A}" type="presOf" srcId="{0A7B388A-FB14-4FAE-9C2C-817B24CC386A}" destId="{C92FB7B2-C660-428B-BBA7-19CF4C40A3B0}" srcOrd="0" destOrd="0" presId="urn:microsoft.com/office/officeart/2005/8/layout/vList2"/>
    <dgm:cxn modelId="{5A5E3FB2-DBBF-4741-ACE1-B33F64DF0CF8}" srcId="{D021DF73-4AC6-4C0E-B567-4378BC670186}" destId="{4D83F19A-7FA2-4115-845A-5FD3949CD2FB}" srcOrd="0" destOrd="0" parTransId="{191445BC-F7A0-48D6-8720-BCF54C2FF7AB}" sibTransId="{0BE1182D-DB25-4231-89A6-151BDE857FAF}"/>
    <dgm:cxn modelId="{D0C5AECE-5DA4-456E-A442-D60D2269B56F}" type="presOf" srcId="{CD758605-5675-4F16-977A-CD1209A03E4E}" destId="{0B4131F2-59D8-4236-AFC7-42A9DF9CA19B}" srcOrd="0" destOrd="0" presId="urn:microsoft.com/office/officeart/2005/8/layout/vList2"/>
    <dgm:cxn modelId="{AC7539E1-C4E2-4AC9-8F71-C3454E2A3B4C}" type="presOf" srcId="{F385232E-71E9-4E9B-A7A8-E6E50E19416D}" destId="{59E5B000-9F25-42EB-B55F-851475DBDD5F}" srcOrd="0" destOrd="0" presId="urn:microsoft.com/office/officeart/2005/8/layout/vList2"/>
    <dgm:cxn modelId="{97D2EFF1-B6BB-4C3A-A7DA-28FA75883FAD}" type="presOf" srcId="{D021DF73-4AC6-4C0E-B567-4378BC670186}" destId="{C39E031E-46E4-4490-B5E8-0A81C643DE9E}" srcOrd="0" destOrd="0" presId="urn:microsoft.com/office/officeart/2005/8/layout/vList2"/>
    <dgm:cxn modelId="{BAF6BA7C-61A7-4C1F-A6B8-C8A312D58C53}" type="presParOf" srcId="{C92FB7B2-C660-428B-BBA7-19CF4C40A3B0}" destId="{0B4131F2-59D8-4236-AFC7-42A9DF9CA19B}" srcOrd="0" destOrd="0" presId="urn:microsoft.com/office/officeart/2005/8/layout/vList2"/>
    <dgm:cxn modelId="{165F4159-0DB8-4A15-81ED-C9FB59E4BC36}" type="presParOf" srcId="{C92FB7B2-C660-428B-BBA7-19CF4C40A3B0}" destId="{59E5B000-9F25-42EB-B55F-851475DBDD5F}" srcOrd="1" destOrd="0" presId="urn:microsoft.com/office/officeart/2005/8/layout/vList2"/>
    <dgm:cxn modelId="{EDE76F26-47C2-4EDD-9FAD-F292C2D609D8}" type="presParOf" srcId="{C92FB7B2-C660-428B-BBA7-19CF4C40A3B0}" destId="{C39E031E-46E4-4490-B5E8-0A81C643DE9E}" srcOrd="2" destOrd="0" presId="urn:microsoft.com/office/officeart/2005/8/layout/vList2"/>
    <dgm:cxn modelId="{810D02CB-64B7-4991-835D-C2C53ADC5488}" type="presParOf" srcId="{C92FB7B2-C660-428B-BBA7-19CF4C40A3B0}" destId="{0A783781-812C-4420-BB59-7BFBD67CFC7F}"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4131F2-59D8-4236-AFC7-42A9DF9CA19B}">
      <dsp:nvSpPr>
        <dsp:cNvPr id="0" name=""/>
        <dsp:cNvSpPr/>
      </dsp:nvSpPr>
      <dsp:spPr>
        <a:xfrm>
          <a:off x="0" y="40238"/>
          <a:ext cx="7886700" cy="1338480"/>
        </a:xfrm>
        <a:prstGeom prst="round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kumimoji="1" lang="ja-JP" altLang="en-US" sz="4400" kern="1200" dirty="0"/>
            <a:t>離散型確率変数</a:t>
          </a:r>
        </a:p>
      </dsp:txBody>
      <dsp:txXfrm>
        <a:off x="65339" y="105577"/>
        <a:ext cx="7756022" cy="1207802"/>
      </dsp:txXfrm>
    </dsp:sp>
    <dsp:sp modelId="{59E5B000-9F25-42EB-B55F-851475DBDD5F}">
      <dsp:nvSpPr>
        <dsp:cNvPr id="0" name=""/>
        <dsp:cNvSpPr/>
      </dsp:nvSpPr>
      <dsp:spPr>
        <a:xfrm>
          <a:off x="0" y="1378719"/>
          <a:ext cx="7886700" cy="796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0403" tIns="55880" rIns="312928" bIns="55880" numCol="1" spcCol="1270" anchor="t" anchorCtr="0">
          <a:noAutofit/>
        </a:bodyPr>
        <a:lstStyle/>
        <a:p>
          <a:pPr marL="285750" lvl="1" indent="-285750" algn="l" defTabSz="1511300">
            <a:lnSpc>
              <a:spcPct val="90000"/>
            </a:lnSpc>
            <a:spcBef>
              <a:spcPct val="0"/>
            </a:spcBef>
            <a:spcAft>
              <a:spcPct val="20000"/>
            </a:spcAft>
            <a:buChar char="•"/>
          </a:pPr>
          <a:r>
            <a:rPr kumimoji="1" lang="ja-JP" altLang="en-US" sz="3400" kern="1200" dirty="0"/>
            <a:t>コイン</a:t>
          </a:r>
        </a:p>
      </dsp:txBody>
      <dsp:txXfrm>
        <a:off x="0" y="1378719"/>
        <a:ext cx="7886700" cy="796950"/>
      </dsp:txXfrm>
    </dsp:sp>
    <dsp:sp modelId="{C39E031E-46E4-4490-B5E8-0A81C643DE9E}">
      <dsp:nvSpPr>
        <dsp:cNvPr id="0" name=""/>
        <dsp:cNvSpPr/>
      </dsp:nvSpPr>
      <dsp:spPr>
        <a:xfrm>
          <a:off x="0" y="2175669"/>
          <a:ext cx="7886700" cy="1338480"/>
        </a:xfrm>
        <a:prstGeom prst="round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kumimoji="1" lang="ja-JP" altLang="en-US" sz="4400" kern="1200" dirty="0"/>
            <a:t>連続型確率変数</a:t>
          </a:r>
        </a:p>
      </dsp:txBody>
      <dsp:txXfrm>
        <a:off x="65339" y="2241008"/>
        <a:ext cx="7756022" cy="1207802"/>
      </dsp:txXfrm>
    </dsp:sp>
    <dsp:sp modelId="{0A783781-812C-4420-BB59-7BFBD67CFC7F}">
      <dsp:nvSpPr>
        <dsp:cNvPr id="0" name=""/>
        <dsp:cNvSpPr/>
      </dsp:nvSpPr>
      <dsp:spPr>
        <a:xfrm>
          <a:off x="0" y="3514149"/>
          <a:ext cx="7886700" cy="796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0403" tIns="55880" rIns="312928" bIns="55880" numCol="1" spcCol="1270" anchor="t" anchorCtr="0">
          <a:noAutofit/>
        </a:bodyPr>
        <a:lstStyle/>
        <a:p>
          <a:pPr marL="285750" lvl="1" indent="-285750" algn="l" defTabSz="1511300">
            <a:lnSpc>
              <a:spcPct val="90000"/>
            </a:lnSpc>
            <a:spcBef>
              <a:spcPct val="0"/>
            </a:spcBef>
            <a:spcAft>
              <a:spcPct val="20000"/>
            </a:spcAft>
            <a:buChar char="•"/>
          </a:pPr>
          <a:r>
            <a:rPr kumimoji="1" lang="ja-JP" altLang="en-US" sz="3400" kern="1200" dirty="0"/>
            <a:t>ルーレット</a:t>
          </a:r>
        </a:p>
      </dsp:txBody>
      <dsp:txXfrm>
        <a:off x="0" y="3514149"/>
        <a:ext cx="7886700" cy="7969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4131F2-59D8-4236-AFC7-42A9DF9CA19B}">
      <dsp:nvSpPr>
        <dsp:cNvPr id="0" name=""/>
        <dsp:cNvSpPr/>
      </dsp:nvSpPr>
      <dsp:spPr>
        <a:xfrm>
          <a:off x="0" y="31859"/>
          <a:ext cx="2405492" cy="395460"/>
        </a:xfrm>
        <a:prstGeom prst="round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kumimoji="1" lang="ja-JP" altLang="en-US" sz="1300" kern="1200" dirty="0"/>
            <a:t>離散型確率変数</a:t>
          </a:r>
        </a:p>
      </dsp:txBody>
      <dsp:txXfrm>
        <a:off x="19305" y="51164"/>
        <a:ext cx="2366882" cy="356850"/>
      </dsp:txXfrm>
    </dsp:sp>
    <dsp:sp modelId="{59E5B000-9F25-42EB-B55F-851475DBDD5F}">
      <dsp:nvSpPr>
        <dsp:cNvPr id="0" name=""/>
        <dsp:cNvSpPr/>
      </dsp:nvSpPr>
      <dsp:spPr>
        <a:xfrm>
          <a:off x="0" y="427319"/>
          <a:ext cx="2405492" cy="235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374" tIns="16510" rIns="92456" bIns="16510" numCol="1" spcCol="1270" anchor="t" anchorCtr="0">
          <a:noAutofit/>
        </a:bodyPr>
        <a:lstStyle/>
        <a:p>
          <a:pPr marL="57150" lvl="1" indent="-57150" algn="l" defTabSz="444500">
            <a:lnSpc>
              <a:spcPct val="90000"/>
            </a:lnSpc>
            <a:spcBef>
              <a:spcPct val="0"/>
            </a:spcBef>
            <a:spcAft>
              <a:spcPct val="20000"/>
            </a:spcAft>
            <a:buChar char="•"/>
          </a:pPr>
          <a:r>
            <a:rPr kumimoji="1" lang="ja-JP" altLang="en-US" sz="1000" kern="1200" dirty="0"/>
            <a:t>コイン</a:t>
          </a:r>
        </a:p>
      </dsp:txBody>
      <dsp:txXfrm>
        <a:off x="0" y="427319"/>
        <a:ext cx="2405492" cy="235462"/>
      </dsp:txXfrm>
    </dsp:sp>
    <dsp:sp modelId="{C39E031E-46E4-4490-B5E8-0A81C643DE9E}">
      <dsp:nvSpPr>
        <dsp:cNvPr id="0" name=""/>
        <dsp:cNvSpPr/>
      </dsp:nvSpPr>
      <dsp:spPr>
        <a:xfrm>
          <a:off x="0" y="662781"/>
          <a:ext cx="2405492" cy="395460"/>
        </a:xfrm>
        <a:prstGeom prst="roundRect">
          <a:avLst/>
        </a:prstGeom>
        <a:solidFill>
          <a:schemeClr val="bg1">
            <a:lumMod val="6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kumimoji="1" lang="ja-JP" altLang="en-US" sz="1300" kern="1200" dirty="0"/>
            <a:t>連続型確率変数</a:t>
          </a:r>
        </a:p>
      </dsp:txBody>
      <dsp:txXfrm>
        <a:off x="19305" y="682086"/>
        <a:ext cx="2366882" cy="356850"/>
      </dsp:txXfrm>
    </dsp:sp>
    <dsp:sp modelId="{0A783781-812C-4420-BB59-7BFBD67CFC7F}">
      <dsp:nvSpPr>
        <dsp:cNvPr id="0" name=""/>
        <dsp:cNvSpPr/>
      </dsp:nvSpPr>
      <dsp:spPr>
        <a:xfrm>
          <a:off x="0" y="1058241"/>
          <a:ext cx="2405492" cy="235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374" tIns="16510" rIns="92456" bIns="16510" numCol="1" spcCol="1270" anchor="t" anchorCtr="0">
          <a:noAutofit/>
        </a:bodyPr>
        <a:lstStyle/>
        <a:p>
          <a:pPr marL="57150" lvl="1" indent="-57150" algn="l" defTabSz="444500">
            <a:lnSpc>
              <a:spcPct val="90000"/>
            </a:lnSpc>
            <a:spcBef>
              <a:spcPct val="0"/>
            </a:spcBef>
            <a:spcAft>
              <a:spcPct val="20000"/>
            </a:spcAft>
            <a:buChar char="•"/>
          </a:pPr>
          <a:r>
            <a:rPr kumimoji="1" lang="ja-JP" altLang="en-US" sz="1000" kern="1200" dirty="0"/>
            <a:t>ルーレット</a:t>
          </a:r>
        </a:p>
      </dsp:txBody>
      <dsp:txXfrm>
        <a:off x="0" y="1058241"/>
        <a:ext cx="2405492" cy="2354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4131F2-59D8-4236-AFC7-42A9DF9CA19B}">
      <dsp:nvSpPr>
        <dsp:cNvPr id="0" name=""/>
        <dsp:cNvSpPr/>
      </dsp:nvSpPr>
      <dsp:spPr>
        <a:xfrm>
          <a:off x="0" y="31859"/>
          <a:ext cx="2405492" cy="395460"/>
        </a:xfrm>
        <a:prstGeom prst="roundRect">
          <a:avLst/>
        </a:prstGeom>
        <a:solidFill>
          <a:schemeClr val="bg1">
            <a:lumMod val="6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kumimoji="1" lang="ja-JP" altLang="en-US" sz="1300" kern="1200" dirty="0"/>
            <a:t>離散型確率変数</a:t>
          </a:r>
        </a:p>
      </dsp:txBody>
      <dsp:txXfrm>
        <a:off x="19305" y="51164"/>
        <a:ext cx="2366882" cy="356850"/>
      </dsp:txXfrm>
    </dsp:sp>
    <dsp:sp modelId="{59E5B000-9F25-42EB-B55F-851475DBDD5F}">
      <dsp:nvSpPr>
        <dsp:cNvPr id="0" name=""/>
        <dsp:cNvSpPr/>
      </dsp:nvSpPr>
      <dsp:spPr>
        <a:xfrm>
          <a:off x="0" y="427319"/>
          <a:ext cx="2405492" cy="235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374" tIns="16510" rIns="92456" bIns="16510" numCol="1" spcCol="1270" anchor="t" anchorCtr="0">
          <a:noAutofit/>
        </a:bodyPr>
        <a:lstStyle/>
        <a:p>
          <a:pPr marL="57150" lvl="1" indent="-57150" algn="l" defTabSz="444500">
            <a:lnSpc>
              <a:spcPct val="90000"/>
            </a:lnSpc>
            <a:spcBef>
              <a:spcPct val="0"/>
            </a:spcBef>
            <a:spcAft>
              <a:spcPct val="20000"/>
            </a:spcAft>
            <a:buChar char="•"/>
          </a:pPr>
          <a:r>
            <a:rPr kumimoji="1" lang="ja-JP" altLang="en-US" sz="1000" kern="1200" dirty="0"/>
            <a:t>コイン</a:t>
          </a:r>
        </a:p>
      </dsp:txBody>
      <dsp:txXfrm>
        <a:off x="0" y="427319"/>
        <a:ext cx="2405492" cy="235462"/>
      </dsp:txXfrm>
    </dsp:sp>
    <dsp:sp modelId="{C39E031E-46E4-4490-B5E8-0A81C643DE9E}">
      <dsp:nvSpPr>
        <dsp:cNvPr id="0" name=""/>
        <dsp:cNvSpPr/>
      </dsp:nvSpPr>
      <dsp:spPr>
        <a:xfrm>
          <a:off x="0" y="662781"/>
          <a:ext cx="2405492" cy="395460"/>
        </a:xfrm>
        <a:prstGeom prst="round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kumimoji="1" lang="ja-JP" altLang="en-US" sz="1300" kern="1200" dirty="0"/>
            <a:t>連続型確率変数</a:t>
          </a:r>
        </a:p>
      </dsp:txBody>
      <dsp:txXfrm>
        <a:off x="19305" y="682086"/>
        <a:ext cx="2366882" cy="356850"/>
      </dsp:txXfrm>
    </dsp:sp>
    <dsp:sp modelId="{0A783781-812C-4420-BB59-7BFBD67CFC7F}">
      <dsp:nvSpPr>
        <dsp:cNvPr id="0" name=""/>
        <dsp:cNvSpPr/>
      </dsp:nvSpPr>
      <dsp:spPr>
        <a:xfrm>
          <a:off x="0" y="1058241"/>
          <a:ext cx="2405492" cy="235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374" tIns="16510" rIns="92456" bIns="16510" numCol="1" spcCol="1270" anchor="t" anchorCtr="0">
          <a:noAutofit/>
        </a:bodyPr>
        <a:lstStyle/>
        <a:p>
          <a:pPr marL="57150" lvl="1" indent="-57150" algn="l" defTabSz="444500">
            <a:lnSpc>
              <a:spcPct val="90000"/>
            </a:lnSpc>
            <a:spcBef>
              <a:spcPct val="0"/>
            </a:spcBef>
            <a:spcAft>
              <a:spcPct val="20000"/>
            </a:spcAft>
            <a:buChar char="•"/>
          </a:pPr>
          <a:r>
            <a:rPr kumimoji="1" lang="ja-JP" altLang="en-US" sz="1000" kern="1200" dirty="0"/>
            <a:t>ルーレット</a:t>
          </a:r>
        </a:p>
      </dsp:txBody>
      <dsp:txXfrm>
        <a:off x="0" y="1058241"/>
        <a:ext cx="2405492" cy="2354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72B94-BCE4-4C61-AA10-F9ACDE3E659D}" type="datetimeFigureOut">
              <a:rPr kumimoji="1" lang="ja-JP" altLang="en-US" smtClean="0"/>
              <a:t>2018/11/2</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E77914-AC67-42F1-A0FB-B6646E956C56}" type="slidenum">
              <a:rPr kumimoji="1" lang="ja-JP" altLang="en-US" smtClean="0"/>
              <a:t>‹#›</a:t>
            </a:fld>
            <a:endParaRPr kumimoji="1" lang="ja-JP" altLang="en-US"/>
          </a:p>
        </p:txBody>
      </p:sp>
    </p:spTree>
    <p:extLst>
      <p:ext uri="{BB962C8B-B14F-4D97-AF65-F5344CB8AC3E}">
        <p14:creationId xmlns:p14="http://schemas.microsoft.com/office/powerpoint/2010/main" val="304300567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間引く（まびく）</a:t>
            </a:r>
          </a:p>
        </p:txBody>
      </p:sp>
      <p:sp>
        <p:nvSpPr>
          <p:cNvPr id="4" name="スライド番号プレースホルダー 3"/>
          <p:cNvSpPr>
            <a:spLocks noGrp="1"/>
          </p:cNvSpPr>
          <p:nvPr>
            <p:ph type="sldNum" sz="quarter" idx="5"/>
          </p:nvPr>
        </p:nvSpPr>
        <p:spPr/>
        <p:txBody>
          <a:bodyPr/>
          <a:lstStyle/>
          <a:p>
            <a:fld id="{B7E77914-AC67-42F1-A0FB-B6646E956C56}" type="slidenum">
              <a:rPr kumimoji="1" lang="ja-JP" altLang="en-US" smtClean="0"/>
              <a:t>6</a:t>
            </a:fld>
            <a:endParaRPr kumimoji="1" lang="ja-JP" altLang="en-US"/>
          </a:p>
        </p:txBody>
      </p:sp>
    </p:spTree>
    <p:extLst>
      <p:ext uri="{BB962C8B-B14F-4D97-AF65-F5344CB8AC3E}">
        <p14:creationId xmlns:p14="http://schemas.microsoft.com/office/powerpoint/2010/main" val="3366609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取りうる値は</a:t>
            </a:r>
            <a:r>
              <a:rPr kumimoji="1" lang="en-US" altLang="ja-JP" dirty="0"/>
              <a:t>40</a:t>
            </a:r>
            <a:r>
              <a:rPr kumimoji="1" lang="ja-JP" altLang="en-US" dirty="0"/>
              <a:t>と</a:t>
            </a:r>
            <a:r>
              <a:rPr kumimoji="1" lang="en-US" altLang="ja-JP" dirty="0"/>
              <a:t>130</a:t>
            </a:r>
            <a:r>
              <a:rPr kumimoji="1" lang="ja-JP" altLang="en-US" dirty="0"/>
              <a:t>以外にも無数にあるので</a:t>
            </a:r>
            <a:r>
              <a:rPr kumimoji="1" lang="en-US" altLang="ja-JP" dirty="0"/>
              <a:t>40.130</a:t>
            </a:r>
            <a:r>
              <a:rPr kumimoji="1" lang="ja-JP" altLang="en-US" dirty="0"/>
              <a:t>と</a:t>
            </a:r>
            <a:r>
              <a:rPr kumimoji="1" lang="en-US" altLang="ja-JP" dirty="0"/>
              <a:t>1</a:t>
            </a:r>
            <a:r>
              <a:rPr kumimoji="1" lang="ja-JP" altLang="en-US" dirty="0"/>
              <a:t>点だけ取り出すときの確率は０になる。</a:t>
            </a:r>
          </a:p>
        </p:txBody>
      </p:sp>
      <p:sp>
        <p:nvSpPr>
          <p:cNvPr id="4" name="スライド番号プレースホルダー 3"/>
          <p:cNvSpPr>
            <a:spLocks noGrp="1"/>
          </p:cNvSpPr>
          <p:nvPr>
            <p:ph type="sldNum" sz="quarter" idx="5"/>
          </p:nvPr>
        </p:nvSpPr>
        <p:spPr/>
        <p:txBody>
          <a:bodyPr/>
          <a:lstStyle/>
          <a:p>
            <a:fld id="{B7E77914-AC67-42F1-A0FB-B6646E956C56}" type="slidenum">
              <a:rPr kumimoji="1" lang="ja-JP" altLang="en-US" smtClean="0"/>
              <a:t>8</a:t>
            </a:fld>
            <a:endParaRPr kumimoji="1" lang="ja-JP" altLang="en-US"/>
          </a:p>
        </p:txBody>
      </p:sp>
    </p:spTree>
    <p:extLst>
      <p:ext uri="{BB962C8B-B14F-4D97-AF65-F5344CB8AC3E}">
        <p14:creationId xmlns:p14="http://schemas.microsoft.com/office/powerpoint/2010/main" val="15631276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駅に到着したとき待ち時間が</a:t>
            </a:r>
            <a:r>
              <a:rPr kumimoji="1" lang="en-US" altLang="ja-JP" dirty="0"/>
              <a:t>15</a:t>
            </a:r>
            <a:r>
              <a:rPr kumimoji="1" lang="ja-JP" altLang="en-US" dirty="0"/>
              <a:t>分未満である可能性は待ち時間が</a:t>
            </a:r>
            <a:r>
              <a:rPr kumimoji="1" lang="en-US" altLang="ja-JP" dirty="0"/>
              <a:t>15</a:t>
            </a:r>
            <a:r>
              <a:rPr kumimoji="1" lang="ja-JP" altLang="en-US" dirty="0"/>
              <a:t>分から</a:t>
            </a:r>
            <a:r>
              <a:rPr kumimoji="1" lang="en-US" altLang="ja-JP" dirty="0"/>
              <a:t>45</a:t>
            </a:r>
            <a:r>
              <a:rPr kumimoji="1" lang="ja-JP" altLang="en-US" dirty="0"/>
              <a:t>分の間である可能性よりも</a:t>
            </a:r>
            <a:r>
              <a:rPr kumimoji="1" lang="en-US" altLang="ja-JP" dirty="0"/>
              <a:t>2</a:t>
            </a:r>
            <a:r>
              <a:rPr kumimoji="1" lang="ja-JP" altLang="en-US" dirty="0"/>
              <a:t>倍であることを示している</a:t>
            </a:r>
            <a:r>
              <a:rPr kumimoji="1" lang="en-US" altLang="ja-JP" dirty="0"/>
              <a:t>.</a:t>
            </a:r>
            <a:endParaRPr kumimoji="1" lang="ja-JP" altLang="en-US" dirty="0"/>
          </a:p>
        </p:txBody>
      </p:sp>
      <p:sp>
        <p:nvSpPr>
          <p:cNvPr id="4" name="スライド番号プレースホルダー 3"/>
          <p:cNvSpPr>
            <a:spLocks noGrp="1"/>
          </p:cNvSpPr>
          <p:nvPr>
            <p:ph type="sldNum" sz="quarter" idx="5"/>
          </p:nvPr>
        </p:nvSpPr>
        <p:spPr/>
        <p:txBody>
          <a:bodyPr/>
          <a:lstStyle/>
          <a:p>
            <a:fld id="{B7E77914-AC67-42F1-A0FB-B6646E956C56}" type="slidenum">
              <a:rPr kumimoji="1" lang="ja-JP" altLang="en-US" smtClean="0"/>
              <a:t>10</a:t>
            </a:fld>
            <a:endParaRPr kumimoji="1" lang="ja-JP" altLang="en-US"/>
          </a:p>
        </p:txBody>
      </p:sp>
    </p:spTree>
    <p:extLst>
      <p:ext uri="{BB962C8B-B14F-4D97-AF65-F5344CB8AC3E}">
        <p14:creationId xmlns:p14="http://schemas.microsoft.com/office/powerpoint/2010/main" val="3745094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先ほどの考察を基にグラフを作成すると左図のようになる</a:t>
            </a:r>
            <a:r>
              <a:rPr kumimoji="1" lang="en-US" altLang="ja-JP" dirty="0"/>
              <a:t>.</a:t>
            </a:r>
            <a:r>
              <a:rPr kumimoji="1" lang="ja-JP" altLang="en-US" dirty="0"/>
              <a:t>次にこの高さを求める</a:t>
            </a:r>
            <a:r>
              <a:rPr kumimoji="1" lang="en-US" altLang="ja-JP" dirty="0"/>
              <a:t>.</a:t>
            </a:r>
          </a:p>
          <a:p>
            <a:r>
              <a:rPr kumimoji="1" lang="ja-JP" altLang="en-US" dirty="0"/>
              <a:t>まず左図の面積を求める</a:t>
            </a:r>
            <a:r>
              <a:rPr kumimoji="1" lang="en-US" altLang="ja-JP" dirty="0"/>
              <a:t>.</a:t>
            </a:r>
            <a:r>
              <a:rPr kumimoji="1" lang="ja-JP" altLang="en-US" dirty="0"/>
              <a:t>面積はすべての場合を含有しているのでこれは全確率を示している</a:t>
            </a:r>
            <a:r>
              <a:rPr kumimoji="1" lang="en-US" altLang="ja-JP" dirty="0"/>
              <a:t>.</a:t>
            </a:r>
          </a:p>
          <a:p>
            <a:r>
              <a:rPr kumimoji="1" lang="ja-JP" altLang="en-US" dirty="0"/>
              <a:t>全確率は１であるので面積＝１となり</a:t>
            </a:r>
            <a:r>
              <a:rPr kumimoji="1" lang="en-US" altLang="ja-JP" dirty="0"/>
              <a:t>,A</a:t>
            </a:r>
            <a:r>
              <a:rPr kumimoji="1" lang="ja-JP" altLang="en-US" dirty="0"/>
              <a:t>を求めると</a:t>
            </a:r>
            <a:r>
              <a:rPr kumimoji="1" lang="en-US" altLang="ja-JP" dirty="0"/>
              <a:t>1/60</a:t>
            </a:r>
            <a:r>
              <a:rPr kumimoji="1" lang="ja-JP" altLang="en-US" dirty="0"/>
              <a:t>となり</a:t>
            </a:r>
            <a:r>
              <a:rPr kumimoji="1" lang="en-US" altLang="ja-JP" dirty="0"/>
              <a:t>A,</a:t>
            </a:r>
            <a:r>
              <a:rPr kumimoji="1" lang="ja-JP" altLang="en-US" dirty="0"/>
              <a:t>２</a:t>
            </a:r>
            <a:r>
              <a:rPr kumimoji="1" lang="en-US" altLang="ja-JP" dirty="0"/>
              <a:t>A</a:t>
            </a:r>
            <a:r>
              <a:rPr kumimoji="1" lang="ja-JP" altLang="en-US" dirty="0" err="1"/>
              <a:t>を適</a:t>
            </a:r>
            <a:r>
              <a:rPr kumimoji="1" lang="ja-JP" altLang="en-US" dirty="0"/>
              <a:t>切に変更すると答えが求められる</a:t>
            </a:r>
            <a:r>
              <a:rPr kumimoji="1" lang="en-US" altLang="ja-JP" dirty="0"/>
              <a:t>.</a:t>
            </a:r>
            <a:endParaRPr kumimoji="1" lang="ja-JP" altLang="en-US" dirty="0"/>
          </a:p>
        </p:txBody>
      </p:sp>
      <p:sp>
        <p:nvSpPr>
          <p:cNvPr id="4" name="スライド番号プレースホルダー 3"/>
          <p:cNvSpPr>
            <a:spLocks noGrp="1"/>
          </p:cNvSpPr>
          <p:nvPr>
            <p:ph type="sldNum" sz="quarter" idx="5"/>
          </p:nvPr>
        </p:nvSpPr>
        <p:spPr/>
        <p:txBody>
          <a:bodyPr/>
          <a:lstStyle/>
          <a:p>
            <a:fld id="{B7E77914-AC67-42F1-A0FB-B6646E956C56}" type="slidenum">
              <a:rPr kumimoji="1" lang="ja-JP" altLang="en-US" smtClean="0"/>
              <a:t>11</a:t>
            </a:fld>
            <a:endParaRPr kumimoji="1" lang="ja-JP" altLang="en-US"/>
          </a:p>
        </p:txBody>
      </p:sp>
    </p:spTree>
    <p:extLst>
      <p:ext uri="{BB962C8B-B14F-4D97-AF65-F5344CB8AC3E}">
        <p14:creationId xmlns:p14="http://schemas.microsoft.com/office/powerpoint/2010/main" val="33648311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１</a:t>
            </a:r>
            <a:r>
              <a:rPr kumimoji="1" lang="en-US" altLang="ja-JP" dirty="0"/>
              <a:t>)</a:t>
            </a:r>
            <a:r>
              <a:rPr kumimoji="1" lang="ja-JP" altLang="en-US" dirty="0"/>
              <a:t>で作成した図を利用する</a:t>
            </a:r>
            <a:r>
              <a:rPr kumimoji="1" lang="en-US" altLang="ja-JP" dirty="0"/>
              <a:t>.</a:t>
            </a:r>
            <a:r>
              <a:rPr kumimoji="1" lang="ja-JP" altLang="en-US" dirty="0"/>
              <a:t>グラフに示す赤い部分を求めると題意を示すことはできる</a:t>
            </a:r>
            <a:r>
              <a:rPr kumimoji="1" lang="en-US" altLang="ja-JP" dirty="0"/>
              <a:t>.</a:t>
            </a:r>
            <a:endParaRPr kumimoji="1" lang="ja-JP" altLang="en-US" dirty="0"/>
          </a:p>
        </p:txBody>
      </p:sp>
      <p:sp>
        <p:nvSpPr>
          <p:cNvPr id="4" name="スライド番号プレースホルダー 3"/>
          <p:cNvSpPr>
            <a:spLocks noGrp="1"/>
          </p:cNvSpPr>
          <p:nvPr>
            <p:ph type="sldNum" sz="quarter" idx="5"/>
          </p:nvPr>
        </p:nvSpPr>
        <p:spPr/>
        <p:txBody>
          <a:bodyPr/>
          <a:lstStyle/>
          <a:p>
            <a:fld id="{B7E77914-AC67-42F1-A0FB-B6646E956C56}" type="slidenum">
              <a:rPr kumimoji="1" lang="ja-JP" altLang="en-US" smtClean="0"/>
              <a:t>12</a:t>
            </a:fld>
            <a:endParaRPr kumimoji="1" lang="ja-JP" altLang="en-US"/>
          </a:p>
        </p:txBody>
      </p:sp>
    </p:spTree>
    <p:extLst>
      <p:ext uri="{BB962C8B-B14F-4D97-AF65-F5344CB8AC3E}">
        <p14:creationId xmlns:p14="http://schemas.microsoft.com/office/powerpoint/2010/main" val="3470428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確率変数</a:t>
            </a:r>
            <a:r>
              <a:rPr kumimoji="1" lang="en-US" altLang="ja-JP" dirty="0"/>
              <a:t>X</a:t>
            </a:r>
            <a:r>
              <a:rPr kumimoji="1" lang="ja-JP" altLang="en-US" dirty="0"/>
              <a:t>の平均にたいして平均</a:t>
            </a:r>
            <a:r>
              <a:rPr kumimoji="1" lang="en-US" altLang="ja-JP" dirty="0"/>
              <a:t>X</a:t>
            </a:r>
            <a:r>
              <a:rPr kumimoji="1" lang="ja-JP" altLang="en-US" dirty="0"/>
              <a:t>を</a:t>
            </a:r>
            <a:r>
              <a:rPr kumimoji="1" lang="en-US" altLang="ja-JP" dirty="0"/>
              <a:t>E(X),</a:t>
            </a:r>
            <a:r>
              <a:rPr kumimoji="1" lang="ja-JP" altLang="en-US" dirty="0"/>
              <a:t>分散を</a:t>
            </a:r>
            <a:r>
              <a:rPr kumimoji="1" lang="en-US" altLang="ja-JP" dirty="0"/>
              <a:t>V(X)</a:t>
            </a:r>
            <a:r>
              <a:rPr kumimoji="1" lang="ja-JP" altLang="en-US" dirty="0"/>
              <a:t>とする</a:t>
            </a:r>
            <a:r>
              <a:rPr kumimoji="1" lang="en-US" altLang="ja-JP" dirty="0"/>
              <a:t>.</a:t>
            </a:r>
            <a:r>
              <a:rPr kumimoji="1" lang="ja-JP" altLang="en-US" dirty="0"/>
              <a:t>相対度数分布から計算した平均した</a:t>
            </a:r>
            <a:r>
              <a:rPr kumimoji="1" lang="en-US" altLang="ja-JP" dirty="0"/>
              <a:t>E(X</a:t>
            </a:r>
            <a:r>
              <a:rPr kumimoji="1" lang="ja-JP" altLang="en-US" dirty="0"/>
              <a:t>）</a:t>
            </a:r>
            <a:r>
              <a:rPr kumimoji="1" lang="en-US" altLang="ja-JP" dirty="0"/>
              <a:t>,</a:t>
            </a:r>
            <a:r>
              <a:rPr kumimoji="1" lang="ja-JP" altLang="en-US" dirty="0"/>
              <a:t>分散を</a:t>
            </a:r>
            <a:r>
              <a:rPr kumimoji="1" lang="en-US" altLang="ja-JP" dirty="0"/>
              <a:t>V(X)</a:t>
            </a:r>
            <a:r>
              <a:rPr kumimoji="1" lang="ja-JP" altLang="en-US" dirty="0"/>
              <a:t>と同じ記号を用いる</a:t>
            </a:r>
            <a:r>
              <a:rPr kumimoji="1" lang="en-US" altLang="ja-JP" dirty="0"/>
              <a:t>.</a:t>
            </a:r>
            <a:r>
              <a:rPr kumimoji="1" lang="ja-JP" altLang="en-US" dirty="0"/>
              <a:t>それはなぜか</a:t>
            </a:r>
            <a:r>
              <a:rPr kumimoji="1" lang="en-US" altLang="ja-JP" dirty="0"/>
              <a:t>.</a:t>
            </a:r>
          </a:p>
          <a:p>
            <a:endParaRPr kumimoji="1" lang="en-US" altLang="ja-JP" dirty="0"/>
          </a:p>
          <a:p>
            <a:r>
              <a:rPr kumimoji="1" lang="ja-JP" altLang="en-US" dirty="0"/>
              <a:t>相対度数分布は資料からサンプルを無数に取り出して描いたグラフである</a:t>
            </a:r>
            <a:r>
              <a:rPr kumimoji="1" lang="en-US" altLang="ja-JP" dirty="0"/>
              <a:t>.</a:t>
            </a:r>
          </a:p>
          <a:p>
            <a:endParaRPr kumimoji="1" lang="en-US" altLang="ja-JP" dirty="0"/>
          </a:p>
          <a:p>
            <a:r>
              <a:rPr kumimoji="1" lang="ja-JP" altLang="en-US" dirty="0"/>
              <a:t>確率変数</a:t>
            </a:r>
            <a:r>
              <a:rPr kumimoji="1" lang="en-US" altLang="ja-JP" dirty="0"/>
              <a:t>X</a:t>
            </a:r>
            <a:r>
              <a:rPr kumimoji="1" lang="ja-JP" altLang="en-US" dirty="0"/>
              <a:t>の平均のことを期待値をいう</a:t>
            </a:r>
            <a:r>
              <a:rPr kumimoji="1" lang="en-US" altLang="ja-JP" dirty="0"/>
              <a:t>.</a:t>
            </a:r>
          </a:p>
          <a:p>
            <a:r>
              <a:rPr kumimoji="1" lang="ja-JP" altLang="en-US" dirty="0"/>
              <a:t>資料の場合は平均という呼び名だけで期待値とは言わない</a:t>
            </a:r>
            <a:r>
              <a:rPr kumimoji="1" lang="en-US" altLang="ja-JP" dirty="0"/>
              <a:t>.</a:t>
            </a:r>
            <a:r>
              <a:rPr kumimoji="1" lang="ja-JP" altLang="en-US" dirty="0"/>
              <a:t>理由は？？</a:t>
            </a:r>
            <a:endParaRPr kumimoji="1" lang="en-US" altLang="ja-JP" dirty="0"/>
          </a:p>
          <a:p>
            <a:r>
              <a:rPr kumimoji="1" lang="ja-JP" altLang="en-US" dirty="0"/>
              <a:t>→資料は‘過去のデータ’であって</a:t>
            </a:r>
            <a:r>
              <a:rPr kumimoji="1" lang="en-US" altLang="ja-JP" dirty="0"/>
              <a:t>,</a:t>
            </a:r>
            <a:r>
              <a:rPr kumimoji="1" lang="ja-JP" altLang="en-US" dirty="0"/>
              <a:t>未来を期待するものではないから</a:t>
            </a:r>
          </a:p>
        </p:txBody>
      </p:sp>
      <p:sp>
        <p:nvSpPr>
          <p:cNvPr id="4" name="スライド番号プレースホルダー 3"/>
          <p:cNvSpPr>
            <a:spLocks noGrp="1"/>
          </p:cNvSpPr>
          <p:nvPr>
            <p:ph type="sldNum" sz="quarter" idx="5"/>
          </p:nvPr>
        </p:nvSpPr>
        <p:spPr/>
        <p:txBody>
          <a:bodyPr/>
          <a:lstStyle/>
          <a:p>
            <a:fld id="{B7E77914-AC67-42F1-A0FB-B6646E956C56}" type="slidenum">
              <a:rPr kumimoji="1" lang="ja-JP" altLang="en-US" smtClean="0"/>
              <a:t>13</a:t>
            </a:fld>
            <a:endParaRPr kumimoji="1" lang="ja-JP" altLang="en-US"/>
          </a:p>
        </p:txBody>
      </p:sp>
    </p:spTree>
    <p:extLst>
      <p:ext uri="{BB962C8B-B14F-4D97-AF65-F5344CB8AC3E}">
        <p14:creationId xmlns:p14="http://schemas.microsoft.com/office/powerpoint/2010/main" val="3454559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確率変数</a:t>
            </a:r>
            <a:r>
              <a:rPr kumimoji="1" lang="en-US" altLang="ja-JP" dirty="0"/>
              <a:t>X</a:t>
            </a:r>
            <a:r>
              <a:rPr kumimoji="1" lang="ja-JP" altLang="en-US" dirty="0"/>
              <a:t>の平均にたいして平均</a:t>
            </a:r>
            <a:r>
              <a:rPr kumimoji="1" lang="en-US" altLang="ja-JP" dirty="0"/>
              <a:t>X</a:t>
            </a:r>
            <a:r>
              <a:rPr kumimoji="1" lang="ja-JP" altLang="en-US" dirty="0"/>
              <a:t>を</a:t>
            </a:r>
            <a:r>
              <a:rPr kumimoji="1" lang="en-US" altLang="ja-JP" dirty="0"/>
              <a:t>E(X),</a:t>
            </a:r>
            <a:r>
              <a:rPr kumimoji="1" lang="ja-JP" altLang="en-US" dirty="0"/>
              <a:t>分散を</a:t>
            </a:r>
            <a:r>
              <a:rPr kumimoji="1" lang="en-US" altLang="ja-JP" dirty="0"/>
              <a:t>V(X)</a:t>
            </a:r>
            <a:r>
              <a:rPr kumimoji="1" lang="ja-JP" altLang="en-US" dirty="0"/>
              <a:t>とする</a:t>
            </a:r>
            <a:r>
              <a:rPr kumimoji="1" lang="en-US" altLang="ja-JP" dirty="0"/>
              <a:t>.</a:t>
            </a:r>
            <a:r>
              <a:rPr kumimoji="1" lang="ja-JP" altLang="en-US" dirty="0"/>
              <a:t>相対度数分布から計算した平均した</a:t>
            </a:r>
            <a:r>
              <a:rPr kumimoji="1" lang="en-US" altLang="ja-JP" dirty="0"/>
              <a:t>E(X</a:t>
            </a:r>
            <a:r>
              <a:rPr kumimoji="1" lang="ja-JP" altLang="en-US" dirty="0"/>
              <a:t>）</a:t>
            </a:r>
            <a:r>
              <a:rPr kumimoji="1" lang="en-US" altLang="ja-JP" dirty="0"/>
              <a:t>,</a:t>
            </a:r>
            <a:r>
              <a:rPr kumimoji="1" lang="ja-JP" altLang="en-US" dirty="0"/>
              <a:t>分散を</a:t>
            </a:r>
            <a:r>
              <a:rPr kumimoji="1" lang="en-US" altLang="ja-JP" dirty="0"/>
              <a:t>V(X)</a:t>
            </a:r>
            <a:r>
              <a:rPr kumimoji="1" lang="ja-JP" altLang="en-US" dirty="0"/>
              <a:t>と同じ記号を用いる</a:t>
            </a:r>
            <a:r>
              <a:rPr kumimoji="1" lang="en-US" altLang="ja-JP" dirty="0"/>
              <a:t>.</a:t>
            </a:r>
            <a:r>
              <a:rPr kumimoji="1" lang="ja-JP" altLang="en-US" dirty="0"/>
              <a:t>それはなぜか</a:t>
            </a:r>
            <a:r>
              <a:rPr kumimoji="1" lang="en-US" altLang="ja-JP" dirty="0"/>
              <a:t>.</a:t>
            </a:r>
          </a:p>
          <a:p>
            <a:endParaRPr kumimoji="1" lang="en-US" altLang="ja-JP" dirty="0"/>
          </a:p>
          <a:p>
            <a:r>
              <a:rPr kumimoji="1" lang="ja-JP" altLang="en-US" dirty="0"/>
              <a:t>確率変数</a:t>
            </a:r>
            <a:r>
              <a:rPr kumimoji="1" lang="en-US" altLang="ja-JP" dirty="0"/>
              <a:t>X</a:t>
            </a:r>
            <a:r>
              <a:rPr kumimoji="1" lang="ja-JP" altLang="en-US" dirty="0"/>
              <a:t>の平均のことを期待値をいう</a:t>
            </a:r>
            <a:r>
              <a:rPr kumimoji="1" lang="en-US" altLang="ja-JP" dirty="0"/>
              <a:t>.</a:t>
            </a:r>
          </a:p>
          <a:p>
            <a:r>
              <a:rPr kumimoji="1" lang="ja-JP" altLang="en-US" dirty="0"/>
              <a:t>資料の場合は平均という呼び名だけで期待値とは言わない</a:t>
            </a:r>
            <a:r>
              <a:rPr kumimoji="1" lang="en-US" altLang="ja-JP" dirty="0"/>
              <a:t>.</a:t>
            </a:r>
            <a:r>
              <a:rPr kumimoji="1" lang="ja-JP" altLang="en-US" dirty="0"/>
              <a:t>理由は？？</a:t>
            </a:r>
            <a:endParaRPr kumimoji="1" lang="en-US" altLang="ja-JP" dirty="0"/>
          </a:p>
          <a:p>
            <a:r>
              <a:rPr kumimoji="1" lang="ja-JP" altLang="en-US" dirty="0"/>
              <a:t>→資料は‘過去のデータ’であって</a:t>
            </a:r>
            <a:r>
              <a:rPr kumimoji="1" lang="en-US" altLang="ja-JP" dirty="0"/>
              <a:t>,</a:t>
            </a:r>
            <a:r>
              <a:rPr kumimoji="1" lang="ja-JP" altLang="en-US" dirty="0"/>
              <a:t>未来を期待するものではないからである</a:t>
            </a:r>
            <a:r>
              <a:rPr kumimoji="1" lang="en-US" altLang="ja-JP" dirty="0"/>
              <a:t>.</a:t>
            </a:r>
          </a:p>
        </p:txBody>
      </p:sp>
      <p:sp>
        <p:nvSpPr>
          <p:cNvPr id="4" name="スライド番号プレースホルダー 3"/>
          <p:cNvSpPr>
            <a:spLocks noGrp="1"/>
          </p:cNvSpPr>
          <p:nvPr>
            <p:ph type="sldNum" sz="quarter" idx="5"/>
          </p:nvPr>
        </p:nvSpPr>
        <p:spPr/>
        <p:txBody>
          <a:bodyPr/>
          <a:lstStyle/>
          <a:p>
            <a:fld id="{B7E77914-AC67-42F1-A0FB-B6646E956C56}" type="slidenum">
              <a:rPr kumimoji="1" lang="ja-JP" altLang="en-US" smtClean="0"/>
              <a:t>14</a:t>
            </a:fld>
            <a:endParaRPr kumimoji="1" lang="ja-JP" altLang="en-US"/>
          </a:p>
        </p:txBody>
      </p:sp>
    </p:spTree>
    <p:extLst>
      <p:ext uri="{BB962C8B-B14F-4D97-AF65-F5344CB8AC3E}">
        <p14:creationId xmlns:p14="http://schemas.microsoft.com/office/powerpoint/2010/main" val="33848602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確率変数</a:t>
            </a:r>
            <a:r>
              <a:rPr kumimoji="1" lang="en-US" altLang="ja-JP" dirty="0"/>
              <a:t>X</a:t>
            </a:r>
            <a:r>
              <a:rPr kumimoji="1" lang="ja-JP" altLang="en-US" dirty="0"/>
              <a:t>の</a:t>
            </a:r>
            <a:r>
              <a:rPr kumimoji="1" lang="en-US" altLang="ja-JP" dirty="0"/>
              <a:t>E(X)</a:t>
            </a:r>
            <a:r>
              <a:rPr kumimoji="1" lang="ja-JP" altLang="en-US" dirty="0"/>
              <a:t>を平均と呼ぶか</a:t>
            </a:r>
            <a:r>
              <a:rPr kumimoji="1" lang="en-US" altLang="ja-JP" dirty="0"/>
              <a:t>,</a:t>
            </a:r>
            <a:r>
              <a:rPr kumimoji="1" lang="ja-JP" altLang="en-US" dirty="0"/>
              <a:t>期待値を呼ぶかは本によってまちまちである</a:t>
            </a:r>
            <a:r>
              <a:rPr kumimoji="1" lang="en-US" altLang="ja-JP" dirty="0"/>
              <a:t>.</a:t>
            </a:r>
            <a:r>
              <a:rPr kumimoji="1" lang="ja-JP" altLang="en-US" dirty="0"/>
              <a:t>しかし期待値を呼ぶ場合のほうが多い</a:t>
            </a:r>
            <a:r>
              <a:rPr kumimoji="1" lang="en-US" altLang="ja-JP" dirty="0"/>
              <a:t>.</a:t>
            </a:r>
            <a:r>
              <a:rPr kumimoji="1" lang="ja-JP" altLang="en-US" dirty="0"/>
              <a:t>資料に関する指標と確率変数に関する指標をしっかり区別したいからであるようだ</a:t>
            </a:r>
            <a:r>
              <a:rPr kumimoji="1" lang="en-US" altLang="ja-JP" dirty="0"/>
              <a:t>.</a:t>
            </a:r>
          </a:p>
          <a:p>
            <a:r>
              <a:rPr kumimoji="1" lang="ja-JP" altLang="en-US" dirty="0"/>
              <a:t>しかし分散に関しては資料と確率変数を区別する異なる言葉がないため区別できない</a:t>
            </a:r>
            <a:r>
              <a:rPr kumimoji="1" lang="en-US" altLang="ja-JP" dirty="0"/>
              <a:t>.</a:t>
            </a:r>
          </a:p>
          <a:p>
            <a:r>
              <a:rPr kumimoji="1" lang="ja-JP" altLang="en-US" dirty="0"/>
              <a:t>ちなみに本書では資料の分布グラフとそれから取り出したサンプル</a:t>
            </a:r>
            <a:r>
              <a:rPr kumimoji="1" lang="en-US" altLang="ja-JP" dirty="0"/>
              <a:t>X</a:t>
            </a:r>
            <a:r>
              <a:rPr kumimoji="1" lang="ja-JP" altLang="en-US" dirty="0"/>
              <a:t>の分布グラフが同じになることを強調する意味でもあえて</a:t>
            </a:r>
            <a:r>
              <a:rPr kumimoji="1" lang="en-US" altLang="ja-JP" dirty="0"/>
              <a:t>E(X)</a:t>
            </a:r>
            <a:r>
              <a:rPr kumimoji="1" lang="ja-JP" altLang="en-US" dirty="0"/>
              <a:t>と呼ぶことにした</a:t>
            </a:r>
            <a:r>
              <a:rPr kumimoji="1" lang="en-US" altLang="ja-JP" dirty="0"/>
              <a:t>.</a:t>
            </a:r>
          </a:p>
          <a:p>
            <a:endParaRPr kumimoji="1" lang="en-US" altLang="ja-JP" dirty="0"/>
          </a:p>
          <a:p>
            <a:r>
              <a:rPr kumimoji="1" lang="ja-JP" altLang="en-US" dirty="0"/>
              <a:t>「相対度数分布が与えられた資料からサンプルを取り出してその変量を確率変数</a:t>
            </a:r>
            <a:r>
              <a:rPr kumimoji="1" lang="en-US" altLang="ja-JP" dirty="0"/>
              <a:t>X</a:t>
            </a:r>
            <a:r>
              <a:rPr kumimoji="1" lang="ja-JP" altLang="en-US" dirty="0"/>
              <a:t>と定める</a:t>
            </a:r>
            <a:endParaRPr kumimoji="1" lang="en-US" altLang="ja-JP" dirty="0"/>
          </a:p>
          <a:p>
            <a:r>
              <a:rPr kumimoji="1" lang="ja-JP" altLang="en-US" dirty="0"/>
              <a:t>この時資料の相対度数分布グラフと確率変数</a:t>
            </a:r>
            <a:r>
              <a:rPr kumimoji="1" lang="en-US" altLang="ja-JP" dirty="0"/>
              <a:t>X</a:t>
            </a:r>
            <a:r>
              <a:rPr kumimoji="1" lang="ja-JP" altLang="en-US" dirty="0"/>
              <a:t>の確率分布のグラフは同じになる」といえる</a:t>
            </a:r>
            <a:r>
              <a:rPr kumimoji="1" lang="en-US" altLang="ja-JP" dirty="0"/>
              <a:t>.</a:t>
            </a:r>
          </a:p>
          <a:p>
            <a:r>
              <a:rPr kumimoji="1" lang="ja-JP" altLang="en-US" dirty="0"/>
              <a:t>推測統計の根本にはこの</a:t>
            </a:r>
            <a:r>
              <a:rPr kumimoji="1" lang="en-US" altLang="ja-JP" dirty="0"/>
              <a:t>,</a:t>
            </a:r>
            <a:r>
              <a:rPr kumimoji="1" lang="ja-JP" altLang="en-US" dirty="0"/>
              <a:t>「資料から取り出したサンプルの変量</a:t>
            </a:r>
            <a:r>
              <a:rPr kumimoji="1" lang="en-US" altLang="ja-JP" dirty="0"/>
              <a:t>X</a:t>
            </a:r>
            <a:r>
              <a:rPr kumimoji="1" lang="ja-JP" altLang="en-US" dirty="0"/>
              <a:t>を確率的に捉える」という視点がある</a:t>
            </a:r>
            <a:r>
              <a:rPr kumimoji="1" lang="en-US" altLang="ja-JP" dirty="0"/>
              <a:t>.</a:t>
            </a:r>
            <a:r>
              <a:rPr kumimoji="1" lang="ja-JP" altLang="en-US" dirty="0"/>
              <a:t>このように捉えることで確率変数の諸性質を用いて標本から母集団の性質を予測することができるようになった</a:t>
            </a:r>
            <a:r>
              <a:rPr kumimoji="1" lang="en-US" altLang="ja-JP" dirty="0"/>
              <a:t>.</a:t>
            </a:r>
            <a:endParaRPr kumimoji="1" lang="ja-JP" altLang="en-US" dirty="0"/>
          </a:p>
        </p:txBody>
      </p:sp>
      <p:sp>
        <p:nvSpPr>
          <p:cNvPr id="4" name="スライド番号プレースホルダー 3"/>
          <p:cNvSpPr>
            <a:spLocks noGrp="1"/>
          </p:cNvSpPr>
          <p:nvPr>
            <p:ph type="sldNum" sz="quarter" idx="5"/>
          </p:nvPr>
        </p:nvSpPr>
        <p:spPr/>
        <p:txBody>
          <a:bodyPr/>
          <a:lstStyle/>
          <a:p>
            <a:fld id="{B7E77914-AC67-42F1-A0FB-B6646E956C56}" type="slidenum">
              <a:rPr kumimoji="1" lang="ja-JP" altLang="en-US" smtClean="0"/>
              <a:t>15</a:t>
            </a:fld>
            <a:endParaRPr kumimoji="1" lang="ja-JP" altLang="en-US"/>
          </a:p>
        </p:txBody>
      </p:sp>
    </p:spTree>
    <p:extLst>
      <p:ext uri="{BB962C8B-B14F-4D97-AF65-F5344CB8AC3E}">
        <p14:creationId xmlns:p14="http://schemas.microsoft.com/office/powerpoint/2010/main" val="17136960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二項分布は結果が成功か失敗のいずれかであるｎ回の独立した思考を行ったときの成功数で表される離散確率分布である</a:t>
            </a:r>
            <a:r>
              <a:rPr kumimoji="1" lang="en-US" altLang="ja-JP" dirty="0"/>
              <a:t>.</a:t>
            </a:r>
            <a:r>
              <a:rPr kumimoji="1" lang="ja-JP" altLang="en-US" dirty="0"/>
              <a:t>各試行における成功確率</a:t>
            </a:r>
            <a:r>
              <a:rPr kumimoji="1" lang="ja-JP" altLang="en-US" dirty="0" err="1"/>
              <a:t>ｐ</a:t>
            </a:r>
            <a:r>
              <a:rPr kumimoji="1" lang="ja-JP" altLang="en-US" dirty="0"/>
              <a:t>は一定でありこのような試行をベルヌーイ試行と呼ぶ</a:t>
            </a:r>
            <a:r>
              <a:rPr kumimoji="1" lang="en-US" altLang="ja-JP" dirty="0"/>
              <a:t>.</a:t>
            </a:r>
          </a:p>
        </p:txBody>
      </p:sp>
      <p:sp>
        <p:nvSpPr>
          <p:cNvPr id="4" name="スライド番号プレースホルダー 3"/>
          <p:cNvSpPr>
            <a:spLocks noGrp="1"/>
          </p:cNvSpPr>
          <p:nvPr>
            <p:ph type="sldNum" sz="quarter" idx="5"/>
          </p:nvPr>
        </p:nvSpPr>
        <p:spPr/>
        <p:txBody>
          <a:bodyPr/>
          <a:lstStyle/>
          <a:p>
            <a:fld id="{B7E77914-AC67-42F1-A0FB-B6646E956C56}" type="slidenum">
              <a:rPr kumimoji="1" lang="ja-JP" altLang="en-US" smtClean="0"/>
              <a:t>21</a:t>
            </a:fld>
            <a:endParaRPr kumimoji="1" lang="ja-JP" altLang="en-US"/>
          </a:p>
        </p:txBody>
      </p:sp>
    </p:spTree>
    <p:extLst>
      <p:ext uri="{BB962C8B-B14F-4D97-AF65-F5344CB8AC3E}">
        <p14:creationId xmlns:p14="http://schemas.microsoft.com/office/powerpoint/2010/main" val="35292624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a:t>
            </a:r>
            <a:r>
              <a:rPr kumimoji="1" lang="ja-JP" altLang="en-US" dirty="0"/>
              <a:t>回目の試行で</a:t>
            </a:r>
            <a:r>
              <a:rPr kumimoji="1" lang="en-US" altLang="ja-JP" dirty="0"/>
              <a:t>A</a:t>
            </a:r>
            <a:r>
              <a:rPr kumimoji="1" lang="ja-JP" altLang="en-US" dirty="0"/>
              <a:t>が起こる回数を確率変数</a:t>
            </a:r>
            <a:r>
              <a:rPr kumimoji="1" lang="en-US" altLang="ja-JP" dirty="0"/>
              <a:t>Xi</a:t>
            </a:r>
            <a:r>
              <a:rPr kumimoji="1" lang="ja-JP" altLang="en-US" dirty="0"/>
              <a:t>と定める</a:t>
            </a:r>
            <a:r>
              <a:rPr kumimoji="1" lang="en-US" altLang="ja-JP" dirty="0"/>
              <a:t>.1</a:t>
            </a:r>
            <a:r>
              <a:rPr kumimoji="1" lang="ja-JP" altLang="en-US" dirty="0"/>
              <a:t>回目の試行で</a:t>
            </a:r>
            <a:r>
              <a:rPr kumimoji="1" lang="en-US" altLang="ja-JP" dirty="0"/>
              <a:t>A</a:t>
            </a:r>
            <a:r>
              <a:rPr kumimoji="1" lang="ja-JP" altLang="en-US" dirty="0"/>
              <a:t>が起こる回数は</a:t>
            </a:r>
            <a:r>
              <a:rPr kumimoji="1" lang="en-US" altLang="ja-JP" dirty="0"/>
              <a:t>0</a:t>
            </a:r>
            <a:r>
              <a:rPr kumimoji="1" lang="ja-JP" altLang="en-US" dirty="0"/>
              <a:t>回と</a:t>
            </a:r>
            <a:r>
              <a:rPr kumimoji="1" lang="en-US" altLang="ja-JP" dirty="0"/>
              <a:t>1</a:t>
            </a:r>
            <a:r>
              <a:rPr kumimoji="1" lang="ja-JP" altLang="en-US" dirty="0"/>
              <a:t>回しかない</a:t>
            </a:r>
            <a:r>
              <a:rPr kumimoji="1" lang="en-US" altLang="ja-JP" dirty="0"/>
              <a:t>.</a:t>
            </a:r>
            <a:r>
              <a:rPr kumimoji="1" lang="ja-JP" altLang="en-US" dirty="0"/>
              <a:t>確率変数</a:t>
            </a:r>
            <a:r>
              <a:rPr kumimoji="1" lang="en-US" altLang="ja-JP" dirty="0"/>
              <a:t>Xi</a:t>
            </a:r>
            <a:r>
              <a:rPr kumimoji="1" lang="ja-JP" altLang="en-US" dirty="0"/>
              <a:t>の分布も表にするとこのようになる</a:t>
            </a:r>
            <a:r>
              <a:rPr kumimoji="1" lang="en-US" altLang="ja-JP" dirty="0"/>
              <a:t>.</a:t>
            </a:r>
          </a:p>
          <a:p>
            <a:r>
              <a:rPr kumimoji="1" lang="ja-JP" altLang="en-US" dirty="0"/>
              <a:t>平均・分散を計算する</a:t>
            </a:r>
            <a:r>
              <a:rPr kumimoji="1" lang="en-US" altLang="ja-JP" dirty="0"/>
              <a:t>.</a:t>
            </a:r>
          </a:p>
        </p:txBody>
      </p:sp>
      <p:sp>
        <p:nvSpPr>
          <p:cNvPr id="4" name="スライド番号プレースホルダー 3"/>
          <p:cNvSpPr>
            <a:spLocks noGrp="1"/>
          </p:cNvSpPr>
          <p:nvPr>
            <p:ph type="sldNum" sz="quarter" idx="5"/>
          </p:nvPr>
        </p:nvSpPr>
        <p:spPr/>
        <p:txBody>
          <a:bodyPr/>
          <a:lstStyle/>
          <a:p>
            <a:fld id="{B7E77914-AC67-42F1-A0FB-B6646E956C56}" type="slidenum">
              <a:rPr kumimoji="1" lang="ja-JP" altLang="en-US" smtClean="0"/>
              <a:t>22</a:t>
            </a:fld>
            <a:endParaRPr kumimoji="1" lang="ja-JP" altLang="en-US"/>
          </a:p>
        </p:txBody>
      </p:sp>
    </p:spTree>
    <p:extLst>
      <p:ext uri="{BB962C8B-B14F-4D97-AF65-F5344CB8AC3E}">
        <p14:creationId xmlns:p14="http://schemas.microsoft.com/office/powerpoint/2010/main" val="38604141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同様に</a:t>
            </a:r>
            <a:r>
              <a:rPr kumimoji="1" lang="en-US" altLang="ja-JP" dirty="0"/>
              <a:t>2</a:t>
            </a:r>
            <a:r>
              <a:rPr kumimoji="1" lang="ja-JP" altLang="en-US" dirty="0"/>
              <a:t>回目の試行で</a:t>
            </a:r>
            <a:r>
              <a:rPr kumimoji="1" lang="en-US" altLang="ja-JP" dirty="0"/>
              <a:t>A</a:t>
            </a:r>
            <a:r>
              <a:rPr kumimoji="1" lang="ja-JP" altLang="en-US" dirty="0"/>
              <a:t>が起こる回数を確率変数</a:t>
            </a:r>
            <a:r>
              <a:rPr kumimoji="1" lang="en-US" altLang="ja-JP" dirty="0"/>
              <a:t>X2,,,</a:t>
            </a:r>
            <a:r>
              <a:rPr kumimoji="1" lang="ja-JP" altLang="en-US" dirty="0"/>
              <a:t>と定める</a:t>
            </a:r>
          </a:p>
        </p:txBody>
      </p:sp>
      <p:sp>
        <p:nvSpPr>
          <p:cNvPr id="4" name="スライド番号プレースホルダー 3"/>
          <p:cNvSpPr>
            <a:spLocks noGrp="1"/>
          </p:cNvSpPr>
          <p:nvPr>
            <p:ph type="sldNum" sz="quarter" idx="5"/>
          </p:nvPr>
        </p:nvSpPr>
        <p:spPr/>
        <p:txBody>
          <a:bodyPr/>
          <a:lstStyle/>
          <a:p>
            <a:fld id="{B7E77914-AC67-42F1-A0FB-B6646E956C56}" type="slidenum">
              <a:rPr kumimoji="1" lang="ja-JP" altLang="en-US" smtClean="0"/>
              <a:t>23</a:t>
            </a:fld>
            <a:endParaRPr kumimoji="1" lang="ja-JP" altLang="en-US"/>
          </a:p>
        </p:txBody>
      </p:sp>
    </p:spTree>
    <p:extLst>
      <p:ext uri="{BB962C8B-B14F-4D97-AF65-F5344CB8AC3E}">
        <p14:creationId xmlns:p14="http://schemas.microsoft.com/office/powerpoint/2010/main" val="3644859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これは</a:t>
            </a:r>
            <a:r>
              <a:rPr kumimoji="1" lang="en-US" altLang="ja-JP" dirty="0"/>
              <a:t>X</a:t>
            </a:r>
            <a:r>
              <a:rPr kumimoji="1" lang="ja-JP" altLang="en-US" dirty="0"/>
              <a:t>を標準化（平均を引いて標準偏差で割る）したものを示す。</a:t>
            </a:r>
            <a:endParaRPr kumimoji="1" lang="en-US" altLang="ja-JP" dirty="0"/>
          </a:p>
          <a:p>
            <a:r>
              <a:rPr kumimoji="1" lang="ja-JP" altLang="en-US" dirty="0"/>
              <a:t>この二項分布に従う</a:t>
            </a:r>
            <a:r>
              <a:rPr kumimoji="1" lang="en-US" altLang="ja-JP" dirty="0"/>
              <a:t>X</a:t>
            </a:r>
            <a:r>
              <a:rPr kumimoji="1" lang="ja-JP" altLang="en-US" dirty="0"/>
              <a:t>を標準化した確率変数は</a:t>
            </a:r>
            <a:r>
              <a:rPr kumimoji="1" lang="en-US" altLang="ja-JP" dirty="0"/>
              <a:t>N</a:t>
            </a:r>
            <a:r>
              <a:rPr kumimoji="1" lang="ja-JP" altLang="en-US" dirty="0"/>
              <a:t>を大きくしていくと標準正規分布</a:t>
            </a:r>
            <a:r>
              <a:rPr kumimoji="1" lang="en-US" altLang="ja-JP" dirty="0"/>
              <a:t>N</a:t>
            </a:r>
            <a:r>
              <a:rPr kumimoji="1" lang="ja-JP" altLang="en-US" dirty="0"/>
              <a:t>（０，１＾２）に近づいていく。</a:t>
            </a:r>
            <a:endParaRPr kumimoji="1" lang="en-US" altLang="ja-JP" dirty="0"/>
          </a:p>
          <a:p>
            <a:r>
              <a:rPr kumimoji="1" lang="ja-JP" altLang="en-US"/>
              <a:t>まとめると「二項分布の試行回数を∞にすると正規分布になる」ということである。</a:t>
            </a:r>
            <a:endParaRPr kumimoji="1" lang="ja-JP" altLang="en-US" dirty="0"/>
          </a:p>
        </p:txBody>
      </p:sp>
      <p:sp>
        <p:nvSpPr>
          <p:cNvPr id="4" name="スライド番号プレースホルダー 3"/>
          <p:cNvSpPr>
            <a:spLocks noGrp="1"/>
          </p:cNvSpPr>
          <p:nvPr>
            <p:ph type="sldNum" sz="quarter" idx="5"/>
          </p:nvPr>
        </p:nvSpPr>
        <p:spPr/>
        <p:txBody>
          <a:bodyPr/>
          <a:lstStyle/>
          <a:p>
            <a:fld id="{B7E77914-AC67-42F1-A0FB-B6646E956C56}" type="slidenum">
              <a:rPr kumimoji="1" lang="ja-JP" altLang="en-US" smtClean="0"/>
              <a:t>25</a:t>
            </a:fld>
            <a:endParaRPr kumimoji="1" lang="ja-JP" altLang="en-US"/>
          </a:p>
        </p:txBody>
      </p:sp>
    </p:spTree>
    <p:extLst>
      <p:ext uri="{BB962C8B-B14F-4D97-AF65-F5344CB8AC3E}">
        <p14:creationId xmlns:p14="http://schemas.microsoft.com/office/powerpoint/2010/main" val="3882968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BA839373-47C8-4596-8BA8-B6CD16B1D33C}" type="datetime1">
              <a:rPr kumimoji="1" lang="ja-JP" altLang="en-US" smtClean="0"/>
              <a:t>2018/11/2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073D3A4-03D7-409B-928B-79BD57E401CD}" type="slidenum">
              <a:rPr kumimoji="1" lang="ja-JP" altLang="en-US" smtClean="0"/>
              <a:t>‹#›</a:t>
            </a:fld>
            <a:endParaRPr kumimoji="1" lang="ja-JP" altLang="en-US"/>
          </a:p>
        </p:txBody>
      </p:sp>
    </p:spTree>
    <p:extLst>
      <p:ext uri="{BB962C8B-B14F-4D97-AF65-F5344CB8AC3E}">
        <p14:creationId xmlns:p14="http://schemas.microsoft.com/office/powerpoint/2010/main" val="3001259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10"/>
          </p:nvPr>
        </p:nvSpPr>
        <p:spPr/>
        <p:txBody>
          <a:bodyPr/>
          <a:lstStyle/>
          <a:p>
            <a:fld id="{242D974D-E774-4178-88D3-FCFAB9A1DEAB}" type="datetime1">
              <a:rPr kumimoji="1" lang="ja-JP" altLang="en-US" smtClean="0"/>
              <a:t>2018/11/2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lvl1pPr>
              <a:defRPr sz="3200"/>
            </a:lvl1pPr>
          </a:lstStyle>
          <a:p>
            <a:fld id="{9073D3A4-03D7-409B-928B-79BD57E401CD}" type="slidenum">
              <a:rPr kumimoji="1" lang="ja-JP" altLang="en-US" smtClean="0"/>
              <a:pPr/>
              <a:t>‹#›</a:t>
            </a:fld>
            <a:endParaRPr kumimoji="1" lang="ja-JP" altLang="en-US" dirty="0"/>
          </a:p>
        </p:txBody>
      </p:sp>
    </p:spTree>
    <p:extLst>
      <p:ext uri="{BB962C8B-B14F-4D97-AF65-F5344CB8AC3E}">
        <p14:creationId xmlns:p14="http://schemas.microsoft.com/office/powerpoint/2010/main" val="185888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D402C765-05F7-4ACF-9E83-ADD9882906ED}" type="datetime1">
              <a:rPr kumimoji="1" lang="ja-JP" altLang="en-US" smtClean="0"/>
              <a:t>2018/11/2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073D3A4-03D7-409B-928B-79BD57E401CD}" type="slidenum">
              <a:rPr kumimoji="1" lang="ja-JP" altLang="en-US" smtClean="0"/>
              <a:t>‹#›</a:t>
            </a:fld>
            <a:endParaRPr kumimoji="1" lang="ja-JP" altLang="en-US"/>
          </a:p>
        </p:txBody>
      </p:sp>
    </p:spTree>
    <p:extLst>
      <p:ext uri="{BB962C8B-B14F-4D97-AF65-F5344CB8AC3E}">
        <p14:creationId xmlns:p14="http://schemas.microsoft.com/office/powerpoint/2010/main" val="1569379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A6DAF2B2-9AF4-4800-91E4-F2A8C16A4FA2}" type="datetime1">
              <a:rPr kumimoji="1" lang="ja-JP" altLang="en-US" smtClean="0"/>
              <a:t>2018/11/2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073D3A4-03D7-409B-928B-79BD57E401CD}" type="slidenum">
              <a:rPr kumimoji="1" lang="ja-JP" altLang="en-US" smtClean="0"/>
              <a:t>‹#›</a:t>
            </a:fld>
            <a:endParaRPr kumimoji="1" lang="ja-JP" altLang="en-US"/>
          </a:p>
        </p:txBody>
      </p:sp>
    </p:spTree>
    <p:extLst>
      <p:ext uri="{BB962C8B-B14F-4D97-AF65-F5344CB8AC3E}">
        <p14:creationId xmlns:p14="http://schemas.microsoft.com/office/powerpoint/2010/main" val="432017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240BBD9-E9FE-4572-B67B-52052FA1A5AE}" type="datetime1">
              <a:rPr kumimoji="1" lang="ja-JP" altLang="en-US" smtClean="0"/>
              <a:t>2018/11/2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073D3A4-03D7-409B-928B-79BD57E401CD}" type="slidenum">
              <a:rPr kumimoji="1" lang="ja-JP" altLang="en-US" smtClean="0"/>
              <a:t>‹#›</a:t>
            </a:fld>
            <a:endParaRPr kumimoji="1" lang="ja-JP" altLang="en-US"/>
          </a:p>
        </p:txBody>
      </p:sp>
    </p:spTree>
    <p:extLst>
      <p:ext uri="{BB962C8B-B14F-4D97-AF65-F5344CB8AC3E}">
        <p14:creationId xmlns:p14="http://schemas.microsoft.com/office/powerpoint/2010/main" val="1058554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131B496-4E38-4361-B079-C55B3CE02FAE}" type="datetime1">
              <a:rPr kumimoji="1" lang="ja-JP" altLang="en-US" smtClean="0"/>
              <a:t>2018/11/2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073D3A4-03D7-409B-928B-79BD57E401CD}" type="slidenum">
              <a:rPr kumimoji="1" lang="ja-JP" altLang="en-US" smtClean="0"/>
              <a:t>‹#›</a:t>
            </a:fld>
            <a:endParaRPr kumimoji="1" lang="ja-JP" altLang="en-US"/>
          </a:p>
        </p:txBody>
      </p:sp>
    </p:spTree>
    <p:extLst>
      <p:ext uri="{BB962C8B-B14F-4D97-AF65-F5344CB8AC3E}">
        <p14:creationId xmlns:p14="http://schemas.microsoft.com/office/powerpoint/2010/main" val="856661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62ABA9-2511-483F-941B-C16E35AD6079}" type="datetime1">
              <a:rPr kumimoji="1" lang="ja-JP" altLang="en-US" smtClean="0"/>
              <a:t>2018/11/2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073D3A4-03D7-409B-928B-79BD57E401CD}" type="slidenum">
              <a:rPr kumimoji="1" lang="ja-JP" altLang="en-US" smtClean="0"/>
              <a:t>‹#›</a:t>
            </a:fld>
            <a:endParaRPr kumimoji="1" lang="ja-JP" altLang="en-US"/>
          </a:p>
        </p:txBody>
      </p:sp>
    </p:spTree>
    <p:extLst>
      <p:ext uri="{BB962C8B-B14F-4D97-AF65-F5344CB8AC3E}">
        <p14:creationId xmlns:p14="http://schemas.microsoft.com/office/powerpoint/2010/main" val="1470033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4311605-AA2A-45DB-B8E7-EA27E8A823FE}" type="datetime1">
              <a:rPr kumimoji="1" lang="ja-JP" altLang="en-US" smtClean="0"/>
              <a:t>2018/11/2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073D3A4-03D7-409B-928B-79BD57E401CD}" type="slidenum">
              <a:rPr kumimoji="1" lang="ja-JP" altLang="en-US" smtClean="0"/>
              <a:t>‹#›</a:t>
            </a:fld>
            <a:endParaRPr kumimoji="1" lang="ja-JP" altLang="en-US"/>
          </a:p>
        </p:txBody>
      </p:sp>
    </p:spTree>
    <p:extLst>
      <p:ext uri="{BB962C8B-B14F-4D97-AF65-F5344CB8AC3E}">
        <p14:creationId xmlns:p14="http://schemas.microsoft.com/office/powerpoint/2010/main" val="777004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F96FF38-C914-4E15-901B-F1665F5B899D}" type="datetime1">
              <a:rPr kumimoji="1" lang="ja-JP" altLang="en-US" smtClean="0"/>
              <a:t>2018/11/2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073D3A4-03D7-409B-928B-79BD57E401CD}" type="slidenum">
              <a:rPr kumimoji="1" lang="ja-JP" altLang="en-US" smtClean="0"/>
              <a:t>‹#›</a:t>
            </a:fld>
            <a:endParaRPr kumimoji="1" lang="ja-JP" altLang="en-US"/>
          </a:p>
        </p:txBody>
      </p:sp>
    </p:spTree>
    <p:extLst>
      <p:ext uri="{BB962C8B-B14F-4D97-AF65-F5344CB8AC3E}">
        <p14:creationId xmlns:p14="http://schemas.microsoft.com/office/powerpoint/2010/main" val="411655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26AFDA1-8202-4D5D-88D2-23C7FC0B560D}" type="datetime1">
              <a:rPr kumimoji="1" lang="ja-JP" altLang="en-US" smtClean="0"/>
              <a:t>2018/11/2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073D3A4-03D7-409B-928B-79BD57E401CD}" type="slidenum">
              <a:rPr kumimoji="1" lang="ja-JP" altLang="en-US" smtClean="0"/>
              <a:t>‹#›</a:t>
            </a:fld>
            <a:endParaRPr kumimoji="1" lang="ja-JP" altLang="en-US"/>
          </a:p>
        </p:txBody>
      </p:sp>
    </p:spTree>
    <p:extLst>
      <p:ext uri="{BB962C8B-B14F-4D97-AF65-F5344CB8AC3E}">
        <p14:creationId xmlns:p14="http://schemas.microsoft.com/office/powerpoint/2010/main" val="2865894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4EE5C00-93EE-4DAD-8138-CD6E37D1C4B3}" type="datetime1">
              <a:rPr kumimoji="1" lang="ja-JP" altLang="en-US" smtClean="0"/>
              <a:t>2018/11/2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073D3A4-03D7-409B-928B-79BD57E401CD}" type="slidenum">
              <a:rPr kumimoji="1" lang="ja-JP" altLang="en-US" smtClean="0"/>
              <a:t>‹#›</a:t>
            </a:fld>
            <a:endParaRPr kumimoji="1" lang="ja-JP" altLang="en-US"/>
          </a:p>
        </p:txBody>
      </p:sp>
    </p:spTree>
    <p:extLst>
      <p:ext uri="{BB962C8B-B14F-4D97-AF65-F5344CB8AC3E}">
        <p14:creationId xmlns:p14="http://schemas.microsoft.com/office/powerpoint/2010/main" val="2861133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DAF9D7-419E-4506-8476-353928C31C30}" type="datetime1">
              <a:rPr kumimoji="1" lang="ja-JP" altLang="en-US" smtClean="0"/>
              <a:t>2018/11/2</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73D3A4-03D7-409B-928B-79BD57E401CD}" type="slidenum">
              <a:rPr kumimoji="1" lang="ja-JP" altLang="en-US" smtClean="0"/>
              <a:t>‹#›</a:t>
            </a:fld>
            <a:endParaRPr kumimoji="1" lang="ja-JP" altLang="en-US"/>
          </a:p>
        </p:txBody>
      </p:sp>
    </p:spTree>
    <p:extLst>
      <p:ext uri="{BB962C8B-B14F-4D97-AF65-F5344CB8AC3E}">
        <p14:creationId xmlns:p14="http://schemas.microsoft.com/office/powerpoint/2010/main" val="1264350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2.png"/><Relationship Id="rId7" Type="http://schemas.openxmlformats.org/officeDocument/2006/relationships/diagramQuickStyle" Target="../diagrams/quickStyle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3.jpg"/><Relationship Id="rId9" Type="http://schemas.microsoft.com/office/2007/relationships/diagramDrawing" Target="../diagrams/drawing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0.png"/></Relationships>
</file>

<file path=ppt/slides/_rels/slide22.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E2FCF5E-F0A5-485C-9F3F-36FF3126CA8C}"/>
              </a:ext>
            </a:extLst>
          </p:cNvPr>
          <p:cNvSpPr>
            <a:spLocks noGrp="1"/>
          </p:cNvSpPr>
          <p:nvPr>
            <p:ph type="ctrTitle"/>
          </p:nvPr>
        </p:nvSpPr>
        <p:spPr/>
        <p:txBody>
          <a:bodyPr/>
          <a:lstStyle/>
          <a:p>
            <a:r>
              <a:rPr kumimoji="1" lang="ja-JP" altLang="en-US" dirty="0"/>
              <a:t>意味がわかる統計学</a:t>
            </a:r>
          </a:p>
        </p:txBody>
      </p:sp>
      <p:sp>
        <p:nvSpPr>
          <p:cNvPr id="3" name="字幕 2">
            <a:extLst>
              <a:ext uri="{FF2B5EF4-FFF2-40B4-BE49-F238E27FC236}">
                <a16:creationId xmlns:a16="http://schemas.microsoft.com/office/drawing/2014/main" id="{9923D207-FE2F-4045-ACD5-905A42A9B428}"/>
              </a:ext>
            </a:extLst>
          </p:cNvPr>
          <p:cNvSpPr>
            <a:spLocks noGrp="1"/>
          </p:cNvSpPr>
          <p:nvPr>
            <p:ph type="subTitle" idx="1"/>
          </p:nvPr>
        </p:nvSpPr>
        <p:spPr/>
        <p:txBody>
          <a:bodyPr/>
          <a:lstStyle/>
          <a:p>
            <a:r>
              <a:rPr kumimoji="1" lang="en-US" altLang="ja-JP" dirty="0"/>
              <a:t>p.128-202</a:t>
            </a:r>
          </a:p>
          <a:p>
            <a:endParaRPr lang="en-US" altLang="ja-JP" dirty="0"/>
          </a:p>
          <a:p>
            <a:r>
              <a:rPr lang="en-US" altLang="ja-JP" dirty="0"/>
              <a:t>60216114 </a:t>
            </a:r>
            <a:r>
              <a:rPr lang="ja-JP" altLang="en-US" dirty="0"/>
              <a:t>作</a:t>
            </a:r>
            <a:r>
              <a:rPr lang="ja-JP" altLang="en-US"/>
              <a:t>島大智</a:t>
            </a:r>
            <a:endParaRPr lang="en-US" altLang="ja-JP"/>
          </a:p>
        </p:txBody>
      </p:sp>
    </p:spTree>
    <p:extLst>
      <p:ext uri="{BB962C8B-B14F-4D97-AF65-F5344CB8AC3E}">
        <p14:creationId xmlns:p14="http://schemas.microsoft.com/office/powerpoint/2010/main" val="2115884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D8A5CB0-3AC7-4F97-A186-249AE83744AF}"/>
              </a:ext>
            </a:extLst>
          </p:cNvPr>
          <p:cNvSpPr>
            <a:spLocks noGrp="1"/>
          </p:cNvSpPr>
          <p:nvPr>
            <p:ph type="title"/>
          </p:nvPr>
        </p:nvSpPr>
        <p:spPr/>
        <p:txBody>
          <a:bodyPr/>
          <a:lstStyle/>
          <a:p>
            <a:r>
              <a:rPr kumimoji="1" lang="ja-JP" altLang="en-US" dirty="0"/>
              <a:t>目次</a:t>
            </a:r>
          </a:p>
        </p:txBody>
      </p:sp>
      <p:sp>
        <p:nvSpPr>
          <p:cNvPr id="3" name="コンテンツ プレースホルダー 2">
            <a:extLst>
              <a:ext uri="{FF2B5EF4-FFF2-40B4-BE49-F238E27FC236}">
                <a16:creationId xmlns:a16="http://schemas.microsoft.com/office/drawing/2014/main" id="{F814DA4F-6CF0-409E-AC29-763D24820E9C}"/>
              </a:ext>
            </a:extLst>
          </p:cNvPr>
          <p:cNvSpPr>
            <a:spLocks noGrp="1"/>
          </p:cNvSpPr>
          <p:nvPr>
            <p:ph idx="1"/>
          </p:nvPr>
        </p:nvSpPr>
        <p:spPr/>
        <p:txBody>
          <a:bodyPr/>
          <a:lstStyle/>
          <a:p>
            <a:r>
              <a:rPr kumimoji="1" lang="ja-JP" altLang="en-US" dirty="0"/>
              <a:t>確率変数とは</a:t>
            </a:r>
            <a:endParaRPr kumimoji="1" lang="en-US" altLang="ja-JP" dirty="0"/>
          </a:p>
          <a:p>
            <a:r>
              <a:rPr lang="ja-JP" altLang="en-US" dirty="0"/>
              <a:t>連続型と離散型</a:t>
            </a:r>
            <a:endParaRPr kumimoji="1" lang="en-US" altLang="ja-JP" dirty="0"/>
          </a:p>
          <a:p>
            <a:r>
              <a:rPr kumimoji="1" lang="ja-JP" altLang="en-US" dirty="0"/>
              <a:t>二項分布</a:t>
            </a:r>
            <a:endParaRPr kumimoji="1" lang="en-US" altLang="ja-JP" dirty="0"/>
          </a:p>
          <a:p>
            <a:r>
              <a:rPr kumimoji="1" lang="ja-JP" altLang="en-US" dirty="0"/>
              <a:t>二項分布と正規分布の関係</a:t>
            </a:r>
            <a:endParaRPr kumimoji="1"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70E0F634-8E8E-4469-9103-4A290831D437}"/>
              </a:ext>
            </a:extLst>
          </p:cNvPr>
          <p:cNvSpPr>
            <a:spLocks noGrp="1"/>
          </p:cNvSpPr>
          <p:nvPr>
            <p:ph type="sldNum" sz="quarter" idx="12"/>
          </p:nvPr>
        </p:nvSpPr>
        <p:spPr/>
        <p:txBody>
          <a:bodyPr/>
          <a:lstStyle/>
          <a:p>
            <a:fld id="{9073D3A4-03D7-409B-928B-79BD57E401CD}" type="slidenum">
              <a:rPr kumimoji="1" lang="ja-JP" altLang="en-US" smtClean="0"/>
              <a:pPr/>
              <a:t>2</a:t>
            </a:fld>
            <a:endParaRPr kumimoji="1" lang="ja-JP" altLang="en-US" dirty="0"/>
          </a:p>
        </p:txBody>
      </p:sp>
    </p:spTree>
    <p:extLst>
      <p:ext uri="{BB962C8B-B14F-4D97-AF65-F5344CB8AC3E}">
        <p14:creationId xmlns:p14="http://schemas.microsoft.com/office/powerpoint/2010/main" val="2490839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3A161FE-FAB4-4F31-BE32-2F493E675214}"/>
              </a:ext>
            </a:extLst>
          </p:cNvPr>
          <p:cNvSpPr>
            <a:spLocks noGrp="1"/>
          </p:cNvSpPr>
          <p:nvPr>
            <p:ph type="title"/>
          </p:nvPr>
        </p:nvSpPr>
        <p:spPr/>
        <p:txBody>
          <a:bodyPr/>
          <a:lstStyle/>
          <a:p>
            <a:r>
              <a:rPr kumimoji="1" lang="ja-JP" altLang="en-US" dirty="0"/>
              <a:t>確率変数とは</a:t>
            </a:r>
          </a:p>
        </p:txBody>
      </p:sp>
      <p:sp>
        <p:nvSpPr>
          <p:cNvPr id="3" name="コンテンツ プレースホルダー 2">
            <a:extLst>
              <a:ext uri="{FF2B5EF4-FFF2-40B4-BE49-F238E27FC236}">
                <a16:creationId xmlns:a16="http://schemas.microsoft.com/office/drawing/2014/main" id="{2BF42C98-CD77-47AC-8F88-9D0A3F7A7A08}"/>
              </a:ext>
            </a:extLst>
          </p:cNvPr>
          <p:cNvSpPr>
            <a:spLocks noGrp="1"/>
          </p:cNvSpPr>
          <p:nvPr>
            <p:ph idx="1"/>
          </p:nvPr>
        </p:nvSpPr>
        <p:spPr/>
        <p:txBody>
          <a:bodyPr>
            <a:normAutofit/>
          </a:bodyPr>
          <a:lstStyle/>
          <a:p>
            <a:pPr marL="0" indent="0">
              <a:buNone/>
            </a:pPr>
            <a:r>
              <a:rPr kumimoji="1" lang="ja-JP" altLang="en-US" dirty="0"/>
              <a:t>𝑋の値を定めるとそれに対応する</a:t>
            </a:r>
            <a:endParaRPr kumimoji="1" lang="en-US" altLang="ja-JP" dirty="0"/>
          </a:p>
          <a:p>
            <a:pPr marL="0" indent="0">
              <a:buNone/>
            </a:pPr>
            <a:r>
              <a:rPr kumimoji="1" lang="ja-JP" altLang="en-US" dirty="0">
                <a:solidFill>
                  <a:srgbClr val="FF0000"/>
                </a:solidFill>
              </a:rPr>
              <a:t>確率の値</a:t>
            </a:r>
            <a:r>
              <a:rPr kumimoji="1" lang="ja-JP" altLang="en-US" dirty="0"/>
              <a:t>が決まるもの</a:t>
            </a:r>
            <a:endParaRPr kumimoji="1" lang="en-US" altLang="ja-JP" dirty="0"/>
          </a:p>
          <a:p>
            <a:pPr marL="0" indent="0">
              <a:buNone/>
            </a:pPr>
            <a:endParaRPr lang="en-US" altLang="ja-JP" dirty="0"/>
          </a:p>
          <a:p>
            <a:pPr marL="0" indent="0">
              <a:buNone/>
            </a:pPr>
            <a:r>
              <a:rPr kumimoji="1" lang="ja-JP" altLang="en-US" dirty="0"/>
              <a:t>𝐸𝑋</a:t>
            </a:r>
            <a:r>
              <a:rPr kumimoji="1" lang="en-US" altLang="ja-JP" dirty="0"/>
              <a:t>)	2</a:t>
            </a:r>
            <a:r>
              <a:rPr lang="ja-JP" altLang="en-US" dirty="0"/>
              <a:t>枚コインを投げ</a:t>
            </a:r>
            <a:r>
              <a:rPr lang="en-US" altLang="ja-JP" dirty="0"/>
              <a:t>,</a:t>
            </a:r>
            <a:r>
              <a:rPr lang="ja-JP" altLang="en-US" dirty="0"/>
              <a:t>表が𝑋枚の時の</a:t>
            </a:r>
            <a:endParaRPr lang="en-US" altLang="ja-JP" dirty="0"/>
          </a:p>
          <a:p>
            <a:pPr marL="0" indent="0">
              <a:buNone/>
            </a:pPr>
            <a:r>
              <a:rPr lang="en-US" altLang="ja-JP" dirty="0"/>
              <a:t>	</a:t>
            </a:r>
            <a:r>
              <a:rPr lang="ja-JP" altLang="en-US" dirty="0"/>
              <a:t>確率立数を</a:t>
            </a:r>
            <a:r>
              <a:rPr lang="en-US" altLang="ja-JP" dirty="0"/>
              <a:t>	P(</a:t>
            </a:r>
            <a:r>
              <a:rPr lang="ja-JP" altLang="en-US" dirty="0"/>
              <a:t>𝑋</a:t>
            </a:r>
            <a:r>
              <a:rPr lang="en-US" altLang="ja-JP" dirty="0"/>
              <a:t>)</a:t>
            </a:r>
            <a:r>
              <a:rPr lang="ja-JP" altLang="en-US" dirty="0"/>
              <a:t>とするとき</a:t>
            </a:r>
            <a:endParaRPr lang="en-US" altLang="ja-JP" dirty="0"/>
          </a:p>
          <a:p>
            <a:pPr marL="0" indent="0">
              <a:buNone/>
            </a:pPr>
            <a:r>
              <a:rPr kumimoji="1" lang="en-US" altLang="ja-JP" dirty="0"/>
              <a:t>	</a:t>
            </a:r>
            <a:r>
              <a:rPr lang="ja-JP" altLang="en-US" dirty="0"/>
              <a:t>　</a:t>
            </a:r>
            <a:r>
              <a:rPr lang="en-US" altLang="ja-JP" dirty="0"/>
              <a:t>P(</a:t>
            </a:r>
            <a:r>
              <a:rPr lang="ja-JP" altLang="en-US" dirty="0"/>
              <a:t>𝑋</a:t>
            </a:r>
            <a:r>
              <a:rPr lang="en-US" altLang="ja-JP" dirty="0"/>
              <a:t>=0) = 1/4</a:t>
            </a:r>
            <a:endParaRPr kumimoji="1" lang="en-US" altLang="ja-JP" dirty="0"/>
          </a:p>
          <a:p>
            <a:pPr marL="0" indent="0">
              <a:buNone/>
            </a:pPr>
            <a:r>
              <a:rPr lang="en-US" altLang="ja-JP" dirty="0"/>
              <a:t>	</a:t>
            </a:r>
            <a:r>
              <a:rPr lang="ja-JP" altLang="en-US" dirty="0"/>
              <a:t>　</a:t>
            </a:r>
            <a:r>
              <a:rPr lang="en-US" altLang="ja-JP" dirty="0"/>
              <a:t>P(</a:t>
            </a:r>
            <a:r>
              <a:rPr lang="ja-JP" altLang="en-US" dirty="0"/>
              <a:t>𝑋</a:t>
            </a:r>
            <a:r>
              <a:rPr lang="en-US" altLang="ja-JP" dirty="0"/>
              <a:t>=1) = 1/2</a:t>
            </a:r>
          </a:p>
          <a:p>
            <a:pPr marL="0" indent="0">
              <a:buNone/>
            </a:pPr>
            <a:r>
              <a:rPr lang="en-US" altLang="ja-JP" dirty="0"/>
              <a:t>	</a:t>
            </a:r>
            <a:r>
              <a:rPr lang="ja-JP" altLang="en-US" dirty="0"/>
              <a:t>　</a:t>
            </a:r>
            <a:r>
              <a:rPr lang="en-US" altLang="ja-JP" dirty="0"/>
              <a:t>P(</a:t>
            </a:r>
            <a:r>
              <a:rPr lang="ja-JP" altLang="en-US" dirty="0"/>
              <a:t>𝑋</a:t>
            </a:r>
            <a:r>
              <a:rPr lang="en-US" altLang="ja-JP" dirty="0"/>
              <a:t>=2) = 1/4</a:t>
            </a:r>
            <a:endParaRPr kumimoji="1" lang="ja-JP" altLang="en-US" dirty="0"/>
          </a:p>
        </p:txBody>
      </p:sp>
      <p:sp>
        <p:nvSpPr>
          <p:cNvPr id="4" name="スライド番号プレースホルダー 3">
            <a:extLst>
              <a:ext uri="{FF2B5EF4-FFF2-40B4-BE49-F238E27FC236}">
                <a16:creationId xmlns:a16="http://schemas.microsoft.com/office/drawing/2014/main" id="{A654CB57-07C7-403D-A0B7-B713CC825A9D}"/>
              </a:ext>
            </a:extLst>
          </p:cNvPr>
          <p:cNvSpPr>
            <a:spLocks noGrp="1"/>
          </p:cNvSpPr>
          <p:nvPr>
            <p:ph type="sldNum" sz="quarter" idx="12"/>
          </p:nvPr>
        </p:nvSpPr>
        <p:spPr/>
        <p:txBody>
          <a:bodyPr/>
          <a:lstStyle/>
          <a:p>
            <a:fld id="{9073D3A4-03D7-409B-928B-79BD57E401CD}" type="slidenum">
              <a:rPr kumimoji="1" lang="ja-JP" altLang="en-US" smtClean="0"/>
              <a:pPr/>
              <a:t>3</a:t>
            </a:fld>
            <a:endParaRPr kumimoji="1" lang="ja-JP" altLang="en-US" dirty="0"/>
          </a:p>
        </p:txBody>
      </p:sp>
    </p:spTree>
    <p:extLst>
      <p:ext uri="{BB962C8B-B14F-4D97-AF65-F5344CB8AC3E}">
        <p14:creationId xmlns:p14="http://schemas.microsoft.com/office/powerpoint/2010/main" val="3509766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FA2D988-17F7-445C-97F2-AD2AF65DE44B}"/>
              </a:ext>
            </a:extLst>
          </p:cNvPr>
          <p:cNvSpPr>
            <a:spLocks noGrp="1"/>
          </p:cNvSpPr>
          <p:nvPr>
            <p:ph type="title"/>
          </p:nvPr>
        </p:nvSpPr>
        <p:spPr/>
        <p:txBody>
          <a:bodyPr/>
          <a:lstStyle/>
          <a:p>
            <a:r>
              <a:rPr lang="ja-JP" altLang="en-US" dirty="0"/>
              <a:t>全確率</a:t>
            </a:r>
            <a:endParaRPr kumimoji="1" lang="ja-JP" altLang="en-US" dirty="0"/>
          </a:p>
        </p:txBody>
      </p:sp>
      <p:sp>
        <p:nvSpPr>
          <p:cNvPr id="3" name="コンテンツ プレースホルダー 2">
            <a:extLst>
              <a:ext uri="{FF2B5EF4-FFF2-40B4-BE49-F238E27FC236}">
                <a16:creationId xmlns:a16="http://schemas.microsoft.com/office/drawing/2014/main" id="{37B4F4FD-975D-4C5F-821D-C21392E684E1}"/>
              </a:ext>
            </a:extLst>
          </p:cNvPr>
          <p:cNvSpPr>
            <a:spLocks noGrp="1"/>
          </p:cNvSpPr>
          <p:nvPr>
            <p:ph idx="1"/>
          </p:nvPr>
        </p:nvSpPr>
        <p:spPr/>
        <p:txBody>
          <a:bodyPr/>
          <a:lstStyle/>
          <a:p>
            <a:pPr marL="0" indent="0">
              <a:buNone/>
            </a:pPr>
            <a:r>
              <a:rPr kumimoji="1" lang="ja-JP" altLang="en-US" dirty="0"/>
              <a:t>起こりうるすべての場合のうち</a:t>
            </a:r>
            <a:endParaRPr kumimoji="1" lang="en-US" altLang="ja-JP" dirty="0"/>
          </a:p>
          <a:p>
            <a:pPr marL="0" indent="0">
              <a:buNone/>
            </a:pPr>
            <a:r>
              <a:rPr kumimoji="1" lang="ja-JP" altLang="en-US" dirty="0"/>
              <a:t>どれかが起こる可能性は「１」であること</a:t>
            </a:r>
            <a:endParaRPr kumimoji="1" lang="en-US" altLang="ja-JP" dirty="0"/>
          </a:p>
        </p:txBody>
      </p:sp>
      <p:sp>
        <p:nvSpPr>
          <p:cNvPr id="4" name="スライド番号プレースホルダー 3">
            <a:extLst>
              <a:ext uri="{FF2B5EF4-FFF2-40B4-BE49-F238E27FC236}">
                <a16:creationId xmlns:a16="http://schemas.microsoft.com/office/drawing/2014/main" id="{9C94A132-6A8F-4B4B-BA6D-CB3B06A08159}"/>
              </a:ext>
            </a:extLst>
          </p:cNvPr>
          <p:cNvSpPr>
            <a:spLocks noGrp="1"/>
          </p:cNvSpPr>
          <p:nvPr>
            <p:ph type="sldNum" sz="quarter" idx="12"/>
          </p:nvPr>
        </p:nvSpPr>
        <p:spPr/>
        <p:txBody>
          <a:bodyPr/>
          <a:lstStyle/>
          <a:p>
            <a:fld id="{9073D3A4-03D7-409B-928B-79BD57E401CD}" type="slidenum">
              <a:rPr kumimoji="1" lang="ja-JP" altLang="en-US" smtClean="0"/>
              <a:pPr/>
              <a:t>4</a:t>
            </a:fld>
            <a:endParaRPr kumimoji="1" lang="ja-JP" altLang="en-US" dirty="0"/>
          </a:p>
        </p:txBody>
      </p:sp>
      <p:pic>
        <p:nvPicPr>
          <p:cNvPr id="8" name="図 7" descr="テキスト が含まれている画像&#10;&#10;非常に高い精度で生成された説明">
            <a:extLst>
              <a:ext uri="{FF2B5EF4-FFF2-40B4-BE49-F238E27FC236}">
                <a16:creationId xmlns:a16="http://schemas.microsoft.com/office/drawing/2014/main" id="{1BAE6728-58F4-49E4-A2CA-F1CB1DF256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7792" y="3155322"/>
            <a:ext cx="5267739" cy="2750498"/>
          </a:xfrm>
          <a:prstGeom prst="rect">
            <a:avLst/>
          </a:prstGeom>
        </p:spPr>
      </p:pic>
    </p:spTree>
    <p:extLst>
      <p:ext uri="{BB962C8B-B14F-4D97-AF65-F5344CB8AC3E}">
        <p14:creationId xmlns:p14="http://schemas.microsoft.com/office/powerpoint/2010/main" val="1629962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CCDA8BE-1FD3-45BE-9620-AE616C0019E5}"/>
              </a:ext>
            </a:extLst>
          </p:cNvPr>
          <p:cNvSpPr>
            <a:spLocks noGrp="1"/>
          </p:cNvSpPr>
          <p:nvPr>
            <p:ph type="title"/>
          </p:nvPr>
        </p:nvSpPr>
        <p:spPr/>
        <p:txBody>
          <a:bodyPr/>
          <a:lstStyle/>
          <a:p>
            <a:r>
              <a:rPr kumimoji="1" lang="ja-JP" altLang="en-US" dirty="0"/>
              <a:t>確率変数の種類</a:t>
            </a:r>
          </a:p>
        </p:txBody>
      </p:sp>
      <p:graphicFrame>
        <p:nvGraphicFramePr>
          <p:cNvPr id="5" name="コンテンツ プレースホルダー 4">
            <a:extLst>
              <a:ext uri="{FF2B5EF4-FFF2-40B4-BE49-F238E27FC236}">
                <a16:creationId xmlns:a16="http://schemas.microsoft.com/office/drawing/2014/main" id="{C58D488C-C2BA-42A2-BAA3-207C6CB94E0D}"/>
              </a:ext>
            </a:extLst>
          </p:cNvPr>
          <p:cNvGraphicFramePr>
            <a:graphicFrameLocks noGrp="1"/>
          </p:cNvGraphicFramePr>
          <p:nvPr>
            <p:ph idx="1"/>
            <p:extLst>
              <p:ext uri="{D42A27DB-BD31-4B8C-83A1-F6EECF244321}">
                <p14:modId xmlns:p14="http://schemas.microsoft.com/office/powerpoint/2010/main" val="1075530717"/>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スライド番号プレースホルダー 3">
            <a:extLst>
              <a:ext uri="{FF2B5EF4-FFF2-40B4-BE49-F238E27FC236}">
                <a16:creationId xmlns:a16="http://schemas.microsoft.com/office/drawing/2014/main" id="{78050A2F-1D28-4F89-93A6-8FA474226F7D}"/>
              </a:ext>
            </a:extLst>
          </p:cNvPr>
          <p:cNvSpPr>
            <a:spLocks noGrp="1"/>
          </p:cNvSpPr>
          <p:nvPr>
            <p:ph type="sldNum" sz="quarter" idx="12"/>
          </p:nvPr>
        </p:nvSpPr>
        <p:spPr/>
        <p:txBody>
          <a:bodyPr/>
          <a:lstStyle/>
          <a:p>
            <a:fld id="{9073D3A4-03D7-409B-928B-79BD57E401CD}" type="slidenum">
              <a:rPr kumimoji="1" lang="ja-JP" altLang="en-US" smtClean="0"/>
              <a:pPr/>
              <a:t>5</a:t>
            </a:fld>
            <a:endParaRPr kumimoji="1" lang="ja-JP" altLang="en-US" dirty="0"/>
          </a:p>
        </p:txBody>
      </p:sp>
    </p:spTree>
    <p:extLst>
      <p:ext uri="{BB962C8B-B14F-4D97-AF65-F5344CB8AC3E}">
        <p14:creationId xmlns:p14="http://schemas.microsoft.com/office/powerpoint/2010/main" val="704875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F0ADFF4-4BFA-41DB-BC04-2F64167631E6}"/>
              </a:ext>
            </a:extLst>
          </p:cNvPr>
          <p:cNvSpPr>
            <a:spLocks noGrp="1"/>
          </p:cNvSpPr>
          <p:nvPr>
            <p:ph type="title"/>
          </p:nvPr>
        </p:nvSpPr>
        <p:spPr/>
        <p:txBody>
          <a:bodyPr/>
          <a:lstStyle/>
          <a:p>
            <a:r>
              <a:rPr kumimoji="1" lang="ja-JP" altLang="en-US" dirty="0"/>
              <a:t>離散型</a:t>
            </a:r>
          </a:p>
        </p:txBody>
      </p:sp>
      <mc:AlternateContent xmlns:mc="http://schemas.openxmlformats.org/markup-compatibility/2006">
        <mc:Choice xmlns:a14="http://schemas.microsoft.com/office/drawing/2010/main" Requires="a14">
          <p:sp>
            <p:nvSpPr>
              <p:cNvPr id="3" name="コンテンツ プレースホルダー 2">
                <a:extLst>
                  <a:ext uri="{FF2B5EF4-FFF2-40B4-BE49-F238E27FC236}">
                    <a16:creationId xmlns:a16="http://schemas.microsoft.com/office/drawing/2014/main" id="{FBAE631D-0DF6-4ADB-9673-4B5F4805C921}"/>
                  </a:ext>
                </a:extLst>
              </p:cNvPr>
              <p:cNvSpPr>
                <a:spLocks noGrp="1"/>
              </p:cNvSpPr>
              <p:nvPr>
                <p:ph idx="1"/>
              </p:nvPr>
            </p:nvSpPr>
            <p:spPr/>
            <p:txBody>
              <a:bodyPr/>
              <a:lstStyle/>
              <a:p>
                <a:pPr marL="0" indent="0">
                  <a:buNone/>
                </a:pPr>
                <a:r>
                  <a:rPr kumimoji="1" lang="ja-JP" altLang="en-US" dirty="0"/>
                  <a:t>階級の幅を小さくすると棒</a:t>
                </a:r>
                <a:r>
                  <a:rPr lang="ja-JP" altLang="en-US" dirty="0"/>
                  <a:t>が間引かれて隙間ができる</a:t>
                </a:r>
                <a:r>
                  <a:rPr lang="en-US" altLang="ja-JP" dirty="0"/>
                  <a:t>.</a:t>
                </a:r>
                <a:r>
                  <a:rPr lang="ja-JP" altLang="en-US" dirty="0"/>
                  <a:t>これはもともと</a:t>
                </a:r>
                <a14:m>
                  <m:oMath xmlns:m="http://schemas.openxmlformats.org/officeDocument/2006/math">
                    <m:r>
                      <a:rPr lang="en-US" altLang="ja-JP" i="1" dirty="0" smtClean="0">
                        <a:latin typeface="Cambria Math" panose="02040503050406030204" pitchFamily="18" charset="0"/>
                      </a:rPr>
                      <m:t>𝑋</m:t>
                    </m:r>
                  </m:oMath>
                </a14:m>
                <a:r>
                  <a:rPr lang="ja-JP" altLang="en-US" dirty="0"/>
                  <a:t>の取りうる値がとびとびだからである</a:t>
                </a:r>
                <a:r>
                  <a:rPr lang="en-US" altLang="ja-JP" dirty="0"/>
                  <a:t>.</a:t>
                </a:r>
              </a:p>
              <a:p>
                <a:pPr marL="0" indent="0">
                  <a:buNone/>
                </a:pPr>
                <a:r>
                  <a:rPr kumimoji="1" lang="ja-JP" altLang="en-US" dirty="0"/>
                  <a:t>　→　離散型という</a:t>
                </a:r>
                <a:r>
                  <a:rPr kumimoji="1" lang="en-US" altLang="ja-JP" dirty="0"/>
                  <a:t>.</a:t>
                </a:r>
                <a:endParaRPr kumimoji="1" lang="ja-JP" altLang="en-US" dirty="0"/>
              </a:p>
            </p:txBody>
          </p:sp>
        </mc:Choice>
        <mc:Fallback>
          <p:sp>
            <p:nvSpPr>
              <p:cNvPr id="3" name="コンテンツ プレースホルダー 2">
                <a:extLst>
                  <a:ext uri="{FF2B5EF4-FFF2-40B4-BE49-F238E27FC236}">
                    <a16:creationId xmlns:a16="http://schemas.microsoft.com/office/drawing/2014/main" id="{FBAE631D-0DF6-4ADB-9673-4B5F4805C921}"/>
                  </a:ext>
                </a:extLst>
              </p:cNvPr>
              <p:cNvSpPr>
                <a:spLocks noGrp="1" noRot="1" noChangeAspect="1" noMove="1" noResize="1" noEditPoints="1" noAdjustHandles="1" noChangeArrowheads="1" noChangeShapeType="1" noTextEdit="1"/>
              </p:cNvSpPr>
              <p:nvPr>
                <p:ph idx="1"/>
              </p:nvPr>
            </p:nvSpPr>
            <p:spPr>
              <a:blipFill>
                <a:blip r:embed="rId3"/>
                <a:stretch>
                  <a:fillRect l="-1546" t="-2241"/>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EA7510D1-F35B-4150-9992-C5D6BA2C84E8}"/>
              </a:ext>
            </a:extLst>
          </p:cNvPr>
          <p:cNvSpPr>
            <a:spLocks noGrp="1"/>
          </p:cNvSpPr>
          <p:nvPr>
            <p:ph type="sldNum" sz="quarter" idx="12"/>
          </p:nvPr>
        </p:nvSpPr>
        <p:spPr/>
        <p:txBody>
          <a:bodyPr/>
          <a:lstStyle/>
          <a:p>
            <a:fld id="{9073D3A4-03D7-409B-928B-79BD57E401CD}" type="slidenum">
              <a:rPr kumimoji="1" lang="ja-JP" altLang="en-US" smtClean="0"/>
              <a:pPr/>
              <a:t>6</a:t>
            </a:fld>
            <a:endParaRPr kumimoji="1" lang="ja-JP" altLang="en-US" dirty="0"/>
          </a:p>
        </p:txBody>
      </p:sp>
      <p:pic>
        <p:nvPicPr>
          <p:cNvPr id="6" name="図 5">
            <a:extLst>
              <a:ext uri="{FF2B5EF4-FFF2-40B4-BE49-F238E27FC236}">
                <a16:creationId xmlns:a16="http://schemas.microsoft.com/office/drawing/2014/main" id="{8CDBADF5-0194-4D07-98B7-E2AFE6E530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1942" y="3783287"/>
            <a:ext cx="7155473" cy="2393676"/>
          </a:xfrm>
          <a:prstGeom prst="rect">
            <a:avLst/>
          </a:prstGeom>
        </p:spPr>
      </p:pic>
      <p:graphicFrame>
        <p:nvGraphicFramePr>
          <p:cNvPr id="10" name="コンテンツ プレースホルダー 4">
            <a:extLst>
              <a:ext uri="{FF2B5EF4-FFF2-40B4-BE49-F238E27FC236}">
                <a16:creationId xmlns:a16="http://schemas.microsoft.com/office/drawing/2014/main" id="{DE86A650-619D-4F5D-BE05-353D54716F25}"/>
              </a:ext>
            </a:extLst>
          </p:cNvPr>
          <p:cNvGraphicFramePr>
            <a:graphicFrameLocks/>
          </p:cNvGraphicFramePr>
          <p:nvPr>
            <p:extLst>
              <p:ext uri="{D42A27DB-BD31-4B8C-83A1-F6EECF244321}">
                <p14:modId xmlns:p14="http://schemas.microsoft.com/office/powerpoint/2010/main" val="3727847898"/>
              </p:ext>
            </p:extLst>
          </p:nvPr>
        </p:nvGraphicFramePr>
        <p:xfrm>
          <a:off x="5743820" y="196576"/>
          <a:ext cx="2405492" cy="13255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396525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9F5F114-C22F-48F9-894F-B57A3C001652}"/>
              </a:ext>
            </a:extLst>
          </p:cNvPr>
          <p:cNvSpPr>
            <a:spLocks noGrp="1"/>
          </p:cNvSpPr>
          <p:nvPr>
            <p:ph type="title"/>
          </p:nvPr>
        </p:nvSpPr>
        <p:spPr/>
        <p:txBody>
          <a:bodyPr/>
          <a:lstStyle/>
          <a:p>
            <a:r>
              <a:rPr kumimoji="1" lang="ja-JP" altLang="en-US" dirty="0"/>
              <a:t>連続型</a:t>
            </a:r>
          </a:p>
        </p:txBody>
      </p:sp>
      <p:sp>
        <p:nvSpPr>
          <p:cNvPr id="3" name="コンテンツ プレースホルダー 2">
            <a:extLst>
              <a:ext uri="{FF2B5EF4-FFF2-40B4-BE49-F238E27FC236}">
                <a16:creationId xmlns:a16="http://schemas.microsoft.com/office/drawing/2014/main" id="{B24EE9E8-5EB1-4AC5-BDF2-64932939E2BB}"/>
              </a:ext>
            </a:extLst>
          </p:cNvPr>
          <p:cNvSpPr>
            <a:spLocks noGrp="1"/>
          </p:cNvSpPr>
          <p:nvPr>
            <p:ph idx="1"/>
          </p:nvPr>
        </p:nvSpPr>
        <p:spPr/>
        <p:txBody>
          <a:bodyPr/>
          <a:lstStyle/>
          <a:p>
            <a:pPr marL="0" indent="0">
              <a:buNone/>
            </a:pPr>
            <a:r>
              <a:rPr kumimoji="1" lang="ja-JP" altLang="en-US" dirty="0"/>
              <a:t>連続型の確率変数の分布を表すグラフを示す</a:t>
            </a:r>
            <a:endParaRPr kumimoji="1" lang="en-US" altLang="ja-JP" dirty="0"/>
          </a:p>
          <a:p>
            <a:pPr marL="0" indent="0">
              <a:buNone/>
            </a:pPr>
            <a:r>
              <a:rPr kumimoji="1" lang="ja-JP" altLang="en-US" dirty="0"/>
              <a:t>曲線を</a:t>
            </a:r>
            <a:r>
              <a:rPr kumimoji="1" lang="ja-JP" altLang="en-US" dirty="0">
                <a:solidFill>
                  <a:srgbClr val="FF0000"/>
                </a:solidFill>
              </a:rPr>
              <a:t>確率密度関数</a:t>
            </a:r>
            <a:r>
              <a:rPr kumimoji="1" lang="ja-JP" altLang="en-US" dirty="0"/>
              <a:t>を</a:t>
            </a:r>
            <a:r>
              <a:rPr lang="ja-JP" altLang="en-US" dirty="0"/>
              <a:t>いう</a:t>
            </a:r>
            <a:r>
              <a:rPr lang="en-US" altLang="ja-JP" dirty="0"/>
              <a:t>.</a:t>
            </a:r>
          </a:p>
          <a:p>
            <a:pPr marL="0" indent="0">
              <a:buNone/>
            </a:pPr>
            <a:r>
              <a:rPr kumimoji="1" lang="ja-JP" altLang="en-US" dirty="0"/>
              <a:t>一様分布ともいう</a:t>
            </a:r>
            <a:r>
              <a:rPr kumimoji="1" lang="en-US" altLang="ja-JP" dirty="0"/>
              <a:t>.</a:t>
            </a:r>
            <a:endParaRPr kumimoji="1" lang="ja-JP" altLang="en-US" dirty="0"/>
          </a:p>
        </p:txBody>
      </p:sp>
      <p:sp>
        <p:nvSpPr>
          <p:cNvPr id="4" name="スライド番号プレースホルダー 3">
            <a:extLst>
              <a:ext uri="{FF2B5EF4-FFF2-40B4-BE49-F238E27FC236}">
                <a16:creationId xmlns:a16="http://schemas.microsoft.com/office/drawing/2014/main" id="{FE5E41C3-ECD7-4D49-9AF6-0C144394AA24}"/>
              </a:ext>
            </a:extLst>
          </p:cNvPr>
          <p:cNvSpPr>
            <a:spLocks noGrp="1"/>
          </p:cNvSpPr>
          <p:nvPr>
            <p:ph type="sldNum" sz="quarter" idx="12"/>
          </p:nvPr>
        </p:nvSpPr>
        <p:spPr/>
        <p:txBody>
          <a:bodyPr/>
          <a:lstStyle/>
          <a:p>
            <a:fld id="{9073D3A4-03D7-409B-928B-79BD57E401CD}" type="slidenum">
              <a:rPr kumimoji="1" lang="ja-JP" altLang="en-US" smtClean="0"/>
              <a:pPr/>
              <a:t>7</a:t>
            </a:fld>
            <a:endParaRPr kumimoji="1" lang="ja-JP" altLang="en-US" dirty="0"/>
          </a:p>
        </p:txBody>
      </p:sp>
      <p:pic>
        <p:nvPicPr>
          <p:cNvPr id="6" name="図 5">
            <a:extLst>
              <a:ext uri="{FF2B5EF4-FFF2-40B4-BE49-F238E27FC236}">
                <a16:creationId xmlns:a16="http://schemas.microsoft.com/office/drawing/2014/main" id="{30BCF85D-2330-4088-83AB-F684B87C49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9663" y="3568700"/>
            <a:ext cx="6734848" cy="2316284"/>
          </a:xfrm>
          <a:prstGeom prst="rect">
            <a:avLst/>
          </a:prstGeom>
        </p:spPr>
      </p:pic>
      <p:sp>
        <p:nvSpPr>
          <p:cNvPr id="7" name="吹き出し: 四角形 6">
            <a:extLst>
              <a:ext uri="{FF2B5EF4-FFF2-40B4-BE49-F238E27FC236}">
                <a16:creationId xmlns:a16="http://schemas.microsoft.com/office/drawing/2014/main" id="{1711594B-9A9C-43D3-BF8B-6E81CA84C70A}"/>
              </a:ext>
            </a:extLst>
          </p:cNvPr>
          <p:cNvSpPr/>
          <p:nvPr/>
        </p:nvSpPr>
        <p:spPr>
          <a:xfrm>
            <a:off x="6010030" y="2544216"/>
            <a:ext cx="2938585" cy="732505"/>
          </a:xfrm>
          <a:prstGeom prst="wedgeRectCallout">
            <a:avLst>
              <a:gd name="adj1" fmla="val -37695"/>
              <a:gd name="adj2" fmla="val 110026"/>
            </a:avLst>
          </a:prstGeom>
          <a:noFill/>
          <a:ln w="50800">
            <a:solidFill>
              <a:schemeClr val="accent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ja-JP" altLang="en-US" sz="2000" dirty="0">
                <a:solidFill>
                  <a:schemeClr val="tx1"/>
                </a:solidFill>
              </a:rPr>
              <a:t>これが確率密度関数</a:t>
            </a:r>
            <a:endParaRPr kumimoji="1" lang="en-US" altLang="ja-JP" sz="2000" dirty="0">
              <a:solidFill>
                <a:schemeClr val="tx1"/>
              </a:solidFill>
            </a:endParaRPr>
          </a:p>
          <a:p>
            <a:pPr algn="ctr"/>
            <a:r>
              <a:rPr kumimoji="1" lang="ja-JP" altLang="en-US" sz="2000" dirty="0">
                <a:solidFill>
                  <a:schemeClr val="tx1"/>
                </a:solidFill>
              </a:rPr>
              <a:t>直線は曲線の一種</a:t>
            </a:r>
            <a:endParaRPr kumimoji="1" lang="en-US" altLang="ja-JP" sz="2000" dirty="0">
              <a:solidFill>
                <a:schemeClr val="tx1"/>
              </a:solidFill>
            </a:endParaRPr>
          </a:p>
        </p:txBody>
      </p:sp>
      <p:graphicFrame>
        <p:nvGraphicFramePr>
          <p:cNvPr id="8" name="コンテンツ プレースホルダー 4">
            <a:extLst>
              <a:ext uri="{FF2B5EF4-FFF2-40B4-BE49-F238E27FC236}">
                <a16:creationId xmlns:a16="http://schemas.microsoft.com/office/drawing/2014/main" id="{C7D2AB17-26AD-4973-8B28-D9B56BA8345E}"/>
              </a:ext>
            </a:extLst>
          </p:cNvPr>
          <p:cNvGraphicFramePr>
            <a:graphicFrameLocks/>
          </p:cNvGraphicFramePr>
          <p:nvPr>
            <p:extLst>
              <p:ext uri="{D42A27DB-BD31-4B8C-83A1-F6EECF244321}">
                <p14:modId xmlns:p14="http://schemas.microsoft.com/office/powerpoint/2010/main" val="3524064507"/>
              </p:ext>
            </p:extLst>
          </p:nvPr>
        </p:nvGraphicFramePr>
        <p:xfrm>
          <a:off x="5743820" y="196576"/>
          <a:ext cx="2405492" cy="1325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73467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4848C0B-14AC-453D-A978-0DC8E964B43E}"/>
              </a:ext>
            </a:extLst>
          </p:cNvPr>
          <p:cNvSpPr>
            <a:spLocks noGrp="1"/>
          </p:cNvSpPr>
          <p:nvPr>
            <p:ph type="title"/>
          </p:nvPr>
        </p:nvSpPr>
        <p:spPr/>
        <p:txBody>
          <a:bodyPr/>
          <a:lstStyle/>
          <a:p>
            <a:r>
              <a:rPr kumimoji="1" lang="ja-JP" altLang="en-US" dirty="0"/>
              <a:t>連続型確率分布の特徴</a:t>
            </a:r>
          </a:p>
        </p:txBody>
      </p:sp>
      <p:sp>
        <p:nvSpPr>
          <p:cNvPr id="3" name="コンテンツ プレースホルダー 2">
            <a:extLst>
              <a:ext uri="{FF2B5EF4-FFF2-40B4-BE49-F238E27FC236}">
                <a16:creationId xmlns:a16="http://schemas.microsoft.com/office/drawing/2014/main" id="{5BF69184-AE9D-486D-93C8-E45F55D05F48}"/>
              </a:ext>
            </a:extLst>
          </p:cNvPr>
          <p:cNvSpPr>
            <a:spLocks noGrp="1"/>
          </p:cNvSpPr>
          <p:nvPr>
            <p:ph idx="1"/>
          </p:nvPr>
        </p:nvSpPr>
        <p:spPr/>
        <p:txBody>
          <a:bodyPr/>
          <a:lstStyle/>
          <a:p>
            <a:r>
              <a:rPr kumimoji="1" lang="en-US" altLang="ja-JP" dirty="0"/>
              <a:t>P(40 </a:t>
            </a:r>
            <a:r>
              <a:rPr kumimoji="1" lang="ja-JP" altLang="en-US" dirty="0"/>
              <a:t>≤ 𝑋</a:t>
            </a:r>
            <a:r>
              <a:rPr kumimoji="1" lang="en-US" altLang="ja-JP" dirty="0"/>
              <a:t> &lt; 130)</a:t>
            </a:r>
          </a:p>
          <a:p>
            <a:r>
              <a:rPr lang="en-US" altLang="ja-JP" dirty="0"/>
              <a:t>P(40 &lt; </a:t>
            </a:r>
            <a:r>
              <a:rPr lang="ja-JP" altLang="en-US" dirty="0"/>
              <a:t>𝑋</a:t>
            </a:r>
            <a:r>
              <a:rPr lang="en-US" altLang="ja-JP" dirty="0"/>
              <a:t> &lt; 130)			</a:t>
            </a:r>
            <a:r>
              <a:rPr lang="ja-JP" altLang="en-US" dirty="0"/>
              <a:t>すべて同じ確率</a:t>
            </a:r>
            <a:endParaRPr kumimoji="1" lang="en-US" altLang="ja-JP" dirty="0"/>
          </a:p>
          <a:p>
            <a:r>
              <a:rPr lang="en-US" altLang="ja-JP" dirty="0"/>
              <a:t>P(40 &lt; </a:t>
            </a:r>
            <a:r>
              <a:rPr lang="ja-JP" altLang="en-US" dirty="0"/>
              <a:t>𝑋 ≤ </a:t>
            </a:r>
            <a:r>
              <a:rPr lang="en-US" altLang="ja-JP" dirty="0"/>
              <a:t>130)</a:t>
            </a:r>
            <a:endParaRPr lang="ja-JP" altLang="en-US" dirty="0"/>
          </a:p>
          <a:p>
            <a:endParaRPr kumimoji="1" lang="en-US" altLang="ja-JP" dirty="0"/>
          </a:p>
          <a:p>
            <a:pPr marL="0" indent="0">
              <a:buNone/>
            </a:pPr>
            <a:r>
              <a:rPr lang="en-US" altLang="ja-JP" dirty="0">
                <a:solidFill>
                  <a:srgbClr val="FF0000"/>
                </a:solidFill>
              </a:rPr>
              <a:t>1</a:t>
            </a:r>
            <a:r>
              <a:rPr lang="ja-JP" altLang="en-US" dirty="0">
                <a:solidFill>
                  <a:srgbClr val="FF0000"/>
                </a:solidFill>
              </a:rPr>
              <a:t>点での確率は</a:t>
            </a:r>
            <a:r>
              <a:rPr lang="en-US" altLang="ja-JP" dirty="0">
                <a:solidFill>
                  <a:srgbClr val="FF0000"/>
                </a:solidFill>
              </a:rPr>
              <a:t>0</a:t>
            </a:r>
            <a:r>
              <a:rPr lang="ja-JP" altLang="en-US" dirty="0">
                <a:solidFill>
                  <a:srgbClr val="FF0000"/>
                </a:solidFill>
              </a:rPr>
              <a:t>になる</a:t>
            </a:r>
            <a:endParaRPr lang="en-US" altLang="ja-JP" dirty="0">
              <a:solidFill>
                <a:srgbClr val="FF0000"/>
              </a:solidFill>
            </a:endParaRPr>
          </a:p>
          <a:p>
            <a:pPr marL="0" indent="0">
              <a:buNone/>
            </a:pPr>
            <a:r>
              <a:rPr kumimoji="1" lang="ja-JP" altLang="en-US" dirty="0"/>
              <a:t>　→　</a:t>
            </a:r>
            <a:r>
              <a:rPr kumimoji="1" lang="en-US" altLang="ja-JP" dirty="0"/>
              <a:t>1/</a:t>
            </a:r>
            <a:r>
              <a:rPr kumimoji="1" lang="ja-JP" altLang="en-US" dirty="0"/>
              <a:t>全事象⇔</a:t>
            </a:r>
            <a:r>
              <a:rPr lang="ja-JP" altLang="en-US" dirty="0"/>
              <a:t> </a:t>
            </a:r>
            <a:r>
              <a:rPr kumimoji="1" lang="en-US" altLang="ja-JP" dirty="0"/>
              <a:t>1/</a:t>
            </a:r>
            <a:r>
              <a:rPr kumimoji="1" lang="ja-JP" altLang="en-US" dirty="0"/>
              <a:t>∞ 　→　</a:t>
            </a:r>
            <a:r>
              <a:rPr kumimoji="1" lang="en-US" altLang="ja-JP" sz="3600" dirty="0">
                <a:solidFill>
                  <a:srgbClr val="FF0000"/>
                </a:solidFill>
              </a:rPr>
              <a:t>0</a:t>
            </a:r>
            <a:endParaRPr kumimoji="1" lang="ja-JP" altLang="en-US" dirty="0">
              <a:solidFill>
                <a:srgbClr val="FF0000"/>
              </a:solidFill>
            </a:endParaRPr>
          </a:p>
        </p:txBody>
      </p:sp>
      <p:sp>
        <p:nvSpPr>
          <p:cNvPr id="4" name="スライド番号プレースホルダー 3">
            <a:extLst>
              <a:ext uri="{FF2B5EF4-FFF2-40B4-BE49-F238E27FC236}">
                <a16:creationId xmlns:a16="http://schemas.microsoft.com/office/drawing/2014/main" id="{C20E795E-737B-4583-9A58-EA41BAFD3638}"/>
              </a:ext>
            </a:extLst>
          </p:cNvPr>
          <p:cNvSpPr>
            <a:spLocks noGrp="1"/>
          </p:cNvSpPr>
          <p:nvPr>
            <p:ph type="sldNum" sz="quarter" idx="12"/>
          </p:nvPr>
        </p:nvSpPr>
        <p:spPr/>
        <p:txBody>
          <a:bodyPr/>
          <a:lstStyle/>
          <a:p>
            <a:fld id="{9073D3A4-03D7-409B-928B-79BD57E401CD}" type="slidenum">
              <a:rPr kumimoji="1" lang="ja-JP" altLang="en-US" smtClean="0"/>
              <a:pPr/>
              <a:t>8</a:t>
            </a:fld>
            <a:endParaRPr kumimoji="1" lang="ja-JP" altLang="en-US" dirty="0"/>
          </a:p>
        </p:txBody>
      </p:sp>
      <p:sp>
        <p:nvSpPr>
          <p:cNvPr id="5" name="矢印: 右 4">
            <a:extLst>
              <a:ext uri="{FF2B5EF4-FFF2-40B4-BE49-F238E27FC236}">
                <a16:creationId xmlns:a16="http://schemas.microsoft.com/office/drawing/2014/main" id="{956976D6-49C0-4F3F-8175-35915D6D4934}"/>
              </a:ext>
            </a:extLst>
          </p:cNvPr>
          <p:cNvSpPr/>
          <p:nvPr/>
        </p:nvSpPr>
        <p:spPr>
          <a:xfrm>
            <a:off x="4030462" y="2361460"/>
            <a:ext cx="621437" cy="46163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4249239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2489AF6-6406-4793-B445-6AAC69850385}"/>
              </a:ext>
            </a:extLst>
          </p:cNvPr>
          <p:cNvSpPr>
            <a:spLocks noGrp="1"/>
          </p:cNvSpPr>
          <p:nvPr>
            <p:ph type="title"/>
          </p:nvPr>
        </p:nvSpPr>
        <p:spPr/>
        <p:txBody>
          <a:bodyPr/>
          <a:lstStyle/>
          <a:p>
            <a:r>
              <a:rPr lang="ja-JP" altLang="en-US" dirty="0"/>
              <a:t>例題</a:t>
            </a:r>
            <a:endParaRPr kumimoji="1" lang="ja-JP" altLang="en-US" dirty="0"/>
          </a:p>
        </p:txBody>
      </p:sp>
      <p:sp>
        <p:nvSpPr>
          <p:cNvPr id="3" name="コンテンツ プレースホルダー 2">
            <a:extLst>
              <a:ext uri="{FF2B5EF4-FFF2-40B4-BE49-F238E27FC236}">
                <a16:creationId xmlns:a16="http://schemas.microsoft.com/office/drawing/2014/main" id="{480F8883-90E2-4E49-B240-EB1F53F118BD}"/>
              </a:ext>
            </a:extLst>
          </p:cNvPr>
          <p:cNvSpPr>
            <a:spLocks noGrp="1"/>
          </p:cNvSpPr>
          <p:nvPr>
            <p:ph idx="1"/>
          </p:nvPr>
        </p:nvSpPr>
        <p:spPr>
          <a:xfrm>
            <a:off x="374525" y="1847851"/>
            <a:ext cx="8591921" cy="4351338"/>
          </a:xfrm>
        </p:spPr>
        <p:txBody>
          <a:bodyPr/>
          <a:lstStyle/>
          <a:p>
            <a:pPr marL="0" indent="0">
              <a:buNone/>
            </a:pPr>
            <a:r>
              <a:rPr kumimoji="1" lang="ja-JP" altLang="en-US" dirty="0"/>
              <a:t>𝑎駅の時刻表では</a:t>
            </a:r>
            <a:r>
              <a:rPr kumimoji="1" lang="en-US" altLang="ja-JP" dirty="0"/>
              <a:t>,</a:t>
            </a:r>
            <a:r>
              <a:rPr kumimoji="1" lang="ja-JP" altLang="en-US" dirty="0"/>
              <a:t>何時台であっても</a:t>
            </a:r>
            <a:r>
              <a:rPr kumimoji="1" lang="en-US" altLang="ja-JP" dirty="0"/>
              <a:t>00</a:t>
            </a:r>
            <a:r>
              <a:rPr kumimoji="1" lang="ja-JP" altLang="en-US" dirty="0"/>
              <a:t>分と</a:t>
            </a:r>
            <a:r>
              <a:rPr kumimoji="1" lang="en-US" altLang="ja-JP" dirty="0"/>
              <a:t>15</a:t>
            </a:r>
            <a:r>
              <a:rPr kumimoji="1" lang="ja-JP" altLang="en-US" dirty="0"/>
              <a:t>分に</a:t>
            </a:r>
            <a:endParaRPr kumimoji="1" lang="en-US" altLang="ja-JP" dirty="0"/>
          </a:p>
          <a:p>
            <a:pPr marL="0" indent="0">
              <a:buNone/>
            </a:pPr>
            <a:r>
              <a:rPr kumimoji="1" lang="ja-JP" altLang="en-US" dirty="0"/>
              <a:t>電車が到着する</a:t>
            </a:r>
            <a:r>
              <a:rPr lang="en-US" altLang="ja-JP" dirty="0"/>
              <a:t>.</a:t>
            </a:r>
          </a:p>
          <a:p>
            <a:pPr marL="0" indent="0">
              <a:buNone/>
            </a:pPr>
            <a:r>
              <a:rPr kumimoji="1" lang="ja-JP" altLang="en-US" dirty="0"/>
              <a:t>ある人が𝑎駅に着いたとき電車が来るまでの</a:t>
            </a:r>
            <a:endParaRPr kumimoji="1" lang="en-US" altLang="ja-JP" dirty="0"/>
          </a:p>
          <a:p>
            <a:pPr marL="0" indent="0">
              <a:buNone/>
            </a:pPr>
            <a:r>
              <a:rPr kumimoji="1" lang="ja-JP" altLang="en-US" dirty="0"/>
              <a:t>待ち時間を𝑋とする</a:t>
            </a:r>
            <a:r>
              <a:rPr kumimoji="1" lang="en-US" altLang="ja-JP" dirty="0"/>
              <a:t>.</a:t>
            </a:r>
          </a:p>
          <a:p>
            <a:endParaRPr lang="en-US" altLang="ja-JP" dirty="0"/>
          </a:p>
          <a:p>
            <a:pPr marL="0" indent="0">
              <a:buNone/>
            </a:pPr>
            <a:r>
              <a:rPr lang="en-US" altLang="ja-JP" dirty="0"/>
              <a:t>(1) </a:t>
            </a:r>
            <a:r>
              <a:rPr lang="ja-JP" altLang="en-US" dirty="0"/>
              <a:t>𝑋の確率分布を求めグラフで表せ</a:t>
            </a:r>
            <a:r>
              <a:rPr lang="en-US" altLang="ja-JP" dirty="0"/>
              <a:t>.</a:t>
            </a:r>
          </a:p>
          <a:p>
            <a:pPr marL="0" indent="0">
              <a:buNone/>
            </a:pPr>
            <a:r>
              <a:rPr kumimoji="1" lang="en-US" altLang="ja-JP" dirty="0"/>
              <a:t>(2) </a:t>
            </a:r>
            <a:r>
              <a:rPr kumimoji="1" lang="ja-JP" altLang="en-US" dirty="0"/>
              <a:t>待ち時間が</a:t>
            </a:r>
            <a:r>
              <a:rPr kumimoji="1" lang="en-US" altLang="ja-JP" dirty="0"/>
              <a:t>10</a:t>
            </a:r>
            <a:r>
              <a:rPr kumimoji="1" lang="ja-JP" altLang="en-US" dirty="0"/>
              <a:t>分以上</a:t>
            </a:r>
            <a:r>
              <a:rPr kumimoji="1" lang="en-US" altLang="ja-JP" dirty="0"/>
              <a:t>20</a:t>
            </a:r>
            <a:r>
              <a:rPr kumimoji="1" lang="ja-JP" altLang="en-US" dirty="0"/>
              <a:t>分未満である確率を求めよ</a:t>
            </a:r>
            <a:r>
              <a:rPr kumimoji="1" lang="en-US" altLang="ja-JP" dirty="0"/>
              <a:t>.</a:t>
            </a:r>
            <a:endParaRPr kumimoji="1" lang="ja-JP" altLang="en-US" dirty="0"/>
          </a:p>
        </p:txBody>
      </p:sp>
      <p:sp>
        <p:nvSpPr>
          <p:cNvPr id="4" name="スライド番号プレースホルダー 3">
            <a:extLst>
              <a:ext uri="{FF2B5EF4-FFF2-40B4-BE49-F238E27FC236}">
                <a16:creationId xmlns:a16="http://schemas.microsoft.com/office/drawing/2014/main" id="{FACD3B53-E7E5-4973-9F7C-634A3774F8A2}"/>
              </a:ext>
            </a:extLst>
          </p:cNvPr>
          <p:cNvSpPr>
            <a:spLocks noGrp="1"/>
          </p:cNvSpPr>
          <p:nvPr>
            <p:ph type="sldNum" sz="quarter" idx="12"/>
          </p:nvPr>
        </p:nvSpPr>
        <p:spPr/>
        <p:txBody>
          <a:bodyPr/>
          <a:lstStyle/>
          <a:p>
            <a:fld id="{9073D3A4-03D7-409B-928B-79BD57E401CD}" type="slidenum">
              <a:rPr kumimoji="1" lang="ja-JP" altLang="en-US" smtClean="0"/>
              <a:pPr/>
              <a:t>9</a:t>
            </a:fld>
            <a:endParaRPr kumimoji="1" lang="ja-JP" altLang="en-US" dirty="0"/>
          </a:p>
        </p:txBody>
      </p:sp>
    </p:spTree>
    <p:extLst>
      <p:ext uri="{BB962C8B-B14F-4D97-AF65-F5344CB8AC3E}">
        <p14:creationId xmlns:p14="http://schemas.microsoft.com/office/powerpoint/2010/main" val="19042858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F510E8-6232-411A-9B7B-2B0CC3356DC8}"/>
              </a:ext>
            </a:extLst>
          </p:cNvPr>
          <p:cNvSpPr>
            <a:spLocks noGrp="1"/>
          </p:cNvSpPr>
          <p:nvPr>
            <p:ph type="title"/>
          </p:nvPr>
        </p:nvSpPr>
        <p:spPr>
          <a:xfrm>
            <a:off x="628650" y="365126"/>
            <a:ext cx="7886700" cy="1325563"/>
          </a:xfrm>
        </p:spPr>
        <p:txBody>
          <a:bodyPr>
            <a:normAutofit/>
          </a:bodyPr>
          <a:lstStyle/>
          <a:p>
            <a:r>
              <a:rPr lang="en-US" altLang="ja-JP" dirty="0"/>
              <a:t>(1) </a:t>
            </a:r>
            <a:r>
              <a:rPr lang="ja-JP" altLang="en-US" dirty="0"/>
              <a:t>𝑋の確率分布</a:t>
            </a:r>
            <a:endParaRPr kumimoji="1" lang="ja-JP" altLang="en-US" dirty="0"/>
          </a:p>
        </p:txBody>
      </p:sp>
      <p:sp>
        <p:nvSpPr>
          <p:cNvPr id="3" name="コンテンツ プレースホルダー 2">
            <a:extLst>
              <a:ext uri="{FF2B5EF4-FFF2-40B4-BE49-F238E27FC236}">
                <a16:creationId xmlns:a16="http://schemas.microsoft.com/office/drawing/2014/main" id="{B03A3D9E-3E6D-4517-B01E-4C3862B4544A}"/>
              </a:ext>
            </a:extLst>
          </p:cNvPr>
          <p:cNvSpPr>
            <a:spLocks noGrp="1"/>
          </p:cNvSpPr>
          <p:nvPr>
            <p:ph idx="1"/>
          </p:nvPr>
        </p:nvSpPr>
        <p:spPr/>
        <p:txBody>
          <a:bodyPr>
            <a:normAutofit/>
          </a:bodyPr>
          <a:lstStyle/>
          <a:p>
            <a:pPr marL="0" indent="0">
              <a:buNone/>
            </a:pPr>
            <a:r>
              <a:rPr lang="ja-JP" altLang="en-US" dirty="0"/>
              <a:t>待ち時間の最小値は</a:t>
            </a:r>
            <a:r>
              <a:rPr lang="en-US" altLang="ja-JP" dirty="0"/>
              <a:t>0,</a:t>
            </a:r>
            <a:r>
              <a:rPr lang="ja-JP" altLang="en-US" dirty="0"/>
              <a:t>最大値は</a:t>
            </a:r>
            <a:r>
              <a:rPr lang="en-US" altLang="ja-JP" dirty="0"/>
              <a:t>45</a:t>
            </a:r>
          </a:p>
          <a:p>
            <a:endParaRPr kumimoji="1" lang="en-US" altLang="ja-JP" dirty="0"/>
          </a:p>
          <a:p>
            <a:endParaRPr lang="en-US" altLang="ja-JP" dirty="0"/>
          </a:p>
          <a:p>
            <a:endParaRPr kumimoji="1" lang="en-US" altLang="ja-JP" dirty="0"/>
          </a:p>
          <a:p>
            <a:endParaRPr lang="en-US" altLang="ja-JP" dirty="0"/>
          </a:p>
          <a:p>
            <a:endParaRPr kumimoji="1" lang="en-US" altLang="ja-JP" dirty="0"/>
          </a:p>
          <a:p>
            <a:endParaRPr lang="en-US" altLang="ja-JP" dirty="0"/>
          </a:p>
          <a:p>
            <a:pPr marL="0" indent="0">
              <a:buNone/>
            </a:pPr>
            <a:r>
              <a:rPr kumimoji="1" lang="en-US" altLang="ja-JP" dirty="0"/>
              <a:t>0&lt;</a:t>
            </a:r>
            <a:r>
              <a:rPr kumimoji="1" lang="ja-JP" altLang="en-US" dirty="0"/>
              <a:t>𝑋</a:t>
            </a:r>
            <a:r>
              <a:rPr kumimoji="1" lang="en-US" altLang="ja-JP" dirty="0"/>
              <a:t>&lt;45</a:t>
            </a:r>
            <a:r>
              <a:rPr kumimoji="1" lang="ja-JP" altLang="en-US" dirty="0"/>
              <a:t>において</a:t>
            </a:r>
            <a:r>
              <a:rPr lang="en-US" altLang="ja-JP" dirty="0"/>
              <a:t>P(0&lt;</a:t>
            </a:r>
            <a:r>
              <a:rPr lang="ja-JP" altLang="en-US" dirty="0"/>
              <a:t>𝑋</a:t>
            </a:r>
            <a:r>
              <a:rPr lang="en-US" altLang="ja-JP" dirty="0"/>
              <a:t>&lt;15)</a:t>
            </a:r>
            <a:r>
              <a:rPr lang="ja-JP" altLang="en-US" dirty="0"/>
              <a:t>は</a:t>
            </a:r>
            <a:r>
              <a:rPr lang="en-US" altLang="ja-JP" dirty="0"/>
              <a:t> </a:t>
            </a:r>
            <a:r>
              <a:rPr kumimoji="1" lang="en-US" altLang="ja-JP" dirty="0"/>
              <a:t>P(15&lt;</a:t>
            </a:r>
            <a:r>
              <a:rPr kumimoji="1" lang="ja-JP" altLang="en-US" dirty="0"/>
              <a:t>𝑋</a:t>
            </a:r>
            <a:r>
              <a:rPr kumimoji="1" lang="en-US" altLang="ja-JP" dirty="0"/>
              <a:t>&lt;45)</a:t>
            </a:r>
            <a:r>
              <a:rPr kumimoji="1" lang="ja-JP" altLang="en-US" dirty="0"/>
              <a:t>の</a:t>
            </a:r>
            <a:r>
              <a:rPr kumimoji="1" lang="en-US" altLang="ja-JP" dirty="0"/>
              <a:t>2</a:t>
            </a:r>
            <a:r>
              <a:rPr kumimoji="1" lang="ja-JP" altLang="en-US" dirty="0"/>
              <a:t>倍</a:t>
            </a:r>
          </a:p>
        </p:txBody>
      </p:sp>
      <p:sp>
        <p:nvSpPr>
          <p:cNvPr id="4" name="スライド番号プレースホルダー 3">
            <a:extLst>
              <a:ext uri="{FF2B5EF4-FFF2-40B4-BE49-F238E27FC236}">
                <a16:creationId xmlns:a16="http://schemas.microsoft.com/office/drawing/2014/main" id="{82EFBF53-37AA-406A-A585-FEE30B2E39D0}"/>
              </a:ext>
            </a:extLst>
          </p:cNvPr>
          <p:cNvSpPr>
            <a:spLocks noGrp="1"/>
          </p:cNvSpPr>
          <p:nvPr>
            <p:ph type="sldNum" sz="quarter" idx="12"/>
          </p:nvPr>
        </p:nvSpPr>
        <p:spPr/>
        <p:txBody>
          <a:bodyPr/>
          <a:lstStyle/>
          <a:p>
            <a:fld id="{9073D3A4-03D7-409B-928B-79BD57E401CD}" type="slidenum">
              <a:rPr kumimoji="1" lang="ja-JP" altLang="en-US" smtClean="0"/>
              <a:pPr/>
              <a:t>10</a:t>
            </a:fld>
            <a:endParaRPr kumimoji="1" lang="ja-JP" altLang="en-US" dirty="0"/>
          </a:p>
        </p:txBody>
      </p:sp>
      <p:pic>
        <p:nvPicPr>
          <p:cNvPr id="5" name="コンテンツ プレースホルダー 9">
            <a:extLst>
              <a:ext uri="{FF2B5EF4-FFF2-40B4-BE49-F238E27FC236}">
                <a16:creationId xmlns:a16="http://schemas.microsoft.com/office/drawing/2014/main" id="{8073AB97-26BA-4BB2-B08C-C4378D53D1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650" y="2400902"/>
            <a:ext cx="7886700" cy="2824099"/>
          </a:xfrm>
          <a:prstGeom prst="rect">
            <a:avLst/>
          </a:prstGeom>
        </p:spPr>
      </p:pic>
      <p:sp>
        <p:nvSpPr>
          <p:cNvPr id="6" name="四角形: 角を丸くする 5">
            <a:extLst>
              <a:ext uri="{FF2B5EF4-FFF2-40B4-BE49-F238E27FC236}">
                <a16:creationId xmlns:a16="http://schemas.microsoft.com/office/drawing/2014/main" id="{4504C7D8-0C6D-4766-AC72-BBFE065B9DC6}"/>
              </a:ext>
            </a:extLst>
          </p:cNvPr>
          <p:cNvSpPr/>
          <p:nvPr/>
        </p:nvSpPr>
        <p:spPr>
          <a:xfrm>
            <a:off x="5532087" y="2654423"/>
            <a:ext cx="566872" cy="1966896"/>
          </a:xfrm>
          <a:prstGeom prst="roundRect">
            <a:avLst/>
          </a:prstGeom>
          <a:noFill/>
          <a:ln w="762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ln w="76200"/>
              <a:solidFill>
                <a:schemeClr val="tx1"/>
              </a:solidFill>
              <a:effectLst>
                <a:outerShdw blurRad="38100" dist="19050" dir="2700000" algn="tl" rotWithShape="0">
                  <a:schemeClr val="dk1">
                    <a:alpha val="40000"/>
                  </a:schemeClr>
                </a:outerShdw>
              </a:effectLst>
            </a:endParaRPr>
          </a:p>
        </p:txBody>
      </p:sp>
      <p:sp>
        <p:nvSpPr>
          <p:cNvPr id="7" name="四角形: 角を丸くする 6">
            <a:extLst>
              <a:ext uri="{FF2B5EF4-FFF2-40B4-BE49-F238E27FC236}">
                <a16:creationId xmlns:a16="http://schemas.microsoft.com/office/drawing/2014/main" id="{FF47A65F-9FA5-4033-B978-F808F7152E60}"/>
              </a:ext>
            </a:extLst>
          </p:cNvPr>
          <p:cNvSpPr/>
          <p:nvPr/>
        </p:nvSpPr>
        <p:spPr>
          <a:xfrm>
            <a:off x="6871317" y="2654423"/>
            <a:ext cx="825623" cy="1944210"/>
          </a:xfrm>
          <a:prstGeom prst="roundRect">
            <a:avLst/>
          </a:prstGeom>
          <a:noFill/>
          <a:ln w="762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ln w="7620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912150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7A1721E-BF7A-43E5-B9CF-073FC4FC234C}"/>
              </a:ext>
            </a:extLst>
          </p:cNvPr>
          <p:cNvSpPr>
            <a:spLocks noGrp="1"/>
          </p:cNvSpPr>
          <p:nvPr>
            <p:ph type="title"/>
          </p:nvPr>
        </p:nvSpPr>
        <p:spPr/>
        <p:txBody>
          <a:bodyPr/>
          <a:lstStyle/>
          <a:p>
            <a:r>
              <a:rPr lang="en-US" altLang="ja-JP" dirty="0"/>
              <a:t>(1) </a:t>
            </a:r>
            <a:r>
              <a:rPr lang="ja-JP" altLang="en-US" dirty="0"/>
              <a:t>𝑋の確率分布</a:t>
            </a:r>
            <a:endParaRPr kumimoji="1" lang="ja-JP" altLang="en-US" dirty="0"/>
          </a:p>
        </p:txBody>
      </p:sp>
      <p:pic>
        <p:nvPicPr>
          <p:cNvPr id="6" name="コンテンツ プレースホルダー 5" descr="テキスト が含まれている画像&#10;&#10;高い精度で生成された説明">
            <a:extLst>
              <a:ext uri="{FF2B5EF4-FFF2-40B4-BE49-F238E27FC236}">
                <a16:creationId xmlns:a16="http://schemas.microsoft.com/office/drawing/2014/main" id="{DAD27E5F-7E96-4584-85EF-DC29ED0490A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61134" y="3638234"/>
            <a:ext cx="7162800" cy="2324100"/>
          </a:xfrm>
        </p:spPr>
      </p:pic>
      <p:sp>
        <p:nvSpPr>
          <p:cNvPr id="4" name="スライド番号プレースホルダー 3">
            <a:extLst>
              <a:ext uri="{FF2B5EF4-FFF2-40B4-BE49-F238E27FC236}">
                <a16:creationId xmlns:a16="http://schemas.microsoft.com/office/drawing/2014/main" id="{0A49CE18-E82B-4965-AD48-3F5D37B03852}"/>
              </a:ext>
            </a:extLst>
          </p:cNvPr>
          <p:cNvSpPr>
            <a:spLocks noGrp="1"/>
          </p:cNvSpPr>
          <p:nvPr>
            <p:ph type="sldNum" sz="quarter" idx="12"/>
          </p:nvPr>
        </p:nvSpPr>
        <p:spPr/>
        <p:txBody>
          <a:bodyPr/>
          <a:lstStyle/>
          <a:p>
            <a:fld id="{9073D3A4-03D7-409B-928B-79BD57E401CD}" type="slidenum">
              <a:rPr kumimoji="1" lang="ja-JP" altLang="en-US" smtClean="0"/>
              <a:pPr/>
              <a:t>11</a:t>
            </a:fld>
            <a:endParaRPr kumimoji="1" lang="ja-JP" altLang="en-US" dirty="0"/>
          </a:p>
        </p:txBody>
      </p:sp>
      <p:sp>
        <p:nvSpPr>
          <p:cNvPr id="7" name="テキスト ボックス 6">
            <a:extLst>
              <a:ext uri="{FF2B5EF4-FFF2-40B4-BE49-F238E27FC236}">
                <a16:creationId xmlns:a16="http://schemas.microsoft.com/office/drawing/2014/main" id="{D1C9A724-CEDC-4DCD-A080-B49408F3C06C}"/>
              </a:ext>
            </a:extLst>
          </p:cNvPr>
          <p:cNvSpPr txBox="1"/>
          <p:nvPr/>
        </p:nvSpPr>
        <p:spPr>
          <a:xfrm>
            <a:off x="861134" y="2166151"/>
            <a:ext cx="7776839" cy="1354217"/>
          </a:xfrm>
          <a:prstGeom prst="rect">
            <a:avLst/>
          </a:prstGeom>
          <a:noFill/>
        </p:spPr>
        <p:txBody>
          <a:bodyPr wrap="square" rtlCol="0">
            <a:spAutoFit/>
          </a:bodyPr>
          <a:lstStyle/>
          <a:p>
            <a:r>
              <a:rPr kumimoji="1" lang="en-US" altLang="ja-JP" sz="3200" dirty="0"/>
              <a:t>2</a:t>
            </a:r>
            <a:r>
              <a:rPr kumimoji="1" lang="ja-JP" altLang="en-US" sz="3200" dirty="0"/>
              <a:t>𝑎</a:t>
            </a:r>
            <a:r>
              <a:rPr kumimoji="1" lang="en-US" altLang="ja-JP" sz="3200" dirty="0"/>
              <a:t>*15+</a:t>
            </a:r>
            <a:r>
              <a:rPr kumimoji="1" lang="ja-JP" altLang="en-US" sz="3200" dirty="0"/>
              <a:t>𝑎</a:t>
            </a:r>
            <a:r>
              <a:rPr kumimoji="1" lang="en-US" altLang="ja-JP" sz="3200" dirty="0"/>
              <a:t>(45-15)=60</a:t>
            </a:r>
            <a:r>
              <a:rPr kumimoji="1" lang="ja-JP" altLang="en-US" sz="3200" dirty="0"/>
              <a:t>𝑎</a:t>
            </a:r>
            <a:endParaRPr kumimoji="1" lang="en-US" altLang="ja-JP" sz="3200" dirty="0"/>
          </a:p>
          <a:p>
            <a:r>
              <a:rPr kumimoji="1" lang="en-US" altLang="ja-JP" sz="3200" dirty="0"/>
              <a:t>60</a:t>
            </a:r>
            <a:r>
              <a:rPr kumimoji="1" lang="ja-JP" altLang="en-US" sz="3200" dirty="0"/>
              <a:t>𝑎</a:t>
            </a:r>
            <a:r>
              <a:rPr kumimoji="1" lang="en-US" altLang="ja-JP" sz="3200" dirty="0"/>
              <a:t>=1 </a:t>
            </a:r>
            <a:r>
              <a:rPr kumimoji="1" lang="ja-JP" altLang="en-US" sz="3200" dirty="0"/>
              <a:t>⇔ 𝑎</a:t>
            </a:r>
            <a:r>
              <a:rPr kumimoji="1" lang="en-US" altLang="ja-JP" sz="3200" dirty="0"/>
              <a:t>=1/60</a:t>
            </a:r>
          </a:p>
          <a:p>
            <a:endParaRPr kumimoji="1" lang="ja-JP" altLang="en-US" dirty="0"/>
          </a:p>
        </p:txBody>
      </p:sp>
      <p:sp>
        <p:nvSpPr>
          <p:cNvPr id="8" name="四角形: 角を丸くする 7">
            <a:extLst>
              <a:ext uri="{FF2B5EF4-FFF2-40B4-BE49-F238E27FC236}">
                <a16:creationId xmlns:a16="http://schemas.microsoft.com/office/drawing/2014/main" id="{2A070519-C4F7-42D8-82AA-70CE1C1CB4C9}"/>
              </a:ext>
            </a:extLst>
          </p:cNvPr>
          <p:cNvSpPr/>
          <p:nvPr/>
        </p:nvSpPr>
        <p:spPr>
          <a:xfrm>
            <a:off x="5095783" y="3520368"/>
            <a:ext cx="3027285" cy="2441966"/>
          </a:xfrm>
          <a:prstGeom prst="roundRect">
            <a:avLst/>
          </a:prstGeom>
          <a:noFill/>
          <a:ln w="762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ln w="7620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0329352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E4BEB4F-8E36-4C85-A0BA-07DAF286B1FA}"/>
              </a:ext>
            </a:extLst>
          </p:cNvPr>
          <p:cNvSpPr>
            <a:spLocks noGrp="1"/>
          </p:cNvSpPr>
          <p:nvPr>
            <p:ph type="title"/>
          </p:nvPr>
        </p:nvSpPr>
        <p:spPr>
          <a:xfrm>
            <a:off x="628650" y="365126"/>
            <a:ext cx="7886700" cy="1325563"/>
          </a:xfrm>
        </p:spPr>
        <p:txBody>
          <a:bodyPr/>
          <a:lstStyle/>
          <a:p>
            <a:r>
              <a:rPr lang="en-US" altLang="ja-JP"/>
              <a:t>(2) </a:t>
            </a:r>
            <a:r>
              <a:rPr lang="ja-JP" altLang="en-US"/>
              <a:t>待ち時間</a:t>
            </a:r>
            <a:endParaRPr kumimoji="1" lang="ja-JP" altLang="en-US" dirty="0"/>
          </a:p>
        </p:txBody>
      </p:sp>
      <p:sp>
        <p:nvSpPr>
          <p:cNvPr id="4" name="スライド番号プレースホルダー 3">
            <a:extLst>
              <a:ext uri="{FF2B5EF4-FFF2-40B4-BE49-F238E27FC236}">
                <a16:creationId xmlns:a16="http://schemas.microsoft.com/office/drawing/2014/main" id="{9576D806-E921-4C67-B8EB-9D445474D3A0}"/>
              </a:ext>
            </a:extLst>
          </p:cNvPr>
          <p:cNvSpPr>
            <a:spLocks noGrp="1"/>
          </p:cNvSpPr>
          <p:nvPr>
            <p:ph type="sldNum" sz="quarter" idx="12"/>
          </p:nvPr>
        </p:nvSpPr>
        <p:spPr>
          <a:xfrm>
            <a:off x="6457950" y="6356351"/>
            <a:ext cx="2057400" cy="365125"/>
          </a:xfrm>
        </p:spPr>
        <p:txBody>
          <a:bodyPr/>
          <a:lstStyle/>
          <a:p>
            <a:fld id="{9073D3A4-03D7-409B-928B-79BD57E401CD}" type="slidenum">
              <a:rPr kumimoji="1" lang="ja-JP" altLang="en-US" smtClean="0"/>
              <a:pPr/>
              <a:t>12</a:t>
            </a:fld>
            <a:endParaRPr kumimoji="1" lang="ja-JP" altLang="en-US" dirty="0"/>
          </a:p>
        </p:txBody>
      </p:sp>
      <p:pic>
        <p:nvPicPr>
          <p:cNvPr id="17" name="コンテンツ プレースホルダー 16">
            <a:extLst>
              <a:ext uri="{FF2B5EF4-FFF2-40B4-BE49-F238E27FC236}">
                <a16:creationId xmlns:a16="http://schemas.microsoft.com/office/drawing/2014/main" id="{87714141-E019-447D-83DC-7C546950B0D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19797" y="2532008"/>
            <a:ext cx="3886200" cy="1885950"/>
          </a:xfrm>
        </p:spPr>
      </p:pic>
      <p:sp>
        <p:nvSpPr>
          <p:cNvPr id="19" name="テキスト ボックス 18">
            <a:extLst>
              <a:ext uri="{FF2B5EF4-FFF2-40B4-BE49-F238E27FC236}">
                <a16:creationId xmlns:a16="http://schemas.microsoft.com/office/drawing/2014/main" id="{EDBBD6AF-3717-4849-A9FA-21DB58F0118B}"/>
              </a:ext>
            </a:extLst>
          </p:cNvPr>
          <p:cNvSpPr txBox="1"/>
          <p:nvPr/>
        </p:nvSpPr>
        <p:spPr>
          <a:xfrm>
            <a:off x="1065320" y="1577901"/>
            <a:ext cx="7126958" cy="954107"/>
          </a:xfrm>
          <a:prstGeom prst="rect">
            <a:avLst/>
          </a:prstGeom>
          <a:noFill/>
        </p:spPr>
        <p:txBody>
          <a:bodyPr wrap="square" rtlCol="0">
            <a:spAutoFit/>
          </a:bodyPr>
          <a:lstStyle/>
          <a:p>
            <a:r>
              <a:rPr kumimoji="1" lang="ja-JP" altLang="en-US" sz="2800" dirty="0"/>
              <a:t>𝑋が</a:t>
            </a:r>
            <a:r>
              <a:rPr kumimoji="1" lang="en-US" altLang="ja-JP" sz="2800" dirty="0"/>
              <a:t>10</a:t>
            </a:r>
            <a:r>
              <a:rPr kumimoji="1" lang="ja-JP" altLang="en-US" sz="2800" dirty="0"/>
              <a:t>以上</a:t>
            </a:r>
            <a:r>
              <a:rPr kumimoji="1" lang="en-US" altLang="ja-JP" sz="2800" dirty="0"/>
              <a:t>20</a:t>
            </a:r>
            <a:r>
              <a:rPr kumimoji="1" lang="ja-JP" altLang="en-US" sz="2800" dirty="0"/>
              <a:t>以下になる確率を求めるにはグラフの赤い部分を求める</a:t>
            </a:r>
            <a:r>
              <a:rPr kumimoji="1" lang="en-US" altLang="ja-JP" sz="2800" dirty="0"/>
              <a:t>.</a:t>
            </a:r>
            <a:endParaRPr kumimoji="1" lang="ja-JP" altLang="en-US" sz="2800" dirty="0"/>
          </a:p>
        </p:txBody>
      </p:sp>
      <p:sp>
        <p:nvSpPr>
          <p:cNvPr id="20" name="テキスト ボックス 19">
            <a:extLst>
              <a:ext uri="{FF2B5EF4-FFF2-40B4-BE49-F238E27FC236}">
                <a16:creationId xmlns:a16="http://schemas.microsoft.com/office/drawing/2014/main" id="{FD038C50-8CA7-433A-833D-0414E01CF36C}"/>
              </a:ext>
            </a:extLst>
          </p:cNvPr>
          <p:cNvSpPr txBox="1"/>
          <p:nvPr/>
        </p:nvSpPr>
        <p:spPr>
          <a:xfrm>
            <a:off x="628649" y="4589755"/>
            <a:ext cx="7991567" cy="1508105"/>
          </a:xfrm>
          <a:prstGeom prst="rect">
            <a:avLst/>
          </a:prstGeom>
          <a:noFill/>
        </p:spPr>
        <p:txBody>
          <a:bodyPr wrap="square" rtlCol="0">
            <a:spAutoFit/>
          </a:bodyPr>
          <a:lstStyle/>
          <a:p>
            <a:r>
              <a:rPr kumimoji="1" lang="ja-JP" altLang="en-US" sz="2800" dirty="0"/>
              <a:t>面積</a:t>
            </a:r>
            <a:r>
              <a:rPr kumimoji="1" lang="en-US" altLang="ja-JP" sz="3200" dirty="0"/>
              <a:t> = 2/60*(15-10) + 1/60*(20-15) = 1/4</a:t>
            </a:r>
            <a:r>
              <a:rPr kumimoji="1" lang="ja-JP" altLang="en-US" sz="2800" dirty="0"/>
              <a:t> より</a:t>
            </a:r>
            <a:endParaRPr kumimoji="1" lang="en-US" altLang="ja-JP" sz="2800" dirty="0"/>
          </a:p>
          <a:p>
            <a:endParaRPr kumimoji="1" lang="en-US" altLang="ja-JP" sz="2800" dirty="0"/>
          </a:p>
          <a:p>
            <a:r>
              <a:rPr kumimoji="1" lang="en-US" altLang="ja-JP" sz="3200" dirty="0"/>
              <a:t>		P(10 </a:t>
            </a:r>
            <a:r>
              <a:rPr kumimoji="1" lang="ja-JP" altLang="en-US" sz="3200" dirty="0"/>
              <a:t>≤ 𝑋</a:t>
            </a:r>
            <a:r>
              <a:rPr kumimoji="1" lang="en-US" altLang="ja-JP" sz="3200" dirty="0"/>
              <a:t> </a:t>
            </a:r>
            <a:r>
              <a:rPr kumimoji="1" lang="ja-JP" altLang="en-US" sz="3200" dirty="0"/>
              <a:t>≤ </a:t>
            </a:r>
            <a:r>
              <a:rPr kumimoji="1" lang="en-US" altLang="ja-JP" sz="3200" dirty="0"/>
              <a:t>20)=1/4</a:t>
            </a:r>
            <a:endParaRPr kumimoji="1" lang="ja-JP" altLang="en-US" sz="3200" dirty="0"/>
          </a:p>
        </p:txBody>
      </p:sp>
    </p:spTree>
    <p:extLst>
      <p:ext uri="{BB962C8B-B14F-4D97-AF65-F5344CB8AC3E}">
        <p14:creationId xmlns:p14="http://schemas.microsoft.com/office/powerpoint/2010/main" val="2658228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タイトル 1">
                <a:extLst>
                  <a:ext uri="{FF2B5EF4-FFF2-40B4-BE49-F238E27FC236}">
                    <a16:creationId xmlns:a16="http://schemas.microsoft.com/office/drawing/2014/main" id="{74C0C0F8-FBAA-43AB-8A6C-06790AFFDA99}"/>
                  </a:ext>
                </a:extLst>
              </p:cNvPr>
              <p:cNvSpPr>
                <a:spLocks noGrp="1"/>
              </p:cNvSpPr>
              <p:nvPr>
                <p:ph type="title"/>
              </p:nvPr>
            </p:nvSpPr>
            <p:spPr/>
            <p:txBody>
              <a:bodyPr/>
              <a:lstStyle/>
              <a:p>
                <a14:m>
                  <m:oMath xmlns:m="http://schemas.openxmlformats.org/officeDocument/2006/math">
                    <m:r>
                      <a:rPr lang="en-US" altLang="ja-JP" i="1" dirty="0">
                        <a:latin typeface="Cambria Math" panose="02040503050406030204" pitchFamily="18" charset="0"/>
                      </a:rPr>
                      <m:t>𝐸</m:t>
                    </m:r>
                  </m:oMath>
                </a14:m>
                <a:r>
                  <a:rPr lang="en-US" altLang="ja-JP" dirty="0"/>
                  <a:t>(</a:t>
                </a:r>
                <a:r>
                  <a:rPr lang="ja-JP" altLang="en-US" dirty="0"/>
                  <a:t>𝑋</a:t>
                </a:r>
                <a:r>
                  <a:rPr lang="en-US" altLang="ja-JP" dirty="0"/>
                  <a:t>) </a:t>
                </a:r>
                <a:r>
                  <a:rPr lang="ja-JP" altLang="en-US" dirty="0"/>
                  <a:t>と</a:t>
                </a:r>
                <a14:m>
                  <m:oMath xmlns:m="http://schemas.openxmlformats.org/officeDocument/2006/math">
                    <m:r>
                      <a:rPr lang="en-US" altLang="ja-JP" i="1" dirty="0">
                        <a:latin typeface="Cambria Math" panose="02040503050406030204" pitchFamily="18" charset="0"/>
                      </a:rPr>
                      <m:t>𝑉</m:t>
                    </m:r>
                  </m:oMath>
                </a14:m>
                <a:r>
                  <a:rPr lang="en-US" altLang="ja-JP" dirty="0"/>
                  <a:t>(</a:t>
                </a:r>
                <a:r>
                  <a:rPr lang="ja-JP" altLang="en-US" dirty="0"/>
                  <a:t>𝑋</a:t>
                </a:r>
                <a:r>
                  <a:rPr lang="en-US" altLang="ja-JP" dirty="0"/>
                  <a:t>)</a:t>
                </a:r>
                <a:endParaRPr kumimoji="1" lang="ja-JP" altLang="en-US" dirty="0"/>
              </a:p>
            </p:txBody>
          </p:sp>
        </mc:Choice>
        <mc:Fallback xmlns="">
          <p:sp>
            <p:nvSpPr>
              <p:cNvPr id="2" name="タイトル 1">
                <a:extLst>
                  <a:ext uri="{FF2B5EF4-FFF2-40B4-BE49-F238E27FC236}">
                    <a16:creationId xmlns:a16="http://schemas.microsoft.com/office/drawing/2014/main" id="{74C0C0F8-FBAA-43AB-8A6C-06790AFFDA99}"/>
                  </a:ext>
                </a:extLst>
              </p:cNvPr>
              <p:cNvSpPr>
                <a:spLocks noGrp="1" noRot="1" noChangeAspect="1" noMove="1" noResize="1" noEditPoints="1" noAdjustHandles="1" noChangeArrowheads="1" noChangeShapeType="1" noTextEdit="1"/>
              </p:cNvSpPr>
              <p:nvPr>
                <p:ph type="title"/>
              </p:nvPr>
            </p:nvSpPr>
            <p:spPr>
              <a:blipFill>
                <a:blip r:embed="rId3"/>
                <a:stretch>
                  <a:fillRect/>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3" name="コンテンツ プレースホルダー 2">
                <a:extLst>
                  <a:ext uri="{FF2B5EF4-FFF2-40B4-BE49-F238E27FC236}">
                    <a16:creationId xmlns:a16="http://schemas.microsoft.com/office/drawing/2014/main" id="{DE6D38CB-D13B-4E3E-AD80-3A023EC52B23}"/>
                  </a:ext>
                </a:extLst>
              </p:cNvPr>
              <p:cNvSpPr>
                <a:spLocks noGrp="1"/>
              </p:cNvSpPr>
              <p:nvPr>
                <p:ph idx="1"/>
              </p:nvPr>
            </p:nvSpPr>
            <p:spPr/>
            <p:txBody>
              <a:bodyPr>
                <a:normAutofit/>
              </a:bodyPr>
              <a:lstStyle/>
              <a:p>
                <a:r>
                  <a:rPr lang="ja-JP" altLang="en-US" dirty="0"/>
                  <a:t>確率変数𝑋</a:t>
                </a:r>
                <a:endParaRPr lang="en-US" altLang="ja-JP" dirty="0"/>
              </a:p>
              <a:p>
                <a:pPr marL="0" indent="0">
                  <a:buNone/>
                </a:pPr>
                <a:r>
                  <a:rPr lang="ja-JP" altLang="en-US" dirty="0"/>
                  <a:t>　平均𝑋を</a:t>
                </a:r>
                <a14:m>
                  <m:oMath xmlns:m="http://schemas.openxmlformats.org/officeDocument/2006/math">
                    <m:r>
                      <a:rPr lang="en-US" altLang="ja-JP" i="1" dirty="0">
                        <a:latin typeface="Cambria Math" panose="02040503050406030204" pitchFamily="18" charset="0"/>
                      </a:rPr>
                      <m:t>𝐸</m:t>
                    </m:r>
                  </m:oMath>
                </a14:m>
                <a:r>
                  <a:rPr lang="en-US" altLang="ja-JP" dirty="0"/>
                  <a:t>(</a:t>
                </a:r>
                <a:r>
                  <a:rPr lang="ja-JP" altLang="en-US" dirty="0"/>
                  <a:t>𝑋</a:t>
                </a:r>
                <a:r>
                  <a:rPr lang="en-US" altLang="ja-JP" dirty="0"/>
                  <a:t>),</a:t>
                </a:r>
                <a:r>
                  <a:rPr lang="ja-JP" altLang="en-US" dirty="0"/>
                  <a:t>分散を</a:t>
                </a:r>
                <a14:m>
                  <m:oMath xmlns:m="http://schemas.openxmlformats.org/officeDocument/2006/math">
                    <m:r>
                      <a:rPr lang="en-US" altLang="ja-JP" i="1" dirty="0">
                        <a:latin typeface="Cambria Math" panose="02040503050406030204" pitchFamily="18" charset="0"/>
                      </a:rPr>
                      <m:t>𝑉</m:t>
                    </m:r>
                  </m:oMath>
                </a14:m>
                <a:r>
                  <a:rPr lang="en-US" altLang="ja-JP" dirty="0"/>
                  <a:t>(</a:t>
                </a:r>
                <a:r>
                  <a:rPr lang="ja-JP" altLang="en-US" dirty="0"/>
                  <a:t>𝑋</a:t>
                </a:r>
                <a:r>
                  <a:rPr lang="en-US" altLang="ja-JP" dirty="0"/>
                  <a:t>)</a:t>
                </a:r>
                <a:r>
                  <a:rPr lang="ja-JP" altLang="en-US" dirty="0"/>
                  <a:t>とする</a:t>
                </a:r>
                <a:r>
                  <a:rPr lang="en-US" altLang="ja-JP" dirty="0"/>
                  <a:t>.</a:t>
                </a:r>
              </a:p>
              <a:p>
                <a:r>
                  <a:rPr lang="ja-JP" altLang="en-US" dirty="0"/>
                  <a:t>相対度数分布から計算した</a:t>
                </a:r>
                <a:endParaRPr lang="en-US" altLang="ja-JP" dirty="0"/>
              </a:p>
              <a:p>
                <a:pPr marL="0" indent="0">
                  <a:buNone/>
                </a:pPr>
                <a:r>
                  <a:rPr lang="ja-JP" altLang="en-US" dirty="0"/>
                  <a:t>　平均した</a:t>
                </a:r>
                <a14:m>
                  <m:oMath xmlns:m="http://schemas.openxmlformats.org/officeDocument/2006/math">
                    <m:r>
                      <a:rPr lang="en-US" altLang="ja-JP" i="1" dirty="0">
                        <a:latin typeface="Cambria Math" panose="02040503050406030204" pitchFamily="18" charset="0"/>
                      </a:rPr>
                      <m:t>𝐸</m:t>
                    </m:r>
                  </m:oMath>
                </a14:m>
                <a:r>
                  <a:rPr lang="en-US" altLang="ja-JP" dirty="0"/>
                  <a:t>(</a:t>
                </a:r>
                <a:r>
                  <a:rPr lang="ja-JP" altLang="en-US" dirty="0"/>
                  <a:t>𝑋</a:t>
                </a:r>
                <a:r>
                  <a:rPr lang="en-US" altLang="ja-JP" dirty="0"/>
                  <a:t>) ,</a:t>
                </a:r>
                <a:r>
                  <a:rPr lang="ja-JP" altLang="en-US" dirty="0"/>
                  <a:t>分散を</a:t>
                </a:r>
                <a14:m>
                  <m:oMath xmlns:m="http://schemas.openxmlformats.org/officeDocument/2006/math">
                    <m:r>
                      <a:rPr lang="en-US" altLang="ja-JP" i="1" dirty="0">
                        <a:latin typeface="Cambria Math" panose="02040503050406030204" pitchFamily="18" charset="0"/>
                      </a:rPr>
                      <m:t>𝑉</m:t>
                    </m:r>
                  </m:oMath>
                </a14:m>
                <a:r>
                  <a:rPr lang="en-US" altLang="ja-JP" dirty="0"/>
                  <a:t>(</a:t>
                </a:r>
                <a:r>
                  <a:rPr lang="ja-JP" altLang="en-US" dirty="0"/>
                  <a:t>𝑋</a:t>
                </a:r>
                <a:r>
                  <a:rPr lang="en-US" altLang="ja-JP" dirty="0"/>
                  <a:t>)</a:t>
                </a:r>
                <a:r>
                  <a:rPr lang="ja-JP" altLang="en-US" dirty="0"/>
                  <a:t>と同じ記号を使う</a:t>
                </a:r>
                <a:r>
                  <a:rPr lang="en-US" altLang="ja-JP" dirty="0"/>
                  <a:t>.</a:t>
                </a:r>
              </a:p>
              <a:p>
                <a:pPr marL="0" indent="0">
                  <a:buNone/>
                </a:pPr>
                <a:endParaRPr lang="en-US" altLang="ja-JP" dirty="0"/>
              </a:p>
              <a:p>
                <a:pPr marL="0" indent="0">
                  <a:buNone/>
                </a:pPr>
                <a:r>
                  <a:rPr lang="ja-JP" altLang="en-US" dirty="0"/>
                  <a:t>同じ記号を用いるのはなぜか</a:t>
                </a:r>
                <a:r>
                  <a:rPr lang="en-US" altLang="ja-JP" dirty="0"/>
                  <a:t>.</a:t>
                </a:r>
              </a:p>
              <a:p>
                <a:endParaRPr kumimoji="1" lang="ja-JP" altLang="en-US" dirty="0"/>
              </a:p>
            </p:txBody>
          </p:sp>
        </mc:Choice>
        <mc:Fallback>
          <p:sp>
            <p:nvSpPr>
              <p:cNvPr id="3" name="コンテンツ プレースホルダー 2">
                <a:extLst>
                  <a:ext uri="{FF2B5EF4-FFF2-40B4-BE49-F238E27FC236}">
                    <a16:creationId xmlns:a16="http://schemas.microsoft.com/office/drawing/2014/main" id="{DE6D38CB-D13B-4E3E-AD80-3A023EC52B23}"/>
                  </a:ext>
                </a:extLst>
              </p:cNvPr>
              <p:cNvSpPr>
                <a:spLocks noGrp="1" noRot="1" noChangeAspect="1" noMove="1" noResize="1" noEditPoints="1" noAdjustHandles="1" noChangeArrowheads="1" noChangeShapeType="1" noTextEdit="1"/>
              </p:cNvSpPr>
              <p:nvPr>
                <p:ph idx="1"/>
              </p:nvPr>
            </p:nvSpPr>
            <p:spPr>
              <a:blipFill>
                <a:blip r:embed="rId4"/>
                <a:stretch>
                  <a:fillRect l="-1546" t="-2801"/>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6186C236-2B0E-4AC1-AD31-D78AC7682167}"/>
              </a:ext>
            </a:extLst>
          </p:cNvPr>
          <p:cNvSpPr>
            <a:spLocks noGrp="1"/>
          </p:cNvSpPr>
          <p:nvPr>
            <p:ph type="sldNum" sz="quarter" idx="12"/>
          </p:nvPr>
        </p:nvSpPr>
        <p:spPr/>
        <p:txBody>
          <a:bodyPr/>
          <a:lstStyle/>
          <a:p>
            <a:fld id="{9073D3A4-03D7-409B-928B-79BD57E401CD}" type="slidenum">
              <a:rPr kumimoji="1" lang="ja-JP" altLang="en-US" smtClean="0"/>
              <a:pPr/>
              <a:t>13</a:t>
            </a:fld>
            <a:endParaRPr kumimoji="1" lang="ja-JP" altLang="en-US" dirty="0"/>
          </a:p>
        </p:txBody>
      </p:sp>
    </p:spTree>
    <p:extLst>
      <p:ext uri="{BB962C8B-B14F-4D97-AF65-F5344CB8AC3E}">
        <p14:creationId xmlns:p14="http://schemas.microsoft.com/office/powerpoint/2010/main" val="42829792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845E1A9-9A44-4DBA-8DF1-AA1DD623CD74}"/>
              </a:ext>
            </a:extLst>
          </p:cNvPr>
          <p:cNvSpPr>
            <a:spLocks noGrp="1"/>
          </p:cNvSpPr>
          <p:nvPr>
            <p:ph type="title"/>
          </p:nvPr>
        </p:nvSpPr>
        <p:spPr/>
        <p:txBody>
          <a:bodyPr/>
          <a:lstStyle/>
          <a:p>
            <a:r>
              <a:rPr lang="ja-JP" altLang="en-US" dirty="0"/>
              <a:t>サンプル𝑋と確率変数𝑋</a:t>
            </a:r>
            <a:endParaRPr kumimoji="1" lang="ja-JP" altLang="en-US" dirty="0"/>
          </a:p>
        </p:txBody>
      </p:sp>
      <p:sp>
        <p:nvSpPr>
          <p:cNvPr id="4" name="スライド番号プレースホルダー 3">
            <a:extLst>
              <a:ext uri="{FF2B5EF4-FFF2-40B4-BE49-F238E27FC236}">
                <a16:creationId xmlns:a16="http://schemas.microsoft.com/office/drawing/2014/main" id="{60CC9A70-6CA3-4657-9216-34DE13201C04}"/>
              </a:ext>
            </a:extLst>
          </p:cNvPr>
          <p:cNvSpPr>
            <a:spLocks noGrp="1"/>
          </p:cNvSpPr>
          <p:nvPr>
            <p:ph type="sldNum" sz="quarter" idx="12"/>
          </p:nvPr>
        </p:nvSpPr>
        <p:spPr/>
        <p:txBody>
          <a:bodyPr/>
          <a:lstStyle/>
          <a:p>
            <a:fld id="{9073D3A4-03D7-409B-928B-79BD57E401CD}" type="slidenum">
              <a:rPr kumimoji="1" lang="ja-JP" altLang="en-US" smtClean="0"/>
              <a:pPr/>
              <a:t>14</a:t>
            </a:fld>
            <a:endParaRPr kumimoji="1" lang="ja-JP" altLang="en-US" dirty="0"/>
          </a:p>
        </p:txBody>
      </p:sp>
      <p:pic>
        <p:nvPicPr>
          <p:cNvPr id="10" name="コンテンツ プレースホルダー 9" descr="テキスト が含まれている画像&#10;&#10;非常に高い精度で生成された説明">
            <a:extLst>
              <a:ext uri="{FF2B5EF4-FFF2-40B4-BE49-F238E27FC236}">
                <a16:creationId xmlns:a16="http://schemas.microsoft.com/office/drawing/2014/main" id="{47A5A3CC-B273-4681-84A2-81649202A86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78886" y="2778412"/>
            <a:ext cx="3284740" cy="3381722"/>
          </a:xfrm>
        </p:spPr>
      </p:pic>
      <mc:AlternateContent xmlns:mc="http://schemas.openxmlformats.org/markup-compatibility/2006" xmlns:a14="http://schemas.microsoft.com/office/drawing/2010/main">
        <mc:Choice Requires="a14">
          <p:sp>
            <p:nvSpPr>
              <p:cNvPr id="11" name="テキスト ボックス 10">
                <a:extLst>
                  <a:ext uri="{FF2B5EF4-FFF2-40B4-BE49-F238E27FC236}">
                    <a16:creationId xmlns:a16="http://schemas.microsoft.com/office/drawing/2014/main" id="{AE743A71-28ED-49D5-B93B-5AA63874F44B}"/>
                  </a:ext>
                </a:extLst>
              </p:cNvPr>
              <p:cNvSpPr txBox="1"/>
              <p:nvPr/>
            </p:nvSpPr>
            <p:spPr>
              <a:xfrm>
                <a:off x="4325086" y="2509144"/>
                <a:ext cx="4712382" cy="3366884"/>
              </a:xfrm>
              <a:prstGeom prst="rect">
                <a:avLst/>
              </a:prstGeom>
              <a:noFill/>
            </p:spPr>
            <p:txBody>
              <a:bodyPr wrap="square" rtlCol="0">
                <a:spAutoFit/>
              </a:bodyPr>
              <a:lstStyle/>
              <a:p>
                <a14:m>
                  <m:oMath xmlns:m="http://schemas.openxmlformats.org/officeDocument/2006/math">
                    <m:r>
                      <a:rPr kumimoji="1" lang="en-US" altLang="ja-JP" sz="2400" i="1" dirty="0" smtClean="0">
                        <a:solidFill>
                          <a:schemeClr val="accent1"/>
                        </a:solidFill>
                        <a:latin typeface="Cambria Math" panose="02040503050406030204" pitchFamily="18" charset="0"/>
                      </a:rPr>
                      <m:t>𝑥𝑖</m:t>
                    </m:r>
                  </m:oMath>
                </a14:m>
                <a:r>
                  <a:rPr kumimoji="1" lang="ja-JP" altLang="en-US" sz="2400" dirty="0">
                    <a:solidFill>
                      <a:schemeClr val="accent1"/>
                    </a:solidFill>
                  </a:rPr>
                  <a:t>に対する相対度数 </a:t>
                </a:r>
                <a14:m>
                  <m:oMath xmlns:m="http://schemas.openxmlformats.org/officeDocument/2006/math">
                    <m:f>
                      <m:fPr>
                        <m:ctrlPr>
                          <a:rPr kumimoji="1" lang="en-US" altLang="ja-JP" sz="2400" i="1" smtClean="0">
                            <a:solidFill>
                              <a:schemeClr val="accent1"/>
                            </a:solidFill>
                            <a:latin typeface="Cambria Math" panose="02040503050406030204" pitchFamily="18" charset="0"/>
                          </a:rPr>
                        </m:ctrlPr>
                      </m:fPr>
                      <m:num>
                        <m:sSub>
                          <m:sSubPr>
                            <m:ctrlPr>
                              <a:rPr kumimoji="1" lang="en-US" altLang="ja-JP" sz="2400" b="0" i="1" smtClean="0">
                                <a:solidFill>
                                  <a:schemeClr val="accent1"/>
                                </a:solidFill>
                                <a:latin typeface="Cambria Math" panose="02040503050406030204" pitchFamily="18" charset="0"/>
                              </a:rPr>
                            </m:ctrlPr>
                          </m:sSubPr>
                          <m:e>
                            <m:r>
                              <a:rPr kumimoji="1" lang="en-US" altLang="ja-JP" sz="2400" b="0" i="1" smtClean="0">
                                <a:solidFill>
                                  <a:schemeClr val="accent1"/>
                                </a:solidFill>
                                <a:latin typeface="Cambria Math" panose="02040503050406030204" pitchFamily="18" charset="0"/>
                              </a:rPr>
                              <m:t>𝑓</m:t>
                            </m:r>
                          </m:e>
                          <m:sub>
                            <m:r>
                              <a:rPr kumimoji="1" lang="en-US" altLang="ja-JP" sz="2400" b="0" i="1" smtClean="0">
                                <a:solidFill>
                                  <a:schemeClr val="accent1"/>
                                </a:solidFill>
                                <a:latin typeface="Cambria Math" panose="02040503050406030204" pitchFamily="18" charset="0"/>
                              </a:rPr>
                              <m:t>𝑖</m:t>
                            </m:r>
                          </m:sub>
                        </m:sSub>
                      </m:num>
                      <m:den>
                        <m:r>
                          <a:rPr kumimoji="1" lang="en-US" altLang="ja-JP" sz="2400" b="0" i="1" smtClean="0">
                            <a:solidFill>
                              <a:schemeClr val="accent1"/>
                            </a:solidFill>
                            <a:latin typeface="Cambria Math" panose="02040503050406030204" pitchFamily="18" charset="0"/>
                          </a:rPr>
                          <m:t>𝑁</m:t>
                        </m:r>
                      </m:den>
                    </m:f>
                  </m:oMath>
                </a14:m>
                <a:r>
                  <a:rPr kumimoji="1" lang="ja-JP" altLang="en-US" sz="2400" dirty="0"/>
                  <a:t>と</a:t>
                </a:r>
                <a:endParaRPr kumimoji="1" lang="en-US" altLang="ja-JP" sz="2400" dirty="0"/>
              </a:p>
              <a:p>
                <a14:m>
                  <m:oMath xmlns:m="http://schemas.openxmlformats.org/officeDocument/2006/math">
                    <m:r>
                      <a:rPr kumimoji="1" lang="en-US" altLang="ja-JP" sz="2400" i="1" dirty="0" smtClean="0">
                        <a:solidFill>
                          <a:schemeClr val="accent2"/>
                        </a:solidFill>
                        <a:latin typeface="Cambria Math" panose="02040503050406030204" pitchFamily="18" charset="0"/>
                      </a:rPr>
                      <m:t>𝑋</m:t>
                    </m:r>
                  </m:oMath>
                </a14:m>
                <a:r>
                  <a:rPr kumimoji="1" lang="en-US" altLang="ja-JP" sz="2400" dirty="0">
                    <a:solidFill>
                      <a:schemeClr val="accent2"/>
                    </a:solidFill>
                  </a:rPr>
                  <a:t>=</a:t>
                </a:r>
                <a14:m>
                  <m:oMath xmlns:m="http://schemas.openxmlformats.org/officeDocument/2006/math">
                    <m:r>
                      <a:rPr kumimoji="1" lang="en-US" altLang="ja-JP" sz="2400" i="1" dirty="0" smtClean="0">
                        <a:solidFill>
                          <a:schemeClr val="accent2"/>
                        </a:solidFill>
                        <a:latin typeface="Cambria Math" panose="02040503050406030204" pitchFamily="18" charset="0"/>
                      </a:rPr>
                      <m:t>𝑥𝑖</m:t>
                    </m:r>
                  </m:oMath>
                </a14:m>
                <a:r>
                  <a:rPr kumimoji="1" lang="ja-JP" altLang="en-US" sz="2400" dirty="0">
                    <a:solidFill>
                      <a:schemeClr val="accent2"/>
                    </a:solidFill>
                  </a:rPr>
                  <a:t>が起こりうる確率</a:t>
                </a:r>
                <a14:m>
                  <m:oMath xmlns:m="http://schemas.openxmlformats.org/officeDocument/2006/math">
                    <m:r>
                      <a:rPr kumimoji="1" lang="en-US" altLang="ja-JP" sz="2400" i="1" dirty="0" smtClean="0">
                        <a:solidFill>
                          <a:schemeClr val="accent2"/>
                        </a:solidFill>
                        <a:latin typeface="Cambria Math" panose="02040503050406030204" pitchFamily="18" charset="0"/>
                      </a:rPr>
                      <m:t>𝑝𝑖</m:t>
                    </m:r>
                  </m:oMath>
                </a14:m>
                <a:endParaRPr kumimoji="1" lang="en-US" altLang="ja-JP" sz="2400" dirty="0">
                  <a:solidFill>
                    <a:schemeClr val="accent2"/>
                  </a:solidFill>
                </a:endParaRPr>
              </a:p>
              <a:p>
                <a:r>
                  <a:rPr kumimoji="1" lang="ja-JP" altLang="en-US" sz="2400" dirty="0"/>
                  <a:t>が等しい</a:t>
                </a:r>
                <a:endParaRPr kumimoji="1" lang="en-US" altLang="ja-JP" dirty="0"/>
              </a:p>
              <a:p>
                <a:endParaRPr kumimoji="1" lang="en-US" altLang="ja-JP" dirty="0"/>
              </a:p>
              <a:p>
                <a:r>
                  <a:rPr kumimoji="1" lang="ja-JP" altLang="en-US" sz="2400" dirty="0">
                    <a:solidFill>
                      <a:schemeClr val="accent2"/>
                    </a:solidFill>
                  </a:rPr>
                  <a:t>𝑋の平均・分散</a:t>
                </a:r>
                <a:r>
                  <a:rPr kumimoji="1" lang="ja-JP" altLang="en-US" sz="2400" dirty="0"/>
                  <a:t>は</a:t>
                </a:r>
                <a:r>
                  <a:rPr kumimoji="1" lang="ja-JP" altLang="en-US" sz="2400" dirty="0">
                    <a:solidFill>
                      <a:schemeClr val="accent1"/>
                    </a:solidFill>
                  </a:rPr>
                  <a:t>サンプルを取り出す資料の平均・分散</a:t>
                </a:r>
                <a:r>
                  <a:rPr kumimoji="1" lang="ja-JP" altLang="en-US" sz="2400" dirty="0"/>
                  <a:t>に等しい</a:t>
                </a:r>
                <a:endParaRPr kumimoji="1" lang="en-US" altLang="ja-JP" sz="2400" dirty="0"/>
              </a:p>
              <a:p>
                <a:endParaRPr kumimoji="1" lang="en-US" altLang="ja-JP" dirty="0"/>
              </a:p>
              <a:p>
                <a:endParaRPr kumimoji="1" lang="en-US" altLang="ja-JP" dirty="0"/>
              </a:p>
              <a:p>
                <a:r>
                  <a:rPr kumimoji="1" lang="en-US" altLang="ja-JP" sz="2800" dirty="0"/>
                  <a:t>     </a:t>
                </a:r>
                <a14:m>
                  <m:oMath xmlns:m="http://schemas.openxmlformats.org/officeDocument/2006/math">
                    <m:r>
                      <a:rPr kumimoji="1" lang="en-US" altLang="ja-JP" sz="2800" i="1" dirty="0" smtClean="0">
                        <a:latin typeface="Cambria Math" panose="02040503050406030204" pitchFamily="18" charset="0"/>
                      </a:rPr>
                      <m:t>𝜇</m:t>
                    </m:r>
                    <m:r>
                      <a:rPr kumimoji="1" lang="en-US" altLang="ja-JP" sz="2800" i="1" dirty="0" smtClean="0">
                        <a:latin typeface="Cambria Math" panose="02040503050406030204" pitchFamily="18" charset="0"/>
                      </a:rPr>
                      <m:t> </m:t>
                    </m:r>
                  </m:oMath>
                </a14:m>
                <a:r>
                  <a:rPr kumimoji="1" lang="en-US" altLang="ja-JP" sz="2800" dirty="0"/>
                  <a:t>= </a:t>
                </a:r>
                <a14:m>
                  <m:oMath xmlns:m="http://schemas.openxmlformats.org/officeDocument/2006/math">
                    <m:r>
                      <a:rPr kumimoji="1" lang="en-US" altLang="ja-JP" sz="2800" i="1" dirty="0" smtClean="0">
                        <a:latin typeface="Cambria Math" panose="02040503050406030204" pitchFamily="18" charset="0"/>
                      </a:rPr>
                      <m:t>𝐸</m:t>
                    </m:r>
                  </m:oMath>
                </a14:m>
                <a:r>
                  <a:rPr kumimoji="1" lang="en-US" altLang="ja-JP" sz="2800" dirty="0"/>
                  <a:t>(</a:t>
                </a:r>
                <a:r>
                  <a:rPr kumimoji="1" lang="ja-JP" altLang="en-US" sz="2800" dirty="0"/>
                  <a:t>𝑋</a:t>
                </a:r>
                <a:r>
                  <a:rPr kumimoji="1" lang="en-US" altLang="ja-JP" sz="2800" dirty="0"/>
                  <a:t>),</a:t>
                </a:r>
                <a14:m>
                  <m:oMath xmlns:m="http://schemas.openxmlformats.org/officeDocument/2006/math">
                    <m:sSup>
                      <m:sSupPr>
                        <m:ctrlPr>
                          <a:rPr kumimoji="1" lang="en-US" altLang="ja-JP" sz="2800" i="1" smtClean="0">
                            <a:latin typeface="Cambria Math" panose="02040503050406030204" pitchFamily="18" charset="0"/>
                          </a:rPr>
                        </m:ctrlPr>
                      </m:sSupPr>
                      <m:e>
                        <m:r>
                          <a:rPr kumimoji="1" lang="en-US" altLang="ja-JP" sz="2800" b="0" i="1" smtClean="0">
                            <a:latin typeface="Cambria Math" panose="02040503050406030204" pitchFamily="18" charset="0"/>
                          </a:rPr>
                          <m:t> </m:t>
                        </m:r>
                        <m:r>
                          <m:rPr>
                            <m:sty m:val="p"/>
                          </m:rPr>
                          <a:rPr kumimoji="1" lang="en-US" altLang="ja-JP" sz="2800" i="1">
                            <a:latin typeface="Cambria Math" panose="02040503050406030204" pitchFamily="18" charset="0"/>
                          </a:rPr>
                          <m:t>σ</m:t>
                        </m:r>
                      </m:e>
                      <m:sup>
                        <m:r>
                          <a:rPr kumimoji="1" lang="en-US" altLang="ja-JP" sz="2800" i="1">
                            <a:latin typeface="Cambria Math" panose="02040503050406030204" pitchFamily="18" charset="0"/>
                          </a:rPr>
                          <m:t>2</m:t>
                        </m:r>
                      </m:sup>
                    </m:sSup>
                  </m:oMath>
                </a14:m>
                <a:r>
                  <a:rPr kumimoji="1" lang="en-US" altLang="ja-JP" sz="2800" dirty="0"/>
                  <a:t>=</a:t>
                </a:r>
                <a14:m>
                  <m:oMath xmlns:m="http://schemas.openxmlformats.org/officeDocument/2006/math">
                    <m:r>
                      <a:rPr kumimoji="1" lang="en-US" altLang="ja-JP" sz="2800" i="1" dirty="0" smtClean="0">
                        <a:latin typeface="Cambria Math" panose="02040503050406030204" pitchFamily="18" charset="0"/>
                      </a:rPr>
                      <m:t>𝑉</m:t>
                    </m:r>
                  </m:oMath>
                </a14:m>
                <a:r>
                  <a:rPr kumimoji="1" lang="en-US" altLang="ja-JP" sz="2800" dirty="0"/>
                  <a:t>(</a:t>
                </a:r>
                <a:r>
                  <a:rPr kumimoji="1" lang="ja-JP" altLang="en-US" sz="2800" dirty="0"/>
                  <a:t>𝑋</a:t>
                </a:r>
                <a:r>
                  <a:rPr kumimoji="1" lang="en-US" altLang="ja-JP" sz="2800" dirty="0"/>
                  <a:t>)</a:t>
                </a:r>
              </a:p>
            </p:txBody>
          </p:sp>
        </mc:Choice>
        <mc:Fallback xmlns="">
          <p:sp>
            <p:nvSpPr>
              <p:cNvPr id="11" name="テキスト ボックス 10">
                <a:extLst>
                  <a:ext uri="{FF2B5EF4-FFF2-40B4-BE49-F238E27FC236}">
                    <a16:creationId xmlns:a16="http://schemas.microsoft.com/office/drawing/2014/main" id="{AE743A71-28ED-49D5-B93B-5AA63874F44B}"/>
                  </a:ext>
                </a:extLst>
              </p:cNvPr>
              <p:cNvSpPr txBox="1">
                <a:spLocks noRot="1" noChangeAspect="1" noMove="1" noResize="1" noEditPoints="1" noAdjustHandles="1" noChangeArrowheads="1" noChangeShapeType="1" noTextEdit="1"/>
              </p:cNvSpPr>
              <p:nvPr/>
            </p:nvSpPr>
            <p:spPr>
              <a:xfrm>
                <a:off x="4325086" y="2509144"/>
                <a:ext cx="4712382" cy="3366884"/>
              </a:xfrm>
              <a:prstGeom prst="rect">
                <a:avLst/>
              </a:prstGeom>
              <a:blipFill>
                <a:blip r:embed="rId4"/>
                <a:stretch>
                  <a:fillRect l="-1938" r="-517" b="-4348"/>
                </a:stretch>
              </a:blipFill>
            </p:spPr>
            <p:txBody>
              <a:bodyPr/>
              <a:lstStyle/>
              <a:p>
                <a:r>
                  <a:rPr lang="ja-JP" altLang="en-US">
                    <a:noFill/>
                  </a:rPr>
                  <a:t> </a:t>
                </a:r>
              </a:p>
            </p:txBody>
          </p:sp>
        </mc:Fallback>
      </mc:AlternateContent>
      <p:sp>
        <p:nvSpPr>
          <p:cNvPr id="12" name="矢印: 下 11">
            <a:extLst>
              <a:ext uri="{FF2B5EF4-FFF2-40B4-BE49-F238E27FC236}">
                <a16:creationId xmlns:a16="http://schemas.microsoft.com/office/drawing/2014/main" id="{1328D927-6BE4-43F9-AF05-C21B98B48598}"/>
              </a:ext>
            </a:extLst>
          </p:cNvPr>
          <p:cNvSpPr/>
          <p:nvPr/>
        </p:nvSpPr>
        <p:spPr>
          <a:xfrm>
            <a:off x="5783247" y="3551949"/>
            <a:ext cx="435006" cy="311916"/>
          </a:xfrm>
          <a:prstGeom prst="down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14" name="コンテンツ プレースホルダー 12">
            <a:extLst>
              <a:ext uri="{FF2B5EF4-FFF2-40B4-BE49-F238E27FC236}">
                <a16:creationId xmlns:a16="http://schemas.microsoft.com/office/drawing/2014/main" id="{AA12062C-24E4-4551-8B2E-C8B9D8FBA794}"/>
              </a:ext>
            </a:extLst>
          </p:cNvPr>
          <p:cNvSpPr txBox="1">
            <a:spLocks/>
          </p:cNvSpPr>
          <p:nvPr/>
        </p:nvSpPr>
        <p:spPr>
          <a:xfrm>
            <a:off x="717426" y="1678296"/>
            <a:ext cx="7959384" cy="94962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dirty="0">
                <a:solidFill>
                  <a:srgbClr val="FF0000"/>
                </a:solidFill>
              </a:rPr>
              <a:t>資料から取り出したサンプルの変量を</a:t>
            </a:r>
            <a:endParaRPr lang="en-US" altLang="ja-JP" dirty="0">
              <a:solidFill>
                <a:srgbClr val="FF0000"/>
              </a:solidFill>
            </a:endParaRPr>
          </a:p>
          <a:p>
            <a:pPr marL="0" indent="0">
              <a:buFont typeface="Arial" panose="020B0604020202020204" pitchFamily="34" charset="0"/>
              <a:buNone/>
            </a:pPr>
            <a:r>
              <a:rPr lang="ja-JP" altLang="en-US" dirty="0">
                <a:solidFill>
                  <a:srgbClr val="FF0000"/>
                </a:solidFill>
              </a:rPr>
              <a:t>確率変数𝑋とするとき</a:t>
            </a:r>
            <a:endParaRPr lang="en-US" altLang="ja-JP" dirty="0">
              <a:solidFill>
                <a:srgbClr val="FF0000"/>
              </a:solidFill>
            </a:endParaRPr>
          </a:p>
        </p:txBody>
      </p:sp>
      <p:sp>
        <p:nvSpPr>
          <p:cNvPr id="15" name="矢印: 下 14">
            <a:extLst>
              <a:ext uri="{FF2B5EF4-FFF2-40B4-BE49-F238E27FC236}">
                <a16:creationId xmlns:a16="http://schemas.microsoft.com/office/drawing/2014/main" id="{80C33EEE-789C-49DC-8369-AA683D60AEA3}"/>
              </a:ext>
            </a:extLst>
          </p:cNvPr>
          <p:cNvSpPr/>
          <p:nvPr/>
        </p:nvSpPr>
        <p:spPr>
          <a:xfrm>
            <a:off x="5783247" y="4787889"/>
            <a:ext cx="435006" cy="311916"/>
          </a:xfrm>
          <a:prstGeom prst="down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16" name="フローチャート: 結合子 15">
            <a:extLst>
              <a:ext uri="{FF2B5EF4-FFF2-40B4-BE49-F238E27FC236}">
                <a16:creationId xmlns:a16="http://schemas.microsoft.com/office/drawing/2014/main" id="{CBDCBA03-4926-4A80-9A70-5F3E3D17F681}"/>
              </a:ext>
            </a:extLst>
          </p:cNvPr>
          <p:cNvSpPr/>
          <p:nvPr/>
        </p:nvSpPr>
        <p:spPr>
          <a:xfrm>
            <a:off x="2911876" y="2987362"/>
            <a:ext cx="310719" cy="310719"/>
          </a:xfrm>
          <a:prstGeom prst="flowChartConnector">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四角形: 角を丸くする 16">
            <a:extLst>
              <a:ext uri="{FF2B5EF4-FFF2-40B4-BE49-F238E27FC236}">
                <a16:creationId xmlns:a16="http://schemas.microsoft.com/office/drawing/2014/main" id="{406D96AE-F790-4F84-9CA6-219E74A0E551}"/>
              </a:ext>
            </a:extLst>
          </p:cNvPr>
          <p:cNvSpPr/>
          <p:nvPr/>
        </p:nvSpPr>
        <p:spPr>
          <a:xfrm>
            <a:off x="878886" y="3675354"/>
            <a:ext cx="1669005" cy="2485687"/>
          </a:xfrm>
          <a:prstGeom prst="roundRect">
            <a:avLst/>
          </a:prstGeom>
          <a:noFill/>
          <a:ln w="3810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ln w="76200"/>
              <a:solidFill>
                <a:schemeClr val="tx1"/>
              </a:solidFill>
              <a:effectLst>
                <a:outerShdw blurRad="38100" dist="19050" dir="2700000" algn="tl" rotWithShape="0">
                  <a:schemeClr val="dk1">
                    <a:alpha val="40000"/>
                  </a:schemeClr>
                </a:outerShdw>
              </a:effectLst>
            </a:endParaRPr>
          </a:p>
        </p:txBody>
      </p:sp>
      <p:sp>
        <p:nvSpPr>
          <p:cNvPr id="19" name="四角形: 角を丸くする 18">
            <a:extLst>
              <a:ext uri="{FF2B5EF4-FFF2-40B4-BE49-F238E27FC236}">
                <a16:creationId xmlns:a16="http://schemas.microsoft.com/office/drawing/2014/main" id="{BD397D0F-2318-4302-917F-54614BCB1E2D}"/>
              </a:ext>
            </a:extLst>
          </p:cNvPr>
          <p:cNvSpPr/>
          <p:nvPr/>
        </p:nvSpPr>
        <p:spPr>
          <a:xfrm>
            <a:off x="2575351" y="3559921"/>
            <a:ext cx="1588275" cy="2600213"/>
          </a:xfrm>
          <a:prstGeom prst="round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ln w="7620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3164233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178E793-0E12-4623-AAF3-E31A24D432CA}"/>
              </a:ext>
            </a:extLst>
          </p:cNvPr>
          <p:cNvSpPr>
            <a:spLocks noGrp="1"/>
          </p:cNvSpPr>
          <p:nvPr>
            <p:ph type="title"/>
          </p:nvPr>
        </p:nvSpPr>
        <p:spPr/>
        <p:txBody>
          <a:bodyPr/>
          <a:lstStyle/>
          <a:p>
            <a:r>
              <a:rPr lang="ja-JP" altLang="en-US" dirty="0"/>
              <a:t>確率</a:t>
            </a:r>
            <a:endParaRPr kumimoji="1" lang="ja-JP" altLang="en-US" dirty="0"/>
          </a:p>
        </p:txBody>
      </p:sp>
      <p:sp>
        <p:nvSpPr>
          <p:cNvPr id="4" name="スライド番号プレースホルダー 3">
            <a:extLst>
              <a:ext uri="{FF2B5EF4-FFF2-40B4-BE49-F238E27FC236}">
                <a16:creationId xmlns:a16="http://schemas.microsoft.com/office/drawing/2014/main" id="{DB078CAE-2A2A-488F-81A1-1C35B5DC54B8}"/>
              </a:ext>
            </a:extLst>
          </p:cNvPr>
          <p:cNvSpPr>
            <a:spLocks noGrp="1"/>
          </p:cNvSpPr>
          <p:nvPr>
            <p:ph type="sldNum" sz="quarter" idx="12"/>
          </p:nvPr>
        </p:nvSpPr>
        <p:spPr/>
        <p:txBody>
          <a:bodyPr/>
          <a:lstStyle/>
          <a:p>
            <a:fld id="{9073D3A4-03D7-409B-928B-79BD57E401CD}" type="slidenum">
              <a:rPr kumimoji="1" lang="ja-JP" altLang="en-US" smtClean="0"/>
              <a:pPr/>
              <a:t>15</a:t>
            </a:fld>
            <a:endParaRPr kumimoji="1" lang="ja-JP" altLang="en-US" dirty="0"/>
          </a:p>
        </p:txBody>
      </p:sp>
      <p:graphicFrame>
        <p:nvGraphicFramePr>
          <p:cNvPr id="5" name="表 4">
            <a:extLst>
              <a:ext uri="{FF2B5EF4-FFF2-40B4-BE49-F238E27FC236}">
                <a16:creationId xmlns:a16="http://schemas.microsoft.com/office/drawing/2014/main" id="{7CFFD594-E39A-4F3B-8654-1CCA725BB66D}"/>
              </a:ext>
            </a:extLst>
          </p:cNvPr>
          <p:cNvGraphicFramePr>
            <a:graphicFrameLocks noGrp="1"/>
          </p:cNvGraphicFramePr>
          <p:nvPr>
            <p:extLst>
              <p:ext uri="{D42A27DB-BD31-4B8C-83A1-F6EECF244321}">
                <p14:modId xmlns:p14="http://schemas.microsoft.com/office/powerpoint/2010/main" val="2779970327"/>
              </p:ext>
            </p:extLst>
          </p:nvPr>
        </p:nvGraphicFramePr>
        <p:xfrm>
          <a:off x="248576" y="2859171"/>
          <a:ext cx="8895423" cy="1036320"/>
        </p:xfrm>
        <a:graphic>
          <a:graphicData uri="http://schemas.openxmlformats.org/drawingml/2006/table">
            <a:tbl>
              <a:tblPr firstRow="1" bandRow="1">
                <a:tableStyleId>{2D5ABB26-0587-4C30-8999-92F81FD0307C}</a:tableStyleId>
              </a:tblPr>
              <a:tblGrid>
                <a:gridCol w="2965141">
                  <a:extLst>
                    <a:ext uri="{9D8B030D-6E8A-4147-A177-3AD203B41FA5}">
                      <a16:colId xmlns:a16="http://schemas.microsoft.com/office/drawing/2014/main" val="2477501608"/>
                    </a:ext>
                  </a:extLst>
                </a:gridCol>
                <a:gridCol w="2965141">
                  <a:extLst>
                    <a:ext uri="{9D8B030D-6E8A-4147-A177-3AD203B41FA5}">
                      <a16:colId xmlns:a16="http://schemas.microsoft.com/office/drawing/2014/main" val="3582243586"/>
                    </a:ext>
                  </a:extLst>
                </a:gridCol>
                <a:gridCol w="2965141">
                  <a:extLst>
                    <a:ext uri="{9D8B030D-6E8A-4147-A177-3AD203B41FA5}">
                      <a16:colId xmlns:a16="http://schemas.microsoft.com/office/drawing/2014/main" val="481211768"/>
                    </a:ext>
                  </a:extLst>
                </a:gridCol>
              </a:tblGrid>
              <a:tr h="417386">
                <a:tc>
                  <a:txBody>
                    <a:bodyPr/>
                    <a:lstStyle/>
                    <a:p>
                      <a:pPr algn="ctr"/>
                      <a:r>
                        <a:rPr kumimoji="1" lang="ja-JP" altLang="en-US" sz="2800" dirty="0"/>
                        <a:t>資料のデータ</a:t>
                      </a:r>
                    </a:p>
                  </a:txBody>
                  <a:tcPr/>
                </a:tc>
                <a:tc>
                  <a:txBody>
                    <a:bodyPr/>
                    <a:lstStyle/>
                    <a:p>
                      <a:pPr algn="ctr"/>
                      <a:r>
                        <a:rPr kumimoji="1" lang="ja-JP" altLang="en-US" sz="2800" dirty="0"/>
                        <a:t>𝑋の相対度数分布</a:t>
                      </a:r>
                    </a:p>
                  </a:txBody>
                  <a:tcPr/>
                </a:tc>
                <a:tc>
                  <a:txBody>
                    <a:bodyPr/>
                    <a:lstStyle/>
                    <a:p>
                      <a:pPr algn="ctr"/>
                      <a:r>
                        <a:rPr kumimoji="1" lang="ja-JP" altLang="en-US" sz="2800" dirty="0"/>
                        <a:t>𝑋の確率分布</a:t>
                      </a:r>
                    </a:p>
                  </a:txBody>
                  <a:tcPr/>
                </a:tc>
                <a:extLst>
                  <a:ext uri="{0D108BD9-81ED-4DB2-BD59-A6C34878D82A}">
                    <a16:rowId xmlns:a16="http://schemas.microsoft.com/office/drawing/2014/main" val="2159923523"/>
                  </a:ext>
                </a:extLst>
              </a:tr>
              <a:tr h="274512">
                <a:tc>
                  <a:txBody>
                    <a:bodyPr/>
                    <a:lstStyle/>
                    <a:p>
                      <a:pPr algn="ctr"/>
                      <a:r>
                        <a:rPr kumimoji="1" lang="ja-JP" altLang="en-US" sz="2800" dirty="0">
                          <a:solidFill>
                            <a:srgbClr val="FF0000"/>
                          </a:solidFill>
                        </a:rPr>
                        <a:t>過去のデータ</a:t>
                      </a:r>
                    </a:p>
                  </a:txBody>
                  <a:tcPr/>
                </a:tc>
                <a:tc>
                  <a:txBody>
                    <a:bodyPr/>
                    <a:lstStyle/>
                    <a:p>
                      <a:pPr algn="ctr"/>
                      <a:r>
                        <a:rPr kumimoji="1" lang="ja-JP" altLang="en-US" sz="2800" dirty="0">
                          <a:solidFill>
                            <a:srgbClr val="FF0000"/>
                          </a:solidFill>
                        </a:rPr>
                        <a:t>未来のデータ</a:t>
                      </a:r>
                    </a:p>
                  </a:txBody>
                  <a:tcPr/>
                </a:tc>
                <a:tc>
                  <a:txBody>
                    <a:bodyPr/>
                    <a:lstStyle/>
                    <a:p>
                      <a:pPr algn="ctr"/>
                      <a:r>
                        <a:rPr kumimoji="1" lang="ja-JP" altLang="en-US" sz="2800" dirty="0">
                          <a:solidFill>
                            <a:srgbClr val="FF0000"/>
                          </a:solidFill>
                        </a:rPr>
                        <a:t>確率</a:t>
                      </a:r>
                      <a:endParaRPr kumimoji="1" lang="ja-JP" altLang="en-US" dirty="0">
                        <a:solidFill>
                          <a:srgbClr val="FF0000"/>
                        </a:solidFill>
                      </a:endParaRPr>
                    </a:p>
                  </a:txBody>
                  <a:tcPr/>
                </a:tc>
                <a:extLst>
                  <a:ext uri="{0D108BD9-81ED-4DB2-BD59-A6C34878D82A}">
                    <a16:rowId xmlns:a16="http://schemas.microsoft.com/office/drawing/2014/main" val="2647718335"/>
                  </a:ext>
                </a:extLst>
              </a:tr>
            </a:tbl>
          </a:graphicData>
        </a:graphic>
      </p:graphicFrame>
      <p:sp>
        <p:nvSpPr>
          <p:cNvPr id="6" name="矢印: 右 5">
            <a:extLst>
              <a:ext uri="{FF2B5EF4-FFF2-40B4-BE49-F238E27FC236}">
                <a16:creationId xmlns:a16="http://schemas.microsoft.com/office/drawing/2014/main" id="{6614AFF4-C172-4151-9061-BBB0A3BF173B}"/>
              </a:ext>
            </a:extLst>
          </p:cNvPr>
          <p:cNvSpPr/>
          <p:nvPr/>
        </p:nvSpPr>
        <p:spPr>
          <a:xfrm>
            <a:off x="2869613" y="2979934"/>
            <a:ext cx="353304" cy="310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矢印: 右 7">
            <a:extLst>
              <a:ext uri="{FF2B5EF4-FFF2-40B4-BE49-F238E27FC236}">
                <a16:creationId xmlns:a16="http://schemas.microsoft.com/office/drawing/2014/main" id="{E5072417-5701-4AF2-89AA-E05B4711ECAD}"/>
              </a:ext>
            </a:extLst>
          </p:cNvPr>
          <p:cNvSpPr/>
          <p:nvPr/>
        </p:nvSpPr>
        <p:spPr>
          <a:xfrm>
            <a:off x="6197258" y="2979934"/>
            <a:ext cx="353304" cy="310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9" name="吹き出し: 四角形 8">
                <a:extLst>
                  <a:ext uri="{FF2B5EF4-FFF2-40B4-BE49-F238E27FC236}">
                    <a16:creationId xmlns:a16="http://schemas.microsoft.com/office/drawing/2014/main" id="{076B4D2A-AEBB-41D2-BA19-712A8422DC2C}"/>
                  </a:ext>
                </a:extLst>
              </p:cNvPr>
              <p:cNvSpPr/>
              <p:nvPr/>
            </p:nvSpPr>
            <p:spPr>
              <a:xfrm>
                <a:off x="1513910" y="1521828"/>
                <a:ext cx="4860000" cy="732505"/>
              </a:xfrm>
              <a:prstGeom prst="wedgeRectCallout">
                <a:avLst>
                  <a:gd name="adj1" fmla="val 20085"/>
                  <a:gd name="adj2" fmla="val 110657"/>
                </a:avLst>
              </a:prstGeom>
              <a:noFill/>
              <a:ln w="50800">
                <a:solidFill>
                  <a:schemeClr val="accent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ja-JP" altLang="en-US" sz="2000" dirty="0">
                    <a:solidFill>
                      <a:schemeClr val="tx1"/>
                    </a:solidFill>
                  </a:rPr>
                  <a:t>確率変数𝑋の平均</a:t>
                </a:r>
                <a14:m>
                  <m:oMath xmlns:m="http://schemas.openxmlformats.org/officeDocument/2006/math">
                    <m:r>
                      <a:rPr kumimoji="1" lang="en-US" altLang="ja-JP" sz="2000" i="1" dirty="0">
                        <a:solidFill>
                          <a:schemeClr val="tx1"/>
                        </a:solidFill>
                        <a:latin typeface="Cambria Math" panose="02040503050406030204" pitchFamily="18" charset="0"/>
                      </a:rPr>
                      <m:t>𝐸</m:t>
                    </m:r>
                  </m:oMath>
                </a14:m>
                <a:r>
                  <a:rPr kumimoji="1" lang="en-US" altLang="ja-JP" sz="2000" dirty="0">
                    <a:solidFill>
                      <a:schemeClr val="tx1"/>
                    </a:solidFill>
                  </a:rPr>
                  <a:t>(</a:t>
                </a:r>
                <a:r>
                  <a:rPr kumimoji="1" lang="ja-JP" altLang="en-US" sz="2000" dirty="0">
                    <a:solidFill>
                      <a:schemeClr val="tx1"/>
                    </a:solidFill>
                  </a:rPr>
                  <a:t>𝑋</a:t>
                </a:r>
                <a:r>
                  <a:rPr kumimoji="1" lang="en-US" altLang="ja-JP" sz="2000" dirty="0">
                    <a:solidFill>
                      <a:schemeClr val="tx1"/>
                    </a:solidFill>
                  </a:rPr>
                  <a:t>)</a:t>
                </a:r>
                <a:r>
                  <a:rPr kumimoji="1" lang="ja-JP" altLang="en-US" sz="2000" dirty="0">
                    <a:solidFill>
                      <a:schemeClr val="tx1"/>
                    </a:solidFill>
                  </a:rPr>
                  <a:t>を期待値とも呼ぶ</a:t>
                </a:r>
                <a:r>
                  <a:rPr kumimoji="1" lang="en-US" altLang="ja-JP" sz="2000" dirty="0">
                    <a:solidFill>
                      <a:schemeClr val="tx1"/>
                    </a:solidFill>
                  </a:rPr>
                  <a:t>.</a:t>
                </a:r>
              </a:p>
            </p:txBody>
          </p:sp>
        </mc:Choice>
        <mc:Fallback xmlns="">
          <p:sp>
            <p:nvSpPr>
              <p:cNvPr id="9" name="吹き出し: 四角形 8">
                <a:extLst>
                  <a:ext uri="{FF2B5EF4-FFF2-40B4-BE49-F238E27FC236}">
                    <a16:creationId xmlns:a16="http://schemas.microsoft.com/office/drawing/2014/main" id="{076B4D2A-AEBB-41D2-BA19-712A8422DC2C}"/>
                  </a:ext>
                </a:extLst>
              </p:cNvPr>
              <p:cNvSpPr>
                <a:spLocks noRot="1" noChangeAspect="1" noMove="1" noResize="1" noEditPoints="1" noAdjustHandles="1" noChangeArrowheads="1" noChangeShapeType="1" noTextEdit="1"/>
              </p:cNvSpPr>
              <p:nvPr/>
            </p:nvSpPr>
            <p:spPr>
              <a:xfrm>
                <a:off x="1513910" y="1521828"/>
                <a:ext cx="4860000" cy="732505"/>
              </a:xfrm>
              <a:prstGeom prst="wedgeRectCallout">
                <a:avLst>
                  <a:gd name="adj1" fmla="val 20085"/>
                  <a:gd name="adj2" fmla="val 110657"/>
                </a:avLst>
              </a:prstGeom>
              <a:blipFill>
                <a:blip r:embed="rId3"/>
                <a:stretch>
                  <a:fillRect/>
                </a:stretch>
              </a:blipFill>
              <a:ln w="50800">
                <a:solidFill>
                  <a:schemeClr val="accent2"/>
                </a:solidFill>
              </a:ln>
            </p:spPr>
            <p:txBody>
              <a:bodyPr/>
              <a:lstStyle/>
              <a:p>
                <a:r>
                  <a:rPr lang="ja-JP" altLang="en-US">
                    <a:noFill/>
                  </a:rPr>
                  <a:t> </a:t>
                </a:r>
              </a:p>
            </p:txBody>
          </p:sp>
        </mc:Fallback>
      </mc:AlternateContent>
      <p:sp>
        <p:nvSpPr>
          <p:cNvPr id="15" name="コンテンツ プレースホルダー 14">
            <a:extLst>
              <a:ext uri="{FF2B5EF4-FFF2-40B4-BE49-F238E27FC236}">
                <a16:creationId xmlns:a16="http://schemas.microsoft.com/office/drawing/2014/main" id="{C6EF2C4E-AF53-4D6E-B2C4-18E3030F5081}"/>
              </a:ext>
            </a:extLst>
          </p:cNvPr>
          <p:cNvSpPr>
            <a:spLocks noGrp="1"/>
          </p:cNvSpPr>
          <p:nvPr>
            <p:ph idx="1"/>
          </p:nvPr>
        </p:nvSpPr>
        <p:spPr>
          <a:xfrm>
            <a:off x="7950108" y="6090081"/>
            <a:ext cx="565241" cy="86881"/>
          </a:xfrm>
        </p:spPr>
        <p:txBody>
          <a:bodyPr>
            <a:normAutofit fontScale="25000" lnSpcReduction="20000"/>
          </a:bodyPr>
          <a:lstStyle/>
          <a:p>
            <a:endParaRPr lang="ja-JP" altLang="en-US" dirty="0"/>
          </a:p>
        </p:txBody>
      </p:sp>
      <mc:AlternateContent xmlns:mc="http://schemas.openxmlformats.org/markup-compatibility/2006" xmlns:a14="http://schemas.microsoft.com/office/drawing/2010/main">
        <mc:Choice Requires="a14">
          <p:sp>
            <p:nvSpPr>
              <p:cNvPr id="10" name="吹き出し: 四角形 9">
                <a:extLst>
                  <a:ext uri="{FF2B5EF4-FFF2-40B4-BE49-F238E27FC236}">
                    <a16:creationId xmlns:a16="http://schemas.microsoft.com/office/drawing/2014/main" id="{BEACDC59-904C-4F15-B9CF-078813B888DB}"/>
                  </a:ext>
                </a:extLst>
              </p:cNvPr>
              <p:cNvSpPr/>
              <p:nvPr/>
            </p:nvSpPr>
            <p:spPr>
              <a:xfrm>
                <a:off x="439613" y="4761516"/>
                <a:ext cx="4860000" cy="732505"/>
              </a:xfrm>
              <a:prstGeom prst="wedgeRectCallout">
                <a:avLst>
                  <a:gd name="adj1" fmla="val -25416"/>
                  <a:gd name="adj2" fmla="val -137733"/>
                </a:avLst>
              </a:prstGeom>
              <a:noFill/>
              <a:ln w="50800">
                <a:solidFill>
                  <a:schemeClr val="accent2"/>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ja-JP" altLang="en-US" sz="2000" dirty="0">
                    <a:solidFill>
                      <a:schemeClr val="tx1"/>
                    </a:solidFill>
                  </a:rPr>
                  <a:t>資料の平均</a:t>
                </a:r>
                <a14:m>
                  <m:oMath xmlns:m="http://schemas.openxmlformats.org/officeDocument/2006/math">
                    <m:r>
                      <a:rPr kumimoji="1" lang="en-US" altLang="ja-JP" sz="2000" i="1" dirty="0">
                        <a:solidFill>
                          <a:schemeClr val="tx1"/>
                        </a:solidFill>
                        <a:latin typeface="Cambria Math" panose="02040503050406030204" pitchFamily="18" charset="0"/>
                      </a:rPr>
                      <m:t>𝜇</m:t>
                    </m:r>
                  </m:oMath>
                </a14:m>
                <a:r>
                  <a:rPr kumimoji="1" lang="ja-JP" altLang="en-US" sz="2000" dirty="0">
                    <a:solidFill>
                      <a:schemeClr val="tx1"/>
                    </a:solidFill>
                  </a:rPr>
                  <a:t>はただ平均と呼ぶ</a:t>
                </a:r>
                <a:r>
                  <a:rPr kumimoji="1" lang="en-US" altLang="ja-JP" sz="2000" dirty="0">
                    <a:solidFill>
                      <a:schemeClr val="tx1"/>
                    </a:solidFill>
                  </a:rPr>
                  <a:t>.</a:t>
                </a:r>
              </a:p>
            </p:txBody>
          </p:sp>
        </mc:Choice>
        <mc:Fallback xmlns="">
          <p:sp>
            <p:nvSpPr>
              <p:cNvPr id="10" name="吹き出し: 四角形 9">
                <a:extLst>
                  <a:ext uri="{FF2B5EF4-FFF2-40B4-BE49-F238E27FC236}">
                    <a16:creationId xmlns:a16="http://schemas.microsoft.com/office/drawing/2014/main" id="{BEACDC59-904C-4F15-B9CF-078813B888DB}"/>
                  </a:ext>
                </a:extLst>
              </p:cNvPr>
              <p:cNvSpPr>
                <a:spLocks noRot="1" noChangeAspect="1" noMove="1" noResize="1" noEditPoints="1" noAdjustHandles="1" noChangeArrowheads="1" noChangeShapeType="1" noTextEdit="1"/>
              </p:cNvSpPr>
              <p:nvPr/>
            </p:nvSpPr>
            <p:spPr>
              <a:xfrm>
                <a:off x="439613" y="4761516"/>
                <a:ext cx="4860000" cy="732505"/>
              </a:xfrm>
              <a:prstGeom prst="wedgeRectCallout">
                <a:avLst>
                  <a:gd name="adj1" fmla="val -25416"/>
                  <a:gd name="adj2" fmla="val -137733"/>
                </a:avLst>
              </a:prstGeom>
              <a:blipFill>
                <a:blip r:embed="rId4"/>
                <a:stretch>
                  <a:fillRect/>
                </a:stretch>
              </a:blipFill>
              <a:ln w="50800">
                <a:solidFill>
                  <a:schemeClr val="accent2"/>
                </a:solidFill>
              </a:ln>
            </p:spPr>
            <p:txBody>
              <a:bodyPr/>
              <a:lstStyle/>
              <a:p>
                <a:r>
                  <a:rPr lang="ja-JP" altLang="en-US">
                    <a:noFill/>
                  </a:rPr>
                  <a:t> </a:t>
                </a:r>
              </a:p>
            </p:txBody>
          </p:sp>
        </mc:Fallback>
      </mc:AlternateContent>
    </p:spTree>
    <p:extLst>
      <p:ext uri="{BB962C8B-B14F-4D97-AF65-F5344CB8AC3E}">
        <p14:creationId xmlns:p14="http://schemas.microsoft.com/office/powerpoint/2010/main" val="17299175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77A7B8A-2AA8-47E6-BEC9-91E0E52CB4C4}"/>
              </a:ext>
            </a:extLst>
          </p:cNvPr>
          <p:cNvSpPr>
            <a:spLocks noGrp="1"/>
          </p:cNvSpPr>
          <p:nvPr>
            <p:ph type="title"/>
          </p:nvPr>
        </p:nvSpPr>
        <p:spPr>
          <a:xfrm>
            <a:off x="628650" y="631456"/>
            <a:ext cx="7886700" cy="1325563"/>
          </a:xfrm>
        </p:spPr>
        <p:txBody>
          <a:bodyPr/>
          <a:lstStyle/>
          <a:p>
            <a:r>
              <a:rPr lang="ja-JP" altLang="en-US" dirty="0"/>
              <a:t>連続確率変数の</a:t>
            </a:r>
            <a:br>
              <a:rPr lang="en-US" altLang="ja-JP" dirty="0"/>
            </a:br>
            <a:r>
              <a:rPr lang="ja-JP" altLang="en-US" dirty="0"/>
              <a:t>平均・分散の定義</a:t>
            </a:r>
            <a:endParaRPr kumimoji="1" lang="ja-JP" altLang="en-US" dirty="0"/>
          </a:p>
        </p:txBody>
      </p:sp>
      <p:pic>
        <p:nvPicPr>
          <p:cNvPr id="6" name="コンテンツ プレースホルダー 5" descr="テキスト が含まれている画像&#10;&#10;非常に高い精度で生成された説明">
            <a:extLst>
              <a:ext uri="{FF2B5EF4-FFF2-40B4-BE49-F238E27FC236}">
                <a16:creationId xmlns:a16="http://schemas.microsoft.com/office/drawing/2014/main" id="{87DB66E0-A4EF-495A-9645-32B7C897D4A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8650" y="2367240"/>
            <a:ext cx="7663455" cy="3474267"/>
          </a:xfrm>
        </p:spPr>
      </p:pic>
      <p:sp>
        <p:nvSpPr>
          <p:cNvPr id="4" name="スライド番号プレースホルダー 3">
            <a:extLst>
              <a:ext uri="{FF2B5EF4-FFF2-40B4-BE49-F238E27FC236}">
                <a16:creationId xmlns:a16="http://schemas.microsoft.com/office/drawing/2014/main" id="{54CD57FA-2ADC-4AFE-A28F-7EFAEA974C2E}"/>
              </a:ext>
            </a:extLst>
          </p:cNvPr>
          <p:cNvSpPr>
            <a:spLocks noGrp="1"/>
          </p:cNvSpPr>
          <p:nvPr>
            <p:ph type="sldNum" sz="quarter" idx="12"/>
          </p:nvPr>
        </p:nvSpPr>
        <p:spPr>
          <a:xfrm>
            <a:off x="6457950" y="6356351"/>
            <a:ext cx="2057400" cy="365125"/>
          </a:xfrm>
        </p:spPr>
        <p:txBody>
          <a:bodyPr/>
          <a:lstStyle/>
          <a:p>
            <a:fld id="{9073D3A4-03D7-409B-928B-79BD57E401CD}" type="slidenum">
              <a:rPr kumimoji="1" lang="ja-JP" altLang="en-US" smtClean="0"/>
              <a:pPr/>
              <a:t>16</a:t>
            </a:fld>
            <a:endParaRPr kumimoji="1" lang="ja-JP" altLang="en-US" dirty="0"/>
          </a:p>
        </p:txBody>
      </p:sp>
    </p:spTree>
    <p:extLst>
      <p:ext uri="{BB962C8B-B14F-4D97-AF65-F5344CB8AC3E}">
        <p14:creationId xmlns:p14="http://schemas.microsoft.com/office/powerpoint/2010/main" val="7893243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F0F2493-55D9-4AF7-A89A-4987457E2229}"/>
              </a:ext>
            </a:extLst>
          </p:cNvPr>
          <p:cNvSpPr>
            <a:spLocks noGrp="1"/>
          </p:cNvSpPr>
          <p:nvPr>
            <p:ph type="title"/>
          </p:nvPr>
        </p:nvSpPr>
        <p:spPr/>
        <p:txBody>
          <a:bodyPr/>
          <a:lstStyle/>
          <a:p>
            <a:r>
              <a:rPr lang="ja-JP" altLang="en-US" dirty="0"/>
              <a:t>連続確率変数の</a:t>
            </a:r>
            <a:br>
              <a:rPr lang="en-US" altLang="ja-JP" dirty="0"/>
            </a:br>
            <a:r>
              <a:rPr lang="ja-JP" altLang="en-US" dirty="0"/>
              <a:t>平均・分散の定義</a:t>
            </a:r>
            <a:endParaRPr kumimoji="1" lang="ja-JP" altLang="en-US" dirty="0"/>
          </a:p>
        </p:txBody>
      </p:sp>
      <p:pic>
        <p:nvPicPr>
          <p:cNvPr id="6" name="コンテンツ プレースホルダー 5" descr="テキスト が含まれている画像&#10;&#10;高い精度で生成された説明">
            <a:extLst>
              <a:ext uri="{FF2B5EF4-FFF2-40B4-BE49-F238E27FC236}">
                <a16:creationId xmlns:a16="http://schemas.microsoft.com/office/drawing/2014/main" id="{A60F9DD1-58EF-41CC-9345-38A1EB00D5C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8650" y="2629099"/>
            <a:ext cx="7886700" cy="2744389"/>
          </a:xfrm>
        </p:spPr>
      </p:pic>
      <p:sp>
        <p:nvSpPr>
          <p:cNvPr id="4" name="スライド番号プレースホルダー 3">
            <a:extLst>
              <a:ext uri="{FF2B5EF4-FFF2-40B4-BE49-F238E27FC236}">
                <a16:creationId xmlns:a16="http://schemas.microsoft.com/office/drawing/2014/main" id="{7383BD9C-CD46-4244-89C7-AD11CC3322D4}"/>
              </a:ext>
            </a:extLst>
          </p:cNvPr>
          <p:cNvSpPr>
            <a:spLocks noGrp="1"/>
          </p:cNvSpPr>
          <p:nvPr>
            <p:ph type="sldNum" sz="quarter" idx="12"/>
          </p:nvPr>
        </p:nvSpPr>
        <p:spPr/>
        <p:txBody>
          <a:bodyPr/>
          <a:lstStyle/>
          <a:p>
            <a:fld id="{9073D3A4-03D7-409B-928B-79BD57E401CD}" type="slidenum">
              <a:rPr kumimoji="1" lang="ja-JP" altLang="en-US" smtClean="0"/>
              <a:pPr/>
              <a:t>17</a:t>
            </a:fld>
            <a:endParaRPr kumimoji="1" lang="ja-JP" altLang="en-US" dirty="0"/>
          </a:p>
        </p:txBody>
      </p:sp>
    </p:spTree>
    <p:extLst>
      <p:ext uri="{BB962C8B-B14F-4D97-AF65-F5344CB8AC3E}">
        <p14:creationId xmlns:p14="http://schemas.microsoft.com/office/powerpoint/2010/main" val="28123718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EF26586-2D2D-4159-B851-FEC3D2737633}"/>
              </a:ext>
            </a:extLst>
          </p:cNvPr>
          <p:cNvSpPr>
            <a:spLocks noGrp="1"/>
          </p:cNvSpPr>
          <p:nvPr>
            <p:ph type="title"/>
          </p:nvPr>
        </p:nvSpPr>
        <p:spPr/>
        <p:txBody>
          <a:bodyPr/>
          <a:lstStyle/>
          <a:p>
            <a:r>
              <a:rPr kumimoji="1" lang="ja-JP" altLang="en-US" dirty="0"/>
              <a:t>𝐸</a:t>
            </a:r>
            <a:r>
              <a:rPr kumimoji="1" lang="en-US" altLang="ja-JP" dirty="0"/>
              <a:t>(</a:t>
            </a:r>
            <a:r>
              <a:rPr kumimoji="1" lang="ja-JP" altLang="en-US" dirty="0"/>
              <a:t>𝑉</a:t>
            </a:r>
            <a:r>
              <a:rPr kumimoji="1" lang="en-US" altLang="ja-JP" dirty="0"/>
              <a:t>)</a:t>
            </a:r>
            <a:r>
              <a:rPr lang="en-US" altLang="ja-JP" dirty="0"/>
              <a:t>,</a:t>
            </a:r>
            <a:r>
              <a:rPr lang="ja-JP" altLang="en-US" dirty="0"/>
              <a:t>𝑉</a:t>
            </a:r>
            <a:r>
              <a:rPr lang="en-US" altLang="ja-JP" dirty="0"/>
              <a:t>(</a:t>
            </a:r>
            <a:r>
              <a:rPr lang="ja-JP" altLang="en-US" dirty="0"/>
              <a:t>𝑋</a:t>
            </a:r>
            <a:r>
              <a:rPr lang="en-US" altLang="ja-JP" dirty="0"/>
              <a:t>)</a:t>
            </a:r>
            <a:r>
              <a:rPr lang="ja-JP" altLang="en-US" dirty="0"/>
              <a:t>の公式</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B41CA959-B294-4CCF-9192-4C333B72692A}"/>
                  </a:ext>
                </a:extLst>
              </p:cNvPr>
              <p:cNvSpPr>
                <a:spLocks noGrp="1"/>
              </p:cNvSpPr>
              <p:nvPr>
                <p:ph idx="1"/>
              </p:nvPr>
            </p:nvSpPr>
            <p:spPr>
              <a:ln>
                <a:solidFill>
                  <a:schemeClr val="bg1"/>
                </a:solidFill>
              </a:ln>
            </p:spPr>
            <p:txBody>
              <a:bodyPr>
                <a:normAutofit lnSpcReduction="10000"/>
              </a:bodyPr>
              <a:lstStyle/>
              <a:p>
                <a:pPr marL="0" indent="0">
                  <a:buNone/>
                </a:pPr>
                <a:r>
                  <a:rPr kumimoji="1" lang="ja-JP" altLang="en-US" dirty="0"/>
                  <a:t>確率変数𝑋</a:t>
                </a:r>
                <a:r>
                  <a:rPr kumimoji="1" lang="en-US" altLang="ja-JP" dirty="0"/>
                  <a:t>,</a:t>
                </a:r>
                <a:r>
                  <a:rPr kumimoji="1" lang="ja-JP" altLang="en-US" dirty="0"/>
                  <a:t>𝑌に対して</a:t>
                </a:r>
                <a:endParaRPr kumimoji="1" lang="en-US" altLang="ja-JP" dirty="0"/>
              </a:p>
              <a:p>
                <a:r>
                  <a:rPr lang="ja-JP" altLang="en-US" dirty="0"/>
                  <a:t>𝐸</a:t>
                </a:r>
                <a:r>
                  <a:rPr lang="en-US" altLang="ja-JP" dirty="0"/>
                  <a:t>(</a:t>
                </a:r>
                <a:r>
                  <a:rPr lang="ja-JP" altLang="en-US" dirty="0"/>
                  <a:t>𝑎𝑋</a:t>
                </a:r>
                <a:r>
                  <a:rPr lang="en-US" altLang="ja-JP" dirty="0"/>
                  <a:t>+</a:t>
                </a:r>
                <a14:m>
                  <m:oMath xmlns:m="http://schemas.openxmlformats.org/officeDocument/2006/math">
                    <m:r>
                      <a:rPr lang="en-US" altLang="ja-JP" i="1" dirty="0" smtClean="0">
                        <a:latin typeface="Cambria Math" panose="02040503050406030204" pitchFamily="18" charset="0"/>
                      </a:rPr>
                      <m:t>𝑏</m:t>
                    </m:r>
                  </m:oMath>
                </a14:m>
                <a:r>
                  <a:rPr lang="en-US" altLang="ja-JP" dirty="0"/>
                  <a:t>) = </a:t>
                </a:r>
                <a:r>
                  <a:rPr lang="ja-JP" altLang="en-US" dirty="0"/>
                  <a:t>𝑎𝐸</a:t>
                </a:r>
                <a:r>
                  <a:rPr lang="en-US" altLang="ja-JP" dirty="0"/>
                  <a:t>(</a:t>
                </a:r>
                <a:r>
                  <a:rPr lang="ja-JP" altLang="en-US" dirty="0"/>
                  <a:t>𝑋</a:t>
                </a:r>
                <a:r>
                  <a:rPr lang="en-US" altLang="ja-JP" dirty="0"/>
                  <a:t>) + </a:t>
                </a:r>
                <a:r>
                  <a:rPr lang="ja-JP" altLang="en-US" dirty="0"/>
                  <a:t>𝑏</a:t>
                </a:r>
                <a:endParaRPr lang="en-US" altLang="ja-JP" dirty="0"/>
              </a:p>
              <a:p>
                <a:r>
                  <a:rPr lang="ja-JP" altLang="en-US" dirty="0"/>
                  <a:t>𝐸</a:t>
                </a:r>
                <a:r>
                  <a:rPr lang="en-US" altLang="ja-JP" dirty="0"/>
                  <a:t>(</a:t>
                </a:r>
                <a:r>
                  <a:rPr lang="ja-JP" altLang="en-US" dirty="0"/>
                  <a:t>𝑋</a:t>
                </a:r>
                <a:r>
                  <a:rPr lang="en-US" altLang="ja-JP" dirty="0"/>
                  <a:t>+</a:t>
                </a:r>
                <a:r>
                  <a:rPr lang="ja-JP" altLang="en-US" dirty="0"/>
                  <a:t>𝑌</a:t>
                </a:r>
                <a:r>
                  <a:rPr lang="en-US" altLang="ja-JP" dirty="0"/>
                  <a:t>) = </a:t>
                </a:r>
                <a:r>
                  <a:rPr lang="ja-JP" altLang="en-US" dirty="0"/>
                  <a:t>𝐸</a:t>
                </a:r>
                <a:r>
                  <a:rPr lang="en-US" altLang="ja-JP" dirty="0"/>
                  <a:t>(</a:t>
                </a:r>
                <a:r>
                  <a:rPr lang="ja-JP" altLang="en-US" dirty="0"/>
                  <a:t>𝑋</a:t>
                </a:r>
                <a:r>
                  <a:rPr lang="en-US" altLang="ja-JP" dirty="0"/>
                  <a:t>) + </a:t>
                </a:r>
                <a:r>
                  <a:rPr lang="ja-JP" altLang="en-US" dirty="0"/>
                  <a:t>𝐸</a:t>
                </a:r>
                <a:r>
                  <a:rPr lang="en-US" altLang="ja-JP" dirty="0"/>
                  <a:t>(</a:t>
                </a:r>
                <a:r>
                  <a:rPr lang="ja-JP" altLang="en-US" dirty="0"/>
                  <a:t>𝑌</a:t>
                </a:r>
                <a:r>
                  <a:rPr lang="en-US" altLang="ja-JP" dirty="0"/>
                  <a:t>)</a:t>
                </a:r>
              </a:p>
              <a:p>
                <a:r>
                  <a:rPr lang="ja-JP" altLang="en-US" dirty="0"/>
                  <a:t>𝑉</a:t>
                </a:r>
                <a:r>
                  <a:rPr lang="en-US" altLang="ja-JP" dirty="0"/>
                  <a:t>(</a:t>
                </a:r>
                <a:r>
                  <a:rPr lang="ja-JP" altLang="en-US" dirty="0"/>
                  <a:t>𝑋</a:t>
                </a:r>
                <a:r>
                  <a:rPr lang="en-US" altLang="ja-JP" dirty="0"/>
                  <a:t>) = </a:t>
                </a:r>
                <a:r>
                  <a:rPr lang="ja-JP" altLang="en-US" dirty="0"/>
                  <a:t>𝐸</a:t>
                </a:r>
                <a:r>
                  <a:rPr lang="en-US" altLang="ja-JP" dirty="0"/>
                  <a:t>(</a:t>
                </a:r>
                <a14:m>
                  <m:oMath xmlns:m="http://schemas.openxmlformats.org/officeDocument/2006/math">
                    <m:sSup>
                      <m:sSupPr>
                        <m:ctrlPr>
                          <a:rPr lang="en-US" altLang="ja-JP" i="1" dirty="0" smtClean="0">
                            <a:latin typeface="Cambria Math" panose="02040503050406030204" pitchFamily="18" charset="0"/>
                          </a:rPr>
                        </m:ctrlPr>
                      </m:sSupPr>
                      <m:e>
                        <m:r>
                          <m:rPr>
                            <m:nor/>
                          </m:rPr>
                          <a:rPr lang="ja-JP" altLang="en-US" dirty="0"/>
                          <m:t>𝑋</m:t>
                        </m:r>
                      </m:e>
                      <m:sup>
                        <m:r>
                          <a:rPr lang="en-US" altLang="ja-JP" b="0" i="1" dirty="0" smtClean="0">
                            <a:latin typeface="Cambria Math" panose="02040503050406030204" pitchFamily="18" charset="0"/>
                          </a:rPr>
                          <m:t>2</m:t>
                        </m:r>
                      </m:sup>
                    </m:sSup>
                  </m:oMath>
                </a14:m>
                <a:r>
                  <a:rPr lang="en-US" altLang="ja-JP" dirty="0"/>
                  <a:t>) – </a:t>
                </a:r>
                <a14:m>
                  <m:oMath xmlns:m="http://schemas.openxmlformats.org/officeDocument/2006/math">
                    <m:sSup>
                      <m:sSupPr>
                        <m:ctrlPr>
                          <a:rPr lang="en-US" altLang="ja-JP" i="1" dirty="0" smtClean="0">
                            <a:latin typeface="Cambria Math" panose="02040503050406030204" pitchFamily="18" charset="0"/>
                          </a:rPr>
                        </m:ctrlPr>
                      </m:sSupPr>
                      <m:e>
                        <m:r>
                          <m:rPr>
                            <m:nor/>
                          </m:rPr>
                          <a:rPr lang="en-US" altLang="ja-JP" dirty="0"/>
                          <m:t>{</m:t>
                        </m:r>
                        <m:r>
                          <m:rPr>
                            <m:nor/>
                          </m:rPr>
                          <a:rPr lang="ja-JP" altLang="en-US" dirty="0"/>
                          <m:t>𝐸</m:t>
                        </m:r>
                        <m:r>
                          <m:rPr>
                            <m:nor/>
                          </m:rPr>
                          <a:rPr lang="en-US" altLang="ja-JP" dirty="0"/>
                          <m:t>(</m:t>
                        </m:r>
                        <m:r>
                          <m:rPr>
                            <m:nor/>
                          </m:rPr>
                          <a:rPr lang="ja-JP" altLang="en-US" dirty="0"/>
                          <m:t>𝑋</m:t>
                        </m:r>
                        <m:r>
                          <m:rPr>
                            <m:nor/>
                          </m:rPr>
                          <a:rPr lang="en-US" altLang="ja-JP" dirty="0"/>
                          <m:t>)}</m:t>
                        </m:r>
                      </m:e>
                      <m:sup>
                        <m:r>
                          <a:rPr lang="en-US" altLang="ja-JP" b="0" i="1" dirty="0" smtClean="0">
                            <a:latin typeface="Cambria Math" panose="02040503050406030204" pitchFamily="18" charset="0"/>
                          </a:rPr>
                          <m:t>2</m:t>
                        </m:r>
                      </m:sup>
                    </m:sSup>
                  </m:oMath>
                </a14:m>
                <a:endParaRPr lang="en-US" altLang="ja-JP" dirty="0"/>
              </a:p>
              <a:p>
                <a:r>
                  <a:rPr lang="ja-JP" altLang="en-US" dirty="0"/>
                  <a:t>𝑉</a:t>
                </a:r>
                <a:r>
                  <a:rPr lang="en-US" altLang="ja-JP" dirty="0"/>
                  <a:t>(</a:t>
                </a:r>
                <a:r>
                  <a:rPr lang="ja-JP" altLang="en-US" dirty="0"/>
                  <a:t>𝑎𝑋</a:t>
                </a:r>
                <a:r>
                  <a:rPr lang="en-US" altLang="ja-JP" dirty="0"/>
                  <a:t>+</a:t>
                </a:r>
                <a:r>
                  <a:rPr lang="ja-JP" altLang="en-US" dirty="0"/>
                  <a:t>𝑏</a:t>
                </a:r>
                <a:r>
                  <a:rPr lang="en-US" altLang="ja-JP" dirty="0"/>
                  <a:t>) = </a:t>
                </a:r>
                <a14:m>
                  <m:oMath xmlns:m="http://schemas.openxmlformats.org/officeDocument/2006/math">
                    <m:sSup>
                      <m:sSupPr>
                        <m:ctrlPr>
                          <a:rPr lang="en-US" altLang="ja-JP" i="1" smtClean="0">
                            <a:latin typeface="Cambria Math" panose="02040503050406030204" pitchFamily="18" charset="0"/>
                          </a:rPr>
                        </m:ctrlPr>
                      </m:sSupPr>
                      <m:e>
                        <m:r>
                          <a:rPr lang="en-US" altLang="ja-JP" b="0" i="1" smtClean="0">
                            <a:latin typeface="Cambria Math" panose="02040503050406030204" pitchFamily="18" charset="0"/>
                          </a:rPr>
                          <m:t>𝑎</m:t>
                        </m:r>
                      </m:e>
                      <m:sup>
                        <m:r>
                          <a:rPr lang="en-US" altLang="ja-JP" b="0" i="1" smtClean="0">
                            <a:latin typeface="Cambria Math" panose="02040503050406030204" pitchFamily="18" charset="0"/>
                          </a:rPr>
                          <m:t>2</m:t>
                        </m:r>
                      </m:sup>
                    </m:sSup>
                    <m:r>
                      <a:rPr lang="ja-JP" altLang="en-US" b="0" i="1" smtClean="0">
                        <a:latin typeface="Cambria Math" panose="02040503050406030204" pitchFamily="18" charset="0"/>
                      </a:rPr>
                      <m:t>𝑉</m:t>
                    </m:r>
                  </m:oMath>
                </a14:m>
                <a:r>
                  <a:rPr lang="en-US" altLang="ja-JP" dirty="0"/>
                  <a:t>(</a:t>
                </a:r>
                <a:r>
                  <a:rPr lang="ja-JP" altLang="en-US" dirty="0"/>
                  <a:t>𝑋</a:t>
                </a:r>
                <a:r>
                  <a:rPr lang="en-US" altLang="ja-JP" dirty="0"/>
                  <a:t>) </a:t>
                </a:r>
              </a:p>
              <a:p>
                <a:endParaRPr lang="en-US" altLang="ja-JP" dirty="0"/>
              </a:p>
              <a:p>
                <a:pPr marL="0" indent="0">
                  <a:buNone/>
                </a:pPr>
                <a:r>
                  <a:rPr lang="ja-JP" altLang="en-US" dirty="0"/>
                  <a:t>特に𝑋</a:t>
                </a:r>
                <a:r>
                  <a:rPr lang="en-US" altLang="ja-JP" dirty="0"/>
                  <a:t>,</a:t>
                </a:r>
                <a:r>
                  <a:rPr lang="ja-JP" altLang="en-US" dirty="0"/>
                  <a:t>𝑌が</a:t>
                </a:r>
                <a:r>
                  <a:rPr lang="ja-JP" altLang="en-US" dirty="0">
                    <a:solidFill>
                      <a:srgbClr val="FF0000"/>
                    </a:solidFill>
                  </a:rPr>
                  <a:t>独立な</a:t>
                </a:r>
                <a:r>
                  <a:rPr lang="ja-JP" altLang="en-US" dirty="0"/>
                  <a:t>確率変数の場合</a:t>
                </a:r>
                <a:endParaRPr lang="en-US" altLang="ja-JP" dirty="0"/>
              </a:p>
              <a:p>
                <a:r>
                  <a:rPr lang="ja-JP" altLang="en-US" dirty="0"/>
                  <a:t>𝐸</a:t>
                </a:r>
                <a:r>
                  <a:rPr lang="en-US" altLang="ja-JP" dirty="0"/>
                  <a:t>(</a:t>
                </a:r>
                <a:r>
                  <a:rPr lang="ja-JP" altLang="en-US" dirty="0"/>
                  <a:t>𝑋𝑌</a:t>
                </a:r>
                <a:r>
                  <a:rPr lang="en-US" altLang="ja-JP" dirty="0"/>
                  <a:t>) = </a:t>
                </a:r>
                <a:r>
                  <a:rPr lang="ja-JP" altLang="en-US" dirty="0"/>
                  <a:t>𝐸</a:t>
                </a:r>
                <a:r>
                  <a:rPr lang="en-US" altLang="ja-JP" dirty="0"/>
                  <a:t>(</a:t>
                </a:r>
                <a:r>
                  <a:rPr lang="ja-JP" altLang="en-US" dirty="0"/>
                  <a:t>𝑋</a:t>
                </a:r>
                <a:r>
                  <a:rPr lang="en-US" altLang="ja-JP" dirty="0"/>
                  <a:t>)</a:t>
                </a:r>
                <a:r>
                  <a:rPr lang="ja-JP" altLang="en-US" dirty="0"/>
                  <a:t>𝐸</a:t>
                </a:r>
                <a:r>
                  <a:rPr lang="en-US" altLang="ja-JP" dirty="0"/>
                  <a:t>(</a:t>
                </a:r>
                <a:r>
                  <a:rPr lang="ja-JP" altLang="en-US" dirty="0"/>
                  <a:t>𝑌</a:t>
                </a:r>
                <a:r>
                  <a:rPr lang="en-US" altLang="ja-JP" dirty="0"/>
                  <a:t>)</a:t>
                </a:r>
              </a:p>
              <a:p>
                <a:r>
                  <a:rPr lang="ja-JP" altLang="en-US" dirty="0"/>
                  <a:t>𝑉</a:t>
                </a:r>
                <a:r>
                  <a:rPr lang="en-US" altLang="ja-JP" dirty="0"/>
                  <a:t>(</a:t>
                </a:r>
                <a:r>
                  <a:rPr lang="ja-JP" altLang="en-US" dirty="0"/>
                  <a:t>𝑋</a:t>
                </a:r>
                <a:r>
                  <a:rPr lang="en-US" altLang="ja-JP" dirty="0"/>
                  <a:t>+</a:t>
                </a:r>
                <a:r>
                  <a:rPr lang="ja-JP" altLang="en-US" dirty="0"/>
                  <a:t>𝑌</a:t>
                </a:r>
                <a:r>
                  <a:rPr lang="en-US" altLang="ja-JP" dirty="0"/>
                  <a:t>) = </a:t>
                </a:r>
                <a14:m>
                  <m:oMath xmlns:m="http://schemas.openxmlformats.org/officeDocument/2006/math">
                    <m:r>
                      <a:rPr lang="en-US" altLang="ja-JP" i="1" dirty="0" smtClean="0">
                        <a:latin typeface="Cambria Math" panose="02040503050406030204" pitchFamily="18" charset="0"/>
                      </a:rPr>
                      <m:t>𝑉</m:t>
                    </m:r>
                  </m:oMath>
                </a14:m>
                <a:r>
                  <a:rPr lang="en-US" altLang="ja-JP" dirty="0"/>
                  <a:t>(</a:t>
                </a:r>
                <a:r>
                  <a:rPr lang="ja-JP" altLang="en-US" dirty="0"/>
                  <a:t>𝑋</a:t>
                </a:r>
                <a:r>
                  <a:rPr lang="en-US" altLang="ja-JP" dirty="0"/>
                  <a:t>) + </a:t>
                </a:r>
                <a:r>
                  <a:rPr lang="ja-JP" altLang="en-US" dirty="0"/>
                  <a:t>𝑉</a:t>
                </a:r>
                <a:r>
                  <a:rPr lang="en-US" altLang="ja-JP" dirty="0"/>
                  <a:t>(</a:t>
                </a:r>
                <a14:m>
                  <m:oMath xmlns:m="http://schemas.openxmlformats.org/officeDocument/2006/math">
                    <m:r>
                      <a:rPr lang="en-US" altLang="ja-JP" i="1" dirty="0" smtClean="0">
                        <a:latin typeface="Cambria Math" panose="02040503050406030204" pitchFamily="18" charset="0"/>
                      </a:rPr>
                      <m:t>𝑌</m:t>
                    </m:r>
                  </m:oMath>
                </a14:m>
                <a:r>
                  <a:rPr lang="en-US" altLang="ja-JP" dirty="0"/>
                  <a:t>)</a:t>
                </a:r>
              </a:p>
              <a:p>
                <a:endParaRPr lang="en-US" altLang="ja-JP" dirty="0"/>
              </a:p>
              <a:p>
                <a:endParaRPr kumimoji="1" lang="ja-JP" altLang="en-US" dirty="0"/>
              </a:p>
            </p:txBody>
          </p:sp>
        </mc:Choice>
        <mc:Fallback xmlns="">
          <p:sp>
            <p:nvSpPr>
              <p:cNvPr id="3" name="コンテンツ プレースホルダー 2">
                <a:extLst>
                  <a:ext uri="{FF2B5EF4-FFF2-40B4-BE49-F238E27FC236}">
                    <a16:creationId xmlns:a16="http://schemas.microsoft.com/office/drawing/2014/main" id="{B41CA959-B294-4CCF-9192-4C333B72692A}"/>
                  </a:ext>
                </a:extLst>
              </p:cNvPr>
              <p:cNvSpPr>
                <a:spLocks noGrp="1" noRot="1" noChangeAspect="1" noMove="1" noResize="1" noEditPoints="1" noAdjustHandles="1" noChangeArrowheads="1" noChangeShapeType="1" noTextEdit="1"/>
              </p:cNvSpPr>
              <p:nvPr>
                <p:ph idx="1"/>
              </p:nvPr>
            </p:nvSpPr>
            <p:spPr>
              <a:blipFill>
                <a:blip r:embed="rId2"/>
                <a:stretch>
                  <a:fillRect l="-1466" t="-3352" b="-140"/>
                </a:stretch>
              </a:blipFill>
              <a:ln>
                <a:solidFill>
                  <a:schemeClr val="bg1"/>
                </a:solidFill>
              </a:ln>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D12271D9-8CC6-4800-A329-ECC36EBBEA89}"/>
              </a:ext>
            </a:extLst>
          </p:cNvPr>
          <p:cNvSpPr>
            <a:spLocks noGrp="1"/>
          </p:cNvSpPr>
          <p:nvPr>
            <p:ph type="sldNum" sz="quarter" idx="12"/>
          </p:nvPr>
        </p:nvSpPr>
        <p:spPr/>
        <p:txBody>
          <a:bodyPr/>
          <a:lstStyle/>
          <a:p>
            <a:fld id="{9073D3A4-03D7-409B-928B-79BD57E401CD}" type="slidenum">
              <a:rPr kumimoji="1" lang="ja-JP" altLang="en-US" smtClean="0"/>
              <a:pPr/>
              <a:t>18</a:t>
            </a:fld>
            <a:endParaRPr kumimoji="1" lang="ja-JP" altLang="en-US" dirty="0"/>
          </a:p>
        </p:txBody>
      </p:sp>
      <p:sp>
        <p:nvSpPr>
          <p:cNvPr id="5" name="吹き出し: 四角形 4">
            <a:extLst>
              <a:ext uri="{FF2B5EF4-FFF2-40B4-BE49-F238E27FC236}">
                <a16:creationId xmlns:a16="http://schemas.microsoft.com/office/drawing/2014/main" id="{801E3102-CEEB-4F82-8E45-C0D6DA7AAD20}"/>
              </a:ext>
            </a:extLst>
          </p:cNvPr>
          <p:cNvSpPr/>
          <p:nvPr/>
        </p:nvSpPr>
        <p:spPr>
          <a:xfrm>
            <a:off x="4412201" y="3189303"/>
            <a:ext cx="3229569" cy="976544"/>
          </a:xfrm>
          <a:prstGeom prst="wedgeRectCallout">
            <a:avLst>
              <a:gd name="adj1" fmla="val -95063"/>
              <a:gd name="adj2" fmla="val 91591"/>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𝑋の目の出方との𝑌目の出方が影響しあわない</a:t>
            </a:r>
            <a:r>
              <a:rPr kumimoji="1" lang="en-US" altLang="ja-JP" dirty="0">
                <a:solidFill>
                  <a:schemeClr val="tx1"/>
                </a:solidFill>
              </a:rPr>
              <a:t>,</a:t>
            </a:r>
            <a:r>
              <a:rPr kumimoji="1" lang="ja-JP" altLang="en-US" dirty="0">
                <a:solidFill>
                  <a:schemeClr val="tx1"/>
                </a:solidFill>
              </a:rPr>
              <a:t>無関係の時</a:t>
            </a:r>
          </a:p>
        </p:txBody>
      </p:sp>
    </p:spTree>
    <p:extLst>
      <p:ext uri="{BB962C8B-B14F-4D97-AF65-F5344CB8AC3E}">
        <p14:creationId xmlns:p14="http://schemas.microsoft.com/office/powerpoint/2010/main" val="26921508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22C106F-BEC2-46DD-9323-1BE0CA671676}"/>
              </a:ext>
            </a:extLst>
          </p:cNvPr>
          <p:cNvSpPr>
            <a:spLocks noGrp="1"/>
          </p:cNvSpPr>
          <p:nvPr>
            <p:ph type="title"/>
          </p:nvPr>
        </p:nvSpPr>
        <p:spPr/>
        <p:txBody>
          <a:bodyPr/>
          <a:lstStyle/>
          <a:p>
            <a:r>
              <a:rPr lang="ja-JP" altLang="en-US" dirty="0"/>
              <a:t>二項分布</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D9A75EEB-6702-44DE-915A-61EBC38F1FF5}"/>
                  </a:ext>
                </a:extLst>
              </p:cNvPr>
              <p:cNvSpPr>
                <a:spLocks noGrp="1"/>
              </p:cNvSpPr>
              <p:nvPr>
                <p:ph idx="1"/>
              </p:nvPr>
            </p:nvSpPr>
            <p:spPr/>
            <p:txBody>
              <a:bodyPr/>
              <a:lstStyle/>
              <a:p>
                <a:r>
                  <a:rPr kumimoji="1" lang="ja-JP" altLang="en-US" dirty="0"/>
                  <a:t>組み合わせの個数を示す</a:t>
                </a:r>
                <a:r>
                  <a:rPr kumimoji="1" lang="en-US" altLang="ja-JP" sz="3200" dirty="0">
                    <a:solidFill>
                      <a:schemeClr val="accent2"/>
                    </a:solidFill>
                  </a:rPr>
                  <a:t>C</a:t>
                </a:r>
                <a:r>
                  <a:rPr kumimoji="1" lang="en-US" altLang="ja-JP" dirty="0"/>
                  <a:t> (Combination)</a:t>
                </a:r>
              </a:p>
              <a:p>
                <a:endParaRPr lang="en-US" altLang="ja-JP" dirty="0"/>
              </a:p>
              <a:p>
                <a:pPr marL="0" indent="0">
                  <a:buNone/>
                </a:pPr>
                <a14:m>
                  <m:oMathPara xmlns:m="http://schemas.openxmlformats.org/officeDocument/2006/math">
                    <m:oMathParaPr>
                      <m:jc m:val="centerGroup"/>
                    </m:oMathParaPr>
                    <m:oMath xmlns:m="http://schemas.openxmlformats.org/officeDocument/2006/math">
                      <m:r>
                        <m:rPr>
                          <m:sty m:val="p"/>
                        </m:rPr>
                        <a:rPr kumimoji="1" lang="en-US" altLang="ja-JP" b="0" i="0" smtClean="0">
                          <a:latin typeface="Cambria Math" panose="02040503050406030204" pitchFamily="18" charset="0"/>
                        </a:rPr>
                        <m:t>n</m:t>
                      </m:r>
                      <m:r>
                        <a:rPr kumimoji="1" lang="ja-JP" altLang="en-US" i="1" smtClean="0">
                          <a:latin typeface="Cambria Math" panose="02040503050406030204" pitchFamily="18" charset="0"/>
                        </a:rPr>
                        <m:t>∁</m:t>
                      </m:r>
                      <m:r>
                        <a:rPr kumimoji="1" lang="en-US" altLang="ja-JP" b="0" i="1" smtClean="0">
                          <a:latin typeface="Cambria Math" panose="02040503050406030204" pitchFamily="18" charset="0"/>
                        </a:rPr>
                        <m:t>𝑘</m:t>
                      </m:r>
                      <m:r>
                        <a:rPr kumimoji="1" lang="en-US" altLang="ja-JP" b="0" i="1" smtClean="0">
                          <a:latin typeface="Cambria Math" panose="02040503050406030204" pitchFamily="18" charset="0"/>
                        </a:rPr>
                        <m:t>= </m:t>
                      </m:r>
                      <m:f>
                        <m:fPr>
                          <m:ctrlPr>
                            <a:rPr kumimoji="1" lang="en-US" altLang="ja-JP" b="0" i="1" smtClean="0">
                              <a:latin typeface="Cambria Math" panose="02040503050406030204" pitchFamily="18" charset="0"/>
                            </a:rPr>
                          </m:ctrlPr>
                        </m:fPr>
                        <m:num>
                          <m:r>
                            <a:rPr kumimoji="1" lang="en-US" altLang="ja-JP" b="0" i="1" smtClean="0">
                              <a:latin typeface="Cambria Math" panose="02040503050406030204" pitchFamily="18" charset="0"/>
                            </a:rPr>
                            <m:t>𝑛</m:t>
                          </m:r>
                          <m:d>
                            <m:dPr>
                              <m:ctrlPr>
                                <a:rPr kumimoji="1" lang="en-US" altLang="ja-JP" b="0" i="1" smtClean="0">
                                  <a:latin typeface="Cambria Math" panose="02040503050406030204" pitchFamily="18" charset="0"/>
                                </a:rPr>
                              </m:ctrlPr>
                            </m:dPr>
                            <m:e>
                              <m:r>
                                <a:rPr kumimoji="1" lang="en-US" altLang="ja-JP" b="0" i="1" smtClean="0">
                                  <a:latin typeface="Cambria Math" panose="02040503050406030204" pitchFamily="18" charset="0"/>
                                </a:rPr>
                                <m:t>𝑛</m:t>
                              </m:r>
                              <m:r>
                                <a:rPr kumimoji="1" lang="en-US" altLang="ja-JP" b="0" i="1" smtClean="0">
                                  <a:latin typeface="Cambria Math" panose="02040503050406030204" pitchFamily="18" charset="0"/>
                                </a:rPr>
                                <m:t>−1</m:t>
                              </m:r>
                            </m:e>
                          </m:d>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𝑛</m:t>
                          </m:r>
                          <m:d>
                            <m:dPr>
                              <m:ctrlPr>
                                <a:rPr kumimoji="1" lang="en-US" altLang="ja-JP" b="0" i="1" smtClean="0">
                                  <a:latin typeface="Cambria Math" panose="02040503050406030204" pitchFamily="18" charset="0"/>
                                </a:rPr>
                              </m:ctrlPr>
                            </m:dPr>
                            <m:e>
                              <m:r>
                                <a:rPr kumimoji="1" lang="en-US" altLang="ja-JP" b="0" i="1" smtClean="0">
                                  <a:latin typeface="Cambria Math" panose="02040503050406030204" pitchFamily="18" charset="0"/>
                                </a:rPr>
                                <m:t>𝑘</m:t>
                              </m:r>
                              <m:r>
                                <a:rPr kumimoji="1" lang="en-US" altLang="ja-JP" b="0" i="1" smtClean="0">
                                  <a:latin typeface="Cambria Math" panose="02040503050406030204" pitchFamily="18" charset="0"/>
                                </a:rPr>
                                <m:t>+1</m:t>
                              </m:r>
                            </m:e>
                          </m:d>
                        </m:num>
                        <m:den>
                          <m:r>
                            <a:rPr kumimoji="1" lang="en-US" altLang="ja-JP" b="0" i="1" smtClean="0">
                              <a:latin typeface="Cambria Math" panose="02040503050406030204" pitchFamily="18" charset="0"/>
                            </a:rPr>
                            <m:t>𝑘</m:t>
                          </m:r>
                          <m:d>
                            <m:dPr>
                              <m:ctrlPr>
                                <a:rPr kumimoji="1" lang="en-US" altLang="ja-JP" b="0" i="1" smtClean="0">
                                  <a:latin typeface="Cambria Math" panose="02040503050406030204" pitchFamily="18" charset="0"/>
                                </a:rPr>
                              </m:ctrlPr>
                            </m:dPr>
                            <m:e>
                              <m:r>
                                <a:rPr kumimoji="1" lang="en-US" altLang="ja-JP" b="0" i="1" smtClean="0">
                                  <a:latin typeface="Cambria Math" panose="02040503050406030204" pitchFamily="18" charset="0"/>
                                </a:rPr>
                                <m:t>𝑘</m:t>
                              </m:r>
                              <m:r>
                                <a:rPr kumimoji="1" lang="en-US" altLang="ja-JP" b="0" i="1" smtClean="0">
                                  <a:latin typeface="Cambria Math" panose="02040503050406030204" pitchFamily="18" charset="0"/>
                                </a:rPr>
                                <m:t>−1</m:t>
                              </m:r>
                            </m:e>
                          </m:d>
                          <m:r>
                            <a:rPr kumimoji="1" lang="en-US" altLang="ja-JP" b="0" i="1" smtClean="0">
                              <a:latin typeface="Cambria Math" panose="02040503050406030204" pitchFamily="18" charset="0"/>
                            </a:rPr>
                            <m:t>….1</m:t>
                          </m:r>
                        </m:den>
                      </m:f>
                    </m:oMath>
                  </m:oMathPara>
                </a14:m>
                <a:endParaRPr kumimoji="1" lang="en-US" altLang="ja-JP" b="0" i="1" dirty="0">
                  <a:latin typeface="Cambria Math" panose="02040503050406030204" pitchFamily="18" charset="0"/>
                </a:endParaRPr>
              </a:p>
              <a:p>
                <a:pPr marL="0" indent="0">
                  <a:buNone/>
                </a:pPr>
                <a:endParaRPr lang="en-US" altLang="ja-JP" dirty="0">
                  <a:latin typeface="Cambria Math" panose="02040503050406030204" pitchFamily="18" charset="0"/>
                </a:endParaRPr>
              </a:p>
              <a:p>
                <a:pPr marL="0" indent="0">
                  <a:buNone/>
                </a:pPr>
                <a14:m>
                  <m:oMath xmlns:m="http://schemas.openxmlformats.org/officeDocument/2006/math">
                    <m:r>
                      <m:rPr>
                        <m:sty m:val="p"/>
                      </m:rPr>
                      <a:rPr lang="en-US" altLang="ja-JP">
                        <a:latin typeface="Cambria Math" panose="02040503050406030204" pitchFamily="18" charset="0"/>
                      </a:rPr>
                      <m:t>n</m:t>
                    </m:r>
                    <m:r>
                      <a:rPr lang="ja-JP" altLang="en-US" i="1">
                        <a:latin typeface="Cambria Math" panose="02040503050406030204" pitchFamily="18" charset="0"/>
                      </a:rPr>
                      <m:t>∁</m:t>
                    </m:r>
                    <m:r>
                      <a:rPr lang="en-US" altLang="ja-JP" i="1" smtClean="0">
                        <a:latin typeface="Cambria Math" panose="02040503050406030204" pitchFamily="18" charset="0"/>
                      </a:rPr>
                      <m:t>𝑘</m:t>
                    </m:r>
                    <m:r>
                      <a:rPr lang="en-US" altLang="ja-JP" i="1">
                        <a:latin typeface="Cambria Math" panose="02040503050406030204" pitchFamily="18" charset="0"/>
                      </a:rPr>
                      <m:t>:</m:t>
                    </m:r>
                  </m:oMath>
                </a14:m>
                <a:r>
                  <a:rPr lang="ja-JP" altLang="en-US" b="0" dirty="0"/>
                  <a:t>異なる</a:t>
                </a:r>
                <a14:m>
                  <m:oMath xmlns:m="http://schemas.openxmlformats.org/officeDocument/2006/math">
                    <m:r>
                      <m:rPr>
                        <m:sty m:val="p"/>
                      </m:rPr>
                      <a:rPr lang="en-US" altLang="ja-JP">
                        <a:latin typeface="Cambria Math" panose="02040503050406030204" pitchFamily="18" charset="0"/>
                      </a:rPr>
                      <m:t>n</m:t>
                    </m:r>
                  </m:oMath>
                </a14:m>
                <a:r>
                  <a:rPr lang="ja-JP" altLang="en-US" b="0" dirty="0"/>
                  <a:t>個のものから</a:t>
                </a:r>
                <a14:m>
                  <m:oMath xmlns:m="http://schemas.openxmlformats.org/officeDocument/2006/math">
                    <m:r>
                      <a:rPr lang="en-US" altLang="ja-JP" i="1">
                        <a:latin typeface="Cambria Math" panose="02040503050406030204" pitchFamily="18" charset="0"/>
                      </a:rPr>
                      <m:t>𝑘</m:t>
                    </m:r>
                  </m:oMath>
                </a14:m>
                <a:r>
                  <a:rPr lang="ja-JP" altLang="en-US" b="0" dirty="0"/>
                  <a:t>個のものを選ぶ方法</a:t>
                </a:r>
                <a:endParaRPr lang="en-US" altLang="ja-JP" b="0" dirty="0"/>
              </a:p>
            </p:txBody>
          </p:sp>
        </mc:Choice>
        <mc:Fallback xmlns="">
          <p:sp>
            <p:nvSpPr>
              <p:cNvPr id="3" name="コンテンツ プレースホルダー 2">
                <a:extLst>
                  <a:ext uri="{FF2B5EF4-FFF2-40B4-BE49-F238E27FC236}">
                    <a16:creationId xmlns:a16="http://schemas.microsoft.com/office/drawing/2014/main" id="{D9A75EEB-6702-44DE-915A-61EBC38F1FF5}"/>
                  </a:ext>
                </a:extLst>
              </p:cNvPr>
              <p:cNvSpPr>
                <a:spLocks noGrp="1" noRot="1" noChangeAspect="1" noMove="1" noResize="1" noEditPoints="1" noAdjustHandles="1" noChangeArrowheads="1" noChangeShapeType="1" noTextEdit="1"/>
              </p:cNvSpPr>
              <p:nvPr>
                <p:ph idx="1"/>
              </p:nvPr>
            </p:nvSpPr>
            <p:spPr>
              <a:blipFill>
                <a:blip r:embed="rId2"/>
                <a:stretch>
                  <a:fillRect l="-1391" t="-2941"/>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73CE3749-D8F8-4A91-B0E0-2E4ECE3F1BE1}"/>
              </a:ext>
            </a:extLst>
          </p:cNvPr>
          <p:cNvSpPr>
            <a:spLocks noGrp="1"/>
          </p:cNvSpPr>
          <p:nvPr>
            <p:ph type="sldNum" sz="quarter" idx="12"/>
          </p:nvPr>
        </p:nvSpPr>
        <p:spPr/>
        <p:txBody>
          <a:bodyPr/>
          <a:lstStyle/>
          <a:p>
            <a:fld id="{9073D3A4-03D7-409B-928B-79BD57E401CD}" type="slidenum">
              <a:rPr kumimoji="1" lang="ja-JP" altLang="en-US" smtClean="0"/>
              <a:pPr/>
              <a:t>19</a:t>
            </a:fld>
            <a:endParaRPr kumimoji="1" lang="ja-JP" altLang="en-US" dirty="0"/>
          </a:p>
        </p:txBody>
      </p:sp>
      <p:sp>
        <p:nvSpPr>
          <p:cNvPr id="5" name="四角形: 角を丸くする 4">
            <a:extLst>
              <a:ext uri="{FF2B5EF4-FFF2-40B4-BE49-F238E27FC236}">
                <a16:creationId xmlns:a16="http://schemas.microsoft.com/office/drawing/2014/main" id="{B3D9B687-4578-4EC9-860C-DDF10F2C195A}"/>
              </a:ext>
            </a:extLst>
          </p:cNvPr>
          <p:cNvSpPr/>
          <p:nvPr/>
        </p:nvSpPr>
        <p:spPr>
          <a:xfrm>
            <a:off x="1873188" y="2450236"/>
            <a:ext cx="5992427" cy="1580225"/>
          </a:xfrm>
          <a:prstGeom prst="roundRect">
            <a:avLst/>
          </a:prstGeom>
          <a:noFill/>
          <a:ln w="762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ln w="7620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206608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623D3D7-E62F-4028-9387-0316D5B76E42}"/>
              </a:ext>
            </a:extLst>
          </p:cNvPr>
          <p:cNvSpPr>
            <a:spLocks noGrp="1"/>
          </p:cNvSpPr>
          <p:nvPr>
            <p:ph type="title"/>
          </p:nvPr>
        </p:nvSpPr>
        <p:spPr/>
        <p:txBody>
          <a:bodyPr/>
          <a:lstStyle/>
          <a:p>
            <a:r>
              <a:rPr kumimoji="1" lang="ja-JP" altLang="en-US" dirty="0"/>
              <a:t>例題</a:t>
            </a:r>
          </a:p>
        </p:txBody>
      </p:sp>
      <p:sp>
        <p:nvSpPr>
          <p:cNvPr id="3" name="コンテンツ プレースホルダー 2">
            <a:extLst>
              <a:ext uri="{FF2B5EF4-FFF2-40B4-BE49-F238E27FC236}">
                <a16:creationId xmlns:a16="http://schemas.microsoft.com/office/drawing/2014/main" id="{8A098E98-5CB6-418A-AF61-2420B7EA3535}"/>
              </a:ext>
            </a:extLst>
          </p:cNvPr>
          <p:cNvSpPr>
            <a:spLocks noGrp="1"/>
          </p:cNvSpPr>
          <p:nvPr>
            <p:ph idx="1"/>
          </p:nvPr>
        </p:nvSpPr>
        <p:spPr/>
        <p:txBody>
          <a:bodyPr/>
          <a:lstStyle/>
          <a:p>
            <a:pPr marL="0" indent="0">
              <a:buNone/>
            </a:pPr>
            <a:r>
              <a:rPr kumimoji="1" lang="ja-JP" altLang="en-US" dirty="0"/>
              <a:t>サイコロを</a:t>
            </a:r>
            <a:r>
              <a:rPr kumimoji="1" lang="en-US" altLang="ja-JP" dirty="0"/>
              <a:t>5</a:t>
            </a:r>
            <a:r>
              <a:rPr kumimoji="1" lang="ja-JP" altLang="en-US" dirty="0"/>
              <a:t>回投げたとき</a:t>
            </a:r>
            <a:endParaRPr kumimoji="1" lang="en-US" altLang="ja-JP" dirty="0"/>
          </a:p>
          <a:p>
            <a:pPr marL="0" indent="0">
              <a:buNone/>
            </a:pPr>
            <a:r>
              <a:rPr kumimoji="1" lang="en-US" altLang="ja-JP" dirty="0"/>
              <a:t>5</a:t>
            </a:r>
            <a:r>
              <a:rPr kumimoji="1" lang="ja-JP" altLang="en-US" dirty="0"/>
              <a:t>回中</a:t>
            </a:r>
            <a:r>
              <a:rPr kumimoji="1" lang="en-US" altLang="ja-JP" dirty="0"/>
              <a:t>2</a:t>
            </a:r>
            <a:r>
              <a:rPr kumimoji="1" lang="ja-JP" altLang="en-US" dirty="0"/>
              <a:t>回だけ</a:t>
            </a:r>
            <a:r>
              <a:rPr kumimoji="1" lang="en-US" altLang="ja-JP" dirty="0"/>
              <a:t>3</a:t>
            </a:r>
            <a:r>
              <a:rPr kumimoji="1" lang="ja-JP" altLang="en-US" dirty="0"/>
              <a:t>の倍数が出る確率を求め</a:t>
            </a:r>
            <a:r>
              <a:rPr lang="ja-JP" altLang="en-US" dirty="0"/>
              <a:t>よ</a:t>
            </a:r>
            <a:r>
              <a:rPr lang="en-US" altLang="ja-JP" dirty="0"/>
              <a:t>.</a:t>
            </a:r>
            <a:endParaRPr kumimoji="1" lang="ja-JP" altLang="en-US" dirty="0"/>
          </a:p>
        </p:txBody>
      </p:sp>
      <p:sp>
        <p:nvSpPr>
          <p:cNvPr id="4" name="スライド番号プレースホルダー 3">
            <a:extLst>
              <a:ext uri="{FF2B5EF4-FFF2-40B4-BE49-F238E27FC236}">
                <a16:creationId xmlns:a16="http://schemas.microsoft.com/office/drawing/2014/main" id="{7EB6D20D-B3D7-47A3-93D0-86DBC8E9A36E}"/>
              </a:ext>
            </a:extLst>
          </p:cNvPr>
          <p:cNvSpPr>
            <a:spLocks noGrp="1"/>
          </p:cNvSpPr>
          <p:nvPr>
            <p:ph type="sldNum" sz="quarter" idx="12"/>
          </p:nvPr>
        </p:nvSpPr>
        <p:spPr/>
        <p:txBody>
          <a:bodyPr/>
          <a:lstStyle/>
          <a:p>
            <a:fld id="{9073D3A4-03D7-409B-928B-79BD57E401CD}" type="slidenum">
              <a:rPr kumimoji="1" lang="ja-JP" altLang="en-US" smtClean="0"/>
              <a:pPr/>
              <a:t>20</a:t>
            </a:fld>
            <a:endParaRPr kumimoji="1" lang="ja-JP" altLang="en-US" dirty="0"/>
          </a:p>
        </p:txBody>
      </p:sp>
      <mc:AlternateContent xmlns:mc="http://schemas.openxmlformats.org/markup-compatibility/2006" xmlns:a14="http://schemas.microsoft.com/office/drawing/2010/main">
        <mc:Choice Requires="a14">
          <p:sp>
            <p:nvSpPr>
              <p:cNvPr id="5" name="正方形/長方形 4">
                <a:extLst>
                  <a:ext uri="{FF2B5EF4-FFF2-40B4-BE49-F238E27FC236}">
                    <a16:creationId xmlns:a16="http://schemas.microsoft.com/office/drawing/2014/main" id="{51A2708C-29CE-4A54-B842-5D968911FA99}"/>
                  </a:ext>
                </a:extLst>
              </p:cNvPr>
              <p:cNvSpPr/>
              <p:nvPr/>
            </p:nvSpPr>
            <p:spPr>
              <a:xfrm>
                <a:off x="1970843" y="3094452"/>
                <a:ext cx="5708341" cy="203754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ja-JP" sz="2800" b="0" i="1" smtClean="0">
                          <a:latin typeface="Cambria Math" panose="02040503050406030204" pitchFamily="18" charset="0"/>
                        </a:rPr>
                        <m:t>5</m:t>
                      </m:r>
                      <m:r>
                        <a:rPr kumimoji="1" lang="ja-JP" altLang="en-US" sz="2800" i="1">
                          <a:latin typeface="Cambria Math" panose="02040503050406030204" pitchFamily="18" charset="0"/>
                        </a:rPr>
                        <m:t>∁</m:t>
                      </m:r>
                      <m:r>
                        <a:rPr kumimoji="1" lang="en-US" altLang="ja-JP" sz="2800" b="0" i="1" smtClean="0">
                          <a:latin typeface="Cambria Math" panose="02040503050406030204" pitchFamily="18" charset="0"/>
                        </a:rPr>
                        <m:t>2</m:t>
                      </m:r>
                      <m:sSup>
                        <m:sSupPr>
                          <m:ctrlPr>
                            <a:rPr kumimoji="1" lang="en-US" altLang="ja-JP" sz="2800" b="0" i="1" smtClean="0">
                              <a:latin typeface="Cambria Math" panose="02040503050406030204" pitchFamily="18" charset="0"/>
                            </a:rPr>
                          </m:ctrlPr>
                        </m:sSupPr>
                        <m:e>
                          <m:d>
                            <m:dPr>
                              <m:ctrlPr>
                                <a:rPr kumimoji="1" lang="en-US" altLang="ja-JP" sz="2800" i="1">
                                  <a:latin typeface="Cambria Math" panose="02040503050406030204" pitchFamily="18" charset="0"/>
                                </a:rPr>
                              </m:ctrlPr>
                            </m:dPr>
                            <m:e>
                              <m:box>
                                <m:boxPr>
                                  <m:ctrlPr>
                                    <a:rPr kumimoji="1" lang="en-US" altLang="ja-JP" sz="2800" i="1">
                                      <a:latin typeface="Cambria Math" panose="02040503050406030204" pitchFamily="18" charset="0"/>
                                    </a:rPr>
                                  </m:ctrlPr>
                                </m:boxPr>
                                <m:e>
                                  <m:argPr>
                                    <m:argSz m:val="-1"/>
                                  </m:argPr>
                                  <m:f>
                                    <m:fPr>
                                      <m:ctrlPr>
                                        <a:rPr kumimoji="1" lang="en-US" altLang="ja-JP" sz="2800" i="1">
                                          <a:latin typeface="Cambria Math" panose="02040503050406030204" pitchFamily="18" charset="0"/>
                                        </a:rPr>
                                      </m:ctrlPr>
                                    </m:fPr>
                                    <m:num>
                                      <m:r>
                                        <a:rPr kumimoji="1" lang="en-US" altLang="ja-JP" sz="2800" i="1">
                                          <a:latin typeface="Cambria Math" panose="02040503050406030204" pitchFamily="18" charset="0"/>
                                        </a:rPr>
                                        <m:t>2</m:t>
                                      </m:r>
                                    </m:num>
                                    <m:den>
                                      <m:r>
                                        <a:rPr kumimoji="1" lang="en-US" altLang="ja-JP" sz="2800" i="1">
                                          <a:latin typeface="Cambria Math" panose="02040503050406030204" pitchFamily="18" charset="0"/>
                                        </a:rPr>
                                        <m:t>6</m:t>
                                      </m:r>
                                    </m:den>
                                  </m:f>
                                </m:e>
                              </m:box>
                            </m:e>
                          </m:d>
                        </m:e>
                        <m:sup>
                          <m:r>
                            <a:rPr kumimoji="1" lang="en-US" altLang="ja-JP" sz="2800" b="0" i="1" smtClean="0">
                              <a:latin typeface="Cambria Math" panose="02040503050406030204" pitchFamily="18" charset="0"/>
                            </a:rPr>
                            <m:t>2</m:t>
                          </m:r>
                        </m:sup>
                      </m:sSup>
                      <m:sSup>
                        <m:sSupPr>
                          <m:ctrlPr>
                            <a:rPr kumimoji="1" lang="en-US" altLang="ja-JP" sz="2800" i="1">
                              <a:latin typeface="Cambria Math" panose="02040503050406030204" pitchFamily="18" charset="0"/>
                            </a:rPr>
                          </m:ctrlPr>
                        </m:sSupPr>
                        <m:e>
                          <m:d>
                            <m:dPr>
                              <m:ctrlPr>
                                <a:rPr kumimoji="1" lang="en-US" altLang="ja-JP" sz="2800" i="1">
                                  <a:latin typeface="Cambria Math" panose="02040503050406030204" pitchFamily="18" charset="0"/>
                                </a:rPr>
                              </m:ctrlPr>
                            </m:dPr>
                            <m:e>
                              <m:box>
                                <m:boxPr>
                                  <m:ctrlPr>
                                    <a:rPr kumimoji="1" lang="en-US" altLang="ja-JP" sz="2800" i="1">
                                      <a:latin typeface="Cambria Math" panose="02040503050406030204" pitchFamily="18" charset="0"/>
                                    </a:rPr>
                                  </m:ctrlPr>
                                </m:boxPr>
                                <m:e>
                                  <m:argPr>
                                    <m:argSz m:val="-1"/>
                                  </m:argPr>
                                  <m:f>
                                    <m:fPr>
                                      <m:ctrlPr>
                                        <a:rPr kumimoji="1" lang="en-US" altLang="ja-JP" sz="2800" i="1">
                                          <a:latin typeface="Cambria Math" panose="02040503050406030204" pitchFamily="18" charset="0"/>
                                        </a:rPr>
                                      </m:ctrlPr>
                                    </m:fPr>
                                    <m:num>
                                      <m:r>
                                        <a:rPr kumimoji="1" lang="en-US" altLang="ja-JP" sz="2800" b="0" i="1" smtClean="0">
                                          <a:latin typeface="Cambria Math" panose="02040503050406030204" pitchFamily="18" charset="0"/>
                                        </a:rPr>
                                        <m:t>4</m:t>
                                      </m:r>
                                    </m:num>
                                    <m:den>
                                      <m:r>
                                        <a:rPr kumimoji="1" lang="en-US" altLang="ja-JP" sz="2800" i="1">
                                          <a:latin typeface="Cambria Math" panose="02040503050406030204" pitchFamily="18" charset="0"/>
                                        </a:rPr>
                                        <m:t>6</m:t>
                                      </m:r>
                                    </m:den>
                                  </m:f>
                                </m:e>
                              </m:box>
                            </m:e>
                          </m:d>
                        </m:e>
                        <m:sup>
                          <m:r>
                            <a:rPr kumimoji="1" lang="en-US" altLang="ja-JP" sz="2800" b="0" i="1" smtClean="0">
                              <a:latin typeface="Cambria Math" panose="02040503050406030204" pitchFamily="18" charset="0"/>
                            </a:rPr>
                            <m:t>3</m:t>
                          </m:r>
                        </m:sup>
                      </m:sSup>
                      <m:r>
                        <a:rPr kumimoji="1" lang="en-US" altLang="ja-JP" sz="2800" b="0" i="1" smtClean="0">
                          <a:latin typeface="Cambria Math" panose="02040503050406030204" pitchFamily="18" charset="0"/>
                        </a:rPr>
                        <m:t>=</m:t>
                      </m:r>
                      <m:f>
                        <m:fPr>
                          <m:ctrlPr>
                            <a:rPr kumimoji="1" lang="en-US" altLang="ja-JP" sz="2800" i="1">
                              <a:latin typeface="Cambria Math" panose="02040503050406030204" pitchFamily="18" charset="0"/>
                            </a:rPr>
                          </m:ctrlPr>
                        </m:fPr>
                        <m:num>
                          <m:r>
                            <a:rPr kumimoji="1" lang="en-US" altLang="ja-JP" sz="2800" b="0" i="1" smtClean="0">
                              <a:latin typeface="Cambria Math" panose="02040503050406030204" pitchFamily="18" charset="0"/>
                            </a:rPr>
                            <m:t>5∗4</m:t>
                          </m:r>
                        </m:num>
                        <m:den>
                          <m:r>
                            <a:rPr kumimoji="1" lang="en-US" altLang="ja-JP" sz="2800" b="0" i="1" smtClean="0">
                              <a:latin typeface="Cambria Math" panose="02040503050406030204" pitchFamily="18" charset="0"/>
                            </a:rPr>
                            <m:t>2∗</m:t>
                          </m:r>
                          <m:r>
                            <a:rPr kumimoji="1" lang="en-US" altLang="ja-JP" sz="2800" i="1">
                              <a:latin typeface="Cambria Math" panose="02040503050406030204" pitchFamily="18" charset="0"/>
                            </a:rPr>
                            <m:t>1</m:t>
                          </m:r>
                        </m:den>
                      </m:f>
                      <m:r>
                        <a:rPr kumimoji="1" lang="en-US" altLang="ja-JP" sz="2800" b="0" i="1" smtClean="0">
                          <a:latin typeface="Cambria Math" panose="02040503050406030204" pitchFamily="18" charset="0"/>
                        </a:rPr>
                        <m:t>∗</m:t>
                      </m:r>
                      <m:d>
                        <m:dPr>
                          <m:ctrlPr>
                            <a:rPr kumimoji="1" lang="en-US" altLang="ja-JP" sz="2800" i="1">
                              <a:latin typeface="Cambria Math" panose="02040503050406030204" pitchFamily="18" charset="0"/>
                            </a:rPr>
                          </m:ctrlPr>
                        </m:dPr>
                        <m:e>
                          <m:box>
                            <m:boxPr>
                              <m:ctrlPr>
                                <a:rPr kumimoji="1" lang="en-US" altLang="ja-JP" sz="2800" i="1">
                                  <a:latin typeface="Cambria Math" panose="02040503050406030204" pitchFamily="18" charset="0"/>
                                </a:rPr>
                              </m:ctrlPr>
                            </m:boxPr>
                            <m:e>
                              <m:argPr>
                                <m:argSz m:val="-1"/>
                              </m:argPr>
                              <m:f>
                                <m:fPr>
                                  <m:ctrlPr>
                                    <a:rPr kumimoji="1" lang="en-US" altLang="ja-JP" sz="2800" i="1">
                                      <a:latin typeface="Cambria Math" panose="02040503050406030204" pitchFamily="18" charset="0"/>
                                    </a:rPr>
                                  </m:ctrlPr>
                                </m:fPr>
                                <m:num>
                                  <m:r>
                                    <a:rPr kumimoji="1" lang="en-US" altLang="ja-JP" sz="2800" b="0" i="1" smtClean="0">
                                      <a:latin typeface="Cambria Math" panose="02040503050406030204" pitchFamily="18" charset="0"/>
                                    </a:rPr>
                                    <m:t>1</m:t>
                                  </m:r>
                                </m:num>
                                <m:den>
                                  <m:r>
                                    <a:rPr kumimoji="1" lang="en-US" altLang="ja-JP" sz="2800" b="0" i="1" smtClean="0">
                                      <a:latin typeface="Cambria Math" panose="02040503050406030204" pitchFamily="18" charset="0"/>
                                    </a:rPr>
                                    <m:t>9</m:t>
                                  </m:r>
                                </m:den>
                              </m:f>
                            </m:e>
                          </m:box>
                        </m:e>
                      </m:d>
                      <m:sSup>
                        <m:sSupPr>
                          <m:ctrlPr>
                            <a:rPr kumimoji="1" lang="en-US" altLang="ja-JP" sz="2800" i="1" smtClean="0">
                              <a:latin typeface="Cambria Math" panose="02040503050406030204" pitchFamily="18" charset="0"/>
                            </a:rPr>
                          </m:ctrlPr>
                        </m:sSupPr>
                        <m:e>
                          <m:d>
                            <m:dPr>
                              <m:ctrlPr>
                                <a:rPr kumimoji="1" lang="en-US" altLang="ja-JP" sz="2800" i="1" smtClean="0">
                                  <a:latin typeface="Cambria Math" panose="02040503050406030204" pitchFamily="18" charset="0"/>
                                </a:rPr>
                              </m:ctrlPr>
                            </m:dPr>
                            <m:e>
                              <m:box>
                                <m:boxPr>
                                  <m:ctrlPr>
                                    <a:rPr kumimoji="1" lang="en-US" altLang="ja-JP" sz="2800" i="1">
                                      <a:latin typeface="Cambria Math" panose="02040503050406030204" pitchFamily="18" charset="0"/>
                                    </a:rPr>
                                  </m:ctrlPr>
                                </m:boxPr>
                                <m:e>
                                  <m:argPr>
                                    <m:argSz m:val="-1"/>
                                  </m:argPr>
                                  <m:f>
                                    <m:fPr>
                                      <m:ctrlPr>
                                        <a:rPr kumimoji="1" lang="en-US" altLang="ja-JP" sz="2800" i="1">
                                          <a:latin typeface="Cambria Math" panose="02040503050406030204" pitchFamily="18" charset="0"/>
                                        </a:rPr>
                                      </m:ctrlPr>
                                    </m:fPr>
                                    <m:num>
                                      <m:r>
                                        <a:rPr kumimoji="1" lang="en-US" altLang="ja-JP" sz="2800" b="0" i="1" smtClean="0">
                                          <a:latin typeface="Cambria Math" panose="02040503050406030204" pitchFamily="18" charset="0"/>
                                        </a:rPr>
                                        <m:t>8</m:t>
                                      </m:r>
                                    </m:num>
                                    <m:den>
                                      <m:r>
                                        <a:rPr kumimoji="1" lang="en-US" altLang="ja-JP" sz="2800" b="0" i="1" smtClean="0">
                                          <a:latin typeface="Cambria Math" panose="02040503050406030204" pitchFamily="18" charset="0"/>
                                        </a:rPr>
                                        <m:t>27</m:t>
                                      </m:r>
                                    </m:den>
                                  </m:f>
                                </m:e>
                              </m:box>
                            </m:e>
                          </m:d>
                        </m:e>
                        <m:sup/>
                      </m:sSup>
                    </m:oMath>
                  </m:oMathPara>
                </a14:m>
                <a:endParaRPr kumimoji="1" lang="en-US" altLang="ja-JP" sz="2800" dirty="0"/>
              </a:p>
              <a:p>
                <a:r>
                  <a:rPr kumimoji="1" lang="en-US" altLang="ja-JP" sz="2800" dirty="0"/>
                  <a:t>					</a:t>
                </a:r>
              </a:p>
              <a:p>
                <a:r>
                  <a:rPr kumimoji="1" lang="en-US" altLang="ja-JP" sz="2800" dirty="0"/>
                  <a:t>					 </a:t>
                </a:r>
                <a14:m>
                  <m:oMath xmlns:m="http://schemas.openxmlformats.org/officeDocument/2006/math">
                    <m:r>
                      <a:rPr kumimoji="1" lang="en-US" altLang="ja-JP" sz="3200" i="1">
                        <a:latin typeface="Cambria Math" panose="02040503050406030204" pitchFamily="18" charset="0"/>
                      </a:rPr>
                      <m:t>=</m:t>
                    </m:r>
                    <m:r>
                      <a:rPr kumimoji="1" lang="en-US" altLang="ja-JP" sz="3200" b="0" i="0" smtClean="0">
                        <a:latin typeface="Cambria Math" panose="02040503050406030204" pitchFamily="18" charset="0"/>
                      </a:rPr>
                      <m:t> </m:t>
                    </m:r>
                    <m:f>
                      <m:fPr>
                        <m:ctrlPr>
                          <a:rPr kumimoji="1" lang="en-US" altLang="ja-JP" sz="3200" i="1">
                            <a:latin typeface="Cambria Math" panose="02040503050406030204" pitchFamily="18" charset="0"/>
                          </a:rPr>
                        </m:ctrlPr>
                      </m:fPr>
                      <m:num>
                        <m:r>
                          <a:rPr kumimoji="1" lang="en-US" altLang="ja-JP" sz="3200" b="0" i="0" smtClean="0">
                            <a:latin typeface="Cambria Math" panose="02040503050406030204" pitchFamily="18" charset="0"/>
                          </a:rPr>
                          <m:t>80</m:t>
                        </m:r>
                      </m:num>
                      <m:den>
                        <m:r>
                          <a:rPr kumimoji="1" lang="en-US" altLang="ja-JP" sz="3200" b="0" i="1" smtClean="0">
                            <a:latin typeface="Cambria Math" panose="02040503050406030204" pitchFamily="18" charset="0"/>
                          </a:rPr>
                          <m:t>243</m:t>
                        </m:r>
                      </m:den>
                    </m:f>
                  </m:oMath>
                </a14:m>
                <a:endParaRPr lang="ja-JP" altLang="en-US" sz="2800" dirty="0"/>
              </a:p>
            </p:txBody>
          </p:sp>
        </mc:Choice>
        <mc:Fallback xmlns="">
          <p:sp>
            <p:nvSpPr>
              <p:cNvPr id="5" name="正方形/長方形 4">
                <a:extLst>
                  <a:ext uri="{FF2B5EF4-FFF2-40B4-BE49-F238E27FC236}">
                    <a16:creationId xmlns:a16="http://schemas.microsoft.com/office/drawing/2014/main" id="{51A2708C-29CE-4A54-B842-5D968911FA99}"/>
                  </a:ext>
                </a:extLst>
              </p:cNvPr>
              <p:cNvSpPr>
                <a:spLocks noRot="1" noChangeAspect="1" noMove="1" noResize="1" noEditPoints="1" noAdjustHandles="1" noChangeArrowheads="1" noChangeShapeType="1" noTextEdit="1"/>
              </p:cNvSpPr>
              <p:nvPr/>
            </p:nvSpPr>
            <p:spPr>
              <a:xfrm>
                <a:off x="1970843" y="3094452"/>
                <a:ext cx="5708341" cy="2037545"/>
              </a:xfrm>
              <a:prstGeom prst="rect">
                <a:avLst/>
              </a:prstGeom>
              <a:blipFill>
                <a:blip r:embed="rId2"/>
                <a:stretch>
                  <a:fillRect/>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7033535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443CA00-7136-49B7-91C9-7632290AD446}"/>
              </a:ext>
            </a:extLst>
          </p:cNvPr>
          <p:cNvSpPr>
            <a:spLocks noGrp="1"/>
          </p:cNvSpPr>
          <p:nvPr>
            <p:ph type="title"/>
          </p:nvPr>
        </p:nvSpPr>
        <p:spPr/>
        <p:txBody>
          <a:bodyPr/>
          <a:lstStyle/>
          <a:p>
            <a:r>
              <a:rPr lang="ja-JP" altLang="en-US" dirty="0"/>
              <a:t>二項分布の平均・分散</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a:extLst>
                  <a:ext uri="{FF2B5EF4-FFF2-40B4-BE49-F238E27FC236}">
                    <a16:creationId xmlns:a16="http://schemas.microsoft.com/office/drawing/2014/main" id="{374C6C1A-9044-45CA-9971-C7D55844ECCE}"/>
                  </a:ext>
                </a:extLst>
              </p:cNvPr>
              <p:cNvSpPr>
                <a:spLocks noGrp="1"/>
              </p:cNvSpPr>
              <p:nvPr>
                <p:ph idx="1"/>
              </p:nvPr>
            </p:nvSpPr>
            <p:spPr>
              <a:xfrm>
                <a:off x="372979" y="1825625"/>
                <a:ext cx="8554453" cy="4130007"/>
              </a:xfrm>
            </p:spPr>
            <p:txBody>
              <a:bodyPr>
                <a:normAutofit/>
              </a:bodyPr>
              <a:lstStyle/>
              <a:p>
                <a:pPr marL="0" indent="0">
                  <a:buNone/>
                </a:pPr>
                <a:r>
                  <a:rPr lang="ja-JP" altLang="en-US" dirty="0"/>
                  <a:t>𝑋が二項分布に</a:t>
                </a:r>
                <a14:m>
                  <m:oMath xmlns:m="http://schemas.openxmlformats.org/officeDocument/2006/math">
                    <m:r>
                      <a:rPr lang="en-US" altLang="ja-JP" b="0" i="1" smtClean="0">
                        <a:latin typeface="Cambria Math" panose="02040503050406030204" pitchFamily="18" charset="0"/>
                      </a:rPr>
                      <m:t>𝐵𝑖𝑛</m:t>
                    </m:r>
                    <m:r>
                      <a:rPr lang="en-US" altLang="ja-JP" b="0" i="1" smtClean="0">
                        <a:latin typeface="Cambria Math" panose="02040503050406030204" pitchFamily="18" charset="0"/>
                      </a:rPr>
                      <m:t>(</m:t>
                    </m:r>
                    <m:r>
                      <a:rPr lang="en-US" altLang="ja-JP" b="0" i="1" smtClean="0">
                        <a:latin typeface="Cambria Math" panose="02040503050406030204" pitchFamily="18" charset="0"/>
                      </a:rPr>
                      <m:t>𝑛</m:t>
                    </m:r>
                    <m:r>
                      <a:rPr lang="en-US" altLang="ja-JP" b="0" i="1" smtClean="0">
                        <a:latin typeface="Cambria Math" panose="02040503050406030204" pitchFamily="18" charset="0"/>
                      </a:rPr>
                      <m:t>,</m:t>
                    </m:r>
                    <m:r>
                      <a:rPr lang="en-US" altLang="ja-JP" b="0" i="1" smtClean="0">
                        <a:latin typeface="Cambria Math" panose="02040503050406030204" pitchFamily="18" charset="0"/>
                      </a:rPr>
                      <m:t>𝑝</m:t>
                    </m:r>
                    <m:r>
                      <a:rPr lang="en-US" altLang="ja-JP" b="0" i="1" smtClean="0">
                        <a:latin typeface="Cambria Math" panose="02040503050406030204" pitchFamily="18" charset="0"/>
                      </a:rPr>
                      <m:t>)</m:t>
                    </m:r>
                    <m:r>
                      <a:rPr lang="ja-JP" altLang="en-US" i="1">
                        <a:latin typeface="Cambria Math" panose="02040503050406030204" pitchFamily="18" charset="0"/>
                      </a:rPr>
                      <m:t>に</m:t>
                    </m:r>
                  </m:oMath>
                </a14:m>
                <a:r>
                  <a:rPr lang="ja-JP" altLang="en-US" dirty="0"/>
                  <a:t>従うとき</a:t>
                </a:r>
                <a:endParaRPr lang="en-US" altLang="ja-JP" dirty="0"/>
              </a:p>
              <a:p>
                <a:r>
                  <a:rPr lang="ja-JP" altLang="en-US" dirty="0"/>
                  <a:t>𝐸</a:t>
                </a:r>
                <a:r>
                  <a:rPr lang="en-US" altLang="ja-JP" dirty="0"/>
                  <a:t>(</a:t>
                </a:r>
                <a:r>
                  <a:rPr lang="ja-JP" altLang="en-US" dirty="0"/>
                  <a:t>𝑋</a:t>
                </a:r>
                <a:r>
                  <a:rPr lang="en-US" altLang="ja-JP" dirty="0"/>
                  <a:t>) = </a:t>
                </a:r>
                <a14:m>
                  <m:oMath xmlns:m="http://schemas.openxmlformats.org/officeDocument/2006/math">
                    <m:r>
                      <a:rPr lang="en-US" altLang="ja-JP" b="0" i="1" smtClean="0">
                        <a:latin typeface="Cambria Math" panose="02040503050406030204" pitchFamily="18" charset="0"/>
                      </a:rPr>
                      <m:t>𝑛𝑝</m:t>
                    </m:r>
                  </m:oMath>
                </a14:m>
                <a:endParaRPr lang="en-US" altLang="ja-JP" dirty="0"/>
              </a:p>
              <a:p>
                <a:r>
                  <a:rPr lang="ja-JP" altLang="en-US" dirty="0"/>
                  <a:t>𝑉</a:t>
                </a:r>
                <a:r>
                  <a:rPr lang="en-US" altLang="ja-JP" dirty="0"/>
                  <a:t>(</a:t>
                </a:r>
                <a:r>
                  <a:rPr lang="ja-JP" altLang="en-US" dirty="0"/>
                  <a:t>𝑋</a:t>
                </a:r>
                <a:r>
                  <a:rPr lang="en-US" altLang="ja-JP" dirty="0"/>
                  <a:t>) = </a:t>
                </a:r>
                <a14:m>
                  <m:oMath xmlns:m="http://schemas.openxmlformats.org/officeDocument/2006/math">
                    <m:r>
                      <a:rPr lang="en-US" altLang="ja-JP" i="1">
                        <a:latin typeface="Cambria Math" panose="02040503050406030204" pitchFamily="18" charset="0"/>
                      </a:rPr>
                      <m:t>𝑛𝑝</m:t>
                    </m:r>
                    <m:r>
                      <a:rPr lang="en-US" altLang="ja-JP" b="0" i="1" smtClean="0">
                        <a:latin typeface="Cambria Math" panose="02040503050406030204" pitchFamily="18" charset="0"/>
                      </a:rPr>
                      <m:t>(</m:t>
                    </m:r>
                    <m:r>
                      <a:rPr lang="en-US" altLang="ja-JP" b="0" i="1" smtClean="0">
                        <a:latin typeface="Cambria Math" panose="02040503050406030204" pitchFamily="18" charset="0"/>
                      </a:rPr>
                      <m:t>𝑖</m:t>
                    </m:r>
                    <m:r>
                      <a:rPr lang="en-US" altLang="ja-JP" b="0" i="1" smtClean="0">
                        <a:latin typeface="Cambria Math" panose="02040503050406030204" pitchFamily="18" charset="0"/>
                      </a:rPr>
                      <m:t>−</m:t>
                    </m:r>
                    <m:r>
                      <a:rPr lang="en-US" altLang="ja-JP" b="0" i="1" smtClean="0">
                        <a:latin typeface="Cambria Math" panose="02040503050406030204" pitchFamily="18" charset="0"/>
                      </a:rPr>
                      <m:t>𝑝</m:t>
                    </m:r>
                    <m:r>
                      <a:rPr lang="en-US" altLang="ja-JP" b="0" i="1" smtClean="0">
                        <a:latin typeface="Cambria Math" panose="02040503050406030204" pitchFamily="18" charset="0"/>
                      </a:rPr>
                      <m:t>)</m:t>
                    </m:r>
                  </m:oMath>
                </a14:m>
                <a:endParaRPr lang="en-US" altLang="ja-JP" dirty="0"/>
              </a:p>
              <a:p>
                <a:endParaRPr lang="en-US" altLang="ja-JP" dirty="0"/>
              </a:p>
              <a:p>
                <a:pPr marL="0" indent="0">
                  <a:buNone/>
                </a:pPr>
                <a:endParaRPr lang="en-US" altLang="ja-JP" dirty="0"/>
              </a:p>
              <a:p>
                <a:pPr marL="0" indent="0">
                  <a:buNone/>
                </a:pPr>
                <a:r>
                  <a:rPr lang="ja-JP" altLang="en-US" dirty="0"/>
                  <a:t>二項分布</a:t>
                </a:r>
                <a:endParaRPr lang="en-US" altLang="ja-JP" dirty="0"/>
              </a:p>
              <a:p>
                <a:pPr marL="0" indent="0">
                  <a:buNone/>
                </a:pPr>
                <a:r>
                  <a:rPr lang="ja-JP" altLang="en-US" dirty="0"/>
                  <a:t>結果が</a:t>
                </a:r>
                <a:r>
                  <a:rPr lang="ja-JP" altLang="en-US" dirty="0">
                    <a:solidFill>
                      <a:srgbClr val="FF0000"/>
                    </a:solidFill>
                  </a:rPr>
                  <a:t>成功か失敗のいずれか</a:t>
                </a:r>
                <a:r>
                  <a:rPr lang="ja-JP" altLang="en-US" dirty="0"/>
                  <a:t>である</a:t>
                </a:r>
                <a14:m>
                  <m:oMath xmlns:m="http://schemas.openxmlformats.org/officeDocument/2006/math">
                    <m:r>
                      <a:rPr lang="en-US" altLang="ja-JP" b="0" i="1" smtClean="0">
                        <a:latin typeface="Cambria Math" panose="02040503050406030204" pitchFamily="18" charset="0"/>
                      </a:rPr>
                      <m:t>𝑛</m:t>
                    </m:r>
                  </m:oMath>
                </a14:m>
                <a:r>
                  <a:rPr lang="ja-JP" altLang="en-US" dirty="0"/>
                  <a:t>回の独立な</a:t>
                </a:r>
                <a:endParaRPr lang="en-US" altLang="ja-JP" dirty="0"/>
              </a:p>
              <a:p>
                <a:pPr marL="0" indent="0">
                  <a:buNone/>
                </a:pPr>
                <a:r>
                  <a:rPr lang="ja-JP" altLang="en-US" dirty="0"/>
                  <a:t>試行を行ったときの成功数で表される離散確率分布</a:t>
                </a:r>
                <a:endParaRPr kumimoji="1" lang="ja-JP" altLang="en-US" dirty="0"/>
              </a:p>
            </p:txBody>
          </p:sp>
        </mc:Choice>
        <mc:Fallback>
          <p:sp>
            <p:nvSpPr>
              <p:cNvPr id="3" name="コンテンツ プレースホルダー 2">
                <a:extLst>
                  <a:ext uri="{FF2B5EF4-FFF2-40B4-BE49-F238E27FC236}">
                    <a16:creationId xmlns:a16="http://schemas.microsoft.com/office/drawing/2014/main" id="{374C6C1A-9044-45CA-9971-C7D55844ECCE}"/>
                  </a:ext>
                </a:extLst>
              </p:cNvPr>
              <p:cNvSpPr>
                <a:spLocks noGrp="1" noRot="1" noChangeAspect="1" noMove="1" noResize="1" noEditPoints="1" noAdjustHandles="1" noChangeArrowheads="1" noChangeShapeType="1" noTextEdit="1"/>
              </p:cNvSpPr>
              <p:nvPr>
                <p:ph idx="1"/>
              </p:nvPr>
            </p:nvSpPr>
            <p:spPr>
              <a:xfrm>
                <a:off x="372979" y="1825625"/>
                <a:ext cx="8554453" cy="4130007"/>
              </a:xfrm>
              <a:blipFill>
                <a:blip r:embed="rId3"/>
                <a:stretch>
                  <a:fillRect l="-1426" t="-2950" b="-2360"/>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B0E87EED-8D7A-4929-A10F-BEC3F8542AD7}"/>
              </a:ext>
            </a:extLst>
          </p:cNvPr>
          <p:cNvSpPr>
            <a:spLocks noGrp="1"/>
          </p:cNvSpPr>
          <p:nvPr>
            <p:ph type="sldNum" sz="quarter" idx="12"/>
          </p:nvPr>
        </p:nvSpPr>
        <p:spPr/>
        <p:txBody>
          <a:bodyPr/>
          <a:lstStyle/>
          <a:p>
            <a:fld id="{9073D3A4-03D7-409B-928B-79BD57E401CD}" type="slidenum">
              <a:rPr kumimoji="1" lang="ja-JP" altLang="en-US" smtClean="0"/>
              <a:pPr/>
              <a:t>21</a:t>
            </a:fld>
            <a:endParaRPr kumimoji="1" lang="ja-JP" altLang="en-US" dirty="0"/>
          </a:p>
        </p:txBody>
      </p:sp>
      <mc:AlternateContent xmlns:mc="http://schemas.openxmlformats.org/markup-compatibility/2006" xmlns:a14="http://schemas.microsoft.com/office/drawing/2010/main">
        <mc:Choice Requires="a14">
          <p:sp>
            <p:nvSpPr>
              <p:cNvPr id="5" name="吹き出し: 四角形 4">
                <a:extLst>
                  <a:ext uri="{FF2B5EF4-FFF2-40B4-BE49-F238E27FC236}">
                    <a16:creationId xmlns:a16="http://schemas.microsoft.com/office/drawing/2014/main" id="{573EC417-2ABC-4616-A4BD-D52B48EE8A57}"/>
                  </a:ext>
                </a:extLst>
              </p:cNvPr>
              <p:cNvSpPr/>
              <p:nvPr/>
            </p:nvSpPr>
            <p:spPr>
              <a:xfrm>
                <a:off x="4438835" y="3207059"/>
                <a:ext cx="3169328" cy="976544"/>
              </a:xfrm>
              <a:prstGeom prst="wedgeRectCallout">
                <a:avLst>
                  <a:gd name="adj1" fmla="val -57808"/>
                  <a:gd name="adj2" fmla="val -111136"/>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二項分布</a:t>
                </a:r>
                <a:r>
                  <a:rPr kumimoji="1" lang="en-US" altLang="ja-JP" dirty="0">
                    <a:solidFill>
                      <a:schemeClr val="tx1"/>
                    </a:solidFill>
                  </a:rPr>
                  <a:t>or</a:t>
                </a:r>
                <a:r>
                  <a:rPr kumimoji="1" lang="ja-JP" altLang="en-US" dirty="0">
                    <a:solidFill>
                      <a:schemeClr val="tx1"/>
                    </a:solidFill>
                  </a:rPr>
                  <a:t>ベルヌーイ分布</a:t>
                </a:r>
                <a:endParaRPr kumimoji="1" lang="en-US" altLang="ja-JP" dirty="0">
                  <a:solidFill>
                    <a:schemeClr val="tx1"/>
                  </a:solidFill>
                </a:endParaRPr>
              </a:p>
              <a:p>
                <a:pPr algn="ctr"/>
                <a14:m>
                  <m:oMath xmlns:m="http://schemas.openxmlformats.org/officeDocument/2006/math">
                    <m:r>
                      <a:rPr lang="en-US" altLang="ja-JP" i="1" smtClean="0">
                        <a:solidFill>
                          <a:schemeClr val="tx1"/>
                        </a:solidFill>
                        <a:latin typeface="Cambria Math" panose="02040503050406030204" pitchFamily="18" charset="0"/>
                      </a:rPr>
                      <m:t>𝐵𝑖𝑛</m:t>
                    </m:r>
                  </m:oMath>
                </a14:m>
                <a:r>
                  <a:rPr kumimoji="1" lang="ja-JP" altLang="en-US" dirty="0">
                    <a:solidFill>
                      <a:schemeClr val="tx1"/>
                    </a:solidFill>
                  </a:rPr>
                  <a:t>は</a:t>
                </a:r>
                <a14:m>
                  <m:oMath xmlns:m="http://schemas.openxmlformats.org/officeDocument/2006/math">
                    <m:r>
                      <a:rPr lang="en-US" altLang="ja-JP" i="1">
                        <a:solidFill>
                          <a:schemeClr val="tx1"/>
                        </a:solidFill>
                        <a:latin typeface="Cambria Math" panose="02040503050406030204" pitchFamily="18" charset="0"/>
                      </a:rPr>
                      <m:t>𝐵𝑖𝑛</m:t>
                    </m:r>
                    <m:r>
                      <a:rPr lang="en-US" altLang="ja-JP" b="0" i="1" smtClean="0">
                        <a:solidFill>
                          <a:schemeClr val="tx1"/>
                        </a:solidFill>
                        <a:latin typeface="Cambria Math" panose="02040503050406030204" pitchFamily="18" charset="0"/>
                      </a:rPr>
                      <m:t>𝑎𝑟𝑦</m:t>
                    </m:r>
                  </m:oMath>
                </a14:m>
                <a:r>
                  <a:rPr kumimoji="1" lang="ja-JP" altLang="en-US" dirty="0">
                    <a:solidFill>
                      <a:schemeClr val="tx1"/>
                    </a:solidFill>
                  </a:rPr>
                  <a:t>が由来</a:t>
                </a:r>
              </a:p>
            </p:txBody>
          </p:sp>
        </mc:Choice>
        <mc:Fallback xmlns="">
          <p:sp>
            <p:nvSpPr>
              <p:cNvPr id="5" name="吹き出し: 四角形 4">
                <a:extLst>
                  <a:ext uri="{FF2B5EF4-FFF2-40B4-BE49-F238E27FC236}">
                    <a16:creationId xmlns:a16="http://schemas.microsoft.com/office/drawing/2014/main" id="{573EC417-2ABC-4616-A4BD-D52B48EE8A57}"/>
                  </a:ext>
                </a:extLst>
              </p:cNvPr>
              <p:cNvSpPr>
                <a:spLocks noRot="1" noChangeAspect="1" noMove="1" noResize="1" noEditPoints="1" noAdjustHandles="1" noChangeArrowheads="1" noChangeShapeType="1" noTextEdit="1"/>
              </p:cNvSpPr>
              <p:nvPr/>
            </p:nvSpPr>
            <p:spPr>
              <a:xfrm>
                <a:off x="4438835" y="3207059"/>
                <a:ext cx="3169328" cy="976544"/>
              </a:xfrm>
              <a:prstGeom prst="wedgeRectCallout">
                <a:avLst>
                  <a:gd name="adj1" fmla="val -57808"/>
                  <a:gd name="adj2" fmla="val -111136"/>
                </a:avLst>
              </a:prstGeom>
              <a:blipFill>
                <a:blip r:embed="rId4"/>
                <a:stretch>
                  <a:fillRect/>
                </a:stretch>
              </a:blipFill>
              <a:ln w="28575">
                <a:solidFill>
                  <a:srgbClr val="FF0000"/>
                </a:solidFill>
              </a:ln>
            </p:spPr>
            <p:txBody>
              <a:bodyPr/>
              <a:lstStyle/>
              <a:p>
                <a:r>
                  <a:rPr lang="ja-JP" altLang="en-US">
                    <a:noFill/>
                  </a:rPr>
                  <a:t> </a:t>
                </a:r>
              </a:p>
            </p:txBody>
          </p:sp>
        </mc:Fallback>
      </mc:AlternateContent>
    </p:spTree>
    <p:extLst>
      <p:ext uri="{BB962C8B-B14F-4D97-AF65-F5344CB8AC3E}">
        <p14:creationId xmlns:p14="http://schemas.microsoft.com/office/powerpoint/2010/main" val="38357513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D97BCC-43BD-462E-8800-53770EF724C6}"/>
              </a:ext>
            </a:extLst>
          </p:cNvPr>
          <p:cNvSpPr>
            <a:spLocks noGrp="1"/>
          </p:cNvSpPr>
          <p:nvPr>
            <p:ph type="title"/>
          </p:nvPr>
        </p:nvSpPr>
        <p:spPr/>
        <p:txBody>
          <a:bodyPr/>
          <a:lstStyle/>
          <a:p>
            <a:r>
              <a:rPr kumimoji="1" lang="ja-JP" altLang="en-US" dirty="0"/>
              <a:t>一回目の試行</a:t>
            </a:r>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734F6B6C-AEA5-44BE-A602-045C3E2ACC44}"/>
                  </a:ext>
                </a:extLst>
              </p:cNvPr>
              <p:cNvSpPr>
                <a:spLocks noGrp="1"/>
              </p:cNvSpPr>
              <p:nvPr>
                <p:ph idx="1"/>
              </p:nvPr>
            </p:nvSpPr>
            <p:spPr>
              <a:xfrm>
                <a:off x="628650" y="4180682"/>
                <a:ext cx="8627317" cy="4351338"/>
              </a:xfrm>
            </p:spPr>
            <p:txBody>
              <a:bodyPr/>
              <a:lstStyle/>
              <a:p>
                <a:pPr marL="0" indent="0">
                  <a:buNone/>
                </a:pPr>
                <a:r>
                  <a:rPr lang="ja-JP" altLang="en-US" dirty="0"/>
                  <a:t>𝐸</a:t>
                </a:r>
                <a:r>
                  <a:rPr lang="en-US" altLang="ja-JP" dirty="0"/>
                  <a:t>(</a:t>
                </a:r>
                <a14:m>
                  <m:oMath xmlns:m="http://schemas.openxmlformats.org/officeDocument/2006/math">
                    <m:sSub>
                      <m:sSubPr>
                        <m:ctrlPr>
                          <a:rPr lang="en-US" altLang="ja-JP" i="1" dirty="0">
                            <a:latin typeface="Cambria Math" panose="02040503050406030204" pitchFamily="18" charset="0"/>
                          </a:rPr>
                        </m:ctrlPr>
                      </m:sSubPr>
                      <m:e>
                        <m:r>
                          <m:rPr>
                            <m:sty m:val="p"/>
                          </m:rPr>
                          <a:rPr lang="en-US" altLang="ja-JP" i="1" dirty="0">
                            <a:latin typeface="Cambria Math" panose="02040503050406030204" pitchFamily="18" charset="0"/>
                          </a:rPr>
                          <m:t>X</m:t>
                        </m:r>
                      </m:e>
                      <m:sub>
                        <m:r>
                          <a:rPr lang="en-US" altLang="ja-JP" i="1" dirty="0" smtClean="0">
                            <a:latin typeface="Cambria Math" panose="02040503050406030204" pitchFamily="18" charset="0"/>
                          </a:rPr>
                          <m:t>1</m:t>
                        </m:r>
                      </m:sub>
                    </m:sSub>
                  </m:oMath>
                </a14:m>
                <a:r>
                  <a:rPr lang="en-US" altLang="ja-JP" dirty="0"/>
                  <a:t>) = </a:t>
                </a:r>
                <a14:m>
                  <m:oMath xmlns:m="http://schemas.openxmlformats.org/officeDocument/2006/math">
                    <m:r>
                      <a:rPr lang="en-US" altLang="ja-JP" i="1">
                        <a:latin typeface="Cambria Math" panose="02040503050406030204" pitchFamily="18" charset="0"/>
                      </a:rPr>
                      <m:t>0</m:t>
                    </m:r>
                    <m:r>
                      <a:rPr lang="en-US" altLang="ja-JP" b="0" i="1" smtClean="0">
                        <a:latin typeface="Cambria Math" panose="02040503050406030204" pitchFamily="18" charset="0"/>
                      </a:rPr>
                      <m:t>∗</m:t>
                    </m:r>
                    <m:d>
                      <m:dPr>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1−</m:t>
                        </m:r>
                        <m:r>
                          <a:rPr lang="en-US" altLang="ja-JP" b="0" i="1" smtClean="0">
                            <a:latin typeface="Cambria Math" panose="02040503050406030204" pitchFamily="18" charset="0"/>
                          </a:rPr>
                          <m:t>𝑝</m:t>
                        </m:r>
                      </m:e>
                    </m:d>
                    <m:r>
                      <a:rPr lang="en-US" altLang="ja-JP" b="0" i="1" smtClean="0">
                        <a:latin typeface="Cambria Math" panose="02040503050406030204" pitchFamily="18" charset="0"/>
                      </a:rPr>
                      <m:t>+1∗</m:t>
                    </m:r>
                    <m:r>
                      <a:rPr lang="en-US" altLang="ja-JP" b="0" i="1" smtClean="0">
                        <a:latin typeface="Cambria Math" panose="02040503050406030204" pitchFamily="18" charset="0"/>
                      </a:rPr>
                      <m:t>𝑝</m:t>
                    </m:r>
                    <m:r>
                      <a:rPr lang="en-US" altLang="ja-JP" b="0" i="1" smtClean="0">
                        <a:latin typeface="Cambria Math" panose="02040503050406030204" pitchFamily="18" charset="0"/>
                      </a:rPr>
                      <m:t>=</m:t>
                    </m:r>
                    <m:r>
                      <a:rPr lang="en-US" altLang="ja-JP" b="0" i="1" smtClean="0">
                        <a:latin typeface="Cambria Math" panose="02040503050406030204" pitchFamily="18" charset="0"/>
                      </a:rPr>
                      <m:t>𝑝</m:t>
                    </m:r>
                  </m:oMath>
                </a14:m>
                <a:endParaRPr lang="en-US" altLang="ja-JP" dirty="0"/>
              </a:p>
              <a:p>
                <a:pPr marL="0" indent="0">
                  <a:buNone/>
                </a:pPr>
                <a:r>
                  <a:rPr lang="ja-JP" altLang="en-US" dirty="0"/>
                  <a:t>𝑉</a:t>
                </a:r>
                <a:r>
                  <a:rPr lang="en-US" altLang="ja-JP" dirty="0"/>
                  <a:t>(</a:t>
                </a:r>
                <a14:m>
                  <m:oMath xmlns:m="http://schemas.openxmlformats.org/officeDocument/2006/math">
                    <m:sSub>
                      <m:sSubPr>
                        <m:ctrlPr>
                          <a:rPr lang="en-US" altLang="ja-JP" i="1" dirty="0">
                            <a:latin typeface="Cambria Math" panose="02040503050406030204" pitchFamily="18" charset="0"/>
                          </a:rPr>
                        </m:ctrlPr>
                      </m:sSubPr>
                      <m:e>
                        <m:r>
                          <m:rPr>
                            <m:sty m:val="p"/>
                          </m:rPr>
                          <a:rPr lang="en-US" altLang="ja-JP" i="1" dirty="0">
                            <a:latin typeface="Cambria Math" panose="02040503050406030204" pitchFamily="18" charset="0"/>
                          </a:rPr>
                          <m:t>X</m:t>
                        </m:r>
                      </m:e>
                      <m:sub>
                        <m:r>
                          <a:rPr lang="en-US" altLang="ja-JP" i="1" dirty="0">
                            <a:latin typeface="Cambria Math" panose="02040503050406030204" pitchFamily="18" charset="0"/>
                          </a:rPr>
                          <m:t>1</m:t>
                        </m:r>
                      </m:sub>
                    </m:sSub>
                  </m:oMath>
                </a14:m>
                <a:r>
                  <a:rPr lang="en-US" altLang="ja-JP" dirty="0"/>
                  <a:t>) = </a:t>
                </a:r>
                <a14:m>
                  <m:oMath xmlns:m="http://schemas.openxmlformats.org/officeDocument/2006/math">
                    <m:d>
                      <m:dPr>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0−</m:t>
                        </m:r>
                        <m:sSup>
                          <m:sSupPr>
                            <m:ctrlPr>
                              <a:rPr lang="en-US" altLang="ja-JP" b="0" i="1" smtClean="0">
                                <a:latin typeface="Cambria Math" panose="02040503050406030204" pitchFamily="18" charset="0"/>
                              </a:rPr>
                            </m:ctrlPr>
                          </m:sSupPr>
                          <m:e>
                            <m:r>
                              <a:rPr lang="en-US" altLang="ja-JP" b="0" i="1" smtClean="0">
                                <a:latin typeface="Cambria Math" panose="02040503050406030204" pitchFamily="18" charset="0"/>
                              </a:rPr>
                              <m:t>𝑝</m:t>
                            </m:r>
                          </m:e>
                          <m:sup>
                            <m:r>
                              <a:rPr lang="en-US" altLang="ja-JP" b="0" i="1" smtClean="0">
                                <a:latin typeface="Cambria Math" panose="02040503050406030204" pitchFamily="18" charset="0"/>
                              </a:rPr>
                              <m:t>2</m:t>
                            </m:r>
                          </m:sup>
                        </m:sSup>
                      </m:e>
                    </m:d>
                    <m:r>
                      <a:rPr lang="en-US" altLang="ja-JP" b="0" i="1" smtClean="0">
                        <a:latin typeface="Cambria Math" panose="02040503050406030204" pitchFamily="18" charset="0"/>
                      </a:rPr>
                      <m:t>∗</m:t>
                    </m:r>
                    <m:d>
                      <m:dPr>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1−</m:t>
                        </m:r>
                        <m:r>
                          <a:rPr lang="en-US" altLang="ja-JP" b="0" i="1" smtClean="0">
                            <a:latin typeface="Cambria Math" panose="02040503050406030204" pitchFamily="18" charset="0"/>
                          </a:rPr>
                          <m:t>𝑝</m:t>
                        </m:r>
                      </m:e>
                    </m:d>
                    <m:r>
                      <a:rPr lang="en-US" altLang="ja-JP" b="0" i="1" smtClean="0">
                        <a:latin typeface="Cambria Math" panose="02040503050406030204" pitchFamily="18" charset="0"/>
                      </a:rPr>
                      <m:t>+</m:t>
                    </m:r>
                    <m:sSup>
                      <m:sSupPr>
                        <m:ctrlPr>
                          <a:rPr lang="en-US" altLang="ja-JP" b="0" i="1" smtClean="0">
                            <a:latin typeface="Cambria Math" panose="02040503050406030204" pitchFamily="18" charset="0"/>
                          </a:rPr>
                        </m:ctrlPr>
                      </m:sSupPr>
                      <m:e>
                        <m:d>
                          <m:dPr>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1−</m:t>
                            </m:r>
                            <m:r>
                              <a:rPr lang="en-US" altLang="ja-JP" b="0" i="1" smtClean="0">
                                <a:latin typeface="Cambria Math" panose="02040503050406030204" pitchFamily="18" charset="0"/>
                              </a:rPr>
                              <m:t>𝑝</m:t>
                            </m:r>
                          </m:e>
                        </m:d>
                      </m:e>
                      <m:sup>
                        <m:r>
                          <a:rPr lang="en-US" altLang="ja-JP" b="0" i="1" smtClean="0">
                            <a:latin typeface="Cambria Math" panose="02040503050406030204" pitchFamily="18" charset="0"/>
                          </a:rPr>
                          <m:t>2</m:t>
                        </m:r>
                      </m:sup>
                    </m:sSup>
                    <m:r>
                      <a:rPr lang="en-US" altLang="ja-JP" b="0" i="1" smtClean="0">
                        <a:latin typeface="Cambria Math" panose="02040503050406030204" pitchFamily="18" charset="0"/>
                      </a:rPr>
                      <m:t>∗</m:t>
                    </m:r>
                    <m:r>
                      <a:rPr lang="en-US" altLang="ja-JP" b="0" i="1" smtClean="0">
                        <a:latin typeface="Cambria Math" panose="02040503050406030204" pitchFamily="18" charset="0"/>
                      </a:rPr>
                      <m:t>𝑝</m:t>
                    </m:r>
                    <m:r>
                      <a:rPr lang="en-US" altLang="ja-JP" b="0" i="1" smtClean="0">
                        <a:latin typeface="Cambria Math" panose="02040503050406030204" pitchFamily="18" charset="0"/>
                      </a:rPr>
                      <m:t>=</m:t>
                    </m:r>
                    <m:r>
                      <a:rPr lang="en-US" altLang="ja-JP" b="0" i="1" smtClean="0">
                        <a:latin typeface="Cambria Math" panose="02040503050406030204" pitchFamily="18" charset="0"/>
                      </a:rPr>
                      <m:t>𝑝</m:t>
                    </m:r>
                    <m:d>
                      <m:dPr>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1−</m:t>
                        </m:r>
                        <m:r>
                          <a:rPr lang="en-US" altLang="ja-JP" b="0" i="1" smtClean="0">
                            <a:latin typeface="Cambria Math" panose="02040503050406030204" pitchFamily="18" charset="0"/>
                          </a:rPr>
                          <m:t>𝑝</m:t>
                        </m:r>
                      </m:e>
                    </m:d>
                    <m:r>
                      <a:rPr lang="en-US" altLang="ja-JP" b="0" i="1" smtClean="0">
                        <a:latin typeface="Cambria Math" panose="02040503050406030204" pitchFamily="18" charset="0"/>
                      </a:rPr>
                      <m:t> </m:t>
                    </m:r>
                  </m:oMath>
                </a14:m>
                <a:endParaRPr lang="en-US" altLang="ja-JP" b="0" dirty="0"/>
              </a:p>
            </p:txBody>
          </p:sp>
        </mc:Choice>
        <mc:Fallback xmlns="">
          <p:sp>
            <p:nvSpPr>
              <p:cNvPr id="3" name="コンテンツ プレースホルダー 2">
                <a:extLst>
                  <a:ext uri="{FF2B5EF4-FFF2-40B4-BE49-F238E27FC236}">
                    <a16:creationId xmlns:a16="http://schemas.microsoft.com/office/drawing/2014/main" id="{734F6B6C-AEA5-44BE-A602-045C3E2ACC44}"/>
                  </a:ext>
                </a:extLst>
              </p:cNvPr>
              <p:cNvSpPr>
                <a:spLocks noGrp="1" noRot="1" noChangeAspect="1" noMove="1" noResize="1" noEditPoints="1" noAdjustHandles="1" noChangeArrowheads="1" noChangeShapeType="1" noTextEdit="1"/>
              </p:cNvSpPr>
              <p:nvPr>
                <p:ph idx="1"/>
              </p:nvPr>
            </p:nvSpPr>
            <p:spPr>
              <a:xfrm>
                <a:off x="628650" y="4180682"/>
                <a:ext cx="8627317" cy="4351338"/>
              </a:xfrm>
              <a:blipFill>
                <a:blip r:embed="rId3"/>
                <a:stretch>
                  <a:fillRect l="-1413" t="-2801"/>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0E546783-89B3-4104-B653-F199C070B392}"/>
              </a:ext>
            </a:extLst>
          </p:cNvPr>
          <p:cNvSpPr>
            <a:spLocks noGrp="1"/>
          </p:cNvSpPr>
          <p:nvPr>
            <p:ph type="sldNum" sz="quarter" idx="12"/>
          </p:nvPr>
        </p:nvSpPr>
        <p:spPr/>
        <p:txBody>
          <a:bodyPr/>
          <a:lstStyle/>
          <a:p>
            <a:fld id="{9073D3A4-03D7-409B-928B-79BD57E401CD}" type="slidenum">
              <a:rPr kumimoji="1" lang="ja-JP" altLang="en-US" smtClean="0"/>
              <a:pPr/>
              <a:t>22</a:t>
            </a:fld>
            <a:endParaRPr kumimoji="1" lang="ja-JP" altLang="en-US" dirty="0"/>
          </a:p>
        </p:txBody>
      </p:sp>
      <mc:AlternateContent xmlns:mc="http://schemas.openxmlformats.org/markup-compatibility/2006" xmlns:a14="http://schemas.microsoft.com/office/drawing/2010/main">
        <mc:Choice Requires="a14">
          <p:graphicFrame>
            <p:nvGraphicFramePr>
              <p:cNvPr id="5" name="表 4">
                <a:extLst>
                  <a:ext uri="{FF2B5EF4-FFF2-40B4-BE49-F238E27FC236}">
                    <a16:creationId xmlns:a16="http://schemas.microsoft.com/office/drawing/2014/main" id="{B76E172D-2F6E-4E1C-B31A-C9F868642E51}"/>
                  </a:ext>
                </a:extLst>
              </p:cNvPr>
              <p:cNvGraphicFramePr>
                <a:graphicFrameLocks noGrp="1"/>
              </p:cNvGraphicFramePr>
              <p:nvPr>
                <p:extLst>
                  <p:ext uri="{D42A27DB-BD31-4B8C-83A1-F6EECF244321}">
                    <p14:modId xmlns:p14="http://schemas.microsoft.com/office/powerpoint/2010/main" val="2568773470"/>
                  </p:ext>
                </p:extLst>
              </p:nvPr>
            </p:nvGraphicFramePr>
            <p:xfrm>
              <a:off x="1524000" y="1975680"/>
              <a:ext cx="6096000" cy="1630444"/>
            </p:xfrm>
            <a:graphic>
              <a:graphicData uri="http://schemas.openxmlformats.org/drawingml/2006/table">
                <a:tbl>
                  <a:tblPr firstRow="1" bandRow="1">
                    <a:tableStyleId>{5940675A-B579-460E-94D1-54222C63F5DA}</a:tableStyleId>
                  </a:tblPr>
                  <a:tblGrid>
                    <a:gridCol w="2032000">
                      <a:extLst>
                        <a:ext uri="{9D8B030D-6E8A-4147-A177-3AD203B41FA5}">
                          <a16:colId xmlns:a16="http://schemas.microsoft.com/office/drawing/2014/main" val="2963620823"/>
                        </a:ext>
                      </a:extLst>
                    </a:gridCol>
                    <a:gridCol w="2032000">
                      <a:extLst>
                        <a:ext uri="{9D8B030D-6E8A-4147-A177-3AD203B41FA5}">
                          <a16:colId xmlns:a16="http://schemas.microsoft.com/office/drawing/2014/main" val="1822104090"/>
                        </a:ext>
                      </a:extLst>
                    </a:gridCol>
                    <a:gridCol w="2032000">
                      <a:extLst>
                        <a:ext uri="{9D8B030D-6E8A-4147-A177-3AD203B41FA5}">
                          <a16:colId xmlns:a16="http://schemas.microsoft.com/office/drawing/2014/main" val="1292506063"/>
                        </a:ext>
                      </a:extLst>
                    </a:gridCol>
                  </a:tblGrid>
                  <a:tr h="815222">
                    <a:tc>
                      <a:txBody>
                        <a:bodyPr/>
                        <a:lstStyle/>
                        <a:p>
                          <a:pPr/>
                          <a14:m>
                            <m:oMathPara xmlns:m="http://schemas.openxmlformats.org/officeDocument/2006/math">
                              <m:oMathParaPr>
                                <m:jc m:val="centerGroup"/>
                              </m:oMathParaPr>
                              <m:oMath xmlns:m="http://schemas.openxmlformats.org/officeDocument/2006/math">
                                <m:sSub>
                                  <m:sSubPr>
                                    <m:ctrlPr>
                                      <a:rPr lang="en-US" altLang="ja-JP" sz="4000" i="1" dirty="0" smtClean="0">
                                        <a:latin typeface="Cambria Math" panose="02040503050406030204" pitchFamily="18" charset="0"/>
                                      </a:rPr>
                                    </m:ctrlPr>
                                  </m:sSubPr>
                                  <m:e>
                                    <m:r>
                                      <m:rPr>
                                        <m:sty m:val="p"/>
                                      </m:rPr>
                                      <a:rPr lang="en-US" altLang="ja-JP" sz="4000" i="1" dirty="0">
                                        <a:latin typeface="Cambria Math" panose="02040503050406030204" pitchFamily="18" charset="0"/>
                                      </a:rPr>
                                      <m:t>X</m:t>
                                    </m:r>
                                  </m:e>
                                  <m:sub>
                                    <m:r>
                                      <a:rPr lang="en-US" altLang="ja-JP" sz="4000" i="1" dirty="0" smtClean="0">
                                        <a:latin typeface="Cambria Math" panose="02040503050406030204" pitchFamily="18" charset="0"/>
                                      </a:rPr>
                                      <m:t>1</m:t>
                                    </m:r>
                                  </m:sub>
                                </m:sSub>
                              </m:oMath>
                            </m:oMathPara>
                          </a14:m>
                          <a:endParaRPr kumimoji="1" lang="ja-JP" altLang="en-US" sz="4000" dirty="0"/>
                        </a:p>
                      </a:txBody>
                      <a:tcPr/>
                    </a:tc>
                    <a:tc>
                      <a:txBody>
                        <a:bodyPr/>
                        <a:lstStyle/>
                        <a:p>
                          <a:pPr/>
                          <a14:m>
                            <m:oMathPara xmlns:m="http://schemas.openxmlformats.org/officeDocument/2006/math">
                              <m:oMathParaPr>
                                <m:jc m:val="centerGroup"/>
                              </m:oMathParaPr>
                              <m:oMath xmlns:m="http://schemas.openxmlformats.org/officeDocument/2006/math">
                                <m:r>
                                  <a:rPr kumimoji="1" lang="en-US" altLang="ja-JP" sz="4000" b="0" i="1" smtClean="0">
                                    <a:latin typeface="Cambria Math" panose="02040503050406030204" pitchFamily="18" charset="0"/>
                                  </a:rPr>
                                  <m:t>0</m:t>
                                </m:r>
                              </m:oMath>
                            </m:oMathPara>
                          </a14:m>
                          <a:endParaRPr kumimoji="1" lang="ja-JP" altLang="en-US" sz="4000" dirty="0"/>
                        </a:p>
                      </a:txBody>
                      <a:tcPr/>
                    </a:tc>
                    <a:tc>
                      <a:txBody>
                        <a:bodyPr/>
                        <a:lstStyle/>
                        <a:p>
                          <a:pPr/>
                          <a14:m>
                            <m:oMathPara xmlns:m="http://schemas.openxmlformats.org/officeDocument/2006/math">
                              <m:oMathParaPr>
                                <m:jc m:val="centerGroup"/>
                              </m:oMathParaPr>
                              <m:oMath xmlns:m="http://schemas.openxmlformats.org/officeDocument/2006/math">
                                <m:r>
                                  <a:rPr kumimoji="1" lang="en-US" altLang="ja-JP" sz="4000" b="0" i="1" smtClean="0">
                                    <a:latin typeface="Cambria Math" panose="02040503050406030204" pitchFamily="18" charset="0"/>
                                  </a:rPr>
                                  <m:t>1</m:t>
                                </m:r>
                              </m:oMath>
                            </m:oMathPara>
                          </a14:m>
                          <a:endParaRPr kumimoji="1" lang="ja-JP" altLang="en-US" sz="4000" dirty="0"/>
                        </a:p>
                      </a:txBody>
                      <a:tcPr/>
                    </a:tc>
                    <a:extLst>
                      <a:ext uri="{0D108BD9-81ED-4DB2-BD59-A6C34878D82A}">
                        <a16:rowId xmlns:a16="http://schemas.microsoft.com/office/drawing/2014/main" val="3006966101"/>
                      </a:ext>
                    </a:extLst>
                  </a:tr>
                  <a:tr h="815222">
                    <a:tc>
                      <a:txBody>
                        <a:bodyPr/>
                        <a:lstStyle/>
                        <a:p>
                          <a:pPr/>
                          <a14:m>
                            <m:oMathPara xmlns:m="http://schemas.openxmlformats.org/officeDocument/2006/math">
                              <m:oMathParaPr>
                                <m:jc m:val="centerGroup"/>
                              </m:oMathParaPr>
                              <m:oMath xmlns:m="http://schemas.openxmlformats.org/officeDocument/2006/math">
                                <m:r>
                                  <a:rPr kumimoji="1" lang="en-US" altLang="ja-JP" sz="4000" b="0" i="1" smtClean="0">
                                    <a:latin typeface="Cambria Math" panose="02040503050406030204" pitchFamily="18" charset="0"/>
                                  </a:rPr>
                                  <m:t>𝑃</m:t>
                                </m:r>
                              </m:oMath>
                            </m:oMathPara>
                          </a14:m>
                          <a:endParaRPr kumimoji="1" lang="ja-JP" altLang="en-US" sz="4000" dirty="0"/>
                        </a:p>
                      </a:txBody>
                      <a:tcPr/>
                    </a:tc>
                    <a:tc>
                      <a:txBody>
                        <a:bodyPr/>
                        <a:lstStyle/>
                        <a:p>
                          <a:pPr/>
                          <a14:m>
                            <m:oMathPara xmlns:m="http://schemas.openxmlformats.org/officeDocument/2006/math">
                              <m:oMathParaPr>
                                <m:jc m:val="centerGroup"/>
                              </m:oMathParaPr>
                              <m:oMath xmlns:m="http://schemas.openxmlformats.org/officeDocument/2006/math">
                                <m:r>
                                  <a:rPr kumimoji="1" lang="en-US" altLang="ja-JP" sz="4000" b="0" i="1" smtClean="0">
                                    <a:latin typeface="Cambria Math" panose="02040503050406030204" pitchFamily="18" charset="0"/>
                                  </a:rPr>
                                  <m:t>1−</m:t>
                                </m:r>
                                <m:r>
                                  <a:rPr kumimoji="1" lang="en-US" altLang="ja-JP" sz="4000" b="0" i="1" smtClean="0">
                                    <a:latin typeface="Cambria Math" panose="02040503050406030204" pitchFamily="18" charset="0"/>
                                  </a:rPr>
                                  <m:t>𝑝</m:t>
                                </m:r>
                              </m:oMath>
                            </m:oMathPara>
                          </a14:m>
                          <a:endParaRPr kumimoji="1" lang="ja-JP" altLang="en-US" sz="4000" dirty="0"/>
                        </a:p>
                      </a:txBody>
                      <a:tcPr/>
                    </a:tc>
                    <a:tc>
                      <a:txBody>
                        <a:bodyPr/>
                        <a:lstStyle/>
                        <a:p>
                          <a:pPr/>
                          <a14:m>
                            <m:oMathPara xmlns:m="http://schemas.openxmlformats.org/officeDocument/2006/math">
                              <m:oMathParaPr>
                                <m:jc m:val="centerGroup"/>
                              </m:oMathParaPr>
                              <m:oMath xmlns:m="http://schemas.openxmlformats.org/officeDocument/2006/math">
                                <m:r>
                                  <a:rPr kumimoji="1" lang="en-US" altLang="ja-JP" sz="4000" b="0" i="1" smtClean="0">
                                    <a:latin typeface="Cambria Math" panose="02040503050406030204" pitchFamily="18" charset="0"/>
                                  </a:rPr>
                                  <m:t>𝑝</m:t>
                                </m:r>
                              </m:oMath>
                            </m:oMathPara>
                          </a14:m>
                          <a:endParaRPr kumimoji="1" lang="ja-JP" altLang="en-US" sz="4000" dirty="0"/>
                        </a:p>
                      </a:txBody>
                      <a:tcPr/>
                    </a:tc>
                    <a:extLst>
                      <a:ext uri="{0D108BD9-81ED-4DB2-BD59-A6C34878D82A}">
                        <a16:rowId xmlns:a16="http://schemas.microsoft.com/office/drawing/2014/main" val="2237094112"/>
                      </a:ext>
                    </a:extLst>
                  </a:tr>
                </a:tbl>
              </a:graphicData>
            </a:graphic>
          </p:graphicFrame>
        </mc:Choice>
        <mc:Fallback xmlns="">
          <p:graphicFrame>
            <p:nvGraphicFramePr>
              <p:cNvPr id="5" name="表 4">
                <a:extLst>
                  <a:ext uri="{FF2B5EF4-FFF2-40B4-BE49-F238E27FC236}">
                    <a16:creationId xmlns:a16="http://schemas.microsoft.com/office/drawing/2014/main" id="{B76E172D-2F6E-4E1C-B31A-C9F868642E51}"/>
                  </a:ext>
                </a:extLst>
              </p:cNvPr>
              <p:cNvGraphicFramePr>
                <a:graphicFrameLocks noGrp="1"/>
              </p:cNvGraphicFramePr>
              <p:nvPr>
                <p:extLst>
                  <p:ext uri="{D42A27DB-BD31-4B8C-83A1-F6EECF244321}">
                    <p14:modId xmlns:p14="http://schemas.microsoft.com/office/powerpoint/2010/main" val="2568773470"/>
                  </p:ext>
                </p:extLst>
              </p:nvPr>
            </p:nvGraphicFramePr>
            <p:xfrm>
              <a:off x="1524000" y="1975680"/>
              <a:ext cx="6096000" cy="1630444"/>
            </p:xfrm>
            <a:graphic>
              <a:graphicData uri="http://schemas.openxmlformats.org/drawingml/2006/table">
                <a:tbl>
                  <a:tblPr firstRow="1" bandRow="1">
                    <a:tableStyleId>{5940675A-B579-460E-94D1-54222C63F5DA}</a:tableStyleId>
                  </a:tblPr>
                  <a:tblGrid>
                    <a:gridCol w="2032000">
                      <a:extLst>
                        <a:ext uri="{9D8B030D-6E8A-4147-A177-3AD203B41FA5}">
                          <a16:colId xmlns:a16="http://schemas.microsoft.com/office/drawing/2014/main" val="2963620823"/>
                        </a:ext>
                      </a:extLst>
                    </a:gridCol>
                    <a:gridCol w="2032000">
                      <a:extLst>
                        <a:ext uri="{9D8B030D-6E8A-4147-A177-3AD203B41FA5}">
                          <a16:colId xmlns:a16="http://schemas.microsoft.com/office/drawing/2014/main" val="1822104090"/>
                        </a:ext>
                      </a:extLst>
                    </a:gridCol>
                    <a:gridCol w="2032000">
                      <a:extLst>
                        <a:ext uri="{9D8B030D-6E8A-4147-A177-3AD203B41FA5}">
                          <a16:colId xmlns:a16="http://schemas.microsoft.com/office/drawing/2014/main" val="1292506063"/>
                        </a:ext>
                      </a:extLst>
                    </a:gridCol>
                  </a:tblGrid>
                  <a:tr h="815222">
                    <a:tc>
                      <a:txBody>
                        <a:bodyPr/>
                        <a:lstStyle/>
                        <a:p>
                          <a:endParaRPr lang="ja-JP"/>
                        </a:p>
                      </a:txBody>
                      <a:tcPr>
                        <a:blipFill>
                          <a:blip r:embed="rId4"/>
                          <a:stretch>
                            <a:fillRect l="-601" t="-746" r="-201201" b="-101493"/>
                          </a:stretch>
                        </a:blipFill>
                      </a:tcPr>
                    </a:tc>
                    <a:tc>
                      <a:txBody>
                        <a:bodyPr/>
                        <a:lstStyle/>
                        <a:p>
                          <a:endParaRPr lang="ja-JP"/>
                        </a:p>
                      </a:txBody>
                      <a:tcPr>
                        <a:blipFill>
                          <a:blip r:embed="rId4"/>
                          <a:stretch>
                            <a:fillRect l="-100299" t="-746" r="-100599" b="-101493"/>
                          </a:stretch>
                        </a:blipFill>
                      </a:tcPr>
                    </a:tc>
                    <a:tc>
                      <a:txBody>
                        <a:bodyPr/>
                        <a:lstStyle/>
                        <a:p>
                          <a:endParaRPr lang="ja-JP"/>
                        </a:p>
                      </a:txBody>
                      <a:tcPr>
                        <a:blipFill>
                          <a:blip r:embed="rId4"/>
                          <a:stretch>
                            <a:fillRect l="-200901" t="-746" r="-901" b="-101493"/>
                          </a:stretch>
                        </a:blipFill>
                      </a:tcPr>
                    </a:tc>
                    <a:extLst>
                      <a:ext uri="{0D108BD9-81ED-4DB2-BD59-A6C34878D82A}">
                        <a16:rowId xmlns:a16="http://schemas.microsoft.com/office/drawing/2014/main" val="3006966101"/>
                      </a:ext>
                    </a:extLst>
                  </a:tr>
                  <a:tr h="815222">
                    <a:tc>
                      <a:txBody>
                        <a:bodyPr/>
                        <a:lstStyle/>
                        <a:p>
                          <a:endParaRPr lang="ja-JP"/>
                        </a:p>
                      </a:txBody>
                      <a:tcPr>
                        <a:blipFill>
                          <a:blip r:embed="rId4"/>
                          <a:stretch>
                            <a:fillRect l="-601" t="-100746" r="-201201" b="-1493"/>
                          </a:stretch>
                        </a:blipFill>
                      </a:tcPr>
                    </a:tc>
                    <a:tc>
                      <a:txBody>
                        <a:bodyPr/>
                        <a:lstStyle/>
                        <a:p>
                          <a:endParaRPr lang="ja-JP"/>
                        </a:p>
                      </a:txBody>
                      <a:tcPr>
                        <a:blipFill>
                          <a:blip r:embed="rId4"/>
                          <a:stretch>
                            <a:fillRect l="-100299" t="-100746" r="-100599" b="-1493"/>
                          </a:stretch>
                        </a:blipFill>
                      </a:tcPr>
                    </a:tc>
                    <a:tc>
                      <a:txBody>
                        <a:bodyPr/>
                        <a:lstStyle/>
                        <a:p>
                          <a:endParaRPr lang="ja-JP"/>
                        </a:p>
                      </a:txBody>
                      <a:tcPr>
                        <a:blipFill>
                          <a:blip r:embed="rId4"/>
                          <a:stretch>
                            <a:fillRect l="-200901" t="-100746" r="-901" b="-1493"/>
                          </a:stretch>
                        </a:blipFill>
                      </a:tcPr>
                    </a:tc>
                    <a:extLst>
                      <a:ext uri="{0D108BD9-81ED-4DB2-BD59-A6C34878D82A}">
                        <a16:rowId xmlns:a16="http://schemas.microsoft.com/office/drawing/2014/main" val="2237094112"/>
                      </a:ext>
                    </a:extLst>
                  </a:tr>
                </a:tbl>
              </a:graphicData>
            </a:graphic>
          </p:graphicFrame>
        </mc:Fallback>
      </mc:AlternateContent>
    </p:spTree>
    <p:extLst>
      <p:ext uri="{BB962C8B-B14F-4D97-AF65-F5344CB8AC3E}">
        <p14:creationId xmlns:p14="http://schemas.microsoft.com/office/powerpoint/2010/main" val="1132072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440548-8945-4A25-8CCF-FF51B8B01981}"/>
              </a:ext>
            </a:extLst>
          </p:cNvPr>
          <p:cNvSpPr>
            <a:spLocks noGrp="1"/>
          </p:cNvSpPr>
          <p:nvPr>
            <p:ph type="title"/>
          </p:nvPr>
        </p:nvSpPr>
        <p:spPr/>
        <p:txBody>
          <a:bodyPr/>
          <a:lstStyle/>
          <a:p>
            <a:r>
              <a:rPr kumimoji="1" lang="en-US" altLang="ja-JP" dirty="0"/>
              <a:t>4</a:t>
            </a:r>
            <a:r>
              <a:rPr kumimoji="1" lang="ja-JP" altLang="en-US" dirty="0"/>
              <a:t>回目の試行</a:t>
            </a:r>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5805BA8E-2AB3-4889-BBF1-A8178C54D76B}"/>
                  </a:ext>
                </a:extLst>
              </p:cNvPr>
              <p:cNvSpPr>
                <a:spLocks noGrp="1"/>
              </p:cNvSpPr>
              <p:nvPr>
                <p:ph idx="1"/>
              </p:nvPr>
            </p:nvSpPr>
            <p:spPr/>
            <p:txBody>
              <a:bodyPr/>
              <a:lstStyle/>
              <a:p>
                <a:pPr marL="0" indent="0">
                  <a:buNone/>
                </a:pPr>
                <a:r>
                  <a:rPr lang="ja-JP" altLang="en-US" dirty="0"/>
                  <a:t>・𝐸</a:t>
                </a:r>
                <a:r>
                  <a:rPr lang="en-US" altLang="ja-JP" dirty="0"/>
                  <a:t>(</a:t>
                </a:r>
                <a:r>
                  <a:rPr lang="ja-JP" altLang="en-US" dirty="0"/>
                  <a:t>𝑋</a:t>
                </a:r>
                <a:r>
                  <a:rPr lang="en-US" altLang="ja-JP" dirty="0"/>
                  <a:t>) = </a:t>
                </a:r>
                <a:r>
                  <a:rPr lang="ja-JP" altLang="en-US" dirty="0"/>
                  <a:t>𝐸</a:t>
                </a:r>
                <a:r>
                  <a:rPr lang="en-US" altLang="ja-JP" dirty="0"/>
                  <a:t>(</a:t>
                </a:r>
                <a14:m>
                  <m:oMath xmlns:m="http://schemas.openxmlformats.org/officeDocument/2006/math">
                    <m:sSub>
                      <m:sSubPr>
                        <m:ctrlPr>
                          <a:rPr lang="en-US" altLang="ja-JP" i="1" dirty="0">
                            <a:latin typeface="Cambria Math" panose="02040503050406030204" pitchFamily="18" charset="0"/>
                          </a:rPr>
                        </m:ctrlPr>
                      </m:sSubPr>
                      <m:e>
                        <m:r>
                          <m:rPr>
                            <m:sty m:val="p"/>
                          </m:rPr>
                          <a:rPr lang="en-US" altLang="ja-JP" i="1" dirty="0">
                            <a:latin typeface="Cambria Math" panose="02040503050406030204" pitchFamily="18" charset="0"/>
                          </a:rPr>
                          <m:t>X</m:t>
                        </m:r>
                      </m:e>
                      <m:sub>
                        <m:r>
                          <a:rPr lang="en-US" altLang="ja-JP" i="1" dirty="0" smtClean="0">
                            <a:latin typeface="Cambria Math" panose="02040503050406030204" pitchFamily="18" charset="0"/>
                          </a:rPr>
                          <m:t>1</m:t>
                        </m:r>
                      </m:sub>
                    </m:sSub>
                    <m:r>
                      <a:rPr lang="en-US" altLang="ja-JP" b="0" i="1" dirty="0" smtClean="0">
                        <a:latin typeface="Cambria Math" panose="02040503050406030204" pitchFamily="18" charset="0"/>
                      </a:rPr>
                      <m:t>+</m:t>
                    </m:r>
                    <m:sSub>
                      <m:sSubPr>
                        <m:ctrlPr>
                          <a:rPr lang="en-US" altLang="ja-JP" i="1" dirty="0">
                            <a:latin typeface="Cambria Math" panose="02040503050406030204" pitchFamily="18" charset="0"/>
                          </a:rPr>
                        </m:ctrlPr>
                      </m:sSubPr>
                      <m:e>
                        <m:r>
                          <m:rPr>
                            <m:sty m:val="p"/>
                          </m:rPr>
                          <a:rPr lang="en-US" altLang="ja-JP" i="1" dirty="0">
                            <a:latin typeface="Cambria Math" panose="02040503050406030204" pitchFamily="18" charset="0"/>
                          </a:rPr>
                          <m:t>X</m:t>
                        </m:r>
                      </m:e>
                      <m:sub>
                        <m:r>
                          <a:rPr lang="en-US" altLang="ja-JP" b="0" i="1" dirty="0" smtClean="0">
                            <a:latin typeface="Cambria Math" panose="02040503050406030204" pitchFamily="18" charset="0"/>
                          </a:rPr>
                          <m:t>2</m:t>
                        </m:r>
                      </m:sub>
                    </m:sSub>
                    <m:r>
                      <a:rPr lang="en-US" altLang="ja-JP" b="0" i="1" dirty="0" smtClean="0">
                        <a:latin typeface="Cambria Math" panose="02040503050406030204" pitchFamily="18" charset="0"/>
                      </a:rPr>
                      <m:t>+</m:t>
                    </m:r>
                  </m:oMath>
                </a14:m>
                <a:r>
                  <a:rPr lang="en-US" altLang="ja-JP" dirty="0"/>
                  <a:t> </a:t>
                </a:r>
                <a14:m>
                  <m:oMath xmlns:m="http://schemas.openxmlformats.org/officeDocument/2006/math">
                    <m:sSub>
                      <m:sSubPr>
                        <m:ctrlPr>
                          <a:rPr lang="en-US" altLang="ja-JP" i="1" dirty="0">
                            <a:latin typeface="Cambria Math" panose="02040503050406030204" pitchFamily="18" charset="0"/>
                          </a:rPr>
                        </m:ctrlPr>
                      </m:sSubPr>
                      <m:e>
                        <m:r>
                          <m:rPr>
                            <m:sty m:val="p"/>
                          </m:rPr>
                          <a:rPr lang="en-US" altLang="ja-JP" i="1" dirty="0">
                            <a:latin typeface="Cambria Math" panose="02040503050406030204" pitchFamily="18" charset="0"/>
                          </a:rPr>
                          <m:t>X</m:t>
                        </m:r>
                      </m:e>
                      <m:sub>
                        <m:r>
                          <a:rPr lang="en-US" altLang="ja-JP" b="0" i="1" dirty="0" smtClean="0">
                            <a:latin typeface="Cambria Math" panose="02040503050406030204" pitchFamily="18" charset="0"/>
                          </a:rPr>
                          <m:t>3</m:t>
                        </m:r>
                      </m:sub>
                    </m:sSub>
                    <m:r>
                      <a:rPr lang="en-US" altLang="ja-JP" b="0" i="1" dirty="0" smtClean="0">
                        <a:latin typeface="Cambria Math" panose="02040503050406030204" pitchFamily="18" charset="0"/>
                      </a:rPr>
                      <m:t>+</m:t>
                    </m:r>
                  </m:oMath>
                </a14:m>
                <a:r>
                  <a:rPr lang="en-US" altLang="ja-JP" dirty="0"/>
                  <a:t> </a:t>
                </a:r>
                <a14:m>
                  <m:oMath xmlns:m="http://schemas.openxmlformats.org/officeDocument/2006/math">
                    <m:sSub>
                      <m:sSubPr>
                        <m:ctrlPr>
                          <a:rPr lang="en-US" altLang="ja-JP" i="1" dirty="0">
                            <a:latin typeface="Cambria Math" panose="02040503050406030204" pitchFamily="18" charset="0"/>
                          </a:rPr>
                        </m:ctrlPr>
                      </m:sSubPr>
                      <m:e>
                        <m:r>
                          <m:rPr>
                            <m:sty m:val="p"/>
                          </m:rPr>
                          <a:rPr lang="en-US" altLang="ja-JP" i="1" dirty="0">
                            <a:latin typeface="Cambria Math" panose="02040503050406030204" pitchFamily="18" charset="0"/>
                          </a:rPr>
                          <m:t>X</m:t>
                        </m:r>
                      </m:e>
                      <m:sub>
                        <m:r>
                          <a:rPr lang="en-US" altLang="ja-JP" b="0" i="1" dirty="0" smtClean="0">
                            <a:latin typeface="Cambria Math" panose="02040503050406030204" pitchFamily="18" charset="0"/>
                          </a:rPr>
                          <m:t>4</m:t>
                        </m:r>
                      </m:sub>
                    </m:sSub>
                  </m:oMath>
                </a14:m>
                <a:r>
                  <a:rPr lang="en-US" altLang="ja-JP" dirty="0"/>
                  <a:t>)</a:t>
                </a:r>
              </a:p>
              <a:p>
                <a:pPr marL="0" indent="0">
                  <a:buNone/>
                </a:pPr>
                <a:r>
                  <a:rPr lang="en-US" altLang="ja-JP" dirty="0"/>
                  <a:t>	  = </a:t>
                </a:r>
                <a:r>
                  <a:rPr lang="ja-JP" altLang="en-US" dirty="0"/>
                  <a:t>𝐸</a:t>
                </a:r>
                <a:r>
                  <a:rPr lang="en-US" altLang="ja-JP" dirty="0"/>
                  <a:t>(</a:t>
                </a:r>
                <a14:m>
                  <m:oMath xmlns:m="http://schemas.openxmlformats.org/officeDocument/2006/math">
                    <m:sSub>
                      <m:sSubPr>
                        <m:ctrlPr>
                          <a:rPr lang="en-US" altLang="ja-JP" i="1" dirty="0">
                            <a:latin typeface="Cambria Math" panose="02040503050406030204" pitchFamily="18" charset="0"/>
                          </a:rPr>
                        </m:ctrlPr>
                      </m:sSubPr>
                      <m:e>
                        <m:r>
                          <m:rPr>
                            <m:sty m:val="p"/>
                          </m:rPr>
                          <a:rPr lang="en-US" altLang="ja-JP" i="1" dirty="0">
                            <a:latin typeface="Cambria Math" panose="02040503050406030204" pitchFamily="18" charset="0"/>
                          </a:rPr>
                          <m:t>X</m:t>
                        </m:r>
                      </m:e>
                      <m:sub>
                        <m:r>
                          <a:rPr lang="en-US" altLang="ja-JP" i="1" dirty="0">
                            <a:latin typeface="Cambria Math" panose="02040503050406030204" pitchFamily="18" charset="0"/>
                          </a:rPr>
                          <m:t>1</m:t>
                        </m:r>
                      </m:sub>
                    </m:sSub>
                  </m:oMath>
                </a14:m>
                <a:r>
                  <a:rPr lang="en-US" altLang="ja-JP" dirty="0"/>
                  <a:t>) + </a:t>
                </a:r>
                <a:r>
                  <a:rPr lang="ja-JP" altLang="en-US" dirty="0"/>
                  <a:t>𝐸</a:t>
                </a:r>
                <a:r>
                  <a:rPr lang="en-US" altLang="ja-JP" dirty="0"/>
                  <a:t>(</a:t>
                </a:r>
                <a14:m>
                  <m:oMath xmlns:m="http://schemas.openxmlformats.org/officeDocument/2006/math">
                    <m:sSub>
                      <m:sSubPr>
                        <m:ctrlPr>
                          <a:rPr lang="en-US" altLang="ja-JP" i="1" dirty="0">
                            <a:latin typeface="Cambria Math" panose="02040503050406030204" pitchFamily="18" charset="0"/>
                          </a:rPr>
                        </m:ctrlPr>
                      </m:sSubPr>
                      <m:e>
                        <m:r>
                          <m:rPr>
                            <m:sty m:val="p"/>
                          </m:rPr>
                          <a:rPr lang="en-US" altLang="ja-JP" i="1" dirty="0">
                            <a:latin typeface="Cambria Math" panose="02040503050406030204" pitchFamily="18" charset="0"/>
                          </a:rPr>
                          <m:t>X</m:t>
                        </m:r>
                      </m:e>
                      <m:sub>
                        <m:r>
                          <a:rPr lang="en-US" altLang="ja-JP" b="0" i="1" dirty="0" smtClean="0">
                            <a:latin typeface="Cambria Math" panose="02040503050406030204" pitchFamily="18" charset="0"/>
                          </a:rPr>
                          <m:t>2</m:t>
                        </m:r>
                      </m:sub>
                    </m:sSub>
                  </m:oMath>
                </a14:m>
                <a:r>
                  <a:rPr lang="en-US" altLang="ja-JP" dirty="0"/>
                  <a:t>) + </a:t>
                </a:r>
                <a:r>
                  <a:rPr lang="ja-JP" altLang="en-US" dirty="0"/>
                  <a:t>𝐸</a:t>
                </a:r>
                <a:r>
                  <a:rPr lang="en-US" altLang="ja-JP" dirty="0"/>
                  <a:t>(</a:t>
                </a:r>
                <a14:m>
                  <m:oMath xmlns:m="http://schemas.openxmlformats.org/officeDocument/2006/math">
                    <m:sSub>
                      <m:sSubPr>
                        <m:ctrlPr>
                          <a:rPr lang="en-US" altLang="ja-JP" i="1" dirty="0">
                            <a:latin typeface="Cambria Math" panose="02040503050406030204" pitchFamily="18" charset="0"/>
                          </a:rPr>
                        </m:ctrlPr>
                      </m:sSubPr>
                      <m:e>
                        <m:r>
                          <m:rPr>
                            <m:sty m:val="p"/>
                          </m:rPr>
                          <a:rPr lang="en-US" altLang="ja-JP" i="1" dirty="0">
                            <a:latin typeface="Cambria Math" panose="02040503050406030204" pitchFamily="18" charset="0"/>
                          </a:rPr>
                          <m:t>X</m:t>
                        </m:r>
                      </m:e>
                      <m:sub>
                        <m:r>
                          <a:rPr lang="en-US" altLang="ja-JP" b="0" i="1" dirty="0" smtClean="0">
                            <a:latin typeface="Cambria Math" panose="02040503050406030204" pitchFamily="18" charset="0"/>
                          </a:rPr>
                          <m:t>3</m:t>
                        </m:r>
                      </m:sub>
                    </m:sSub>
                  </m:oMath>
                </a14:m>
                <a:r>
                  <a:rPr lang="en-US" altLang="ja-JP" dirty="0"/>
                  <a:t>) + </a:t>
                </a:r>
                <a:r>
                  <a:rPr lang="ja-JP" altLang="en-US" dirty="0"/>
                  <a:t>𝐸</a:t>
                </a:r>
                <a:r>
                  <a:rPr lang="en-US" altLang="ja-JP" dirty="0"/>
                  <a:t>(</a:t>
                </a:r>
                <a14:m>
                  <m:oMath xmlns:m="http://schemas.openxmlformats.org/officeDocument/2006/math">
                    <m:sSub>
                      <m:sSubPr>
                        <m:ctrlPr>
                          <a:rPr lang="en-US" altLang="ja-JP" i="1" dirty="0">
                            <a:latin typeface="Cambria Math" panose="02040503050406030204" pitchFamily="18" charset="0"/>
                          </a:rPr>
                        </m:ctrlPr>
                      </m:sSubPr>
                      <m:e>
                        <m:r>
                          <m:rPr>
                            <m:sty m:val="p"/>
                          </m:rPr>
                          <a:rPr lang="en-US" altLang="ja-JP" i="1" dirty="0">
                            <a:latin typeface="Cambria Math" panose="02040503050406030204" pitchFamily="18" charset="0"/>
                          </a:rPr>
                          <m:t>X</m:t>
                        </m:r>
                      </m:e>
                      <m:sub>
                        <m:r>
                          <a:rPr lang="en-US" altLang="ja-JP" b="0" i="1" dirty="0" smtClean="0">
                            <a:latin typeface="Cambria Math" panose="02040503050406030204" pitchFamily="18" charset="0"/>
                          </a:rPr>
                          <m:t>4</m:t>
                        </m:r>
                      </m:sub>
                    </m:sSub>
                  </m:oMath>
                </a14:m>
                <a:r>
                  <a:rPr lang="en-US" altLang="ja-JP" dirty="0"/>
                  <a:t>)</a:t>
                </a:r>
              </a:p>
              <a:p>
                <a:pPr marL="0" indent="0">
                  <a:buNone/>
                </a:pPr>
                <a:r>
                  <a:rPr lang="en-US" altLang="ja-JP" dirty="0"/>
                  <a:t>	  = </a:t>
                </a:r>
                <a14:m>
                  <m:oMath xmlns:m="http://schemas.openxmlformats.org/officeDocument/2006/math">
                    <m:r>
                      <a:rPr lang="en-US" altLang="ja-JP" b="0" i="1" smtClean="0">
                        <a:latin typeface="Cambria Math" panose="02040503050406030204" pitchFamily="18" charset="0"/>
                      </a:rPr>
                      <m:t>𝑝</m:t>
                    </m:r>
                    <m:r>
                      <a:rPr lang="en-US" altLang="ja-JP" b="0" i="1" smtClean="0">
                        <a:latin typeface="Cambria Math" panose="02040503050406030204" pitchFamily="18" charset="0"/>
                      </a:rPr>
                      <m:t>+</m:t>
                    </m:r>
                    <m:r>
                      <a:rPr lang="en-US" altLang="ja-JP" b="0" i="1" smtClean="0">
                        <a:latin typeface="Cambria Math" panose="02040503050406030204" pitchFamily="18" charset="0"/>
                      </a:rPr>
                      <m:t>𝑝</m:t>
                    </m:r>
                    <m:r>
                      <a:rPr lang="en-US" altLang="ja-JP" b="0" i="1" smtClean="0">
                        <a:latin typeface="Cambria Math" panose="02040503050406030204" pitchFamily="18" charset="0"/>
                      </a:rPr>
                      <m:t>+</m:t>
                    </m:r>
                    <m:r>
                      <a:rPr lang="en-US" altLang="ja-JP" b="0" i="1" smtClean="0">
                        <a:latin typeface="Cambria Math" panose="02040503050406030204" pitchFamily="18" charset="0"/>
                      </a:rPr>
                      <m:t>𝑝</m:t>
                    </m:r>
                    <m:r>
                      <a:rPr lang="en-US" altLang="ja-JP" b="0" i="1" smtClean="0">
                        <a:latin typeface="Cambria Math" panose="02040503050406030204" pitchFamily="18" charset="0"/>
                      </a:rPr>
                      <m:t>+</m:t>
                    </m:r>
                    <m:r>
                      <a:rPr lang="en-US" altLang="ja-JP" b="0" i="1" smtClean="0">
                        <a:latin typeface="Cambria Math" panose="02040503050406030204" pitchFamily="18" charset="0"/>
                      </a:rPr>
                      <m:t>𝑝</m:t>
                    </m:r>
                  </m:oMath>
                </a14:m>
                <a:endParaRPr lang="en-US" altLang="ja-JP" dirty="0"/>
              </a:p>
              <a:p>
                <a:pPr marL="0" indent="0">
                  <a:buNone/>
                </a:pPr>
                <a:r>
                  <a:rPr lang="en-US" altLang="ja-JP" dirty="0"/>
                  <a:t>	  =</a:t>
                </a:r>
                <a14:m>
                  <m:oMath xmlns:m="http://schemas.openxmlformats.org/officeDocument/2006/math">
                    <m:r>
                      <a:rPr lang="en-US" altLang="ja-JP" b="0" i="0" smtClean="0">
                        <a:latin typeface="Cambria Math" panose="02040503050406030204" pitchFamily="18" charset="0"/>
                      </a:rPr>
                      <m:t> </m:t>
                    </m:r>
                    <m:r>
                      <a:rPr lang="en-US" altLang="ja-JP" b="0" i="1" smtClean="0">
                        <a:latin typeface="Cambria Math" panose="02040503050406030204" pitchFamily="18" charset="0"/>
                      </a:rPr>
                      <m:t>4</m:t>
                    </m:r>
                    <m:r>
                      <a:rPr lang="en-US" altLang="ja-JP" b="0" i="1" smtClean="0">
                        <a:latin typeface="Cambria Math" panose="02040503050406030204" pitchFamily="18" charset="0"/>
                      </a:rPr>
                      <m:t>𝑝</m:t>
                    </m:r>
                  </m:oMath>
                </a14:m>
                <a:endParaRPr lang="en-US" altLang="ja-JP" dirty="0"/>
              </a:p>
              <a:p>
                <a:pPr marL="0" indent="0">
                  <a:buNone/>
                </a:pPr>
                <a:r>
                  <a:rPr lang="ja-JP" altLang="en-US" dirty="0"/>
                  <a:t>・𝑉</a:t>
                </a:r>
                <a:r>
                  <a:rPr lang="en-US" altLang="ja-JP" dirty="0"/>
                  <a:t>(</a:t>
                </a:r>
                <a:r>
                  <a:rPr lang="ja-JP" altLang="en-US" dirty="0"/>
                  <a:t>𝑋</a:t>
                </a:r>
                <a:r>
                  <a:rPr lang="en-US" altLang="ja-JP" dirty="0"/>
                  <a:t>) =</a:t>
                </a:r>
                <a:r>
                  <a:rPr lang="ja-JP" altLang="en-US" dirty="0"/>
                  <a:t> 𝑉</a:t>
                </a:r>
                <a:r>
                  <a:rPr lang="en-US" altLang="ja-JP" dirty="0"/>
                  <a:t>(</a:t>
                </a:r>
                <a14:m>
                  <m:oMath xmlns:m="http://schemas.openxmlformats.org/officeDocument/2006/math">
                    <m:sSub>
                      <m:sSubPr>
                        <m:ctrlPr>
                          <a:rPr lang="en-US" altLang="ja-JP" i="1" dirty="0">
                            <a:latin typeface="Cambria Math" panose="02040503050406030204" pitchFamily="18" charset="0"/>
                          </a:rPr>
                        </m:ctrlPr>
                      </m:sSubPr>
                      <m:e>
                        <m:r>
                          <m:rPr>
                            <m:sty m:val="p"/>
                          </m:rPr>
                          <a:rPr lang="en-US" altLang="ja-JP" i="1" dirty="0">
                            <a:latin typeface="Cambria Math" panose="02040503050406030204" pitchFamily="18" charset="0"/>
                          </a:rPr>
                          <m:t>X</m:t>
                        </m:r>
                      </m:e>
                      <m:sub>
                        <m:r>
                          <a:rPr lang="en-US" altLang="ja-JP" i="1" dirty="0">
                            <a:latin typeface="Cambria Math" panose="02040503050406030204" pitchFamily="18" charset="0"/>
                          </a:rPr>
                          <m:t>1</m:t>
                        </m:r>
                      </m:sub>
                    </m:sSub>
                    <m:r>
                      <a:rPr lang="en-US" altLang="ja-JP" i="1" dirty="0">
                        <a:latin typeface="Cambria Math" panose="02040503050406030204" pitchFamily="18" charset="0"/>
                      </a:rPr>
                      <m:t>+</m:t>
                    </m:r>
                    <m:sSub>
                      <m:sSubPr>
                        <m:ctrlPr>
                          <a:rPr lang="en-US" altLang="ja-JP" i="1" dirty="0">
                            <a:latin typeface="Cambria Math" panose="02040503050406030204" pitchFamily="18" charset="0"/>
                          </a:rPr>
                        </m:ctrlPr>
                      </m:sSubPr>
                      <m:e>
                        <m:r>
                          <m:rPr>
                            <m:sty m:val="p"/>
                          </m:rPr>
                          <a:rPr lang="en-US" altLang="ja-JP" i="1" dirty="0">
                            <a:latin typeface="Cambria Math" panose="02040503050406030204" pitchFamily="18" charset="0"/>
                          </a:rPr>
                          <m:t>X</m:t>
                        </m:r>
                      </m:e>
                      <m:sub>
                        <m:r>
                          <a:rPr lang="en-US" altLang="ja-JP" i="1" dirty="0">
                            <a:latin typeface="Cambria Math" panose="02040503050406030204" pitchFamily="18" charset="0"/>
                          </a:rPr>
                          <m:t>2</m:t>
                        </m:r>
                      </m:sub>
                    </m:sSub>
                    <m:r>
                      <a:rPr lang="en-US" altLang="ja-JP" i="1" dirty="0">
                        <a:latin typeface="Cambria Math" panose="02040503050406030204" pitchFamily="18" charset="0"/>
                      </a:rPr>
                      <m:t>+</m:t>
                    </m:r>
                  </m:oMath>
                </a14:m>
                <a:r>
                  <a:rPr lang="en-US" altLang="ja-JP" dirty="0"/>
                  <a:t> </a:t>
                </a:r>
                <a14:m>
                  <m:oMath xmlns:m="http://schemas.openxmlformats.org/officeDocument/2006/math">
                    <m:sSub>
                      <m:sSubPr>
                        <m:ctrlPr>
                          <a:rPr lang="en-US" altLang="ja-JP" i="1" dirty="0">
                            <a:latin typeface="Cambria Math" panose="02040503050406030204" pitchFamily="18" charset="0"/>
                          </a:rPr>
                        </m:ctrlPr>
                      </m:sSubPr>
                      <m:e>
                        <m:r>
                          <m:rPr>
                            <m:sty m:val="p"/>
                          </m:rPr>
                          <a:rPr lang="en-US" altLang="ja-JP" i="1" dirty="0">
                            <a:latin typeface="Cambria Math" panose="02040503050406030204" pitchFamily="18" charset="0"/>
                          </a:rPr>
                          <m:t>X</m:t>
                        </m:r>
                      </m:e>
                      <m:sub>
                        <m:r>
                          <a:rPr lang="en-US" altLang="ja-JP" i="1" dirty="0">
                            <a:latin typeface="Cambria Math" panose="02040503050406030204" pitchFamily="18" charset="0"/>
                          </a:rPr>
                          <m:t>3</m:t>
                        </m:r>
                      </m:sub>
                    </m:sSub>
                    <m:r>
                      <a:rPr lang="en-US" altLang="ja-JP" i="1" dirty="0">
                        <a:latin typeface="Cambria Math" panose="02040503050406030204" pitchFamily="18" charset="0"/>
                      </a:rPr>
                      <m:t>+</m:t>
                    </m:r>
                  </m:oMath>
                </a14:m>
                <a:r>
                  <a:rPr lang="en-US" altLang="ja-JP" dirty="0"/>
                  <a:t> </a:t>
                </a:r>
                <a14:m>
                  <m:oMath xmlns:m="http://schemas.openxmlformats.org/officeDocument/2006/math">
                    <m:sSub>
                      <m:sSubPr>
                        <m:ctrlPr>
                          <a:rPr lang="en-US" altLang="ja-JP" i="1" dirty="0">
                            <a:latin typeface="Cambria Math" panose="02040503050406030204" pitchFamily="18" charset="0"/>
                          </a:rPr>
                        </m:ctrlPr>
                      </m:sSubPr>
                      <m:e>
                        <m:r>
                          <m:rPr>
                            <m:sty m:val="p"/>
                          </m:rPr>
                          <a:rPr lang="en-US" altLang="ja-JP" i="1" dirty="0">
                            <a:latin typeface="Cambria Math" panose="02040503050406030204" pitchFamily="18" charset="0"/>
                          </a:rPr>
                          <m:t>X</m:t>
                        </m:r>
                      </m:e>
                      <m:sub>
                        <m:r>
                          <a:rPr lang="en-US" altLang="ja-JP" i="1" dirty="0">
                            <a:latin typeface="Cambria Math" panose="02040503050406030204" pitchFamily="18" charset="0"/>
                          </a:rPr>
                          <m:t>4</m:t>
                        </m:r>
                      </m:sub>
                    </m:sSub>
                  </m:oMath>
                </a14:m>
                <a:r>
                  <a:rPr lang="en-US" altLang="ja-JP" dirty="0"/>
                  <a:t>)</a:t>
                </a:r>
              </a:p>
              <a:p>
                <a:pPr marL="0" indent="0">
                  <a:buNone/>
                </a:pPr>
                <a:r>
                  <a:rPr lang="en-US" altLang="ja-JP" dirty="0"/>
                  <a:t>	  = </a:t>
                </a:r>
                <a:r>
                  <a:rPr lang="ja-JP" altLang="en-US" dirty="0"/>
                  <a:t>𝑉</a:t>
                </a:r>
                <a:r>
                  <a:rPr lang="en-US" altLang="ja-JP" dirty="0"/>
                  <a:t>(</a:t>
                </a:r>
                <a14:m>
                  <m:oMath xmlns:m="http://schemas.openxmlformats.org/officeDocument/2006/math">
                    <m:sSub>
                      <m:sSubPr>
                        <m:ctrlPr>
                          <a:rPr lang="en-US" altLang="ja-JP" i="1" dirty="0">
                            <a:latin typeface="Cambria Math" panose="02040503050406030204" pitchFamily="18" charset="0"/>
                          </a:rPr>
                        </m:ctrlPr>
                      </m:sSubPr>
                      <m:e>
                        <m:r>
                          <m:rPr>
                            <m:sty m:val="p"/>
                          </m:rPr>
                          <a:rPr lang="en-US" altLang="ja-JP" i="1" dirty="0">
                            <a:latin typeface="Cambria Math" panose="02040503050406030204" pitchFamily="18" charset="0"/>
                          </a:rPr>
                          <m:t>X</m:t>
                        </m:r>
                      </m:e>
                      <m:sub>
                        <m:r>
                          <a:rPr lang="en-US" altLang="ja-JP" i="1" dirty="0">
                            <a:latin typeface="Cambria Math" panose="02040503050406030204" pitchFamily="18" charset="0"/>
                          </a:rPr>
                          <m:t>1</m:t>
                        </m:r>
                      </m:sub>
                    </m:sSub>
                  </m:oMath>
                </a14:m>
                <a:r>
                  <a:rPr lang="en-US" altLang="ja-JP" dirty="0"/>
                  <a:t>) +</a:t>
                </a:r>
                <a:r>
                  <a:rPr lang="ja-JP" altLang="en-US" dirty="0"/>
                  <a:t>𝑉</a:t>
                </a:r>
                <a:r>
                  <a:rPr lang="en-US" altLang="ja-JP" dirty="0"/>
                  <a:t>(</a:t>
                </a:r>
                <a14:m>
                  <m:oMath xmlns:m="http://schemas.openxmlformats.org/officeDocument/2006/math">
                    <m:sSub>
                      <m:sSubPr>
                        <m:ctrlPr>
                          <a:rPr lang="en-US" altLang="ja-JP" i="1" dirty="0">
                            <a:latin typeface="Cambria Math" panose="02040503050406030204" pitchFamily="18" charset="0"/>
                          </a:rPr>
                        </m:ctrlPr>
                      </m:sSubPr>
                      <m:e>
                        <m:r>
                          <m:rPr>
                            <m:sty m:val="p"/>
                          </m:rPr>
                          <a:rPr lang="en-US" altLang="ja-JP" i="1" dirty="0">
                            <a:latin typeface="Cambria Math" panose="02040503050406030204" pitchFamily="18" charset="0"/>
                          </a:rPr>
                          <m:t>X</m:t>
                        </m:r>
                      </m:e>
                      <m:sub>
                        <m:r>
                          <a:rPr lang="en-US" altLang="ja-JP" i="1" dirty="0">
                            <a:latin typeface="Cambria Math" panose="02040503050406030204" pitchFamily="18" charset="0"/>
                          </a:rPr>
                          <m:t>2</m:t>
                        </m:r>
                      </m:sub>
                    </m:sSub>
                  </m:oMath>
                </a14:m>
                <a:r>
                  <a:rPr lang="en-US" altLang="ja-JP" dirty="0"/>
                  <a:t>) +</a:t>
                </a:r>
                <a:r>
                  <a:rPr lang="ja-JP" altLang="en-US" dirty="0"/>
                  <a:t>𝑉</a:t>
                </a:r>
                <a:r>
                  <a:rPr lang="en-US" altLang="ja-JP" dirty="0"/>
                  <a:t>(</a:t>
                </a:r>
                <a14:m>
                  <m:oMath xmlns:m="http://schemas.openxmlformats.org/officeDocument/2006/math">
                    <m:sSub>
                      <m:sSubPr>
                        <m:ctrlPr>
                          <a:rPr lang="en-US" altLang="ja-JP" i="1" dirty="0">
                            <a:latin typeface="Cambria Math" panose="02040503050406030204" pitchFamily="18" charset="0"/>
                          </a:rPr>
                        </m:ctrlPr>
                      </m:sSubPr>
                      <m:e>
                        <m:r>
                          <m:rPr>
                            <m:sty m:val="p"/>
                          </m:rPr>
                          <a:rPr lang="en-US" altLang="ja-JP" i="1" dirty="0">
                            <a:latin typeface="Cambria Math" panose="02040503050406030204" pitchFamily="18" charset="0"/>
                          </a:rPr>
                          <m:t>X</m:t>
                        </m:r>
                      </m:e>
                      <m:sub>
                        <m:r>
                          <a:rPr lang="en-US" altLang="ja-JP" i="1" dirty="0">
                            <a:latin typeface="Cambria Math" panose="02040503050406030204" pitchFamily="18" charset="0"/>
                          </a:rPr>
                          <m:t>3</m:t>
                        </m:r>
                      </m:sub>
                    </m:sSub>
                  </m:oMath>
                </a14:m>
                <a:r>
                  <a:rPr lang="en-US" altLang="ja-JP" dirty="0"/>
                  <a:t>) +</a:t>
                </a:r>
                <a:r>
                  <a:rPr lang="ja-JP" altLang="en-US" dirty="0"/>
                  <a:t>𝑉</a:t>
                </a:r>
                <a:r>
                  <a:rPr lang="en-US" altLang="ja-JP" dirty="0"/>
                  <a:t>(</a:t>
                </a:r>
                <a14:m>
                  <m:oMath xmlns:m="http://schemas.openxmlformats.org/officeDocument/2006/math">
                    <m:sSub>
                      <m:sSubPr>
                        <m:ctrlPr>
                          <a:rPr lang="en-US" altLang="ja-JP" i="1" dirty="0">
                            <a:latin typeface="Cambria Math" panose="02040503050406030204" pitchFamily="18" charset="0"/>
                          </a:rPr>
                        </m:ctrlPr>
                      </m:sSubPr>
                      <m:e>
                        <m:r>
                          <m:rPr>
                            <m:sty m:val="p"/>
                          </m:rPr>
                          <a:rPr lang="en-US" altLang="ja-JP" i="1" dirty="0">
                            <a:latin typeface="Cambria Math" panose="02040503050406030204" pitchFamily="18" charset="0"/>
                          </a:rPr>
                          <m:t>X</m:t>
                        </m:r>
                      </m:e>
                      <m:sub>
                        <m:r>
                          <a:rPr lang="en-US" altLang="ja-JP" i="1" dirty="0">
                            <a:latin typeface="Cambria Math" panose="02040503050406030204" pitchFamily="18" charset="0"/>
                          </a:rPr>
                          <m:t>4</m:t>
                        </m:r>
                      </m:sub>
                    </m:sSub>
                  </m:oMath>
                </a14:m>
                <a:r>
                  <a:rPr lang="en-US" altLang="ja-JP" dirty="0"/>
                  <a:t>)</a:t>
                </a:r>
              </a:p>
              <a:p>
                <a:pPr marL="0" indent="0">
                  <a:buNone/>
                </a:pPr>
                <a:r>
                  <a:rPr lang="en-US" altLang="ja-JP" dirty="0"/>
                  <a:t>	  = </a:t>
                </a:r>
                <a14:m>
                  <m:oMath xmlns:m="http://schemas.openxmlformats.org/officeDocument/2006/math">
                    <m:r>
                      <a:rPr lang="en-US" altLang="ja-JP" b="0" i="0" smtClean="0">
                        <a:latin typeface="Cambria Math" panose="02040503050406030204" pitchFamily="18" charset="0"/>
                      </a:rPr>
                      <m:t>4(1−</m:t>
                    </m:r>
                    <m:r>
                      <a:rPr lang="en-US" altLang="ja-JP" i="1">
                        <a:latin typeface="Cambria Math" panose="02040503050406030204" pitchFamily="18" charset="0"/>
                      </a:rPr>
                      <m:t>𝑝</m:t>
                    </m:r>
                    <m:r>
                      <a:rPr lang="en-US" altLang="ja-JP" b="0" i="1" smtClean="0">
                        <a:latin typeface="Cambria Math" panose="02040503050406030204" pitchFamily="18" charset="0"/>
                      </a:rPr>
                      <m:t>)</m:t>
                    </m:r>
                  </m:oMath>
                </a14:m>
                <a:endParaRPr lang="en-US" altLang="ja-JP" dirty="0"/>
              </a:p>
              <a:p>
                <a:pPr marL="0" indent="0">
                  <a:buNone/>
                </a:pPr>
                <a:endParaRPr lang="en-US" altLang="ja-JP" dirty="0"/>
              </a:p>
            </p:txBody>
          </p:sp>
        </mc:Choice>
        <mc:Fallback xmlns="">
          <p:sp>
            <p:nvSpPr>
              <p:cNvPr id="3" name="コンテンツ プレースホルダー 2">
                <a:extLst>
                  <a:ext uri="{FF2B5EF4-FFF2-40B4-BE49-F238E27FC236}">
                    <a16:creationId xmlns:a16="http://schemas.microsoft.com/office/drawing/2014/main" id="{5805BA8E-2AB3-4889-BBF1-A8178C54D76B}"/>
                  </a:ext>
                </a:extLst>
              </p:cNvPr>
              <p:cNvSpPr>
                <a:spLocks noGrp="1" noRot="1" noChangeAspect="1" noMove="1" noResize="1" noEditPoints="1" noAdjustHandles="1" noChangeArrowheads="1" noChangeShapeType="1" noTextEdit="1"/>
              </p:cNvSpPr>
              <p:nvPr>
                <p:ph idx="1"/>
              </p:nvPr>
            </p:nvSpPr>
            <p:spPr>
              <a:blipFill>
                <a:blip r:embed="rId3"/>
                <a:stretch>
                  <a:fillRect l="-1546" t="-2801"/>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1B3332FB-0CC1-46CA-94EB-A0D1F050D930}"/>
              </a:ext>
            </a:extLst>
          </p:cNvPr>
          <p:cNvSpPr>
            <a:spLocks noGrp="1"/>
          </p:cNvSpPr>
          <p:nvPr>
            <p:ph type="sldNum" sz="quarter" idx="12"/>
          </p:nvPr>
        </p:nvSpPr>
        <p:spPr/>
        <p:txBody>
          <a:bodyPr/>
          <a:lstStyle/>
          <a:p>
            <a:fld id="{9073D3A4-03D7-409B-928B-79BD57E401CD}" type="slidenum">
              <a:rPr kumimoji="1" lang="ja-JP" altLang="en-US" smtClean="0"/>
              <a:pPr/>
              <a:t>23</a:t>
            </a:fld>
            <a:endParaRPr kumimoji="1" lang="ja-JP" altLang="en-US" dirty="0"/>
          </a:p>
        </p:txBody>
      </p:sp>
      <p:sp>
        <p:nvSpPr>
          <p:cNvPr id="5" name="テキスト ボックス 4">
            <a:extLst>
              <a:ext uri="{FF2B5EF4-FFF2-40B4-BE49-F238E27FC236}">
                <a16:creationId xmlns:a16="http://schemas.microsoft.com/office/drawing/2014/main" id="{4EAA835C-95D8-4505-B324-615DA5DA9981}"/>
              </a:ext>
            </a:extLst>
          </p:cNvPr>
          <p:cNvSpPr txBox="1"/>
          <p:nvPr/>
        </p:nvSpPr>
        <p:spPr>
          <a:xfrm>
            <a:off x="4114800" y="3060441"/>
            <a:ext cx="65" cy="276999"/>
          </a:xfrm>
          <a:prstGeom prst="rect">
            <a:avLst/>
          </a:prstGeom>
          <a:noFill/>
        </p:spPr>
        <p:txBody>
          <a:bodyPr wrap="none" lIns="0" tIns="0" rIns="0" bIns="0" rtlCol="0">
            <a:spAutoFit/>
          </a:bodyPr>
          <a:lstStyle/>
          <a:p>
            <a:endParaRPr kumimoji="1" lang="ja-JP" altLang="en-US" dirty="0"/>
          </a:p>
        </p:txBody>
      </p:sp>
    </p:spTree>
    <p:extLst>
      <p:ext uri="{BB962C8B-B14F-4D97-AF65-F5344CB8AC3E}">
        <p14:creationId xmlns:p14="http://schemas.microsoft.com/office/powerpoint/2010/main" val="31375273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9240F35-02B1-4A23-8088-C2A68B26F9A6}"/>
              </a:ext>
            </a:extLst>
          </p:cNvPr>
          <p:cNvSpPr>
            <a:spLocks noGrp="1"/>
          </p:cNvSpPr>
          <p:nvPr>
            <p:ph type="title"/>
          </p:nvPr>
        </p:nvSpPr>
        <p:spPr/>
        <p:txBody>
          <a:bodyPr/>
          <a:lstStyle/>
          <a:p>
            <a:r>
              <a:rPr lang="ja-JP" altLang="en-US" dirty="0"/>
              <a:t>二項分布と正規分布の関係</a:t>
            </a:r>
            <a:endParaRPr kumimoji="1" lang="ja-JP" altLang="en-US" dirty="0"/>
          </a:p>
        </p:txBody>
      </p:sp>
      <p:sp>
        <p:nvSpPr>
          <p:cNvPr id="3" name="コンテンツ プレースホルダー 2">
            <a:extLst>
              <a:ext uri="{FF2B5EF4-FFF2-40B4-BE49-F238E27FC236}">
                <a16:creationId xmlns:a16="http://schemas.microsoft.com/office/drawing/2014/main" id="{76CCD8DC-706B-4771-B34D-15799F8C6060}"/>
              </a:ext>
            </a:extLst>
          </p:cNvPr>
          <p:cNvSpPr>
            <a:spLocks noGrp="1"/>
          </p:cNvSpPr>
          <p:nvPr>
            <p:ph idx="1"/>
          </p:nvPr>
        </p:nvSpPr>
        <p:spPr>
          <a:xfrm>
            <a:off x="628650" y="1825625"/>
            <a:ext cx="7886700" cy="4351338"/>
          </a:xfrm>
        </p:spPr>
        <p:txBody>
          <a:bodyPr/>
          <a:lstStyle/>
          <a:p>
            <a:pPr marL="0" indent="0">
              <a:buNone/>
            </a:pPr>
            <a:r>
              <a:rPr lang="ja-JP" altLang="en-US" dirty="0"/>
              <a:t>試行回数が大きくなるにつれて</a:t>
            </a:r>
            <a:endParaRPr lang="en-US" altLang="ja-JP" dirty="0"/>
          </a:p>
          <a:p>
            <a:pPr marL="0" indent="0">
              <a:buNone/>
            </a:pPr>
            <a:r>
              <a:rPr lang="ja-JP" altLang="en-US" dirty="0"/>
              <a:t>正規分布に近づいている</a:t>
            </a:r>
            <a:endParaRPr kumimoji="1" lang="ja-JP" altLang="en-US" dirty="0"/>
          </a:p>
        </p:txBody>
      </p:sp>
      <p:sp>
        <p:nvSpPr>
          <p:cNvPr id="4" name="スライド番号プレースホルダー 3">
            <a:extLst>
              <a:ext uri="{FF2B5EF4-FFF2-40B4-BE49-F238E27FC236}">
                <a16:creationId xmlns:a16="http://schemas.microsoft.com/office/drawing/2014/main" id="{62B4E766-68A0-445F-8CFE-B221AE806D6F}"/>
              </a:ext>
            </a:extLst>
          </p:cNvPr>
          <p:cNvSpPr>
            <a:spLocks noGrp="1"/>
          </p:cNvSpPr>
          <p:nvPr>
            <p:ph type="sldNum" sz="quarter" idx="12"/>
          </p:nvPr>
        </p:nvSpPr>
        <p:spPr/>
        <p:txBody>
          <a:bodyPr/>
          <a:lstStyle/>
          <a:p>
            <a:fld id="{9073D3A4-03D7-409B-928B-79BD57E401CD}" type="slidenum">
              <a:rPr kumimoji="1" lang="ja-JP" altLang="en-US" smtClean="0"/>
              <a:pPr/>
              <a:t>24</a:t>
            </a:fld>
            <a:endParaRPr kumimoji="1" lang="ja-JP" altLang="en-US" dirty="0"/>
          </a:p>
        </p:txBody>
      </p:sp>
      <p:pic>
        <p:nvPicPr>
          <p:cNvPr id="6" name="図 5" descr="テキスト が含まれている画像&#10;&#10;非常に高い精度で生成された説明">
            <a:extLst>
              <a:ext uri="{FF2B5EF4-FFF2-40B4-BE49-F238E27FC236}">
                <a16:creationId xmlns:a16="http://schemas.microsoft.com/office/drawing/2014/main" id="{273D9523-1B7D-4495-9D25-3E3DC7FE3F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6996" y="3906556"/>
            <a:ext cx="3190389" cy="2586318"/>
          </a:xfrm>
          <a:prstGeom prst="rect">
            <a:avLst/>
          </a:prstGeom>
        </p:spPr>
      </p:pic>
      <p:pic>
        <p:nvPicPr>
          <p:cNvPr id="8" name="図 7" descr="テキスト, 領収書 が含まれている画像&#10;&#10;高い精度で生成された説明">
            <a:extLst>
              <a:ext uri="{FF2B5EF4-FFF2-40B4-BE49-F238E27FC236}">
                <a16:creationId xmlns:a16="http://schemas.microsoft.com/office/drawing/2014/main" id="{729C4CAE-9858-48BC-B711-F979A45B5F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8316" y="2285999"/>
            <a:ext cx="2807975" cy="4211963"/>
          </a:xfrm>
          <a:prstGeom prst="rect">
            <a:avLst/>
          </a:prstGeom>
        </p:spPr>
      </p:pic>
    </p:spTree>
    <p:extLst>
      <p:ext uri="{BB962C8B-B14F-4D97-AF65-F5344CB8AC3E}">
        <p14:creationId xmlns:p14="http://schemas.microsoft.com/office/powerpoint/2010/main" val="33678189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A546AEC-9483-4CB3-8F40-DCFE52768CB9}"/>
              </a:ext>
            </a:extLst>
          </p:cNvPr>
          <p:cNvSpPr>
            <a:spLocks noGrp="1"/>
          </p:cNvSpPr>
          <p:nvPr>
            <p:ph type="title"/>
          </p:nvPr>
        </p:nvSpPr>
        <p:spPr/>
        <p:txBody>
          <a:bodyPr/>
          <a:lstStyle/>
          <a:p>
            <a:r>
              <a:rPr lang="ja-JP" altLang="en-US" dirty="0"/>
              <a:t>二項分布の極限</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8C2FFC18-6CB0-424E-9B9E-DF6834E759FD}"/>
                  </a:ext>
                </a:extLst>
              </p:cNvPr>
              <p:cNvSpPr>
                <a:spLocks noGrp="1"/>
              </p:cNvSpPr>
              <p:nvPr>
                <p:ph idx="1"/>
              </p:nvPr>
            </p:nvSpPr>
            <p:spPr>
              <a:xfrm>
                <a:off x="221942" y="1825625"/>
                <a:ext cx="8293408" cy="4351338"/>
              </a:xfrm>
            </p:spPr>
            <p:txBody>
              <a:bodyPr/>
              <a:lstStyle/>
              <a:p>
                <a:pPr marL="0" indent="0">
                  <a:buNone/>
                </a:pPr>
                <a14:m>
                  <m:oMath xmlns:m="http://schemas.openxmlformats.org/officeDocument/2006/math">
                    <m:r>
                      <a:rPr lang="en-US" altLang="ja-JP" i="1" dirty="0" smtClean="0">
                        <a:latin typeface="Cambria Math" panose="02040503050406030204" pitchFamily="18" charset="0"/>
                      </a:rPr>
                      <m:t>𝑛</m:t>
                    </m:r>
                  </m:oMath>
                </a14:m>
                <a:r>
                  <a:rPr lang="ja-JP" altLang="en-US" dirty="0"/>
                  <a:t>が大きいとき</a:t>
                </a:r>
                <a:endParaRPr lang="en-US" altLang="ja-JP" dirty="0"/>
              </a:p>
              <a:p>
                <a:pPr marL="0" indent="0">
                  <a:buNone/>
                </a:pPr>
                <a:endParaRPr lang="en-US" altLang="ja-JP" i="1" dirty="0">
                  <a:latin typeface="Cambria Math" panose="02040503050406030204" pitchFamily="18" charset="0"/>
                </a:endParaRPr>
              </a:p>
              <a:p>
                <a:pPr marL="0" indent="0">
                  <a:buNone/>
                </a:pPr>
                <a:r>
                  <a:rPr lang="ja-JP" altLang="en-US" dirty="0"/>
                  <a:t>　</a:t>
                </a:r>
                <a14:m>
                  <m:oMath xmlns:m="http://schemas.openxmlformats.org/officeDocument/2006/math">
                    <m:r>
                      <a:rPr lang="ja-JP" altLang="en-US" i="1">
                        <a:latin typeface="Cambria Math" panose="02040503050406030204" pitchFamily="18" charset="0"/>
                      </a:rPr>
                      <m:t>　</m:t>
                    </m:r>
                    <m:r>
                      <a:rPr lang="ja-JP" altLang="en-US" i="1" smtClean="0">
                        <a:latin typeface="Cambria Math" panose="02040503050406030204" pitchFamily="18" charset="0"/>
                      </a:rPr>
                      <m:t>　</m:t>
                    </m:r>
                    <m:f>
                      <m:fPr>
                        <m:ctrlPr>
                          <a:rPr lang="en-US" altLang="ja-JP" i="1" smtClean="0">
                            <a:latin typeface="Cambria Math" panose="02040503050406030204" pitchFamily="18" charset="0"/>
                          </a:rPr>
                        </m:ctrlPr>
                      </m:fPr>
                      <m:num>
                        <m:r>
                          <a:rPr lang="en-US" altLang="ja-JP" b="0" i="1" smtClean="0">
                            <a:latin typeface="Cambria Math" panose="02040503050406030204" pitchFamily="18" charset="0"/>
                          </a:rPr>
                          <m:t>𝑋</m:t>
                        </m:r>
                        <m:r>
                          <a:rPr lang="en-US" altLang="ja-JP" b="0" i="1" smtClean="0">
                            <a:latin typeface="Cambria Math" panose="02040503050406030204" pitchFamily="18" charset="0"/>
                          </a:rPr>
                          <m:t>−</m:t>
                        </m:r>
                        <m:r>
                          <a:rPr lang="en-US" altLang="ja-JP" b="0" i="1" smtClean="0">
                            <a:latin typeface="Cambria Math" panose="02040503050406030204" pitchFamily="18" charset="0"/>
                          </a:rPr>
                          <m:t>𝑛𝑝</m:t>
                        </m:r>
                      </m:num>
                      <m:den>
                        <m:rad>
                          <m:radPr>
                            <m:degHide m:val="on"/>
                            <m:ctrlPr>
                              <a:rPr lang="en-US" altLang="ja-JP" i="1" smtClean="0">
                                <a:latin typeface="Cambria Math" panose="02040503050406030204" pitchFamily="18" charset="0"/>
                              </a:rPr>
                            </m:ctrlPr>
                          </m:radPr>
                          <m:deg/>
                          <m:e>
                            <m:r>
                              <a:rPr lang="en-US" altLang="ja-JP" b="0" i="1" smtClean="0">
                                <a:latin typeface="Cambria Math" panose="02040503050406030204" pitchFamily="18" charset="0"/>
                              </a:rPr>
                              <m:t>𝑛𝑝</m:t>
                            </m:r>
                            <m:r>
                              <a:rPr lang="en-US" altLang="ja-JP" b="0" i="1" smtClean="0">
                                <a:latin typeface="Cambria Math" panose="02040503050406030204" pitchFamily="18" charset="0"/>
                              </a:rPr>
                              <m:t>(1−</m:t>
                            </m:r>
                            <m:r>
                              <a:rPr lang="en-US" altLang="ja-JP" b="0" i="1" smtClean="0">
                                <a:latin typeface="Cambria Math" panose="02040503050406030204" pitchFamily="18" charset="0"/>
                              </a:rPr>
                              <m:t>𝑝</m:t>
                            </m:r>
                            <m:r>
                              <a:rPr lang="en-US" altLang="ja-JP" b="0" i="1" smtClean="0">
                                <a:latin typeface="Cambria Math" panose="02040503050406030204" pitchFamily="18" charset="0"/>
                              </a:rPr>
                              <m:t>)</m:t>
                            </m:r>
                          </m:e>
                        </m:rad>
                      </m:den>
                    </m:f>
                  </m:oMath>
                </a14:m>
                <a:r>
                  <a:rPr lang="ja-JP" altLang="en-US" dirty="0"/>
                  <a:t>は</a:t>
                </a:r>
                <a14:m>
                  <m:oMath xmlns:m="http://schemas.openxmlformats.org/officeDocument/2006/math">
                    <m:r>
                      <a:rPr lang="en-US" altLang="ja-JP" b="0" i="1" dirty="0" smtClean="0">
                        <a:latin typeface="Cambria Math" panose="02040503050406030204" pitchFamily="18" charset="0"/>
                      </a:rPr>
                      <m:t>𝑁</m:t>
                    </m:r>
                    <m:r>
                      <a:rPr lang="en-US" altLang="ja-JP" b="0" i="1" dirty="0" smtClean="0">
                        <a:latin typeface="Cambria Math" panose="02040503050406030204" pitchFamily="18" charset="0"/>
                      </a:rPr>
                      <m:t>(0,</m:t>
                    </m:r>
                    <m:sSup>
                      <m:sSupPr>
                        <m:ctrlPr>
                          <a:rPr lang="en-US" altLang="ja-JP" b="0" i="1" dirty="0" smtClean="0">
                            <a:latin typeface="Cambria Math" panose="02040503050406030204" pitchFamily="18" charset="0"/>
                          </a:rPr>
                        </m:ctrlPr>
                      </m:sSupPr>
                      <m:e>
                        <m:r>
                          <a:rPr lang="en-US" altLang="ja-JP" b="0" i="1" dirty="0" smtClean="0">
                            <a:latin typeface="Cambria Math" panose="02040503050406030204" pitchFamily="18" charset="0"/>
                          </a:rPr>
                          <m:t>1</m:t>
                        </m:r>
                      </m:e>
                      <m:sup>
                        <m:r>
                          <a:rPr lang="en-US" altLang="ja-JP" b="0" i="1" dirty="0" smtClean="0">
                            <a:latin typeface="Cambria Math" panose="02040503050406030204" pitchFamily="18" charset="0"/>
                          </a:rPr>
                          <m:t>2</m:t>
                        </m:r>
                      </m:sup>
                    </m:sSup>
                    <m:r>
                      <a:rPr lang="en-US" altLang="ja-JP" b="0" i="1" dirty="0" smtClean="0">
                        <a:latin typeface="Cambria Math" panose="02040503050406030204" pitchFamily="18" charset="0"/>
                      </a:rPr>
                      <m:t>)</m:t>
                    </m:r>
                    <m:r>
                      <a:rPr lang="ja-JP" altLang="en-US" i="1" dirty="0">
                        <a:latin typeface="Cambria Math" panose="02040503050406030204" pitchFamily="18" charset="0"/>
                      </a:rPr>
                      <m:t>に従うとみなせる</m:t>
                    </m:r>
                  </m:oMath>
                </a14:m>
                <a:endParaRPr lang="en-US" altLang="ja-JP" dirty="0"/>
              </a:p>
              <a:p>
                <a:pPr marL="0" indent="0">
                  <a:buNone/>
                </a:pPr>
                <a:endParaRPr kumimoji="1" lang="en-US" altLang="ja-JP" dirty="0"/>
              </a:p>
              <a:p>
                <a:pPr marL="0" indent="0">
                  <a:buNone/>
                </a:pPr>
                <a:endParaRPr kumimoji="1" lang="en-US" altLang="ja-JP" dirty="0"/>
              </a:p>
              <a:p>
                <a:pPr marL="0" indent="0">
                  <a:buNone/>
                </a:pPr>
                <a:r>
                  <a:rPr kumimoji="1" lang="ja-JP" altLang="en-US" dirty="0"/>
                  <a:t>正規分布は二項分布の極限状態</a:t>
                </a:r>
                <a:endParaRPr kumimoji="1" lang="en-US" altLang="ja-JP" dirty="0"/>
              </a:p>
              <a:p>
                <a:pPr marL="0" indent="0">
                  <a:buNone/>
                </a:pPr>
                <a:r>
                  <a:rPr kumimoji="1" lang="ja-JP" altLang="en-US" dirty="0"/>
                  <a:t>→ラプラス定理</a:t>
                </a:r>
              </a:p>
            </p:txBody>
          </p:sp>
        </mc:Choice>
        <mc:Fallback xmlns="">
          <p:sp>
            <p:nvSpPr>
              <p:cNvPr id="3" name="コンテンツ プレースホルダー 2">
                <a:extLst>
                  <a:ext uri="{FF2B5EF4-FFF2-40B4-BE49-F238E27FC236}">
                    <a16:creationId xmlns:a16="http://schemas.microsoft.com/office/drawing/2014/main" id="{8C2FFC18-6CB0-424E-9B9E-DF6834E759FD}"/>
                  </a:ext>
                </a:extLst>
              </p:cNvPr>
              <p:cNvSpPr>
                <a:spLocks noGrp="1" noRot="1" noChangeAspect="1" noMove="1" noResize="1" noEditPoints="1" noAdjustHandles="1" noChangeArrowheads="1" noChangeShapeType="1" noTextEdit="1"/>
              </p:cNvSpPr>
              <p:nvPr>
                <p:ph idx="1"/>
              </p:nvPr>
            </p:nvSpPr>
            <p:spPr>
              <a:xfrm>
                <a:off x="221942" y="1825625"/>
                <a:ext cx="8293408" cy="4351338"/>
              </a:xfrm>
              <a:blipFill>
                <a:blip r:embed="rId3"/>
                <a:stretch>
                  <a:fillRect l="-1470" t="-2241"/>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1D2C93D4-FCA2-4E84-9C6D-A1867A0F954D}"/>
              </a:ext>
            </a:extLst>
          </p:cNvPr>
          <p:cNvSpPr>
            <a:spLocks noGrp="1"/>
          </p:cNvSpPr>
          <p:nvPr>
            <p:ph type="sldNum" sz="quarter" idx="12"/>
          </p:nvPr>
        </p:nvSpPr>
        <p:spPr/>
        <p:txBody>
          <a:bodyPr/>
          <a:lstStyle/>
          <a:p>
            <a:fld id="{9073D3A4-03D7-409B-928B-79BD57E401CD}" type="slidenum">
              <a:rPr kumimoji="1" lang="ja-JP" altLang="en-US" smtClean="0"/>
              <a:pPr/>
              <a:t>25</a:t>
            </a:fld>
            <a:endParaRPr kumimoji="1" lang="ja-JP" altLang="en-US" dirty="0"/>
          </a:p>
        </p:txBody>
      </p:sp>
      <p:sp>
        <p:nvSpPr>
          <p:cNvPr id="5" name="吹き出し: 四角形 4">
            <a:extLst>
              <a:ext uri="{FF2B5EF4-FFF2-40B4-BE49-F238E27FC236}">
                <a16:creationId xmlns:a16="http://schemas.microsoft.com/office/drawing/2014/main" id="{7B6F4DB1-DBA5-454F-BCDC-DB5874E014BF}"/>
              </a:ext>
            </a:extLst>
          </p:cNvPr>
          <p:cNvSpPr/>
          <p:nvPr/>
        </p:nvSpPr>
        <p:spPr>
          <a:xfrm>
            <a:off x="2664041" y="5672920"/>
            <a:ext cx="3169328" cy="976544"/>
          </a:xfrm>
          <a:prstGeom prst="wedgeRectCallout">
            <a:avLst>
              <a:gd name="adj1" fmla="val -38480"/>
              <a:gd name="adj2" fmla="val -65681"/>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母比率の推定検定</a:t>
            </a:r>
            <a:endParaRPr kumimoji="1" lang="en-US" altLang="ja-JP" dirty="0">
              <a:solidFill>
                <a:schemeClr val="tx1"/>
              </a:solidFill>
            </a:endParaRPr>
          </a:p>
          <a:p>
            <a:pPr algn="ctr"/>
            <a:r>
              <a:rPr kumimoji="1" lang="ja-JP" altLang="en-US" dirty="0">
                <a:solidFill>
                  <a:schemeClr val="tx1"/>
                </a:solidFill>
              </a:rPr>
              <a:t>適合度検定などに応用</a:t>
            </a:r>
          </a:p>
        </p:txBody>
      </p:sp>
      <p:sp>
        <p:nvSpPr>
          <p:cNvPr id="6" name="吹き出し: 四角形 5">
            <a:extLst>
              <a:ext uri="{FF2B5EF4-FFF2-40B4-BE49-F238E27FC236}">
                <a16:creationId xmlns:a16="http://schemas.microsoft.com/office/drawing/2014/main" id="{5840B63D-FCBE-44FE-9689-F7C08F619244}"/>
              </a:ext>
            </a:extLst>
          </p:cNvPr>
          <p:cNvSpPr/>
          <p:nvPr/>
        </p:nvSpPr>
        <p:spPr>
          <a:xfrm>
            <a:off x="1475173" y="3747170"/>
            <a:ext cx="2413246" cy="508247"/>
          </a:xfrm>
          <a:prstGeom prst="wedgeRectCallout">
            <a:avLst>
              <a:gd name="adj1" fmla="val -30387"/>
              <a:gd name="adj2" fmla="val -74415"/>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二項分布の標準偏差</a:t>
            </a:r>
          </a:p>
        </p:txBody>
      </p:sp>
      <p:sp>
        <p:nvSpPr>
          <p:cNvPr id="7" name="吹き出し: 四角形 6">
            <a:extLst>
              <a:ext uri="{FF2B5EF4-FFF2-40B4-BE49-F238E27FC236}">
                <a16:creationId xmlns:a16="http://schemas.microsoft.com/office/drawing/2014/main" id="{53F0A16D-40BF-4825-A2E6-B214A6F7B9AE}"/>
              </a:ext>
            </a:extLst>
          </p:cNvPr>
          <p:cNvSpPr/>
          <p:nvPr/>
        </p:nvSpPr>
        <p:spPr>
          <a:xfrm>
            <a:off x="3252186" y="1922379"/>
            <a:ext cx="2413246" cy="508247"/>
          </a:xfrm>
          <a:prstGeom prst="wedgeRectCallout">
            <a:avLst>
              <a:gd name="adj1" fmla="val -81889"/>
              <a:gd name="adj2" fmla="val 117725"/>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二項分布の平均</a:t>
            </a:r>
          </a:p>
        </p:txBody>
      </p:sp>
    </p:spTree>
    <p:extLst>
      <p:ext uri="{BB962C8B-B14F-4D97-AF65-F5344CB8AC3E}">
        <p14:creationId xmlns:p14="http://schemas.microsoft.com/office/powerpoint/2010/main" val="2773948161"/>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351</TotalTime>
  <Words>1717</Words>
  <Application>Microsoft Office PowerPoint</Application>
  <PresentationFormat>画面に合わせる (4:3)</PresentationFormat>
  <Paragraphs>239</Paragraphs>
  <Slides>25</Slides>
  <Notes>12</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25</vt:i4>
      </vt:variant>
    </vt:vector>
  </HeadingPairs>
  <TitlesOfParts>
    <vt:vector size="32" baseType="lpstr">
      <vt:lpstr>游ゴシック</vt:lpstr>
      <vt:lpstr>游ゴシック Light</vt:lpstr>
      <vt:lpstr>Arial</vt:lpstr>
      <vt:lpstr>Calibri</vt:lpstr>
      <vt:lpstr>Calibri Light</vt:lpstr>
      <vt:lpstr>Cambria Math</vt:lpstr>
      <vt:lpstr>Office テーマ</vt:lpstr>
      <vt:lpstr>意味がわかる統計学</vt:lpstr>
      <vt:lpstr>目次</vt:lpstr>
      <vt:lpstr>確率変数とは</vt:lpstr>
      <vt:lpstr>全確率</vt:lpstr>
      <vt:lpstr>確率変数の種類</vt:lpstr>
      <vt:lpstr>離散型</vt:lpstr>
      <vt:lpstr>連続型</vt:lpstr>
      <vt:lpstr>連続型確率分布の特徴</vt:lpstr>
      <vt:lpstr>例題</vt:lpstr>
      <vt:lpstr>(1) 𝑋の確率分布</vt:lpstr>
      <vt:lpstr>(1) 𝑋の確率分布</vt:lpstr>
      <vt:lpstr>(2) 待ち時間</vt:lpstr>
      <vt:lpstr>E(𝑋) とV(𝑋)</vt:lpstr>
      <vt:lpstr>サンプル𝑋と確率変数𝑋</vt:lpstr>
      <vt:lpstr>確率</vt:lpstr>
      <vt:lpstr>連続確率変数の 平均・分散の定義</vt:lpstr>
      <vt:lpstr>連続確率変数の 平均・分散の定義</vt:lpstr>
      <vt:lpstr>𝐸(𝑉),𝑉(𝑋)の公式</vt:lpstr>
      <vt:lpstr>二項分布</vt:lpstr>
      <vt:lpstr>例題</vt:lpstr>
      <vt:lpstr>二項分布の平均・分散</vt:lpstr>
      <vt:lpstr>一回目の試行</vt:lpstr>
      <vt:lpstr>4回目の試行</vt:lpstr>
      <vt:lpstr>二項分布と正規分布の関係</vt:lpstr>
      <vt:lpstr>二項分布の極限</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意味がわかる統計学</dc:title>
  <dc:creator>作島 大智</dc:creator>
  <cp:lastModifiedBy>作島 大智</cp:lastModifiedBy>
  <cp:revision>55</cp:revision>
  <dcterms:created xsi:type="dcterms:W3CDTF">2018-10-26T05:45:06Z</dcterms:created>
  <dcterms:modified xsi:type="dcterms:W3CDTF">2018-11-02T03:29:46Z</dcterms:modified>
</cp:coreProperties>
</file>