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8" r:id="rId3"/>
    <p:sldId id="257" r:id="rId4"/>
    <p:sldId id="259" r:id="rId5"/>
    <p:sldId id="260" r:id="rId6"/>
    <p:sldId id="261" r:id="rId7"/>
    <p:sldId id="262" r:id="rId8"/>
    <p:sldId id="263" r:id="rId9"/>
    <p:sldId id="264" r:id="rId10"/>
    <p:sldId id="265" r:id="rId11"/>
    <p:sldId id="275" r:id="rId12"/>
    <p:sldId id="266" r:id="rId13"/>
    <p:sldId id="276" r:id="rId14"/>
    <p:sldId id="267" r:id="rId15"/>
    <p:sldId id="277" r:id="rId16"/>
    <p:sldId id="268" r:id="rId17"/>
    <p:sldId id="288" r:id="rId18"/>
    <p:sldId id="269" r:id="rId19"/>
    <p:sldId id="278" r:id="rId20"/>
    <p:sldId id="270" r:id="rId21"/>
    <p:sldId id="272" r:id="rId22"/>
    <p:sldId id="274" r:id="rId23"/>
    <p:sldId id="279" r:id="rId24"/>
    <p:sldId id="273" r:id="rId25"/>
    <p:sldId id="280" r:id="rId26"/>
    <p:sldId id="281" r:id="rId27"/>
    <p:sldId id="282" r:id="rId28"/>
    <p:sldId id="283" r:id="rId29"/>
    <p:sldId id="284" r:id="rId30"/>
    <p:sldId id="289" r:id="rId31"/>
    <p:sldId id="285" r:id="rId32"/>
    <p:sldId id="271" r:id="rId33"/>
    <p:sldId id="286" r:id="rId34"/>
    <p:sldId id="287" r:id="rId3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2621" autoAdjust="0"/>
  </p:normalViewPr>
  <p:slideViewPr>
    <p:cSldViewPr snapToGrid="0">
      <p:cViewPr varScale="1">
        <p:scale>
          <a:sx n="55" d="100"/>
          <a:sy n="55" d="100"/>
        </p:scale>
        <p:origin x="227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E1D967-DD54-47EF-BF63-7FACA91F928F}" type="datetimeFigureOut">
              <a:rPr kumimoji="1" lang="ja-JP" altLang="en-US" smtClean="0"/>
              <a:t>2018/10/29</a:t>
            </a:fld>
            <a:endParaRPr kumimoji="1" lang="ja-JP" altLang="en-US" dirty="0"/>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177F24-A5A6-42D3-B045-153BB802F8D1}" type="slidenum">
              <a:rPr kumimoji="1" lang="ja-JP" altLang="en-US" smtClean="0"/>
              <a:t>‹#›</a:t>
            </a:fld>
            <a:endParaRPr kumimoji="1" lang="ja-JP" altLang="en-US" dirty="0"/>
          </a:p>
        </p:txBody>
      </p:sp>
    </p:spTree>
    <p:extLst>
      <p:ext uri="{BB962C8B-B14F-4D97-AF65-F5344CB8AC3E}">
        <p14:creationId xmlns:p14="http://schemas.microsoft.com/office/powerpoint/2010/main" val="335796964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1</a:t>
            </a:fld>
            <a:endParaRPr kumimoji="1" lang="ja-JP" altLang="en-US" dirty="0"/>
          </a:p>
        </p:txBody>
      </p:sp>
    </p:spTree>
    <p:extLst>
      <p:ext uri="{BB962C8B-B14F-4D97-AF65-F5344CB8AC3E}">
        <p14:creationId xmlns:p14="http://schemas.microsoft.com/office/powerpoint/2010/main" val="2867060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例えば，あるコード片中にバ グが存在した場合，そのコード片のすべてのコードク ローンに対して，同様のバグの存在が疑われる．対象 ソフトウェアが大きい場合，チェックすべき箇所が膨 大な数になってしまうこと，及び人間がすべての重複 部分を認識しておくことは現実的ではないため，ツー ルを用いた自動的なコードクローン検出が行われる</a:t>
            </a:r>
            <a:endParaRPr kumimoji="1" lang="en-US" altLang="ja-JP" dirty="0" smtClean="0"/>
          </a:p>
          <a:p>
            <a:endParaRPr kumimoji="1" lang="en-US" altLang="ja-JP" dirty="0" smtClean="0"/>
          </a:p>
          <a:p>
            <a:r>
              <a:rPr kumimoji="1" lang="en-US" altLang="ja-JP" dirty="0" smtClean="0"/>
              <a:t>COBOL </a:t>
            </a:r>
            <a:r>
              <a:rPr kumimoji="1" lang="ja-JP" altLang="en-US" dirty="0" smtClean="0"/>
              <a:t>で記述されたソフトウェアに対してコードク ローンとソースファイルの改版数の関係：</a:t>
            </a:r>
            <a:endParaRPr kumimoji="1" lang="en-US" altLang="ja-JP" dirty="0" smtClean="0"/>
          </a:p>
          <a:p>
            <a:r>
              <a:rPr kumimoji="1" lang="ja-JP" altLang="en-US" dirty="0" smtClean="0"/>
              <a:t>全体の </a:t>
            </a:r>
            <a:r>
              <a:rPr kumimoji="1" lang="en-US" altLang="ja-JP" dirty="0" smtClean="0"/>
              <a:t>80%</a:t>
            </a:r>
            <a:r>
              <a:rPr kumimoji="1" lang="ja-JP" altLang="en-US" dirty="0" smtClean="0"/>
              <a:t>以上がコードクローンになっているソースファイルや，</a:t>
            </a:r>
            <a:r>
              <a:rPr kumimoji="1" lang="en-US" altLang="ja-JP" dirty="0" smtClean="0"/>
              <a:t>200 </a:t>
            </a:r>
            <a:r>
              <a:rPr kumimoji="1" lang="ja-JP" altLang="en-US" dirty="0" smtClean="0"/>
              <a:t>行以上のコー ドクローンを含むソースファイルは他のソースファイ ルに比べ，改版数が多くなる傾向</a:t>
            </a:r>
            <a:endParaRPr kumimoji="1" lang="en-US" altLang="ja-JP" dirty="0" smtClean="0"/>
          </a:p>
          <a:p>
            <a:endParaRPr kumimoji="1" lang="en-US" altLang="ja-JP" dirty="0" smtClean="0"/>
          </a:p>
          <a:p>
            <a:r>
              <a:rPr kumimoji="1" lang="ja-JP" altLang="en-US" dirty="0" smtClean="0"/>
              <a:t>コードクローンを用いた開発が望ましい場合：</a:t>
            </a:r>
            <a:endParaRPr kumimoji="1" lang="en-US" altLang="ja-JP" dirty="0" smtClean="0"/>
          </a:p>
          <a:p>
            <a:r>
              <a:rPr kumimoji="1" lang="ja-JP" altLang="en-US" dirty="0" smtClean="0"/>
              <a:t>ハードウェアドライバを作成する場合は，既存 のドライバからのコピーアンドペーストが有効</a:t>
            </a: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3</a:t>
            </a:fld>
            <a:endParaRPr kumimoji="1" lang="ja-JP" altLang="en-US" dirty="0"/>
          </a:p>
        </p:txBody>
      </p:sp>
    </p:spTree>
    <p:extLst>
      <p:ext uri="{BB962C8B-B14F-4D97-AF65-F5344CB8AC3E}">
        <p14:creationId xmlns:p14="http://schemas.microsoft.com/office/powerpoint/2010/main" val="2725610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定型処理：給与税の計算や，</a:t>
            </a:r>
            <a:r>
              <a:rPr kumimoji="1" lang="ja-JP" altLang="en-US" dirty="0" smtClean="0"/>
              <a:t>キューの</a:t>
            </a:r>
            <a:r>
              <a:rPr kumimoji="1" lang="ja-JP" altLang="en-US" dirty="0" smtClean="0"/>
              <a:t>挿入処理，データ構造アクセス処理</a:t>
            </a:r>
            <a:r>
              <a:rPr kumimoji="1" lang="ja-JP" altLang="en-US" dirty="0" smtClean="0"/>
              <a:t>など</a:t>
            </a:r>
            <a:endParaRPr kumimoji="1" lang="en-US" altLang="ja-JP" dirty="0" smtClean="0"/>
          </a:p>
          <a:p>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smtClean="0"/>
              <a:t>プログラミング言語における適切な機能の欠如：抽象データ型や，ローカル変数を用いることが</a:t>
            </a:r>
            <a:r>
              <a:rPr lang="ja-JP" altLang="en-US" dirty="0" smtClean="0"/>
              <a:t>できない</a:t>
            </a:r>
            <a:r>
              <a:rPr lang="ja-JP" altLang="en-US" dirty="0" smtClean="0"/>
              <a:t>場合には，同じようなアルゴリズムをもつ処理</a:t>
            </a:r>
            <a:r>
              <a:rPr lang="ja-JP" altLang="en-US" dirty="0" smtClean="0"/>
              <a:t>を繰り返し</a:t>
            </a:r>
            <a:r>
              <a:rPr lang="ja-JP" altLang="en-US" dirty="0" smtClean="0"/>
              <a:t>書かなくてはならない場合が</a:t>
            </a:r>
            <a:r>
              <a:rPr lang="ja-JP" altLang="en-US" dirty="0" smtClean="0"/>
              <a:t>ある</a:t>
            </a:r>
            <a:endParaRPr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smtClean="0"/>
              <a:t>パフォーマンス改善：リアルタイムシステムなど時間制約のある</a:t>
            </a:r>
            <a:r>
              <a:rPr lang="ja-JP" altLang="en-US" dirty="0" smtClean="0"/>
              <a:t>システムに</a:t>
            </a:r>
            <a:r>
              <a:rPr lang="ja-JP" altLang="en-US" dirty="0" smtClean="0"/>
              <a:t>おいて，インライン展開などの機能が提供されて</a:t>
            </a:r>
            <a:r>
              <a:rPr lang="ja-JP" altLang="en-US" dirty="0" smtClean="0"/>
              <a:t>いない</a:t>
            </a:r>
            <a:r>
              <a:rPr lang="ja-JP" altLang="en-US" dirty="0" smtClean="0"/>
              <a:t>場合に，特定のコード片を意図的に繰り返し</a:t>
            </a:r>
            <a:r>
              <a:rPr lang="ja-JP" altLang="en-US" dirty="0" smtClean="0"/>
              <a:t>記述する</a:t>
            </a:r>
            <a:r>
              <a:rPr lang="ja-JP" altLang="en-US" dirty="0" smtClean="0"/>
              <a:t>ことにより，パフォーマンスの改善を図ることがある</a:t>
            </a:r>
            <a:endParaRPr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インライン展開」：プログラムを組む際、特定の機能を持ったコードを、本体コードに組み込むこと。特定の機能を、アセンブリ言語のサブルーチンを使わずに直接記述する方法。プログラムは長くなるが、実行速度は速くなる。</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r>
              <a:rPr kumimoji="1" lang="ja-JP" altLang="en-US" dirty="0" smtClean="0"/>
              <a:t>メリット：オーバーヘッド（関数呼び出しの時間）の削減</a:t>
            </a:r>
            <a:endParaRPr kumimoji="1" lang="en-US" altLang="ja-JP" dirty="0" smtClean="0"/>
          </a:p>
          <a:p>
            <a:r>
              <a:rPr kumimoji="1" lang="ja-JP" altLang="en-US" dirty="0" smtClean="0"/>
              <a:t>デメリット</a:t>
            </a:r>
            <a:r>
              <a:rPr kumimoji="1" lang="ja-JP" altLang="en-US" dirty="0" smtClean="0"/>
              <a:t>：メモリの使用</a:t>
            </a: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4</a:t>
            </a:fld>
            <a:endParaRPr kumimoji="1" lang="ja-JP" altLang="en-US" dirty="0"/>
          </a:p>
        </p:txBody>
      </p:sp>
    </p:spTree>
    <p:extLst>
      <p:ext uri="{BB962C8B-B14F-4D97-AF65-F5344CB8AC3E}">
        <p14:creationId xmlns:p14="http://schemas.microsoft.com/office/powerpoint/2010/main" val="1252525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smtClean="0"/>
              <a:t>コード生成ツールの生成コード</a:t>
            </a:r>
            <a:r>
              <a:rPr kumimoji="1" lang="ja-JP" altLang="en-US" dirty="0" smtClean="0"/>
              <a:t>：あらかじめ決められたコードをベースにして自動 的に生成されるため，類似したコードが生成される</a:t>
            </a: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smtClean="0"/>
              <a:t>複数のプラットホームに対応したコード：各プラットホーム用のコード部分に重複した処理が存在する</a:t>
            </a:r>
            <a:endParaRPr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5</a:t>
            </a:fld>
            <a:endParaRPr kumimoji="1" lang="ja-JP" altLang="en-US" dirty="0"/>
          </a:p>
        </p:txBody>
      </p:sp>
    </p:spTree>
    <p:extLst>
      <p:ext uri="{BB962C8B-B14F-4D97-AF65-F5344CB8AC3E}">
        <p14:creationId xmlns:p14="http://schemas.microsoft.com/office/powerpoint/2010/main" val="2557725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ある設定された閾値を超えて連続で重複するコードを特定し，コードクローンとして検出</a:t>
            </a:r>
            <a:endParaRPr kumimoji="1" lang="en-US" altLang="ja-JP" dirty="0" smtClean="0"/>
          </a:p>
          <a:p>
            <a:endParaRPr kumimoji="1" lang="en-US" altLang="ja-JP" dirty="0" smtClean="0"/>
          </a:p>
          <a:p>
            <a:r>
              <a:rPr kumimoji="1" lang="ja-JP" altLang="en-US" dirty="0" smtClean="0"/>
              <a:t>他の検出技術に比べ検出速度が高速である という特徴をもつが，同じ処理を行っているコードで あってもコーディングスタイルの違う場合はコードク ローンとして検出できないという弱点をもつ</a:t>
            </a: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10</a:t>
            </a:fld>
            <a:endParaRPr kumimoji="1" lang="ja-JP" altLang="en-US" dirty="0"/>
          </a:p>
        </p:txBody>
      </p:sp>
    </p:spTree>
    <p:extLst>
      <p:ext uri="{BB962C8B-B14F-4D97-AF65-F5344CB8AC3E}">
        <p14:creationId xmlns:p14="http://schemas.microsoft.com/office/powerpoint/2010/main" val="59552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ある設定された閾値を超えて連続で一致する字句を特定し，コードクローンとして検出</a:t>
            </a:r>
            <a:endParaRPr kumimoji="1" lang="en-US" altLang="ja-JP" dirty="0" smtClean="0"/>
          </a:p>
          <a:p>
            <a:endParaRPr kumimoji="1" lang="en-US" altLang="ja-JP" dirty="0" smtClean="0"/>
          </a:p>
          <a:p>
            <a:r>
              <a:rPr kumimoji="1" lang="ja-JP" altLang="en-US" dirty="0" smtClean="0"/>
              <a:t>行単位の検出のように検出結果がコーディングスタイルに依存することはない．また，ソースコードを検出用の中間表現に変換する必要もないため，高速にコードクローンを検出できるという利点もある</a:t>
            </a: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12</a:t>
            </a:fld>
            <a:endParaRPr kumimoji="1" lang="ja-JP" altLang="en-US" dirty="0"/>
          </a:p>
        </p:txBody>
      </p:sp>
    </p:spTree>
    <p:extLst>
      <p:ext uri="{BB962C8B-B14F-4D97-AF65-F5344CB8AC3E}">
        <p14:creationId xmlns:p14="http://schemas.microsoft.com/office/powerpoint/2010/main" val="4020419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前処理としてソースコードに対して構文解析を行い，抽象構文木が構築される</a:t>
            </a:r>
            <a:endParaRPr kumimoji="1" lang="en-US" altLang="ja-JP" dirty="0" smtClean="0"/>
          </a:p>
          <a:p>
            <a:endParaRPr kumimoji="1" lang="en-US" altLang="ja-JP" dirty="0" smtClean="0"/>
          </a:p>
          <a:p>
            <a:r>
              <a:rPr kumimoji="1" lang="ja-JP" altLang="en-US" dirty="0" smtClean="0"/>
              <a:t>字句単位の検出と同様に，検出結果がコーディングスタイルに依存することはない</a:t>
            </a:r>
            <a:endParaRPr kumimoji="1" lang="en-US" altLang="ja-JP" dirty="0" smtClean="0"/>
          </a:p>
          <a:p>
            <a:endParaRPr kumimoji="1" lang="en-US" altLang="ja-JP" dirty="0" smtClean="0"/>
          </a:p>
          <a:p>
            <a:r>
              <a:rPr kumimoji="1" lang="ja-JP" altLang="en-US" dirty="0" smtClean="0"/>
              <a:t>抽象構文木を構築する必要があるため，行単位や字句単位の検出に比べて，検出に必要な時間的及び空間的なコストは高くなる</a:t>
            </a:r>
            <a:endParaRPr kumimoji="1" lang="en-US" altLang="ja-JP" dirty="0" smtClean="0"/>
          </a:p>
          <a:p>
            <a:endParaRPr kumimoji="1" lang="en-US" altLang="ja-JP" dirty="0" smtClean="0"/>
          </a:p>
          <a:p>
            <a:r>
              <a:rPr kumimoji="1" lang="ja-JP" altLang="en-US" dirty="0" smtClean="0"/>
              <a:t>プログラムの構造から構築した抽象構文木上での一致部分がコードクローンになるため，ある関数定義の終わりから次の関数定義の先頭までの類似部分や，文の途中からの類似部分など，プログラムの構造を無視した類似部分は検出されないこともこの手法の特徴である</a:t>
            </a: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14</a:t>
            </a:fld>
            <a:endParaRPr kumimoji="1" lang="ja-JP" altLang="en-US" dirty="0"/>
          </a:p>
        </p:txBody>
      </p:sp>
    </p:spTree>
    <p:extLst>
      <p:ext uri="{BB962C8B-B14F-4D97-AF65-F5344CB8AC3E}">
        <p14:creationId xmlns:p14="http://schemas.microsoft.com/office/powerpoint/2010/main" val="424580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smtClean="0"/>
              <a:t>前処理としてソースコードに対して意味解析を行い，ソースコードの要素間（文や式など）の依存関係が抽出され，要素を頂点，依存関係を有向辺とするグラフ（プログラム依存グラフ）が構築</a:t>
            </a:r>
            <a:endParaRPr kumimoji="1" lang="ja-JP" altLang="en-US" dirty="0" smtClean="0"/>
          </a:p>
          <a:p>
            <a:endParaRPr kumimoji="1" lang="en-US" altLang="ja-JP" dirty="0" smtClean="0"/>
          </a:p>
          <a:p>
            <a:r>
              <a:rPr kumimoji="1" lang="ja-JP" altLang="en-US" dirty="0" smtClean="0"/>
              <a:t>順序入れ換わりコードクローン（注</a:t>
            </a:r>
            <a:r>
              <a:rPr kumimoji="1" lang="en-US" altLang="ja-JP" dirty="0" smtClean="0"/>
              <a:t>9</a:t>
            </a:r>
            <a:r>
              <a:rPr kumimoji="1" lang="ja-JP" altLang="en-US" dirty="0" smtClean="0"/>
              <a:t>）や巻き付きコードクローン（注</a:t>
            </a:r>
            <a:r>
              <a:rPr kumimoji="1" lang="en-US" altLang="ja-JP" dirty="0" smtClean="0"/>
              <a:t>10</a:t>
            </a:r>
            <a:r>
              <a:rPr kumimoji="1" lang="ja-JP" altLang="en-US" dirty="0" smtClean="0"/>
              <a:t>）など，他の技術では検出することのできないコードクローンを検出できることである</a:t>
            </a: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16</a:t>
            </a:fld>
            <a:endParaRPr kumimoji="1" lang="ja-JP" altLang="en-US" dirty="0"/>
          </a:p>
        </p:txBody>
      </p:sp>
    </p:spTree>
    <p:extLst>
      <p:ext uri="{BB962C8B-B14F-4D97-AF65-F5344CB8AC3E}">
        <p14:creationId xmlns:p14="http://schemas.microsoft.com/office/powerpoint/2010/main" val="1966325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smtClean="0"/>
              <a:t>プログラムのモジュール（ファイルや，クラス，メ ソッドなど）に対してメトリックスを計測し，その値の一致または近似の度合を検査することによって，そのモジュール単位でのコードクローンを検出</a:t>
            </a:r>
            <a:endParaRPr lang="en-US" altLang="ja-JP" dirty="0" smtClean="0"/>
          </a:p>
          <a:p>
            <a:endParaRPr kumimoji="1" lang="en-US" altLang="ja-JP" dirty="0" smtClean="0"/>
          </a:p>
          <a:p>
            <a:r>
              <a:rPr kumimoji="1" lang="ja-JP" altLang="en-US" dirty="0" smtClean="0"/>
              <a:t>メトリックス値が近似していればコードクローンとして判定されるため，タイプ</a:t>
            </a:r>
            <a:r>
              <a:rPr kumimoji="1" lang="en-US" altLang="ja-JP" dirty="0" smtClean="0"/>
              <a:t>3</a:t>
            </a:r>
            <a:r>
              <a:rPr kumimoji="1" lang="ja-JP" altLang="en-US" dirty="0" smtClean="0"/>
              <a:t>のコードクローンも検出することが可能である．しかし，サイズの小さいモジュールの場合はメトリックス値に差がで ないため誤検出の可能性が高くなり，及びサイズの大きいモジュールの場合はその内部の一部分が類似していてもコードクローンとして判定されない，という問題点がある</a:t>
            </a:r>
            <a:endParaRPr kumimoji="1" lang="en-US" altLang="ja-JP" dirty="0" smtClean="0"/>
          </a:p>
          <a:p>
            <a:endParaRPr kumimoji="1" lang="en-US" altLang="ja-JP" dirty="0" smtClean="0"/>
          </a:p>
          <a:p>
            <a:r>
              <a:rPr kumimoji="1" lang="ja-JP" altLang="en-US" dirty="0" smtClean="0"/>
              <a:t>フィンガープリント：識別に用いられるデータ列</a:t>
            </a:r>
            <a:endParaRPr kumimoji="1" lang="en-US" altLang="ja-JP" dirty="0" smtClean="0"/>
          </a:p>
          <a:p>
            <a:endParaRPr kumimoji="1" lang="en-US" altLang="ja-JP" dirty="0" smtClean="0"/>
          </a:p>
          <a:p>
            <a:r>
              <a:rPr kumimoji="1" lang="en-US" altLang="ja-JP" dirty="0" smtClean="0"/>
              <a:t>• </a:t>
            </a:r>
            <a:r>
              <a:rPr kumimoji="1" lang="ja-JP" altLang="en-US" dirty="0" smtClean="0"/>
              <a:t>インデントやコメントなど，プログラムのレイアウトに関するメトリックス． </a:t>
            </a:r>
            <a:r>
              <a:rPr kumimoji="1" lang="en-US" altLang="ja-JP" dirty="0" smtClean="0"/>
              <a:t>• </a:t>
            </a:r>
            <a:r>
              <a:rPr kumimoji="1" lang="ja-JP" altLang="en-US" dirty="0" smtClean="0"/>
              <a:t>識別子名の長さや大文字の使用頻度など，プログラミングスタイルに関するメトリックス． </a:t>
            </a:r>
            <a:r>
              <a:rPr kumimoji="1" lang="en-US" altLang="ja-JP" dirty="0" smtClean="0"/>
              <a:t>• </a:t>
            </a:r>
            <a:r>
              <a:rPr kumimoji="1" lang="ja-JP" altLang="en-US" dirty="0" smtClean="0"/>
              <a:t>関数の長さやマクロの使用頻度など，プログラムの構造に関するメトリックス． </a:t>
            </a: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20</a:t>
            </a:fld>
            <a:endParaRPr kumimoji="1" lang="ja-JP" altLang="en-US" dirty="0"/>
          </a:p>
        </p:txBody>
      </p:sp>
    </p:spTree>
    <p:extLst>
      <p:ext uri="{BB962C8B-B14F-4D97-AF65-F5344CB8AC3E}">
        <p14:creationId xmlns:p14="http://schemas.microsoft.com/office/powerpoint/2010/main" val="2154617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コードクローンの分析及び可視化を行う上で最も障害になるのは，調査の必要がないコードクローンの存在</a:t>
            </a:r>
            <a:endParaRPr kumimoji="1" lang="en-US" altLang="ja-JP" dirty="0" smtClean="0"/>
          </a:p>
          <a:p>
            <a:endParaRPr kumimoji="1" lang="en-US" altLang="ja-JP" dirty="0" smtClean="0"/>
          </a:p>
          <a:p>
            <a:r>
              <a:rPr kumimoji="1" lang="ja-JP" altLang="en-US" dirty="0" smtClean="0"/>
              <a:t>調査を必要とするコードクローン情報を隠ぺいし，分析作業の非効率化を招く</a:t>
            </a:r>
            <a:endParaRPr kumimoji="1" lang="en-US" altLang="ja-JP" dirty="0" smtClean="0"/>
          </a:p>
          <a:p>
            <a:endParaRPr kumimoji="1" lang="en-US" altLang="ja-JP" dirty="0" smtClean="0"/>
          </a:p>
          <a:p>
            <a:r>
              <a:rPr kumimoji="1" lang="ja-JP" altLang="en-US" dirty="0" smtClean="0"/>
              <a:t>調査の必要がないコードクローンの多くが，連続した変数宣言やメソッド呼出し，</a:t>
            </a:r>
            <a:r>
              <a:rPr kumimoji="1" lang="en-US" altLang="ja-JP" dirty="0" smtClean="0"/>
              <a:t>switch</a:t>
            </a:r>
            <a:r>
              <a:rPr kumimoji="1" lang="ja-JP" altLang="en-US" dirty="0" smtClean="0"/>
              <a:t>文の連続した</a:t>
            </a:r>
            <a:r>
              <a:rPr kumimoji="1" lang="en-US" altLang="ja-JP" dirty="0" smtClean="0"/>
              <a:t>case</a:t>
            </a:r>
            <a:r>
              <a:rPr kumimoji="1" lang="ja-JP" altLang="en-US" dirty="0" smtClean="0"/>
              <a:t>エントリなど，繰り返し構造をもっている</a:t>
            </a: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22</a:t>
            </a:fld>
            <a:endParaRPr kumimoji="1" lang="ja-JP" altLang="en-US" dirty="0"/>
          </a:p>
        </p:txBody>
      </p:sp>
    </p:spTree>
    <p:extLst>
      <p:ext uri="{BB962C8B-B14F-4D97-AF65-F5344CB8AC3E}">
        <p14:creationId xmlns:p14="http://schemas.microsoft.com/office/powerpoint/2010/main" val="3310601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コードクローンと関数や構造体などのプログラムの要素の対応付けを行い，コードクローン含有率が</a:t>
            </a:r>
            <a:r>
              <a:rPr kumimoji="1" lang="en-US" altLang="ja-JP" dirty="0" smtClean="0"/>
              <a:t>6</a:t>
            </a:r>
            <a:r>
              <a:rPr kumimoji="1" lang="ja-JP" altLang="en-US" dirty="0" smtClean="0"/>
              <a:t>割以下の要素については，そのコードクローンのフィルタリング</a:t>
            </a: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23</a:t>
            </a:fld>
            <a:endParaRPr kumimoji="1" lang="ja-JP" altLang="en-US" dirty="0"/>
          </a:p>
        </p:txBody>
      </p:sp>
    </p:spTree>
    <p:extLst>
      <p:ext uri="{BB962C8B-B14F-4D97-AF65-F5344CB8AC3E}">
        <p14:creationId xmlns:p14="http://schemas.microsoft.com/office/powerpoint/2010/main" val="321387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散布図はスケーラビリティが高くないため実用的ではない，と述べており，</a:t>
            </a:r>
            <a:r>
              <a:rPr kumimoji="1" lang="en-US" altLang="ja-JP" dirty="0" smtClean="0"/>
              <a:t>CLICS </a:t>
            </a:r>
            <a:r>
              <a:rPr kumimoji="1" lang="ja-JP" altLang="en-US" dirty="0" smtClean="0"/>
              <a:t>は散布図を実装していない．また，このツールは上述したコードクローンとプログラムの要素の対応付けによるフィルタリング手法を実装している． </a:t>
            </a:r>
            <a:endParaRPr kumimoji="1" lang="en-US" altLang="ja-JP" dirty="0" smtClean="0"/>
          </a:p>
          <a:p>
            <a:endParaRPr kumimoji="1" lang="en-US" altLang="ja-JP" dirty="0" smtClean="0"/>
          </a:p>
          <a:p>
            <a:r>
              <a:rPr kumimoji="1" lang="ja-JP" altLang="en-US" dirty="0" smtClean="0"/>
              <a:t>要素の位置や幅，高さなどと，要素のつなぐ辺の幅や色などがそれぞれメトリックス値を表現</a:t>
            </a: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25</a:t>
            </a:fld>
            <a:endParaRPr kumimoji="1" lang="ja-JP" altLang="en-US" dirty="0"/>
          </a:p>
        </p:txBody>
      </p:sp>
    </p:spTree>
    <p:extLst>
      <p:ext uri="{BB962C8B-B14F-4D97-AF65-F5344CB8AC3E}">
        <p14:creationId xmlns:p14="http://schemas.microsoft.com/office/powerpoint/2010/main" val="3395965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互いにコードク ローンになっているコード片群を一つのモジュール （関数やメソッド，アスペクトなど）にまとめること</a:t>
            </a:r>
            <a:endParaRPr kumimoji="1" lang="en-US" altLang="ja-JP" dirty="0" smtClean="0"/>
          </a:p>
          <a:p>
            <a:endParaRPr kumimoji="1" lang="en-US" altLang="ja-JP" dirty="0" smtClean="0"/>
          </a:p>
          <a:p>
            <a:r>
              <a:rPr kumimoji="1" lang="ja-JP" altLang="en-US" dirty="0" smtClean="0"/>
              <a:t>例えば，ある一つのクラス内にコードクローンが存在している場合は，重複部分を新たな内部メソッドとして抽出すればよく，同一クラスから派生している複数のクラス間にコードクローンが存在している場合は，重複部分を共通の基底クラスに引き上げる </a:t>
            </a:r>
            <a:endParaRPr kumimoji="1" lang="ja-JP" altLang="en-US" dirty="0"/>
          </a:p>
        </p:txBody>
      </p:sp>
      <p:sp>
        <p:nvSpPr>
          <p:cNvPr id="4" name="スライド番号プレースホルダー 3"/>
          <p:cNvSpPr>
            <a:spLocks noGrp="1"/>
          </p:cNvSpPr>
          <p:nvPr>
            <p:ph type="sldNum" sz="quarter" idx="10"/>
          </p:nvPr>
        </p:nvSpPr>
        <p:spPr/>
        <p:txBody>
          <a:bodyPr/>
          <a:lstStyle/>
          <a:p>
            <a:fld id="{67177F24-A5A6-42D3-B045-153BB802F8D1}" type="slidenum">
              <a:rPr kumimoji="1" lang="ja-JP" altLang="en-US" smtClean="0"/>
              <a:t>28</a:t>
            </a:fld>
            <a:endParaRPr kumimoji="1" lang="ja-JP" altLang="en-US" dirty="0"/>
          </a:p>
        </p:txBody>
      </p:sp>
    </p:spTree>
    <p:extLst>
      <p:ext uri="{BB962C8B-B14F-4D97-AF65-F5344CB8AC3E}">
        <p14:creationId xmlns:p14="http://schemas.microsoft.com/office/powerpoint/2010/main" val="4019990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93CC9D0B-AD5A-4F2E-96D3-25A95069C196}" type="datetime1">
              <a:rPr kumimoji="1" lang="ja-JP" altLang="en-US" smtClean="0"/>
              <a:t>2018/10/29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1998063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4708264-D4FD-4EC7-8CD1-35E71DE06E0E}" type="datetime1">
              <a:rPr kumimoji="1" lang="ja-JP" altLang="en-US" smtClean="0"/>
              <a:t>2018/10/29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748210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680DE0EE-8ACB-448F-9995-FB253D698D8F}" type="datetime1">
              <a:rPr kumimoji="1" lang="ja-JP" altLang="en-US" smtClean="0"/>
              <a:t>2018/10/29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4182266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CDAB51D9-774B-4F8F-87BE-182DE5FD189E}" type="datetime1">
              <a:rPr kumimoji="1" lang="ja-JP" altLang="en-US" smtClean="0"/>
              <a:t>2018/10/29</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1980106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F74B96CB-A05B-4AB7-A385-5610F80F01BB}" type="datetime1">
              <a:rPr kumimoji="1" lang="ja-JP" altLang="en-US" smtClean="0"/>
              <a:t>2018/10/29</a:t>
            </a:fld>
            <a:endParaRPr kumimoji="1" lang="ja-JP" altLang="en-US" dirty="0"/>
          </a:p>
        </p:txBody>
      </p:sp>
      <p:sp>
        <p:nvSpPr>
          <p:cNvPr id="8" name="Footer Placeholder 7"/>
          <p:cNvSpPr>
            <a:spLocks noGrp="1"/>
          </p:cNvSpPr>
          <p:nvPr>
            <p:ph type="ftr" sz="quarter" idx="11"/>
          </p:nvPr>
        </p:nvSpPr>
        <p:spPr/>
        <p:txBody>
          <a:bodyPr/>
          <a:lstStyle/>
          <a:p>
            <a:endParaRPr kumimoji="1" lang="ja-JP" altLang="en-US" dirty="0"/>
          </a:p>
        </p:txBody>
      </p:sp>
      <p:sp>
        <p:nvSpPr>
          <p:cNvPr id="9" name="Slide Number Placeholder 8"/>
          <p:cNvSpPr>
            <a:spLocks noGrp="1"/>
          </p:cNvSpPr>
          <p:nvPr>
            <p:ph type="sldNum" sz="quarter" idx="12"/>
          </p:nvPr>
        </p:nvSpPr>
        <p:spPr/>
        <p:txBody>
          <a:body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1120615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7FC46D2-67CA-4AE9-B415-BE822F43BCEB}" type="datetime1">
              <a:rPr kumimoji="1" lang="ja-JP" altLang="en-US" smtClean="0"/>
              <a:t>2018/10/29</a:t>
            </a:fld>
            <a:endParaRPr kumimoji="1" lang="ja-JP" altLang="en-US" dirty="0"/>
          </a:p>
        </p:txBody>
      </p:sp>
      <p:sp>
        <p:nvSpPr>
          <p:cNvPr id="4" name="Footer Placeholder 3"/>
          <p:cNvSpPr>
            <a:spLocks noGrp="1"/>
          </p:cNvSpPr>
          <p:nvPr>
            <p:ph type="ftr" sz="quarter" idx="11"/>
          </p:nvPr>
        </p:nvSpPr>
        <p:spPr/>
        <p:txBody>
          <a:bodyPr/>
          <a:lstStyle/>
          <a:p>
            <a:endParaRPr kumimoji="1" lang="ja-JP" altLang="en-US" dirty="0"/>
          </a:p>
        </p:txBody>
      </p:sp>
      <p:sp>
        <p:nvSpPr>
          <p:cNvPr id="5" name="Slide Number Placeholder 4"/>
          <p:cNvSpPr>
            <a:spLocks noGrp="1"/>
          </p:cNvSpPr>
          <p:nvPr>
            <p:ph type="sldNum" sz="quarter" idx="12"/>
          </p:nvPr>
        </p:nvSpPr>
        <p:spPr/>
        <p:txBody>
          <a:body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3026034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15B9F6-0F2F-443F-8BB8-09F809DF6E7F}" type="datetime1">
              <a:rPr kumimoji="1" lang="ja-JP" altLang="en-US" smtClean="0"/>
              <a:t>2018/10/29</a:t>
            </a:fld>
            <a:endParaRPr kumimoji="1" lang="ja-JP" altLang="en-US" dirty="0"/>
          </a:p>
        </p:txBody>
      </p:sp>
      <p:sp>
        <p:nvSpPr>
          <p:cNvPr id="3" name="Footer Placeholder 2"/>
          <p:cNvSpPr>
            <a:spLocks noGrp="1"/>
          </p:cNvSpPr>
          <p:nvPr>
            <p:ph type="ftr" sz="quarter" idx="11"/>
          </p:nvPr>
        </p:nvSpPr>
        <p:spPr/>
        <p:txBody>
          <a:bodyPr/>
          <a:lstStyle/>
          <a:p>
            <a:endParaRPr kumimoji="1" lang="ja-JP" altLang="en-US" dirty="0"/>
          </a:p>
        </p:txBody>
      </p:sp>
      <p:sp>
        <p:nvSpPr>
          <p:cNvPr id="4" name="Slide Number Placeholder 3"/>
          <p:cNvSpPr>
            <a:spLocks noGrp="1"/>
          </p:cNvSpPr>
          <p:nvPr>
            <p:ph type="sldNum" sz="quarter" idx="12"/>
          </p:nvPr>
        </p:nvSpPr>
        <p:spPr/>
        <p:txBody>
          <a:body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162427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4DD5B6B3-BB1C-43B9-8F00-0AFEE9513CE6}" type="datetime1">
              <a:rPr kumimoji="1" lang="ja-JP" altLang="en-US" smtClean="0"/>
              <a:t>2018/10/29</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2738966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dirty="0"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7471A7A-74BA-4C20-A4DD-7ABD4810F55E}" type="datetime1">
              <a:rPr kumimoji="1" lang="ja-JP" altLang="en-US" smtClean="0"/>
              <a:t>2018/10/29</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3384795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5F1978-875F-490E-B9C5-F2A71289B20F}" type="datetime1">
              <a:rPr kumimoji="1" lang="ja-JP" altLang="en-US" smtClean="0"/>
              <a:t>2018/10/29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118327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E83BA71-0428-41A0-9CB9-94EC873CB028}" type="datetime1">
              <a:rPr kumimoji="1" lang="ja-JP" altLang="en-US" smtClean="0"/>
              <a:t>2018/10/29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2542319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97B7C0-F74D-4126-A705-BE43085248D1}" type="datetime1">
              <a:rPr kumimoji="1" lang="ja-JP" altLang="en-US" smtClean="0"/>
              <a:t>2018/10/29</a:t>
            </a:fld>
            <a:endParaRPr kumimoji="1" lang="ja-JP" alt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7F178F-B092-4698-B960-83D9F7FE68CB}" type="slidenum">
              <a:rPr kumimoji="1" lang="ja-JP" altLang="en-US" smtClean="0"/>
              <a:t>‹#›</a:t>
            </a:fld>
            <a:endParaRPr kumimoji="1" lang="ja-JP" altLang="en-US" dirty="0"/>
          </a:p>
        </p:txBody>
      </p:sp>
    </p:spTree>
    <p:extLst>
      <p:ext uri="{BB962C8B-B14F-4D97-AF65-F5344CB8AC3E}">
        <p14:creationId xmlns:p14="http://schemas.microsoft.com/office/powerpoint/2010/main" val="36725864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0" y="1122363"/>
            <a:ext cx="9144000" cy="2387600"/>
          </a:xfrm>
        </p:spPr>
        <p:txBody>
          <a:bodyPr>
            <a:normAutofit/>
          </a:bodyPr>
          <a:lstStyle/>
          <a:p>
            <a:r>
              <a:rPr lang="ja-JP" altLang="en-US" sz="4800" dirty="0"/>
              <a:t>コードクローン</a:t>
            </a:r>
            <a:r>
              <a:rPr lang="ja-JP" altLang="en-US" sz="4800" dirty="0" smtClean="0"/>
              <a:t>検出とその</a:t>
            </a:r>
            <a:r>
              <a:rPr lang="ja-JP" altLang="en-US" sz="4800" dirty="0"/>
              <a:t>関連技術</a:t>
            </a:r>
            <a:r>
              <a:rPr lang="ja-JP" altLang="en-US" dirty="0"/>
              <a:t/>
            </a:r>
            <a:br>
              <a:rPr lang="ja-JP" altLang="en-US" dirty="0"/>
            </a:br>
            <a:r>
              <a:rPr lang="ja-JP" altLang="en-US" sz="2400" dirty="0" smtClean="0"/>
              <a:t>（</a:t>
            </a:r>
            <a:r>
              <a:rPr lang="en-US" altLang="ja-JP" sz="2400" dirty="0" smtClean="0">
                <a:latin typeface="+mj-ea"/>
              </a:rPr>
              <a:t>A </a:t>
            </a:r>
            <a:r>
              <a:rPr lang="en-US" altLang="ja-JP" sz="2400" dirty="0">
                <a:latin typeface="+mj-ea"/>
              </a:rPr>
              <a:t>Survey of Code Clone Detection and Its Related </a:t>
            </a:r>
            <a:r>
              <a:rPr lang="en-US" altLang="ja-JP" sz="2400" dirty="0" smtClean="0">
                <a:latin typeface="+mj-ea"/>
              </a:rPr>
              <a:t>Techniques</a:t>
            </a:r>
            <a:r>
              <a:rPr lang="ja-JP" altLang="en-US" sz="2400" dirty="0" smtClean="0">
                <a:latin typeface="+mj-ea"/>
              </a:rPr>
              <a:t>）</a:t>
            </a:r>
            <a:r>
              <a:rPr lang="en-US" altLang="ja-JP" sz="2400" dirty="0" smtClean="0">
                <a:latin typeface="+mj-ea"/>
              </a:rPr>
              <a:t/>
            </a:r>
            <a:br>
              <a:rPr lang="en-US" altLang="ja-JP" sz="2400" dirty="0" smtClean="0">
                <a:latin typeface="+mj-ea"/>
              </a:rPr>
            </a:br>
            <a:r>
              <a:rPr lang="ja-JP" altLang="en-US" sz="2400" dirty="0">
                <a:latin typeface="+mj-ea"/>
              </a:rPr>
              <a:t>肥後 </a:t>
            </a:r>
            <a:r>
              <a:rPr lang="ja-JP" altLang="en-US" sz="2400" dirty="0" smtClean="0">
                <a:latin typeface="+mj-ea"/>
              </a:rPr>
              <a:t>芳樹</a:t>
            </a:r>
            <a:r>
              <a:rPr lang="ja-JP" altLang="en-US" sz="2400" dirty="0">
                <a:latin typeface="+mj-ea"/>
              </a:rPr>
              <a:t>　楠本 真二　井上 克郎</a:t>
            </a:r>
            <a:endParaRPr kumimoji="1" lang="ja-JP" altLang="en-US" sz="2400" dirty="0">
              <a:latin typeface="+mj-ea"/>
            </a:endParaRPr>
          </a:p>
        </p:txBody>
      </p:sp>
      <p:sp>
        <p:nvSpPr>
          <p:cNvPr id="3" name="サブタイトル 2"/>
          <p:cNvSpPr>
            <a:spLocks noGrp="1"/>
          </p:cNvSpPr>
          <p:nvPr>
            <p:ph type="subTitle" idx="1"/>
          </p:nvPr>
        </p:nvSpPr>
        <p:spPr/>
        <p:txBody>
          <a:bodyPr>
            <a:normAutofit/>
          </a:bodyPr>
          <a:lstStyle/>
          <a:p>
            <a:pPr algn="r"/>
            <a:endParaRPr kumimoji="1" lang="en-US" altLang="ja-JP" dirty="0" smtClean="0"/>
          </a:p>
          <a:p>
            <a:pPr algn="r"/>
            <a:endParaRPr lang="en-US" altLang="ja-JP" dirty="0" smtClean="0"/>
          </a:p>
          <a:p>
            <a:pPr algn="r"/>
            <a:r>
              <a:rPr lang="en-US" altLang="ja-JP" sz="1900" dirty="0" smtClean="0">
                <a:latin typeface="+mj-ea"/>
                <a:ea typeface="+mj-ea"/>
              </a:rPr>
              <a:t>2018</a:t>
            </a:r>
            <a:r>
              <a:rPr lang="ja-JP" altLang="en-US" sz="1900" dirty="0" smtClean="0">
                <a:latin typeface="+mj-ea"/>
                <a:ea typeface="+mj-ea"/>
              </a:rPr>
              <a:t>年</a:t>
            </a:r>
            <a:r>
              <a:rPr lang="en-US" altLang="ja-JP" sz="1900" dirty="0" smtClean="0">
                <a:latin typeface="+mj-ea"/>
                <a:ea typeface="+mj-ea"/>
              </a:rPr>
              <a:t>1</a:t>
            </a:r>
            <a:r>
              <a:rPr lang="en-US" altLang="ja-JP" sz="1900" dirty="0">
                <a:latin typeface="+mj-ea"/>
                <a:ea typeface="+mj-ea"/>
              </a:rPr>
              <a:t>1</a:t>
            </a:r>
            <a:r>
              <a:rPr lang="ja-JP" altLang="en-US" sz="1900" dirty="0" smtClean="0">
                <a:latin typeface="+mj-ea"/>
                <a:ea typeface="+mj-ea"/>
              </a:rPr>
              <a:t>月</a:t>
            </a:r>
            <a:r>
              <a:rPr lang="en-US" altLang="ja-JP" sz="1900" dirty="0" smtClean="0">
                <a:latin typeface="+mj-ea"/>
                <a:ea typeface="+mj-ea"/>
              </a:rPr>
              <a:t>2</a:t>
            </a:r>
            <a:r>
              <a:rPr lang="ja-JP" altLang="en-US" sz="1900" dirty="0" smtClean="0">
                <a:latin typeface="+mj-ea"/>
                <a:ea typeface="+mj-ea"/>
              </a:rPr>
              <a:t>日</a:t>
            </a:r>
            <a:endParaRPr lang="en-US" altLang="ja-JP" sz="1900" dirty="0">
              <a:latin typeface="+mj-ea"/>
              <a:ea typeface="+mj-ea"/>
            </a:endParaRPr>
          </a:p>
          <a:p>
            <a:pPr algn="r"/>
            <a:r>
              <a:rPr kumimoji="1" lang="en-US" altLang="ja-JP" sz="1900" dirty="0" smtClean="0">
                <a:latin typeface="+mn-ea"/>
              </a:rPr>
              <a:t>60216087</a:t>
            </a:r>
            <a:r>
              <a:rPr kumimoji="1" lang="ja-JP" altLang="en-US" sz="1900" dirty="0" smtClean="0">
                <a:latin typeface="+mn-ea"/>
              </a:rPr>
              <a:t>　木村　祐太</a:t>
            </a:r>
            <a:endParaRPr kumimoji="1" lang="ja-JP" altLang="en-US" sz="1900" dirty="0">
              <a:latin typeface="+mn-ea"/>
            </a:endParaRPr>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1</a:t>
            </a:fld>
            <a:endParaRPr kumimoji="1" lang="ja-JP" altLang="en-US" dirty="0"/>
          </a:p>
        </p:txBody>
      </p:sp>
    </p:spTree>
    <p:extLst>
      <p:ext uri="{BB962C8B-B14F-4D97-AF65-F5344CB8AC3E}">
        <p14:creationId xmlns:p14="http://schemas.microsoft.com/office/powerpoint/2010/main" val="10098335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chor="ctr"/>
          <a:lstStyle/>
          <a:p>
            <a:pPr algn="ctr"/>
            <a:r>
              <a:rPr kumimoji="1" lang="ja-JP" altLang="en-US" dirty="0" smtClean="0"/>
              <a:t>コードクローン</a:t>
            </a:r>
            <a:r>
              <a:rPr kumimoji="1" lang="en-US" altLang="ja-JP" dirty="0" smtClean="0"/>
              <a:t/>
            </a:r>
            <a:br>
              <a:rPr kumimoji="1" lang="en-US" altLang="ja-JP" dirty="0" smtClean="0"/>
            </a:br>
            <a:r>
              <a:rPr lang="ja-JP" altLang="en-US" sz="2400" dirty="0" smtClean="0"/>
              <a:t>（</a:t>
            </a:r>
            <a:r>
              <a:rPr lang="en-US" altLang="ja-JP" sz="2400" dirty="0" smtClean="0">
                <a:latin typeface="+mn-ea"/>
                <a:ea typeface="+mn-ea"/>
              </a:rPr>
              <a:t>Code</a:t>
            </a:r>
            <a:r>
              <a:rPr lang="ja-JP" altLang="en-US" sz="2400" dirty="0" smtClean="0">
                <a:latin typeface="+mn-ea"/>
                <a:ea typeface="+mn-ea"/>
              </a:rPr>
              <a:t>　</a:t>
            </a:r>
            <a:r>
              <a:rPr lang="en-US" altLang="ja-JP" sz="2400" dirty="0" smtClean="0">
                <a:latin typeface="+mn-ea"/>
                <a:ea typeface="+mn-ea"/>
              </a:rPr>
              <a:t>Clone</a:t>
            </a:r>
            <a:r>
              <a:rPr lang="ja-JP" altLang="en-US" sz="2400" dirty="0" smtClean="0"/>
              <a:t>）</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2</a:t>
            </a:fld>
            <a:endParaRPr kumimoji="1" lang="ja-JP" altLang="en-US" dirty="0"/>
          </a:p>
        </p:txBody>
      </p:sp>
    </p:spTree>
    <p:extLst>
      <p:ext uri="{BB962C8B-B14F-4D97-AF65-F5344CB8AC3E}">
        <p14:creationId xmlns:p14="http://schemas.microsoft.com/office/powerpoint/2010/main" val="42489065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コードクローン</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ソースコー </a:t>
            </a:r>
            <a:r>
              <a:rPr lang="ja-JP" altLang="en-US" dirty="0"/>
              <a:t>ド中に存在する互いに</a:t>
            </a:r>
            <a:r>
              <a:rPr lang="ja-JP" altLang="en-US" dirty="0" smtClean="0"/>
              <a:t>一致，または，類似</a:t>
            </a:r>
            <a:r>
              <a:rPr lang="ja-JP" altLang="en-US" dirty="0"/>
              <a:t>した</a:t>
            </a:r>
            <a:r>
              <a:rPr lang="ja-JP" altLang="en-US" dirty="0" smtClean="0"/>
              <a:t>コード片</a:t>
            </a:r>
            <a:endParaRPr lang="en-US" altLang="ja-JP" dirty="0" smtClean="0"/>
          </a:p>
          <a:p>
            <a:pPr marL="0" indent="0">
              <a:buNone/>
            </a:pPr>
            <a:endParaRPr lang="en-US" altLang="ja-JP" dirty="0" smtClean="0"/>
          </a:p>
          <a:p>
            <a:r>
              <a:rPr lang="ja-JP" altLang="en-US" dirty="0"/>
              <a:t>コードクローンの存在は，ソフトウェアの保守</a:t>
            </a:r>
            <a:r>
              <a:rPr lang="ja-JP" altLang="en-US" dirty="0" smtClean="0"/>
              <a:t>を　　困難 </a:t>
            </a:r>
            <a:r>
              <a:rPr lang="ja-JP" altLang="en-US" dirty="0"/>
              <a:t>にする</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3</a:t>
            </a:fld>
            <a:endParaRPr kumimoji="1" lang="ja-JP" altLang="en-US" dirty="0"/>
          </a:p>
        </p:txBody>
      </p:sp>
    </p:spTree>
    <p:extLst>
      <p:ext uri="{BB962C8B-B14F-4D97-AF65-F5344CB8AC3E}">
        <p14:creationId xmlns:p14="http://schemas.microsoft.com/office/powerpoint/2010/main" val="40663033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コードクローンの発生理由</a:t>
            </a:r>
            <a:endParaRPr kumimoji="1" lang="ja-JP" altLang="en-US" dirty="0"/>
          </a:p>
        </p:txBody>
      </p:sp>
      <p:sp>
        <p:nvSpPr>
          <p:cNvPr id="3" name="コンテンツ プレースホルダー 2"/>
          <p:cNvSpPr>
            <a:spLocks noGrp="1"/>
          </p:cNvSpPr>
          <p:nvPr>
            <p:ph idx="1"/>
          </p:nvPr>
        </p:nvSpPr>
        <p:spPr/>
        <p:txBody>
          <a:bodyPr/>
          <a:lstStyle/>
          <a:p>
            <a:r>
              <a:rPr lang="ja-JP" altLang="en-US" dirty="0"/>
              <a:t>既存コードのコピーアンドペーストによる</a:t>
            </a:r>
            <a:r>
              <a:rPr lang="ja-JP" altLang="en-US" dirty="0" smtClean="0"/>
              <a:t>再利用</a:t>
            </a:r>
            <a:endParaRPr lang="en-US" altLang="ja-JP" dirty="0" smtClean="0"/>
          </a:p>
          <a:p>
            <a:endParaRPr lang="en-US" altLang="ja-JP" dirty="0" smtClean="0"/>
          </a:p>
          <a:p>
            <a:r>
              <a:rPr lang="ja-JP" altLang="en-US" dirty="0" smtClean="0"/>
              <a:t>定型処理</a:t>
            </a:r>
            <a:endParaRPr lang="en-US" altLang="ja-JP" dirty="0" smtClean="0"/>
          </a:p>
          <a:p>
            <a:endParaRPr kumimoji="1" lang="en-US" altLang="ja-JP" dirty="0" smtClean="0"/>
          </a:p>
          <a:p>
            <a:r>
              <a:rPr lang="ja-JP" altLang="en-US" dirty="0"/>
              <a:t>プログラミング言語における適切な機能の</a:t>
            </a:r>
            <a:r>
              <a:rPr lang="ja-JP" altLang="en-US" dirty="0" smtClean="0"/>
              <a:t>欠如</a:t>
            </a:r>
            <a:endParaRPr lang="en-US" altLang="ja-JP" dirty="0" smtClean="0"/>
          </a:p>
          <a:p>
            <a:endParaRPr kumimoji="1" lang="en-US" altLang="ja-JP" dirty="0"/>
          </a:p>
          <a:p>
            <a:r>
              <a:rPr lang="ja-JP" altLang="en-US" dirty="0"/>
              <a:t>パフォーマンス改善</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4</a:t>
            </a:fld>
            <a:endParaRPr kumimoji="1" lang="ja-JP" altLang="en-US" dirty="0"/>
          </a:p>
        </p:txBody>
      </p:sp>
    </p:spTree>
    <p:extLst>
      <p:ext uri="{BB962C8B-B14F-4D97-AF65-F5344CB8AC3E}">
        <p14:creationId xmlns:p14="http://schemas.microsoft.com/office/powerpoint/2010/main" val="29828199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コードクローンの発生理由</a:t>
            </a:r>
            <a:endParaRPr kumimoji="1" lang="ja-JP" altLang="en-US" dirty="0"/>
          </a:p>
        </p:txBody>
      </p:sp>
      <p:sp>
        <p:nvSpPr>
          <p:cNvPr id="3" name="コンテンツ プレースホルダー 2"/>
          <p:cNvSpPr>
            <a:spLocks noGrp="1"/>
          </p:cNvSpPr>
          <p:nvPr>
            <p:ph idx="1"/>
          </p:nvPr>
        </p:nvSpPr>
        <p:spPr/>
        <p:txBody>
          <a:bodyPr/>
          <a:lstStyle/>
          <a:p>
            <a:r>
              <a:rPr lang="ja-JP" altLang="en-US" dirty="0"/>
              <a:t>コード生成ツールの生成</a:t>
            </a:r>
            <a:r>
              <a:rPr lang="ja-JP" altLang="en-US" dirty="0" smtClean="0"/>
              <a:t>コード</a:t>
            </a:r>
            <a:endParaRPr lang="en-US" altLang="ja-JP" dirty="0" smtClean="0"/>
          </a:p>
          <a:p>
            <a:endParaRPr kumimoji="1" lang="en-US" altLang="ja-JP" dirty="0"/>
          </a:p>
          <a:p>
            <a:r>
              <a:rPr lang="ja-JP" altLang="en-US" dirty="0"/>
              <a:t>複数のプラットホームに対応した</a:t>
            </a:r>
            <a:r>
              <a:rPr lang="ja-JP" altLang="en-US" dirty="0" smtClean="0"/>
              <a:t>コード</a:t>
            </a:r>
            <a:endParaRPr lang="en-US" altLang="ja-JP" dirty="0" smtClean="0"/>
          </a:p>
          <a:p>
            <a:endParaRPr kumimoji="1" lang="en-US" altLang="ja-JP" dirty="0"/>
          </a:p>
          <a:p>
            <a:r>
              <a:rPr lang="ja-JP" altLang="en-US" dirty="0" smtClean="0"/>
              <a:t>偶然</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5</a:t>
            </a:fld>
            <a:endParaRPr kumimoji="1" lang="ja-JP" altLang="en-US" dirty="0"/>
          </a:p>
        </p:txBody>
      </p:sp>
    </p:spTree>
    <p:extLst>
      <p:ext uri="{BB962C8B-B14F-4D97-AF65-F5344CB8AC3E}">
        <p14:creationId xmlns:p14="http://schemas.microsoft.com/office/powerpoint/2010/main" val="2873640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コードクローンの定義</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厳密</a:t>
            </a:r>
            <a:r>
              <a:rPr lang="ja-JP" altLang="en-US" dirty="0"/>
              <a:t>で普遍 的な定義は存在</a:t>
            </a:r>
            <a:r>
              <a:rPr lang="ja-JP" altLang="en-US" dirty="0" smtClean="0"/>
              <a:t>しない</a:t>
            </a:r>
            <a:endParaRPr lang="en-US" altLang="ja-JP" dirty="0" smtClean="0"/>
          </a:p>
          <a:p>
            <a:endParaRPr kumimoji="1" lang="en-US" altLang="ja-JP" dirty="0"/>
          </a:p>
          <a:p>
            <a:r>
              <a:rPr lang="ja-JP" altLang="en-US" dirty="0" smtClean="0"/>
              <a:t>３つのタイプに分類</a:t>
            </a:r>
            <a:endParaRPr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6</a:t>
            </a:fld>
            <a:endParaRPr kumimoji="1" lang="ja-JP" altLang="en-US" dirty="0"/>
          </a:p>
        </p:txBody>
      </p:sp>
    </p:spTree>
    <p:extLst>
      <p:ext uri="{BB962C8B-B14F-4D97-AF65-F5344CB8AC3E}">
        <p14:creationId xmlns:p14="http://schemas.microsoft.com/office/powerpoint/2010/main" val="37102026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コードクローンの</a:t>
            </a:r>
            <a:r>
              <a:rPr lang="ja-JP" altLang="en-US" dirty="0"/>
              <a:t>定義</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514350" indent="-514350">
              <a:buFont typeface="+mj-lt"/>
              <a:buAutoNum type="arabicPeriod"/>
            </a:pPr>
            <a:r>
              <a:rPr lang="ja-JP" altLang="en-US" dirty="0"/>
              <a:t>空白やタブの有無，括弧の位置など</a:t>
            </a:r>
            <a:r>
              <a:rPr lang="ja-JP" altLang="en-US" dirty="0" smtClean="0"/>
              <a:t>の</a:t>
            </a:r>
            <a:r>
              <a:rPr lang="ja-JP" altLang="en-US" dirty="0"/>
              <a:t>　</a:t>
            </a:r>
            <a:r>
              <a:rPr lang="ja-JP" altLang="en-US" dirty="0" smtClean="0"/>
              <a:t>　　　　コーディングスタイル</a:t>
            </a:r>
            <a:r>
              <a:rPr lang="ja-JP" altLang="en-US" dirty="0"/>
              <a:t>を除いて，完全</a:t>
            </a:r>
            <a:r>
              <a:rPr lang="ja-JP" altLang="en-US" dirty="0" smtClean="0"/>
              <a:t>に　　　　　一致する</a:t>
            </a:r>
            <a:endParaRPr lang="en-US" altLang="ja-JP" dirty="0" smtClean="0"/>
          </a:p>
          <a:p>
            <a:pPr marL="514350" indent="-514350">
              <a:buFont typeface="+mj-lt"/>
              <a:buAutoNum type="arabicPeriod"/>
            </a:pPr>
            <a:endParaRPr lang="en-US" altLang="ja-JP" dirty="0" smtClean="0"/>
          </a:p>
          <a:p>
            <a:pPr marL="514350" indent="-514350">
              <a:buFont typeface="+mj-lt"/>
              <a:buAutoNum type="arabicPeriod"/>
            </a:pPr>
            <a:r>
              <a:rPr lang="ja-JP" altLang="en-US" dirty="0" smtClean="0"/>
              <a:t>変</a:t>
            </a:r>
            <a:r>
              <a:rPr lang="ja-JP" altLang="en-US" dirty="0"/>
              <a:t>数名や関数名などのユーザ定義名</a:t>
            </a:r>
            <a:r>
              <a:rPr lang="ja-JP" altLang="en-US" dirty="0" smtClean="0"/>
              <a:t>，　　　　　また</a:t>
            </a:r>
            <a:r>
              <a:rPr lang="ja-JP" altLang="en-US" dirty="0"/>
              <a:t>変数の型 などの一部の予約語</a:t>
            </a:r>
            <a:r>
              <a:rPr lang="ja-JP" altLang="en-US" dirty="0" smtClean="0"/>
              <a:t>のみ　　　　　が異なる</a:t>
            </a:r>
            <a:endParaRPr lang="en-US" altLang="ja-JP" dirty="0"/>
          </a:p>
          <a:p>
            <a:pPr marL="514350" indent="-514350">
              <a:buFont typeface="+mj-lt"/>
              <a:buAutoNum type="arabicPeriod"/>
            </a:pPr>
            <a:endParaRPr lang="en-US" altLang="ja-JP" dirty="0" smtClean="0"/>
          </a:p>
          <a:p>
            <a:pPr marL="514350" indent="-514350">
              <a:buFont typeface="+mj-lt"/>
              <a:buAutoNum type="arabicPeriod"/>
            </a:pPr>
            <a:r>
              <a:rPr lang="en-US" altLang="ja-JP" dirty="0" smtClean="0"/>
              <a:t>2 </a:t>
            </a:r>
            <a:r>
              <a:rPr lang="ja-JP" altLang="en-US" dirty="0"/>
              <a:t>における変更に加えて，文の挿入</a:t>
            </a:r>
            <a:r>
              <a:rPr lang="ja-JP" altLang="en-US" dirty="0" smtClean="0"/>
              <a:t>や　　　　　　削除</a:t>
            </a:r>
            <a:r>
              <a:rPr lang="ja-JP" altLang="en-US" dirty="0"/>
              <a:t>， 変更が行われた</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7</a:t>
            </a:fld>
            <a:endParaRPr kumimoji="1" lang="ja-JP" altLang="en-US" dirty="0"/>
          </a:p>
        </p:txBody>
      </p:sp>
    </p:spTree>
    <p:extLst>
      <p:ext uri="{BB962C8B-B14F-4D97-AF65-F5344CB8AC3E}">
        <p14:creationId xmlns:p14="http://schemas.microsoft.com/office/powerpoint/2010/main" val="36042237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chor="ctr"/>
          <a:lstStyle/>
          <a:p>
            <a:pPr algn="ctr"/>
            <a:r>
              <a:rPr kumimoji="1" lang="ja-JP" altLang="en-US" dirty="0" smtClean="0"/>
              <a:t>検出技術</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8</a:t>
            </a:fld>
            <a:endParaRPr kumimoji="1" lang="ja-JP" altLang="en-US" dirty="0"/>
          </a:p>
        </p:txBody>
      </p:sp>
    </p:spTree>
    <p:extLst>
      <p:ext uri="{BB962C8B-B14F-4D97-AF65-F5344CB8AC3E}">
        <p14:creationId xmlns:p14="http://schemas.microsoft.com/office/powerpoint/2010/main" val="709542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検出技術</a:t>
            </a:r>
            <a:endParaRPr kumimoji="1" lang="ja-JP" altLang="en-US" dirty="0"/>
          </a:p>
        </p:txBody>
      </p:sp>
      <p:sp>
        <p:nvSpPr>
          <p:cNvPr id="6" name="コンテンツ プレースホルダー 5"/>
          <p:cNvSpPr>
            <a:spLocks noGrp="1"/>
          </p:cNvSpPr>
          <p:nvPr>
            <p:ph idx="1"/>
          </p:nvPr>
        </p:nvSpPr>
        <p:spPr/>
        <p:txBody>
          <a:bodyPr>
            <a:normAutofit fontScale="92500" lnSpcReduction="10000"/>
          </a:bodyPr>
          <a:lstStyle/>
          <a:p>
            <a:r>
              <a:rPr kumimoji="1" lang="ja-JP" altLang="en-US" dirty="0" smtClean="0">
                <a:solidFill>
                  <a:srgbClr val="FF0000"/>
                </a:solidFill>
              </a:rPr>
              <a:t>行単位の検出</a:t>
            </a:r>
            <a:endParaRPr kumimoji="1" lang="en-US" altLang="ja-JP" dirty="0" smtClean="0">
              <a:solidFill>
                <a:srgbClr val="FF0000"/>
              </a:solidFill>
            </a:endParaRPr>
          </a:p>
          <a:p>
            <a:endParaRPr kumimoji="1" lang="en-US" altLang="ja-JP" dirty="0" smtClean="0"/>
          </a:p>
          <a:p>
            <a:r>
              <a:rPr lang="ja-JP" altLang="en-US" dirty="0"/>
              <a:t>字句</a:t>
            </a:r>
            <a:r>
              <a:rPr lang="ja-JP" altLang="en-US" dirty="0" smtClean="0"/>
              <a:t>単位の検出</a:t>
            </a:r>
            <a:endParaRPr lang="en-US" altLang="ja-JP" dirty="0" smtClean="0"/>
          </a:p>
          <a:p>
            <a:endParaRPr lang="en-US" altLang="ja-JP" dirty="0" smtClean="0"/>
          </a:p>
          <a:p>
            <a:r>
              <a:rPr lang="ja-JP" altLang="en-US" dirty="0" smtClean="0"/>
              <a:t>抽象構文</a:t>
            </a:r>
            <a:r>
              <a:rPr kumimoji="1" lang="ja-JP" altLang="en-US" dirty="0" smtClean="0"/>
              <a:t>木を用いた検出</a:t>
            </a:r>
            <a:endParaRPr kumimoji="1" lang="en-US" altLang="ja-JP" dirty="0" smtClean="0"/>
          </a:p>
          <a:p>
            <a:endParaRPr kumimoji="1" lang="en-US" altLang="ja-JP" dirty="0" smtClean="0"/>
          </a:p>
          <a:p>
            <a:r>
              <a:rPr lang="ja-JP" altLang="en-US" dirty="0" smtClean="0"/>
              <a:t>プログラム依存グラフを用いた検出</a:t>
            </a:r>
            <a:endParaRPr lang="en-US" altLang="ja-JP" dirty="0" smtClean="0"/>
          </a:p>
          <a:p>
            <a:endParaRPr kumimoji="1" lang="en-US" altLang="ja-JP" dirty="0"/>
          </a:p>
          <a:p>
            <a:r>
              <a:rPr lang="ja-JP" altLang="en-US" dirty="0" smtClean="0"/>
              <a:t>メトリックスやフィンガープリントなど，　　　　　　　　　　そのほかの検出技術を用いた検出</a:t>
            </a:r>
            <a:endParaRPr lang="en-US" altLang="ja-JP" dirty="0" smtClean="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9</a:t>
            </a:fld>
            <a:endParaRPr kumimoji="1" lang="ja-JP" altLang="en-US" dirty="0"/>
          </a:p>
        </p:txBody>
      </p:sp>
    </p:spTree>
    <p:extLst>
      <p:ext uri="{BB962C8B-B14F-4D97-AF65-F5344CB8AC3E}">
        <p14:creationId xmlns:p14="http://schemas.microsoft.com/office/powerpoint/2010/main" val="27894297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行単位の検出</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ソースコードを行単位で比較し，重複コードを検出</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10</a:t>
            </a:fld>
            <a:endParaRPr kumimoji="1" lang="ja-JP" altLang="en-US" dirty="0"/>
          </a:p>
        </p:txBody>
      </p:sp>
      <p:pic>
        <p:nvPicPr>
          <p:cNvPr id="6" name="図 5"/>
          <p:cNvPicPr>
            <a:picLocks noChangeAspect="1"/>
          </p:cNvPicPr>
          <p:nvPr/>
        </p:nvPicPr>
        <p:blipFill>
          <a:blip r:embed="rId3"/>
          <a:stretch>
            <a:fillRect/>
          </a:stretch>
        </p:blipFill>
        <p:spPr>
          <a:xfrm>
            <a:off x="4572000" y="2491523"/>
            <a:ext cx="3688773" cy="3864828"/>
          </a:xfrm>
          <a:prstGeom prst="rect">
            <a:avLst/>
          </a:prstGeom>
        </p:spPr>
      </p:pic>
    </p:spTree>
    <p:extLst>
      <p:ext uri="{BB962C8B-B14F-4D97-AF65-F5344CB8AC3E}">
        <p14:creationId xmlns:p14="http://schemas.microsoft.com/office/powerpoint/2010/main" val="2783541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検出技術</a:t>
            </a:r>
            <a:endParaRPr kumimoji="1" lang="ja-JP" altLang="en-US" dirty="0"/>
          </a:p>
        </p:txBody>
      </p:sp>
      <p:sp>
        <p:nvSpPr>
          <p:cNvPr id="6" name="コンテンツ プレースホルダー 5"/>
          <p:cNvSpPr>
            <a:spLocks noGrp="1"/>
          </p:cNvSpPr>
          <p:nvPr>
            <p:ph idx="1"/>
          </p:nvPr>
        </p:nvSpPr>
        <p:spPr/>
        <p:txBody>
          <a:bodyPr>
            <a:normAutofit fontScale="92500" lnSpcReduction="10000"/>
          </a:bodyPr>
          <a:lstStyle/>
          <a:p>
            <a:r>
              <a:rPr kumimoji="1" lang="ja-JP" altLang="en-US" dirty="0" smtClean="0"/>
              <a:t>行単位の検出</a:t>
            </a:r>
            <a:endParaRPr kumimoji="1" lang="en-US" altLang="ja-JP" dirty="0" smtClean="0"/>
          </a:p>
          <a:p>
            <a:endParaRPr kumimoji="1" lang="en-US" altLang="ja-JP" dirty="0" smtClean="0"/>
          </a:p>
          <a:p>
            <a:r>
              <a:rPr lang="ja-JP" altLang="en-US" dirty="0">
                <a:solidFill>
                  <a:srgbClr val="FF0000"/>
                </a:solidFill>
              </a:rPr>
              <a:t>字句</a:t>
            </a:r>
            <a:r>
              <a:rPr lang="ja-JP" altLang="en-US" dirty="0" smtClean="0">
                <a:solidFill>
                  <a:srgbClr val="FF0000"/>
                </a:solidFill>
              </a:rPr>
              <a:t>単位の検出</a:t>
            </a:r>
            <a:endParaRPr lang="en-US" altLang="ja-JP" dirty="0" smtClean="0">
              <a:solidFill>
                <a:srgbClr val="FF0000"/>
              </a:solidFill>
            </a:endParaRPr>
          </a:p>
          <a:p>
            <a:endParaRPr lang="en-US" altLang="ja-JP" dirty="0" smtClean="0"/>
          </a:p>
          <a:p>
            <a:r>
              <a:rPr lang="ja-JP" altLang="en-US" dirty="0" smtClean="0"/>
              <a:t>抽象構文</a:t>
            </a:r>
            <a:r>
              <a:rPr kumimoji="1" lang="ja-JP" altLang="en-US" dirty="0" smtClean="0"/>
              <a:t>木を用いた検出</a:t>
            </a:r>
            <a:endParaRPr kumimoji="1" lang="en-US" altLang="ja-JP" dirty="0" smtClean="0"/>
          </a:p>
          <a:p>
            <a:endParaRPr kumimoji="1" lang="en-US" altLang="ja-JP" dirty="0" smtClean="0"/>
          </a:p>
          <a:p>
            <a:r>
              <a:rPr lang="ja-JP" altLang="en-US" dirty="0" smtClean="0"/>
              <a:t>プログラム依存グラフを用いた検出</a:t>
            </a:r>
            <a:endParaRPr lang="en-US" altLang="ja-JP" dirty="0" smtClean="0"/>
          </a:p>
          <a:p>
            <a:endParaRPr kumimoji="1" lang="en-US" altLang="ja-JP" dirty="0"/>
          </a:p>
          <a:p>
            <a:r>
              <a:rPr lang="ja-JP" altLang="en-US" dirty="0" smtClean="0"/>
              <a:t>メトリックスやフィンガープリントなど，　　　　　　　　　　そのほかの検出技術を用いた検出</a:t>
            </a:r>
            <a:endParaRPr lang="en-US" altLang="ja-JP" dirty="0" smtClean="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11</a:t>
            </a:fld>
            <a:endParaRPr kumimoji="1" lang="ja-JP" altLang="en-US" dirty="0"/>
          </a:p>
        </p:txBody>
      </p:sp>
    </p:spTree>
    <p:extLst>
      <p:ext uri="{BB962C8B-B14F-4D97-AF65-F5344CB8AC3E}">
        <p14:creationId xmlns:p14="http://schemas.microsoft.com/office/powerpoint/2010/main" val="2233757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字句</a:t>
            </a:r>
            <a:r>
              <a:rPr kumimoji="1" lang="ja-JP" altLang="en-US" dirty="0" smtClean="0"/>
              <a:t>単位の検出</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前処理</a:t>
            </a:r>
            <a:r>
              <a:rPr lang="ja-JP" altLang="en-US" dirty="0"/>
              <a:t>と してソースコードは字句の列</a:t>
            </a:r>
            <a:r>
              <a:rPr lang="ja-JP" altLang="en-US" dirty="0" smtClean="0"/>
              <a:t>に変換</a:t>
            </a:r>
            <a:endParaRPr lang="en-US" altLang="ja-JP" dirty="0" smtClean="0"/>
          </a:p>
          <a:p>
            <a:r>
              <a:rPr lang="ja-JP" altLang="en-US" dirty="0" smtClean="0"/>
              <a:t>連続</a:t>
            </a:r>
            <a:r>
              <a:rPr lang="ja-JP" altLang="en-US" dirty="0"/>
              <a:t>して一致している字句の</a:t>
            </a:r>
            <a:r>
              <a:rPr lang="ja-JP" altLang="en-US" dirty="0" smtClean="0"/>
              <a:t>部分列を検出</a:t>
            </a:r>
            <a:endParaRPr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12</a:t>
            </a:fld>
            <a:endParaRPr kumimoji="1" lang="ja-JP" altLang="en-US" dirty="0"/>
          </a:p>
        </p:txBody>
      </p:sp>
      <p:pic>
        <p:nvPicPr>
          <p:cNvPr id="5" name="図 4"/>
          <p:cNvPicPr>
            <a:picLocks noChangeAspect="1"/>
          </p:cNvPicPr>
          <p:nvPr/>
        </p:nvPicPr>
        <p:blipFill>
          <a:blip r:embed="rId3"/>
          <a:stretch>
            <a:fillRect/>
          </a:stretch>
        </p:blipFill>
        <p:spPr>
          <a:xfrm>
            <a:off x="3976254" y="2869475"/>
            <a:ext cx="4236459" cy="3669438"/>
          </a:xfrm>
          <a:prstGeom prst="rect">
            <a:avLst/>
          </a:prstGeom>
        </p:spPr>
      </p:pic>
    </p:spTree>
    <p:extLst>
      <p:ext uri="{BB962C8B-B14F-4D97-AF65-F5344CB8AC3E}">
        <p14:creationId xmlns:p14="http://schemas.microsoft.com/office/powerpoint/2010/main" val="1198684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検出技術</a:t>
            </a:r>
            <a:endParaRPr kumimoji="1" lang="ja-JP" altLang="en-US" dirty="0"/>
          </a:p>
        </p:txBody>
      </p:sp>
      <p:sp>
        <p:nvSpPr>
          <p:cNvPr id="6" name="コンテンツ プレースホルダー 5"/>
          <p:cNvSpPr>
            <a:spLocks noGrp="1"/>
          </p:cNvSpPr>
          <p:nvPr>
            <p:ph idx="1"/>
          </p:nvPr>
        </p:nvSpPr>
        <p:spPr/>
        <p:txBody>
          <a:bodyPr>
            <a:normAutofit fontScale="92500" lnSpcReduction="10000"/>
          </a:bodyPr>
          <a:lstStyle/>
          <a:p>
            <a:r>
              <a:rPr kumimoji="1" lang="ja-JP" altLang="en-US" dirty="0" smtClean="0"/>
              <a:t>行単位の検出</a:t>
            </a:r>
            <a:endParaRPr kumimoji="1" lang="en-US" altLang="ja-JP" dirty="0" smtClean="0"/>
          </a:p>
          <a:p>
            <a:endParaRPr kumimoji="1" lang="en-US" altLang="ja-JP" dirty="0" smtClean="0"/>
          </a:p>
          <a:p>
            <a:r>
              <a:rPr lang="ja-JP" altLang="en-US" dirty="0"/>
              <a:t>字句</a:t>
            </a:r>
            <a:r>
              <a:rPr lang="ja-JP" altLang="en-US" dirty="0" smtClean="0"/>
              <a:t>単位の検出</a:t>
            </a:r>
            <a:endParaRPr lang="en-US" altLang="ja-JP" dirty="0" smtClean="0"/>
          </a:p>
          <a:p>
            <a:endParaRPr lang="en-US" altLang="ja-JP" dirty="0" smtClean="0"/>
          </a:p>
          <a:p>
            <a:r>
              <a:rPr lang="ja-JP" altLang="en-US" dirty="0" smtClean="0">
                <a:solidFill>
                  <a:srgbClr val="FF0000"/>
                </a:solidFill>
              </a:rPr>
              <a:t>抽象構文</a:t>
            </a:r>
            <a:r>
              <a:rPr kumimoji="1" lang="ja-JP" altLang="en-US" dirty="0" smtClean="0">
                <a:solidFill>
                  <a:srgbClr val="FF0000"/>
                </a:solidFill>
              </a:rPr>
              <a:t>木を用いた検出</a:t>
            </a:r>
            <a:endParaRPr kumimoji="1" lang="en-US" altLang="ja-JP" dirty="0" smtClean="0">
              <a:solidFill>
                <a:srgbClr val="FF0000"/>
              </a:solidFill>
            </a:endParaRPr>
          </a:p>
          <a:p>
            <a:endParaRPr kumimoji="1" lang="en-US" altLang="ja-JP" dirty="0" smtClean="0"/>
          </a:p>
          <a:p>
            <a:r>
              <a:rPr lang="ja-JP" altLang="en-US" dirty="0" smtClean="0"/>
              <a:t>プログラム依存グラフを用いた検出</a:t>
            </a:r>
            <a:endParaRPr lang="en-US" altLang="ja-JP" dirty="0" smtClean="0"/>
          </a:p>
          <a:p>
            <a:endParaRPr kumimoji="1" lang="en-US" altLang="ja-JP" dirty="0"/>
          </a:p>
          <a:p>
            <a:r>
              <a:rPr lang="ja-JP" altLang="en-US" dirty="0" smtClean="0"/>
              <a:t>メトリックスやフィンガープリントなど，　　　　　　　　　　そのほかの検出技術を用いた検出</a:t>
            </a:r>
            <a:endParaRPr lang="en-US" altLang="ja-JP" dirty="0" smtClean="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13</a:t>
            </a:fld>
            <a:endParaRPr kumimoji="1" lang="ja-JP" altLang="en-US" dirty="0"/>
          </a:p>
        </p:txBody>
      </p:sp>
    </p:spTree>
    <p:extLst>
      <p:ext uri="{BB962C8B-B14F-4D97-AF65-F5344CB8AC3E}">
        <p14:creationId xmlns:p14="http://schemas.microsoft.com/office/powerpoint/2010/main" val="864132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抽象構文木を用いた検出 </a:t>
            </a:r>
            <a:endParaRPr kumimoji="1" lang="ja-JP" altLang="en-US" dirty="0"/>
          </a:p>
        </p:txBody>
      </p:sp>
      <p:sp>
        <p:nvSpPr>
          <p:cNvPr id="3" name="コンテンツ プレースホルダー 2"/>
          <p:cNvSpPr>
            <a:spLocks noGrp="1"/>
          </p:cNvSpPr>
          <p:nvPr>
            <p:ph idx="1"/>
          </p:nvPr>
        </p:nvSpPr>
        <p:spPr/>
        <p:txBody>
          <a:bodyPr/>
          <a:lstStyle/>
          <a:p>
            <a:r>
              <a:rPr lang="ja-JP" altLang="en-US" dirty="0"/>
              <a:t>前処理と</a:t>
            </a:r>
            <a:r>
              <a:rPr lang="ja-JP" altLang="en-US" dirty="0" smtClean="0"/>
              <a:t>して抽象</a:t>
            </a:r>
            <a:r>
              <a:rPr lang="ja-JP" altLang="en-US" dirty="0"/>
              <a:t>構文</a:t>
            </a:r>
            <a:r>
              <a:rPr lang="ja-JP" altLang="en-US" dirty="0" smtClean="0"/>
              <a:t>木</a:t>
            </a:r>
            <a:r>
              <a:rPr lang="ja-JP" altLang="en-US" dirty="0"/>
              <a:t>を</a:t>
            </a:r>
            <a:r>
              <a:rPr lang="ja-JP" altLang="en-US" dirty="0" smtClean="0"/>
              <a:t>構築</a:t>
            </a:r>
            <a:endParaRPr lang="en-US" altLang="ja-JP" dirty="0" smtClean="0"/>
          </a:p>
          <a:p>
            <a:r>
              <a:rPr lang="ja-JP" altLang="en-US" dirty="0"/>
              <a:t>抽象構文木上の同形の部分</a:t>
            </a:r>
            <a:r>
              <a:rPr lang="ja-JP" altLang="en-US" dirty="0" smtClean="0"/>
              <a:t>木をコードクローンとして検出</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14</a:t>
            </a:fld>
            <a:endParaRPr kumimoji="1" lang="ja-JP" altLang="en-US" dirty="0"/>
          </a:p>
        </p:txBody>
      </p:sp>
      <p:pic>
        <p:nvPicPr>
          <p:cNvPr id="5" name="図 4"/>
          <p:cNvPicPr>
            <a:picLocks noChangeAspect="1"/>
          </p:cNvPicPr>
          <p:nvPr/>
        </p:nvPicPr>
        <p:blipFill>
          <a:blip r:embed="rId3"/>
          <a:stretch>
            <a:fillRect/>
          </a:stretch>
        </p:blipFill>
        <p:spPr>
          <a:xfrm>
            <a:off x="3283527" y="2854036"/>
            <a:ext cx="4968586" cy="3684877"/>
          </a:xfrm>
          <a:prstGeom prst="rect">
            <a:avLst/>
          </a:prstGeom>
        </p:spPr>
      </p:pic>
    </p:spTree>
    <p:extLst>
      <p:ext uri="{BB962C8B-B14F-4D97-AF65-F5344CB8AC3E}">
        <p14:creationId xmlns:p14="http://schemas.microsoft.com/office/powerpoint/2010/main" val="4187721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検出技術</a:t>
            </a:r>
            <a:endParaRPr kumimoji="1" lang="ja-JP" altLang="en-US" dirty="0"/>
          </a:p>
        </p:txBody>
      </p:sp>
      <p:sp>
        <p:nvSpPr>
          <p:cNvPr id="6" name="コンテンツ プレースホルダー 5"/>
          <p:cNvSpPr>
            <a:spLocks noGrp="1"/>
          </p:cNvSpPr>
          <p:nvPr>
            <p:ph idx="1"/>
          </p:nvPr>
        </p:nvSpPr>
        <p:spPr/>
        <p:txBody>
          <a:bodyPr>
            <a:normAutofit fontScale="92500" lnSpcReduction="10000"/>
          </a:bodyPr>
          <a:lstStyle/>
          <a:p>
            <a:r>
              <a:rPr kumimoji="1" lang="ja-JP" altLang="en-US" dirty="0" smtClean="0"/>
              <a:t>行単位の検出</a:t>
            </a:r>
            <a:endParaRPr kumimoji="1" lang="en-US" altLang="ja-JP" dirty="0" smtClean="0"/>
          </a:p>
          <a:p>
            <a:endParaRPr kumimoji="1" lang="en-US" altLang="ja-JP" dirty="0" smtClean="0"/>
          </a:p>
          <a:p>
            <a:r>
              <a:rPr lang="ja-JP" altLang="en-US" dirty="0"/>
              <a:t>字句</a:t>
            </a:r>
            <a:r>
              <a:rPr lang="ja-JP" altLang="en-US" dirty="0" smtClean="0"/>
              <a:t>単位の検出</a:t>
            </a:r>
            <a:endParaRPr lang="en-US" altLang="ja-JP" dirty="0" smtClean="0"/>
          </a:p>
          <a:p>
            <a:endParaRPr lang="en-US" altLang="ja-JP" dirty="0" smtClean="0"/>
          </a:p>
          <a:p>
            <a:r>
              <a:rPr lang="ja-JP" altLang="en-US" dirty="0" smtClean="0"/>
              <a:t>抽象構文</a:t>
            </a:r>
            <a:r>
              <a:rPr kumimoji="1" lang="ja-JP" altLang="en-US" dirty="0" smtClean="0"/>
              <a:t>木を用いた検出</a:t>
            </a:r>
            <a:endParaRPr kumimoji="1" lang="en-US" altLang="ja-JP" dirty="0" smtClean="0"/>
          </a:p>
          <a:p>
            <a:endParaRPr kumimoji="1" lang="en-US" altLang="ja-JP" dirty="0" smtClean="0"/>
          </a:p>
          <a:p>
            <a:r>
              <a:rPr lang="ja-JP" altLang="en-US" dirty="0" smtClean="0">
                <a:solidFill>
                  <a:srgbClr val="FF0000"/>
                </a:solidFill>
              </a:rPr>
              <a:t>プログラム依存グラフを用いた検出</a:t>
            </a:r>
            <a:endParaRPr lang="en-US" altLang="ja-JP" dirty="0" smtClean="0">
              <a:solidFill>
                <a:srgbClr val="FF0000"/>
              </a:solidFill>
            </a:endParaRPr>
          </a:p>
          <a:p>
            <a:endParaRPr kumimoji="1" lang="en-US" altLang="ja-JP" dirty="0"/>
          </a:p>
          <a:p>
            <a:r>
              <a:rPr lang="ja-JP" altLang="en-US" dirty="0" smtClean="0"/>
              <a:t>メトリックスやフィンガープリントなど，　　　　　　　　　　そのほかの検出技術を用いた検出</a:t>
            </a:r>
            <a:endParaRPr lang="en-US" altLang="ja-JP" dirty="0" smtClean="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15</a:t>
            </a:fld>
            <a:endParaRPr kumimoji="1" lang="ja-JP" altLang="en-US" dirty="0"/>
          </a:p>
        </p:txBody>
      </p:sp>
    </p:spTree>
    <p:extLst>
      <p:ext uri="{BB962C8B-B14F-4D97-AF65-F5344CB8AC3E}">
        <p14:creationId xmlns:p14="http://schemas.microsoft.com/office/powerpoint/2010/main" val="1634598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4000" dirty="0"/>
              <a:t>プログラム依存グラフ</a:t>
            </a:r>
            <a:r>
              <a:rPr lang="ja-JP" altLang="en-US" sz="4000" dirty="0" smtClean="0"/>
              <a:t>を用いた検出 </a:t>
            </a:r>
            <a:endParaRPr kumimoji="1" lang="ja-JP" altLang="en-US" sz="4000" dirty="0"/>
          </a:p>
        </p:txBody>
      </p:sp>
      <p:sp>
        <p:nvSpPr>
          <p:cNvPr id="3" name="コンテンツ プレースホルダー 2"/>
          <p:cNvSpPr>
            <a:spLocks noGrp="1"/>
          </p:cNvSpPr>
          <p:nvPr>
            <p:ph idx="1"/>
          </p:nvPr>
        </p:nvSpPr>
        <p:spPr/>
        <p:txBody>
          <a:bodyPr/>
          <a:lstStyle/>
          <a:p>
            <a:r>
              <a:rPr lang="ja-JP" altLang="en-US" dirty="0"/>
              <a:t>前処理と</a:t>
            </a:r>
            <a:r>
              <a:rPr lang="ja-JP" altLang="en-US" dirty="0" smtClean="0"/>
              <a:t>して要素</a:t>
            </a:r>
            <a:r>
              <a:rPr lang="ja-JP" altLang="en-US" dirty="0"/>
              <a:t>を頂点，依存関係を有向辺</a:t>
            </a:r>
            <a:r>
              <a:rPr lang="ja-JP" altLang="en-US" dirty="0" smtClean="0"/>
              <a:t>と　する</a:t>
            </a:r>
            <a:r>
              <a:rPr lang="ja-JP" altLang="en-US" dirty="0"/>
              <a:t>グラフ （プログラム依存グラフ）が</a:t>
            </a:r>
            <a:r>
              <a:rPr lang="ja-JP" altLang="en-US" dirty="0" smtClean="0"/>
              <a:t>構築</a:t>
            </a:r>
            <a:endParaRPr lang="en-US" altLang="ja-JP" dirty="0" smtClean="0"/>
          </a:p>
          <a:p>
            <a:r>
              <a:rPr lang="ja-JP" altLang="en-US" dirty="0" smtClean="0"/>
              <a:t>グラフ上</a:t>
            </a:r>
            <a:r>
              <a:rPr lang="ja-JP" altLang="en-US" dirty="0"/>
              <a:t>の同形の部分グラフがコードクローンと</a:t>
            </a:r>
            <a:r>
              <a:rPr lang="ja-JP" altLang="en-US" dirty="0" smtClean="0"/>
              <a:t>して検出</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16</a:t>
            </a:fld>
            <a:endParaRPr kumimoji="1" lang="ja-JP" altLang="en-US" dirty="0"/>
          </a:p>
        </p:txBody>
      </p:sp>
      <p:pic>
        <p:nvPicPr>
          <p:cNvPr id="5" name="図 4"/>
          <p:cNvPicPr>
            <a:picLocks noChangeAspect="1"/>
          </p:cNvPicPr>
          <p:nvPr/>
        </p:nvPicPr>
        <p:blipFill>
          <a:blip r:embed="rId3"/>
          <a:stretch>
            <a:fillRect/>
          </a:stretch>
        </p:blipFill>
        <p:spPr>
          <a:xfrm>
            <a:off x="3255817" y="3229577"/>
            <a:ext cx="4890656" cy="3364711"/>
          </a:xfrm>
          <a:prstGeom prst="rect">
            <a:avLst/>
          </a:prstGeom>
        </p:spPr>
      </p:pic>
    </p:spTree>
    <p:extLst>
      <p:ext uri="{BB962C8B-B14F-4D97-AF65-F5344CB8AC3E}">
        <p14:creationId xmlns:p14="http://schemas.microsoft.com/office/powerpoint/2010/main" val="2134265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例：プログラム依存グラフ</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17</a:t>
            </a:fld>
            <a:endParaRPr kumimoji="1" lang="ja-JP" altLang="en-US" dirty="0"/>
          </a:p>
        </p:txBody>
      </p:sp>
      <p:pic>
        <p:nvPicPr>
          <p:cNvPr id="1026" name="Picture 2" descr="http://sdl.ist.osaka-u.ac.jp/ist_en/contents/activity/smg/pdg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74723" y="1690689"/>
            <a:ext cx="6594553" cy="3841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174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A77F178F-B092-4698-B960-83D9F7FE68CB}" type="slidenum">
              <a:rPr kumimoji="1" lang="ja-JP" altLang="en-US" smtClean="0"/>
              <a:t>18</a:t>
            </a:fld>
            <a:endParaRPr kumimoji="1" lang="ja-JP" altLang="en-US" dirty="0"/>
          </a:p>
        </p:txBody>
      </p:sp>
      <p:pic>
        <p:nvPicPr>
          <p:cNvPr id="3" name="図 2"/>
          <p:cNvPicPr>
            <a:picLocks noChangeAspect="1"/>
          </p:cNvPicPr>
          <p:nvPr/>
        </p:nvPicPr>
        <p:blipFill>
          <a:blip r:embed="rId2"/>
          <a:stretch>
            <a:fillRect/>
          </a:stretch>
        </p:blipFill>
        <p:spPr>
          <a:xfrm>
            <a:off x="329870" y="962463"/>
            <a:ext cx="4297688" cy="5393888"/>
          </a:xfrm>
          <a:prstGeom prst="rect">
            <a:avLst/>
          </a:prstGeom>
        </p:spPr>
      </p:pic>
      <p:pic>
        <p:nvPicPr>
          <p:cNvPr id="4" name="図 3"/>
          <p:cNvPicPr>
            <a:picLocks noChangeAspect="1"/>
          </p:cNvPicPr>
          <p:nvPr/>
        </p:nvPicPr>
        <p:blipFill>
          <a:blip r:embed="rId3"/>
          <a:stretch>
            <a:fillRect/>
          </a:stretch>
        </p:blipFill>
        <p:spPr>
          <a:xfrm>
            <a:off x="4627558" y="2287254"/>
            <a:ext cx="3887792" cy="3961146"/>
          </a:xfrm>
          <a:prstGeom prst="rect">
            <a:avLst/>
          </a:prstGeom>
        </p:spPr>
      </p:pic>
    </p:spTree>
    <p:extLst>
      <p:ext uri="{BB962C8B-B14F-4D97-AF65-F5344CB8AC3E}">
        <p14:creationId xmlns:p14="http://schemas.microsoft.com/office/powerpoint/2010/main" val="3576396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検出技術</a:t>
            </a:r>
            <a:endParaRPr kumimoji="1" lang="ja-JP" altLang="en-US" dirty="0"/>
          </a:p>
        </p:txBody>
      </p:sp>
      <p:sp>
        <p:nvSpPr>
          <p:cNvPr id="6" name="コンテンツ プレースホルダー 5"/>
          <p:cNvSpPr>
            <a:spLocks noGrp="1"/>
          </p:cNvSpPr>
          <p:nvPr>
            <p:ph idx="1"/>
          </p:nvPr>
        </p:nvSpPr>
        <p:spPr/>
        <p:txBody>
          <a:bodyPr>
            <a:normAutofit fontScale="92500" lnSpcReduction="10000"/>
          </a:bodyPr>
          <a:lstStyle/>
          <a:p>
            <a:r>
              <a:rPr kumimoji="1" lang="ja-JP" altLang="en-US" dirty="0" smtClean="0"/>
              <a:t>行単位の検出</a:t>
            </a:r>
            <a:endParaRPr kumimoji="1" lang="en-US" altLang="ja-JP" dirty="0" smtClean="0"/>
          </a:p>
          <a:p>
            <a:endParaRPr kumimoji="1" lang="en-US" altLang="ja-JP" dirty="0" smtClean="0"/>
          </a:p>
          <a:p>
            <a:r>
              <a:rPr lang="ja-JP" altLang="en-US" dirty="0"/>
              <a:t>字句</a:t>
            </a:r>
            <a:r>
              <a:rPr lang="ja-JP" altLang="en-US" dirty="0" smtClean="0"/>
              <a:t>単位の検出</a:t>
            </a:r>
            <a:endParaRPr lang="en-US" altLang="ja-JP" dirty="0" smtClean="0"/>
          </a:p>
          <a:p>
            <a:endParaRPr lang="en-US" altLang="ja-JP" dirty="0" smtClean="0"/>
          </a:p>
          <a:p>
            <a:r>
              <a:rPr lang="ja-JP" altLang="en-US" dirty="0" smtClean="0"/>
              <a:t>抽象構文</a:t>
            </a:r>
            <a:r>
              <a:rPr kumimoji="1" lang="ja-JP" altLang="en-US" dirty="0" smtClean="0"/>
              <a:t>木を用いた検出</a:t>
            </a:r>
            <a:endParaRPr kumimoji="1" lang="en-US" altLang="ja-JP" dirty="0" smtClean="0"/>
          </a:p>
          <a:p>
            <a:endParaRPr kumimoji="1" lang="en-US" altLang="ja-JP" dirty="0" smtClean="0"/>
          </a:p>
          <a:p>
            <a:r>
              <a:rPr lang="ja-JP" altLang="en-US" dirty="0" smtClean="0"/>
              <a:t>プログラム依存グラフを用いた検出</a:t>
            </a:r>
            <a:endParaRPr lang="en-US" altLang="ja-JP" dirty="0" smtClean="0"/>
          </a:p>
          <a:p>
            <a:endParaRPr kumimoji="1" lang="en-US" altLang="ja-JP" dirty="0"/>
          </a:p>
          <a:p>
            <a:r>
              <a:rPr lang="ja-JP" altLang="en-US" dirty="0" smtClean="0">
                <a:solidFill>
                  <a:srgbClr val="FF0000"/>
                </a:solidFill>
              </a:rPr>
              <a:t>メトリックスやフィンガープリントなど，　　　　　　　　　　そのほかの検出技術を用いた検出</a:t>
            </a:r>
            <a:endParaRPr lang="en-US" altLang="ja-JP" dirty="0" smtClean="0">
              <a:solidFill>
                <a:srgbClr val="FF0000"/>
              </a:solidFill>
            </a:endParaRPr>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19</a:t>
            </a:fld>
            <a:endParaRPr kumimoji="1" lang="ja-JP" altLang="en-US" dirty="0"/>
          </a:p>
        </p:txBody>
      </p:sp>
    </p:spTree>
    <p:extLst>
      <p:ext uri="{BB962C8B-B14F-4D97-AF65-F5344CB8AC3E}">
        <p14:creationId xmlns:p14="http://schemas.microsoft.com/office/powerpoint/2010/main" val="1771988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4000" dirty="0"/>
              <a:t>メトリックスやフィンガープリントなど</a:t>
            </a:r>
            <a:r>
              <a:rPr lang="ja-JP" altLang="en-US" sz="4000" dirty="0" smtClean="0"/>
              <a:t>その他</a:t>
            </a:r>
            <a:r>
              <a:rPr lang="ja-JP" altLang="en-US" sz="4000" dirty="0"/>
              <a:t>の技術を用いた検出 </a:t>
            </a:r>
            <a:endParaRPr kumimoji="1" lang="ja-JP" altLang="en-US" sz="4000" dirty="0"/>
          </a:p>
        </p:txBody>
      </p:sp>
      <p:sp>
        <p:nvSpPr>
          <p:cNvPr id="3" name="コンテンツ プレースホルダー 2"/>
          <p:cNvSpPr>
            <a:spLocks noGrp="1"/>
          </p:cNvSpPr>
          <p:nvPr>
            <p:ph idx="1"/>
          </p:nvPr>
        </p:nvSpPr>
        <p:spPr/>
        <p:txBody>
          <a:bodyPr/>
          <a:lstStyle/>
          <a:p>
            <a:r>
              <a:rPr lang="ja-JP" altLang="en-US" dirty="0"/>
              <a:t>プログラムの</a:t>
            </a:r>
            <a:r>
              <a:rPr lang="ja-JP" altLang="en-US" dirty="0" smtClean="0"/>
              <a:t>モジュールに対して</a:t>
            </a:r>
            <a:r>
              <a:rPr lang="ja-JP" altLang="en-US" dirty="0"/>
              <a:t>メトリックス</a:t>
            </a:r>
            <a:r>
              <a:rPr lang="ja-JP" altLang="en-US" dirty="0" smtClean="0"/>
              <a:t>を　　計測</a:t>
            </a:r>
            <a:r>
              <a:rPr lang="ja-JP" altLang="en-US" dirty="0"/>
              <a:t>し</a:t>
            </a:r>
            <a:r>
              <a:rPr lang="ja-JP" altLang="en-US" dirty="0" smtClean="0"/>
              <a:t>，その値の一致，また</a:t>
            </a:r>
            <a:r>
              <a:rPr lang="ja-JP" altLang="en-US" dirty="0"/>
              <a:t>は近似の度合</a:t>
            </a:r>
            <a:r>
              <a:rPr lang="ja-JP" altLang="en-US" dirty="0" smtClean="0"/>
              <a:t>を　　検査すること</a:t>
            </a:r>
            <a:r>
              <a:rPr lang="ja-JP" altLang="en-US" dirty="0"/>
              <a:t>によって，</a:t>
            </a:r>
            <a:r>
              <a:rPr lang="ja-JP" altLang="en-US" dirty="0" smtClean="0"/>
              <a:t>その</a:t>
            </a:r>
            <a:r>
              <a:rPr lang="ja-JP" altLang="en-US" dirty="0"/>
              <a:t>モジュール単位でのコードクローンを検出</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20</a:t>
            </a:fld>
            <a:endParaRPr kumimoji="1" lang="ja-JP" altLang="en-US" dirty="0"/>
          </a:p>
        </p:txBody>
      </p:sp>
      <p:pic>
        <p:nvPicPr>
          <p:cNvPr id="5" name="図 4"/>
          <p:cNvPicPr>
            <a:picLocks noChangeAspect="1"/>
          </p:cNvPicPr>
          <p:nvPr/>
        </p:nvPicPr>
        <p:blipFill>
          <a:blip r:embed="rId3"/>
          <a:stretch>
            <a:fillRect/>
          </a:stretch>
        </p:blipFill>
        <p:spPr>
          <a:xfrm>
            <a:off x="3255819" y="3445103"/>
            <a:ext cx="4851688" cy="3093810"/>
          </a:xfrm>
          <a:prstGeom prst="rect">
            <a:avLst/>
          </a:prstGeom>
        </p:spPr>
      </p:pic>
      <p:sp>
        <p:nvSpPr>
          <p:cNvPr id="7" name="正方形/長方形 6"/>
          <p:cNvSpPr/>
          <p:nvPr/>
        </p:nvSpPr>
        <p:spPr>
          <a:xfrm>
            <a:off x="4316820" y="6311899"/>
            <a:ext cx="154171" cy="1825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ysClr val="windowText" lastClr="000000"/>
                </a:solidFill>
              </a:rPr>
              <a:t>e</a:t>
            </a:r>
            <a:endParaRPr kumimoji="1" lang="ja-JP" altLang="en-US" dirty="0">
              <a:solidFill>
                <a:sysClr val="windowText" lastClr="000000"/>
              </a:solidFill>
            </a:endParaRPr>
          </a:p>
        </p:txBody>
      </p:sp>
    </p:spTree>
    <p:extLst>
      <p:ext uri="{BB962C8B-B14F-4D97-AF65-F5344CB8AC3E}">
        <p14:creationId xmlns:p14="http://schemas.microsoft.com/office/powerpoint/2010/main" val="3613552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chor="ctr">
            <a:normAutofit/>
          </a:bodyPr>
          <a:lstStyle/>
          <a:p>
            <a:pPr algn="ctr"/>
            <a:r>
              <a:rPr lang="ja-JP" altLang="en-US" sz="4800" dirty="0" smtClean="0"/>
              <a:t>コードクローンの分析，可視化</a:t>
            </a:r>
            <a:endParaRPr kumimoji="1" lang="ja-JP" altLang="en-US" sz="4800" dirty="0"/>
          </a:p>
        </p:txBody>
      </p:sp>
      <p:sp>
        <p:nvSpPr>
          <p:cNvPr id="4" name="テキスト プレースホルダー 3"/>
          <p:cNvSpPr>
            <a:spLocks noGrp="1"/>
          </p:cNvSpPr>
          <p:nvPr>
            <p:ph type="body" idx="1"/>
          </p:nvPr>
        </p:nvSpPr>
        <p:spPr/>
        <p:txBody>
          <a:bodyPr/>
          <a:lstStyle/>
          <a:p>
            <a:endParaRPr kumimoji="1" lang="ja-JP" altLang="en-US" dirty="0"/>
          </a:p>
        </p:txBody>
      </p:sp>
      <p:sp>
        <p:nvSpPr>
          <p:cNvPr id="2" name="スライド番号プレースホルダー 1"/>
          <p:cNvSpPr>
            <a:spLocks noGrp="1"/>
          </p:cNvSpPr>
          <p:nvPr>
            <p:ph type="sldNum" sz="quarter" idx="12"/>
          </p:nvPr>
        </p:nvSpPr>
        <p:spPr/>
        <p:txBody>
          <a:bodyPr/>
          <a:lstStyle/>
          <a:p>
            <a:fld id="{A77F178F-B092-4698-B960-83D9F7FE68CB}" type="slidenum">
              <a:rPr kumimoji="1" lang="ja-JP" altLang="en-US" smtClean="0"/>
              <a:t>21</a:t>
            </a:fld>
            <a:endParaRPr kumimoji="1" lang="ja-JP" altLang="en-US" dirty="0"/>
          </a:p>
        </p:txBody>
      </p:sp>
    </p:spTree>
    <p:extLst>
      <p:ext uri="{BB962C8B-B14F-4D97-AF65-F5344CB8AC3E}">
        <p14:creationId xmlns:p14="http://schemas.microsoft.com/office/powerpoint/2010/main" val="2311529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分析，可視化を行う前に</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調査</a:t>
            </a:r>
            <a:r>
              <a:rPr lang="ja-JP" altLang="en-US" dirty="0"/>
              <a:t>の必要がないコードクローンの</a:t>
            </a:r>
            <a:r>
              <a:rPr lang="ja-JP" altLang="en-US" dirty="0" smtClean="0"/>
              <a:t>存在が障害</a:t>
            </a:r>
            <a:endParaRPr lang="en-US" altLang="ja-JP" dirty="0" smtClean="0"/>
          </a:p>
          <a:p>
            <a:endParaRPr lang="en-US" altLang="ja-JP" dirty="0"/>
          </a:p>
          <a:p>
            <a:r>
              <a:rPr lang="ja-JP" altLang="en-US" dirty="0" smtClean="0"/>
              <a:t>コードクローンのフィルタリングは必須</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22</a:t>
            </a:fld>
            <a:endParaRPr kumimoji="1" lang="ja-JP" altLang="en-US" dirty="0"/>
          </a:p>
        </p:txBody>
      </p:sp>
    </p:spTree>
    <p:extLst>
      <p:ext uri="{BB962C8B-B14F-4D97-AF65-F5344CB8AC3E}">
        <p14:creationId xmlns:p14="http://schemas.microsoft.com/office/powerpoint/2010/main" val="1693983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分析，可視化を行う前に</a:t>
            </a:r>
            <a:endParaRPr kumimoji="1" lang="ja-JP" altLang="en-US" dirty="0"/>
          </a:p>
        </p:txBody>
      </p:sp>
      <p:sp>
        <p:nvSpPr>
          <p:cNvPr id="3" name="コンテンツ プレースホルダー 2"/>
          <p:cNvSpPr>
            <a:spLocks noGrp="1"/>
          </p:cNvSpPr>
          <p:nvPr>
            <p:ph idx="1"/>
          </p:nvPr>
        </p:nvSpPr>
        <p:spPr/>
        <p:txBody>
          <a:bodyPr/>
          <a:lstStyle/>
          <a:p>
            <a:r>
              <a:rPr lang="ja-JP" altLang="en-US" dirty="0"/>
              <a:t>コードクローンの非繰り返し度を表すメ トリックス </a:t>
            </a:r>
            <a:r>
              <a:rPr lang="ja-JP" altLang="en-US" dirty="0" smtClean="0"/>
              <a:t>（</a:t>
            </a:r>
            <a:r>
              <a:rPr lang="en-US" altLang="ja-JP" dirty="0" smtClean="0">
                <a:latin typeface="+mn-ea"/>
              </a:rPr>
              <a:t>RNR</a:t>
            </a:r>
            <a:r>
              <a:rPr lang="en-US" altLang="ja-JP" dirty="0" smtClean="0"/>
              <a:t> </a:t>
            </a:r>
            <a:r>
              <a:rPr lang="ja-JP" altLang="en-US" dirty="0" smtClean="0"/>
              <a:t>）を使用したフィルタリング</a:t>
            </a:r>
            <a:endParaRPr lang="en-US" altLang="ja-JP" dirty="0" smtClean="0"/>
          </a:p>
          <a:p>
            <a:endParaRPr kumimoji="1" lang="en-US" altLang="ja-JP" dirty="0"/>
          </a:p>
          <a:p>
            <a:r>
              <a:rPr lang="ja-JP" altLang="en-US" dirty="0"/>
              <a:t>コードクローンと関数や構造体</a:t>
            </a:r>
            <a:r>
              <a:rPr lang="ja-JP" altLang="en-US" dirty="0" smtClean="0"/>
              <a:t>などの</a:t>
            </a:r>
            <a:r>
              <a:rPr lang="ja-JP" altLang="en-US" dirty="0"/>
              <a:t>プログラムの要素の対応付けを</a:t>
            </a:r>
            <a:r>
              <a:rPr lang="ja-JP" altLang="en-US" dirty="0" smtClean="0"/>
              <a:t>行いフィルタリング</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23</a:t>
            </a:fld>
            <a:endParaRPr kumimoji="1" lang="ja-JP" altLang="en-US" dirty="0"/>
          </a:p>
        </p:txBody>
      </p:sp>
    </p:spTree>
    <p:extLst>
      <p:ext uri="{BB962C8B-B14F-4D97-AF65-F5344CB8AC3E}">
        <p14:creationId xmlns:p14="http://schemas.microsoft.com/office/powerpoint/2010/main" val="1913602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smtClean="0">
                <a:latin typeface="+mn-ea"/>
                <a:ea typeface="+mn-ea"/>
              </a:rPr>
              <a:t>Gemini</a:t>
            </a:r>
            <a:r>
              <a:rPr kumimoji="1" lang="ja-JP" altLang="en-US" dirty="0" smtClean="0"/>
              <a:t>の散布図</a:t>
            </a:r>
            <a:endParaRPr kumimoji="1" lang="ja-JP" altLang="en-US" dirty="0"/>
          </a:p>
        </p:txBody>
      </p:sp>
      <p:pic>
        <p:nvPicPr>
          <p:cNvPr id="7" name="コンテンツ プレースホルダー 6"/>
          <p:cNvPicPr>
            <a:picLocks noGrp="1" noChangeAspect="1"/>
          </p:cNvPicPr>
          <p:nvPr>
            <p:ph idx="1"/>
          </p:nvPr>
        </p:nvPicPr>
        <p:blipFill>
          <a:blip r:embed="rId2"/>
          <a:stretch>
            <a:fillRect/>
          </a:stretch>
        </p:blipFill>
        <p:spPr>
          <a:xfrm>
            <a:off x="628650" y="1847851"/>
            <a:ext cx="3605106" cy="4351338"/>
          </a:xfrm>
          <a:prstGeom prst="rect">
            <a:avLst/>
          </a:prstGeom>
        </p:spPr>
      </p:pic>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24</a:t>
            </a:fld>
            <a:endParaRPr kumimoji="1" lang="ja-JP" altLang="en-US" dirty="0"/>
          </a:p>
        </p:txBody>
      </p:sp>
      <p:pic>
        <p:nvPicPr>
          <p:cNvPr id="8" name="図 7"/>
          <p:cNvPicPr>
            <a:picLocks noChangeAspect="1"/>
          </p:cNvPicPr>
          <p:nvPr/>
        </p:nvPicPr>
        <p:blipFill>
          <a:blip r:embed="rId3"/>
          <a:stretch>
            <a:fillRect/>
          </a:stretch>
        </p:blipFill>
        <p:spPr>
          <a:xfrm>
            <a:off x="4737949" y="2460133"/>
            <a:ext cx="2961724" cy="3126773"/>
          </a:xfrm>
          <a:prstGeom prst="rect">
            <a:avLst/>
          </a:prstGeom>
        </p:spPr>
      </p:pic>
    </p:spTree>
    <p:extLst>
      <p:ext uri="{BB962C8B-B14F-4D97-AF65-F5344CB8AC3E}">
        <p14:creationId xmlns:p14="http://schemas.microsoft.com/office/powerpoint/2010/main" val="55158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latin typeface="+mj-ea"/>
              </a:rPr>
              <a:t>Polymetric</a:t>
            </a:r>
            <a:r>
              <a:rPr kumimoji="1" lang="ja-JP" altLang="en-US" dirty="0" smtClean="0">
                <a:latin typeface="+mj-ea"/>
              </a:rPr>
              <a:t>　</a:t>
            </a:r>
            <a:r>
              <a:rPr kumimoji="1" lang="en-US" altLang="ja-JP" dirty="0" smtClean="0">
                <a:latin typeface="+mj-ea"/>
              </a:rPr>
              <a:t>View</a:t>
            </a:r>
            <a:endParaRPr kumimoji="1" lang="ja-JP" altLang="en-US" dirty="0">
              <a:latin typeface="+mj-ea"/>
            </a:endParaRPr>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25</a:t>
            </a:fld>
            <a:endParaRPr kumimoji="1" lang="ja-JP" altLang="en-US" dirty="0"/>
          </a:p>
        </p:txBody>
      </p:sp>
      <p:sp>
        <p:nvSpPr>
          <p:cNvPr id="6" name="コンテンツ プレースホルダー 5"/>
          <p:cNvSpPr>
            <a:spLocks noGrp="1"/>
          </p:cNvSpPr>
          <p:nvPr>
            <p:ph idx="1"/>
          </p:nvPr>
        </p:nvSpPr>
        <p:spPr/>
        <p:txBody>
          <a:bodyPr/>
          <a:lstStyle/>
          <a:p>
            <a:r>
              <a:rPr lang="ja-JP" altLang="en-US" dirty="0"/>
              <a:t>様々な粒度で</a:t>
            </a:r>
            <a:r>
              <a:rPr lang="ja-JP" altLang="en-US" dirty="0" smtClean="0"/>
              <a:t>抽象化</a:t>
            </a:r>
            <a:endParaRPr lang="en-US" altLang="ja-JP" dirty="0" smtClean="0"/>
          </a:p>
          <a:p>
            <a:r>
              <a:rPr lang="ja-JP" altLang="en-US" dirty="0" smtClean="0"/>
              <a:t>ファイル内のコードクローン量やファイル間の共有コードクローン量など</a:t>
            </a:r>
            <a:endParaRPr lang="en-US" altLang="ja-JP" dirty="0" smtClean="0"/>
          </a:p>
          <a:p>
            <a:endParaRPr kumimoji="1" lang="ja-JP" altLang="en-US" dirty="0"/>
          </a:p>
        </p:txBody>
      </p:sp>
      <p:pic>
        <p:nvPicPr>
          <p:cNvPr id="7" name="図 6"/>
          <p:cNvPicPr>
            <a:picLocks noChangeAspect="1"/>
          </p:cNvPicPr>
          <p:nvPr/>
        </p:nvPicPr>
        <p:blipFill>
          <a:blip r:embed="rId3"/>
          <a:stretch>
            <a:fillRect/>
          </a:stretch>
        </p:blipFill>
        <p:spPr>
          <a:xfrm>
            <a:off x="3283527" y="3283529"/>
            <a:ext cx="5231823" cy="2583438"/>
          </a:xfrm>
          <a:prstGeom prst="rect">
            <a:avLst/>
          </a:prstGeom>
        </p:spPr>
      </p:pic>
      <p:pic>
        <p:nvPicPr>
          <p:cNvPr id="8" name="図 7"/>
          <p:cNvPicPr>
            <a:picLocks noChangeAspect="1"/>
          </p:cNvPicPr>
          <p:nvPr/>
        </p:nvPicPr>
        <p:blipFill>
          <a:blip r:embed="rId4"/>
          <a:stretch>
            <a:fillRect/>
          </a:stretch>
        </p:blipFill>
        <p:spPr>
          <a:xfrm>
            <a:off x="3680113" y="5971382"/>
            <a:ext cx="4438650" cy="295275"/>
          </a:xfrm>
          <a:prstGeom prst="rect">
            <a:avLst/>
          </a:prstGeom>
        </p:spPr>
      </p:pic>
    </p:spTree>
    <p:extLst>
      <p:ext uri="{BB962C8B-B14F-4D97-AF65-F5344CB8AC3E}">
        <p14:creationId xmlns:p14="http://schemas.microsoft.com/office/powerpoint/2010/main" val="1771351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その他</a:t>
            </a:r>
            <a:endParaRPr kumimoji="1" lang="ja-JP" altLang="en-US" dirty="0"/>
          </a:p>
        </p:txBody>
      </p:sp>
      <p:sp>
        <p:nvSpPr>
          <p:cNvPr id="3" name="コンテンツ プレースホルダー 2"/>
          <p:cNvSpPr>
            <a:spLocks noGrp="1"/>
          </p:cNvSpPr>
          <p:nvPr>
            <p:ph idx="1"/>
          </p:nvPr>
        </p:nvSpPr>
        <p:spPr/>
        <p:txBody>
          <a:bodyPr/>
          <a:lstStyle/>
          <a:p>
            <a:r>
              <a:rPr lang="ja-JP" altLang="en-US" dirty="0"/>
              <a:t>複数のバージョンからコードクロー ンを検出して，その遷移の様子を表示するツール </a:t>
            </a:r>
            <a:endParaRPr lang="en-US" altLang="ja-JP" dirty="0" smtClean="0"/>
          </a:p>
          <a:p>
            <a:endParaRPr kumimoji="1" lang="en-US" altLang="ja-JP" dirty="0"/>
          </a:p>
          <a:p>
            <a:r>
              <a:rPr lang="ja-JP" altLang="en-US" dirty="0"/>
              <a:t>複数のコンピュータ上でコードクロー ン検出を分散</a:t>
            </a:r>
            <a:r>
              <a:rPr lang="ja-JP" altLang="en-US" dirty="0" smtClean="0"/>
              <a:t>して</a:t>
            </a:r>
            <a:r>
              <a:rPr lang="ja-JP" altLang="en-US" dirty="0"/>
              <a:t>行</a:t>
            </a:r>
            <a:r>
              <a:rPr lang="ja-JP" altLang="en-US" dirty="0" smtClean="0"/>
              <a:t>い，</a:t>
            </a:r>
            <a:r>
              <a:rPr lang="ja-JP" altLang="en-US" dirty="0"/>
              <a:t>大規模ソース コード集合からの効率的なコードクローン検出</a:t>
            </a:r>
            <a:r>
              <a:rPr lang="ja-JP" altLang="en-US" dirty="0" smtClean="0"/>
              <a:t>及び可視化</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26</a:t>
            </a:fld>
            <a:endParaRPr kumimoji="1" lang="ja-JP" altLang="en-US" dirty="0"/>
          </a:p>
        </p:txBody>
      </p:sp>
    </p:spTree>
    <p:extLst>
      <p:ext uri="{BB962C8B-B14F-4D97-AF65-F5344CB8AC3E}">
        <p14:creationId xmlns:p14="http://schemas.microsoft.com/office/powerpoint/2010/main" val="3225891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chor="ctr"/>
          <a:lstStyle/>
          <a:p>
            <a:pPr algn="ctr"/>
            <a:r>
              <a:rPr kumimoji="1" lang="ja-JP" altLang="en-US" dirty="0" smtClean="0"/>
              <a:t>コードクローンの集約</a:t>
            </a:r>
            <a:endParaRPr kumimoji="1" lang="ja-JP" altLang="en-US" dirty="0"/>
          </a:p>
        </p:txBody>
      </p:sp>
      <p:sp>
        <p:nvSpPr>
          <p:cNvPr id="6" name="テキスト プレースホルダー 5"/>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27</a:t>
            </a:fld>
            <a:endParaRPr kumimoji="1" lang="ja-JP" altLang="en-US" dirty="0"/>
          </a:p>
        </p:txBody>
      </p:sp>
    </p:spTree>
    <p:extLst>
      <p:ext uri="{BB962C8B-B14F-4D97-AF65-F5344CB8AC3E}">
        <p14:creationId xmlns:p14="http://schemas.microsoft.com/office/powerpoint/2010/main" val="3660661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800" dirty="0" smtClean="0"/>
              <a:t>コードクローンの集約</a:t>
            </a:r>
            <a:r>
              <a:rPr kumimoji="1" lang="en-US" altLang="ja-JP" sz="3800" dirty="0" smtClean="0"/>
              <a:t/>
            </a:r>
            <a:br>
              <a:rPr kumimoji="1" lang="en-US" altLang="ja-JP" sz="3800" dirty="0" smtClean="0"/>
            </a:br>
            <a:r>
              <a:rPr lang="ja-JP" altLang="en-US" sz="3800" dirty="0"/>
              <a:t>　</a:t>
            </a:r>
            <a:r>
              <a:rPr lang="ja-JP" altLang="en-US" sz="3800" dirty="0" smtClean="0"/>
              <a:t>　　　　　　　　</a:t>
            </a:r>
            <a:r>
              <a:rPr kumimoji="1" lang="ja-JP" altLang="en-US" sz="3800" dirty="0" smtClean="0"/>
              <a:t>（リファクタリング）</a:t>
            </a:r>
            <a:endParaRPr kumimoji="1" lang="ja-JP" altLang="en-US" sz="3800" dirty="0"/>
          </a:p>
        </p:txBody>
      </p:sp>
      <p:sp>
        <p:nvSpPr>
          <p:cNvPr id="3" name="コンテンツ プレースホルダー 2"/>
          <p:cNvSpPr>
            <a:spLocks noGrp="1"/>
          </p:cNvSpPr>
          <p:nvPr>
            <p:ph idx="1"/>
          </p:nvPr>
        </p:nvSpPr>
        <p:spPr/>
        <p:txBody>
          <a:bodyPr/>
          <a:lstStyle/>
          <a:p>
            <a:r>
              <a:rPr lang="ja-JP" altLang="en-US" dirty="0"/>
              <a:t>互いに</a:t>
            </a:r>
            <a:r>
              <a:rPr lang="ja-JP" altLang="en-US" dirty="0" smtClean="0"/>
              <a:t>コードクローン</a:t>
            </a:r>
            <a:r>
              <a:rPr lang="ja-JP" altLang="en-US" dirty="0"/>
              <a:t>になっているコード片群</a:t>
            </a:r>
            <a:r>
              <a:rPr lang="ja-JP" altLang="en-US" dirty="0" smtClean="0"/>
              <a:t>を　一つ</a:t>
            </a:r>
            <a:r>
              <a:rPr lang="ja-JP" altLang="en-US" dirty="0"/>
              <a:t>の</a:t>
            </a:r>
            <a:r>
              <a:rPr lang="ja-JP" altLang="en-US" dirty="0" smtClean="0"/>
              <a:t>モジュールに</a:t>
            </a:r>
            <a:r>
              <a:rPr lang="ja-JP" altLang="en-US" dirty="0"/>
              <a:t>まとめること</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28</a:t>
            </a:fld>
            <a:endParaRPr kumimoji="1" lang="ja-JP" altLang="en-US" dirty="0"/>
          </a:p>
        </p:txBody>
      </p:sp>
      <p:pic>
        <p:nvPicPr>
          <p:cNvPr id="5" name="図 4"/>
          <p:cNvPicPr>
            <a:picLocks noChangeAspect="1"/>
          </p:cNvPicPr>
          <p:nvPr/>
        </p:nvPicPr>
        <p:blipFill>
          <a:blip r:embed="rId3"/>
          <a:stretch>
            <a:fillRect/>
          </a:stretch>
        </p:blipFill>
        <p:spPr>
          <a:xfrm>
            <a:off x="1101435" y="3270326"/>
            <a:ext cx="6941127" cy="2362105"/>
          </a:xfrm>
          <a:prstGeom prst="rect">
            <a:avLst/>
          </a:prstGeom>
        </p:spPr>
      </p:pic>
      <p:sp>
        <p:nvSpPr>
          <p:cNvPr id="6" name="テキスト ボックス 5"/>
          <p:cNvSpPr txBox="1"/>
          <p:nvPr/>
        </p:nvSpPr>
        <p:spPr>
          <a:xfrm>
            <a:off x="3505198" y="5632431"/>
            <a:ext cx="2133602" cy="366587"/>
          </a:xfrm>
          <a:prstGeom prst="rect">
            <a:avLst/>
          </a:prstGeom>
          <a:noFill/>
        </p:spPr>
        <p:txBody>
          <a:bodyPr wrap="square" rtlCol="0">
            <a:spAutoFit/>
          </a:bodyPr>
          <a:lstStyle/>
          <a:p>
            <a:r>
              <a:rPr kumimoji="1" lang="ja-JP" altLang="en-US" b="1" dirty="0" smtClean="0"/>
              <a:t>リファクタリングの例</a:t>
            </a:r>
            <a:endParaRPr kumimoji="1" lang="ja-JP" altLang="en-US" b="1" dirty="0"/>
          </a:p>
        </p:txBody>
      </p:sp>
    </p:spTree>
    <p:extLst>
      <p:ext uri="{BB962C8B-B14F-4D97-AF65-F5344CB8AC3E}">
        <p14:creationId xmlns:p14="http://schemas.microsoft.com/office/powerpoint/2010/main" val="968189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コードクローンの修正支援</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リファクタリングすべきでないものや抽象化機構が存在しない</a:t>
            </a:r>
            <a:endParaRPr kumimoji="1" lang="en-US" altLang="ja-JP" dirty="0" smtClean="0"/>
          </a:p>
          <a:p>
            <a:pPr marL="0" indent="0" algn="ctr">
              <a:buNone/>
            </a:pPr>
            <a:endParaRPr lang="en-US" altLang="ja-JP" dirty="0" smtClean="0"/>
          </a:p>
          <a:p>
            <a:endParaRPr lang="en-US" altLang="ja-JP" dirty="0" smtClean="0"/>
          </a:p>
          <a:p>
            <a:r>
              <a:rPr lang="ja-JP" altLang="en-US" dirty="0" smtClean="0"/>
              <a:t>コピーとペーストの履歴の保存，コードクローンを検出し自動で書き換え</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29</a:t>
            </a:fld>
            <a:endParaRPr kumimoji="1" lang="ja-JP" altLang="en-US" dirty="0"/>
          </a:p>
        </p:txBody>
      </p:sp>
      <p:sp>
        <p:nvSpPr>
          <p:cNvPr id="5" name="下矢印 4"/>
          <p:cNvSpPr/>
          <p:nvPr/>
        </p:nvSpPr>
        <p:spPr>
          <a:xfrm>
            <a:off x="4329684" y="2770909"/>
            <a:ext cx="484632" cy="7065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08589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chor="ctr"/>
          <a:lstStyle/>
          <a:p>
            <a:pPr algn="ctr"/>
            <a:r>
              <a:rPr kumimoji="1" lang="ja-JP" altLang="en-US" smtClean="0"/>
              <a:t>まとめ</a:t>
            </a:r>
            <a:endParaRPr kumimoji="1" lang="ja-JP" altLang="en-US"/>
          </a:p>
        </p:txBody>
      </p:sp>
      <p:sp>
        <p:nvSpPr>
          <p:cNvPr id="3" name="テキス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30</a:t>
            </a:fld>
            <a:endParaRPr kumimoji="1" lang="ja-JP" altLang="en-US" dirty="0"/>
          </a:p>
        </p:txBody>
      </p:sp>
    </p:spTree>
    <p:extLst>
      <p:ext uri="{BB962C8B-B14F-4D97-AF65-F5344CB8AC3E}">
        <p14:creationId xmlns:p14="http://schemas.microsoft.com/office/powerpoint/2010/main" val="292698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lang="ja-JP" altLang="en-US" dirty="0"/>
              <a:t>コピ</a:t>
            </a:r>
            <a:r>
              <a:rPr lang="ja-JP" altLang="en-US" dirty="0" err="1" smtClean="0"/>
              <a:t>ぺ</a:t>
            </a:r>
            <a:r>
              <a:rPr kumimoji="1" lang="ja-JP" altLang="en-US" dirty="0" err="1" smtClean="0"/>
              <a:t>は</a:t>
            </a:r>
            <a:r>
              <a:rPr kumimoji="1" lang="ja-JP" altLang="en-US" dirty="0" smtClean="0"/>
              <a:t>一概に悪いとは言えない</a:t>
            </a:r>
            <a:endParaRPr kumimoji="1" lang="en-US" altLang="ja-JP" dirty="0" smtClean="0"/>
          </a:p>
          <a:p>
            <a:endParaRPr lang="en-US" altLang="ja-JP" dirty="0" smtClean="0"/>
          </a:p>
          <a:p>
            <a:r>
              <a:rPr lang="ja-JP" altLang="en-US" dirty="0" smtClean="0"/>
              <a:t>重複する</a:t>
            </a:r>
            <a:r>
              <a:rPr lang="ja-JP" altLang="en-US" dirty="0"/>
              <a:t>コード</a:t>
            </a:r>
            <a:r>
              <a:rPr lang="ja-JP" altLang="en-US" dirty="0" smtClean="0"/>
              <a:t>は可能な限り集約</a:t>
            </a:r>
            <a:endParaRPr lang="en-US" altLang="ja-JP" dirty="0" smtClean="0"/>
          </a:p>
          <a:p>
            <a:endParaRPr kumimoji="1" lang="en-US" altLang="ja-JP" dirty="0" smtClean="0"/>
          </a:p>
          <a:p>
            <a:r>
              <a:rPr kumimoji="1" lang="ja-JP" altLang="en-US" dirty="0" smtClean="0"/>
              <a:t>コードクローンに関する技術は難しい！！！！</a:t>
            </a:r>
            <a:endParaRPr kumimoji="1" lang="ja-JP" altLang="en-US" dirty="0"/>
          </a:p>
        </p:txBody>
      </p:sp>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31</a:t>
            </a:fld>
            <a:endParaRPr kumimoji="1" lang="ja-JP" altLang="en-US" dirty="0"/>
          </a:p>
        </p:txBody>
      </p:sp>
    </p:spTree>
    <p:extLst>
      <p:ext uri="{BB962C8B-B14F-4D97-AF65-F5344CB8AC3E}">
        <p14:creationId xmlns:p14="http://schemas.microsoft.com/office/powerpoint/2010/main" val="24197209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参考</a:t>
            </a:r>
            <a:endParaRPr kumimoji="1" lang="ja-JP" altLang="en-US" dirty="0"/>
          </a:p>
        </p:txBody>
      </p:sp>
      <p:pic>
        <p:nvPicPr>
          <p:cNvPr id="7" name="コンテンツ プレースホルダー 6"/>
          <p:cNvPicPr>
            <a:picLocks noGrp="1" noChangeAspect="1"/>
          </p:cNvPicPr>
          <p:nvPr>
            <p:ph idx="1"/>
          </p:nvPr>
        </p:nvPicPr>
        <p:blipFill>
          <a:blip r:embed="rId2"/>
          <a:stretch>
            <a:fillRect/>
          </a:stretch>
        </p:blipFill>
        <p:spPr>
          <a:xfrm>
            <a:off x="790575" y="5778500"/>
            <a:ext cx="7724775" cy="209550"/>
          </a:xfrm>
          <a:prstGeom prst="rect">
            <a:avLst/>
          </a:prstGeom>
        </p:spPr>
      </p:pic>
      <p:sp>
        <p:nvSpPr>
          <p:cNvPr id="2" name="スライド番号プレースホルダー 1"/>
          <p:cNvSpPr>
            <a:spLocks noGrp="1"/>
          </p:cNvSpPr>
          <p:nvPr>
            <p:ph type="sldNum" sz="quarter" idx="12"/>
          </p:nvPr>
        </p:nvSpPr>
        <p:spPr/>
        <p:txBody>
          <a:bodyPr/>
          <a:lstStyle/>
          <a:p>
            <a:fld id="{A77F178F-B092-4698-B960-83D9F7FE68CB}" type="slidenum">
              <a:rPr kumimoji="1" lang="ja-JP" altLang="en-US" smtClean="0"/>
              <a:t>32</a:t>
            </a:fld>
            <a:endParaRPr kumimoji="1" lang="ja-JP" altLang="en-US" dirty="0"/>
          </a:p>
        </p:txBody>
      </p:sp>
      <p:pic>
        <p:nvPicPr>
          <p:cNvPr id="8" name="図 7"/>
          <p:cNvPicPr>
            <a:picLocks noChangeAspect="1"/>
          </p:cNvPicPr>
          <p:nvPr/>
        </p:nvPicPr>
        <p:blipFill>
          <a:blip r:embed="rId3"/>
          <a:stretch>
            <a:fillRect/>
          </a:stretch>
        </p:blipFill>
        <p:spPr>
          <a:xfrm>
            <a:off x="704850" y="1631950"/>
            <a:ext cx="7734300" cy="3962400"/>
          </a:xfrm>
          <a:prstGeom prst="rect">
            <a:avLst/>
          </a:prstGeom>
        </p:spPr>
      </p:pic>
    </p:spTree>
    <p:extLst>
      <p:ext uri="{BB962C8B-B14F-4D97-AF65-F5344CB8AC3E}">
        <p14:creationId xmlns:p14="http://schemas.microsoft.com/office/powerpoint/2010/main" val="5235473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参考</a:t>
            </a:r>
            <a:endParaRPr kumimoji="1" lang="ja-JP" altLang="en-US" dirty="0"/>
          </a:p>
        </p:txBody>
      </p:sp>
      <p:pic>
        <p:nvPicPr>
          <p:cNvPr id="5" name="コンテンツ プレースホルダー 4"/>
          <p:cNvPicPr>
            <a:picLocks noGrp="1" noChangeAspect="1"/>
          </p:cNvPicPr>
          <p:nvPr>
            <p:ph idx="1"/>
          </p:nvPr>
        </p:nvPicPr>
        <p:blipFill>
          <a:blip r:embed="rId2"/>
          <a:stretch>
            <a:fillRect/>
          </a:stretch>
        </p:blipFill>
        <p:spPr>
          <a:xfrm>
            <a:off x="725708" y="2235373"/>
            <a:ext cx="4802176" cy="1565203"/>
          </a:xfrm>
          <a:prstGeom prst="rect">
            <a:avLst/>
          </a:prstGeom>
        </p:spPr>
      </p:pic>
      <p:sp>
        <p:nvSpPr>
          <p:cNvPr id="4" name="スライド番号プレースホルダー 3"/>
          <p:cNvSpPr>
            <a:spLocks noGrp="1"/>
          </p:cNvSpPr>
          <p:nvPr>
            <p:ph type="sldNum" sz="quarter" idx="12"/>
          </p:nvPr>
        </p:nvSpPr>
        <p:spPr/>
        <p:txBody>
          <a:bodyPr/>
          <a:lstStyle/>
          <a:p>
            <a:fld id="{A77F178F-B092-4698-B960-83D9F7FE68CB}" type="slidenum">
              <a:rPr kumimoji="1" lang="ja-JP" altLang="en-US" smtClean="0"/>
              <a:t>33</a:t>
            </a:fld>
            <a:endParaRPr kumimoji="1" lang="ja-JP" altLang="en-US" dirty="0"/>
          </a:p>
        </p:txBody>
      </p:sp>
      <p:pic>
        <p:nvPicPr>
          <p:cNvPr id="6" name="図 5"/>
          <p:cNvPicPr>
            <a:picLocks noChangeAspect="1"/>
          </p:cNvPicPr>
          <p:nvPr/>
        </p:nvPicPr>
        <p:blipFill>
          <a:blip r:embed="rId3"/>
          <a:stretch>
            <a:fillRect/>
          </a:stretch>
        </p:blipFill>
        <p:spPr>
          <a:xfrm>
            <a:off x="1177635" y="3800576"/>
            <a:ext cx="3898323" cy="445887"/>
          </a:xfrm>
          <a:prstGeom prst="rect">
            <a:avLst/>
          </a:prstGeom>
        </p:spPr>
      </p:pic>
    </p:spTree>
    <p:extLst>
      <p:ext uri="{BB962C8B-B14F-4D97-AF65-F5344CB8AC3E}">
        <p14:creationId xmlns:p14="http://schemas.microsoft.com/office/powerpoint/2010/main" val="3251794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ja-JP" altLang="en-US" dirty="0" smtClean="0"/>
              <a:t>おまけ</a:t>
            </a:r>
            <a:endParaRPr kumimoji="1" lang="ja-JP" altLang="en-US" dirty="0"/>
          </a:p>
        </p:txBody>
      </p:sp>
      <p:sp>
        <p:nvSpPr>
          <p:cNvPr id="7" name="コンテンツ プレースホルダー 6"/>
          <p:cNvSpPr>
            <a:spLocks noGrp="1"/>
          </p:cNvSpPr>
          <p:nvPr>
            <p:ph idx="1"/>
          </p:nvPr>
        </p:nvSpPr>
        <p:spPr/>
        <p:txBody>
          <a:bodyPr/>
          <a:lstStyle/>
          <a:p>
            <a:endParaRPr kumimoji="1" lang="ja-JP" altLang="en-US" dirty="0"/>
          </a:p>
        </p:txBody>
      </p:sp>
      <p:sp>
        <p:nvSpPr>
          <p:cNvPr id="2" name="スライド番号プレースホルダー 1"/>
          <p:cNvSpPr>
            <a:spLocks noGrp="1"/>
          </p:cNvSpPr>
          <p:nvPr>
            <p:ph type="sldNum" sz="quarter" idx="12"/>
          </p:nvPr>
        </p:nvSpPr>
        <p:spPr/>
        <p:txBody>
          <a:bodyPr/>
          <a:lstStyle/>
          <a:p>
            <a:fld id="{A77F178F-B092-4698-B960-83D9F7FE68CB}" type="slidenum">
              <a:rPr kumimoji="1" lang="ja-JP" altLang="en-US" smtClean="0"/>
              <a:t>34</a:t>
            </a:fld>
            <a:endParaRPr kumimoji="1" lang="ja-JP" altLang="en-US" dirty="0"/>
          </a:p>
        </p:txBody>
      </p:sp>
      <p:pic>
        <p:nvPicPr>
          <p:cNvPr id="3" name="図 2"/>
          <p:cNvPicPr>
            <a:picLocks noChangeAspect="1"/>
          </p:cNvPicPr>
          <p:nvPr/>
        </p:nvPicPr>
        <p:blipFill>
          <a:blip r:embed="rId2"/>
          <a:stretch>
            <a:fillRect/>
          </a:stretch>
        </p:blipFill>
        <p:spPr>
          <a:xfrm>
            <a:off x="734244" y="2043124"/>
            <a:ext cx="3837756" cy="1570685"/>
          </a:xfrm>
          <a:prstGeom prst="rect">
            <a:avLst/>
          </a:prstGeom>
        </p:spPr>
      </p:pic>
      <p:pic>
        <p:nvPicPr>
          <p:cNvPr id="4" name="図 3"/>
          <p:cNvPicPr>
            <a:picLocks noChangeAspect="1"/>
          </p:cNvPicPr>
          <p:nvPr/>
        </p:nvPicPr>
        <p:blipFill>
          <a:blip r:embed="rId3"/>
          <a:stretch>
            <a:fillRect/>
          </a:stretch>
        </p:blipFill>
        <p:spPr>
          <a:xfrm>
            <a:off x="734244" y="3748745"/>
            <a:ext cx="3837756" cy="1946985"/>
          </a:xfrm>
          <a:prstGeom prst="rect">
            <a:avLst/>
          </a:prstGeom>
        </p:spPr>
      </p:pic>
      <p:pic>
        <p:nvPicPr>
          <p:cNvPr id="5" name="図 4"/>
          <p:cNvPicPr>
            <a:picLocks noChangeAspect="1"/>
          </p:cNvPicPr>
          <p:nvPr/>
        </p:nvPicPr>
        <p:blipFill>
          <a:blip r:embed="rId4"/>
          <a:stretch>
            <a:fillRect/>
          </a:stretch>
        </p:blipFill>
        <p:spPr>
          <a:xfrm>
            <a:off x="4727240" y="2043124"/>
            <a:ext cx="3689012" cy="2028711"/>
          </a:xfrm>
          <a:prstGeom prst="rect">
            <a:avLst/>
          </a:prstGeom>
        </p:spPr>
      </p:pic>
    </p:spTree>
    <p:extLst>
      <p:ext uri="{BB962C8B-B14F-4D97-AF65-F5344CB8AC3E}">
        <p14:creationId xmlns:p14="http://schemas.microsoft.com/office/powerpoint/2010/main" val="26128727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1998</TotalTime>
  <Words>1749</Words>
  <Application>Microsoft Office PowerPoint</Application>
  <PresentationFormat>画面に合わせる (4:3)</PresentationFormat>
  <Paragraphs>238</Paragraphs>
  <Slides>34</Slides>
  <Notes>13</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34</vt:i4>
      </vt:variant>
    </vt:vector>
  </HeadingPairs>
  <TitlesOfParts>
    <vt:vector size="39" baseType="lpstr">
      <vt:lpstr>ＭＳ Ｐゴシック</vt:lpstr>
      <vt:lpstr>Arial</vt:lpstr>
      <vt:lpstr>Calibri</vt:lpstr>
      <vt:lpstr>Calibri Light</vt:lpstr>
      <vt:lpstr>Office テーマ</vt:lpstr>
      <vt:lpstr>コードクローン検出とその関連技術 （A Survey of Code Clone Detection and Its Related Techniques） 肥後 芳樹　楠本 真二　井上 克郎</vt:lpstr>
      <vt:lpstr>コードクローン （Code　Clone）</vt:lpstr>
      <vt:lpstr>コードクローン</vt:lpstr>
      <vt:lpstr>コードクローンの発生理由</vt:lpstr>
      <vt:lpstr>コードクローンの発生理由</vt:lpstr>
      <vt:lpstr>コードクローンの定義</vt:lpstr>
      <vt:lpstr>コードクローンの定義</vt:lpstr>
      <vt:lpstr>検出技術</vt:lpstr>
      <vt:lpstr>検出技術</vt:lpstr>
      <vt:lpstr>行単位の検出</vt:lpstr>
      <vt:lpstr>検出技術</vt:lpstr>
      <vt:lpstr>字句単位の検出</vt:lpstr>
      <vt:lpstr>検出技術</vt:lpstr>
      <vt:lpstr>抽象構文木を用いた検出 </vt:lpstr>
      <vt:lpstr>検出技術</vt:lpstr>
      <vt:lpstr>プログラム依存グラフを用いた検出 </vt:lpstr>
      <vt:lpstr>例：プログラム依存グラフ</vt:lpstr>
      <vt:lpstr>PowerPoint プレゼンテーション</vt:lpstr>
      <vt:lpstr>検出技術</vt:lpstr>
      <vt:lpstr>メトリックスやフィンガープリントなどその他の技術を用いた検出 </vt:lpstr>
      <vt:lpstr>コードクローンの分析，可視化</vt:lpstr>
      <vt:lpstr>分析，可視化を行う前に</vt:lpstr>
      <vt:lpstr>分析，可視化を行う前に</vt:lpstr>
      <vt:lpstr>Geminiの散布図</vt:lpstr>
      <vt:lpstr>Polymetric　View</vt:lpstr>
      <vt:lpstr>その他</vt:lpstr>
      <vt:lpstr>コードクローンの集約</vt:lpstr>
      <vt:lpstr>コードクローンの集約 　　　　　　　　　（リファクタリング）</vt:lpstr>
      <vt:lpstr>コードクローンの修正支援</vt:lpstr>
      <vt:lpstr>まとめ</vt:lpstr>
      <vt:lpstr>まとめ</vt:lpstr>
      <vt:lpstr>参考</vt:lpstr>
      <vt:lpstr>参考</vt:lpstr>
      <vt:lpstr>おまけ</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コードクローン検出と その関連技術 </dc:title>
  <dc:creator>Yuta</dc:creator>
  <cp:lastModifiedBy>Yuta</cp:lastModifiedBy>
  <cp:revision>38</cp:revision>
  <dcterms:created xsi:type="dcterms:W3CDTF">2018-10-28T14:28:27Z</dcterms:created>
  <dcterms:modified xsi:type="dcterms:W3CDTF">2018-10-30T14:40:45Z</dcterms:modified>
</cp:coreProperties>
</file>