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xlsm" ContentType="application/vnd.ms-excel.sheet.macroEnabled.12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84" r:id="rId4"/>
    <p:sldId id="285" r:id="rId5"/>
    <p:sldId id="286" r:id="rId6"/>
    <p:sldId id="258" r:id="rId7"/>
    <p:sldId id="257" r:id="rId8"/>
    <p:sldId id="259" r:id="rId9"/>
    <p:sldId id="261" r:id="rId10"/>
    <p:sldId id="269" r:id="rId11"/>
    <p:sldId id="262" r:id="rId12"/>
    <p:sldId id="264" r:id="rId13"/>
    <p:sldId id="260" r:id="rId14"/>
    <p:sldId id="265" r:id="rId15"/>
    <p:sldId id="266" r:id="rId16"/>
    <p:sldId id="267" r:id="rId17"/>
    <p:sldId id="270" r:id="rId18"/>
    <p:sldId id="271" r:id="rId19"/>
    <p:sldId id="272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4" autoAdjust="0"/>
    <p:restoredTop sz="94660"/>
  </p:normalViewPr>
  <p:slideViewPr>
    <p:cSldViewPr>
      <p:cViewPr varScale="1">
        <p:scale>
          <a:sx n="104" d="100"/>
          <a:sy n="104" d="100"/>
        </p:scale>
        <p:origin x="-10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6FD118-0FBC-44A6-B067-187956FACA3F}" type="datetimeFigureOut">
              <a:rPr kumimoji="1" lang="ja-JP" altLang="en-US" smtClean="0"/>
              <a:t>2012/11/9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Excel____________1.xlsm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___________2.xlsm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b="1" dirty="0" smtClean="0"/>
              <a:t>R</a:t>
            </a:r>
            <a:r>
              <a:rPr kumimoji="1" lang="ja-JP" altLang="en-US" b="1" dirty="0" smtClean="0"/>
              <a:t>による</a:t>
            </a:r>
            <a:r>
              <a:rPr kumimoji="1" lang="en-US" altLang="ja-JP" b="1" dirty="0" smtClean="0"/>
              <a:t/>
            </a:r>
            <a:br>
              <a:rPr kumimoji="1" lang="en-US" altLang="ja-JP" b="1" dirty="0" smtClean="0"/>
            </a:br>
            <a:r>
              <a:rPr lang="ja-JP" altLang="en-US" b="1" dirty="0" smtClean="0"/>
              <a:t>データサイエンス</a:t>
            </a:r>
            <a:r>
              <a:rPr lang="en-US" altLang="ja-JP" b="1" dirty="0" smtClean="0"/>
              <a:t>3</a:t>
            </a:r>
            <a:endParaRPr kumimoji="1" lang="ja-JP" altLang="en-US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3200" dirty="0" smtClean="0"/>
              <a:t>大平研</a:t>
            </a:r>
            <a:endParaRPr kumimoji="1" lang="en-US" altLang="ja-JP" sz="3200" dirty="0" smtClean="0"/>
          </a:p>
          <a:p>
            <a:r>
              <a:rPr kumimoji="1" lang="en-US" altLang="ja-JP" sz="3200" dirty="0" smtClean="0"/>
              <a:t>60151049</a:t>
            </a:r>
            <a:r>
              <a:rPr kumimoji="1" lang="ja-JP" altLang="en-US" sz="3200" dirty="0" smtClean="0"/>
              <a:t>　山谷 陽亮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766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前回</a:t>
            </a:r>
            <a:r>
              <a:rPr lang="ja-JP" altLang="en-US" dirty="0" smtClean="0"/>
              <a:t>の補足 </a:t>
            </a:r>
            <a:r>
              <a:rPr lang="en-US" altLang="ja-JP" dirty="0" smtClean="0"/>
              <a:t>-</a:t>
            </a:r>
            <a:r>
              <a:rPr lang="ja-JP" altLang="en-US" dirty="0" smtClean="0"/>
              <a:t>特異値分解とは</a:t>
            </a:r>
            <a:r>
              <a:rPr lang="en-US" altLang="ja-JP" dirty="0" smtClean="0"/>
              <a:t>-</a:t>
            </a:r>
            <a:endParaRPr kumimoji="1" lang="ja-JP" altLang="en-US" dirty="0"/>
          </a:p>
        </p:txBody>
      </p:sp>
      <p:sp>
        <p:nvSpPr>
          <p:cNvPr id="3" name="右矢印 2"/>
          <p:cNvSpPr/>
          <p:nvPr/>
        </p:nvSpPr>
        <p:spPr>
          <a:xfrm rot="5400000">
            <a:off x="3734907" y="3004434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3714214"/>
            <a:ext cx="6912768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800" dirty="0" smtClean="0"/>
              <a:t>ベクトルそのものが持つ本質がわかる</a:t>
            </a:r>
            <a:endParaRPr kumimoji="1" lang="en-US" altLang="ja-JP" sz="28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67644" y="1844824"/>
            <a:ext cx="540060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固有値・特異値分解</a:t>
            </a:r>
            <a:endParaRPr kumimoji="1" lang="en-US" altLang="ja-JP" sz="2800" dirty="0" smtClean="0"/>
          </a:p>
        </p:txBody>
      </p:sp>
      <p:sp>
        <p:nvSpPr>
          <p:cNvPr id="6" name="右矢印 5"/>
          <p:cNvSpPr/>
          <p:nvPr/>
        </p:nvSpPr>
        <p:spPr>
          <a:xfrm rot="5400000">
            <a:off x="3734907" y="4824155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51620" y="5586422"/>
            <a:ext cx="5832648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さまざまな解析に応用される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174542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(</a:t>
            </a:r>
            <a:r>
              <a:rPr lang="ja-JP" altLang="en-US" dirty="0" smtClean="0"/>
              <a:t>再</a:t>
            </a:r>
            <a:r>
              <a:rPr lang="en-US" altLang="ja-JP" dirty="0" smtClean="0"/>
              <a:t>)</a:t>
            </a:r>
            <a:r>
              <a:rPr kumimoji="1" lang="ja-JP" altLang="en-US" dirty="0" smtClean="0"/>
              <a:t>特異値分解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71600" y="1728090"/>
            <a:ext cx="6840760" cy="9194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dirty="0" smtClean="0"/>
          </a:p>
          <a:p>
            <a:r>
              <a:rPr kumimoji="1" lang="en-US" altLang="ja-JP" sz="2400" dirty="0" smtClean="0"/>
              <a:t>n</a:t>
            </a:r>
            <a:r>
              <a:rPr kumimoji="1" lang="ja-JP" altLang="en-US" sz="2400" dirty="0" smtClean="0"/>
              <a:t>行</a:t>
            </a:r>
            <a:r>
              <a:rPr kumimoji="1" lang="en-US" altLang="ja-JP" sz="2400" dirty="0" smtClean="0"/>
              <a:t>p</a:t>
            </a:r>
            <a:r>
              <a:rPr kumimoji="1" lang="ja-JP" altLang="en-US" sz="2400" dirty="0" smtClean="0"/>
              <a:t>列の行列を３つの行列の積に分解すること</a:t>
            </a:r>
            <a:endParaRPr kumimoji="1"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1497258"/>
            <a:ext cx="23762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dirty="0"/>
              <a:t>特異値分解とは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2483768" y="2971800"/>
                <a:ext cx="22957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800" i="1" smtClean="0">
                          <a:latin typeface="Cambria Math"/>
                        </a:rPr>
                        <m:t>B</m:t>
                      </m:r>
                      <m:r>
                        <a:rPr lang="en-US" altLang="ja-JP" sz="280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𝑈</m:t>
                      </m:r>
                      <m:sSub>
                        <m:sSubPr>
                          <m:ctrlPr>
                            <a:rPr lang="en-US" altLang="ja-JP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800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altLang="ja-JP" sz="2800" b="0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sub>
                      </m:sSub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ja-JP" sz="28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971800"/>
                <a:ext cx="2295757" cy="5232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3491880" y="3645024"/>
                <a:ext cx="46085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000" dirty="0" smtClean="0"/>
                  <a:t>・</a:t>
                </a:r>
                <a:r>
                  <a:rPr lang="en-US" altLang="ja-JP" sz="2000" dirty="0" smtClean="0"/>
                  <a:t>B‥</a:t>
                </a:r>
                <a:r>
                  <a:rPr lang="ja-JP" altLang="en-US" sz="2000" dirty="0" smtClean="0"/>
                  <a:t>任意の</a:t>
                </a:r>
                <a:r>
                  <a:rPr lang="en-US" altLang="ja-JP" sz="2000" dirty="0" smtClean="0"/>
                  <a:t>n</a:t>
                </a:r>
                <a:r>
                  <a:rPr lang="ja-JP" altLang="en-US" sz="2000" dirty="0" smtClean="0"/>
                  <a:t>行</a:t>
                </a:r>
                <a:r>
                  <a:rPr lang="en-US" altLang="ja-JP" sz="2000" dirty="0" smtClean="0"/>
                  <a:t>p</a:t>
                </a:r>
                <a:r>
                  <a:rPr lang="ja-JP" altLang="en-US" sz="2000" dirty="0" smtClean="0"/>
                  <a:t>列の行列</a:t>
                </a:r>
                <a:endParaRPr kumimoji="1" lang="en-US" altLang="ja-JP" sz="2000" dirty="0" smtClean="0"/>
              </a:p>
              <a:p>
                <a:r>
                  <a:rPr lang="ja-JP" altLang="en-US" sz="2000" dirty="0" smtClean="0"/>
                  <a:t>・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/>
                          </a:rPr>
                          <m:t>𝜆</m:t>
                        </m:r>
                      </m:sub>
                    </m:sSub>
                  </m:oMath>
                </a14:m>
                <a:r>
                  <a:rPr kumimoji="1" lang="en-US" altLang="ja-JP" sz="2000" dirty="0" smtClean="0"/>
                  <a:t>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000" b="0" i="1" dirty="0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kumimoji="1" lang="en-US" altLang="ja-JP" sz="20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kumimoji="1" lang="en-US" altLang="ja-JP" sz="2000" i="1" dirty="0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altLang="ja-JP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i="1" dirty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altLang="ja-JP" sz="20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ja-JP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altLang="ja-JP" sz="2000" b="0" i="1" dirty="0" smtClean="0">
                        <a:latin typeface="Cambria Math"/>
                        <a:ea typeface="Cambria Math"/>
                      </a:rPr>
                      <m:t>‥</m:t>
                    </m:r>
                    <m:r>
                      <a:rPr lang="ja-JP" altLang="en-US" sz="2000" b="0" i="1" dirty="0" smtClean="0">
                        <a:latin typeface="Cambria Math"/>
                        <a:ea typeface="Cambria Math"/>
                      </a:rPr>
                      <m:t>が</m:t>
                    </m:r>
                    <m:r>
                      <a:rPr lang="ja-JP" altLang="en-US" sz="2000" i="1" dirty="0">
                        <a:latin typeface="Cambria Math"/>
                        <a:ea typeface="Cambria Math"/>
                      </a:rPr>
                      <m:t>要素の</m:t>
                    </m:r>
                  </m:oMath>
                </a14:m>
                <a:r>
                  <a:rPr lang="ja-JP" altLang="en-US" sz="2000" dirty="0" smtClean="0">
                    <a:ea typeface="Cambria Math"/>
                  </a:rPr>
                  <a:t>対角行列</a:t>
                </a:r>
                <a:endParaRPr lang="en-US" altLang="ja-JP" sz="200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645024"/>
                <a:ext cx="4608512" cy="707886"/>
              </a:xfrm>
              <a:prstGeom prst="rect">
                <a:avLst/>
              </a:prstGeom>
              <a:blipFill rotWithShape="1">
                <a:blip r:embed="rId3"/>
                <a:stretch>
                  <a:fillRect l="-1455" t="-6897" b="-120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右矢印 8"/>
          <p:cNvSpPr/>
          <p:nvPr/>
        </p:nvSpPr>
        <p:spPr>
          <a:xfrm rot="5400000">
            <a:off x="3518883" y="4680139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52" y="5389919"/>
            <a:ext cx="7272808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正方行列ではない行列の分解が可能に！！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43614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(</a:t>
            </a:r>
            <a:r>
              <a:rPr kumimoji="1" lang="ja-JP" altLang="en-US" dirty="0" smtClean="0"/>
              <a:t>再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特異値分解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7009" y="2132856"/>
            <a:ext cx="7632848" cy="459700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/>
              <a:t> &gt; (D.s&lt;-</a:t>
            </a:r>
            <a:r>
              <a:rPr lang="en-US" altLang="ja-JP" sz="2200" dirty="0" err="1" smtClean="0"/>
              <a:t>svd</a:t>
            </a:r>
            <a:r>
              <a:rPr lang="en-US" altLang="ja-JP" sz="2200" dirty="0" smtClean="0"/>
              <a:t>(D))		#D</a:t>
            </a:r>
            <a:r>
              <a:rPr lang="ja-JP" altLang="en-US" sz="2200" dirty="0" smtClean="0"/>
              <a:t>の特異値分解を行う</a:t>
            </a:r>
            <a:endParaRPr lang="en-US" altLang="ja-JP" sz="2200" dirty="0" smtClean="0"/>
          </a:p>
          <a:p>
            <a:r>
              <a:rPr lang="en-US" altLang="ja-JP" sz="2200" dirty="0" smtClean="0"/>
              <a:t>$d			#</a:t>
            </a:r>
            <a:r>
              <a:rPr lang="ja-JP" altLang="en-US" sz="2200" dirty="0" smtClean="0"/>
              <a:t>対角行列の各要素</a:t>
            </a:r>
            <a:r>
              <a:rPr lang="en-US" altLang="ja-JP" sz="2200" dirty="0" smtClean="0"/>
              <a:t>(</a:t>
            </a:r>
            <a:r>
              <a:rPr lang="ja-JP" altLang="en-US" sz="2200" dirty="0"/>
              <a:t>≓</a:t>
            </a:r>
            <a:r>
              <a:rPr lang="ja-JP" altLang="en-US" sz="2200" dirty="0" smtClean="0"/>
              <a:t>固有値</a:t>
            </a:r>
            <a:r>
              <a:rPr lang="en-US" altLang="ja-JP" sz="2200" dirty="0" smtClean="0"/>
              <a:t>)</a:t>
            </a:r>
          </a:p>
          <a:p>
            <a:r>
              <a:rPr lang="en-US" altLang="ja-JP" sz="2200" dirty="0" smtClean="0"/>
              <a:t>[1]	6.881910	1.624598</a:t>
            </a:r>
          </a:p>
          <a:p>
            <a:r>
              <a:rPr lang="en-US" altLang="ja-JP" sz="2200" dirty="0" smtClean="0"/>
              <a:t>$u			#</a:t>
            </a:r>
            <a:r>
              <a:rPr lang="ja-JP" altLang="en-US" sz="2200" dirty="0" smtClean="0"/>
              <a:t>ユニタリー行列</a:t>
            </a:r>
            <a:endParaRPr lang="en-US" altLang="ja-JP" sz="2200" dirty="0" smtClean="0"/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	[,1]		[,2]</a:t>
            </a:r>
          </a:p>
          <a:p>
            <a:r>
              <a:rPr lang="en-US" altLang="ja-JP" sz="2200" dirty="0" smtClean="0"/>
              <a:t>[1,]	-0.7677517	-0.6407474</a:t>
            </a:r>
          </a:p>
          <a:p>
            <a:r>
              <a:rPr lang="en-US" altLang="ja-JP" sz="2200" dirty="0" smtClean="0"/>
              <a:t>[2,]	-0.6407474	 0.7677517</a:t>
            </a:r>
          </a:p>
          <a:p>
            <a:r>
              <a:rPr lang="en-US" altLang="ja-JP" sz="2200" dirty="0" smtClean="0"/>
              <a:t>$v			#t(V)</a:t>
            </a:r>
            <a:r>
              <a:rPr lang="ja-JP" altLang="en-US" sz="2200" dirty="0" smtClean="0"/>
              <a:t>：</a:t>
            </a:r>
            <a:r>
              <a:rPr lang="en-US" altLang="ja-JP" sz="2200" dirty="0" smtClean="0"/>
              <a:t>V</a:t>
            </a:r>
            <a:r>
              <a:rPr lang="ja-JP" altLang="en-US" sz="2200" dirty="0" smtClean="0"/>
              <a:t>の転置行列</a:t>
            </a:r>
            <a:endParaRPr lang="en-US" altLang="ja-JP" sz="2200" dirty="0" smtClean="0"/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	[,1]		[,2]</a:t>
            </a:r>
          </a:p>
          <a:p>
            <a:r>
              <a:rPr lang="en-US" altLang="ja-JP" sz="2200" dirty="0" smtClean="0"/>
              <a:t>[1,]	-0.6324555	-0.6324555</a:t>
            </a:r>
          </a:p>
          <a:p>
            <a:r>
              <a:rPr lang="en-US" altLang="ja-JP" sz="2200" dirty="0" smtClean="0"/>
              <a:t>[2,]	-0.7071068	 0.7071068</a:t>
            </a:r>
          </a:p>
          <a:p>
            <a:r>
              <a:rPr lang="en-US" altLang="ja-JP" sz="2200" dirty="0" smtClean="0"/>
              <a:t>[3,]	-0.3162278	-0.3162278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12168"/>
                <a:ext cx="3754760" cy="748680"/>
              </a:xfrm>
            </p:spPr>
            <p:txBody>
              <a:bodyPr/>
              <a:lstStyle/>
              <a:p>
                <a:pPr marL="11430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i="1" smtClean="0">
                        <a:latin typeface="Cambria Math"/>
                      </a:rPr>
                      <m:t>D</m:t>
                    </m:r>
                    <m:r>
                      <a:rPr lang="en-US" altLang="ja-JP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/>
                                <a:ea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 smtClean="0"/>
                  <a:t> </a:t>
                </a:r>
                <a:r>
                  <a:rPr kumimoji="1" lang="ja-JP" altLang="en-US" dirty="0" smtClean="0"/>
                  <a:t>を考える</a:t>
                </a: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7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12168"/>
                <a:ext cx="3754760" cy="74868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角丸四角形 2"/>
              <p:cNvSpPr/>
              <p:nvPr/>
            </p:nvSpPr>
            <p:spPr>
              <a:xfrm>
                <a:off x="4860032" y="1010345"/>
                <a:ext cx="2016224" cy="510778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400" i="1">
                          <a:latin typeface="Cambria Math"/>
                        </a:rPr>
                        <m:t>B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𝑈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/>
                              <a:ea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altLang="ja-JP" sz="2400" i="1">
                              <a:latin typeface="Cambria Math"/>
                              <a:ea typeface="Cambria Math"/>
                            </a:rPr>
                            <m:t>𝜆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ja-JP" altLang="en-US" sz="2400" dirty="0"/>
              </a:p>
            </p:txBody>
          </p:sp>
        </mc:Choice>
        <mc:Fallback xmlns="">
          <p:sp>
            <p:nvSpPr>
              <p:cNvPr id="3" name="角丸四角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010345"/>
                <a:ext cx="2016224" cy="510778"/>
              </a:xfrm>
              <a:prstGeom prst="roundRect">
                <a:avLst/>
              </a:prstGeom>
              <a:blipFill rotWithShape="1">
                <a:blip r:embed="rId3"/>
                <a:stretch>
                  <a:fillRect b="-79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378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特異値分解の確認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8873" y="1684546"/>
            <a:ext cx="7632848" cy="16004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&gt; </a:t>
            </a:r>
            <a:r>
              <a:rPr lang="en-US" altLang="ja-JP" sz="2200" dirty="0" err="1"/>
              <a:t>D.s$u</a:t>
            </a:r>
            <a:r>
              <a:rPr lang="en-US" altLang="ja-JP" sz="2200" dirty="0"/>
              <a:t>%*%</a:t>
            </a:r>
            <a:r>
              <a:rPr lang="en-US" altLang="ja-JP" sz="2200" dirty="0" err="1"/>
              <a:t>diag</a:t>
            </a:r>
            <a:r>
              <a:rPr lang="en-US" altLang="ja-JP" sz="2200" dirty="0"/>
              <a:t>(</a:t>
            </a:r>
            <a:r>
              <a:rPr lang="en-US" altLang="ja-JP" sz="2200" dirty="0" err="1"/>
              <a:t>D.s$d</a:t>
            </a:r>
            <a:r>
              <a:rPr lang="en-US" altLang="ja-JP" sz="2200" dirty="0"/>
              <a:t>)%*%t(</a:t>
            </a:r>
            <a:r>
              <a:rPr lang="en-US" altLang="ja-JP" sz="2200" dirty="0" err="1"/>
              <a:t>D.s$v</a:t>
            </a:r>
            <a:r>
              <a:rPr lang="en-US" altLang="ja-JP" sz="2200" dirty="0" smtClean="0"/>
              <a:t>)	#</a:t>
            </a:r>
            <a:r>
              <a:rPr lang="ja-JP" altLang="en-US" sz="2200" dirty="0" smtClean="0"/>
              <a:t>結果は行列</a:t>
            </a:r>
            <a:r>
              <a:rPr lang="en-US" altLang="ja-JP" sz="2200" dirty="0" smtClean="0"/>
              <a:t>D</a:t>
            </a:r>
            <a:r>
              <a:rPr lang="ja-JP" altLang="en-US" sz="2200" dirty="0" smtClean="0"/>
              <a:t>と同じ</a:t>
            </a:r>
            <a:endParaRPr lang="en-US" altLang="ja-JP" sz="2200" dirty="0"/>
          </a:p>
          <a:p>
            <a:r>
              <a:rPr lang="en-US" altLang="ja-JP" sz="2200" dirty="0"/>
              <a:t>     [,1] [,2] [,3]</a:t>
            </a:r>
          </a:p>
          <a:p>
            <a:r>
              <a:rPr lang="en-US" altLang="ja-JP" sz="2200" dirty="0"/>
              <a:t>[1,]    4    3    2</a:t>
            </a:r>
          </a:p>
          <a:p>
            <a:r>
              <a:rPr lang="en-US" altLang="ja-JP" sz="2200" dirty="0"/>
              <a:t>[2,]    2    4    </a:t>
            </a:r>
            <a:r>
              <a:rPr lang="en-US" altLang="ja-JP" sz="2200" dirty="0" smtClean="0"/>
              <a:t>1</a:t>
            </a:r>
            <a:endParaRPr lang="en-US" altLang="ja-JP" sz="2200" dirty="0"/>
          </a:p>
        </p:txBody>
      </p:sp>
    </p:spTree>
    <p:extLst>
      <p:ext uri="{BB962C8B-B14F-4D97-AF65-F5344CB8AC3E}">
        <p14:creationId xmlns:p14="http://schemas.microsoft.com/office/powerpoint/2010/main" val="385136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Ⅱ</a:t>
            </a:r>
            <a:r>
              <a:rPr lang="ja-JP" altLang="en-US" dirty="0"/>
              <a:t>部　</a:t>
            </a:r>
            <a:r>
              <a:rPr lang="en-US" altLang="ja-JP" dirty="0"/>
              <a:t>R</a:t>
            </a:r>
            <a:r>
              <a:rPr lang="ja-JP" altLang="en-US" dirty="0"/>
              <a:t>によるデータ解析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97152"/>
          </a:xfrm>
        </p:spPr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第１章　主成分分析</a:t>
            </a:r>
            <a:endParaRPr kumimoji="1" lang="en-US" altLang="ja-JP" dirty="0" smtClean="0"/>
          </a:p>
          <a:p>
            <a:r>
              <a:rPr lang="ja-JP" altLang="en-US" dirty="0" smtClean="0"/>
              <a:t>第２章　因子分析</a:t>
            </a:r>
            <a:endParaRPr lang="en-US" altLang="ja-JP" dirty="0" smtClean="0"/>
          </a:p>
          <a:p>
            <a:r>
              <a:rPr kumimoji="1" lang="ja-JP" altLang="en-US" dirty="0" smtClean="0"/>
              <a:t>第３章　対応分析</a:t>
            </a:r>
            <a:endParaRPr kumimoji="1" lang="en-US" altLang="ja-JP" dirty="0" smtClean="0"/>
          </a:p>
          <a:p>
            <a:r>
              <a:rPr kumimoji="1" lang="ja-JP" altLang="en-US" dirty="0" smtClean="0"/>
              <a:t>第４章　多次元尺度法</a:t>
            </a:r>
            <a:endParaRPr kumimoji="1" lang="en-US" altLang="ja-JP" dirty="0" smtClean="0"/>
          </a:p>
          <a:p>
            <a:r>
              <a:rPr kumimoji="1" lang="ja-JP" altLang="en-US" dirty="0" smtClean="0"/>
              <a:t>第５章　クラスター分析</a:t>
            </a:r>
            <a:endParaRPr kumimoji="1" lang="en-US" altLang="ja-JP" dirty="0" smtClean="0"/>
          </a:p>
          <a:p>
            <a:r>
              <a:rPr lang="ja-JP" altLang="en-US" dirty="0" smtClean="0"/>
              <a:t>第６章　自己組織化マップ</a:t>
            </a:r>
            <a:endParaRPr lang="en-US" altLang="ja-JP" dirty="0" smtClean="0"/>
          </a:p>
          <a:p>
            <a:r>
              <a:rPr kumimoji="1" lang="ja-JP" altLang="en-US" dirty="0" smtClean="0"/>
              <a:t>第７章　線形回帰分析</a:t>
            </a:r>
            <a:endParaRPr kumimoji="1" lang="en-US" altLang="ja-JP" dirty="0" smtClean="0"/>
          </a:p>
          <a:p>
            <a:r>
              <a:rPr lang="ja-JP" altLang="en-US" dirty="0" smtClean="0"/>
              <a:t>第８章　非線形回帰分析</a:t>
            </a:r>
            <a:endParaRPr lang="en-US" altLang="ja-JP" dirty="0" smtClean="0"/>
          </a:p>
          <a:p>
            <a:r>
              <a:rPr kumimoji="1" lang="ja-JP" altLang="en-US" dirty="0" smtClean="0"/>
              <a:t>第９章　線形判別分析</a:t>
            </a:r>
            <a:endParaRPr kumimoji="1" lang="en-US" altLang="ja-JP" dirty="0" smtClean="0"/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10</a:t>
            </a:r>
            <a:r>
              <a:rPr lang="ja-JP" altLang="en-US" dirty="0" smtClean="0"/>
              <a:t>章　非線形判別分析</a:t>
            </a:r>
            <a:endParaRPr lang="en-US" altLang="ja-JP" dirty="0" smtClean="0"/>
          </a:p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章　生存分析</a:t>
            </a:r>
            <a:endParaRPr kumimoji="1" lang="en-US" altLang="ja-JP" dirty="0" smtClean="0"/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12</a:t>
            </a:r>
            <a:r>
              <a:rPr lang="ja-JP" altLang="en-US" dirty="0" smtClean="0"/>
              <a:t>章　時系列</a:t>
            </a:r>
            <a:endParaRPr lang="en-US" altLang="ja-JP" dirty="0" smtClean="0"/>
          </a:p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13</a:t>
            </a:r>
            <a:r>
              <a:rPr kumimoji="1" lang="ja-JP" altLang="en-US" dirty="0" smtClean="0"/>
              <a:t>章　樹木モデル</a:t>
            </a:r>
            <a:endParaRPr lang="en-US" altLang="ja-JP" dirty="0" smtClean="0"/>
          </a:p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14</a:t>
            </a:r>
            <a:r>
              <a:rPr kumimoji="1" lang="ja-JP" altLang="en-US" dirty="0" smtClean="0"/>
              <a:t>章　ニューラルネットワーク</a:t>
            </a:r>
            <a:endParaRPr kumimoji="1" lang="en-US" altLang="ja-JP" dirty="0" smtClean="0"/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15</a:t>
            </a:r>
            <a:r>
              <a:rPr lang="ja-JP" altLang="en-US" dirty="0" smtClean="0"/>
              <a:t>章　カーネル法とサポートベクターマシーン</a:t>
            </a:r>
            <a:endParaRPr lang="en-US" altLang="ja-JP" dirty="0" smtClean="0"/>
          </a:p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16</a:t>
            </a:r>
            <a:r>
              <a:rPr kumimoji="1" lang="ja-JP" altLang="en-US" dirty="0" smtClean="0"/>
              <a:t>章　団学習</a:t>
            </a:r>
            <a:endParaRPr kumimoji="1" lang="en-US" altLang="ja-JP" dirty="0" smtClean="0"/>
          </a:p>
          <a:p>
            <a:r>
              <a:rPr lang="ja-JP" altLang="en-US" dirty="0" smtClean="0"/>
              <a:t>第</a:t>
            </a:r>
            <a:r>
              <a:rPr lang="en-US" altLang="ja-JP" dirty="0" smtClean="0"/>
              <a:t>17</a:t>
            </a:r>
            <a:r>
              <a:rPr lang="ja-JP" altLang="en-US" dirty="0" smtClean="0"/>
              <a:t>章　アソシエーション分析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3918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第１章　主成分分析</a:t>
            </a:r>
            <a:endParaRPr kumimoji="1" lang="ja-JP" altLang="en-US" dirty="0"/>
          </a:p>
        </p:txBody>
      </p:sp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kumimoji="1" lang="en-US" altLang="ja-JP" sz="3200" dirty="0" smtClean="0"/>
              <a:t>1.1</a:t>
            </a:r>
            <a:r>
              <a:rPr kumimoji="1" lang="ja-JP" altLang="en-US" sz="3200" dirty="0" smtClean="0"/>
              <a:t>　主成分分析とは</a:t>
            </a:r>
            <a:endParaRPr kumimoji="1" lang="en-US" altLang="ja-JP" sz="3200" dirty="0" smtClean="0"/>
          </a:p>
          <a:p>
            <a:pPr marL="114300" indent="0">
              <a:buNone/>
            </a:pPr>
            <a:endParaRPr lang="en-US" altLang="ja-JP" sz="3200" dirty="0"/>
          </a:p>
          <a:p>
            <a:pPr marL="114300" indent="0">
              <a:buNone/>
            </a:pPr>
            <a:r>
              <a:rPr kumimoji="1" lang="en-US" altLang="ja-JP" sz="3200" dirty="0" smtClean="0"/>
              <a:t>1.2</a:t>
            </a:r>
            <a:r>
              <a:rPr kumimoji="1" lang="ja-JP" altLang="en-US" sz="3200" dirty="0" smtClean="0"/>
              <a:t>　主成分分析の基礎</a:t>
            </a:r>
            <a:endParaRPr kumimoji="1" lang="en-US" altLang="ja-JP" sz="3200" dirty="0" smtClean="0"/>
          </a:p>
          <a:p>
            <a:pPr marL="114300" indent="0">
              <a:buNone/>
            </a:pPr>
            <a:endParaRPr lang="en-US" altLang="ja-JP" sz="3200" dirty="0"/>
          </a:p>
          <a:p>
            <a:pPr marL="114300" indent="0">
              <a:buNone/>
            </a:pPr>
            <a:r>
              <a:rPr kumimoji="1" lang="en-US" altLang="ja-JP" sz="3200" dirty="0" smtClean="0"/>
              <a:t>1.3</a:t>
            </a:r>
            <a:r>
              <a:rPr lang="ja-JP" altLang="en-US" sz="3200" dirty="0"/>
              <a:t>　</a:t>
            </a:r>
            <a:r>
              <a:rPr lang="ja-JP" altLang="en-US" sz="3200" dirty="0" smtClean="0"/>
              <a:t>主成分分析のケーススタディ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4862115"/>
            <a:ext cx="7272808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多変量データ</a:t>
            </a:r>
            <a:r>
              <a:rPr lang="ja-JP" altLang="en-US" sz="2800" dirty="0" smtClean="0"/>
              <a:t>を少ない変数に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縮約する</a:t>
            </a:r>
            <a:r>
              <a:rPr kumimoji="1" lang="ja-JP" altLang="en-US" sz="2800" dirty="0" smtClean="0"/>
              <a:t>データ解析方法を説明！！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5319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主成分分析とは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71600" y="1700808"/>
            <a:ext cx="252028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変数が少ない</a:t>
            </a:r>
            <a:endParaRPr kumimoji="1" lang="en-US" altLang="ja-JP" sz="2800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71600" y="2634094"/>
            <a:ext cx="252028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変数が多い</a:t>
            </a:r>
            <a:endParaRPr kumimoji="1" lang="en-US" altLang="ja-JP" sz="2800" dirty="0" smtClean="0"/>
          </a:p>
        </p:txBody>
      </p:sp>
      <p:sp>
        <p:nvSpPr>
          <p:cNvPr id="7" name="右矢印 6"/>
          <p:cNvSpPr/>
          <p:nvPr/>
        </p:nvSpPr>
        <p:spPr>
          <a:xfrm>
            <a:off x="3761910" y="1916832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矢印 7"/>
          <p:cNvSpPr/>
          <p:nvPr/>
        </p:nvSpPr>
        <p:spPr>
          <a:xfrm>
            <a:off x="3761910" y="2780928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16016" y="1700808"/>
            <a:ext cx="288032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解析はしやすい</a:t>
            </a:r>
            <a:endParaRPr kumimoji="1" lang="en-US" altLang="ja-JP" sz="28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16016" y="2634094"/>
            <a:ext cx="288032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解析は難しい</a:t>
            </a:r>
            <a:endParaRPr kumimoji="1" lang="en-US" altLang="ja-JP" sz="2800" dirty="0" smtClean="0"/>
          </a:p>
        </p:txBody>
      </p:sp>
      <p:sp>
        <p:nvSpPr>
          <p:cNvPr id="13" name="右矢印 12"/>
          <p:cNvSpPr/>
          <p:nvPr/>
        </p:nvSpPr>
        <p:spPr>
          <a:xfrm rot="5400000">
            <a:off x="3757410" y="3163471"/>
            <a:ext cx="666074" cy="13411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971600" y="4356650"/>
            <a:ext cx="6624736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ja-JP" sz="2400" dirty="0" smtClean="0"/>
          </a:p>
          <a:p>
            <a:pPr algn="ctr"/>
            <a:r>
              <a:rPr lang="ja-JP" altLang="en-US" sz="2400" dirty="0" smtClean="0"/>
              <a:t>できるだけ少ない情報の損失で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少数個の合成変数に縮約して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分析を行う手法のこと！！</a:t>
            </a:r>
            <a:endParaRPr lang="en-US" altLang="ja-JP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951820" y="4293096"/>
            <a:ext cx="23762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HGP創英ﾌﾟﾚｾﾞﾝｽEB" pitchFamily="18" charset="-128"/>
                <a:ea typeface="HGP創英ﾌﾟﾚｾﾞﾝｽEB" pitchFamily="18" charset="-128"/>
              </a:rPr>
              <a:t>主成分分析</a:t>
            </a:r>
            <a:endParaRPr kumimoji="1" lang="ja-JP" altLang="en-US" sz="2400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42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次元の縮小例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sz="2800" dirty="0" smtClean="0"/>
                  <a:t>BMI(</a:t>
                </a:r>
                <a:r>
                  <a:rPr lang="en-US" altLang="ja-JP" sz="2800" dirty="0"/>
                  <a:t>Body Mass Index</a:t>
                </a:r>
                <a:r>
                  <a:rPr kumimoji="1" lang="en-US" altLang="ja-JP" sz="2800" dirty="0" smtClean="0"/>
                  <a:t>)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dirty="0">
                        <a:latin typeface="Cambria Math"/>
                      </a:rPr>
                      <m:t>BMI</m:t>
                    </m:r>
                    <m:r>
                      <a:rPr lang="en-US" altLang="ja-JP" i="1" dirty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altLang="ja-JP" i="1" dirty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ja-JP" altLang="en-US" i="1" dirty="0">
                            <a:latin typeface="Cambria Math"/>
                            <a:ea typeface="Cambria Math"/>
                          </a:rPr>
                          <m:t>体重</m:t>
                        </m:r>
                        <m:r>
                          <a:rPr lang="en-US" altLang="ja-JP" i="1" dirty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altLang="ja-JP" i="1" dirty="0">
                            <a:latin typeface="Cambria Math"/>
                            <a:ea typeface="Cambria Math"/>
                          </a:rPr>
                          <m:t>𝑘𝑔</m:t>
                        </m:r>
                        <m:r>
                          <a:rPr lang="en-US" altLang="ja-JP" i="1" dirty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ja-JP" altLang="en-US" i="1" dirty="0">
                            <a:latin typeface="Cambria Math"/>
                            <a:ea typeface="Cambria Math"/>
                          </a:rPr>
                          <m:t>身長</m:t>
                        </m:r>
                        <m:sSup>
                          <m:sSupPr>
                            <m:ctrlPr>
                              <a:rPr lang="en-US" altLang="ja-JP" i="1" dirty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altLang="ja-JP" i="1" dirty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altLang="ja-JP" i="1" dirty="0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  <m:r>
                              <a:rPr lang="en-US" altLang="ja-JP" i="1" dirty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ja-JP" i="1" dirty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ja-JP" dirty="0"/>
              </a:p>
              <a:p>
                <a:endParaRPr kumimoji="1" lang="en-US" altLang="ja-JP" dirty="0" smtClean="0"/>
              </a:p>
              <a:p>
                <a:endParaRPr lang="en-US" altLang="ja-JP" dirty="0"/>
              </a:p>
              <a:p>
                <a:endParaRPr kumimoji="1" lang="en-US" altLang="ja-JP" dirty="0" smtClean="0"/>
              </a:p>
              <a:p>
                <a:endParaRPr kumimoji="1" lang="en-US" altLang="ja-JP" dirty="0" smtClean="0"/>
              </a:p>
              <a:p>
                <a:r>
                  <a:rPr lang="ja-JP" altLang="en-US" sz="2400" dirty="0" smtClean="0">
                    <a:latin typeface="HGP創英ﾌﾟﾚｾﾞﾝｽEB" pitchFamily="18" charset="-128"/>
                    <a:ea typeface="HGP創英ﾌﾟﾚｾﾞﾝｽEB" pitchFamily="18" charset="-128"/>
                  </a:rPr>
                  <a:t>国語、数学、理科、社会、英語の総合点</a:t>
                </a:r>
                <a:endParaRPr kumimoji="1" lang="ja-JP" altLang="en-US" sz="2400" dirty="0">
                  <a:latin typeface="HGP創英ﾌﾟﾚｾﾞﾝｽEB" pitchFamily="18" charset="-128"/>
                  <a:ea typeface="HGP創英ﾌﾟﾚｾﾞﾝｽEB" pitchFamily="18" charset="-128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右矢印 3"/>
          <p:cNvSpPr/>
          <p:nvPr/>
        </p:nvSpPr>
        <p:spPr>
          <a:xfrm>
            <a:off x="1115064" y="2694111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79712" y="2607295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2</a:t>
            </a:r>
            <a:r>
              <a:rPr kumimoji="1" lang="ja-JP" altLang="en-US" sz="2400" dirty="0" smtClean="0"/>
              <a:t>次元データを</a:t>
            </a:r>
            <a:r>
              <a:rPr kumimoji="1" lang="en-US" altLang="ja-JP" sz="2400" dirty="0" smtClean="0"/>
              <a:t>1</a:t>
            </a:r>
            <a:r>
              <a:rPr kumimoji="1" lang="ja-JP" altLang="en-US" sz="2400" dirty="0" smtClean="0"/>
              <a:t>次元データに縮約</a:t>
            </a:r>
            <a:endParaRPr kumimoji="1" lang="ja-JP" altLang="en-US" sz="2400" dirty="0"/>
          </a:p>
        </p:txBody>
      </p:sp>
      <p:sp>
        <p:nvSpPr>
          <p:cNvPr id="6" name="右矢印 5"/>
          <p:cNvSpPr/>
          <p:nvPr/>
        </p:nvSpPr>
        <p:spPr>
          <a:xfrm>
            <a:off x="1115064" y="4725144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051720" y="463832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5</a:t>
            </a:r>
            <a:r>
              <a:rPr kumimoji="1" lang="ja-JP" altLang="en-US" sz="2400" dirty="0" smtClean="0"/>
              <a:t>次元データを</a:t>
            </a:r>
            <a:r>
              <a:rPr kumimoji="1" lang="en-US" altLang="ja-JP" sz="2400" dirty="0" smtClean="0"/>
              <a:t>1</a:t>
            </a:r>
            <a:r>
              <a:rPr kumimoji="1" lang="ja-JP" altLang="en-US" sz="2400" dirty="0" smtClean="0"/>
              <a:t>次元データに縮約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0582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情報量と分散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964704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射影したデータのばらつきが大きいほど、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　　　</a:t>
            </a:r>
            <a:r>
              <a:rPr kumimoji="1" lang="ja-JP" altLang="en-US" sz="2400" dirty="0" smtClean="0"/>
              <a:t>もとのデータの情報を多く含んでいると考える</a:t>
            </a:r>
            <a:endParaRPr kumimoji="1" lang="ja-JP" altLang="en-US" sz="2400" dirty="0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1115616" y="4725144"/>
            <a:ext cx="25202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 flipV="1">
            <a:off x="1259632" y="2708920"/>
            <a:ext cx="0" cy="22322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4644008" y="4725144"/>
            <a:ext cx="25202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V="1">
            <a:off x="4788024" y="2708920"/>
            <a:ext cx="0" cy="22322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/楕円 14"/>
          <p:cNvSpPr/>
          <p:nvPr/>
        </p:nvSpPr>
        <p:spPr>
          <a:xfrm>
            <a:off x="1567990" y="4635134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2123728" y="4635134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771800" y="4635134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1567990" y="3347049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2123728" y="3068960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2771800" y="3465004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矢印コネクタ 20"/>
          <p:cNvCxnSpPr>
            <a:stCxn id="18" idx="4"/>
            <a:endCxn id="15" idx="0"/>
          </p:cNvCxnSpPr>
          <p:nvPr/>
        </p:nvCxnSpPr>
        <p:spPr>
          <a:xfrm>
            <a:off x="1658000" y="3527069"/>
            <a:ext cx="0" cy="110806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19" idx="4"/>
            <a:endCxn id="16" idx="0"/>
          </p:cNvCxnSpPr>
          <p:nvPr/>
        </p:nvCxnSpPr>
        <p:spPr>
          <a:xfrm>
            <a:off x="2213738" y="3248980"/>
            <a:ext cx="0" cy="138615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>
            <a:stCxn id="20" idx="4"/>
            <a:endCxn id="17" idx="0"/>
          </p:cNvCxnSpPr>
          <p:nvPr/>
        </p:nvCxnSpPr>
        <p:spPr>
          <a:xfrm>
            <a:off x="2861810" y="3645024"/>
            <a:ext cx="0" cy="99011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1476700" y="292813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A</a:t>
            </a:r>
            <a:endParaRPr kumimoji="1" lang="ja-JP" altLang="en-US" sz="24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032438" y="2709827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B</a:t>
            </a:r>
            <a:endParaRPr kumimoji="1" lang="ja-JP" altLang="en-US" sz="2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680510" y="3111351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C</a:t>
            </a:r>
            <a:endParaRPr kumimoji="1" lang="ja-JP" altLang="en-US" sz="240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475656" y="4767535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A’</a:t>
            </a:r>
            <a:endParaRPr kumimoji="1" lang="ja-JP" altLang="en-US" sz="24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049160" y="4767535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B’</a:t>
            </a:r>
            <a:endParaRPr kumimoji="1" lang="ja-JP" altLang="en-US" sz="24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697232" y="4767535"/>
            <a:ext cx="438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C’</a:t>
            </a:r>
            <a:endParaRPr kumimoji="1" lang="ja-JP" altLang="en-US" sz="2400" dirty="0"/>
          </a:p>
        </p:txBody>
      </p:sp>
      <p:sp>
        <p:nvSpPr>
          <p:cNvPr id="48" name="円/楕円 47"/>
          <p:cNvSpPr/>
          <p:nvPr/>
        </p:nvSpPr>
        <p:spPr>
          <a:xfrm>
            <a:off x="4698014" y="3347049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円/楕円 48"/>
          <p:cNvSpPr/>
          <p:nvPr/>
        </p:nvSpPr>
        <p:spPr>
          <a:xfrm>
            <a:off x="4698014" y="3068052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円/楕円 49"/>
          <p:cNvSpPr/>
          <p:nvPr/>
        </p:nvSpPr>
        <p:spPr>
          <a:xfrm>
            <a:off x="4698014" y="3465004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/楕円 50"/>
          <p:cNvSpPr/>
          <p:nvPr/>
        </p:nvSpPr>
        <p:spPr>
          <a:xfrm>
            <a:off x="5164480" y="3346142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円/楕円 51"/>
          <p:cNvSpPr/>
          <p:nvPr/>
        </p:nvSpPr>
        <p:spPr>
          <a:xfrm>
            <a:off x="5720218" y="3068053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円/楕円 52"/>
          <p:cNvSpPr/>
          <p:nvPr/>
        </p:nvSpPr>
        <p:spPr>
          <a:xfrm>
            <a:off x="6368290" y="3464097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4" name="直線矢印コネクタ 53"/>
          <p:cNvCxnSpPr>
            <a:stCxn id="51" idx="2"/>
            <a:endCxn id="48" idx="6"/>
          </p:cNvCxnSpPr>
          <p:nvPr/>
        </p:nvCxnSpPr>
        <p:spPr>
          <a:xfrm flipH="1">
            <a:off x="4878034" y="3436152"/>
            <a:ext cx="286446" cy="9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>
            <a:stCxn id="52" idx="2"/>
            <a:endCxn id="49" idx="6"/>
          </p:cNvCxnSpPr>
          <p:nvPr/>
        </p:nvCxnSpPr>
        <p:spPr>
          <a:xfrm flipH="1" flipV="1">
            <a:off x="4878034" y="3158062"/>
            <a:ext cx="842184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>
            <a:stCxn id="53" idx="2"/>
            <a:endCxn id="50" idx="6"/>
          </p:cNvCxnSpPr>
          <p:nvPr/>
        </p:nvCxnSpPr>
        <p:spPr>
          <a:xfrm flipH="1">
            <a:off x="4878034" y="3554107"/>
            <a:ext cx="1490256" cy="9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/>
          <p:cNvSpPr txBox="1"/>
          <p:nvPr/>
        </p:nvSpPr>
        <p:spPr>
          <a:xfrm>
            <a:off x="5289520" y="3183359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A</a:t>
            </a:r>
            <a:endParaRPr kumimoji="1" lang="ja-JP" altLang="en-US" sz="2400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5876806" y="2927229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B</a:t>
            </a:r>
            <a:endParaRPr kumimoji="1" lang="ja-JP" altLang="en-US" sz="2400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6504392" y="3323274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C</a:t>
            </a:r>
            <a:endParaRPr kumimoji="1" lang="ja-JP" altLang="en-US" sz="24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358098" y="3205319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A’</a:t>
            </a:r>
            <a:endParaRPr kumimoji="1" lang="ja-JP" altLang="en-US" sz="24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359702" y="2940659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B’</a:t>
            </a:r>
            <a:endParaRPr kumimoji="1" lang="ja-JP" altLang="en-US" sz="2400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355976" y="3437059"/>
            <a:ext cx="438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C’</a:t>
            </a:r>
            <a:endParaRPr kumimoji="1" lang="ja-JP" altLang="en-US" sz="24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683568" y="5373216"/>
            <a:ext cx="3312368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個体差</a:t>
            </a:r>
            <a:r>
              <a:rPr lang="ja-JP" altLang="en-US" sz="2400" dirty="0" smtClean="0"/>
              <a:t>が現れやすい</a:t>
            </a:r>
            <a:endParaRPr kumimoji="1" lang="en-US" altLang="ja-JP" sz="2400" dirty="0" smtClean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427984" y="5373216"/>
            <a:ext cx="3312368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dirty="0"/>
              <a:t>個体差</a:t>
            </a:r>
            <a:r>
              <a:rPr lang="ja-JP" altLang="en-US" sz="2400" dirty="0" smtClean="0"/>
              <a:t>が現れにくい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114495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ja-JP" altLang="en-US" dirty="0"/>
              <a:t>１</a:t>
            </a:r>
            <a:r>
              <a:rPr kumimoji="1" lang="ja-JP" altLang="en-US" dirty="0" smtClean="0"/>
              <a:t>主成分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射影したデータの分散が最大となるような軸を探す</a:t>
            </a:r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331640" y="5733256"/>
            <a:ext cx="42484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 flipV="1">
            <a:off x="1763688" y="2636912"/>
            <a:ext cx="0" cy="34563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flipV="1">
            <a:off x="2157509" y="2996952"/>
            <a:ext cx="2846539" cy="252028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/楕円 14"/>
          <p:cNvSpPr/>
          <p:nvPr/>
        </p:nvSpPr>
        <p:spPr>
          <a:xfrm>
            <a:off x="2843808" y="4761148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4103948" y="3609020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4608004" y="3176972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2267744" y="4077072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3275856" y="2636912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5040052" y="3645024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矢印コネクタ 21"/>
          <p:cNvCxnSpPr>
            <a:stCxn id="19" idx="5"/>
            <a:endCxn id="15" idx="1"/>
          </p:cNvCxnSpPr>
          <p:nvPr/>
        </p:nvCxnSpPr>
        <p:spPr>
          <a:xfrm>
            <a:off x="2421401" y="4230729"/>
            <a:ext cx="448770" cy="55678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20" idx="5"/>
            <a:endCxn id="17" idx="1"/>
          </p:cNvCxnSpPr>
          <p:nvPr/>
        </p:nvCxnSpPr>
        <p:spPr>
          <a:xfrm>
            <a:off x="3429513" y="2790569"/>
            <a:ext cx="700798" cy="8448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21" idx="1"/>
            <a:endCxn id="18" idx="5"/>
          </p:cNvCxnSpPr>
          <p:nvPr/>
        </p:nvCxnSpPr>
        <p:spPr>
          <a:xfrm flipH="1" flipV="1">
            <a:off x="4761661" y="3330629"/>
            <a:ext cx="304754" cy="3407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4453863" y="2211687"/>
            <a:ext cx="2509677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第</a:t>
            </a:r>
            <a:r>
              <a:rPr kumimoji="1" lang="en-US" altLang="ja-JP" sz="2800" dirty="0" smtClean="0"/>
              <a:t>1</a:t>
            </a:r>
            <a:r>
              <a:rPr kumimoji="1" lang="ja-JP" altLang="en-US" sz="2800" dirty="0" smtClean="0"/>
              <a:t>主成分軸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350401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直線コネクタ 43"/>
          <p:cNvCxnSpPr/>
          <p:nvPr/>
        </p:nvCxnSpPr>
        <p:spPr>
          <a:xfrm flipV="1">
            <a:off x="3458956" y="4382199"/>
            <a:ext cx="124474" cy="1269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2309909" y="3068960"/>
            <a:ext cx="2298095" cy="288032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ja-JP" altLang="en-US" dirty="0" smtClean="0"/>
              <a:t>２</a:t>
            </a:r>
            <a:r>
              <a:rPr kumimoji="1" lang="ja-JP" altLang="en-US" dirty="0" smtClean="0"/>
              <a:t>主成分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en-US" altLang="ja-JP" dirty="0" smtClean="0"/>
              <a:t>1</a:t>
            </a:r>
            <a:r>
              <a:rPr lang="ja-JP" altLang="en-US" dirty="0" smtClean="0"/>
              <a:t>主成分を直交する軸の中で、軸上に射影した</a:t>
            </a:r>
            <a:endParaRPr lang="en-US" altLang="ja-JP" dirty="0" smtClean="0"/>
          </a:p>
          <a:p>
            <a:pPr marL="11430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データの分散が最大となる軸を探す</a:t>
            </a:r>
            <a:endParaRPr lang="en-US" altLang="ja-JP" dirty="0" smtClean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331640" y="6165304"/>
            <a:ext cx="42484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 flipV="1">
            <a:off x="1763688" y="3068960"/>
            <a:ext cx="0" cy="34563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flipV="1">
            <a:off x="2157509" y="3429000"/>
            <a:ext cx="2846539" cy="252028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/楕円 14"/>
          <p:cNvSpPr/>
          <p:nvPr/>
        </p:nvSpPr>
        <p:spPr>
          <a:xfrm>
            <a:off x="3016738" y="4022159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690151" y="3543460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3995936" y="5193196"/>
            <a:ext cx="180020" cy="18002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2357754" y="4599130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3275856" y="3034046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5123514" y="4202179"/>
            <a:ext cx="180020" cy="18002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矢印コネクタ 21"/>
          <p:cNvCxnSpPr>
            <a:stCxn id="19" idx="7"/>
            <a:endCxn id="15" idx="3"/>
          </p:cNvCxnSpPr>
          <p:nvPr/>
        </p:nvCxnSpPr>
        <p:spPr>
          <a:xfrm flipV="1">
            <a:off x="2511411" y="4175816"/>
            <a:ext cx="531690" cy="44967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20" idx="3"/>
            <a:endCxn id="17" idx="7"/>
          </p:cNvCxnSpPr>
          <p:nvPr/>
        </p:nvCxnSpPr>
        <p:spPr>
          <a:xfrm flipH="1">
            <a:off x="2843808" y="3187703"/>
            <a:ext cx="458411" cy="38212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21" idx="3"/>
            <a:endCxn id="18" idx="7"/>
          </p:cNvCxnSpPr>
          <p:nvPr/>
        </p:nvCxnSpPr>
        <p:spPr>
          <a:xfrm flipH="1">
            <a:off x="4149593" y="4355836"/>
            <a:ext cx="1000284" cy="86372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4790045" y="5324169"/>
            <a:ext cx="2509677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第</a:t>
            </a:r>
            <a:r>
              <a:rPr lang="en-US" altLang="ja-JP" sz="2800" dirty="0"/>
              <a:t>2</a:t>
            </a:r>
            <a:r>
              <a:rPr kumimoji="1" lang="ja-JP" altLang="en-US" sz="2800" dirty="0" smtClean="0"/>
              <a:t>主成分軸</a:t>
            </a:r>
            <a:endParaRPr kumimoji="1" lang="en-US" altLang="ja-JP" sz="2800" dirty="0" smtClean="0"/>
          </a:p>
        </p:txBody>
      </p:sp>
      <p:cxnSp>
        <p:nvCxnSpPr>
          <p:cNvPr id="49" name="直線コネクタ 48"/>
          <p:cNvCxnSpPr/>
          <p:nvPr/>
        </p:nvCxnSpPr>
        <p:spPr>
          <a:xfrm>
            <a:off x="3583430" y="4382199"/>
            <a:ext cx="124474" cy="1440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66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主成分分析の基礎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827584" y="1700808"/>
                <a:ext cx="5976664" cy="2423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sz="2400" b="0" i="1" smtClean="0">
                          <a:latin typeface="Cambria Math"/>
                        </a:rPr>
                        <m:t> </m:t>
                      </m:r>
                      <m:r>
                        <a:rPr kumimoji="1" lang="en-US" altLang="ja-JP" sz="2400" b="0" i="1" smtClean="0"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kumimoji="1"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11</m:t>
                          </m:r>
                        </m:sub>
                      </m:sSub>
                      <m:sSub>
                        <m:sSubPr>
                          <m:ctrlPr>
                            <a:rPr kumimoji="1" lang="en-US" altLang="ja-JP" sz="24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kumimoji="1" lang="en-US" altLang="ja-JP" sz="24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sz="24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ja-JP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b="0" i="1" smtClean="0">
                              <a:latin typeface="Cambria Math"/>
                              <a:ea typeface="Cambria Math"/>
                            </a:rPr>
                            <m:t>⋯+ 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altLang="ja-JP" sz="2400" b="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ja-JP" sz="2400" b="0" dirty="0" smtClean="0">
                  <a:solidFill>
                    <a:schemeClr val="accent5">
                      <a:lumMod val="75000"/>
                    </a:schemeClr>
                  </a:solidFill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</a:rPr>
                        <m:t> 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/>
                              <a:ea typeface="Cambria Math"/>
                            </a:rPr>
                            <m:t>⋯+ </m:t>
                          </m:r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ja-JP" sz="240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 smtClean="0">
                          <a:latin typeface="Cambria Math"/>
                          <a:ea typeface="Cambria Math"/>
                        </a:rPr>
                        <m:t>⋯⋯⋯</m:t>
                      </m:r>
                    </m:oMath>
                  </m:oMathPara>
                </a14:m>
                <a:endParaRPr lang="en-US" altLang="ja-JP" sz="2400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</a:rPr>
                        <m:t> 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/>
                              <a:ea typeface="Cambria Math"/>
                            </a:rPr>
                            <m:t>⋯+ </m:t>
                          </m:r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kumimoji="1" lang="en-US" altLang="ja-JP" sz="2400" dirty="0" smtClean="0">
                  <a:solidFill>
                    <a:srgbClr val="00B0F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⋯⋯⋯</m:t>
                      </m:r>
                    </m:oMath>
                  </m:oMathPara>
                </a14:m>
                <a:endParaRPr kumimoji="1" lang="en-US" altLang="ja-JP" sz="2400" dirty="0" smtClean="0">
                  <a:solidFill>
                    <a:srgbClr val="00B0F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altLang="ja-JP" sz="2400" b="0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</a:rPr>
                        <m:t> </m:t>
                      </m:r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ja-JP" sz="24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ja-JP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latin typeface="Cambria Math"/>
                              <a:ea typeface="Cambria Math"/>
                            </a:rPr>
                            <m:t>⋯+ </m:t>
                          </m:r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en-US" altLang="ja-JP" sz="2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24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kumimoji="1" lang="ja-JP" altLang="en-US" sz="24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700808"/>
                <a:ext cx="5976664" cy="2423677"/>
              </a:xfrm>
              <a:prstGeom prst="rect">
                <a:avLst/>
              </a:prstGeom>
              <a:blipFill rotWithShape="1">
                <a:blip r:embed="rId2"/>
                <a:stretch>
                  <a:fillRect b="-2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右矢印 3"/>
          <p:cNvSpPr/>
          <p:nvPr/>
        </p:nvSpPr>
        <p:spPr>
          <a:xfrm rot="5400000">
            <a:off x="1080815" y="4690345"/>
            <a:ext cx="1320739" cy="189021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2627784" y="4124486"/>
            <a:ext cx="0" cy="600658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5508104" y="4124485"/>
            <a:ext cx="0" cy="600658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H="1">
            <a:off x="2627784" y="4688506"/>
            <a:ext cx="2880320" cy="0"/>
          </a:xfrm>
          <a:prstGeom prst="line">
            <a:avLst/>
          </a:prstGeom>
          <a:ln w="762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右矢印 15"/>
          <p:cNvSpPr/>
          <p:nvPr/>
        </p:nvSpPr>
        <p:spPr>
          <a:xfrm rot="5400000">
            <a:off x="3061037" y="4690345"/>
            <a:ext cx="1320736" cy="189022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3059832" y="4124485"/>
            <a:ext cx="0" cy="816681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4067944" y="4124488"/>
            <a:ext cx="0" cy="816677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H="1">
            <a:off x="3059832" y="4904528"/>
            <a:ext cx="2880320" cy="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右矢印 19"/>
          <p:cNvSpPr/>
          <p:nvPr/>
        </p:nvSpPr>
        <p:spPr>
          <a:xfrm rot="5400000">
            <a:off x="5257281" y="4690345"/>
            <a:ext cx="1320736" cy="189022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1021104" y="5517232"/>
            <a:ext cx="1440160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主成分</a:t>
            </a:r>
            <a:endParaRPr kumimoji="1" lang="ja-JP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3001325" y="5517232"/>
            <a:ext cx="1440160" cy="5040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主成分負荷量</a:t>
            </a:r>
            <a:endParaRPr kumimoji="1" lang="ja-JP" alt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5197569" y="5538424"/>
            <a:ext cx="1440160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変 数</a:t>
            </a:r>
            <a:endParaRPr kumimoji="1" lang="ja-JP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右矢印 27"/>
          <p:cNvSpPr/>
          <p:nvPr/>
        </p:nvSpPr>
        <p:spPr>
          <a:xfrm rot="10800000">
            <a:off x="6138174" y="1844824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890337" y="1801554"/>
            <a:ext cx="1138047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 smtClean="0"/>
              <a:t>第</a:t>
            </a:r>
            <a:r>
              <a:rPr lang="en-US" altLang="ja-JP" sz="1600" dirty="0" smtClean="0"/>
              <a:t>1</a:t>
            </a:r>
            <a:r>
              <a:rPr lang="ja-JP" altLang="en-US" sz="1600" dirty="0" smtClean="0"/>
              <a:t>主成分</a:t>
            </a:r>
            <a:endParaRPr kumimoji="1" lang="en-US" altLang="ja-JP" sz="1600" dirty="0" smtClean="0"/>
          </a:p>
        </p:txBody>
      </p:sp>
      <p:sp>
        <p:nvSpPr>
          <p:cNvPr id="30" name="右矢印 29"/>
          <p:cNvSpPr/>
          <p:nvPr/>
        </p:nvSpPr>
        <p:spPr>
          <a:xfrm rot="10800000">
            <a:off x="6156176" y="2305611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908339" y="2262341"/>
            <a:ext cx="1138047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dirty="0" smtClean="0"/>
              <a:t>第</a:t>
            </a:r>
            <a:r>
              <a:rPr lang="en-US" altLang="ja-JP" sz="1600" dirty="0" smtClean="0"/>
              <a:t>2</a:t>
            </a:r>
            <a:r>
              <a:rPr lang="ja-JP" altLang="en-US" sz="1600" dirty="0" smtClean="0"/>
              <a:t>主成分</a:t>
            </a:r>
            <a:endParaRPr kumimoji="1" lang="en-US" altLang="ja-JP" sz="1600" dirty="0" smtClean="0"/>
          </a:p>
        </p:txBody>
      </p:sp>
    </p:spTree>
    <p:extLst>
      <p:ext uri="{BB962C8B-B14F-4D97-AF65-F5344CB8AC3E}">
        <p14:creationId xmlns:p14="http://schemas.microsoft.com/office/powerpoint/2010/main" val="35294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固有値</a:t>
            </a:r>
            <a:r>
              <a:rPr lang="ja-JP" altLang="en-US" dirty="0" smtClean="0"/>
              <a:t>と寄与率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kumimoji="1" lang="ja-JP" altLang="en-US" dirty="0" smtClean="0">
                    <a:latin typeface="HGP創英ﾌﾟﾚｾﾞﾝｽEB" pitchFamily="18" charset="-128"/>
                    <a:ea typeface="HGP創英ﾌﾟﾚｾﾞﾝｽEB" pitchFamily="18" charset="-128"/>
                  </a:rPr>
                  <a:t>固有値</a:t>
                </a:r>
                <a:r>
                  <a:rPr kumimoji="1" lang="en-US" altLang="ja-JP" dirty="0" smtClean="0"/>
                  <a:t>‥</a:t>
                </a:r>
                <a:r>
                  <a:rPr kumimoji="1" lang="ja-JP" altLang="en-US" dirty="0" smtClean="0"/>
                  <a:t>主成分得点の標準偏差の</a:t>
                </a:r>
                <a:r>
                  <a:rPr lang="ja-JP" altLang="en-US" dirty="0" smtClean="0"/>
                  <a:t>２乗に等しく、　　　　　　　　　　　　　　　　</a:t>
                </a:r>
                <a:r>
                  <a:rPr lang="en-US" altLang="ja-JP" dirty="0" smtClean="0"/>
                  <a:t>	</a:t>
                </a:r>
                <a:r>
                  <a:rPr lang="ja-JP" altLang="en-US" dirty="0" smtClean="0"/>
                  <a:t>　　</a:t>
                </a:r>
                <a:r>
                  <a:rPr kumimoji="1" lang="ja-JP" altLang="en-US" dirty="0" smtClean="0"/>
                  <a:t>固有値が大きい主成分ほど物のデータの情報を</a:t>
                </a:r>
                <a:r>
                  <a:rPr kumimoji="1" lang="en-US" altLang="ja-JP" dirty="0" smtClean="0"/>
                  <a:t>	</a:t>
                </a:r>
                <a:r>
                  <a:rPr kumimoji="1" lang="ja-JP" altLang="en-US" dirty="0" smtClean="0"/>
                  <a:t>　　多く含んでいる</a:t>
                </a:r>
                <a:endParaRPr kumimoji="1" lang="en-US" altLang="ja-JP" dirty="0" smtClean="0"/>
              </a:p>
              <a:p>
                <a:endParaRPr kumimoji="1" lang="en-US" altLang="ja-JP" dirty="0" smtClean="0"/>
              </a:p>
              <a:p>
                <a:r>
                  <a:rPr kumimoji="1" lang="ja-JP" altLang="en-US" dirty="0" smtClean="0">
                    <a:latin typeface="HGP創英ﾌﾟﾚｾﾞﾝｽEB" pitchFamily="18" charset="-128"/>
                    <a:ea typeface="HGP創英ﾌﾟﾚｾﾞﾝｽEB" pitchFamily="18" charset="-128"/>
                  </a:rPr>
                  <a:t>寄与率</a:t>
                </a:r>
                <a:r>
                  <a:rPr kumimoji="1" lang="en-US" altLang="ja-JP" dirty="0" smtClean="0"/>
                  <a:t>‥</a:t>
                </a:r>
                <a:r>
                  <a:rPr kumimoji="1" lang="ja-JP" altLang="en-US" dirty="0" smtClean="0"/>
                  <a:t>全情報量のうち、該当する主成分が占める</a:t>
                </a:r>
                <a:r>
                  <a:rPr kumimoji="1" lang="en-US" altLang="ja-JP" dirty="0" smtClean="0"/>
                  <a:t>	</a:t>
                </a:r>
                <a:r>
                  <a:rPr kumimoji="1" lang="ja-JP" altLang="en-US" dirty="0" smtClean="0"/>
                  <a:t>　　　</a:t>
                </a:r>
                <a:r>
                  <a:rPr kumimoji="1" lang="en-US" altLang="ja-JP" dirty="0" smtClean="0"/>
                  <a:t>	</a:t>
                </a:r>
                <a:r>
                  <a:rPr kumimoji="1" lang="ja-JP" altLang="en-US" dirty="0" smtClean="0"/>
                  <a:t>　　情報量の割合</a:t>
                </a:r>
                <a:endParaRPr kumimoji="1" lang="en-US" altLang="ja-JP" dirty="0" smtClean="0"/>
              </a:p>
              <a:p>
                <a:endParaRPr kumimoji="1" lang="en-US" altLang="ja-JP" dirty="0" smtClean="0"/>
              </a:p>
              <a:p>
                <a:r>
                  <a:rPr lang="ja-JP" altLang="en-US" dirty="0" smtClean="0">
                    <a:latin typeface="HGP創英ﾌﾟﾚｾﾞﾝｽEB" pitchFamily="18" charset="-128"/>
                    <a:ea typeface="HGP創英ﾌﾟﾚｾﾞﾝｽEB" pitchFamily="18" charset="-128"/>
                  </a:rPr>
                  <a:t>累積寄与率</a:t>
                </a:r>
                <a:r>
                  <a:rPr lang="en-US" altLang="ja-JP" dirty="0" smtClean="0"/>
                  <a:t>‥</a:t>
                </a:r>
                <a:r>
                  <a:rPr lang="ja-JP" altLang="en-US" dirty="0" smtClean="0"/>
                  <a:t>寄与率を累積したもの</a:t>
                </a:r>
                <a:endParaRPr lang="en-US" altLang="ja-JP" dirty="0" smtClean="0"/>
              </a:p>
              <a:p>
                <a:endParaRPr lang="en-US" altLang="ja-JP" dirty="0"/>
              </a:p>
              <a:p>
                <a:r>
                  <a:rPr lang="ja-JP" altLang="en-US" dirty="0" smtClean="0">
                    <a:latin typeface="HGP創英ﾌﾟﾚｾﾞﾝｽEB" pitchFamily="18" charset="-128"/>
                    <a:ea typeface="HGP創英ﾌﾟﾚｾﾞﾝｽEB" pitchFamily="18" charset="-128"/>
                  </a:rPr>
                  <a:t>主成分得点</a:t>
                </a:r>
                <a:r>
                  <a:rPr lang="en-US" altLang="ja-JP" dirty="0" smtClean="0"/>
                  <a:t>‥</a:t>
                </a:r>
                <a:r>
                  <a:rPr lang="ja-JP" altLang="en-US" dirty="0" smtClean="0"/>
                  <a:t>主成分、</a:t>
                </a:r>
                <a:r>
                  <a:rPr lang="en-US" altLang="ja-JP" dirty="0" smtClean="0"/>
                  <a:t>							</a:t>
                </a:r>
                <a:r>
                  <a:rPr lang="ja-JP" altLang="en-US" dirty="0" smtClean="0"/>
                  <a:t>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sz="2400" i="1">
                        <a:solidFill>
                          <a:sysClr val="windowText" lastClr="000000"/>
                        </a:solidFill>
                        <a:latin typeface="Cambria Math"/>
                      </a:rPr>
                      <m:t> </m:t>
                    </m:r>
                    <m:r>
                      <a:rPr lang="en-US" altLang="ja-JP" sz="2400" i="1">
                        <a:solidFill>
                          <a:sysClr val="windowText" lastClr="000000"/>
                        </a:solidFill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sub>
                    </m:sSub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altLang="ja-JP" sz="2400" i="1">
                        <a:solidFill>
                          <a:sysClr val="windowText" lastClr="000000"/>
                        </a:solidFill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altLang="ja-JP" sz="2400" i="1">
                        <a:solidFill>
                          <a:sysClr val="windowText" lastClr="000000"/>
                        </a:solidFill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⋯+ </m:t>
                        </m:r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ysClr val="windowText" lastClr="000000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sub>
                    </m:sSub>
                  </m:oMath>
                </a14:m>
                <a:endParaRPr lang="en-US" altLang="ja-JP" dirty="0" smtClean="0"/>
              </a:p>
              <a:p>
                <a:pPr marL="114300" indent="0">
                  <a:buNone/>
                </a:pPr>
                <a:r>
                  <a:rPr lang="en-US" altLang="ja-JP" dirty="0"/>
                  <a:t>	</a:t>
                </a:r>
                <a:r>
                  <a:rPr lang="en-US" altLang="ja-JP" dirty="0" smtClean="0"/>
                  <a:t>	</a:t>
                </a:r>
                <a:r>
                  <a:rPr lang="ja-JP" altLang="en-US" dirty="0"/>
                  <a:t> </a:t>
                </a:r>
                <a:r>
                  <a:rPr lang="ja-JP" altLang="en-US" dirty="0" smtClean="0"/>
                  <a:t>   に個々のデータを代入したもの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199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主成分分析関数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021992" y="1412776"/>
            <a:ext cx="568863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 smtClean="0"/>
              <a:t>princomp</a:t>
            </a:r>
            <a:r>
              <a:rPr kumimoji="1" lang="en-US" altLang="ja-JP" sz="2400" dirty="0" smtClean="0"/>
              <a:t>(</a:t>
            </a:r>
            <a:r>
              <a:rPr kumimoji="1" lang="en-US" altLang="ja-JP" sz="2400" dirty="0" err="1" smtClean="0"/>
              <a:t>x,cor</a:t>
            </a:r>
            <a:r>
              <a:rPr kumimoji="1" lang="en-US" altLang="ja-JP" sz="2400" dirty="0" smtClean="0"/>
              <a:t>=</a:t>
            </a:r>
            <a:r>
              <a:rPr kumimoji="1" lang="en-US" altLang="ja-JP" sz="2400" dirty="0" err="1" smtClean="0"/>
              <a:t>FALSE,scores</a:t>
            </a:r>
            <a:r>
              <a:rPr kumimoji="1" lang="en-US" altLang="ja-JP" sz="2400" dirty="0" smtClean="0"/>
              <a:t>=TRUE,…)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1560" y="2564904"/>
            <a:ext cx="6912768" cy="39840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accent6">
                    <a:lumMod val="50000"/>
                  </a:schemeClr>
                </a:solidFill>
              </a:rPr>
              <a:t>x</a:t>
            </a:r>
            <a:r>
              <a:rPr lang="ja-JP" altLang="en-US" sz="2000" dirty="0" smtClean="0"/>
              <a:t>：</a:t>
            </a:r>
            <a:r>
              <a:rPr kumimoji="1" lang="ja-JP" altLang="en-US" sz="2000" dirty="0" smtClean="0"/>
              <a:t>主成分分析を行う量的データマトリックス、</a:t>
            </a:r>
            <a:r>
              <a:rPr kumimoji="1" lang="en-US" altLang="ja-JP" sz="2000" dirty="0" smtClean="0"/>
              <a:t>	</a:t>
            </a:r>
          </a:p>
          <a:p>
            <a:r>
              <a:rPr lang="ja-JP" altLang="en-US" sz="2000" dirty="0" smtClean="0"/>
              <a:t>　  </a:t>
            </a:r>
            <a:r>
              <a:rPr kumimoji="1" lang="ja-JP" altLang="en-US" sz="2000" dirty="0" smtClean="0"/>
              <a:t>あるいはデータフレーム</a:t>
            </a:r>
            <a:endParaRPr kumimoji="1" lang="en-US" altLang="ja-JP" sz="2000" dirty="0" smtClean="0"/>
          </a:p>
          <a:p>
            <a:endParaRPr lang="en-US" altLang="ja-JP" sz="2000" dirty="0" smtClean="0"/>
          </a:p>
          <a:p>
            <a:r>
              <a:rPr kumimoji="1" lang="en-US" altLang="ja-JP" sz="2400" b="1" dirty="0" err="1" smtClean="0">
                <a:solidFill>
                  <a:schemeClr val="accent6">
                    <a:lumMod val="50000"/>
                  </a:schemeClr>
                </a:solidFill>
              </a:rPr>
              <a:t>cor</a:t>
            </a:r>
            <a:r>
              <a:rPr lang="en-US" altLang="ja-JP" sz="2400" b="1" dirty="0" smtClean="0">
                <a:solidFill>
                  <a:schemeClr val="accent6">
                    <a:lumMod val="50000"/>
                  </a:schemeClr>
                </a:solidFill>
              </a:rPr>
              <a:t>=FALSE</a:t>
            </a:r>
            <a:r>
              <a:rPr lang="ja-JP" altLang="en-US" sz="2000" dirty="0"/>
              <a:t>：</a:t>
            </a:r>
            <a:r>
              <a:rPr lang="ja-JP" altLang="en-US" sz="2000" dirty="0" smtClean="0"/>
              <a:t>分散共分散行列</a:t>
            </a:r>
            <a:endParaRPr lang="en-US" altLang="ja-JP" sz="2000" dirty="0" smtClean="0"/>
          </a:p>
          <a:p>
            <a:r>
              <a:rPr kumimoji="1" lang="en-US" altLang="ja-JP" sz="2400" b="1" dirty="0" err="1" smtClean="0">
                <a:solidFill>
                  <a:schemeClr val="accent6">
                    <a:lumMod val="50000"/>
                  </a:schemeClr>
                </a:solidFill>
              </a:rPr>
              <a:t>cor</a:t>
            </a:r>
            <a:r>
              <a:rPr kumimoji="1" lang="en-US" altLang="ja-JP" sz="2400" b="1" dirty="0" smtClean="0">
                <a:solidFill>
                  <a:schemeClr val="accent6">
                    <a:lumMod val="50000"/>
                  </a:schemeClr>
                </a:solidFill>
              </a:rPr>
              <a:t>=TRUE</a:t>
            </a:r>
            <a:r>
              <a:rPr lang="ja-JP" altLang="en-US" sz="2000" dirty="0"/>
              <a:t>：</a:t>
            </a:r>
            <a:r>
              <a:rPr kumimoji="1" lang="ja-JP" altLang="en-US" sz="2000" dirty="0" smtClean="0"/>
              <a:t>相関係数行列</a:t>
            </a:r>
            <a:endParaRPr kumimoji="1" lang="en-US" altLang="ja-JP" sz="2000" dirty="0" smtClean="0"/>
          </a:p>
          <a:p>
            <a:endParaRPr lang="en-US" altLang="ja-JP" sz="2000" dirty="0" smtClean="0"/>
          </a:p>
          <a:p>
            <a:r>
              <a:rPr kumimoji="1" lang="en-US" altLang="ja-JP" sz="2400" b="1" dirty="0" smtClean="0">
                <a:solidFill>
                  <a:schemeClr val="accent6">
                    <a:lumMod val="50000"/>
                  </a:schemeClr>
                </a:solidFill>
              </a:rPr>
              <a:t>       $</a:t>
            </a:r>
            <a:r>
              <a:rPr kumimoji="1" lang="en-US" altLang="ja-JP" sz="2400" b="1" dirty="0" err="1" smtClean="0">
                <a:solidFill>
                  <a:schemeClr val="accent6">
                    <a:lumMod val="50000"/>
                  </a:schemeClr>
                </a:solidFill>
              </a:rPr>
              <a:t>sdev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：標準偏差が格納されている</a:t>
            </a:r>
            <a:endParaRPr kumimoji="1" lang="en-US" altLang="ja-JP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ja-JP" sz="2400" b="1" dirty="0" smtClean="0">
                <a:solidFill>
                  <a:schemeClr val="accent6">
                    <a:lumMod val="50000"/>
                  </a:schemeClr>
                </a:solidFill>
              </a:rPr>
              <a:t>$loadings</a:t>
            </a:r>
            <a:r>
              <a:rPr lang="ja-JP" altLang="en-US" sz="2000" dirty="0" smtClean="0">
                <a:solidFill>
                  <a:schemeClr val="tx1"/>
                </a:solidFill>
              </a:rPr>
              <a:t>：固有ベクトルが格納されている</a:t>
            </a:r>
            <a:endParaRPr lang="en-US" altLang="ja-JP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en-US" altLang="ja-JP" sz="2400" b="1" dirty="0" smtClean="0">
                <a:solidFill>
                  <a:schemeClr val="accent6">
                    <a:lumMod val="50000"/>
                  </a:schemeClr>
                </a:solidFill>
              </a:rPr>
              <a:t>    $scores</a:t>
            </a:r>
            <a:r>
              <a:rPr kumimoji="1" lang="ja-JP" altLang="en-US" sz="2000" dirty="0" smtClean="0">
                <a:solidFill>
                  <a:schemeClr val="accent6">
                    <a:lumMod val="50000"/>
                  </a:schemeClr>
                </a:solidFill>
              </a:rPr>
              <a:t>：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主成分得点が格納されている</a:t>
            </a:r>
            <a:r>
              <a:rPr kumimoji="1" lang="en-US" altLang="ja-JP" sz="2000" dirty="0" smtClean="0">
                <a:solidFill>
                  <a:schemeClr val="tx1"/>
                </a:solidFill>
              </a:rPr>
              <a:t>	</a:t>
            </a:r>
          </a:p>
          <a:p>
            <a:pPr lvl="0"/>
            <a:r>
              <a:rPr lang="en-US" altLang="ja-JP" sz="2400" b="1" dirty="0">
                <a:solidFill>
                  <a:srgbClr val="B1A089">
                    <a:lumMod val="50000"/>
                  </a:srgbClr>
                </a:solidFill>
              </a:rPr>
              <a:t>summary</a:t>
            </a:r>
            <a:r>
              <a:rPr lang="ja-JP" altLang="en-US" sz="2000" dirty="0">
                <a:solidFill>
                  <a:srgbClr val="2F2B20"/>
                </a:solidFill>
              </a:rPr>
              <a:t>：寄与率、累積寄与率を呼び出す</a:t>
            </a:r>
            <a:r>
              <a:rPr lang="ja-JP" altLang="en-US" sz="2000" dirty="0" smtClean="0">
                <a:solidFill>
                  <a:srgbClr val="2F2B20"/>
                </a:solidFill>
              </a:rPr>
              <a:t>関数</a:t>
            </a:r>
            <a:endParaRPr kumimoji="1" lang="en-US" altLang="ja-JP" sz="2400" b="1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788024" y="3789040"/>
            <a:ext cx="3600400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元のデータをなるべく反映する場合</a:t>
            </a:r>
            <a:endParaRPr kumimoji="1" lang="en-US" altLang="ja-JP" sz="16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788024" y="4206557"/>
            <a:ext cx="3600400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単位を揃えて標準化する場合</a:t>
            </a:r>
            <a:endParaRPr kumimoji="1" lang="en-US" altLang="ja-JP" sz="1600" dirty="0" smtClean="0"/>
          </a:p>
        </p:txBody>
      </p:sp>
      <p:sp>
        <p:nvSpPr>
          <p:cNvPr id="8" name="右矢印 7"/>
          <p:cNvSpPr/>
          <p:nvPr/>
        </p:nvSpPr>
        <p:spPr>
          <a:xfrm>
            <a:off x="4310971" y="3940321"/>
            <a:ext cx="333037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右矢印 8"/>
          <p:cNvSpPr/>
          <p:nvPr/>
        </p:nvSpPr>
        <p:spPr>
          <a:xfrm>
            <a:off x="4310971" y="4293096"/>
            <a:ext cx="333037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59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用いるデータ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7544" y="1254229"/>
            <a:ext cx="4435168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&gt; </a:t>
            </a:r>
            <a:r>
              <a:rPr lang="en-US" altLang="ja-JP" sz="1600" dirty="0" err="1"/>
              <a:t>seiseki.pc</a:t>
            </a:r>
            <a:r>
              <a:rPr lang="en-US" altLang="ja-JP" sz="1600" dirty="0"/>
              <a:t>&lt;-</a:t>
            </a:r>
            <a:r>
              <a:rPr lang="en-US" altLang="ja-JP" sz="1600" dirty="0" err="1"/>
              <a:t>princomp</a:t>
            </a:r>
            <a:r>
              <a:rPr lang="en-US" altLang="ja-JP" sz="1600" dirty="0"/>
              <a:t>(</a:t>
            </a:r>
            <a:r>
              <a:rPr lang="en-US" altLang="ja-JP" sz="1600" dirty="0" err="1"/>
              <a:t>seiseki</a:t>
            </a:r>
            <a:r>
              <a:rPr lang="en-US" altLang="ja-JP" sz="1600" dirty="0"/>
              <a:t>)</a:t>
            </a:r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130904"/>
              </p:ext>
            </p:extLst>
          </p:nvPr>
        </p:nvGraphicFramePr>
        <p:xfrm>
          <a:off x="323528" y="1844824"/>
          <a:ext cx="7722741" cy="4752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マクロ有効ワークシート" r:id="rId4" imgW="6867590" imgH="3438450" progId="Excel.SheetMacroEnabled.12">
                  <p:embed/>
                </p:oleObj>
              </mc:Choice>
              <mc:Fallback>
                <p:oleObj name="マクロ有効ワークシート" r:id="rId4" imgW="6867590" imgH="3438450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8" y="1844824"/>
                        <a:ext cx="7722741" cy="4752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テキスト ボックス 12"/>
          <p:cNvSpPr txBox="1"/>
          <p:nvPr/>
        </p:nvSpPr>
        <p:spPr>
          <a:xfrm>
            <a:off x="5076056" y="1288280"/>
            <a:ext cx="2736304" cy="3064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200" dirty="0" smtClean="0"/>
              <a:t>※</a:t>
            </a:r>
            <a:r>
              <a:rPr lang="ja-JP" altLang="en-US" sz="1200" dirty="0" smtClean="0"/>
              <a:t>データ</a:t>
            </a:r>
            <a:r>
              <a:rPr lang="ja-JP" altLang="en-US" sz="1200" dirty="0"/>
              <a:t>は統計科学研究所から抜粋</a:t>
            </a:r>
          </a:p>
        </p:txBody>
      </p:sp>
    </p:spTree>
    <p:extLst>
      <p:ext uri="{BB962C8B-B14F-4D97-AF65-F5344CB8AC3E}">
        <p14:creationId xmlns:p14="http://schemas.microsoft.com/office/powerpoint/2010/main" val="52196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結果と要約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69271" y="2470864"/>
            <a:ext cx="7632848" cy="22474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</a:t>
            </a:r>
            <a:r>
              <a:rPr lang="en-US" altLang="ja-JP" dirty="0" err="1" smtClean="0"/>
              <a:t>seiseki.pc</a:t>
            </a:r>
            <a:r>
              <a:rPr lang="en-US" altLang="ja-JP" dirty="0"/>
              <a:t>&lt;-</a:t>
            </a:r>
            <a:r>
              <a:rPr lang="en-US" altLang="ja-JP" dirty="0" err="1" smtClean="0"/>
              <a:t>princomp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seiseki</a:t>
            </a:r>
            <a:r>
              <a:rPr lang="en-US" altLang="ja-JP" dirty="0" smtClean="0"/>
              <a:t>)</a:t>
            </a:r>
            <a:r>
              <a:rPr lang="en-US" altLang="ja-JP" dirty="0"/>
              <a:t> </a:t>
            </a:r>
            <a:r>
              <a:rPr lang="en-US" altLang="ja-JP" dirty="0" smtClean="0"/>
              <a:t>         #</a:t>
            </a:r>
            <a:r>
              <a:rPr lang="en-US" altLang="ja-JP" dirty="0" err="1" smtClean="0"/>
              <a:t>seiseki.pc</a:t>
            </a:r>
            <a:r>
              <a:rPr lang="ja-JP" altLang="en-US" dirty="0" smtClean="0"/>
              <a:t>に主成分分析の結果を格納</a:t>
            </a:r>
            <a:endParaRPr lang="en-US" altLang="ja-JP" dirty="0"/>
          </a:p>
          <a:p>
            <a:r>
              <a:rPr lang="en-US" altLang="ja-JP" dirty="0"/>
              <a:t>&gt; </a:t>
            </a:r>
            <a:r>
              <a:rPr lang="en-US" altLang="ja-JP" dirty="0" smtClean="0"/>
              <a:t>summary(</a:t>
            </a:r>
            <a:r>
              <a:rPr lang="en-US" altLang="ja-JP" dirty="0" err="1" smtClean="0"/>
              <a:t>seiseki.pc</a:t>
            </a:r>
            <a:r>
              <a:rPr lang="en-US" altLang="ja-JP" dirty="0" smtClean="0"/>
              <a:t>)	             #</a:t>
            </a:r>
            <a:r>
              <a:rPr lang="ja-JP" altLang="en-US" dirty="0" smtClean="0"/>
              <a:t>第</a:t>
            </a:r>
            <a:r>
              <a:rPr lang="en-US" altLang="ja-JP" dirty="0" smtClean="0"/>
              <a:t>5</a:t>
            </a:r>
            <a:r>
              <a:rPr lang="ja-JP" altLang="en-US" dirty="0" smtClean="0"/>
              <a:t>主成分以降は省略</a:t>
            </a:r>
            <a:endParaRPr lang="en-US" altLang="ja-JP" dirty="0"/>
          </a:p>
          <a:p>
            <a:r>
              <a:rPr lang="en-US" altLang="ja-JP" dirty="0" smtClean="0"/>
              <a:t>Importance </a:t>
            </a:r>
            <a:r>
              <a:rPr lang="en-US" altLang="ja-JP" dirty="0"/>
              <a:t>of components:</a:t>
            </a:r>
          </a:p>
          <a:p>
            <a:r>
              <a:rPr lang="en-US" altLang="ja-JP" dirty="0" smtClean="0"/>
              <a:t>                                          </a:t>
            </a:r>
            <a:r>
              <a:rPr lang="en-US" altLang="ja-JP" dirty="0"/>
              <a:t>Comp.1     </a:t>
            </a:r>
            <a:r>
              <a:rPr lang="en-US" altLang="ja-JP" dirty="0" smtClean="0"/>
              <a:t>    Comp.2        </a:t>
            </a:r>
            <a:r>
              <a:rPr lang="en-US" altLang="ja-JP" dirty="0"/>
              <a:t>Comp.3    </a:t>
            </a:r>
            <a:r>
              <a:rPr lang="en-US" altLang="ja-JP" dirty="0" smtClean="0"/>
              <a:t>    </a:t>
            </a:r>
            <a:r>
              <a:rPr lang="en-US" altLang="ja-JP" dirty="0"/>
              <a:t>Comp.4</a:t>
            </a:r>
          </a:p>
          <a:p>
            <a:r>
              <a:rPr lang="en-US" altLang="ja-JP" dirty="0"/>
              <a:t>Standard deviation     56.5029764 26.4961743 16.4145720 14.49534890</a:t>
            </a:r>
          </a:p>
          <a:p>
            <a:r>
              <a:rPr lang="en-US" altLang="ja-JP" dirty="0"/>
              <a:t>Proportion of Variance  0.6572834  0.1445361  0.0554714  0.04325809</a:t>
            </a:r>
          </a:p>
          <a:p>
            <a:r>
              <a:rPr lang="en-US" altLang="ja-JP" dirty="0"/>
              <a:t>Cumulative Proportion   0.6572834  0.8018195  0.8572909  </a:t>
            </a:r>
            <a:r>
              <a:rPr lang="en-US" altLang="ja-JP" dirty="0" smtClean="0"/>
              <a:t>0.90054894</a:t>
            </a:r>
            <a:endParaRPr lang="en-US" altLang="ja-JP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03648" y="1225168"/>
            <a:ext cx="4968552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chemeClr val="tx1"/>
                </a:solidFill>
              </a:rPr>
              <a:t> 　    </a:t>
            </a:r>
            <a:r>
              <a:rPr kumimoji="1" lang="en-US" altLang="ja-JP" sz="2000" dirty="0" smtClean="0">
                <a:solidFill>
                  <a:schemeClr val="tx1"/>
                </a:solidFill>
              </a:rPr>
              <a:t>Standard deviation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：標準偏差</a:t>
            </a:r>
            <a:endParaRPr kumimoji="1" lang="en-US" altLang="ja-JP" sz="2000" dirty="0" smtClean="0">
              <a:solidFill>
                <a:schemeClr val="tx1"/>
              </a:solidFill>
            </a:endParaRPr>
          </a:p>
          <a:p>
            <a:r>
              <a:rPr lang="en-US" altLang="ja-JP" sz="2000" dirty="0" smtClean="0">
                <a:solidFill>
                  <a:schemeClr val="tx1"/>
                </a:solidFill>
              </a:rPr>
              <a:t>   Proportion of Variance</a:t>
            </a:r>
            <a:r>
              <a:rPr lang="ja-JP" altLang="en-US" sz="2000" dirty="0" smtClean="0">
                <a:solidFill>
                  <a:schemeClr val="tx1"/>
                </a:solidFill>
              </a:rPr>
              <a:t>：寄与率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r>
              <a:rPr kumimoji="1" lang="en-US" altLang="ja-JP" sz="2000" dirty="0" err="1" smtClean="0">
                <a:solidFill>
                  <a:schemeClr val="tx1"/>
                </a:solidFill>
              </a:rPr>
              <a:t>Cumulatiove</a:t>
            </a:r>
            <a:r>
              <a:rPr kumimoji="1" lang="en-US" altLang="ja-JP" sz="2000" dirty="0" smtClean="0">
                <a:solidFill>
                  <a:schemeClr val="tx1"/>
                </a:solidFill>
              </a:rPr>
              <a:t> Proportion</a:t>
            </a:r>
            <a:r>
              <a:rPr kumimoji="1" lang="ja-JP" altLang="en-US" sz="2000" dirty="0" smtClean="0">
                <a:solidFill>
                  <a:schemeClr val="tx1"/>
                </a:solidFill>
              </a:rPr>
              <a:t>：累積寄与率</a:t>
            </a:r>
            <a:endParaRPr kumimoji="1" lang="en-US" altLang="ja-JP" sz="2000" dirty="0">
              <a:solidFill>
                <a:schemeClr val="tx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2483768" y="3714352"/>
            <a:ext cx="1296144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3891602" y="4267624"/>
            <a:ext cx="1112445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2648143" y="3990534"/>
            <a:ext cx="0" cy="1068271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379891" y="5058806"/>
            <a:ext cx="453650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1600" dirty="0" smtClean="0"/>
              <a:t>この値が大きいほどデータを多く含んでいる</a:t>
            </a:r>
            <a:endParaRPr kumimoji="1" lang="en-US" altLang="ja-JP" sz="1600" dirty="0" smtClean="0"/>
          </a:p>
        </p:txBody>
      </p:sp>
      <p:cxnSp>
        <p:nvCxnSpPr>
          <p:cNvPr id="17" name="カギ線コネクタ 16"/>
          <p:cNvCxnSpPr>
            <a:stCxn id="7" idx="4"/>
          </p:cNvCxnSpPr>
          <p:nvPr/>
        </p:nvCxnSpPr>
        <p:spPr>
          <a:xfrm rot="16200000" flipH="1">
            <a:off x="4358073" y="4645408"/>
            <a:ext cx="1224136" cy="1044632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095836" y="5790733"/>
            <a:ext cx="4536504" cy="3745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 smtClean="0"/>
              <a:t>第</a:t>
            </a:r>
            <a:r>
              <a:rPr kumimoji="1" lang="en-US" altLang="ja-JP" sz="1600" dirty="0" smtClean="0"/>
              <a:t>1,2</a:t>
            </a:r>
            <a:r>
              <a:rPr kumimoji="1" lang="ja-JP" altLang="en-US" sz="1600" dirty="0" smtClean="0"/>
              <a:t>主成分に</a:t>
            </a:r>
            <a:r>
              <a:rPr lang="en-US" altLang="ja-JP" sz="1600" dirty="0"/>
              <a:t>80</a:t>
            </a:r>
            <a:r>
              <a:rPr kumimoji="1" lang="en-US" altLang="ja-JP" sz="1600" dirty="0" smtClean="0"/>
              <a:t>%</a:t>
            </a:r>
            <a:r>
              <a:rPr kumimoji="1" lang="ja-JP" altLang="en-US" sz="1600" dirty="0" smtClean="0"/>
              <a:t>のデータが縮約されている</a:t>
            </a:r>
            <a:endParaRPr kumimoji="1" lang="en-US" altLang="ja-JP" sz="1600" dirty="0" smtClean="0"/>
          </a:p>
        </p:txBody>
      </p:sp>
    </p:spTree>
    <p:extLst>
      <p:ext uri="{BB962C8B-B14F-4D97-AF65-F5344CB8AC3E}">
        <p14:creationId xmlns:p14="http://schemas.microsoft.com/office/powerpoint/2010/main" val="282594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主成分得点のプロット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77985" y="1556792"/>
            <a:ext cx="7632848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plot(</a:t>
            </a:r>
            <a:r>
              <a:rPr lang="en-US" altLang="ja-JP" dirty="0" err="1"/>
              <a:t>seiseki.pc$scores</a:t>
            </a:r>
            <a:r>
              <a:rPr lang="en-US" altLang="ja-JP" dirty="0"/>
              <a:t>[,1],</a:t>
            </a:r>
            <a:r>
              <a:rPr lang="en-US" altLang="ja-JP" dirty="0" err="1"/>
              <a:t>seiseki.pc$scores</a:t>
            </a:r>
            <a:r>
              <a:rPr lang="en-US" altLang="ja-JP" dirty="0"/>
              <a:t>[,2],type="n")</a:t>
            </a:r>
          </a:p>
          <a:p>
            <a:r>
              <a:rPr lang="en-US" altLang="ja-JP" dirty="0"/>
              <a:t>&gt; text(</a:t>
            </a:r>
            <a:r>
              <a:rPr lang="en-US" altLang="ja-JP" dirty="0" err="1"/>
              <a:t>seiseki.pc$scores</a:t>
            </a:r>
            <a:r>
              <a:rPr lang="en-US" altLang="ja-JP" dirty="0"/>
              <a:t>[,1],</a:t>
            </a:r>
            <a:r>
              <a:rPr lang="en-US" altLang="ja-JP" dirty="0" err="1"/>
              <a:t>seiseki.pc$scores</a:t>
            </a:r>
            <a:r>
              <a:rPr lang="en-US" altLang="ja-JP" dirty="0"/>
              <a:t>[,2],1:168)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468" y="2474465"/>
            <a:ext cx="4121076" cy="4244885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79512" y="3001943"/>
            <a:ext cx="3600400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主成分得点のプロットのみでは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なんのこっちゃわからない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80898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biplot</a:t>
            </a:r>
            <a:r>
              <a:rPr kumimoji="1" lang="ja-JP" altLang="en-US" dirty="0" smtClean="0"/>
              <a:t>の解釈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77985" y="1412776"/>
            <a:ext cx="5778191" cy="408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</a:t>
            </a:r>
            <a:r>
              <a:rPr lang="en-US" altLang="ja-JP" dirty="0" err="1"/>
              <a:t>biplot</a:t>
            </a:r>
            <a:r>
              <a:rPr lang="en-US" altLang="ja-JP" dirty="0"/>
              <a:t>(</a:t>
            </a:r>
            <a:r>
              <a:rPr lang="en-US" altLang="ja-JP" dirty="0" err="1"/>
              <a:t>seiseki.pc</a:t>
            </a:r>
            <a:r>
              <a:rPr lang="en-US" altLang="ja-JP" dirty="0" smtClean="0"/>
              <a:t>)			#</a:t>
            </a:r>
            <a:r>
              <a:rPr lang="en-US" altLang="ja-JP" dirty="0" err="1" smtClean="0"/>
              <a:t>biplot</a:t>
            </a:r>
            <a:r>
              <a:rPr lang="ja-JP" altLang="en-US" dirty="0" smtClean="0"/>
              <a:t>の実行</a:t>
            </a:r>
            <a:endParaRPr lang="en-US" altLang="ja-JP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42" y="2060848"/>
            <a:ext cx="3849950" cy="3989643"/>
          </a:xfrm>
          <a:prstGeom prst="rect">
            <a:avLst/>
          </a:prstGeom>
        </p:spPr>
      </p:pic>
      <p:sp>
        <p:nvSpPr>
          <p:cNvPr id="5" name="左右矢印 4"/>
          <p:cNvSpPr/>
          <p:nvPr/>
        </p:nvSpPr>
        <p:spPr>
          <a:xfrm>
            <a:off x="4139952" y="6133439"/>
            <a:ext cx="3888432" cy="576064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 smtClean="0">
                <a:ln>
                  <a:solidFill>
                    <a:schemeClr val="tx1"/>
                  </a:solidFill>
                </a:ln>
                <a:noFill/>
              </a:rPr>
              <a:t>高　　　筆記試験合計点　　    低</a:t>
            </a:r>
            <a:r>
              <a:rPr kumimoji="1" lang="ja-JP" altLang="en-US" dirty="0" smtClean="0">
                <a:solidFill>
                  <a:schemeClr val="tx1"/>
                </a:solidFill>
              </a:rPr>
              <a:t>　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左右矢印 5"/>
          <p:cNvSpPr/>
          <p:nvPr/>
        </p:nvSpPr>
        <p:spPr>
          <a:xfrm rot="5400000">
            <a:off x="1763688" y="3767637"/>
            <a:ext cx="3888432" cy="576064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just"/>
            <a:r>
              <a:rPr lang="ja-JP" altLang="en-US" dirty="0" smtClean="0">
                <a:ln>
                  <a:solidFill>
                    <a:schemeClr val="tx1"/>
                  </a:solidFill>
                </a:ln>
                <a:noFill/>
              </a:rPr>
              <a:t>　　　　　　　　　　　　　　　　　　　　　　　　　高</a:t>
            </a:r>
            <a:endParaRPr lang="en-US" altLang="ja-JP" dirty="0" smtClean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 smtClean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 smtClean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r>
              <a:rPr lang="ja-JP" altLang="en-US" dirty="0" smtClean="0">
                <a:ln>
                  <a:solidFill>
                    <a:schemeClr val="tx1"/>
                  </a:solidFill>
                </a:ln>
                <a:noFill/>
              </a:rPr>
              <a:t>　　　体育</a:t>
            </a:r>
            <a:endParaRPr lang="en-US" altLang="ja-JP" dirty="0" smtClean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 smtClean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 smtClean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endParaRPr lang="en-US" altLang="ja-JP" dirty="0">
              <a:ln>
                <a:solidFill>
                  <a:schemeClr val="tx1"/>
                </a:solidFill>
              </a:ln>
              <a:noFill/>
            </a:endParaRPr>
          </a:p>
          <a:p>
            <a:pPr algn="just"/>
            <a:r>
              <a:rPr lang="ja-JP" altLang="en-US" dirty="0" smtClean="0">
                <a:ln>
                  <a:solidFill>
                    <a:schemeClr val="tx1"/>
                  </a:solidFill>
                </a:ln>
                <a:noFill/>
              </a:rPr>
              <a:t>　　    低</a:t>
            </a:r>
            <a:r>
              <a:rPr kumimoji="1" lang="ja-JP" altLang="en-US" dirty="0" smtClean="0">
                <a:solidFill>
                  <a:schemeClr val="tx1"/>
                </a:solidFill>
              </a:rPr>
              <a:t>　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4929726" y="3612850"/>
            <a:ext cx="218337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6332562" y="2664238"/>
            <a:ext cx="218337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6197869" y="4792654"/>
            <a:ext cx="218337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142802"/>
              </p:ext>
            </p:extLst>
          </p:nvPr>
        </p:nvGraphicFramePr>
        <p:xfrm>
          <a:off x="539552" y="2399022"/>
          <a:ext cx="232792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980"/>
                <a:gridCol w="581980"/>
                <a:gridCol w="581980"/>
                <a:gridCol w="581980"/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65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156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国語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53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64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91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社会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33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36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69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数学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50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100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理科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38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31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83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音楽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14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53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96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400" dirty="0" smtClean="0"/>
                        <a:t>美術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50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68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74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 smtClean="0"/>
                        <a:t>技家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51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74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 smtClean="0"/>
                        <a:t>英語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69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26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91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 smtClean="0"/>
                        <a:t>体育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17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99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91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750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ja-JP" altLang="en-US" dirty="0"/>
              <a:t>２</a:t>
            </a:r>
            <a:r>
              <a:rPr kumimoji="1" lang="ja-JP" altLang="en-US" dirty="0" smtClean="0"/>
              <a:t>章　因子分析</a:t>
            </a:r>
            <a:endParaRPr kumimoji="1" lang="ja-JP" altLang="en-US" dirty="0"/>
          </a:p>
        </p:txBody>
      </p:sp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altLang="ja-JP" sz="3200" dirty="0"/>
              <a:t>2</a:t>
            </a:r>
            <a:r>
              <a:rPr kumimoji="1" lang="en-US" altLang="ja-JP" sz="3200" dirty="0" smtClean="0"/>
              <a:t>.1</a:t>
            </a:r>
            <a:r>
              <a:rPr kumimoji="1" lang="ja-JP" altLang="en-US" sz="3200" dirty="0" smtClean="0"/>
              <a:t>　</a:t>
            </a:r>
            <a:r>
              <a:rPr lang="ja-JP" altLang="en-US" sz="3200" dirty="0"/>
              <a:t>因子</a:t>
            </a:r>
            <a:r>
              <a:rPr kumimoji="1" lang="ja-JP" altLang="en-US" sz="3200" dirty="0" smtClean="0"/>
              <a:t>分析とは</a:t>
            </a:r>
            <a:endParaRPr kumimoji="1" lang="en-US" altLang="ja-JP" sz="3200" dirty="0" smtClean="0"/>
          </a:p>
          <a:p>
            <a:pPr marL="114300" indent="0">
              <a:buNone/>
            </a:pPr>
            <a:endParaRPr lang="en-US" altLang="ja-JP" sz="3200" dirty="0"/>
          </a:p>
          <a:p>
            <a:pPr marL="114300" indent="0">
              <a:buNone/>
            </a:pPr>
            <a:r>
              <a:rPr lang="en-US" altLang="ja-JP" sz="3200" dirty="0"/>
              <a:t>2</a:t>
            </a:r>
            <a:r>
              <a:rPr kumimoji="1" lang="en-US" altLang="ja-JP" sz="3200" dirty="0" smtClean="0"/>
              <a:t>.2</a:t>
            </a:r>
            <a:r>
              <a:rPr kumimoji="1" lang="ja-JP" altLang="en-US" sz="3200" dirty="0" smtClean="0"/>
              <a:t>　</a:t>
            </a:r>
            <a:r>
              <a:rPr lang="ja-JP" altLang="en-US" sz="3200" dirty="0"/>
              <a:t>因子</a:t>
            </a:r>
            <a:r>
              <a:rPr kumimoji="1" lang="ja-JP" altLang="en-US" sz="3200" dirty="0" smtClean="0"/>
              <a:t>分析の基礎</a:t>
            </a:r>
            <a:endParaRPr kumimoji="1" lang="en-US" altLang="ja-JP" sz="3200" dirty="0" smtClean="0"/>
          </a:p>
          <a:p>
            <a:pPr marL="114300" indent="0">
              <a:buNone/>
            </a:pPr>
            <a:endParaRPr lang="en-US" altLang="ja-JP" sz="3200" dirty="0"/>
          </a:p>
          <a:p>
            <a:pPr marL="114300" indent="0">
              <a:buNone/>
            </a:pPr>
            <a:r>
              <a:rPr lang="en-US" altLang="ja-JP" sz="3200" dirty="0"/>
              <a:t>2</a:t>
            </a:r>
            <a:r>
              <a:rPr kumimoji="1" lang="en-US" altLang="ja-JP" sz="3200" dirty="0" smtClean="0"/>
              <a:t>.3</a:t>
            </a:r>
            <a:r>
              <a:rPr lang="ja-JP" altLang="en-US" sz="3200" dirty="0"/>
              <a:t>　</a:t>
            </a:r>
            <a:r>
              <a:rPr lang="ja-JP" altLang="en-US" sz="3200" dirty="0" smtClean="0"/>
              <a:t>因子分析のケーススタディ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4862115"/>
            <a:ext cx="7272808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変数間の相関関係を用いて</a:t>
            </a:r>
            <a:r>
              <a:rPr lang="ja-JP" altLang="en-US" sz="2800" dirty="0" smtClean="0"/>
              <a:t>共通</a:t>
            </a:r>
            <a:r>
              <a:rPr lang="ja-JP" altLang="en-US" sz="2800" dirty="0"/>
              <a:t>因子</a:t>
            </a:r>
            <a:r>
              <a:rPr lang="ja-JP" altLang="en-US" sz="2800" dirty="0" smtClean="0"/>
              <a:t>に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まとめて分析を行う方法を学ぶ！！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66783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因子分析とは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71600" y="1700808"/>
            <a:ext cx="252028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主成分分析</a:t>
            </a:r>
            <a:r>
              <a:rPr kumimoji="1" lang="en-US" altLang="ja-JP" sz="2800" dirty="0" smtClean="0"/>
              <a:t>	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71600" y="2634094"/>
            <a:ext cx="252028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因子分析</a:t>
            </a:r>
            <a:endParaRPr kumimoji="1" lang="en-US" altLang="ja-JP" sz="2800" dirty="0" smtClean="0"/>
          </a:p>
        </p:txBody>
      </p:sp>
      <p:sp>
        <p:nvSpPr>
          <p:cNvPr id="7" name="右矢印 6"/>
          <p:cNvSpPr/>
          <p:nvPr/>
        </p:nvSpPr>
        <p:spPr>
          <a:xfrm>
            <a:off x="3761910" y="1916832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矢印 7"/>
          <p:cNvSpPr/>
          <p:nvPr/>
        </p:nvSpPr>
        <p:spPr>
          <a:xfrm>
            <a:off x="3761910" y="2780928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88430" y="1669251"/>
            <a:ext cx="2880320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無相関の変数を</a:t>
            </a:r>
            <a:endParaRPr kumimoji="1" lang="en-US" altLang="ja-JP" sz="2000" dirty="0" smtClean="0"/>
          </a:p>
          <a:p>
            <a:pPr algn="ctr"/>
            <a:r>
              <a:rPr kumimoji="1" lang="ja-JP" altLang="en-US" sz="2000" dirty="0" smtClean="0"/>
              <a:t>少ない変数に縮約</a:t>
            </a:r>
            <a:endParaRPr kumimoji="1" lang="en-US" altLang="ja-JP" sz="20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16016" y="2533347"/>
            <a:ext cx="2880320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変数間の相関関係から共通因子にまとめる</a:t>
            </a:r>
            <a:endParaRPr kumimoji="1" lang="en-US" altLang="ja-JP" sz="2000" dirty="0" smtClean="0"/>
          </a:p>
        </p:txBody>
      </p:sp>
      <p:sp>
        <p:nvSpPr>
          <p:cNvPr id="13" name="右矢印 12"/>
          <p:cNvSpPr/>
          <p:nvPr/>
        </p:nvSpPr>
        <p:spPr>
          <a:xfrm rot="5400000">
            <a:off x="3757410" y="3163471"/>
            <a:ext cx="666074" cy="13411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971600" y="4356650"/>
            <a:ext cx="6624736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ja-JP" sz="2400" dirty="0" smtClean="0"/>
          </a:p>
          <a:p>
            <a:pPr algn="ctr"/>
            <a:r>
              <a:rPr lang="ja-JP" altLang="en-US" sz="2400" dirty="0"/>
              <a:t>変数間</a:t>
            </a:r>
            <a:r>
              <a:rPr lang="ja-JP" altLang="en-US" sz="2400" dirty="0" smtClean="0"/>
              <a:t>の相関関係から共通因子を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求めることで、多くの変数を共通因子に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まとめて説明することを目的としている！！</a:t>
            </a:r>
            <a:endParaRPr lang="en-US" altLang="ja-JP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951820" y="4293096"/>
            <a:ext cx="23762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HGP創英ﾌﾟﾚｾﾞﾝｽEB" pitchFamily="18" charset="-128"/>
                <a:ea typeface="HGP創英ﾌﾟﾚｾﾞﾝｽEB" pitchFamily="18" charset="-128"/>
              </a:rPr>
              <a:t>因子分析</a:t>
            </a:r>
            <a:endParaRPr kumimoji="1" lang="ja-JP" altLang="en-US" sz="2400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92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因子分析の例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2064434"/>
            <a:ext cx="7620000" cy="4800600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成績データから理系、文系科目の不得意の解析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授業評価アンケートなどの相関の解析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pPr marL="114300" indent="0" algn="r">
              <a:buNone/>
            </a:pPr>
            <a:r>
              <a:rPr kumimoji="1" lang="en-US" altLang="ja-JP" sz="2400" dirty="0" smtClean="0"/>
              <a:t>						</a:t>
            </a:r>
            <a:r>
              <a:rPr kumimoji="1" lang="ja-JP" altLang="en-US" sz="2400" dirty="0" smtClean="0"/>
              <a:t>など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93235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因子分析の関数　</a:t>
            </a:r>
            <a:r>
              <a:rPr kumimoji="1" lang="en-US" altLang="ja-JP" dirty="0" smtClean="0"/>
              <a:t>-</a:t>
            </a:r>
            <a:r>
              <a:rPr kumimoji="1" lang="en-US" altLang="ja-JP" dirty="0" err="1" smtClean="0"/>
              <a:t>factanal</a:t>
            </a:r>
            <a:r>
              <a:rPr kumimoji="1" lang="en-US" altLang="ja-JP" dirty="0" smtClean="0"/>
              <a:t>-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6419" y="1628800"/>
            <a:ext cx="4778793" cy="4616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400" dirty="0" err="1" smtClean="0"/>
              <a:t>factanal</a:t>
            </a:r>
            <a:r>
              <a:rPr lang="en-US" altLang="ja-JP" sz="2400" dirty="0" smtClean="0"/>
              <a:t>(</a:t>
            </a:r>
            <a:r>
              <a:rPr lang="en-US" altLang="ja-JP" sz="2400" dirty="0" err="1" smtClean="0"/>
              <a:t>x,factors,rotation,scores</a:t>
            </a:r>
            <a:r>
              <a:rPr lang="en-US" altLang="ja-JP" sz="2400" dirty="0" smtClean="0"/>
              <a:t>,…)</a:t>
            </a:r>
            <a:endParaRPr lang="en-US" altLang="ja-JP" sz="2400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930885"/>
              </p:ext>
            </p:extLst>
          </p:nvPr>
        </p:nvGraphicFramePr>
        <p:xfrm>
          <a:off x="341937" y="2708920"/>
          <a:ext cx="7686447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696"/>
                <a:gridCol w="4680520"/>
                <a:gridCol w="20882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引数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注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デフォルト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x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量的データマトリックス・データフレーム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factors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因子の数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factors=2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rotaion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回転方法の指定：</a:t>
                      </a:r>
                      <a:r>
                        <a:rPr kumimoji="1" lang="en-US" altLang="ja-JP" dirty="0" smtClean="0"/>
                        <a:t>”none”,”</a:t>
                      </a:r>
                      <a:r>
                        <a:rPr kumimoji="1" lang="en-US" altLang="ja-JP" dirty="0" err="1" smtClean="0"/>
                        <a:t>varimax</a:t>
                      </a:r>
                      <a:r>
                        <a:rPr kumimoji="1" lang="en-US" altLang="ja-JP" dirty="0" smtClean="0"/>
                        <a:t>”,”</a:t>
                      </a:r>
                      <a:r>
                        <a:rPr kumimoji="1" lang="en-US" altLang="ja-JP" dirty="0" err="1" smtClean="0"/>
                        <a:t>promax</a:t>
                      </a:r>
                      <a:r>
                        <a:rPr kumimoji="1" lang="en-US" altLang="ja-JP" dirty="0" smtClean="0"/>
                        <a:t>”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rotation=“</a:t>
                      </a:r>
                      <a:r>
                        <a:rPr kumimoji="1" lang="en-US" altLang="ja-JP" dirty="0" err="1" smtClean="0"/>
                        <a:t>varimax</a:t>
                      </a:r>
                      <a:r>
                        <a:rPr kumimoji="1" lang="en-US" altLang="ja-JP" dirty="0" smtClean="0"/>
                        <a:t>”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scores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因子得点の求め方の指定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”none” , ”regression” , “Bartlett”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scores=“none”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915816" y="5301207"/>
            <a:ext cx="2448272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kumimoji="1" lang="en-US" altLang="ja-JP" sz="2000" dirty="0" err="1" smtClean="0"/>
              <a:t>varimax</a:t>
            </a:r>
            <a:r>
              <a:rPr lang="ja-JP" altLang="en-US" sz="2000" dirty="0" smtClean="0"/>
              <a:t>：直交回転</a:t>
            </a:r>
            <a:endParaRPr lang="en-US" altLang="ja-JP" sz="2000" dirty="0" smtClean="0"/>
          </a:p>
          <a:p>
            <a:pPr algn="dist"/>
            <a:r>
              <a:rPr kumimoji="1" lang="en-US" altLang="ja-JP" sz="2000" dirty="0" err="1" smtClean="0"/>
              <a:t>promax</a:t>
            </a:r>
            <a:r>
              <a:rPr kumimoji="1" lang="ja-JP" altLang="en-US" sz="2000" dirty="0" smtClean="0"/>
              <a:t>：斜交回転</a:t>
            </a:r>
            <a:endParaRPr kumimoji="1" lang="en-US" altLang="ja-JP" sz="2000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837242" y="2284997"/>
            <a:ext cx="2605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関数</a:t>
            </a:r>
            <a:r>
              <a:rPr kumimoji="1" lang="en-US" altLang="ja-JP" dirty="0" err="1" smtClean="0"/>
              <a:t>factanal</a:t>
            </a:r>
            <a:r>
              <a:rPr lang="ja-JP" altLang="en-US" dirty="0" smtClean="0"/>
              <a:t>の主な引数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1080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関数</a:t>
            </a:r>
            <a:r>
              <a:rPr lang="en-US" altLang="ja-JP" dirty="0" err="1" smtClean="0"/>
              <a:t>factanal</a:t>
            </a:r>
            <a:r>
              <a:rPr lang="ja-JP" altLang="en-US" dirty="0" smtClean="0"/>
              <a:t>が返す主な値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8637"/>
              </p:ext>
            </p:extLst>
          </p:nvPr>
        </p:nvGraphicFramePr>
        <p:xfrm>
          <a:off x="971600" y="1916832"/>
          <a:ext cx="60960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80830"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変数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説明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$correlation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相関係数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$loadings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因子負荷量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$scores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因子得点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</a:t>
                      </a:r>
                      <a:r>
                        <a:rPr kumimoji="1" lang="en-US" altLang="ja-JP" sz="2000" dirty="0" err="1" smtClean="0"/>
                        <a:t>uniqunesses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独自因子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$STATISTIC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カイ２乗値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</a:t>
                      </a:r>
                      <a:r>
                        <a:rPr kumimoji="1" lang="en-US" altLang="ja-JP" sz="2000" dirty="0" err="1" smtClean="0"/>
                        <a:t>dof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カイ２乗決定の自由度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28083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$PVAL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カイ２乗統計量の</a:t>
                      </a:r>
                      <a:r>
                        <a:rPr kumimoji="1" lang="en-US" altLang="ja-JP" sz="2000" dirty="0" smtClean="0"/>
                        <a:t>P</a:t>
                      </a:r>
                      <a:r>
                        <a:rPr kumimoji="1" lang="ja-JP" altLang="en-US" sz="2000" dirty="0" smtClean="0"/>
                        <a:t>値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458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因子分析のケーススタディ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95536" y="1347152"/>
            <a:ext cx="7632848" cy="16344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</a:t>
            </a:r>
            <a:r>
              <a:rPr lang="en-US" altLang="ja-JP" dirty="0" err="1"/>
              <a:t>seiseki</a:t>
            </a:r>
            <a:r>
              <a:rPr lang="en-US" altLang="ja-JP" dirty="0" smtClean="0"/>
              <a:t>&lt;-matrix(c(89,90,67,46,50,57,70,80,85,90,80,90,35,	40,50,40,60,50,45,55,78,85,45,55,60,55,65,80,75,85,	90,85,88,92,95</a:t>
            </a:r>
            <a:r>
              <a:rPr lang="en-US" altLang="ja-JP" dirty="0"/>
              <a:t>),7,5,byrow=TRUE)</a:t>
            </a:r>
          </a:p>
          <a:p>
            <a:r>
              <a:rPr lang="en-US" altLang="ja-JP" dirty="0"/>
              <a:t>&gt; </a:t>
            </a:r>
            <a:r>
              <a:rPr lang="en-US" altLang="ja-JP" dirty="0" err="1"/>
              <a:t>colnames</a:t>
            </a:r>
            <a:r>
              <a:rPr lang="en-US" altLang="ja-JP" dirty="0"/>
              <a:t>(</a:t>
            </a:r>
            <a:r>
              <a:rPr lang="en-US" altLang="ja-JP" dirty="0" err="1"/>
              <a:t>seiseki</a:t>
            </a:r>
            <a:r>
              <a:rPr lang="en-US" altLang="ja-JP" dirty="0"/>
              <a:t>)&lt;-c("</a:t>
            </a:r>
            <a:r>
              <a:rPr lang="ja-JP" altLang="en-US" dirty="0"/>
              <a:t>算数</a:t>
            </a:r>
            <a:r>
              <a:rPr lang="en-US" altLang="ja-JP" dirty="0"/>
              <a:t>","</a:t>
            </a:r>
            <a:r>
              <a:rPr lang="ja-JP" altLang="en-US" dirty="0"/>
              <a:t>理科</a:t>
            </a:r>
            <a:r>
              <a:rPr lang="en-US" altLang="ja-JP" dirty="0"/>
              <a:t>","</a:t>
            </a:r>
            <a:r>
              <a:rPr lang="ja-JP" altLang="en-US" dirty="0"/>
              <a:t>国語</a:t>
            </a:r>
            <a:r>
              <a:rPr lang="en-US" altLang="ja-JP" dirty="0"/>
              <a:t>","</a:t>
            </a:r>
            <a:r>
              <a:rPr lang="ja-JP" altLang="en-US" dirty="0"/>
              <a:t>英語</a:t>
            </a:r>
            <a:r>
              <a:rPr lang="en-US" altLang="ja-JP" dirty="0"/>
              <a:t>","</a:t>
            </a:r>
            <a:r>
              <a:rPr lang="ja-JP" altLang="en-US" dirty="0"/>
              <a:t>社会</a:t>
            </a:r>
            <a:r>
              <a:rPr lang="en-US" altLang="ja-JP" dirty="0"/>
              <a:t>")</a:t>
            </a:r>
          </a:p>
          <a:p>
            <a:r>
              <a:rPr lang="en-US" altLang="ja-JP" dirty="0"/>
              <a:t>&gt; </a:t>
            </a:r>
            <a:r>
              <a:rPr lang="en-US" altLang="ja-JP" dirty="0" err="1"/>
              <a:t>rownames</a:t>
            </a:r>
            <a:r>
              <a:rPr lang="en-US" altLang="ja-JP" dirty="0"/>
              <a:t>(</a:t>
            </a:r>
            <a:r>
              <a:rPr lang="en-US" altLang="ja-JP" dirty="0" err="1"/>
              <a:t>seiseki</a:t>
            </a:r>
            <a:r>
              <a:rPr lang="en-US" altLang="ja-JP" dirty="0"/>
              <a:t>)&lt;-c("</a:t>
            </a:r>
            <a:r>
              <a:rPr lang="ja-JP" altLang="en-US" dirty="0"/>
              <a:t>田中</a:t>
            </a:r>
            <a:r>
              <a:rPr lang="en-US" altLang="ja-JP" dirty="0"/>
              <a:t>","</a:t>
            </a:r>
            <a:r>
              <a:rPr lang="ja-JP" altLang="en-US" dirty="0"/>
              <a:t>佐藤</a:t>
            </a:r>
            <a:r>
              <a:rPr lang="en-US" altLang="ja-JP" dirty="0"/>
              <a:t>","</a:t>
            </a:r>
            <a:r>
              <a:rPr lang="ja-JP" altLang="en-US" dirty="0"/>
              <a:t>鈴木</a:t>
            </a:r>
            <a:r>
              <a:rPr lang="en-US" altLang="ja-JP" dirty="0"/>
              <a:t>","</a:t>
            </a:r>
            <a:r>
              <a:rPr lang="ja-JP" altLang="en-US" dirty="0"/>
              <a:t>本田</a:t>
            </a:r>
            <a:r>
              <a:rPr lang="en-US" altLang="ja-JP" dirty="0"/>
              <a:t>","</a:t>
            </a:r>
            <a:r>
              <a:rPr lang="ja-JP" altLang="en-US" dirty="0"/>
              <a:t>川端</a:t>
            </a:r>
            <a:r>
              <a:rPr lang="en-US" altLang="ja-JP" dirty="0"/>
              <a:t>","</a:t>
            </a:r>
            <a:r>
              <a:rPr lang="ja-JP" altLang="en-US" dirty="0"/>
              <a:t>吉野</a:t>
            </a:r>
            <a:r>
              <a:rPr lang="en-US" altLang="ja-JP" dirty="0"/>
              <a:t>","</a:t>
            </a:r>
            <a:r>
              <a:rPr lang="ja-JP" altLang="en-US" dirty="0" smtClean="0"/>
              <a:t>斉藤</a:t>
            </a:r>
            <a:r>
              <a:rPr lang="en-US" altLang="ja-JP" dirty="0" smtClean="0"/>
              <a:t>”)</a:t>
            </a:r>
            <a:endParaRPr lang="en-US" altLang="ja-JP" dirty="0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674492"/>
              </p:ext>
            </p:extLst>
          </p:nvPr>
        </p:nvGraphicFramePr>
        <p:xfrm>
          <a:off x="539551" y="3212976"/>
          <a:ext cx="7311047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マクロ有効ワークシート" r:id="rId4" imgW="4124390" imgH="1381050" progId="Excel.SheetMacroEnabled.12">
                  <p:embed/>
                </p:oleObj>
              </mc:Choice>
              <mc:Fallback>
                <p:oleObj name="マクロ有効ワークシート" r:id="rId4" imgW="4124390" imgH="1381050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1" y="3212976"/>
                        <a:ext cx="7311047" cy="2448272"/>
                      </a:xfrm>
                      <a:prstGeom prst="rect">
                        <a:avLst/>
                      </a:prstGeom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ln w="28575"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3861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8561" y="0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主な結果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127752" y="312535"/>
            <a:ext cx="4320480" cy="408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(</a:t>
            </a:r>
            <a:r>
              <a:rPr lang="en-US" altLang="ja-JP" dirty="0" err="1"/>
              <a:t>seiseki.fac</a:t>
            </a:r>
            <a:r>
              <a:rPr lang="en-US" altLang="ja-JP" dirty="0"/>
              <a:t>&lt;-</a:t>
            </a:r>
            <a:r>
              <a:rPr lang="en-US" altLang="ja-JP" dirty="0" err="1"/>
              <a:t>factanal</a:t>
            </a:r>
            <a:r>
              <a:rPr lang="en-US" altLang="ja-JP" dirty="0"/>
              <a:t>(</a:t>
            </a:r>
            <a:r>
              <a:rPr lang="en-US" altLang="ja-JP" dirty="0" err="1"/>
              <a:t>seiseki,factors</a:t>
            </a:r>
            <a:r>
              <a:rPr lang="en-US" altLang="ja-JP" dirty="0"/>
              <a:t>=2</a:t>
            </a:r>
            <a:r>
              <a:rPr lang="en-US" altLang="ja-JP" dirty="0" smtClean="0"/>
              <a:t>) )</a:t>
            </a:r>
            <a:endParaRPr lang="en-US" altLang="ja-JP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0042" y="1052736"/>
            <a:ext cx="756084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Call:</a:t>
            </a:r>
          </a:p>
          <a:p>
            <a:r>
              <a:rPr lang="en-US" altLang="ja-JP" sz="1600" dirty="0" err="1"/>
              <a:t>factanal</a:t>
            </a:r>
            <a:r>
              <a:rPr lang="en-US" altLang="ja-JP" sz="1600" dirty="0"/>
              <a:t>(x = </a:t>
            </a:r>
            <a:r>
              <a:rPr lang="en-US" altLang="ja-JP" sz="1600" dirty="0" err="1"/>
              <a:t>seiseki</a:t>
            </a:r>
            <a:r>
              <a:rPr lang="en-US" altLang="ja-JP" sz="1600" dirty="0"/>
              <a:t>, factors = 2)</a:t>
            </a:r>
          </a:p>
          <a:p>
            <a:endParaRPr lang="en-US" altLang="ja-JP" sz="1600" dirty="0"/>
          </a:p>
          <a:p>
            <a:r>
              <a:rPr lang="en-US" altLang="ja-JP" sz="1600" dirty="0" err="1"/>
              <a:t>Uniquenesses</a:t>
            </a:r>
            <a:r>
              <a:rPr lang="en-US" altLang="ja-JP" sz="1600" dirty="0"/>
              <a:t>:</a:t>
            </a:r>
          </a:p>
          <a:p>
            <a:r>
              <a:rPr lang="en-US" altLang="ja-JP" sz="1600" dirty="0"/>
              <a:t> </a:t>
            </a:r>
            <a:r>
              <a:rPr lang="ja-JP" altLang="en-US" sz="1600" dirty="0"/>
              <a:t>算数  理科  国語  英語  社会 </a:t>
            </a:r>
          </a:p>
          <a:p>
            <a:r>
              <a:rPr lang="en-US" altLang="ja-JP" sz="1600" dirty="0"/>
              <a:t>0.005 0.029 0.241 0.005 0.006 </a:t>
            </a:r>
          </a:p>
          <a:p>
            <a:endParaRPr lang="en-US" altLang="ja-JP" sz="1600" dirty="0"/>
          </a:p>
          <a:p>
            <a:r>
              <a:rPr lang="en-US" altLang="ja-JP" sz="1600" dirty="0"/>
              <a:t>Loadings:</a:t>
            </a:r>
          </a:p>
          <a:p>
            <a:r>
              <a:rPr lang="en-US" altLang="ja-JP" sz="1600" dirty="0"/>
              <a:t>     Factor1 Factor2</a:t>
            </a:r>
          </a:p>
          <a:p>
            <a:r>
              <a:rPr lang="ja-JP" altLang="en-US" sz="1600" dirty="0"/>
              <a:t>算数          </a:t>
            </a:r>
            <a:r>
              <a:rPr lang="ja-JP" altLang="en-US" sz="1600" dirty="0" smtClean="0"/>
              <a:t>　 </a:t>
            </a:r>
            <a:r>
              <a:rPr lang="en-US" altLang="ja-JP" sz="1600" dirty="0" smtClean="0"/>
              <a:t>0.997 </a:t>
            </a:r>
            <a:endParaRPr lang="en-US" altLang="ja-JP" sz="1600" dirty="0"/>
          </a:p>
          <a:p>
            <a:r>
              <a:rPr lang="ja-JP" altLang="en-US" sz="1600" dirty="0"/>
              <a:t>理科 </a:t>
            </a:r>
            <a:r>
              <a:rPr lang="en-US" altLang="ja-JP" sz="1600" dirty="0"/>
              <a:t>-0.188   0.967 </a:t>
            </a:r>
          </a:p>
          <a:p>
            <a:r>
              <a:rPr lang="ja-JP" altLang="en-US" sz="1600" dirty="0"/>
              <a:t>国語  </a:t>
            </a:r>
            <a:r>
              <a:rPr lang="en-US" altLang="ja-JP" sz="1600" dirty="0"/>
              <a:t>0.871         </a:t>
            </a:r>
          </a:p>
          <a:p>
            <a:r>
              <a:rPr lang="ja-JP" altLang="en-US" sz="1600" dirty="0"/>
              <a:t>英語  </a:t>
            </a:r>
            <a:r>
              <a:rPr lang="en-US" altLang="ja-JP" sz="1600" dirty="0"/>
              <a:t>0.997         </a:t>
            </a:r>
          </a:p>
          <a:p>
            <a:r>
              <a:rPr lang="ja-JP" altLang="en-US" sz="1600" dirty="0"/>
              <a:t>社会  </a:t>
            </a:r>
            <a:r>
              <a:rPr lang="en-US" altLang="ja-JP" sz="1600" dirty="0"/>
              <a:t>0.989  -0.128 </a:t>
            </a:r>
          </a:p>
          <a:p>
            <a:endParaRPr lang="en-US" altLang="ja-JP" sz="1600" dirty="0"/>
          </a:p>
          <a:p>
            <a:r>
              <a:rPr lang="en-US" altLang="ja-JP" sz="1600" dirty="0"/>
              <a:t>               Factor1 Factor2</a:t>
            </a:r>
          </a:p>
          <a:p>
            <a:r>
              <a:rPr lang="en-US" altLang="ja-JP" sz="1600" dirty="0"/>
              <a:t>SS loadings      2.768   1.946</a:t>
            </a:r>
          </a:p>
          <a:p>
            <a:r>
              <a:rPr lang="en-US" altLang="ja-JP" sz="1600" dirty="0"/>
              <a:t>Proportion </a:t>
            </a:r>
            <a:r>
              <a:rPr lang="en-US" altLang="ja-JP" sz="1600" dirty="0" err="1"/>
              <a:t>Var</a:t>
            </a:r>
            <a:r>
              <a:rPr lang="en-US" altLang="ja-JP" sz="1600" dirty="0"/>
              <a:t>   0.554   0.389</a:t>
            </a:r>
          </a:p>
          <a:p>
            <a:r>
              <a:rPr lang="en-US" altLang="ja-JP" sz="1600" dirty="0"/>
              <a:t>Cumulative </a:t>
            </a:r>
            <a:r>
              <a:rPr lang="en-US" altLang="ja-JP" sz="1600" dirty="0" err="1"/>
              <a:t>Var</a:t>
            </a:r>
            <a:r>
              <a:rPr lang="en-US" altLang="ja-JP" sz="1600" dirty="0"/>
              <a:t>   0.554   0.943</a:t>
            </a:r>
          </a:p>
          <a:p>
            <a:endParaRPr lang="en-US" altLang="ja-JP" sz="1600" dirty="0"/>
          </a:p>
          <a:p>
            <a:r>
              <a:rPr lang="en-US" altLang="ja-JP" sz="1600" dirty="0"/>
              <a:t>Test of the hypothesis that 2 factors are sufficient.</a:t>
            </a:r>
          </a:p>
          <a:p>
            <a:r>
              <a:rPr lang="en-US" altLang="ja-JP" sz="1600" dirty="0"/>
              <a:t>The chi square statistic is 1.73 on 1 degree of freedom.</a:t>
            </a:r>
          </a:p>
          <a:p>
            <a:r>
              <a:rPr lang="en-US" altLang="ja-JP" sz="1600" dirty="0"/>
              <a:t>The p-value is </a:t>
            </a:r>
            <a:r>
              <a:rPr lang="en-US" altLang="ja-JP" sz="1600" dirty="0" smtClean="0"/>
              <a:t>0.188</a:t>
            </a:r>
            <a:endParaRPr kumimoji="1" lang="ja-JP" altLang="en-US" sz="1600" dirty="0"/>
          </a:p>
        </p:txBody>
      </p:sp>
      <p:sp>
        <p:nvSpPr>
          <p:cNvPr id="6" name="正方形/長方形 5"/>
          <p:cNvSpPr/>
          <p:nvPr/>
        </p:nvSpPr>
        <p:spPr>
          <a:xfrm>
            <a:off x="430042" y="1772816"/>
            <a:ext cx="262979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430042" y="2734540"/>
            <a:ext cx="1765694" cy="17745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29766" y="4725144"/>
            <a:ext cx="2629790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29766" y="5877272"/>
            <a:ext cx="4646290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吹き出し 9"/>
          <p:cNvSpPr/>
          <p:nvPr/>
        </p:nvSpPr>
        <p:spPr>
          <a:xfrm>
            <a:off x="5580112" y="990031"/>
            <a:ext cx="2410770" cy="422745"/>
          </a:xfrm>
          <a:prstGeom prst="wedgeRectCallout">
            <a:avLst>
              <a:gd name="adj1" fmla="val -239824"/>
              <a:gd name="adj2" fmla="val -75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書式を呼び出す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四角形吹き出し 10"/>
          <p:cNvSpPr/>
          <p:nvPr/>
        </p:nvSpPr>
        <p:spPr>
          <a:xfrm>
            <a:off x="4276113" y="1772816"/>
            <a:ext cx="2410770" cy="422745"/>
          </a:xfrm>
          <a:prstGeom prst="wedgeRectCallout">
            <a:avLst>
              <a:gd name="adj1" fmla="val -98124"/>
              <a:gd name="adj2" fmla="val 10535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独立因子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四角形吹き出し 11"/>
          <p:cNvSpPr/>
          <p:nvPr/>
        </p:nvSpPr>
        <p:spPr>
          <a:xfrm>
            <a:off x="3059556" y="2913738"/>
            <a:ext cx="2410770" cy="422745"/>
          </a:xfrm>
          <a:prstGeom prst="wedgeRectCallout">
            <a:avLst>
              <a:gd name="adj1" fmla="val -82737"/>
              <a:gd name="adj2" fmla="val 20125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因子負荷量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吹き出し 12"/>
          <p:cNvSpPr/>
          <p:nvPr/>
        </p:nvSpPr>
        <p:spPr>
          <a:xfrm>
            <a:off x="3275856" y="3837854"/>
            <a:ext cx="2410770" cy="887290"/>
          </a:xfrm>
          <a:prstGeom prst="wedgeRectCallout">
            <a:avLst>
              <a:gd name="adj1" fmla="val -57689"/>
              <a:gd name="adj2" fmla="val 118825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寄与度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寄与率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累積寄与率</a:t>
            </a:r>
          </a:p>
        </p:txBody>
      </p:sp>
      <p:sp>
        <p:nvSpPr>
          <p:cNvPr id="14" name="四角形吹き出し 13"/>
          <p:cNvSpPr/>
          <p:nvPr/>
        </p:nvSpPr>
        <p:spPr>
          <a:xfrm>
            <a:off x="5580112" y="5013176"/>
            <a:ext cx="2410770" cy="1008112"/>
          </a:xfrm>
          <a:prstGeom prst="wedgeRectCallout">
            <a:avLst>
              <a:gd name="adj1" fmla="val -67351"/>
              <a:gd name="adj2" fmla="val 7967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元のデータの分散とモデルによる分散との検定統計量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269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因子の解釈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8880"/>
            <a:ext cx="3778920" cy="396044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50198"/>
            <a:ext cx="3780913" cy="3960439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39552" y="1340768"/>
            <a:ext cx="554461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</a:t>
            </a:r>
            <a:r>
              <a:rPr lang="en-US" altLang="ja-JP" dirty="0" err="1"/>
              <a:t>barplot</a:t>
            </a:r>
            <a:r>
              <a:rPr lang="en-US" altLang="ja-JP" dirty="0"/>
              <a:t>(</a:t>
            </a:r>
            <a:r>
              <a:rPr lang="en-US" altLang="ja-JP" dirty="0" err="1"/>
              <a:t>seiseki.fac$loading</a:t>
            </a:r>
            <a:r>
              <a:rPr lang="en-US" altLang="ja-JP" dirty="0"/>
              <a:t>[,1],col</a:t>
            </a:r>
            <a:r>
              <a:rPr lang="en-US" altLang="ja-JP" dirty="0" smtClean="0"/>
              <a:t>=“</a:t>
            </a:r>
            <a:r>
              <a:rPr lang="en-US" altLang="ja-JP" dirty="0" err="1" smtClean="0"/>
              <a:t>lightblue</a:t>
            </a:r>
            <a:r>
              <a:rPr lang="en-US" altLang="ja-JP" dirty="0" smtClean="0"/>
              <a:t>”)	#</a:t>
            </a:r>
            <a:r>
              <a:rPr lang="ja-JP" altLang="en-US" dirty="0" smtClean="0"/>
              <a:t>図１</a:t>
            </a:r>
            <a:endParaRPr lang="en-US" altLang="ja-JP" dirty="0"/>
          </a:p>
          <a:p>
            <a:r>
              <a:rPr lang="en-US" altLang="ja-JP" dirty="0"/>
              <a:t>&gt; </a:t>
            </a:r>
            <a:r>
              <a:rPr lang="en-US" altLang="ja-JP" dirty="0" err="1"/>
              <a:t>barplot</a:t>
            </a:r>
            <a:r>
              <a:rPr lang="en-US" altLang="ja-JP" dirty="0"/>
              <a:t>(</a:t>
            </a:r>
            <a:r>
              <a:rPr lang="en-US" altLang="ja-JP" dirty="0" err="1"/>
              <a:t>seiseki.fac$loading</a:t>
            </a:r>
            <a:r>
              <a:rPr lang="en-US" altLang="ja-JP" dirty="0"/>
              <a:t>[,2],col</a:t>
            </a:r>
            <a:r>
              <a:rPr lang="en-US" altLang="ja-JP" dirty="0" smtClean="0"/>
              <a:t>=“</a:t>
            </a:r>
            <a:r>
              <a:rPr lang="en-US" altLang="ja-JP" dirty="0" err="1" smtClean="0"/>
              <a:t>lightblue</a:t>
            </a:r>
            <a:r>
              <a:rPr lang="en-US" altLang="ja-JP" dirty="0" smtClean="0"/>
              <a:t>”)	#</a:t>
            </a:r>
            <a:r>
              <a:rPr lang="ja-JP" altLang="en-US" dirty="0" smtClean="0"/>
              <a:t>図２</a:t>
            </a:r>
            <a:endParaRPr lang="en-US" altLang="ja-JP" dirty="0"/>
          </a:p>
        </p:txBody>
      </p:sp>
      <p:sp>
        <p:nvSpPr>
          <p:cNvPr id="6" name="正方形/長方形 5"/>
          <p:cNvSpPr/>
          <p:nvPr/>
        </p:nvSpPr>
        <p:spPr>
          <a:xfrm>
            <a:off x="1979712" y="2852936"/>
            <a:ext cx="1584176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220072" y="2852936"/>
            <a:ext cx="108012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03748" y="292494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latin typeface="HGP創英ﾌﾟﾚｾﾞﾝｽEB" pitchFamily="18" charset="-128"/>
                <a:ea typeface="HGP創英ﾌﾟﾚｾﾞﾝｽEB" pitchFamily="18" charset="-128"/>
              </a:rPr>
              <a:t>文系</a:t>
            </a:r>
            <a:endParaRPr kumimoji="1" lang="ja-JP" altLang="en-US" sz="2800" b="1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49381" y="295136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latin typeface="HGP創英ﾌﾟﾚｾﾞﾝｽEB" pitchFamily="18" charset="-128"/>
                <a:ea typeface="HGP創英ﾌﾟﾚｾﾞﾝｽEB" pitchFamily="18" charset="-128"/>
              </a:rPr>
              <a:t>理</a:t>
            </a:r>
            <a:r>
              <a:rPr kumimoji="1" lang="ja-JP" altLang="en-US" sz="2800" b="1" dirty="0" smtClean="0">
                <a:latin typeface="HGP創英ﾌﾟﾚｾﾞﾝｽEB" pitchFamily="18" charset="-128"/>
                <a:ea typeface="HGP創英ﾌﾟﾚｾﾞﾝｽEB" pitchFamily="18" charset="-128"/>
              </a:rPr>
              <a:t>系</a:t>
            </a:r>
            <a:endParaRPr kumimoji="1" lang="ja-JP" altLang="en-US" sz="2800" b="1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771564" y="6218148"/>
            <a:ext cx="73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+mn-ea"/>
              </a:rPr>
              <a:t>図１</a:t>
            </a:r>
            <a:endParaRPr kumimoji="1" lang="ja-JP" altLang="en-US" sz="2000" dirty="0">
              <a:latin typeface="+mn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093040" y="6218148"/>
            <a:ext cx="73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+mn-ea"/>
              </a:rPr>
              <a:t>図２</a:t>
            </a:r>
            <a:endParaRPr kumimoji="1" lang="ja-JP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11252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因子得点の回転と</a:t>
            </a:r>
            <a:r>
              <a:rPr kumimoji="1" lang="en-US" altLang="ja-JP" dirty="0" err="1" smtClean="0"/>
              <a:t>biplot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20888"/>
            <a:ext cx="3888432" cy="401295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29" y="2425113"/>
            <a:ext cx="3895487" cy="400872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95536" y="1124744"/>
            <a:ext cx="6912768" cy="119181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&gt; seiseki.fac2&lt;-</a:t>
            </a:r>
            <a:r>
              <a:rPr lang="en-US" altLang="ja-JP" sz="1600" dirty="0" err="1"/>
              <a:t>factanal</a:t>
            </a:r>
            <a:r>
              <a:rPr lang="en-US" altLang="ja-JP" sz="1600" dirty="0"/>
              <a:t>(</a:t>
            </a:r>
            <a:r>
              <a:rPr lang="en-US" altLang="ja-JP" sz="1600" dirty="0" err="1"/>
              <a:t>seiseki,factors</a:t>
            </a:r>
            <a:r>
              <a:rPr lang="en-US" altLang="ja-JP" sz="1600" dirty="0"/>
              <a:t>=2,rotation="</a:t>
            </a:r>
            <a:r>
              <a:rPr lang="en-US" altLang="ja-JP" sz="1600" dirty="0" err="1"/>
              <a:t>none",scores</a:t>
            </a:r>
            <a:r>
              <a:rPr lang="en-US" altLang="ja-JP" sz="1600" dirty="0"/>
              <a:t>="regression")</a:t>
            </a:r>
          </a:p>
          <a:p>
            <a:r>
              <a:rPr lang="en-US" altLang="ja-JP" sz="1600" dirty="0"/>
              <a:t>&gt; seiseki.fac3&lt;-</a:t>
            </a:r>
            <a:r>
              <a:rPr lang="en-US" altLang="ja-JP" sz="1600" dirty="0" err="1"/>
              <a:t>factanal</a:t>
            </a:r>
            <a:r>
              <a:rPr lang="en-US" altLang="ja-JP" sz="1600" dirty="0"/>
              <a:t>(</a:t>
            </a:r>
            <a:r>
              <a:rPr lang="en-US" altLang="ja-JP" sz="1600" dirty="0" err="1"/>
              <a:t>seiseki,factors</a:t>
            </a:r>
            <a:r>
              <a:rPr lang="en-US" altLang="ja-JP" sz="1600" dirty="0"/>
              <a:t>=2,scores="regression")</a:t>
            </a:r>
          </a:p>
          <a:p>
            <a:r>
              <a:rPr lang="en-US" altLang="ja-JP" sz="1600" dirty="0"/>
              <a:t>&gt; </a:t>
            </a:r>
            <a:r>
              <a:rPr lang="en-US" altLang="ja-JP" sz="1600" dirty="0" err="1"/>
              <a:t>biplot</a:t>
            </a:r>
            <a:r>
              <a:rPr lang="en-US" altLang="ja-JP" sz="1600" dirty="0"/>
              <a:t>(seiseki.fac2$scores,seiseki.fac2$loading</a:t>
            </a:r>
            <a:r>
              <a:rPr lang="en-US" altLang="ja-JP" sz="1600" dirty="0" smtClean="0"/>
              <a:t>)	</a:t>
            </a:r>
            <a:r>
              <a:rPr lang="ja-JP" altLang="en-US" sz="1600" dirty="0" smtClean="0"/>
              <a:t>　</a:t>
            </a:r>
            <a:r>
              <a:rPr lang="en-US" altLang="ja-JP" sz="1600" dirty="0" smtClean="0"/>
              <a:t>#</a:t>
            </a:r>
            <a:r>
              <a:rPr lang="ja-JP" altLang="en-US" sz="1600" dirty="0" smtClean="0"/>
              <a:t>図３</a:t>
            </a:r>
            <a:endParaRPr lang="en-US" altLang="ja-JP" sz="1600" dirty="0"/>
          </a:p>
          <a:p>
            <a:r>
              <a:rPr lang="en-US" altLang="ja-JP" sz="1600" dirty="0"/>
              <a:t>&gt; </a:t>
            </a:r>
            <a:r>
              <a:rPr lang="en-US" altLang="ja-JP" sz="1600" dirty="0" err="1"/>
              <a:t>biplot</a:t>
            </a:r>
            <a:r>
              <a:rPr lang="en-US" altLang="ja-JP" sz="1600" dirty="0"/>
              <a:t>(seiseki.fac3$scores,seiseki.fac3$loading</a:t>
            </a:r>
            <a:r>
              <a:rPr lang="en-US" altLang="ja-JP" sz="1600" dirty="0" smtClean="0"/>
              <a:t>)	</a:t>
            </a:r>
            <a:r>
              <a:rPr lang="ja-JP" altLang="en-US" sz="1600" dirty="0" smtClean="0"/>
              <a:t>　</a:t>
            </a:r>
            <a:r>
              <a:rPr lang="en-US" altLang="ja-JP" sz="1600" dirty="0" smtClean="0"/>
              <a:t>#</a:t>
            </a:r>
            <a:r>
              <a:rPr lang="ja-JP" altLang="en-US" sz="1600" dirty="0" smtClean="0"/>
              <a:t>図４</a:t>
            </a:r>
            <a:endParaRPr lang="en-US" altLang="ja-JP" sz="1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223628" y="638132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>
                <a:latin typeface="+mn-ea"/>
              </a:rPr>
              <a:t>図３：回転前</a:t>
            </a:r>
            <a:endParaRPr kumimoji="1" lang="ja-JP" altLang="en-US" sz="2000" dirty="0">
              <a:latin typeface="+mn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68572" y="638132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>
                <a:latin typeface="+mn-ea"/>
              </a:rPr>
              <a:t>図４：回転後</a:t>
            </a:r>
            <a:endParaRPr kumimoji="1" lang="ja-JP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7232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ナチュラル">
  <a:themeElements>
    <a:clrScheme name="ナチュラル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ナチュラル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2010</TotalTime>
  <Words>1033</Words>
  <Application>Microsoft Office PowerPoint</Application>
  <PresentationFormat>画面に合わせる (4:3)</PresentationFormat>
  <Paragraphs>323</Paragraphs>
  <Slides>28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0" baseType="lpstr">
      <vt:lpstr>ナチュラル</vt:lpstr>
      <vt:lpstr>マクロ有効ワークシート</vt:lpstr>
      <vt:lpstr>Rによる データサイエンス3</vt:lpstr>
      <vt:lpstr>前回の補足 -特異値分解とは-</vt:lpstr>
      <vt:lpstr>(再)特異値分解</vt:lpstr>
      <vt:lpstr>(再)特異値分解</vt:lpstr>
      <vt:lpstr>特異値分解の確認</vt:lpstr>
      <vt:lpstr>第Ⅱ部　Rによるデータ解析</vt:lpstr>
      <vt:lpstr>第１章　主成分分析</vt:lpstr>
      <vt:lpstr>主成分分析とは</vt:lpstr>
      <vt:lpstr>次元の縮小例</vt:lpstr>
      <vt:lpstr>情報量と分散</vt:lpstr>
      <vt:lpstr>第１主成分</vt:lpstr>
      <vt:lpstr>第２主成分</vt:lpstr>
      <vt:lpstr>主成分分析の基礎</vt:lpstr>
      <vt:lpstr>固有値と寄与率</vt:lpstr>
      <vt:lpstr>主成分分析関数</vt:lpstr>
      <vt:lpstr>用いるデータ</vt:lpstr>
      <vt:lpstr>結果と要約</vt:lpstr>
      <vt:lpstr>主成分得点のプロット</vt:lpstr>
      <vt:lpstr>biplotの解釈</vt:lpstr>
      <vt:lpstr>第２章　因子分析</vt:lpstr>
      <vt:lpstr>因子分析とは</vt:lpstr>
      <vt:lpstr>因子分析の例</vt:lpstr>
      <vt:lpstr>因子分析の関数　-factanal-</vt:lpstr>
      <vt:lpstr>関数factanalが返す主な値</vt:lpstr>
      <vt:lpstr>因子分析のケーススタディ</vt:lpstr>
      <vt:lpstr>主な結果</vt:lpstr>
      <vt:lpstr>因子の解釈</vt:lpstr>
      <vt:lpstr>因子得点の回転とbiplot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Rによる データサイエンス</dc:title>
  <dc:creator>YY</dc:creator>
  <cp:lastModifiedBy>システム情報学センター</cp:lastModifiedBy>
  <cp:revision>116</cp:revision>
  <dcterms:created xsi:type="dcterms:W3CDTF">2012-10-24T08:21:58Z</dcterms:created>
  <dcterms:modified xsi:type="dcterms:W3CDTF">2012-11-09T01:13:46Z</dcterms:modified>
</cp:coreProperties>
</file>