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14"/>
  </p:notesMasterIdLst>
  <p:sldIdLst>
    <p:sldId id="274" r:id="rId2"/>
    <p:sldId id="278" r:id="rId3"/>
    <p:sldId id="277" r:id="rId4"/>
    <p:sldId id="279" r:id="rId5"/>
    <p:sldId id="280" r:id="rId6"/>
    <p:sldId id="281" r:id="rId7"/>
    <p:sldId id="282" r:id="rId8"/>
    <p:sldId id="283" r:id="rId9"/>
    <p:sldId id="284" r:id="rId10"/>
    <p:sldId id="285" r:id="rId11"/>
    <p:sldId id="286" r:id="rId12"/>
    <p:sldId id="287"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E9F2"/>
    <a:srgbClr val="FF3300"/>
    <a:srgbClr val="5D9CD5"/>
    <a:srgbClr val="77B1E5"/>
    <a:srgbClr val="9FC3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6" autoAdjust="0"/>
    <p:restoredTop sz="89362" autoAdjust="0"/>
  </p:normalViewPr>
  <p:slideViewPr>
    <p:cSldViewPr snapToGrid="0">
      <p:cViewPr varScale="1">
        <p:scale>
          <a:sx n="86" d="100"/>
          <a:sy n="86" d="100"/>
        </p:scale>
        <p:origin x="1387"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A6324-063E-4A28-99B0-9DA11B2AD06E}" type="datetimeFigureOut">
              <a:rPr kumimoji="1" lang="ja-JP" altLang="en-US" smtClean="0"/>
              <a:t>2024/8/6</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57E4DE-A079-48F9-873A-08BA57220FAC}" type="slidenum">
              <a:rPr kumimoji="1" lang="ja-JP" altLang="en-US" smtClean="0"/>
              <a:t>‹#›</a:t>
            </a:fld>
            <a:endParaRPr kumimoji="1" lang="ja-JP" altLang="en-US"/>
          </a:p>
        </p:txBody>
      </p:sp>
    </p:spTree>
    <p:extLst>
      <p:ext uri="{BB962C8B-B14F-4D97-AF65-F5344CB8AC3E}">
        <p14:creationId xmlns:p14="http://schemas.microsoft.com/office/powerpoint/2010/main" val="11214985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4406-9FC5-ACFE-893D-D4EADEB1A89D}"/>
              </a:ext>
            </a:extLst>
          </p:cNvPr>
          <p:cNvSpPr>
            <a:spLocks noGrp="1"/>
          </p:cNvSpPr>
          <p:nvPr>
            <p:ph type="ctrTitle"/>
          </p:nvPr>
        </p:nvSpPr>
        <p:spPr>
          <a:xfrm>
            <a:off x="231292" y="745443"/>
            <a:ext cx="6099170" cy="3559859"/>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C0AF19C-C14B-F137-2DE9-1992459045F5}"/>
              </a:ext>
            </a:extLst>
          </p:cNvPr>
          <p:cNvSpPr>
            <a:spLocks noGrp="1"/>
          </p:cNvSpPr>
          <p:nvPr>
            <p:ph type="subTitle" idx="1"/>
          </p:nvPr>
        </p:nvSpPr>
        <p:spPr>
          <a:xfrm>
            <a:off x="237982" y="4669316"/>
            <a:ext cx="6099170" cy="13504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C6A999-B8D4-1774-9F1B-9F9FE1B3BFA6}"/>
              </a:ext>
            </a:extLst>
          </p:cNvPr>
          <p:cNvSpPr>
            <a:spLocks noGrp="1"/>
          </p:cNvSpPr>
          <p:nvPr>
            <p:ph type="dt" sz="half" idx="10"/>
          </p:nvPr>
        </p:nvSpPr>
        <p:spPr/>
        <p:txBody>
          <a:bodyPr/>
          <a:lstStyle/>
          <a:p>
            <a:fld id="{FAC04409-6B21-4ACE-8F96-6A84C1E14797}" type="datetime1">
              <a:rPr lang="en-US" altLang="ja-JP" smtClean="0"/>
              <a:t>8/6/2024</a:t>
            </a:fld>
            <a:endParaRPr lang="en-US"/>
          </a:p>
        </p:txBody>
      </p:sp>
      <p:sp>
        <p:nvSpPr>
          <p:cNvPr id="5" name="Footer Placeholder 4">
            <a:extLst>
              <a:ext uri="{FF2B5EF4-FFF2-40B4-BE49-F238E27FC236}">
                <a16:creationId xmlns:a16="http://schemas.microsoft.com/office/drawing/2014/main" id="{61165D5D-2AE2-6F91-D1EB-6DD8FC3CE64C}"/>
              </a:ext>
            </a:extLst>
          </p:cNvPr>
          <p:cNvSpPr>
            <a:spLocks noGrp="1"/>
          </p:cNvSpPr>
          <p:nvPr>
            <p:ph type="ftr" sz="quarter" idx="11"/>
          </p:nvPr>
        </p:nvSpPr>
        <p:spPr/>
        <p:txBody>
          <a:bodyPr/>
          <a:lstStyle/>
          <a:p>
            <a:r>
              <a:rPr lang="en-US"/>
              <a:t>Sample Footer Text</a:t>
            </a:r>
          </a:p>
        </p:txBody>
      </p:sp>
      <p:sp>
        <p:nvSpPr>
          <p:cNvPr id="8" name="Slide Number Placeholder 5">
            <a:extLst>
              <a:ext uri="{FF2B5EF4-FFF2-40B4-BE49-F238E27FC236}">
                <a16:creationId xmlns:a16="http://schemas.microsoft.com/office/drawing/2014/main" id="{FA08D413-47B4-A30A-417D-3B5F94A38684}"/>
              </a:ext>
            </a:extLst>
          </p:cNvPr>
          <p:cNvSpPr>
            <a:spLocks noGrp="1"/>
          </p:cNvSpPr>
          <p:nvPr>
            <p:ph type="sldNum" sz="quarter" idx="12"/>
          </p:nvPr>
        </p:nvSpPr>
        <p:spPr>
          <a:xfrm>
            <a:off x="8434023" y="6242541"/>
            <a:ext cx="441268" cy="548403"/>
          </a:xfrm>
        </p:spPr>
        <p:txBody>
          <a:bodyPr/>
          <a:lstStyle>
            <a:lvl1pPr>
              <a:defRPr sz="1800"/>
            </a:lvl1pPr>
          </a:lstStyle>
          <a:p>
            <a:fld id="{6E91CC32-6A6B-4E2E-BBA1-6864F305DA26}" type="slidenum">
              <a:rPr lang="en-US" smtClean="0"/>
              <a:pPr/>
              <a:t>‹#›</a:t>
            </a:fld>
            <a:endParaRPr lang="en-US"/>
          </a:p>
        </p:txBody>
      </p:sp>
    </p:spTree>
    <p:extLst>
      <p:ext uri="{BB962C8B-B14F-4D97-AF65-F5344CB8AC3E}">
        <p14:creationId xmlns:p14="http://schemas.microsoft.com/office/powerpoint/2010/main" val="4241344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D22A-1F6D-0DE5-E04A-DC466353D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4ADD6F-7C93-3CD3-AC8D-28A78787CB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06E74-14FC-84D9-4B41-7D9FB0D573C4}"/>
              </a:ext>
            </a:extLst>
          </p:cNvPr>
          <p:cNvSpPr>
            <a:spLocks noGrp="1"/>
          </p:cNvSpPr>
          <p:nvPr>
            <p:ph type="dt" sz="half" idx="10"/>
          </p:nvPr>
        </p:nvSpPr>
        <p:spPr/>
        <p:txBody>
          <a:bodyPr/>
          <a:lstStyle/>
          <a:p>
            <a:fld id="{4F024F13-592A-4607-8C29-DB2FB660AC15}" type="datetime1">
              <a:rPr lang="en-US" altLang="ja-JP" smtClean="0"/>
              <a:t>8/6/2024</a:t>
            </a:fld>
            <a:endParaRPr lang="en-US"/>
          </a:p>
        </p:txBody>
      </p:sp>
      <p:sp>
        <p:nvSpPr>
          <p:cNvPr id="5" name="Footer Placeholder 4">
            <a:extLst>
              <a:ext uri="{FF2B5EF4-FFF2-40B4-BE49-F238E27FC236}">
                <a16:creationId xmlns:a16="http://schemas.microsoft.com/office/drawing/2014/main" id="{1F35A7DC-6292-6181-949E-F8BC3FA11BA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050F5C6-EADC-E072-B19B-49BB11DF0309}"/>
              </a:ext>
            </a:extLst>
          </p:cNvPr>
          <p:cNvSpPr>
            <a:spLocks noGrp="1"/>
          </p:cNvSpPr>
          <p:nvPr>
            <p:ph type="sldNum" sz="quarter" idx="12"/>
          </p:nvPr>
        </p:nvSpPr>
        <p:spPr>
          <a:xfrm>
            <a:off x="8434023" y="6242541"/>
            <a:ext cx="441268" cy="548403"/>
          </a:xfrm>
        </p:spPr>
        <p:txBody>
          <a:bodyPr/>
          <a:lstStyle>
            <a:lvl1pPr>
              <a:defRPr sz="1800"/>
            </a:lvl1pPr>
          </a:lstStyle>
          <a:p>
            <a:fld id="{6E91CC32-6A6B-4E2E-BBA1-6864F305DA26}" type="slidenum">
              <a:rPr lang="en-US" smtClean="0"/>
              <a:pPr/>
              <a:t>‹#›</a:t>
            </a:fld>
            <a:endParaRPr lang="en-US"/>
          </a:p>
        </p:txBody>
      </p:sp>
    </p:spTree>
    <p:extLst>
      <p:ext uri="{BB962C8B-B14F-4D97-AF65-F5344CB8AC3E}">
        <p14:creationId xmlns:p14="http://schemas.microsoft.com/office/powerpoint/2010/main" val="1036589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2054-1AE7-534F-0CFE-1F0628A09FC1}"/>
              </a:ext>
            </a:extLst>
          </p:cNvPr>
          <p:cNvSpPr>
            <a:spLocks noGrp="1"/>
          </p:cNvSpPr>
          <p:nvPr>
            <p:ph type="title"/>
          </p:nvPr>
        </p:nvSpPr>
        <p:spPr>
          <a:xfrm>
            <a:off x="255104" y="2243709"/>
            <a:ext cx="6867216" cy="3776091"/>
          </a:xfrm>
        </p:spPr>
        <p:txBody>
          <a:bodyPr anchor="b">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988EC2A-45C7-131C-0F4A-56E62EB029C2}"/>
              </a:ext>
            </a:extLst>
          </p:cNvPr>
          <p:cNvSpPr>
            <a:spLocks noGrp="1"/>
          </p:cNvSpPr>
          <p:nvPr>
            <p:ph type="body" idx="1"/>
          </p:nvPr>
        </p:nvSpPr>
        <p:spPr>
          <a:xfrm>
            <a:off x="255104" y="838201"/>
            <a:ext cx="6867217" cy="1405508"/>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4C75A323-2679-E978-8856-2FEBE8F5AE45}"/>
              </a:ext>
            </a:extLst>
          </p:cNvPr>
          <p:cNvSpPr>
            <a:spLocks noGrp="1"/>
          </p:cNvSpPr>
          <p:nvPr>
            <p:ph type="dt" sz="half" idx="10"/>
          </p:nvPr>
        </p:nvSpPr>
        <p:spPr/>
        <p:txBody>
          <a:bodyPr/>
          <a:lstStyle/>
          <a:p>
            <a:fld id="{C43F98EE-74EE-4993-9E06-DC4ADF2AA96A}" type="datetime1">
              <a:rPr lang="en-US" altLang="ja-JP" smtClean="0"/>
              <a:t>8/6/2024</a:t>
            </a:fld>
            <a:endParaRPr lang="en-US"/>
          </a:p>
        </p:txBody>
      </p:sp>
      <p:sp>
        <p:nvSpPr>
          <p:cNvPr id="5" name="Footer Placeholder 4">
            <a:extLst>
              <a:ext uri="{FF2B5EF4-FFF2-40B4-BE49-F238E27FC236}">
                <a16:creationId xmlns:a16="http://schemas.microsoft.com/office/drawing/2014/main" id="{2C971DC2-625E-0477-BF8C-F3CDDCE4B11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EF1A644-D449-E464-C2DF-F045A51899D0}"/>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462907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12719-44A3-3EE8-D757-F0E0F9632AEC}"/>
              </a:ext>
            </a:extLst>
          </p:cNvPr>
          <p:cNvSpPr>
            <a:spLocks noGrp="1"/>
          </p:cNvSpPr>
          <p:nvPr>
            <p:ph type="title"/>
          </p:nvPr>
        </p:nvSpPr>
        <p:spPr>
          <a:xfrm>
            <a:off x="227399" y="750627"/>
            <a:ext cx="8134917" cy="1304150"/>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0440DC2-69F2-A056-508C-F5138E71FCA2}"/>
              </a:ext>
            </a:extLst>
          </p:cNvPr>
          <p:cNvSpPr>
            <a:spLocks noGrp="1"/>
          </p:cNvSpPr>
          <p:nvPr>
            <p:ph sz="half" idx="1"/>
          </p:nvPr>
        </p:nvSpPr>
        <p:spPr>
          <a:xfrm>
            <a:off x="792721" y="2075250"/>
            <a:ext cx="3428466"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DA2243E-0673-54F2-5B38-DF5D2C7367F4}"/>
              </a:ext>
            </a:extLst>
          </p:cNvPr>
          <p:cNvSpPr>
            <a:spLocks noGrp="1"/>
          </p:cNvSpPr>
          <p:nvPr>
            <p:ph sz="half" idx="2"/>
          </p:nvPr>
        </p:nvSpPr>
        <p:spPr>
          <a:xfrm>
            <a:off x="4784672" y="2075250"/>
            <a:ext cx="3577643" cy="410149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AE946B7D-7BAF-8DE9-FB5A-282908B03106}"/>
              </a:ext>
            </a:extLst>
          </p:cNvPr>
          <p:cNvSpPr>
            <a:spLocks noGrp="1"/>
          </p:cNvSpPr>
          <p:nvPr>
            <p:ph type="dt" sz="half" idx="10"/>
          </p:nvPr>
        </p:nvSpPr>
        <p:spPr/>
        <p:txBody>
          <a:bodyPr/>
          <a:lstStyle/>
          <a:p>
            <a:fld id="{91404EBD-DD0C-4B64-991A-6227FC5C8B93}" type="datetime1">
              <a:rPr lang="en-US" altLang="ja-JP" smtClean="0"/>
              <a:t>8/6/2024</a:t>
            </a:fld>
            <a:endParaRPr lang="en-US"/>
          </a:p>
        </p:txBody>
      </p:sp>
      <p:sp>
        <p:nvSpPr>
          <p:cNvPr id="6" name="Footer Placeholder 5">
            <a:extLst>
              <a:ext uri="{FF2B5EF4-FFF2-40B4-BE49-F238E27FC236}">
                <a16:creationId xmlns:a16="http://schemas.microsoft.com/office/drawing/2014/main" id="{0AF99017-BDD7-56C7-43AE-4B86AC78194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CF6E7D63-14BF-E333-B350-75DA58E281CF}"/>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4218414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7F72-3970-859F-C268-E9940EF2D0E4}"/>
              </a:ext>
            </a:extLst>
          </p:cNvPr>
          <p:cNvSpPr>
            <a:spLocks noGrp="1"/>
          </p:cNvSpPr>
          <p:nvPr>
            <p:ph type="title"/>
          </p:nvPr>
        </p:nvSpPr>
        <p:spPr>
          <a:xfrm>
            <a:off x="229238" y="743803"/>
            <a:ext cx="8073203" cy="1025362"/>
          </a:xfrm>
        </p:spPr>
        <p:txBody>
          <a:bodyPr anchor="t"/>
          <a:lstStyle/>
          <a:p>
            <a:r>
              <a:rPr lang="en-US" dirty="0"/>
              <a:t>Click to edit Master title style</a:t>
            </a:r>
          </a:p>
        </p:txBody>
      </p:sp>
      <p:sp>
        <p:nvSpPr>
          <p:cNvPr id="3" name="Text Placeholder 2">
            <a:extLst>
              <a:ext uri="{FF2B5EF4-FFF2-40B4-BE49-F238E27FC236}">
                <a16:creationId xmlns:a16="http://schemas.microsoft.com/office/drawing/2014/main" id="{F9B37CC6-89B8-3CF3-6973-1B5B71782F56}"/>
              </a:ext>
            </a:extLst>
          </p:cNvPr>
          <p:cNvSpPr>
            <a:spLocks noGrp="1"/>
          </p:cNvSpPr>
          <p:nvPr>
            <p:ph type="body" idx="1"/>
          </p:nvPr>
        </p:nvSpPr>
        <p:spPr>
          <a:xfrm>
            <a:off x="792722" y="1769166"/>
            <a:ext cx="3428465"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0650EB0-E35B-DA3D-B6A1-2422B01C6005}"/>
              </a:ext>
            </a:extLst>
          </p:cNvPr>
          <p:cNvSpPr>
            <a:spLocks noGrp="1"/>
          </p:cNvSpPr>
          <p:nvPr>
            <p:ph sz="half" idx="2"/>
          </p:nvPr>
        </p:nvSpPr>
        <p:spPr>
          <a:xfrm>
            <a:off x="792722" y="2678597"/>
            <a:ext cx="3428465" cy="3506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57A15D0-F178-1506-0E61-C8FFDF9BD6B5}"/>
              </a:ext>
            </a:extLst>
          </p:cNvPr>
          <p:cNvSpPr>
            <a:spLocks noGrp="1"/>
          </p:cNvSpPr>
          <p:nvPr>
            <p:ph type="body" sz="quarter" idx="3"/>
          </p:nvPr>
        </p:nvSpPr>
        <p:spPr>
          <a:xfrm>
            <a:off x="4873976" y="1769166"/>
            <a:ext cx="3428465" cy="815008"/>
          </a:xfrm>
        </p:spPr>
        <p:txBody>
          <a:bodyPr anchor="b">
            <a:noAutofit/>
          </a:bodyPr>
          <a:lstStyle>
            <a:lvl1pPr marL="0" indent="0">
              <a:buNone/>
              <a:defRPr sz="2000" b="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256CB421-A65A-A7DC-40A7-D8B76F9C3A3A}"/>
              </a:ext>
            </a:extLst>
          </p:cNvPr>
          <p:cNvSpPr>
            <a:spLocks noGrp="1"/>
          </p:cNvSpPr>
          <p:nvPr>
            <p:ph sz="quarter" idx="4"/>
          </p:nvPr>
        </p:nvSpPr>
        <p:spPr>
          <a:xfrm>
            <a:off x="4873976" y="2678599"/>
            <a:ext cx="3428465" cy="35067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7AF5675-5329-D2DB-FAFF-700D076CA886}"/>
              </a:ext>
            </a:extLst>
          </p:cNvPr>
          <p:cNvSpPr>
            <a:spLocks noGrp="1"/>
          </p:cNvSpPr>
          <p:nvPr>
            <p:ph type="dt" sz="half" idx="10"/>
          </p:nvPr>
        </p:nvSpPr>
        <p:spPr/>
        <p:txBody>
          <a:bodyPr/>
          <a:lstStyle/>
          <a:p>
            <a:fld id="{7F278B49-C01D-4D52-9317-FC9D8574E0FD}" type="datetime1">
              <a:rPr lang="en-US" altLang="ja-JP" smtClean="0"/>
              <a:t>8/6/2024</a:t>
            </a:fld>
            <a:endParaRPr lang="en-US"/>
          </a:p>
        </p:txBody>
      </p:sp>
      <p:sp>
        <p:nvSpPr>
          <p:cNvPr id="8" name="Footer Placeholder 7">
            <a:extLst>
              <a:ext uri="{FF2B5EF4-FFF2-40B4-BE49-F238E27FC236}">
                <a16:creationId xmlns:a16="http://schemas.microsoft.com/office/drawing/2014/main" id="{D1392A97-07D9-5E5C-2A31-3B7D764CE1B8}"/>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4E626143-8FEE-0ABD-25C7-C34AF6568B83}"/>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540424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26EFE-D86C-B076-D4D1-FAD1883E0813}"/>
              </a:ext>
            </a:extLst>
          </p:cNvPr>
          <p:cNvSpPr>
            <a:spLocks noGrp="1"/>
          </p:cNvSpPr>
          <p:nvPr>
            <p:ph type="title"/>
          </p:nvPr>
        </p:nvSpPr>
        <p:spPr>
          <a:xfrm>
            <a:off x="231291" y="757766"/>
            <a:ext cx="5430220" cy="3547534"/>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C23F3B23-C631-4B62-3211-30222ABE1C33}"/>
              </a:ext>
            </a:extLst>
          </p:cNvPr>
          <p:cNvSpPr>
            <a:spLocks noGrp="1"/>
          </p:cNvSpPr>
          <p:nvPr>
            <p:ph type="dt" sz="half" idx="10"/>
          </p:nvPr>
        </p:nvSpPr>
        <p:spPr/>
        <p:txBody>
          <a:bodyPr/>
          <a:lstStyle/>
          <a:p>
            <a:fld id="{B84A84F2-BA72-420F-B47E-6568B467D33B}" type="datetime1">
              <a:rPr lang="en-US" altLang="ja-JP" smtClean="0"/>
              <a:t>8/6/2024</a:t>
            </a:fld>
            <a:endParaRPr lang="en-US"/>
          </a:p>
        </p:txBody>
      </p:sp>
      <p:sp>
        <p:nvSpPr>
          <p:cNvPr id="4" name="Footer Placeholder 3">
            <a:extLst>
              <a:ext uri="{FF2B5EF4-FFF2-40B4-BE49-F238E27FC236}">
                <a16:creationId xmlns:a16="http://schemas.microsoft.com/office/drawing/2014/main" id="{7789A1FB-EA0D-F6A3-A4EB-001AA082AAFF}"/>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6D671B7-A902-587D-89D0-ECFB738FD702}"/>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2646218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27D49-E5B4-0E67-FCFC-62A04E705682}"/>
              </a:ext>
            </a:extLst>
          </p:cNvPr>
          <p:cNvSpPr>
            <a:spLocks noGrp="1"/>
          </p:cNvSpPr>
          <p:nvPr>
            <p:ph type="dt" sz="half" idx="10"/>
          </p:nvPr>
        </p:nvSpPr>
        <p:spPr/>
        <p:txBody>
          <a:bodyPr/>
          <a:lstStyle/>
          <a:p>
            <a:fld id="{787C3148-00AE-429E-9EA1-2A51D025CAD4}" type="datetime1">
              <a:rPr lang="en-US" altLang="ja-JP" smtClean="0"/>
              <a:t>8/6/2024</a:t>
            </a:fld>
            <a:endParaRPr lang="en-US"/>
          </a:p>
        </p:txBody>
      </p:sp>
      <p:sp>
        <p:nvSpPr>
          <p:cNvPr id="3" name="Footer Placeholder 2">
            <a:extLst>
              <a:ext uri="{FF2B5EF4-FFF2-40B4-BE49-F238E27FC236}">
                <a16:creationId xmlns:a16="http://schemas.microsoft.com/office/drawing/2014/main" id="{6B0E4B02-DD32-C63F-6FEE-BC36E2EFD012}"/>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CF25FA8B-18F7-7DDC-74E0-B1C7139E7B05}"/>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663962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D42A-8FC3-F6BE-4CF7-1490DE4FD462}"/>
              </a:ext>
            </a:extLst>
          </p:cNvPr>
          <p:cNvSpPr>
            <a:spLocks noGrp="1"/>
          </p:cNvSpPr>
          <p:nvPr>
            <p:ph type="title"/>
          </p:nvPr>
        </p:nvSpPr>
        <p:spPr>
          <a:xfrm>
            <a:off x="238048" y="766636"/>
            <a:ext cx="2963809" cy="1510628"/>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AA2BAA-1CCB-696D-D506-5E1747080119}"/>
              </a:ext>
            </a:extLst>
          </p:cNvPr>
          <p:cNvSpPr>
            <a:spLocks noGrp="1"/>
          </p:cNvSpPr>
          <p:nvPr>
            <p:ph idx="1"/>
          </p:nvPr>
        </p:nvSpPr>
        <p:spPr>
          <a:xfrm>
            <a:off x="3829051" y="702455"/>
            <a:ext cx="4687491" cy="53173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0B3C3E7-B970-EF6C-A6D3-6CB81C948775}"/>
              </a:ext>
            </a:extLst>
          </p:cNvPr>
          <p:cNvSpPr>
            <a:spLocks noGrp="1"/>
          </p:cNvSpPr>
          <p:nvPr>
            <p:ph type="body" sz="half" idx="2"/>
          </p:nvPr>
        </p:nvSpPr>
        <p:spPr>
          <a:xfrm>
            <a:off x="242965" y="2277264"/>
            <a:ext cx="2814560" cy="37425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F32464-D130-7DA0-050D-B444566B1A2F}"/>
              </a:ext>
            </a:extLst>
          </p:cNvPr>
          <p:cNvSpPr>
            <a:spLocks noGrp="1"/>
          </p:cNvSpPr>
          <p:nvPr>
            <p:ph type="dt" sz="half" idx="10"/>
          </p:nvPr>
        </p:nvSpPr>
        <p:spPr/>
        <p:txBody>
          <a:bodyPr/>
          <a:lstStyle/>
          <a:p>
            <a:fld id="{57B0E9B6-48E5-4985-9499-7B0CB1553BE4}" type="datetime1">
              <a:rPr lang="en-US" altLang="ja-JP" smtClean="0"/>
              <a:t>8/6/2024</a:t>
            </a:fld>
            <a:endParaRPr lang="en-US"/>
          </a:p>
        </p:txBody>
      </p:sp>
      <p:sp>
        <p:nvSpPr>
          <p:cNvPr id="6" name="Footer Placeholder 5">
            <a:extLst>
              <a:ext uri="{FF2B5EF4-FFF2-40B4-BE49-F238E27FC236}">
                <a16:creationId xmlns:a16="http://schemas.microsoft.com/office/drawing/2014/main" id="{3FC2B3B4-209E-187A-6F86-2F2EAD9F747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36A2A86-6CB1-F027-66AC-8EBFA9D0647A}"/>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845482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8F49-A418-C21F-25DC-E4C2E1716387}"/>
              </a:ext>
            </a:extLst>
          </p:cNvPr>
          <p:cNvSpPr>
            <a:spLocks noGrp="1"/>
          </p:cNvSpPr>
          <p:nvPr>
            <p:ph type="title"/>
          </p:nvPr>
        </p:nvSpPr>
        <p:spPr>
          <a:xfrm>
            <a:off x="239229" y="765850"/>
            <a:ext cx="2996770" cy="1774778"/>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378CDE2-0C1B-D3BE-F399-98D983EF4534}"/>
              </a:ext>
            </a:extLst>
          </p:cNvPr>
          <p:cNvSpPr>
            <a:spLocks noGrp="1"/>
          </p:cNvSpPr>
          <p:nvPr>
            <p:ph type="pic" idx="1"/>
          </p:nvPr>
        </p:nvSpPr>
        <p:spPr>
          <a:xfrm>
            <a:off x="3829051" y="838203"/>
            <a:ext cx="4687491"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8786322-CA2D-A634-C10E-4F22BCE48B7F}"/>
              </a:ext>
            </a:extLst>
          </p:cNvPr>
          <p:cNvSpPr>
            <a:spLocks noGrp="1"/>
          </p:cNvSpPr>
          <p:nvPr>
            <p:ph type="body" sz="half" idx="2"/>
          </p:nvPr>
        </p:nvSpPr>
        <p:spPr>
          <a:xfrm>
            <a:off x="255103" y="2552702"/>
            <a:ext cx="2802422" cy="3467099"/>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AD0DD6-F55F-4437-DEC5-FA6028509A2D}"/>
              </a:ext>
            </a:extLst>
          </p:cNvPr>
          <p:cNvSpPr>
            <a:spLocks noGrp="1"/>
          </p:cNvSpPr>
          <p:nvPr>
            <p:ph type="dt" sz="half" idx="10"/>
          </p:nvPr>
        </p:nvSpPr>
        <p:spPr>
          <a:xfrm>
            <a:off x="255103" y="63203"/>
            <a:ext cx="2057400" cy="318221"/>
          </a:xfrm>
        </p:spPr>
        <p:txBody>
          <a:bodyPr/>
          <a:lstStyle/>
          <a:p>
            <a:fld id="{B7AD5C99-3442-4E31-87B8-EBFC96B3427B}" type="datetime1">
              <a:rPr lang="en-US" altLang="ja-JP" smtClean="0"/>
              <a:t>8/6/2024</a:t>
            </a:fld>
            <a:endParaRPr lang="en-US"/>
          </a:p>
        </p:txBody>
      </p:sp>
      <p:sp>
        <p:nvSpPr>
          <p:cNvPr id="6" name="Footer Placeholder 5">
            <a:extLst>
              <a:ext uri="{FF2B5EF4-FFF2-40B4-BE49-F238E27FC236}">
                <a16:creationId xmlns:a16="http://schemas.microsoft.com/office/drawing/2014/main" id="{595B46D7-EE7C-E399-6A6B-18237228F6B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211B808-3207-D755-3B0B-E1D8814B2FA1}"/>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469610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CDEBC-9F49-FA9D-D13C-DB380A6281E2}"/>
              </a:ext>
            </a:extLst>
          </p:cNvPr>
          <p:cNvSpPr>
            <a:spLocks noGrp="1"/>
          </p:cNvSpPr>
          <p:nvPr>
            <p:ph type="title"/>
          </p:nvPr>
        </p:nvSpPr>
        <p:spPr>
          <a:xfrm>
            <a:off x="231292" y="757451"/>
            <a:ext cx="8156965" cy="1214650"/>
          </a:xfrm>
        </p:spPr>
        <p:txBody>
          <a:bodyPr ancho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00CB13-23E6-D711-450C-A85A0CB99576}"/>
              </a:ext>
            </a:extLst>
          </p:cNvPr>
          <p:cNvSpPr>
            <a:spLocks noGrp="1"/>
          </p:cNvSpPr>
          <p:nvPr>
            <p:ph type="body" orient="vert" idx="1"/>
          </p:nvPr>
        </p:nvSpPr>
        <p:spPr>
          <a:xfrm>
            <a:off x="251602" y="1972101"/>
            <a:ext cx="8136655" cy="40476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089BB7B-5C14-76DB-FEA8-3DBC09A96516}"/>
              </a:ext>
            </a:extLst>
          </p:cNvPr>
          <p:cNvSpPr>
            <a:spLocks noGrp="1"/>
          </p:cNvSpPr>
          <p:nvPr>
            <p:ph type="dt" sz="half" idx="10"/>
          </p:nvPr>
        </p:nvSpPr>
        <p:spPr/>
        <p:txBody>
          <a:bodyPr/>
          <a:lstStyle/>
          <a:p>
            <a:fld id="{EC112252-36A7-4345-ACC4-0EBFBF266C02}" type="datetime1">
              <a:rPr lang="en-US" altLang="ja-JP" smtClean="0"/>
              <a:t>8/6/2024</a:t>
            </a:fld>
            <a:endParaRPr lang="en-US"/>
          </a:p>
        </p:txBody>
      </p:sp>
      <p:sp>
        <p:nvSpPr>
          <p:cNvPr id="5" name="Footer Placeholder 4">
            <a:extLst>
              <a:ext uri="{FF2B5EF4-FFF2-40B4-BE49-F238E27FC236}">
                <a16:creationId xmlns:a16="http://schemas.microsoft.com/office/drawing/2014/main" id="{48BC13CC-29B3-9FDC-C746-D5D65CC2A5D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AB52A12-895F-E9BE-5289-4E0411BD3F4B}"/>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244075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A17614-2270-537D-8B09-6CB65016AD8F}"/>
              </a:ext>
            </a:extLst>
          </p:cNvPr>
          <p:cNvSpPr>
            <a:spLocks noGrp="1"/>
          </p:cNvSpPr>
          <p:nvPr>
            <p:ph type="title" orient="vert"/>
          </p:nvPr>
        </p:nvSpPr>
        <p:spPr>
          <a:xfrm>
            <a:off x="7019622" y="755984"/>
            <a:ext cx="1708164" cy="5338369"/>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0BC98B5-885C-CBB1-A858-76F65F7D28BD}"/>
              </a:ext>
            </a:extLst>
          </p:cNvPr>
          <p:cNvSpPr>
            <a:spLocks noGrp="1"/>
          </p:cNvSpPr>
          <p:nvPr>
            <p:ph type="body" orient="vert" idx="1"/>
          </p:nvPr>
        </p:nvSpPr>
        <p:spPr>
          <a:xfrm>
            <a:off x="628650" y="755984"/>
            <a:ext cx="6172565" cy="5338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CE5DAFE-6A83-FB7D-72DF-232EFE20424E}"/>
              </a:ext>
            </a:extLst>
          </p:cNvPr>
          <p:cNvSpPr>
            <a:spLocks noGrp="1"/>
          </p:cNvSpPr>
          <p:nvPr>
            <p:ph type="dt" sz="half" idx="10"/>
          </p:nvPr>
        </p:nvSpPr>
        <p:spPr/>
        <p:txBody>
          <a:bodyPr/>
          <a:lstStyle/>
          <a:p>
            <a:fld id="{8561B9E0-4C53-41B6-8AC3-DDCE8F2AD1DF}" type="datetime1">
              <a:rPr lang="en-US" altLang="ja-JP" smtClean="0"/>
              <a:t>8/6/2024</a:t>
            </a:fld>
            <a:endParaRPr lang="en-US"/>
          </a:p>
        </p:txBody>
      </p:sp>
      <p:sp>
        <p:nvSpPr>
          <p:cNvPr id="5" name="Footer Placeholder 4">
            <a:extLst>
              <a:ext uri="{FF2B5EF4-FFF2-40B4-BE49-F238E27FC236}">
                <a16:creationId xmlns:a16="http://schemas.microsoft.com/office/drawing/2014/main" id="{43B41CCF-A3CD-506E-3AAE-CAEFA8C1BB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420DD9D-25C2-0EDF-A6F4-71946D57B3CD}"/>
              </a:ext>
            </a:extLst>
          </p:cNvPr>
          <p:cNvSpPr>
            <a:spLocks noGrp="1"/>
          </p:cNvSpPr>
          <p:nvPr>
            <p:ph type="sldNum" sz="quarter" idx="12"/>
          </p:nvPr>
        </p:nvSpPr>
        <p:spPr/>
        <p:txBody>
          <a:bodyPr/>
          <a:lstStyle/>
          <a:p>
            <a:fld id="{6E91CC32-6A6B-4E2E-BBA1-6864F305DA26}" type="slidenum">
              <a:rPr lang="en-US" smtClean="0"/>
              <a:t>‹#›</a:t>
            </a:fld>
            <a:endParaRPr lang="en-US"/>
          </a:p>
        </p:txBody>
      </p:sp>
    </p:spTree>
    <p:extLst>
      <p:ext uri="{BB962C8B-B14F-4D97-AF65-F5344CB8AC3E}">
        <p14:creationId xmlns:p14="http://schemas.microsoft.com/office/powerpoint/2010/main" val="3982031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6000">
              <a:schemeClr val="accent1">
                <a:lumMod val="42000"/>
                <a:lumOff val="58000"/>
              </a:schemeClr>
            </a:gs>
            <a:gs pos="100000">
              <a:schemeClr val="accent1">
                <a:lumMod val="40000"/>
                <a:lumOff val="60000"/>
              </a:schemeClr>
            </a:gs>
            <a:gs pos="85000">
              <a:srgbClr val="5D9CD5">
                <a:lumMod val="38000"/>
                <a:lumOff val="62000"/>
              </a:srgbClr>
            </a:gs>
            <a:gs pos="62000">
              <a:srgbClr val="E1E6EF">
                <a:lumMod val="80000"/>
                <a:lumOff val="20000"/>
              </a:srgbClr>
            </a:gs>
            <a:gs pos="0">
              <a:srgbClr val="5D9CD5"/>
            </a:gs>
            <a:gs pos="31000">
              <a:schemeClr val="accent1">
                <a:lumMod val="29000"/>
                <a:lumOff val="71000"/>
              </a:schemeClr>
            </a:gs>
          </a:gsLst>
          <a:lin ang="150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F45E2-9197-4E34-029A-725ADAC0C752}"/>
              </a:ext>
            </a:extLst>
          </p:cNvPr>
          <p:cNvSpPr>
            <a:spLocks noGrp="1"/>
          </p:cNvSpPr>
          <p:nvPr>
            <p:ph type="title"/>
          </p:nvPr>
        </p:nvSpPr>
        <p:spPr>
          <a:xfrm>
            <a:off x="231291" y="620202"/>
            <a:ext cx="7467560" cy="143878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8CC19E-63FE-1D76-2550-01FD9A6D9A95}"/>
              </a:ext>
            </a:extLst>
          </p:cNvPr>
          <p:cNvSpPr>
            <a:spLocks noGrp="1"/>
          </p:cNvSpPr>
          <p:nvPr>
            <p:ph type="body" idx="1"/>
          </p:nvPr>
        </p:nvSpPr>
        <p:spPr>
          <a:xfrm>
            <a:off x="251602" y="2306784"/>
            <a:ext cx="7467560" cy="38701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BDFA067-55BA-33CD-E6F2-B24B2D5DE896}"/>
              </a:ext>
            </a:extLst>
          </p:cNvPr>
          <p:cNvSpPr>
            <a:spLocks noGrp="1"/>
          </p:cNvSpPr>
          <p:nvPr>
            <p:ph type="dt" sz="half" idx="2"/>
          </p:nvPr>
        </p:nvSpPr>
        <p:spPr>
          <a:xfrm>
            <a:off x="255103" y="63203"/>
            <a:ext cx="2057400" cy="318221"/>
          </a:xfrm>
          <a:prstGeom prst="rect">
            <a:avLst/>
          </a:prstGeom>
        </p:spPr>
        <p:txBody>
          <a:bodyPr vert="horz" lIns="91440" tIns="45720" rIns="91440" bIns="45720" rtlCol="0" anchor="ctr"/>
          <a:lstStyle>
            <a:lvl1pPr algn="l">
              <a:defRPr sz="800">
                <a:solidFill>
                  <a:schemeClr val="tx1"/>
                </a:solidFill>
              </a:defRPr>
            </a:lvl1pPr>
          </a:lstStyle>
          <a:p>
            <a:fld id="{FE9D3070-454C-4F64-A49F-223CE634CC8D}" type="datetime1">
              <a:rPr lang="en-US" altLang="ja-JP" smtClean="0"/>
              <a:t>8/6/2024</a:t>
            </a:fld>
            <a:endParaRPr lang="en-US" dirty="0"/>
          </a:p>
        </p:txBody>
      </p:sp>
      <p:sp>
        <p:nvSpPr>
          <p:cNvPr id="5" name="Footer Placeholder 4">
            <a:extLst>
              <a:ext uri="{FF2B5EF4-FFF2-40B4-BE49-F238E27FC236}">
                <a16:creationId xmlns:a16="http://schemas.microsoft.com/office/drawing/2014/main" id="{C965EAE2-7EF5-FFAA-CD74-AA63C671197D}"/>
              </a:ext>
            </a:extLst>
          </p:cNvPr>
          <p:cNvSpPr>
            <a:spLocks noGrp="1"/>
          </p:cNvSpPr>
          <p:nvPr>
            <p:ph type="ftr" sz="quarter" idx="3"/>
          </p:nvPr>
        </p:nvSpPr>
        <p:spPr>
          <a:xfrm>
            <a:off x="5508012" y="6424764"/>
            <a:ext cx="3044952" cy="365125"/>
          </a:xfrm>
          <a:prstGeom prst="rect">
            <a:avLst/>
          </a:prstGeom>
        </p:spPr>
        <p:txBody>
          <a:bodyPr vert="horz" lIns="91440" tIns="45720" rIns="91440" bIns="45720" rtlCol="0" anchor="ctr"/>
          <a:lstStyle>
            <a:lvl1pPr algn="r">
              <a:defRPr sz="800" b="0" cap="all" spc="0" baseline="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D109DC1A-2539-3AE9-11EA-B87D22E62CDB}"/>
              </a:ext>
            </a:extLst>
          </p:cNvPr>
          <p:cNvSpPr>
            <a:spLocks noGrp="1"/>
          </p:cNvSpPr>
          <p:nvPr>
            <p:ph type="sldNum" sz="quarter" idx="4"/>
          </p:nvPr>
        </p:nvSpPr>
        <p:spPr>
          <a:xfrm>
            <a:off x="8552963" y="6425819"/>
            <a:ext cx="322326" cy="365125"/>
          </a:xfrm>
          <a:prstGeom prst="rect">
            <a:avLst/>
          </a:prstGeom>
        </p:spPr>
        <p:txBody>
          <a:bodyPr vert="horz" lIns="91440" tIns="45720" rIns="91440" bIns="45720" rtlCol="0" anchor="ctr"/>
          <a:lstStyle>
            <a:lvl1pPr algn="r">
              <a:defRPr sz="800">
                <a:solidFill>
                  <a:schemeClr val="tx1"/>
                </a:solidFill>
              </a:defRPr>
            </a:lvl1pPr>
          </a:lstStyle>
          <a:p>
            <a:fld id="{6E91CC32-6A6B-4E2E-BBA1-6864F305DA26}" type="slidenum">
              <a:rPr lang="en-US" smtClean="0"/>
              <a:t>‹#›</a:t>
            </a:fld>
            <a:endParaRPr lang="en-US" dirty="0"/>
          </a:p>
        </p:txBody>
      </p:sp>
    </p:spTree>
    <p:extLst>
      <p:ext uri="{BB962C8B-B14F-4D97-AF65-F5344CB8AC3E}">
        <p14:creationId xmlns:p14="http://schemas.microsoft.com/office/powerpoint/2010/main" val="3576988162"/>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45" r:id="rId6"/>
    <p:sldLayoutId id="2147483741" r:id="rId7"/>
    <p:sldLayoutId id="2147483742" r:id="rId8"/>
    <p:sldLayoutId id="2147483743" r:id="rId9"/>
    <p:sldLayoutId id="2147483744" r:id="rId10"/>
    <p:sldLayoutId id="2147483746" r:id="rId11"/>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86868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1</a:t>
            </a:fld>
            <a:endParaRPr lang="en-US">
              <a:solidFill>
                <a:prstClr val="white"/>
              </a:solidFill>
              <a:latin typeface="Arial" panose="020B0604020202020204"/>
            </a:endParaRPr>
          </a:p>
        </p:txBody>
      </p:sp>
      <p:sp>
        <p:nvSpPr>
          <p:cNvPr id="28" name="テキスト ボックス 27">
            <a:extLst>
              <a:ext uri="{FF2B5EF4-FFF2-40B4-BE49-F238E27FC236}">
                <a16:creationId xmlns:a16="http://schemas.microsoft.com/office/drawing/2014/main" id="{75427DB2-3C5E-84A9-A726-B39403EFC359}"/>
              </a:ext>
            </a:extLst>
          </p:cNvPr>
          <p:cNvSpPr txBox="1"/>
          <p:nvPr/>
        </p:nvSpPr>
        <p:spPr>
          <a:xfrm>
            <a:off x="276072" y="2905780"/>
            <a:ext cx="8599219" cy="523220"/>
          </a:xfrm>
          <a:prstGeom prst="rect">
            <a:avLst/>
          </a:prstGeom>
          <a:noFill/>
        </p:spPr>
        <p:txBody>
          <a:bodyPr wrap="square" rtlCol="0">
            <a:spAutoFit/>
          </a:bodyPr>
          <a:lstStyle/>
          <a:p>
            <a:pPr algn="ctr"/>
            <a:r>
              <a:rPr lang="en-US" altLang="ja-JP" sz="2800" dirty="0">
                <a:solidFill>
                  <a:prstClr val="black">
                    <a:lumMod val="75000"/>
                    <a:lumOff val="25000"/>
                  </a:prstClr>
                </a:solidFill>
                <a:effectLst>
                  <a:outerShdw blurRad="38100" dist="38100" dir="2700000" algn="tl">
                    <a:srgbClr val="000000">
                      <a:alpha val="43137"/>
                    </a:srgbClr>
                  </a:outerShdw>
                </a:effectLst>
                <a:latin typeface="Segoe UI Black" panose="020B0A02040204020203" pitchFamily="34" charset="0"/>
                <a:ea typeface="ＭＳ Ｐゴシック" panose="020B0600070205080204" pitchFamily="50" charset="-128"/>
              </a:rPr>
              <a:t>A Theory of Scientific Programming Efficacy</a:t>
            </a:r>
            <a:endParaRPr lang="ja-JP" altLang="en-US" sz="2800" dirty="0">
              <a:solidFill>
                <a:prstClr val="black">
                  <a:lumMod val="75000"/>
                  <a:lumOff val="25000"/>
                </a:prstClr>
              </a:solidFill>
              <a:effectLst>
                <a:outerShdw blurRad="38100" dist="38100" dir="2700000" algn="tl">
                  <a:srgbClr val="000000">
                    <a:alpha val="43137"/>
                  </a:srgbClr>
                </a:outerShdw>
              </a:effectLst>
              <a:latin typeface="Segoe UI Black" panose="020B0A02040204020203" pitchFamily="34" charset="0"/>
              <a:ea typeface="ＭＳ Ｐゴシック" panose="020B0600070205080204" pitchFamily="50" charset="-128"/>
            </a:endParaRPr>
          </a:p>
        </p:txBody>
      </p:sp>
      <p:sp>
        <p:nvSpPr>
          <p:cNvPr id="3" name="テキスト ボックス 2">
            <a:extLst>
              <a:ext uri="{FF2B5EF4-FFF2-40B4-BE49-F238E27FC236}">
                <a16:creationId xmlns:a16="http://schemas.microsoft.com/office/drawing/2014/main" id="{98302970-B53D-30F7-EBC0-DE4D4BD902F7}"/>
              </a:ext>
            </a:extLst>
          </p:cNvPr>
          <p:cNvSpPr txBox="1"/>
          <p:nvPr/>
        </p:nvSpPr>
        <p:spPr>
          <a:xfrm>
            <a:off x="4069812" y="1717671"/>
            <a:ext cx="1004375" cy="461665"/>
          </a:xfrm>
          <a:prstGeom prst="rect">
            <a:avLst/>
          </a:prstGeom>
          <a:noFill/>
        </p:spPr>
        <p:txBody>
          <a:bodyPr wrap="square">
            <a:spAutoFit/>
          </a:bodyPr>
          <a:lstStyle/>
          <a:p>
            <a:pPr algn="ctr"/>
            <a:r>
              <a:rPr lang="ja-JP" altLang="en-US" sz="2400" b="1" dirty="0">
                <a:solidFill>
                  <a:schemeClr val="bg1">
                    <a:lumMod val="75000"/>
                    <a:lumOff val="25000"/>
                  </a:schemeClr>
                </a:solidFill>
              </a:rPr>
              <a:t>輪講</a:t>
            </a:r>
          </a:p>
        </p:txBody>
      </p:sp>
      <p:sp>
        <p:nvSpPr>
          <p:cNvPr id="10" name="テキスト ボックス 9">
            <a:extLst>
              <a:ext uri="{FF2B5EF4-FFF2-40B4-BE49-F238E27FC236}">
                <a16:creationId xmlns:a16="http://schemas.microsoft.com/office/drawing/2014/main" id="{41D9E1D5-6784-A08E-8F73-1E55F140EB39}"/>
              </a:ext>
            </a:extLst>
          </p:cNvPr>
          <p:cNvSpPr txBox="1"/>
          <p:nvPr/>
        </p:nvSpPr>
        <p:spPr>
          <a:xfrm>
            <a:off x="1433743" y="4347717"/>
            <a:ext cx="6276512" cy="1200329"/>
          </a:xfrm>
          <a:prstGeom prst="rect">
            <a:avLst/>
          </a:prstGeom>
          <a:noFill/>
        </p:spPr>
        <p:txBody>
          <a:bodyPr wrap="square">
            <a:spAutoFit/>
          </a:bodyPr>
          <a:lstStyle/>
          <a:p>
            <a:r>
              <a:rPr lang="en-US" altLang="ja-JP" sz="2400" b="1" dirty="0">
                <a:solidFill>
                  <a:schemeClr val="bg1">
                    <a:lumMod val="75000"/>
                    <a:lumOff val="25000"/>
                  </a:schemeClr>
                </a:solidFill>
              </a:rPr>
              <a:t>ICSE2024</a:t>
            </a:r>
          </a:p>
          <a:p>
            <a:r>
              <a:rPr lang="en-US" altLang="ja-JP" sz="2400" b="1" dirty="0">
                <a:solidFill>
                  <a:schemeClr val="bg1">
                    <a:lumMod val="75000"/>
                    <a:lumOff val="25000"/>
                  </a:schemeClr>
                </a:solidFill>
              </a:rPr>
              <a:t>Elizaveta </a:t>
            </a:r>
            <a:r>
              <a:rPr lang="en-US" altLang="ja-JP" sz="2400" b="1" dirty="0" err="1">
                <a:solidFill>
                  <a:schemeClr val="bg1">
                    <a:lumMod val="75000"/>
                    <a:lumOff val="25000"/>
                  </a:schemeClr>
                </a:solidFill>
              </a:rPr>
              <a:t>Pertseva</a:t>
            </a:r>
            <a:r>
              <a:rPr lang="en-US" altLang="ja-JP" sz="2400" b="1" dirty="0">
                <a:solidFill>
                  <a:schemeClr val="bg1">
                    <a:lumMod val="75000"/>
                    <a:lumOff val="25000"/>
                  </a:schemeClr>
                </a:solidFill>
              </a:rPr>
              <a:t>, Melinda Chang, </a:t>
            </a:r>
            <a:r>
              <a:rPr lang="en-US" altLang="ja-JP" sz="2400" b="1" dirty="0" err="1">
                <a:solidFill>
                  <a:schemeClr val="bg1">
                    <a:lumMod val="75000"/>
                    <a:lumOff val="25000"/>
                  </a:schemeClr>
                </a:solidFill>
              </a:rPr>
              <a:t>Ulia</a:t>
            </a:r>
            <a:r>
              <a:rPr lang="en-US" altLang="ja-JP" sz="2400" b="1" dirty="0">
                <a:solidFill>
                  <a:schemeClr val="bg1">
                    <a:lumMod val="75000"/>
                    <a:lumOff val="25000"/>
                  </a:schemeClr>
                </a:solidFill>
              </a:rPr>
              <a:t> Zaman, Michael Coblenz</a:t>
            </a:r>
            <a:endParaRPr lang="ja-JP" altLang="en-US" sz="2400" b="1" dirty="0">
              <a:solidFill>
                <a:schemeClr val="bg1">
                  <a:lumMod val="75000"/>
                  <a:lumOff val="25000"/>
                </a:schemeClr>
              </a:solidFill>
            </a:endParaRPr>
          </a:p>
        </p:txBody>
      </p:sp>
    </p:spTree>
    <p:extLst>
      <p:ext uri="{BB962C8B-B14F-4D97-AF65-F5344CB8AC3E}">
        <p14:creationId xmlns:p14="http://schemas.microsoft.com/office/powerpoint/2010/main" val="567522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2</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dirty="0">
                <a:solidFill>
                  <a:prstClr val="black">
                    <a:lumMod val="75000"/>
                    <a:lumOff val="25000"/>
                  </a:prstClr>
                </a:solidFill>
                <a:effectLst>
                  <a:outerShdw blurRad="38100" dist="38100" dir="2700000" algn="tl">
                    <a:srgbClr val="000000">
                      <a:alpha val="43137"/>
                    </a:srgbClr>
                  </a:outerShdw>
                </a:effectLst>
                <a:latin typeface="Segoe UI Black" panose="020B0A02040204020203" pitchFamily="34" charset="0"/>
                <a:ea typeface="ＭＳ Ｐゴシック" panose="020B0600070205080204" pitchFamily="50" charset="-128"/>
              </a:rPr>
              <a:t>背景</a:t>
            </a:r>
          </a:p>
        </p:txBody>
      </p:sp>
      <p:sp>
        <p:nvSpPr>
          <p:cNvPr id="12" name="テキスト ボックス 11">
            <a:extLst>
              <a:ext uri="{FF2B5EF4-FFF2-40B4-BE49-F238E27FC236}">
                <a16:creationId xmlns:a16="http://schemas.microsoft.com/office/drawing/2014/main" id="{250BE277-0914-EBE5-4575-E5FF11A40613}"/>
              </a:ext>
            </a:extLst>
          </p:cNvPr>
          <p:cNvSpPr txBox="1"/>
          <p:nvPr/>
        </p:nvSpPr>
        <p:spPr>
          <a:xfrm>
            <a:off x="779134" y="2217814"/>
            <a:ext cx="7585732" cy="646331"/>
          </a:xfrm>
          <a:prstGeom prst="rect">
            <a:avLst/>
          </a:prstGeom>
          <a:noFill/>
        </p:spPr>
        <p:txBody>
          <a:bodyPr wrap="square">
            <a:spAutoFit/>
          </a:bodyPr>
          <a:lstStyle/>
          <a:p>
            <a:r>
              <a:rPr lang="ja-JP" altLang="en-US" dirty="0">
                <a:solidFill>
                  <a:schemeClr val="bg1">
                    <a:lumMod val="75000"/>
                    <a:lumOff val="25000"/>
                  </a:schemeClr>
                </a:solidFill>
              </a:rPr>
              <a:t>海洋学者，物理学者，気候科学者，経済学者などの多くの科学者は，科学理論を開発，評価，活用するためにソフトウェアシステムを開発し，維持している</a:t>
            </a:r>
          </a:p>
        </p:txBody>
      </p:sp>
      <p:sp>
        <p:nvSpPr>
          <p:cNvPr id="2" name="テキスト ボックス 1">
            <a:extLst>
              <a:ext uri="{FF2B5EF4-FFF2-40B4-BE49-F238E27FC236}">
                <a16:creationId xmlns:a16="http://schemas.microsoft.com/office/drawing/2014/main" id="{42A1D026-8BA1-A202-6FDB-C2AC8657A2F6}"/>
              </a:ext>
            </a:extLst>
          </p:cNvPr>
          <p:cNvSpPr txBox="1"/>
          <p:nvPr/>
        </p:nvSpPr>
        <p:spPr>
          <a:xfrm>
            <a:off x="651313" y="1667049"/>
            <a:ext cx="7426171" cy="461665"/>
          </a:xfrm>
          <a:prstGeom prst="rect">
            <a:avLst/>
          </a:prstGeom>
          <a:noFill/>
        </p:spPr>
        <p:txBody>
          <a:bodyPr wrap="square">
            <a:spAutoFit/>
          </a:bodyPr>
          <a:lstStyle/>
          <a:p>
            <a:r>
              <a:rPr lang="ja-JP" altLang="en-US" sz="2400" dirty="0">
                <a:solidFill>
                  <a:schemeClr val="bg1">
                    <a:lumMod val="75000"/>
                    <a:lumOff val="25000"/>
                  </a:schemeClr>
                </a:solidFill>
                <a:effectLst>
                  <a:outerShdw blurRad="38100" dist="38100" dir="2700000" algn="tl">
                    <a:srgbClr val="000000">
                      <a:alpha val="43137"/>
                    </a:srgbClr>
                  </a:outerShdw>
                </a:effectLst>
              </a:rPr>
              <a:t>科学者によるソフトウェア</a:t>
            </a:r>
          </a:p>
        </p:txBody>
      </p:sp>
      <p:sp>
        <p:nvSpPr>
          <p:cNvPr id="3" name="テキスト ボックス 2">
            <a:extLst>
              <a:ext uri="{FF2B5EF4-FFF2-40B4-BE49-F238E27FC236}">
                <a16:creationId xmlns:a16="http://schemas.microsoft.com/office/drawing/2014/main" id="{32CC45A9-732B-6ADF-521D-575AB8DF3821}"/>
              </a:ext>
            </a:extLst>
          </p:cNvPr>
          <p:cNvSpPr txBox="1"/>
          <p:nvPr/>
        </p:nvSpPr>
        <p:spPr>
          <a:xfrm>
            <a:off x="651313" y="4138117"/>
            <a:ext cx="7585732" cy="646331"/>
          </a:xfrm>
          <a:prstGeom prst="rect">
            <a:avLst/>
          </a:prstGeom>
          <a:noFill/>
        </p:spPr>
        <p:txBody>
          <a:bodyPr wrap="square">
            <a:spAutoFit/>
          </a:bodyPr>
          <a:lstStyle/>
          <a:p>
            <a:r>
              <a:rPr lang="ja-JP" altLang="en-US" dirty="0">
                <a:solidFill>
                  <a:schemeClr val="bg1">
                    <a:lumMod val="75000"/>
                    <a:lumOff val="25000"/>
                  </a:schemeClr>
                </a:solidFill>
                <a:effectLst>
                  <a:outerShdw blurRad="38100" dist="38100" dir="2700000" algn="tl">
                    <a:srgbClr val="000000">
                      <a:alpha val="43137"/>
                    </a:srgbClr>
                  </a:outerShdw>
                </a:effectLst>
              </a:rPr>
              <a:t>先行研究：</a:t>
            </a:r>
            <a:r>
              <a:rPr lang="ja-JP" altLang="en-US" dirty="0">
                <a:solidFill>
                  <a:schemeClr val="bg1">
                    <a:lumMod val="75000"/>
                    <a:lumOff val="25000"/>
                  </a:schemeClr>
                </a:solidFill>
              </a:rPr>
              <a:t>ソフトウェアによって成功がなされているのにも関わらず，科学者はプロのソフトウェアエンジニアとは異なる実践方法を取っている</a:t>
            </a:r>
          </a:p>
        </p:txBody>
      </p:sp>
      <p:sp>
        <p:nvSpPr>
          <p:cNvPr id="5" name="テキスト ボックス 4">
            <a:extLst>
              <a:ext uri="{FF2B5EF4-FFF2-40B4-BE49-F238E27FC236}">
                <a16:creationId xmlns:a16="http://schemas.microsoft.com/office/drawing/2014/main" id="{9739A3ED-813A-403B-7CE9-11392A3EDDEC}"/>
              </a:ext>
            </a:extLst>
          </p:cNvPr>
          <p:cNvSpPr txBox="1"/>
          <p:nvPr/>
        </p:nvSpPr>
        <p:spPr>
          <a:xfrm>
            <a:off x="651313" y="5056273"/>
            <a:ext cx="7585732" cy="646331"/>
          </a:xfrm>
          <a:prstGeom prst="rect">
            <a:avLst/>
          </a:prstGeom>
          <a:noFill/>
        </p:spPr>
        <p:txBody>
          <a:bodyPr wrap="square">
            <a:spAutoFit/>
          </a:bodyPr>
          <a:lstStyle/>
          <a:p>
            <a:r>
              <a:rPr lang="ja-JP" altLang="en-US" dirty="0">
                <a:solidFill>
                  <a:schemeClr val="bg1">
                    <a:lumMod val="75000"/>
                    <a:lumOff val="25000"/>
                  </a:schemeClr>
                </a:solidFill>
              </a:rPr>
              <a:t>本論文において，最小限の開発コストでニーズを満たすソフトウェアを作成する科学者の能力を有効性とする</a:t>
            </a:r>
          </a:p>
        </p:txBody>
      </p:sp>
      <p:sp>
        <p:nvSpPr>
          <p:cNvPr id="7" name="テキスト ボックス 6">
            <a:extLst>
              <a:ext uri="{FF2B5EF4-FFF2-40B4-BE49-F238E27FC236}">
                <a16:creationId xmlns:a16="http://schemas.microsoft.com/office/drawing/2014/main" id="{60ED6681-488F-16D8-1E5B-83233AFAB8AC}"/>
              </a:ext>
            </a:extLst>
          </p:cNvPr>
          <p:cNvSpPr txBox="1"/>
          <p:nvPr/>
        </p:nvSpPr>
        <p:spPr>
          <a:xfrm>
            <a:off x="789183" y="3036584"/>
            <a:ext cx="7585732" cy="646331"/>
          </a:xfrm>
          <a:prstGeom prst="rect">
            <a:avLst/>
          </a:prstGeom>
          <a:noFill/>
        </p:spPr>
        <p:txBody>
          <a:bodyPr wrap="square">
            <a:spAutoFit/>
          </a:bodyPr>
          <a:lstStyle/>
          <a:p>
            <a:r>
              <a:rPr lang="ja-JP" altLang="en-US" dirty="0">
                <a:solidFill>
                  <a:schemeClr val="bg1">
                    <a:lumMod val="75000"/>
                    <a:lumOff val="25000"/>
                  </a:schemeClr>
                </a:solidFill>
              </a:rPr>
              <a:t>センシングシステムを構築し，結果を視覚化して正確に発表するためには，科学者はソフトウェアのコードを記述できなければならない</a:t>
            </a:r>
          </a:p>
        </p:txBody>
      </p:sp>
    </p:spTree>
    <p:extLst>
      <p:ext uri="{BB962C8B-B14F-4D97-AF65-F5344CB8AC3E}">
        <p14:creationId xmlns:p14="http://schemas.microsoft.com/office/powerpoint/2010/main" val="1917418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3</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研究課題</a:t>
            </a:r>
            <a:endParaRPr lang="en-US" altLang="ja-JP" sz="3600" b="1" dirty="0">
              <a:solidFill>
                <a:schemeClr val="bg1">
                  <a:lumMod val="75000"/>
                  <a:lumOff val="25000"/>
                </a:schemeClr>
              </a:solidFill>
              <a:latin typeface="Segoe UI Black" panose="020B0A02040204020203" pitchFamily="34" charset="0"/>
            </a:endParaRPr>
          </a:p>
        </p:txBody>
      </p:sp>
      <p:sp>
        <p:nvSpPr>
          <p:cNvPr id="4" name="テキスト ボックス 3">
            <a:extLst>
              <a:ext uri="{FF2B5EF4-FFF2-40B4-BE49-F238E27FC236}">
                <a16:creationId xmlns:a16="http://schemas.microsoft.com/office/drawing/2014/main" id="{6867A9D3-1045-8ACA-122F-5107F6475F65}"/>
              </a:ext>
            </a:extLst>
          </p:cNvPr>
          <p:cNvSpPr txBox="1"/>
          <p:nvPr/>
        </p:nvSpPr>
        <p:spPr>
          <a:xfrm>
            <a:off x="796763" y="3386340"/>
            <a:ext cx="7426171" cy="707886"/>
          </a:xfrm>
          <a:prstGeom prst="rect">
            <a:avLst/>
          </a:prstGeom>
          <a:noFill/>
        </p:spPr>
        <p:txBody>
          <a:bodyPr wrap="square">
            <a:spAutoFit/>
          </a:bodyPr>
          <a:lstStyle/>
          <a:p>
            <a:r>
              <a:rPr lang="ja-JP" altLang="en-US" sz="2000" dirty="0">
                <a:solidFill>
                  <a:schemeClr val="bg1">
                    <a:lumMod val="75000"/>
                    <a:lumOff val="25000"/>
                  </a:schemeClr>
                </a:solidFill>
              </a:rPr>
              <a:t>◆科学者が自分たちのニーズを満たすソフトウェアを作成する際に，どのような要因が成功に関係しているのか</a:t>
            </a:r>
          </a:p>
        </p:txBody>
      </p:sp>
      <p:sp>
        <p:nvSpPr>
          <p:cNvPr id="8" name="テキスト ボックス 7">
            <a:extLst>
              <a:ext uri="{FF2B5EF4-FFF2-40B4-BE49-F238E27FC236}">
                <a16:creationId xmlns:a16="http://schemas.microsoft.com/office/drawing/2014/main" id="{D9A4CB4D-42B9-F6D5-B36E-DA0CBD295411}"/>
              </a:ext>
            </a:extLst>
          </p:cNvPr>
          <p:cNvSpPr txBox="1"/>
          <p:nvPr/>
        </p:nvSpPr>
        <p:spPr>
          <a:xfrm>
            <a:off x="796762" y="4587555"/>
            <a:ext cx="7426171" cy="1015663"/>
          </a:xfrm>
          <a:prstGeom prst="rect">
            <a:avLst/>
          </a:prstGeom>
          <a:noFill/>
        </p:spPr>
        <p:txBody>
          <a:bodyPr wrap="square">
            <a:spAutoFit/>
          </a:bodyPr>
          <a:lstStyle/>
          <a:p>
            <a:r>
              <a:rPr lang="ja-JP" altLang="en-US" sz="2000" dirty="0">
                <a:solidFill>
                  <a:schemeClr val="bg1">
                    <a:lumMod val="75000"/>
                    <a:lumOff val="25000"/>
                  </a:schemeClr>
                </a:solidFill>
              </a:rPr>
              <a:t>◆科学者のソフトウェアを極力効果的にするために，ソフトウェア工学コミュニティからのツールやプロセスをどの程度置き換えたり，修正したり，補強したりする必要があるのか</a:t>
            </a: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796762" y="1943534"/>
            <a:ext cx="7426171" cy="1015663"/>
          </a:xfrm>
          <a:prstGeom prst="rect">
            <a:avLst/>
          </a:prstGeom>
          <a:noFill/>
        </p:spPr>
        <p:txBody>
          <a:bodyPr wrap="square">
            <a:spAutoFit/>
          </a:bodyPr>
          <a:lstStyle/>
          <a:p>
            <a:r>
              <a:rPr lang="ja-JP" altLang="en-US" sz="2000" dirty="0">
                <a:solidFill>
                  <a:schemeClr val="bg1">
                    <a:lumMod val="75000"/>
                    <a:lumOff val="25000"/>
                  </a:schemeClr>
                </a:solidFill>
                <a:effectLst>
                  <a:outerShdw blurRad="38100" dist="38100" dir="2700000" algn="tl">
                    <a:srgbClr val="000000">
                      <a:alpha val="43137"/>
                    </a:srgbClr>
                  </a:outerShdw>
                </a:effectLst>
              </a:rPr>
              <a:t>長期的な目標：</a:t>
            </a:r>
            <a:endParaRPr lang="en-US" altLang="ja-JP" sz="2000" dirty="0">
              <a:solidFill>
                <a:schemeClr val="bg1">
                  <a:lumMod val="75000"/>
                  <a:lumOff val="25000"/>
                </a:schemeClr>
              </a:solidFill>
              <a:effectLst>
                <a:outerShdw blurRad="38100" dist="38100" dir="2700000" algn="tl">
                  <a:srgbClr val="000000">
                    <a:alpha val="43137"/>
                  </a:srgbClr>
                </a:outerShdw>
              </a:effectLst>
            </a:endParaRPr>
          </a:p>
          <a:p>
            <a:r>
              <a:rPr lang="ja-JP" altLang="en-US" sz="2000" dirty="0">
                <a:solidFill>
                  <a:schemeClr val="bg1">
                    <a:lumMod val="75000"/>
                    <a:lumOff val="25000"/>
                  </a:schemeClr>
                </a:solidFill>
              </a:rPr>
              <a:t>科学者がソフトウェア開発をより効果的に行えるような，ソフトウェアエンジニアの介入の機会を特定すること</a:t>
            </a:r>
          </a:p>
        </p:txBody>
      </p:sp>
    </p:spTree>
    <p:extLst>
      <p:ext uri="{BB962C8B-B14F-4D97-AF65-F5344CB8AC3E}">
        <p14:creationId xmlns:p14="http://schemas.microsoft.com/office/powerpoint/2010/main" val="784041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4</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アプローチ</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3" y="1604162"/>
            <a:ext cx="7426171" cy="461665"/>
          </a:xfrm>
          <a:prstGeom prst="rect">
            <a:avLst/>
          </a:prstGeom>
          <a:noFill/>
        </p:spPr>
        <p:txBody>
          <a:bodyPr wrap="square">
            <a:spAutoFit/>
          </a:bodyPr>
          <a:lstStyle/>
          <a:p>
            <a:r>
              <a:rPr lang="en-US" altLang="ja-JP" sz="2400" dirty="0">
                <a:solidFill>
                  <a:schemeClr val="bg1">
                    <a:lumMod val="75000"/>
                    <a:lumOff val="25000"/>
                  </a:schemeClr>
                </a:solidFill>
              </a:rPr>
              <a:t>25</a:t>
            </a:r>
            <a:r>
              <a:rPr lang="ja-JP" altLang="en-US" sz="2400" dirty="0">
                <a:solidFill>
                  <a:schemeClr val="bg1">
                    <a:lumMod val="75000"/>
                    <a:lumOff val="25000"/>
                  </a:schemeClr>
                </a:solidFill>
              </a:rPr>
              <a:t>人にインタビューを行った</a:t>
            </a:r>
          </a:p>
        </p:txBody>
      </p:sp>
      <p:sp>
        <p:nvSpPr>
          <p:cNvPr id="2" name="テキスト ボックス 1">
            <a:extLst>
              <a:ext uri="{FF2B5EF4-FFF2-40B4-BE49-F238E27FC236}">
                <a16:creationId xmlns:a16="http://schemas.microsoft.com/office/drawing/2014/main" id="{4C388E23-BCCD-A474-8570-9B6E039CD646}"/>
              </a:ext>
            </a:extLst>
          </p:cNvPr>
          <p:cNvSpPr txBox="1"/>
          <p:nvPr/>
        </p:nvSpPr>
        <p:spPr>
          <a:xfrm>
            <a:off x="848866" y="2448689"/>
            <a:ext cx="3244911" cy="646331"/>
          </a:xfrm>
          <a:prstGeom prst="rect">
            <a:avLst/>
          </a:prstGeom>
          <a:noFill/>
        </p:spPr>
        <p:txBody>
          <a:bodyPr wrap="square">
            <a:spAutoFit/>
          </a:bodyPr>
          <a:lstStyle/>
          <a:p>
            <a:r>
              <a:rPr lang="en-US" altLang="ja-JP" dirty="0">
                <a:solidFill>
                  <a:schemeClr val="bg1">
                    <a:lumMod val="75000"/>
                    <a:lumOff val="25000"/>
                  </a:schemeClr>
                </a:solidFill>
              </a:rPr>
              <a:t>20</a:t>
            </a:r>
            <a:r>
              <a:rPr lang="ja-JP" altLang="en-US" dirty="0">
                <a:solidFill>
                  <a:schemeClr val="bg1">
                    <a:lumMod val="75000"/>
                    <a:lumOff val="25000"/>
                  </a:schemeClr>
                </a:solidFill>
              </a:rPr>
              <a:t>人は科学者，</a:t>
            </a:r>
            <a:r>
              <a:rPr lang="en-US" altLang="ja-JP" dirty="0">
                <a:solidFill>
                  <a:schemeClr val="bg1">
                    <a:lumMod val="75000"/>
                    <a:lumOff val="25000"/>
                  </a:schemeClr>
                </a:solidFill>
              </a:rPr>
              <a:t>5</a:t>
            </a:r>
            <a:r>
              <a:rPr lang="ja-JP" altLang="en-US" dirty="0">
                <a:solidFill>
                  <a:schemeClr val="bg1">
                    <a:lumMod val="75000"/>
                    <a:lumOff val="25000"/>
                  </a:schemeClr>
                </a:solidFill>
              </a:rPr>
              <a:t>人はコンピュータサポートスタッフ</a:t>
            </a:r>
          </a:p>
        </p:txBody>
      </p:sp>
      <p:sp>
        <p:nvSpPr>
          <p:cNvPr id="3" name="テキスト ボックス 2">
            <a:extLst>
              <a:ext uri="{FF2B5EF4-FFF2-40B4-BE49-F238E27FC236}">
                <a16:creationId xmlns:a16="http://schemas.microsoft.com/office/drawing/2014/main" id="{7BB5DD0C-A5AA-7274-DE8A-B92C525C460F}"/>
              </a:ext>
            </a:extLst>
          </p:cNvPr>
          <p:cNvSpPr txBox="1"/>
          <p:nvPr/>
        </p:nvSpPr>
        <p:spPr>
          <a:xfrm>
            <a:off x="848866" y="3477883"/>
            <a:ext cx="2855501" cy="646331"/>
          </a:xfrm>
          <a:prstGeom prst="rect">
            <a:avLst/>
          </a:prstGeom>
          <a:noFill/>
        </p:spPr>
        <p:txBody>
          <a:bodyPr wrap="square">
            <a:spAutoFit/>
          </a:bodyPr>
          <a:lstStyle/>
          <a:p>
            <a:r>
              <a:rPr lang="ja-JP" altLang="en-US" dirty="0">
                <a:solidFill>
                  <a:schemeClr val="bg1">
                    <a:lumMod val="75000"/>
                    <a:lumOff val="25000"/>
                  </a:schemeClr>
                </a:solidFill>
              </a:rPr>
              <a:t>科学者のうち</a:t>
            </a:r>
            <a:r>
              <a:rPr lang="en-US" altLang="ja-JP" dirty="0">
                <a:solidFill>
                  <a:schemeClr val="bg1">
                    <a:lumMod val="75000"/>
                    <a:lumOff val="25000"/>
                  </a:schemeClr>
                </a:solidFill>
              </a:rPr>
              <a:t>17</a:t>
            </a:r>
            <a:r>
              <a:rPr lang="ja-JP" altLang="en-US" dirty="0">
                <a:solidFill>
                  <a:schemeClr val="bg1">
                    <a:lumMod val="75000"/>
                    <a:lumOff val="25000"/>
                  </a:schemeClr>
                </a:solidFill>
              </a:rPr>
              <a:t>人は直接コードを書いたことがあった</a:t>
            </a:r>
          </a:p>
        </p:txBody>
      </p:sp>
      <p:sp>
        <p:nvSpPr>
          <p:cNvPr id="5" name="テキスト ボックス 4">
            <a:extLst>
              <a:ext uri="{FF2B5EF4-FFF2-40B4-BE49-F238E27FC236}">
                <a16:creationId xmlns:a16="http://schemas.microsoft.com/office/drawing/2014/main" id="{609DD4F6-9B76-AAD4-F34A-EFE5B9648290}"/>
              </a:ext>
            </a:extLst>
          </p:cNvPr>
          <p:cNvSpPr txBox="1"/>
          <p:nvPr/>
        </p:nvSpPr>
        <p:spPr>
          <a:xfrm>
            <a:off x="848866" y="4355895"/>
            <a:ext cx="3057310" cy="1477328"/>
          </a:xfrm>
          <a:prstGeom prst="rect">
            <a:avLst/>
          </a:prstGeom>
          <a:noFill/>
        </p:spPr>
        <p:txBody>
          <a:bodyPr wrap="square">
            <a:spAutoFit/>
          </a:bodyPr>
          <a:lstStyle/>
          <a:p>
            <a:r>
              <a:rPr lang="ja-JP" altLang="en-US" dirty="0">
                <a:solidFill>
                  <a:schemeClr val="bg1">
                    <a:lumMod val="75000"/>
                    <a:lumOff val="25000"/>
                  </a:schemeClr>
                </a:solidFill>
              </a:rPr>
              <a:t>インタビューに使用したガイドには「背景，一般的な質問」「</a:t>
            </a:r>
            <a:r>
              <a:rPr lang="en-US" altLang="ja-JP" dirty="0">
                <a:solidFill>
                  <a:schemeClr val="bg1">
                    <a:lumMod val="75000"/>
                    <a:lumOff val="25000"/>
                  </a:schemeClr>
                </a:solidFill>
              </a:rPr>
              <a:t>SE</a:t>
            </a:r>
            <a:r>
              <a:rPr lang="ja-JP" altLang="en-US" dirty="0">
                <a:solidFill>
                  <a:schemeClr val="bg1">
                    <a:lumMod val="75000"/>
                    <a:lumOff val="25000"/>
                  </a:schemeClr>
                </a:solidFill>
              </a:rPr>
              <a:t>に特化した質問」「幅広い質問」の</a:t>
            </a:r>
            <a:r>
              <a:rPr lang="en-US" altLang="ja-JP" dirty="0">
                <a:solidFill>
                  <a:schemeClr val="bg1">
                    <a:lumMod val="75000"/>
                    <a:lumOff val="25000"/>
                  </a:schemeClr>
                </a:solidFill>
              </a:rPr>
              <a:t>3</a:t>
            </a:r>
            <a:r>
              <a:rPr lang="ja-JP" altLang="en-US" dirty="0">
                <a:solidFill>
                  <a:schemeClr val="bg1">
                    <a:lumMod val="75000"/>
                    <a:lumOff val="25000"/>
                  </a:schemeClr>
                </a:solidFill>
              </a:rPr>
              <a:t>つのカテゴリーに分かれた</a:t>
            </a:r>
            <a:r>
              <a:rPr lang="en-US" altLang="ja-JP" dirty="0">
                <a:solidFill>
                  <a:schemeClr val="bg1">
                    <a:lumMod val="75000"/>
                    <a:lumOff val="25000"/>
                  </a:schemeClr>
                </a:solidFill>
              </a:rPr>
              <a:t>24</a:t>
            </a:r>
            <a:r>
              <a:rPr lang="ja-JP" altLang="en-US" dirty="0">
                <a:solidFill>
                  <a:schemeClr val="bg1">
                    <a:lumMod val="75000"/>
                    <a:lumOff val="25000"/>
                  </a:schemeClr>
                </a:solidFill>
              </a:rPr>
              <a:t>の質問があった</a:t>
            </a:r>
          </a:p>
        </p:txBody>
      </p:sp>
      <p:pic>
        <p:nvPicPr>
          <p:cNvPr id="10" name="図 9">
            <a:extLst>
              <a:ext uri="{FF2B5EF4-FFF2-40B4-BE49-F238E27FC236}">
                <a16:creationId xmlns:a16="http://schemas.microsoft.com/office/drawing/2014/main" id="{D48ABD36-E5D4-9C73-2225-C3521BD61B8D}"/>
              </a:ext>
            </a:extLst>
          </p:cNvPr>
          <p:cNvPicPr>
            <a:picLocks noChangeAspect="1"/>
          </p:cNvPicPr>
          <p:nvPr/>
        </p:nvPicPr>
        <p:blipFill>
          <a:blip r:embed="rId2"/>
          <a:stretch>
            <a:fillRect/>
          </a:stretch>
        </p:blipFill>
        <p:spPr>
          <a:xfrm>
            <a:off x="3906176" y="2415206"/>
            <a:ext cx="4961637" cy="3418017"/>
          </a:xfrm>
          <a:prstGeom prst="rect">
            <a:avLst/>
          </a:prstGeom>
        </p:spPr>
      </p:pic>
    </p:spTree>
    <p:extLst>
      <p:ext uri="{BB962C8B-B14F-4D97-AF65-F5344CB8AC3E}">
        <p14:creationId xmlns:p14="http://schemas.microsoft.com/office/powerpoint/2010/main" val="397015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5</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理論の構成</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770128" y="1588408"/>
            <a:ext cx="7426171" cy="707886"/>
          </a:xfrm>
          <a:prstGeom prst="rect">
            <a:avLst/>
          </a:prstGeom>
          <a:noFill/>
        </p:spPr>
        <p:txBody>
          <a:bodyPr wrap="square">
            <a:spAutoFit/>
          </a:bodyPr>
          <a:lstStyle/>
          <a:p>
            <a:r>
              <a:rPr lang="ja-JP" altLang="en-US" sz="2000" dirty="0">
                <a:solidFill>
                  <a:schemeClr val="bg1">
                    <a:lumMod val="75000"/>
                    <a:lumOff val="25000"/>
                  </a:schemeClr>
                </a:solidFill>
              </a:rPr>
              <a:t>構造主義的</a:t>
            </a:r>
            <a:r>
              <a:rPr lang="en-US" altLang="ja-JP" sz="2000" dirty="0">
                <a:solidFill>
                  <a:schemeClr val="bg1">
                    <a:lumMod val="75000"/>
                    <a:lumOff val="25000"/>
                  </a:schemeClr>
                </a:solidFill>
              </a:rPr>
              <a:t>GTA</a:t>
            </a:r>
            <a:r>
              <a:rPr lang="ja-JP" altLang="en-US" sz="2000" dirty="0">
                <a:solidFill>
                  <a:schemeClr val="bg1">
                    <a:lumMod val="75000"/>
                    <a:lumOff val="25000"/>
                  </a:schemeClr>
                </a:solidFill>
              </a:rPr>
              <a:t>に基づき，</a:t>
            </a:r>
            <a:r>
              <a:rPr lang="en-US" altLang="ja-JP" sz="2000" dirty="0">
                <a:solidFill>
                  <a:schemeClr val="bg1">
                    <a:lumMod val="75000"/>
                    <a:lumOff val="25000"/>
                  </a:schemeClr>
                </a:solidFill>
              </a:rPr>
              <a:t>1201</a:t>
            </a:r>
            <a:r>
              <a:rPr lang="ja-JP" altLang="en-US" sz="2000" dirty="0">
                <a:solidFill>
                  <a:schemeClr val="bg1">
                    <a:lumMod val="75000"/>
                    <a:lumOff val="25000"/>
                  </a:schemeClr>
                </a:solidFill>
              </a:rPr>
              <a:t>種類のコード化</a:t>
            </a:r>
            <a:r>
              <a:rPr lang="en-US" altLang="ja-JP" sz="2000" dirty="0">
                <a:solidFill>
                  <a:schemeClr val="bg1">
                    <a:lumMod val="75000"/>
                    <a:lumOff val="25000"/>
                  </a:schemeClr>
                </a:solidFill>
              </a:rPr>
              <a:t>(</a:t>
            </a:r>
            <a:r>
              <a:rPr lang="ja-JP" altLang="en-US" sz="2000" dirty="0">
                <a:solidFill>
                  <a:schemeClr val="bg1">
                    <a:lumMod val="75000"/>
                    <a:lumOff val="25000"/>
                  </a:schemeClr>
                </a:solidFill>
              </a:rPr>
              <a:t>番号を振る</a:t>
            </a:r>
            <a:r>
              <a:rPr lang="en-US" altLang="ja-JP" sz="2000" dirty="0">
                <a:solidFill>
                  <a:schemeClr val="bg1">
                    <a:lumMod val="75000"/>
                    <a:lumOff val="25000"/>
                  </a:schemeClr>
                </a:solidFill>
              </a:rPr>
              <a:t>)</a:t>
            </a:r>
            <a:r>
              <a:rPr lang="ja-JP" altLang="en-US" sz="2000" dirty="0">
                <a:solidFill>
                  <a:schemeClr val="bg1">
                    <a:lumMod val="75000"/>
                    <a:lumOff val="25000"/>
                  </a:schemeClr>
                </a:solidFill>
              </a:rPr>
              <a:t>されたセクションを</a:t>
            </a:r>
            <a:r>
              <a:rPr lang="en-US" altLang="ja-JP" sz="2000" dirty="0">
                <a:solidFill>
                  <a:schemeClr val="bg1">
                    <a:lumMod val="75000"/>
                    <a:lumOff val="25000"/>
                  </a:schemeClr>
                </a:solidFill>
              </a:rPr>
              <a:t>7</a:t>
            </a:r>
            <a:r>
              <a:rPr lang="ja-JP" altLang="en-US" sz="2000" dirty="0">
                <a:solidFill>
                  <a:schemeClr val="bg1">
                    <a:lumMod val="75000"/>
                    <a:lumOff val="25000"/>
                  </a:schemeClr>
                </a:solidFill>
              </a:rPr>
              <a:t>つのカテゴリーに分けた</a:t>
            </a:r>
          </a:p>
        </p:txBody>
      </p:sp>
      <p:sp>
        <p:nvSpPr>
          <p:cNvPr id="2" name="テキスト ボックス 1">
            <a:extLst>
              <a:ext uri="{FF2B5EF4-FFF2-40B4-BE49-F238E27FC236}">
                <a16:creationId xmlns:a16="http://schemas.microsoft.com/office/drawing/2014/main" id="{D8038D0D-750A-B715-0DAF-FB3BBF94702F}"/>
              </a:ext>
            </a:extLst>
          </p:cNvPr>
          <p:cNvSpPr txBox="1"/>
          <p:nvPr/>
        </p:nvSpPr>
        <p:spPr>
          <a:xfrm>
            <a:off x="3553205" y="213271"/>
            <a:ext cx="5322086" cy="923330"/>
          </a:xfrm>
          <a:prstGeom prst="rect">
            <a:avLst/>
          </a:prstGeom>
          <a:noFill/>
        </p:spPr>
        <p:txBody>
          <a:bodyPr wrap="square">
            <a:spAutoFit/>
          </a:bodyPr>
          <a:lstStyle/>
          <a:p>
            <a:r>
              <a:rPr lang="ja-JP" altLang="en-US" dirty="0">
                <a:solidFill>
                  <a:schemeClr val="bg1">
                    <a:lumMod val="75000"/>
                    <a:lumOff val="25000"/>
                  </a:schemeClr>
                </a:solidFill>
              </a:rPr>
              <a:t>構造主義的</a:t>
            </a:r>
            <a:r>
              <a:rPr lang="en-US" altLang="ja-JP" dirty="0">
                <a:solidFill>
                  <a:schemeClr val="bg1">
                    <a:lumMod val="75000"/>
                    <a:lumOff val="25000"/>
                  </a:schemeClr>
                </a:solidFill>
              </a:rPr>
              <a:t>GTA(</a:t>
            </a:r>
            <a:r>
              <a:rPr lang="ja-JP" altLang="en-US" dirty="0">
                <a:solidFill>
                  <a:schemeClr val="bg1">
                    <a:lumMod val="75000"/>
                    <a:lumOff val="25000"/>
                  </a:schemeClr>
                </a:solidFill>
              </a:rPr>
              <a:t>グラウンテッドセオリーアプローチ</a:t>
            </a:r>
            <a:r>
              <a:rPr lang="en-US" altLang="ja-JP" dirty="0">
                <a:solidFill>
                  <a:schemeClr val="bg1">
                    <a:lumMod val="75000"/>
                    <a:lumOff val="25000"/>
                  </a:schemeClr>
                </a:solidFill>
              </a:rPr>
              <a:t>)</a:t>
            </a:r>
          </a:p>
          <a:p>
            <a:r>
              <a:rPr lang="ja-JP" altLang="en-US" dirty="0">
                <a:solidFill>
                  <a:schemeClr val="bg1">
                    <a:lumMod val="75000"/>
                    <a:lumOff val="25000"/>
                  </a:schemeClr>
                </a:solidFill>
              </a:rPr>
              <a:t>データから理論を構築するアプローチ．主に社会学で用いられる</a:t>
            </a:r>
          </a:p>
        </p:txBody>
      </p:sp>
      <p:sp>
        <p:nvSpPr>
          <p:cNvPr id="3" name="テキスト ボックス 2">
            <a:extLst>
              <a:ext uri="{FF2B5EF4-FFF2-40B4-BE49-F238E27FC236}">
                <a16:creationId xmlns:a16="http://schemas.microsoft.com/office/drawing/2014/main" id="{C955CFCC-EF70-E88C-76E3-160AC16F0686}"/>
              </a:ext>
            </a:extLst>
          </p:cNvPr>
          <p:cNvSpPr txBox="1"/>
          <p:nvPr/>
        </p:nvSpPr>
        <p:spPr>
          <a:xfrm>
            <a:off x="770127" y="2296294"/>
            <a:ext cx="7426171" cy="707886"/>
          </a:xfrm>
          <a:prstGeom prst="rect">
            <a:avLst/>
          </a:prstGeom>
          <a:noFill/>
        </p:spPr>
        <p:txBody>
          <a:bodyPr wrap="square">
            <a:spAutoFit/>
          </a:bodyPr>
          <a:lstStyle/>
          <a:p>
            <a:r>
              <a:rPr lang="ja-JP" altLang="en-US" sz="2000" dirty="0">
                <a:solidFill>
                  <a:schemeClr val="bg1">
                    <a:lumMod val="75000"/>
                    <a:lumOff val="25000"/>
                  </a:schemeClr>
                </a:solidFill>
              </a:rPr>
              <a:t>カテゴリーがどのように関連しているか，引用，参加者の行動，インタビューから得た背景知識からグラフ化した</a:t>
            </a:r>
          </a:p>
        </p:txBody>
      </p:sp>
      <p:pic>
        <p:nvPicPr>
          <p:cNvPr id="7" name="図 6">
            <a:extLst>
              <a:ext uri="{FF2B5EF4-FFF2-40B4-BE49-F238E27FC236}">
                <a16:creationId xmlns:a16="http://schemas.microsoft.com/office/drawing/2014/main" id="{C8420B0B-2DC8-7B52-68E9-1E4B03E98D20}"/>
              </a:ext>
            </a:extLst>
          </p:cNvPr>
          <p:cNvPicPr>
            <a:picLocks noChangeAspect="1"/>
          </p:cNvPicPr>
          <p:nvPr/>
        </p:nvPicPr>
        <p:blipFill>
          <a:blip r:embed="rId2"/>
          <a:stretch>
            <a:fillRect/>
          </a:stretch>
        </p:blipFill>
        <p:spPr>
          <a:xfrm>
            <a:off x="739133" y="3169810"/>
            <a:ext cx="4517782" cy="3571396"/>
          </a:xfrm>
          <a:prstGeom prst="rect">
            <a:avLst/>
          </a:prstGeom>
        </p:spPr>
      </p:pic>
      <p:sp>
        <p:nvSpPr>
          <p:cNvPr id="4" name="テキスト ボックス 3">
            <a:extLst>
              <a:ext uri="{FF2B5EF4-FFF2-40B4-BE49-F238E27FC236}">
                <a16:creationId xmlns:a16="http://schemas.microsoft.com/office/drawing/2014/main" id="{D2546D0C-95A5-78FC-1AEA-FC9725522161}"/>
              </a:ext>
            </a:extLst>
          </p:cNvPr>
          <p:cNvSpPr txBox="1"/>
          <p:nvPr/>
        </p:nvSpPr>
        <p:spPr>
          <a:xfrm>
            <a:off x="5540359" y="3613694"/>
            <a:ext cx="3019159" cy="2246769"/>
          </a:xfrm>
          <a:prstGeom prst="rect">
            <a:avLst/>
          </a:prstGeom>
          <a:noFill/>
        </p:spPr>
        <p:txBody>
          <a:bodyPr wrap="square">
            <a:spAutoFit/>
          </a:bodyPr>
          <a:lstStyle/>
          <a:p>
            <a:r>
              <a:rPr lang="ja-JP" altLang="en-US" sz="2000" dirty="0">
                <a:solidFill>
                  <a:schemeClr val="bg1">
                    <a:lumMod val="75000"/>
                    <a:lumOff val="25000"/>
                  </a:schemeClr>
                </a:solidFill>
              </a:rPr>
              <a:t>構成要素</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・ソフトウェア工学の実践</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・協力の雰囲気</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・自信</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・教育</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・技術</a:t>
            </a:r>
            <a:endParaRPr lang="en-US" altLang="ja-JP" sz="2000" dirty="0">
              <a:solidFill>
                <a:schemeClr val="bg1">
                  <a:lumMod val="75000"/>
                  <a:lumOff val="25000"/>
                </a:schemeClr>
              </a:solidFill>
            </a:endParaRPr>
          </a:p>
          <a:p>
            <a:r>
              <a:rPr lang="ja-JP" altLang="en-US" sz="2000" dirty="0">
                <a:solidFill>
                  <a:schemeClr val="bg1">
                    <a:lumMod val="75000"/>
                    <a:lumOff val="25000"/>
                  </a:schemeClr>
                </a:solidFill>
              </a:rPr>
              <a:t>・段階的曲線</a:t>
            </a:r>
          </a:p>
        </p:txBody>
      </p:sp>
    </p:spTree>
    <p:extLst>
      <p:ext uri="{BB962C8B-B14F-4D97-AF65-F5344CB8AC3E}">
        <p14:creationId xmlns:p14="http://schemas.microsoft.com/office/powerpoint/2010/main" val="110623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6</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結果：ソフトウェア工学の実践</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588841"/>
            <a:ext cx="7426171" cy="461665"/>
          </a:xfrm>
          <a:prstGeom prst="rect">
            <a:avLst/>
          </a:prstGeom>
          <a:noFill/>
        </p:spPr>
        <p:txBody>
          <a:bodyPr wrap="square">
            <a:spAutoFit/>
          </a:bodyPr>
          <a:lstStyle/>
          <a:p>
            <a:r>
              <a:rPr lang="ja-JP" altLang="en-US" sz="2400" dirty="0">
                <a:solidFill>
                  <a:schemeClr val="bg1">
                    <a:lumMod val="75000"/>
                    <a:lumOff val="25000"/>
                  </a:schemeClr>
                </a:solidFill>
              </a:rPr>
              <a:t>コンテクストに対して不適切な実践やツールがあった</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1" y="2507675"/>
            <a:ext cx="8223978" cy="830997"/>
          </a:xfrm>
          <a:prstGeom prst="rect">
            <a:avLst/>
          </a:prstGeom>
          <a:noFill/>
        </p:spPr>
        <p:txBody>
          <a:bodyPr wrap="square">
            <a:spAutoFit/>
          </a:bodyPr>
          <a:lstStyle/>
          <a:p>
            <a:r>
              <a:rPr lang="ja-JP" altLang="en-US" sz="2400" dirty="0">
                <a:solidFill>
                  <a:schemeClr val="bg1">
                    <a:lumMod val="75000"/>
                    <a:lumOff val="25000"/>
                  </a:schemeClr>
                </a:solidFill>
              </a:rPr>
              <a:t>コードをブラックボックスとして使っているためバグの原因が分からない，コードの変更をできない</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51311" y="3795841"/>
            <a:ext cx="4488860" cy="830997"/>
          </a:xfrm>
          <a:prstGeom prst="rect">
            <a:avLst/>
          </a:prstGeom>
          <a:noFill/>
        </p:spPr>
        <p:txBody>
          <a:bodyPr wrap="square">
            <a:spAutoFit/>
          </a:bodyPr>
          <a:lstStyle/>
          <a:p>
            <a:r>
              <a:rPr lang="ja-JP" altLang="en-US" sz="2400" dirty="0">
                <a:solidFill>
                  <a:schemeClr val="bg1">
                    <a:lumMod val="75000"/>
                    <a:lumOff val="25000"/>
                  </a:schemeClr>
                </a:solidFill>
              </a:rPr>
              <a:t>バグ追跡システムを使用せず，デバッグに時間をかけている</a:t>
            </a:r>
          </a:p>
        </p:txBody>
      </p:sp>
      <p:sp>
        <p:nvSpPr>
          <p:cNvPr id="13" name="テキスト ボックス 12">
            <a:extLst>
              <a:ext uri="{FF2B5EF4-FFF2-40B4-BE49-F238E27FC236}">
                <a16:creationId xmlns:a16="http://schemas.microsoft.com/office/drawing/2014/main" id="{A4A280ED-E631-2BDD-3A41-865CC64B07E2}"/>
              </a:ext>
            </a:extLst>
          </p:cNvPr>
          <p:cNvSpPr txBox="1"/>
          <p:nvPr/>
        </p:nvSpPr>
        <p:spPr>
          <a:xfrm>
            <a:off x="651311" y="4932363"/>
            <a:ext cx="4613147" cy="1200329"/>
          </a:xfrm>
          <a:prstGeom prst="rect">
            <a:avLst/>
          </a:prstGeom>
          <a:noFill/>
        </p:spPr>
        <p:txBody>
          <a:bodyPr wrap="square">
            <a:spAutoFit/>
          </a:bodyPr>
          <a:lstStyle/>
          <a:p>
            <a:r>
              <a:rPr lang="ja-JP" altLang="en-US" sz="2400" dirty="0">
                <a:solidFill>
                  <a:schemeClr val="bg1">
                    <a:lumMod val="75000"/>
                    <a:lumOff val="25000"/>
                  </a:schemeClr>
                </a:solidFill>
              </a:rPr>
              <a:t>コードは共有されるように設計されておらず，環境が変われば動作しなくなる</a:t>
            </a:r>
          </a:p>
        </p:txBody>
      </p:sp>
      <p:pic>
        <p:nvPicPr>
          <p:cNvPr id="15" name="図 14">
            <a:extLst>
              <a:ext uri="{FF2B5EF4-FFF2-40B4-BE49-F238E27FC236}">
                <a16:creationId xmlns:a16="http://schemas.microsoft.com/office/drawing/2014/main" id="{CA5DE08C-AE4C-4C31-95FF-3C1A705CCC05}"/>
              </a:ext>
            </a:extLst>
          </p:cNvPr>
          <p:cNvPicPr>
            <a:picLocks noChangeAspect="1"/>
          </p:cNvPicPr>
          <p:nvPr/>
        </p:nvPicPr>
        <p:blipFill>
          <a:blip r:embed="rId2"/>
          <a:stretch>
            <a:fillRect/>
          </a:stretch>
        </p:blipFill>
        <p:spPr>
          <a:xfrm>
            <a:off x="5264458" y="3073295"/>
            <a:ext cx="3272332" cy="3487303"/>
          </a:xfrm>
          <a:prstGeom prst="rect">
            <a:avLst/>
          </a:prstGeom>
        </p:spPr>
      </p:pic>
    </p:spTree>
    <p:extLst>
      <p:ext uri="{BB962C8B-B14F-4D97-AF65-F5344CB8AC3E}">
        <p14:creationId xmlns:p14="http://schemas.microsoft.com/office/powerpoint/2010/main" val="1468329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7</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結果：協力の雰囲気</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669877"/>
            <a:ext cx="7426171" cy="461665"/>
          </a:xfrm>
          <a:prstGeom prst="rect">
            <a:avLst/>
          </a:prstGeom>
          <a:noFill/>
        </p:spPr>
        <p:txBody>
          <a:bodyPr wrap="square">
            <a:spAutoFit/>
          </a:bodyPr>
          <a:lstStyle/>
          <a:p>
            <a:r>
              <a:rPr lang="ja-JP" altLang="en-US" sz="2400" dirty="0">
                <a:solidFill>
                  <a:schemeClr val="bg1">
                    <a:lumMod val="75000"/>
                    <a:lumOff val="25000"/>
                  </a:schemeClr>
                </a:solidFill>
              </a:rPr>
              <a:t>指導教官が</a:t>
            </a:r>
            <a:r>
              <a:rPr lang="en-US" altLang="ja-JP" sz="2400" dirty="0">
                <a:solidFill>
                  <a:schemeClr val="bg1">
                    <a:lumMod val="75000"/>
                    <a:lumOff val="25000"/>
                  </a:schemeClr>
                </a:solidFill>
              </a:rPr>
              <a:t>Python</a:t>
            </a:r>
            <a:r>
              <a:rPr lang="ja-JP" altLang="en-US" sz="2400" dirty="0">
                <a:solidFill>
                  <a:schemeClr val="bg1">
                    <a:lumMod val="75000"/>
                    <a:lumOff val="25000"/>
                  </a:schemeClr>
                </a:solidFill>
              </a:rPr>
              <a:t>を知らず，仕方なく</a:t>
            </a:r>
            <a:r>
              <a:rPr lang="en-US" altLang="ja-JP" sz="2400" dirty="0">
                <a:solidFill>
                  <a:schemeClr val="bg1">
                    <a:lumMod val="75000"/>
                    <a:lumOff val="25000"/>
                  </a:schemeClr>
                </a:solidFill>
              </a:rPr>
              <a:t>MATLAB</a:t>
            </a:r>
            <a:r>
              <a:rPr lang="ja-JP" altLang="en-US" sz="2400" dirty="0">
                <a:solidFill>
                  <a:schemeClr val="bg1">
                    <a:lumMod val="75000"/>
                    <a:lumOff val="25000"/>
                  </a:schemeClr>
                </a:solidFill>
              </a:rPr>
              <a:t>を使う</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1" y="2666950"/>
            <a:ext cx="8223978" cy="461665"/>
          </a:xfrm>
          <a:prstGeom prst="rect">
            <a:avLst/>
          </a:prstGeom>
          <a:noFill/>
        </p:spPr>
        <p:txBody>
          <a:bodyPr wrap="square">
            <a:spAutoFit/>
          </a:bodyPr>
          <a:lstStyle/>
          <a:p>
            <a:r>
              <a:rPr lang="ja-JP" altLang="en-US" sz="2400" dirty="0">
                <a:solidFill>
                  <a:schemeClr val="bg1">
                    <a:lumMod val="75000"/>
                    <a:lumOff val="25000"/>
                  </a:schemeClr>
                </a:solidFill>
              </a:rPr>
              <a:t>研究室の仲間がコードを理解する手助けをする</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31214" y="3563063"/>
            <a:ext cx="8223978" cy="461665"/>
          </a:xfrm>
          <a:prstGeom prst="rect">
            <a:avLst/>
          </a:prstGeom>
          <a:noFill/>
        </p:spPr>
        <p:txBody>
          <a:bodyPr wrap="square">
            <a:spAutoFit/>
          </a:bodyPr>
          <a:lstStyle/>
          <a:p>
            <a:r>
              <a:rPr lang="ja-JP" altLang="en-US" sz="2400" dirty="0">
                <a:solidFill>
                  <a:schemeClr val="bg1">
                    <a:lumMod val="75000"/>
                    <a:lumOff val="25000"/>
                  </a:schemeClr>
                </a:solidFill>
              </a:rPr>
              <a:t>サポートスタッフがカバーしきれない問題が発生する</a:t>
            </a:r>
          </a:p>
        </p:txBody>
      </p:sp>
      <p:sp>
        <p:nvSpPr>
          <p:cNvPr id="13" name="テキスト ボックス 12">
            <a:extLst>
              <a:ext uri="{FF2B5EF4-FFF2-40B4-BE49-F238E27FC236}">
                <a16:creationId xmlns:a16="http://schemas.microsoft.com/office/drawing/2014/main" id="{A4A280ED-E631-2BDD-3A41-865CC64B07E2}"/>
              </a:ext>
            </a:extLst>
          </p:cNvPr>
          <p:cNvSpPr txBox="1"/>
          <p:nvPr/>
        </p:nvSpPr>
        <p:spPr>
          <a:xfrm>
            <a:off x="631214" y="4994584"/>
            <a:ext cx="8223978" cy="461665"/>
          </a:xfrm>
          <a:prstGeom prst="rect">
            <a:avLst/>
          </a:prstGeom>
          <a:noFill/>
        </p:spPr>
        <p:txBody>
          <a:bodyPr wrap="square">
            <a:spAutoFit/>
          </a:bodyPr>
          <a:lstStyle/>
          <a:p>
            <a:r>
              <a:rPr lang="en-US" altLang="ja-JP" sz="2400" dirty="0">
                <a:solidFill>
                  <a:schemeClr val="bg1">
                    <a:lumMod val="75000"/>
                    <a:lumOff val="25000"/>
                  </a:schemeClr>
                </a:solidFill>
              </a:rPr>
              <a:t>20</a:t>
            </a:r>
            <a:r>
              <a:rPr lang="ja-JP" altLang="en-US" sz="2400" dirty="0">
                <a:solidFill>
                  <a:schemeClr val="bg1">
                    <a:lumMod val="75000"/>
                    <a:lumOff val="25000"/>
                  </a:schemeClr>
                </a:solidFill>
              </a:rPr>
              <a:t>人の研究者のうち</a:t>
            </a:r>
            <a:r>
              <a:rPr lang="en-US" altLang="ja-JP" sz="2400" dirty="0">
                <a:solidFill>
                  <a:schemeClr val="bg1">
                    <a:lumMod val="75000"/>
                    <a:lumOff val="25000"/>
                  </a:schemeClr>
                </a:solidFill>
              </a:rPr>
              <a:t>7</a:t>
            </a:r>
            <a:r>
              <a:rPr lang="ja-JP" altLang="en-US" sz="2400" dirty="0">
                <a:solidFill>
                  <a:schemeClr val="bg1">
                    <a:lumMod val="75000"/>
                    <a:lumOff val="25000"/>
                  </a:schemeClr>
                </a:solidFill>
              </a:rPr>
              <a:t>人が</a:t>
            </a:r>
            <a:r>
              <a:rPr lang="en-US" altLang="ja-JP" sz="2400" dirty="0" err="1">
                <a:solidFill>
                  <a:schemeClr val="bg1">
                    <a:lumMod val="75000"/>
                    <a:lumOff val="25000"/>
                  </a:schemeClr>
                </a:solidFill>
              </a:rPr>
              <a:t>chatGPT</a:t>
            </a:r>
            <a:r>
              <a:rPr lang="ja-JP" altLang="en-US" sz="2400" dirty="0">
                <a:solidFill>
                  <a:schemeClr val="bg1">
                    <a:lumMod val="75000"/>
                    <a:lumOff val="25000"/>
                  </a:schemeClr>
                </a:solidFill>
              </a:rPr>
              <a:t>を使い，ヒントを得ている</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651312" y="3922432"/>
            <a:ext cx="7861474" cy="646331"/>
          </a:xfrm>
          <a:prstGeom prst="rect">
            <a:avLst/>
          </a:prstGeom>
          <a:noFill/>
        </p:spPr>
        <p:txBody>
          <a:bodyPr wrap="square">
            <a:spAutoFit/>
          </a:bodyPr>
          <a:lstStyle/>
          <a:p>
            <a:r>
              <a:rPr lang="en-US" altLang="ja-JP" dirty="0">
                <a:solidFill>
                  <a:schemeClr val="bg1">
                    <a:lumMod val="75000"/>
                    <a:lumOff val="25000"/>
                  </a:schemeClr>
                </a:solidFill>
              </a:rPr>
              <a:t>I/O</a:t>
            </a:r>
            <a:r>
              <a:rPr lang="ja-JP" altLang="en-US" dirty="0">
                <a:solidFill>
                  <a:schemeClr val="bg1">
                    <a:lumMod val="75000"/>
                    <a:lumOff val="25000"/>
                  </a:schemeClr>
                </a:solidFill>
              </a:rPr>
              <a:t>アクセス，</a:t>
            </a:r>
            <a:r>
              <a:rPr lang="en-US" altLang="ja-JP" dirty="0" err="1">
                <a:solidFill>
                  <a:schemeClr val="bg1">
                    <a:lumMod val="75000"/>
                    <a:lumOff val="25000"/>
                  </a:schemeClr>
                </a:solidFill>
              </a:rPr>
              <a:t>sudo</a:t>
            </a:r>
            <a:r>
              <a:rPr lang="ja-JP" altLang="en-US" dirty="0">
                <a:solidFill>
                  <a:schemeClr val="bg1">
                    <a:lumMod val="75000"/>
                    <a:lumOff val="25000"/>
                  </a:schemeClr>
                </a:solidFill>
              </a:rPr>
              <a:t>コマンド，非効率な並列化などの速度低下やクラッシュの原因となりうるコードはチェックできない</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77887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8</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結果：自信</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3" y="2443352"/>
            <a:ext cx="7426171" cy="461665"/>
          </a:xfrm>
          <a:prstGeom prst="rect">
            <a:avLst/>
          </a:prstGeom>
          <a:noFill/>
        </p:spPr>
        <p:txBody>
          <a:bodyPr wrap="square">
            <a:spAutoFit/>
          </a:bodyPr>
          <a:lstStyle/>
          <a:p>
            <a:r>
              <a:rPr lang="ja-JP" altLang="en-US" sz="2400" dirty="0">
                <a:solidFill>
                  <a:schemeClr val="bg1">
                    <a:lumMod val="75000"/>
                    <a:lumOff val="25000"/>
                  </a:schemeClr>
                </a:solidFill>
              </a:rPr>
              <a:t>科学者のうち</a:t>
            </a:r>
            <a:r>
              <a:rPr lang="en-US" altLang="ja-JP" sz="2400" dirty="0">
                <a:solidFill>
                  <a:schemeClr val="bg1">
                    <a:lumMod val="75000"/>
                    <a:lumOff val="25000"/>
                  </a:schemeClr>
                </a:solidFill>
              </a:rPr>
              <a:t>17</a:t>
            </a:r>
            <a:r>
              <a:rPr lang="ja-JP" altLang="en-US" sz="2400" dirty="0">
                <a:solidFill>
                  <a:schemeClr val="bg1">
                    <a:lumMod val="75000"/>
                    <a:lumOff val="25000"/>
                  </a:schemeClr>
                </a:solidFill>
              </a:rPr>
              <a:t>人はコーディングに不安や恐れがある</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11931" y="3232405"/>
            <a:ext cx="8223978" cy="830997"/>
          </a:xfrm>
          <a:prstGeom prst="rect">
            <a:avLst/>
          </a:prstGeom>
          <a:noFill/>
        </p:spPr>
        <p:txBody>
          <a:bodyPr wrap="square">
            <a:spAutoFit/>
          </a:bodyPr>
          <a:lstStyle/>
          <a:p>
            <a:r>
              <a:rPr lang="ja-JP" altLang="en-US" sz="2400" dirty="0">
                <a:solidFill>
                  <a:schemeClr val="bg1">
                    <a:lumMod val="75000"/>
                    <a:lumOff val="25000"/>
                  </a:schemeClr>
                </a:solidFill>
              </a:rPr>
              <a:t>多くの科学者には習得したいスキルがあるが，きっかけがなければ習得しようとしない</a:t>
            </a:r>
          </a:p>
        </p:txBody>
      </p:sp>
      <p:sp>
        <p:nvSpPr>
          <p:cNvPr id="13" name="テキスト ボックス 12">
            <a:extLst>
              <a:ext uri="{FF2B5EF4-FFF2-40B4-BE49-F238E27FC236}">
                <a16:creationId xmlns:a16="http://schemas.microsoft.com/office/drawing/2014/main" id="{A4A280ED-E631-2BDD-3A41-865CC64B07E2}"/>
              </a:ext>
            </a:extLst>
          </p:cNvPr>
          <p:cNvSpPr txBox="1"/>
          <p:nvPr/>
        </p:nvSpPr>
        <p:spPr>
          <a:xfrm>
            <a:off x="611931" y="4361408"/>
            <a:ext cx="8223978" cy="830997"/>
          </a:xfrm>
          <a:prstGeom prst="rect">
            <a:avLst/>
          </a:prstGeom>
          <a:noFill/>
        </p:spPr>
        <p:txBody>
          <a:bodyPr wrap="square">
            <a:spAutoFit/>
          </a:bodyPr>
          <a:lstStyle/>
          <a:p>
            <a:r>
              <a:rPr lang="ja-JP" altLang="en-US" sz="2400" dirty="0">
                <a:solidFill>
                  <a:schemeClr val="bg1">
                    <a:lumMod val="75000"/>
                    <a:lumOff val="25000"/>
                  </a:schemeClr>
                </a:solidFill>
              </a:rPr>
              <a:t>他の分野と比べて，コンピュータの導入が遅れていると感じている研究者がいる</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793183" y="1377893"/>
            <a:ext cx="7861474" cy="923330"/>
          </a:xfrm>
          <a:prstGeom prst="rect">
            <a:avLst/>
          </a:prstGeom>
          <a:noFill/>
        </p:spPr>
        <p:txBody>
          <a:bodyPr wrap="square">
            <a:spAutoFit/>
          </a:bodyPr>
          <a:lstStyle/>
          <a:p>
            <a:r>
              <a:rPr lang="ja-JP" altLang="en-US" dirty="0">
                <a:solidFill>
                  <a:schemeClr val="bg1">
                    <a:lumMod val="75000"/>
                    <a:lumOff val="25000"/>
                  </a:schemeClr>
                </a:solidFill>
              </a:rPr>
              <a:t>成功によって得られた自信は新たなプログラミングツールやスキルを学ぶ動機になる．失敗は使い慣れたツールやプロセスに執着させ，進歩の機会を逃す原因になる．</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 name="テキスト ボックス 3">
            <a:extLst>
              <a:ext uri="{FF2B5EF4-FFF2-40B4-BE49-F238E27FC236}">
                <a16:creationId xmlns:a16="http://schemas.microsoft.com/office/drawing/2014/main" id="{1152582E-3199-591F-ED82-9C1C20E3932E}"/>
              </a:ext>
            </a:extLst>
          </p:cNvPr>
          <p:cNvSpPr txBox="1"/>
          <p:nvPr/>
        </p:nvSpPr>
        <p:spPr>
          <a:xfrm>
            <a:off x="670595" y="5110870"/>
            <a:ext cx="7861474" cy="646331"/>
          </a:xfrm>
          <a:prstGeom prst="rect">
            <a:avLst/>
          </a:prstGeom>
          <a:noFill/>
        </p:spPr>
        <p:txBody>
          <a:bodyPr wrap="square">
            <a:spAutoFit/>
          </a:bodyPr>
          <a:lstStyle/>
          <a:p>
            <a:r>
              <a:rPr lang="ja-JP" altLang="en-US" dirty="0">
                <a:solidFill>
                  <a:schemeClr val="bg1">
                    <a:lumMod val="75000"/>
                    <a:lumOff val="25000"/>
                  </a:schemeClr>
                </a:solidFill>
              </a:rPr>
              <a:t>気候科学者であるが，様々な分野に携わるサポートスタッフによると実際は大量のデータを処理するため技術的に進んでいる</a:t>
            </a:r>
          </a:p>
        </p:txBody>
      </p:sp>
    </p:spTree>
    <p:extLst>
      <p:ext uri="{BB962C8B-B14F-4D97-AF65-F5344CB8AC3E}">
        <p14:creationId xmlns:p14="http://schemas.microsoft.com/office/powerpoint/2010/main" val="1855768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9</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結果：教育</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913744"/>
            <a:ext cx="7426171" cy="461665"/>
          </a:xfrm>
          <a:prstGeom prst="rect">
            <a:avLst/>
          </a:prstGeom>
          <a:noFill/>
        </p:spPr>
        <p:txBody>
          <a:bodyPr wrap="square">
            <a:spAutoFit/>
          </a:bodyPr>
          <a:lstStyle/>
          <a:p>
            <a:r>
              <a:rPr lang="ja-JP" altLang="en-US" sz="2400" dirty="0">
                <a:solidFill>
                  <a:schemeClr val="bg1">
                    <a:lumMod val="75000"/>
                    <a:lumOff val="25000"/>
                  </a:schemeClr>
                </a:solidFill>
              </a:rPr>
              <a:t>科学者のうち</a:t>
            </a:r>
            <a:r>
              <a:rPr lang="en-US" altLang="ja-JP" sz="2400" dirty="0">
                <a:solidFill>
                  <a:schemeClr val="bg1">
                    <a:lumMod val="75000"/>
                    <a:lumOff val="25000"/>
                  </a:schemeClr>
                </a:solidFill>
              </a:rPr>
              <a:t>15</a:t>
            </a:r>
            <a:r>
              <a:rPr lang="ja-JP" altLang="en-US" sz="2400" dirty="0">
                <a:solidFill>
                  <a:schemeClr val="bg1">
                    <a:lumMod val="75000"/>
                    <a:lumOff val="25000"/>
                  </a:schemeClr>
                </a:solidFill>
              </a:rPr>
              <a:t>人は教育不足を挙げた</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3" y="2899040"/>
            <a:ext cx="8223978" cy="461665"/>
          </a:xfrm>
          <a:prstGeom prst="rect">
            <a:avLst/>
          </a:prstGeom>
          <a:noFill/>
        </p:spPr>
        <p:txBody>
          <a:bodyPr wrap="square">
            <a:spAutoFit/>
          </a:bodyPr>
          <a:lstStyle/>
          <a:p>
            <a:r>
              <a:rPr lang="ja-JP" altLang="en-US" sz="2400" dirty="0">
                <a:solidFill>
                  <a:schemeClr val="bg1">
                    <a:lumMod val="75000"/>
                    <a:lumOff val="25000"/>
                  </a:schemeClr>
                </a:solidFill>
              </a:rPr>
              <a:t>ワークショップでは不十分</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51311" y="4407966"/>
            <a:ext cx="8223978" cy="461665"/>
          </a:xfrm>
          <a:prstGeom prst="rect">
            <a:avLst/>
          </a:prstGeom>
          <a:noFill/>
        </p:spPr>
        <p:txBody>
          <a:bodyPr wrap="square">
            <a:spAutoFit/>
          </a:bodyPr>
          <a:lstStyle/>
          <a:p>
            <a:r>
              <a:rPr lang="ja-JP" altLang="en-US" sz="2400" dirty="0">
                <a:solidFill>
                  <a:schemeClr val="bg1">
                    <a:lumMod val="75000"/>
                    <a:lumOff val="25000"/>
                  </a:schemeClr>
                </a:solidFill>
              </a:rPr>
              <a:t>チュートリアルは実際の科学に一般化しにくい</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651313" y="3305569"/>
            <a:ext cx="7861474" cy="646331"/>
          </a:xfrm>
          <a:prstGeom prst="rect">
            <a:avLst/>
          </a:prstGeom>
          <a:noFill/>
        </p:spPr>
        <p:txBody>
          <a:bodyPr wrap="square">
            <a:spAutoFit/>
          </a:bodyPr>
          <a:lstStyle/>
          <a:p>
            <a:r>
              <a:rPr lang="ja-JP" altLang="en-US" dirty="0">
                <a:solidFill>
                  <a:schemeClr val="bg1">
                    <a:lumMod val="75000"/>
                    <a:lumOff val="25000"/>
                  </a:schemeClr>
                </a:solidFill>
              </a:rPr>
              <a:t>ドメインに特化しているため限られた例しか挙げることができない．</a:t>
            </a:r>
            <a:r>
              <a:rPr lang="en-US" altLang="ja-JP" dirty="0">
                <a:solidFill>
                  <a:schemeClr val="bg1">
                    <a:lumMod val="75000"/>
                    <a:lumOff val="25000"/>
                  </a:schemeClr>
                </a:solidFill>
              </a:rPr>
              <a:t>Python</a:t>
            </a:r>
            <a:r>
              <a:rPr lang="ja-JP" altLang="en-US" dirty="0">
                <a:solidFill>
                  <a:schemeClr val="bg1">
                    <a:lumMod val="75000"/>
                    <a:lumOff val="25000"/>
                  </a:schemeClr>
                </a:solidFill>
              </a:rPr>
              <a:t>がどのように動作するのかや，環境などの根本的な部分は分からない</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 name="テキスト ボックス 3">
            <a:extLst>
              <a:ext uri="{FF2B5EF4-FFF2-40B4-BE49-F238E27FC236}">
                <a16:creationId xmlns:a16="http://schemas.microsoft.com/office/drawing/2014/main" id="{9BE96C44-A78C-D741-9E49-9AE14EFEE318}"/>
              </a:ext>
            </a:extLst>
          </p:cNvPr>
          <p:cNvSpPr txBox="1"/>
          <p:nvPr/>
        </p:nvSpPr>
        <p:spPr>
          <a:xfrm>
            <a:off x="671409" y="4789327"/>
            <a:ext cx="7861474" cy="646331"/>
          </a:xfrm>
          <a:prstGeom prst="rect">
            <a:avLst/>
          </a:prstGeom>
          <a:noFill/>
        </p:spPr>
        <p:txBody>
          <a:bodyPr wrap="square">
            <a:spAutoFit/>
          </a:bodyPr>
          <a:lstStyle/>
          <a:p>
            <a:r>
              <a:rPr lang="en-US" altLang="ja-JP" dirty="0">
                <a:solidFill>
                  <a:schemeClr val="bg1">
                    <a:lumMod val="75000"/>
                    <a:lumOff val="25000"/>
                  </a:schemeClr>
                </a:solidFill>
              </a:rPr>
              <a:t>Python</a:t>
            </a:r>
            <a:r>
              <a:rPr lang="ja-JP" altLang="en-US" dirty="0">
                <a:solidFill>
                  <a:schemeClr val="bg1">
                    <a:lumMod val="75000"/>
                    <a:lumOff val="25000"/>
                  </a:schemeClr>
                </a:solidFill>
              </a:rPr>
              <a:t>の本を読むことはできても，自分の研究を正しい</a:t>
            </a:r>
            <a:r>
              <a:rPr lang="en-US" altLang="ja-JP" dirty="0">
                <a:solidFill>
                  <a:schemeClr val="bg1">
                    <a:lumMod val="75000"/>
                    <a:lumOff val="25000"/>
                  </a:schemeClr>
                </a:solidFill>
              </a:rPr>
              <a:t>Python</a:t>
            </a:r>
            <a:r>
              <a:rPr lang="ja-JP" altLang="en-US" dirty="0">
                <a:solidFill>
                  <a:schemeClr val="bg1">
                    <a:lumMod val="75000"/>
                    <a:lumOff val="25000"/>
                  </a:schemeClr>
                </a:solidFill>
              </a:rPr>
              <a:t>の関数に一般化することはできない</a:t>
            </a:r>
          </a:p>
        </p:txBody>
      </p:sp>
    </p:spTree>
    <p:extLst>
      <p:ext uri="{BB962C8B-B14F-4D97-AF65-F5344CB8AC3E}">
        <p14:creationId xmlns:p14="http://schemas.microsoft.com/office/powerpoint/2010/main" val="3482857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10</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結果：技術</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913744"/>
            <a:ext cx="7426171" cy="461665"/>
          </a:xfrm>
          <a:prstGeom prst="rect">
            <a:avLst/>
          </a:prstGeom>
          <a:noFill/>
        </p:spPr>
        <p:txBody>
          <a:bodyPr wrap="square">
            <a:spAutoFit/>
          </a:bodyPr>
          <a:lstStyle/>
          <a:p>
            <a:r>
              <a:rPr lang="ja-JP" altLang="en-US" sz="2400" dirty="0">
                <a:solidFill>
                  <a:schemeClr val="bg1">
                    <a:lumMod val="75000"/>
                    <a:lumOff val="25000"/>
                  </a:schemeClr>
                </a:solidFill>
              </a:rPr>
              <a:t>データ管理に時間が掛かる</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1" y="3277924"/>
            <a:ext cx="8223978" cy="461665"/>
          </a:xfrm>
          <a:prstGeom prst="rect">
            <a:avLst/>
          </a:prstGeom>
          <a:noFill/>
        </p:spPr>
        <p:txBody>
          <a:bodyPr wrap="square">
            <a:spAutoFit/>
          </a:bodyPr>
          <a:lstStyle/>
          <a:p>
            <a:r>
              <a:rPr lang="ja-JP" altLang="en-US" sz="2400" dirty="0">
                <a:solidFill>
                  <a:schemeClr val="bg1">
                    <a:lumMod val="75000"/>
                    <a:lumOff val="25000"/>
                  </a:schemeClr>
                </a:solidFill>
              </a:rPr>
              <a:t>メモリ使用量の予測が困難</a:t>
            </a:r>
            <a:endParaRPr lang="en-US" altLang="ja-JP" sz="2400" dirty="0">
              <a:solidFill>
                <a:schemeClr val="bg1">
                  <a:lumMod val="75000"/>
                  <a:lumOff val="25000"/>
                </a:schemeClr>
              </a:solidFill>
            </a:endParaRP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51311" y="4482592"/>
            <a:ext cx="7932496" cy="830997"/>
          </a:xfrm>
          <a:prstGeom prst="rect">
            <a:avLst/>
          </a:prstGeom>
          <a:noFill/>
        </p:spPr>
        <p:txBody>
          <a:bodyPr wrap="square">
            <a:spAutoFit/>
          </a:bodyPr>
          <a:lstStyle/>
          <a:p>
            <a:r>
              <a:rPr lang="ja-JP" altLang="en-US" sz="2400" dirty="0">
                <a:solidFill>
                  <a:schemeClr val="bg1">
                    <a:lumMod val="75000"/>
                    <a:lumOff val="25000"/>
                  </a:schemeClr>
                </a:solidFill>
              </a:rPr>
              <a:t>どのような可視化ができるかは，プログラミング言語の選択に影響を与える</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722333" y="2312520"/>
            <a:ext cx="7861474" cy="369332"/>
          </a:xfrm>
          <a:prstGeom prst="rect">
            <a:avLst/>
          </a:prstGeom>
          <a:noFill/>
        </p:spPr>
        <p:txBody>
          <a:bodyPr wrap="square">
            <a:spAutoFit/>
          </a:bodyPr>
          <a:lstStyle/>
          <a:p>
            <a:r>
              <a:rPr lang="ja-JP" altLang="en-US" dirty="0">
                <a:solidFill>
                  <a:schemeClr val="bg1">
                    <a:lumMod val="75000"/>
                    <a:lumOff val="25000"/>
                  </a:schemeClr>
                </a:solidFill>
              </a:rPr>
              <a:t>データへのアクセスやフォーマットの修正など</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55537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11</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結果：段階的学習曲線</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2057271"/>
            <a:ext cx="7426171" cy="461665"/>
          </a:xfrm>
          <a:prstGeom prst="rect">
            <a:avLst/>
          </a:prstGeom>
          <a:noFill/>
        </p:spPr>
        <p:txBody>
          <a:bodyPr wrap="square">
            <a:spAutoFit/>
          </a:bodyPr>
          <a:lstStyle/>
          <a:p>
            <a:r>
              <a:rPr lang="en-US" altLang="ja-JP" sz="2400" dirty="0">
                <a:solidFill>
                  <a:schemeClr val="bg1">
                    <a:lumMod val="75000"/>
                    <a:lumOff val="25000"/>
                  </a:schemeClr>
                </a:solidFill>
              </a:rPr>
              <a:t>GUI</a:t>
            </a:r>
            <a:r>
              <a:rPr lang="ja-JP" altLang="en-US" sz="2400" dirty="0">
                <a:solidFill>
                  <a:schemeClr val="bg1">
                    <a:lumMod val="75000"/>
                    <a:lumOff val="25000"/>
                  </a:schemeClr>
                </a:solidFill>
              </a:rPr>
              <a:t>から</a:t>
            </a:r>
            <a:r>
              <a:rPr lang="en-US" altLang="ja-JP" sz="2400" dirty="0">
                <a:solidFill>
                  <a:schemeClr val="bg1">
                    <a:lumMod val="75000"/>
                    <a:lumOff val="25000"/>
                  </a:schemeClr>
                </a:solidFill>
              </a:rPr>
              <a:t>CLI</a:t>
            </a:r>
            <a:r>
              <a:rPr lang="ja-JP" altLang="en-US" sz="2400" dirty="0">
                <a:solidFill>
                  <a:schemeClr val="bg1">
                    <a:lumMod val="75000"/>
                    <a:lumOff val="25000"/>
                  </a:schemeClr>
                </a:solidFill>
              </a:rPr>
              <a:t>への移行が困難</a:t>
            </a:r>
          </a:p>
        </p:txBody>
      </p:sp>
      <p:sp>
        <p:nvSpPr>
          <p:cNvPr id="7" name="テキスト ボックス 6">
            <a:extLst>
              <a:ext uri="{FF2B5EF4-FFF2-40B4-BE49-F238E27FC236}">
                <a16:creationId xmlns:a16="http://schemas.microsoft.com/office/drawing/2014/main" id="{5AD339B5-5811-D2C9-6989-90EA173B2F87}"/>
              </a:ext>
            </a:extLst>
          </p:cNvPr>
          <p:cNvSpPr txBox="1"/>
          <p:nvPr/>
        </p:nvSpPr>
        <p:spPr>
          <a:xfrm>
            <a:off x="651311" y="3435220"/>
            <a:ext cx="8223978" cy="461665"/>
          </a:xfrm>
          <a:prstGeom prst="rect">
            <a:avLst/>
          </a:prstGeom>
          <a:noFill/>
        </p:spPr>
        <p:txBody>
          <a:bodyPr wrap="square">
            <a:spAutoFit/>
          </a:bodyPr>
          <a:lstStyle/>
          <a:p>
            <a:r>
              <a:rPr lang="en-US" altLang="ja-JP" sz="2400" dirty="0" err="1">
                <a:solidFill>
                  <a:schemeClr val="bg1">
                    <a:lumMod val="75000"/>
                    <a:lumOff val="25000"/>
                  </a:schemeClr>
                </a:solidFill>
              </a:rPr>
              <a:t>Jupyter</a:t>
            </a:r>
            <a:r>
              <a:rPr lang="ja-JP" altLang="en-US" sz="2400" dirty="0">
                <a:solidFill>
                  <a:schemeClr val="bg1">
                    <a:lumMod val="75000"/>
                    <a:lumOff val="25000"/>
                  </a:schemeClr>
                </a:solidFill>
              </a:rPr>
              <a:t>ノートブックからプログラミング環境への移行が困難</a:t>
            </a:r>
            <a:endParaRPr lang="en-US" altLang="ja-JP" sz="2400" dirty="0">
              <a:solidFill>
                <a:schemeClr val="bg1">
                  <a:lumMod val="75000"/>
                  <a:lumOff val="25000"/>
                </a:schemeClr>
              </a:solidFill>
            </a:endParaRP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86822" y="4864592"/>
            <a:ext cx="7932496" cy="461665"/>
          </a:xfrm>
          <a:prstGeom prst="rect">
            <a:avLst/>
          </a:prstGeom>
          <a:noFill/>
        </p:spPr>
        <p:txBody>
          <a:bodyPr wrap="square">
            <a:spAutoFit/>
          </a:bodyPr>
          <a:lstStyle/>
          <a:p>
            <a:r>
              <a:rPr lang="ja-JP" altLang="en-US" sz="2400" dirty="0">
                <a:solidFill>
                  <a:schemeClr val="bg1">
                    <a:lumMod val="75000"/>
                    <a:lumOff val="25000"/>
                  </a:schemeClr>
                </a:solidFill>
              </a:rPr>
              <a:t>ローカルから</a:t>
            </a:r>
            <a:r>
              <a:rPr lang="en-US" altLang="ja-JP" sz="2400" dirty="0">
                <a:solidFill>
                  <a:schemeClr val="bg1">
                    <a:lumMod val="75000"/>
                    <a:lumOff val="25000"/>
                  </a:schemeClr>
                </a:solidFill>
              </a:rPr>
              <a:t>HPC</a:t>
            </a:r>
            <a:r>
              <a:rPr lang="ja-JP" altLang="en-US" sz="2400" dirty="0">
                <a:solidFill>
                  <a:schemeClr val="bg1">
                    <a:lumMod val="75000"/>
                    <a:lumOff val="25000"/>
                  </a:schemeClr>
                </a:solidFill>
              </a:rPr>
              <a:t>への移行が困難</a:t>
            </a:r>
          </a:p>
        </p:txBody>
      </p:sp>
      <p:sp>
        <p:nvSpPr>
          <p:cNvPr id="2" name="テキスト ボックス 1">
            <a:extLst>
              <a:ext uri="{FF2B5EF4-FFF2-40B4-BE49-F238E27FC236}">
                <a16:creationId xmlns:a16="http://schemas.microsoft.com/office/drawing/2014/main" id="{A8204AAF-ADED-11E1-829E-5CC159F38354}"/>
              </a:ext>
            </a:extLst>
          </p:cNvPr>
          <p:cNvSpPr txBox="1"/>
          <p:nvPr/>
        </p:nvSpPr>
        <p:spPr>
          <a:xfrm>
            <a:off x="651311" y="1454296"/>
            <a:ext cx="7861474" cy="369332"/>
          </a:xfrm>
          <a:prstGeom prst="rect">
            <a:avLst/>
          </a:prstGeom>
          <a:noFill/>
        </p:spPr>
        <p:txBody>
          <a:bodyPr wrap="square">
            <a:spAutoFit/>
          </a:bodyPr>
          <a:lstStyle/>
          <a:p>
            <a:r>
              <a:rPr lang="ja-JP" altLang="en-US" dirty="0">
                <a:solidFill>
                  <a:schemeClr val="bg1">
                    <a:lumMod val="75000"/>
                    <a:lumOff val="25000"/>
                  </a:schemeClr>
                </a:solidFill>
              </a:rPr>
              <a:t>科学者はシステム間のギャップを超えて移行するのが難しい</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4" name="テキスト ボックス 3">
            <a:extLst>
              <a:ext uri="{FF2B5EF4-FFF2-40B4-BE49-F238E27FC236}">
                <a16:creationId xmlns:a16="http://schemas.microsoft.com/office/drawing/2014/main" id="{B550D6A0-F763-08C1-2F3D-7FEC66FFE56C}"/>
              </a:ext>
            </a:extLst>
          </p:cNvPr>
          <p:cNvSpPr txBox="1"/>
          <p:nvPr/>
        </p:nvSpPr>
        <p:spPr>
          <a:xfrm>
            <a:off x="686822" y="2537091"/>
            <a:ext cx="7861474" cy="646331"/>
          </a:xfrm>
          <a:prstGeom prst="rect">
            <a:avLst/>
          </a:prstGeom>
          <a:noFill/>
        </p:spPr>
        <p:txBody>
          <a:bodyPr wrap="square">
            <a:spAutoFit/>
          </a:bodyPr>
          <a:lstStyle/>
          <a:p>
            <a:r>
              <a:rPr lang="en-US" altLang="ja-JP" dirty="0">
                <a:solidFill>
                  <a:schemeClr val="bg1">
                    <a:lumMod val="75000"/>
                    <a:lumOff val="25000"/>
                  </a:schemeClr>
                </a:solidFill>
              </a:rPr>
              <a:t>CLI</a:t>
            </a:r>
            <a:r>
              <a:rPr lang="ja-JP" altLang="en-US" dirty="0">
                <a:solidFill>
                  <a:schemeClr val="bg1">
                    <a:lumMod val="75000"/>
                    <a:lumOff val="25000"/>
                  </a:schemeClr>
                </a:solidFill>
              </a:rPr>
              <a:t>の方がバグが少なく作業時間も短くなるため，多くの研究者は移行の必要性を感じた．</a:t>
            </a:r>
            <a:r>
              <a:rPr lang="en-US" altLang="ja-JP" dirty="0">
                <a:solidFill>
                  <a:schemeClr val="bg1">
                    <a:lumMod val="75000"/>
                    <a:lumOff val="25000"/>
                  </a:schemeClr>
                </a:solidFill>
              </a:rPr>
              <a:t>CLI</a:t>
            </a:r>
            <a:r>
              <a:rPr lang="ja-JP" altLang="en-US" dirty="0">
                <a:solidFill>
                  <a:schemeClr val="bg1">
                    <a:lumMod val="75000"/>
                    <a:lumOff val="25000"/>
                  </a:schemeClr>
                </a:solidFill>
              </a:rPr>
              <a:t>に慣れていると答えた科学者は</a:t>
            </a:r>
            <a:r>
              <a:rPr lang="en-US" altLang="ja-JP" dirty="0">
                <a:solidFill>
                  <a:schemeClr val="bg1">
                    <a:lumMod val="75000"/>
                    <a:lumOff val="25000"/>
                  </a:schemeClr>
                </a:solidFill>
              </a:rPr>
              <a:t>5</a:t>
            </a:r>
            <a:r>
              <a:rPr lang="ja-JP" altLang="en-US" dirty="0">
                <a:solidFill>
                  <a:schemeClr val="bg1">
                    <a:lumMod val="75000"/>
                    <a:lumOff val="25000"/>
                  </a:schemeClr>
                </a:solidFill>
              </a:rPr>
              <a:t>人のみ</a:t>
            </a:r>
          </a:p>
        </p:txBody>
      </p:sp>
      <p:sp>
        <p:nvSpPr>
          <p:cNvPr id="5" name="テキスト ボックス 4">
            <a:extLst>
              <a:ext uri="{FF2B5EF4-FFF2-40B4-BE49-F238E27FC236}">
                <a16:creationId xmlns:a16="http://schemas.microsoft.com/office/drawing/2014/main" id="{508E24BC-9474-1165-8026-0BCE8D64DDA0}"/>
              </a:ext>
            </a:extLst>
          </p:cNvPr>
          <p:cNvSpPr txBox="1"/>
          <p:nvPr/>
        </p:nvSpPr>
        <p:spPr>
          <a:xfrm>
            <a:off x="686822" y="3944785"/>
            <a:ext cx="7861474" cy="646331"/>
          </a:xfrm>
          <a:prstGeom prst="rect">
            <a:avLst/>
          </a:prstGeom>
          <a:noFill/>
        </p:spPr>
        <p:txBody>
          <a:bodyPr wrap="square">
            <a:spAutoFit/>
          </a:bodyPr>
          <a:lstStyle/>
          <a:p>
            <a:r>
              <a:rPr lang="en-US" altLang="ja-JP" dirty="0" err="1">
                <a:solidFill>
                  <a:schemeClr val="bg1">
                    <a:lumMod val="75000"/>
                    <a:lumOff val="25000"/>
                  </a:schemeClr>
                </a:solidFill>
              </a:rPr>
              <a:t>Jupyter</a:t>
            </a:r>
            <a:r>
              <a:rPr lang="ja-JP" altLang="en-US" dirty="0">
                <a:solidFill>
                  <a:schemeClr val="bg1">
                    <a:lumMod val="75000"/>
                    <a:lumOff val="25000"/>
                  </a:schemeClr>
                </a:solidFill>
              </a:rPr>
              <a:t>ノートブックではできない処理を行う場合，コードの形式を変えなければならないことがある</a:t>
            </a:r>
          </a:p>
        </p:txBody>
      </p:sp>
      <p:sp>
        <p:nvSpPr>
          <p:cNvPr id="8" name="テキスト ボックス 7">
            <a:extLst>
              <a:ext uri="{FF2B5EF4-FFF2-40B4-BE49-F238E27FC236}">
                <a16:creationId xmlns:a16="http://schemas.microsoft.com/office/drawing/2014/main" id="{02AB2F1B-BC2D-DFC0-945A-3BABA111AD37}"/>
              </a:ext>
            </a:extLst>
          </p:cNvPr>
          <p:cNvSpPr txBox="1"/>
          <p:nvPr/>
        </p:nvSpPr>
        <p:spPr>
          <a:xfrm>
            <a:off x="6751751" y="4351504"/>
            <a:ext cx="2054898" cy="923330"/>
          </a:xfrm>
          <a:prstGeom prst="rect">
            <a:avLst/>
          </a:prstGeom>
          <a:noFill/>
        </p:spPr>
        <p:txBody>
          <a:bodyPr wrap="square">
            <a:spAutoFit/>
          </a:bodyPr>
          <a:lstStyle/>
          <a:p>
            <a:r>
              <a:rPr lang="en-US" altLang="ja-JP" dirty="0">
                <a:solidFill>
                  <a:schemeClr val="bg1">
                    <a:lumMod val="75000"/>
                    <a:lumOff val="25000"/>
                  </a:schemeClr>
                </a:solidFill>
              </a:rPr>
              <a:t>HPC</a:t>
            </a:r>
            <a:r>
              <a:rPr lang="ja-JP" altLang="en-US" dirty="0">
                <a:solidFill>
                  <a:schemeClr val="bg1">
                    <a:lumMod val="75000"/>
                    <a:lumOff val="25000"/>
                  </a:schemeClr>
                </a:solidFill>
              </a:rPr>
              <a:t>：</a:t>
            </a:r>
            <a:endParaRPr lang="en-US" altLang="ja-JP" dirty="0">
              <a:solidFill>
                <a:schemeClr val="bg1">
                  <a:lumMod val="75000"/>
                  <a:lumOff val="25000"/>
                </a:schemeClr>
              </a:solidFill>
            </a:endParaRPr>
          </a:p>
          <a:p>
            <a:r>
              <a:rPr lang="ja-JP" altLang="en-US" dirty="0">
                <a:solidFill>
                  <a:schemeClr val="bg1">
                    <a:lumMod val="75000"/>
                    <a:lumOff val="25000"/>
                  </a:schemeClr>
                </a:solidFill>
              </a:rPr>
              <a:t>ハイパフォーマンスコンピューティング</a:t>
            </a:r>
          </a:p>
        </p:txBody>
      </p:sp>
      <p:sp>
        <p:nvSpPr>
          <p:cNvPr id="10" name="テキスト ボックス 9">
            <a:extLst>
              <a:ext uri="{FF2B5EF4-FFF2-40B4-BE49-F238E27FC236}">
                <a16:creationId xmlns:a16="http://schemas.microsoft.com/office/drawing/2014/main" id="{70648F48-949E-7E30-26C6-A57A1FA6FEB2}"/>
              </a:ext>
            </a:extLst>
          </p:cNvPr>
          <p:cNvSpPr txBox="1"/>
          <p:nvPr/>
        </p:nvSpPr>
        <p:spPr>
          <a:xfrm>
            <a:off x="686822" y="5326257"/>
            <a:ext cx="7861474" cy="646331"/>
          </a:xfrm>
          <a:prstGeom prst="rect">
            <a:avLst/>
          </a:prstGeom>
          <a:noFill/>
        </p:spPr>
        <p:txBody>
          <a:bodyPr wrap="square">
            <a:spAutoFit/>
          </a:bodyPr>
          <a:lstStyle/>
          <a:p>
            <a:r>
              <a:rPr lang="ja-JP" altLang="en-US" dirty="0">
                <a:solidFill>
                  <a:schemeClr val="bg1">
                    <a:lumMod val="75000"/>
                    <a:lumOff val="25000"/>
                  </a:schemeClr>
                </a:solidFill>
              </a:rPr>
              <a:t>多くの科学者は</a:t>
            </a:r>
            <a:r>
              <a:rPr lang="en-US" altLang="ja-JP" dirty="0">
                <a:solidFill>
                  <a:schemeClr val="bg1">
                    <a:lumMod val="75000"/>
                    <a:lumOff val="25000"/>
                  </a:schemeClr>
                </a:solidFill>
              </a:rPr>
              <a:t>1</a:t>
            </a:r>
            <a:r>
              <a:rPr lang="ja-JP" altLang="en-US" dirty="0">
                <a:solidFill>
                  <a:schemeClr val="bg1">
                    <a:lumMod val="75000"/>
                    <a:lumOff val="25000"/>
                  </a:schemeClr>
                </a:solidFill>
              </a:rPr>
              <a:t>台のコンピュータが高速になったのではなく，台数が増えたからスケーリングが可能になったことに気づかない</a:t>
            </a:r>
            <a:endParaRPr lang="en-US" altLang="ja-JP" dirty="0">
              <a:solidFill>
                <a:schemeClr val="bg1">
                  <a:lumMod val="75000"/>
                  <a:lumOff val="25000"/>
                </a:schemeClr>
              </a:solidFill>
            </a:endParaRPr>
          </a:p>
        </p:txBody>
      </p:sp>
    </p:spTree>
    <p:extLst>
      <p:ext uri="{BB962C8B-B14F-4D97-AF65-F5344CB8AC3E}">
        <p14:creationId xmlns:p14="http://schemas.microsoft.com/office/powerpoint/2010/main" val="3951896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0F31F666-AC98-0900-F79C-1F22BC62722E}"/>
              </a:ext>
            </a:extLst>
          </p:cNvPr>
          <p:cNvSpPr>
            <a:spLocks noGrp="1"/>
          </p:cNvSpPr>
          <p:nvPr>
            <p:ph type="sldNum" sz="quarter" idx="12"/>
          </p:nvPr>
        </p:nvSpPr>
        <p:spPr/>
        <p:txBody>
          <a:bodyPr/>
          <a:lstStyle/>
          <a:p>
            <a:fld id="{6E91CC32-6A6B-4E2E-BBA1-6864F305DA26}" type="slidenum">
              <a:rPr lang="en-US">
                <a:solidFill>
                  <a:prstClr val="white"/>
                </a:solidFill>
                <a:latin typeface="Arial" panose="020B0604020202020204"/>
              </a:rPr>
              <a:pPr/>
              <a:t>12</a:t>
            </a:fld>
            <a:endParaRPr lang="en-US">
              <a:solidFill>
                <a:prstClr val="white"/>
              </a:solidFill>
              <a:latin typeface="Arial" panose="020B0604020202020204"/>
            </a:endParaRPr>
          </a:p>
        </p:txBody>
      </p:sp>
      <p:cxnSp>
        <p:nvCxnSpPr>
          <p:cNvPr id="23" name="直線コネクタ 22">
            <a:extLst>
              <a:ext uri="{FF2B5EF4-FFF2-40B4-BE49-F238E27FC236}">
                <a16:creationId xmlns:a16="http://schemas.microsoft.com/office/drawing/2014/main" id="{60A6AF45-FC67-CBE6-81B2-095D09AB10A2}"/>
              </a:ext>
            </a:extLst>
          </p:cNvPr>
          <p:cNvCxnSpPr>
            <a:cxnSpLocks/>
          </p:cNvCxnSpPr>
          <p:nvPr/>
        </p:nvCxnSpPr>
        <p:spPr>
          <a:xfrm>
            <a:off x="651313" y="1254782"/>
            <a:ext cx="7861472" cy="0"/>
          </a:xfrm>
          <a:prstGeom prst="line">
            <a:avLst/>
          </a:prstGeom>
          <a:ln w="76200" cap="rnd" cmpd="thinThick">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75427DB2-3C5E-84A9-A726-B39403EFC359}"/>
              </a:ext>
            </a:extLst>
          </p:cNvPr>
          <p:cNvSpPr txBox="1"/>
          <p:nvPr/>
        </p:nvSpPr>
        <p:spPr>
          <a:xfrm>
            <a:off x="651313" y="485341"/>
            <a:ext cx="8223978" cy="646331"/>
          </a:xfrm>
          <a:prstGeom prst="rect">
            <a:avLst/>
          </a:prstGeom>
          <a:noFill/>
        </p:spPr>
        <p:txBody>
          <a:bodyPr wrap="square" rtlCol="0">
            <a:spAutoFit/>
          </a:bodyPr>
          <a:lstStyle/>
          <a:p>
            <a:r>
              <a:rPr lang="ja-JP" altLang="en-US" sz="3600" b="1" dirty="0">
                <a:solidFill>
                  <a:schemeClr val="bg1">
                    <a:lumMod val="75000"/>
                    <a:lumOff val="25000"/>
                  </a:schemeClr>
                </a:solidFill>
                <a:latin typeface="Segoe UI Black" panose="020B0A02040204020203" pitchFamily="34" charset="0"/>
              </a:rPr>
              <a:t>結論</a:t>
            </a:r>
            <a:endParaRPr lang="en-US" altLang="ja-JP" sz="3600" b="1" dirty="0">
              <a:solidFill>
                <a:schemeClr val="bg1">
                  <a:lumMod val="75000"/>
                  <a:lumOff val="25000"/>
                </a:schemeClr>
              </a:solidFill>
              <a:latin typeface="Segoe UI Black" panose="020B0A02040204020203" pitchFamily="34" charset="0"/>
            </a:endParaRPr>
          </a:p>
        </p:txBody>
      </p:sp>
      <p:sp>
        <p:nvSpPr>
          <p:cNvPr id="9" name="テキスト ボックス 8">
            <a:extLst>
              <a:ext uri="{FF2B5EF4-FFF2-40B4-BE49-F238E27FC236}">
                <a16:creationId xmlns:a16="http://schemas.microsoft.com/office/drawing/2014/main" id="{8E79E7FC-4867-605C-9405-1CDDFCB97A18}"/>
              </a:ext>
            </a:extLst>
          </p:cNvPr>
          <p:cNvSpPr txBox="1"/>
          <p:nvPr/>
        </p:nvSpPr>
        <p:spPr>
          <a:xfrm>
            <a:off x="651311" y="1430669"/>
            <a:ext cx="7426171" cy="830997"/>
          </a:xfrm>
          <a:prstGeom prst="rect">
            <a:avLst/>
          </a:prstGeom>
          <a:noFill/>
        </p:spPr>
        <p:txBody>
          <a:bodyPr wrap="square">
            <a:spAutoFit/>
          </a:bodyPr>
          <a:lstStyle/>
          <a:p>
            <a:r>
              <a:rPr lang="ja-JP" altLang="en-US" sz="2400" dirty="0">
                <a:solidFill>
                  <a:schemeClr val="bg1">
                    <a:lumMod val="75000"/>
                    <a:lumOff val="25000"/>
                  </a:schemeClr>
                </a:solidFill>
              </a:rPr>
              <a:t>科学者のプログラミングの有効性について，</a:t>
            </a:r>
            <a:r>
              <a:rPr lang="en-US" altLang="ja-JP" sz="2400" dirty="0">
                <a:solidFill>
                  <a:schemeClr val="bg1">
                    <a:lumMod val="75000"/>
                    <a:lumOff val="25000"/>
                  </a:schemeClr>
                </a:solidFill>
              </a:rPr>
              <a:t>6</a:t>
            </a:r>
            <a:r>
              <a:rPr lang="ja-JP" altLang="en-US" sz="2400" dirty="0">
                <a:solidFill>
                  <a:schemeClr val="bg1">
                    <a:lumMod val="75000"/>
                    <a:lumOff val="25000"/>
                  </a:schemeClr>
                </a:solidFill>
              </a:rPr>
              <a:t>つの要素がどのように循環的な関係を形成しているか論じた</a:t>
            </a:r>
          </a:p>
        </p:txBody>
      </p:sp>
      <p:sp>
        <p:nvSpPr>
          <p:cNvPr id="12" name="テキスト ボックス 11">
            <a:extLst>
              <a:ext uri="{FF2B5EF4-FFF2-40B4-BE49-F238E27FC236}">
                <a16:creationId xmlns:a16="http://schemas.microsoft.com/office/drawing/2014/main" id="{65C4264C-825D-67A9-0D88-96A6CB2AED3B}"/>
              </a:ext>
            </a:extLst>
          </p:cNvPr>
          <p:cNvSpPr txBox="1"/>
          <p:nvPr/>
        </p:nvSpPr>
        <p:spPr>
          <a:xfrm>
            <a:off x="651311" y="2474911"/>
            <a:ext cx="7932496" cy="830997"/>
          </a:xfrm>
          <a:prstGeom prst="rect">
            <a:avLst/>
          </a:prstGeom>
          <a:noFill/>
        </p:spPr>
        <p:txBody>
          <a:bodyPr wrap="square">
            <a:spAutoFit/>
          </a:bodyPr>
          <a:lstStyle/>
          <a:p>
            <a:r>
              <a:rPr lang="ja-JP" altLang="en-US" sz="2400" dirty="0">
                <a:solidFill>
                  <a:schemeClr val="bg1">
                    <a:lumMod val="75000"/>
                    <a:lumOff val="25000"/>
                  </a:schemeClr>
                </a:solidFill>
              </a:rPr>
              <a:t>科学的発見をスムーズにするための新しいツールやプロセスを開発する機会になる</a:t>
            </a:r>
          </a:p>
        </p:txBody>
      </p:sp>
      <p:sp>
        <p:nvSpPr>
          <p:cNvPr id="3" name="Rectangle 1">
            <a:extLst>
              <a:ext uri="{FF2B5EF4-FFF2-40B4-BE49-F238E27FC236}">
                <a16:creationId xmlns:a16="http://schemas.microsoft.com/office/drawing/2014/main" id="{8CA03150-C8FA-B551-5AE2-3F22B57E5C34}"/>
              </a:ext>
            </a:extLst>
          </p:cNvPr>
          <p:cNvSpPr>
            <a:spLocks noChangeArrowheads="1"/>
          </p:cNvSpPr>
          <p:nvPr/>
        </p:nvSpPr>
        <p:spPr bwMode="auto">
          <a:xfrm>
            <a:off x="0" y="0"/>
            <a:ext cx="9144000" cy="0"/>
          </a:xfrm>
          <a:prstGeom prst="rect">
            <a:avLst/>
          </a:prstGeom>
          <a:solidFill>
            <a:srgbClr val="F7F7F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262626"/>
                </a:solidFill>
                <a:effectLst/>
                <a:latin typeface="Segoe UI" panose="020B0502040204020203" pitchFamily="34" charset="0"/>
                <a:cs typeface="Segoe UI" panose="020B0502040204020203" pitchFamily="34" charset="0"/>
              </a:rPr>
              <a:t>このファイルにはアクセス許可が制限されています。一部の機能にアクセスできない可能性があります。</a:t>
            </a:r>
            <a:endParaRPr kumimoji="0" lang="ja-JP" altLang="ja-JP"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
        <p:nvSpPr>
          <p:cNvPr id="11" name="テキスト ボックス 10">
            <a:extLst>
              <a:ext uri="{FF2B5EF4-FFF2-40B4-BE49-F238E27FC236}">
                <a16:creationId xmlns:a16="http://schemas.microsoft.com/office/drawing/2014/main" id="{91A98C68-576B-42E9-5E39-4BB536AE7771}"/>
              </a:ext>
            </a:extLst>
          </p:cNvPr>
          <p:cNvSpPr txBox="1"/>
          <p:nvPr/>
        </p:nvSpPr>
        <p:spPr>
          <a:xfrm>
            <a:off x="651311" y="3889150"/>
            <a:ext cx="7932496" cy="461665"/>
          </a:xfrm>
          <a:prstGeom prst="rect">
            <a:avLst/>
          </a:prstGeom>
          <a:noFill/>
        </p:spPr>
        <p:txBody>
          <a:bodyPr wrap="square">
            <a:spAutoFit/>
          </a:bodyPr>
          <a:lstStyle/>
          <a:p>
            <a:r>
              <a:rPr lang="ja-JP" altLang="en-US" sz="2400" dirty="0">
                <a:solidFill>
                  <a:schemeClr val="bg1">
                    <a:lumMod val="75000"/>
                    <a:lumOff val="25000"/>
                  </a:schemeClr>
                </a:solidFill>
                <a:effectLst>
                  <a:outerShdw blurRad="38100" dist="38100" dir="2700000" algn="tl">
                    <a:srgbClr val="000000">
                      <a:alpha val="43137"/>
                    </a:srgbClr>
                  </a:outerShdw>
                </a:effectLst>
              </a:rPr>
              <a:t>所感</a:t>
            </a:r>
          </a:p>
        </p:txBody>
      </p:sp>
      <p:sp>
        <p:nvSpPr>
          <p:cNvPr id="13" name="テキスト ボックス 12">
            <a:extLst>
              <a:ext uri="{FF2B5EF4-FFF2-40B4-BE49-F238E27FC236}">
                <a16:creationId xmlns:a16="http://schemas.microsoft.com/office/drawing/2014/main" id="{919E9BB9-5D47-316E-DBFA-68FEB5552484}"/>
              </a:ext>
            </a:extLst>
          </p:cNvPr>
          <p:cNvSpPr txBox="1"/>
          <p:nvPr/>
        </p:nvSpPr>
        <p:spPr>
          <a:xfrm>
            <a:off x="540994" y="4510488"/>
            <a:ext cx="8153130" cy="830997"/>
          </a:xfrm>
          <a:prstGeom prst="rect">
            <a:avLst/>
          </a:prstGeom>
          <a:noFill/>
        </p:spPr>
        <p:txBody>
          <a:bodyPr wrap="square">
            <a:spAutoFit/>
          </a:bodyPr>
          <a:lstStyle/>
          <a:p>
            <a:r>
              <a:rPr lang="ja-JP" altLang="en-US" sz="2400" dirty="0">
                <a:solidFill>
                  <a:schemeClr val="bg1">
                    <a:lumMod val="75000"/>
                    <a:lumOff val="25000"/>
                  </a:schemeClr>
                </a:solidFill>
              </a:rPr>
              <a:t>大体想像のつく結果であったが，このような研究結果があることは今後の自身の研究の有効性の説明に使えるかもしれない</a:t>
            </a:r>
          </a:p>
        </p:txBody>
      </p:sp>
    </p:spTree>
    <p:extLst>
      <p:ext uri="{BB962C8B-B14F-4D97-AF65-F5344CB8AC3E}">
        <p14:creationId xmlns:p14="http://schemas.microsoft.com/office/powerpoint/2010/main" val="2284054189"/>
      </p:ext>
    </p:extLst>
  </p:cSld>
  <p:clrMapOvr>
    <a:masterClrMapping/>
  </p:clrMapOvr>
</p:sld>
</file>

<file path=ppt/theme/theme1.xml><?xml version="1.0" encoding="utf-8"?>
<a:theme xmlns:a="http://schemas.openxmlformats.org/drawingml/2006/main" name="DylanVT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ylanVTI" id="{602636BD-A055-489B-83EC-AD971B7E5F9C}" vid="{CD33A9BC-C4B5-4F36-8A14-490DC4E38F27}"/>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114864</TotalTime>
  <Words>1117</Words>
  <Application>Microsoft Office PowerPoint</Application>
  <PresentationFormat>画面に合わせる (4:3)</PresentationFormat>
  <Paragraphs>93</Paragraphs>
  <Slides>12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游ゴシック</vt:lpstr>
      <vt:lpstr>Arial</vt:lpstr>
      <vt:lpstr>Neue Haas Grotesk Text Pro</vt:lpstr>
      <vt:lpstr>Segoe UI</vt:lpstr>
      <vt:lpstr>Segoe UI Black</vt:lpstr>
      <vt:lpstr>DylanVTI</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 D</dc:creator>
  <cp:lastModifiedBy>優有</cp:lastModifiedBy>
  <cp:revision>182</cp:revision>
  <dcterms:created xsi:type="dcterms:W3CDTF">2023-12-11T04:31:06Z</dcterms:created>
  <dcterms:modified xsi:type="dcterms:W3CDTF">2024-08-07T01:38:01Z</dcterms:modified>
</cp:coreProperties>
</file>