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74" autoAdjust="0"/>
    <p:restoredTop sz="94660"/>
  </p:normalViewPr>
  <p:slideViewPr>
    <p:cSldViewPr>
      <p:cViewPr varScale="1">
        <p:scale>
          <a:sx n="78" d="100"/>
          <a:sy n="78" d="100"/>
        </p:scale>
        <p:origin x="-40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705600" y="4206240"/>
            <a:ext cx="960120" cy="457200"/>
          </a:xfrm>
        </p:spPr>
        <p:txBody>
          <a:bodyPr/>
          <a:lstStyle/>
          <a:p>
            <a:fld id="{E4F7D6D5-2962-48FA-AB18-9A72B4BB0D87}" type="datetimeFigureOut">
              <a:rPr kumimoji="1" lang="ja-JP" altLang="en-US" smtClean="0"/>
              <a:pPr/>
              <a:t>2013/11/14</a:t>
            </a:fld>
            <a:endParaRPr kumimoji="1" lang="ja-JP" altLang="en-US"/>
          </a:p>
        </p:txBody>
      </p:sp>
      <p:sp>
        <p:nvSpPr>
          <p:cNvPr id="17" name="フッター プレースホルダ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8DAFA6E8-61F6-4931-9A2F-B97E41A0EDB7}"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E4F7D6D5-2962-48FA-AB18-9A72B4BB0D87}" type="datetimeFigureOut">
              <a:rPr kumimoji="1" lang="ja-JP" altLang="en-US" smtClean="0"/>
              <a:pPr/>
              <a:t>2013/11/14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DAFA6E8-61F6-4931-9A2F-B97E41A0EDB7}"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p:txBody>
          <a:bodyPr/>
          <a:lstStyle/>
          <a:p>
            <a:fld id="{E4F7D6D5-2962-48FA-AB18-9A72B4BB0D87}" type="datetimeFigureOut">
              <a:rPr kumimoji="1" lang="ja-JP" altLang="en-US" smtClean="0"/>
              <a:pPr/>
              <a:t>2013/11/14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DAFA6E8-61F6-4931-9A2F-B97E41A0EDB7}"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E4F7D6D5-2962-48FA-AB18-9A72B4BB0D87}" type="datetimeFigureOut">
              <a:rPr kumimoji="1" lang="ja-JP" altLang="en-US" smtClean="0"/>
              <a:pPr/>
              <a:t>2013/11/14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8DAFA6E8-61F6-4931-9A2F-B97E41A0EDB7}"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 25"/>
          <p:cNvSpPr>
            <a:spLocks noGrp="1"/>
          </p:cNvSpPr>
          <p:nvPr>
            <p:ph type="dt" sz="half" idx="10"/>
          </p:nvPr>
        </p:nvSpPr>
        <p:spPr/>
        <p:txBody>
          <a:bodyPr rtlCol="0"/>
          <a:lstStyle/>
          <a:p>
            <a:fld id="{E4F7D6D5-2962-48FA-AB18-9A72B4BB0D87}" type="datetimeFigureOut">
              <a:rPr kumimoji="1" lang="ja-JP" altLang="en-US" smtClean="0"/>
              <a:pPr/>
              <a:t>2013/11/14</a:t>
            </a:fld>
            <a:endParaRPr kumimoji="1" lang="ja-JP" altLang="en-US"/>
          </a:p>
        </p:txBody>
      </p:sp>
      <p:sp>
        <p:nvSpPr>
          <p:cNvPr id="27" name="スライド番号プレースホルダ 26"/>
          <p:cNvSpPr>
            <a:spLocks noGrp="1"/>
          </p:cNvSpPr>
          <p:nvPr>
            <p:ph type="sldNum" sz="quarter" idx="11"/>
          </p:nvPr>
        </p:nvSpPr>
        <p:spPr/>
        <p:txBody>
          <a:bodyPr rtlCol="0"/>
          <a:lstStyle/>
          <a:p>
            <a:fld id="{8DAFA6E8-61F6-4931-9A2F-B97E41A0EDB7}" type="slidenum">
              <a:rPr kumimoji="1" lang="ja-JP" altLang="en-US" smtClean="0"/>
              <a:pPr/>
              <a:t>&lt;#&gt;</a:t>
            </a:fld>
            <a:endParaRPr kumimoji="1" lang="ja-JP" altLang="en-US"/>
          </a:p>
        </p:txBody>
      </p:sp>
      <p:sp>
        <p:nvSpPr>
          <p:cNvPr id="28" name="フッター プレースホルダ 27"/>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a:xfrm>
            <a:off x="6583680" y="612648"/>
            <a:ext cx="957264" cy="457200"/>
          </a:xfrm>
        </p:spPr>
        <p:txBody>
          <a:bodyPr/>
          <a:lstStyle/>
          <a:p>
            <a:fld id="{E4F7D6D5-2962-48FA-AB18-9A72B4BB0D87}" type="datetimeFigureOut">
              <a:rPr kumimoji="1" lang="ja-JP" altLang="en-US" smtClean="0"/>
              <a:pPr/>
              <a:t>2013/11/14</a:t>
            </a:fld>
            <a:endParaRPr kumimoji="1" lang="ja-JP" altLang="en-US"/>
          </a:p>
        </p:txBody>
      </p:sp>
      <p:sp>
        <p:nvSpPr>
          <p:cNvPr id="4" name="フッター プレースホルダ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 4"/>
          <p:cNvSpPr>
            <a:spLocks noGrp="1"/>
          </p:cNvSpPr>
          <p:nvPr>
            <p:ph type="sldNum" sz="quarter" idx="12"/>
          </p:nvPr>
        </p:nvSpPr>
        <p:spPr>
          <a:xfrm>
            <a:off x="8174736" y="2272"/>
            <a:ext cx="762000" cy="365760"/>
          </a:xfrm>
        </p:spPr>
        <p:txBody>
          <a:bodyPr/>
          <a:lstStyle/>
          <a:p>
            <a:fld id="{8DAFA6E8-61F6-4931-9A2F-B97E41A0EDB7}"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4F7D6D5-2962-48FA-AB18-9A72B4BB0D87}" type="datetimeFigureOut">
              <a:rPr kumimoji="1" lang="ja-JP" altLang="en-US" smtClean="0"/>
              <a:pPr/>
              <a:t>2013/11/14</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8DAFA6E8-61F6-4931-9A2F-B97E41A0EDB7}"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E4F7D6D5-2962-48FA-AB18-9A72B4BB0D87}" type="datetimeFigureOut">
              <a:rPr kumimoji="1" lang="ja-JP" altLang="en-US" smtClean="0"/>
              <a:pPr/>
              <a:t>2013/11/14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8DAFA6E8-61F6-4931-9A2F-B97E41A0EDB7}"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E4F7D6D5-2962-48FA-AB18-9A72B4BB0D87}" type="datetimeFigureOut">
              <a:rPr kumimoji="1" lang="ja-JP" altLang="en-US" smtClean="0"/>
              <a:pPr/>
              <a:t>2013/11/14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8DAFA6E8-61F6-4931-9A2F-B97E41A0EDB7}"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E4F7D6D5-2962-48FA-AB18-9A72B4BB0D87}" type="datetimeFigureOut">
              <a:rPr kumimoji="1" lang="ja-JP" altLang="en-US" smtClean="0"/>
              <a:pPr/>
              <a:t>2013/11/14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DAFA6E8-61F6-4931-9A2F-B97E41A0EDB7}"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E4F7D6D5-2962-48FA-AB18-9A72B4BB0D87}" type="datetimeFigureOut">
              <a:rPr kumimoji="1" lang="ja-JP" altLang="en-US" smtClean="0"/>
              <a:pPr/>
              <a:t>2013/11/14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8DAFA6E8-61F6-4931-9A2F-B97E41A0EDB7}"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4F7D6D5-2962-48FA-AB18-9A72B4BB0D87}" type="datetimeFigureOut">
              <a:rPr kumimoji="1" lang="ja-JP" altLang="en-US" smtClean="0"/>
              <a:pPr/>
              <a:t>2013/11/14</a:t>
            </a:fld>
            <a:endParaRPr kumimoji="1" lang="ja-JP" altLang="en-US"/>
          </a:p>
        </p:txBody>
      </p:sp>
      <p:sp>
        <p:nvSpPr>
          <p:cNvPr id="3" name="フッター プレースホルダ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8DAFA6E8-61F6-4931-9A2F-B97E41A0EDB7}"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受託開発ソフトウェアの保守における作業効率の要因</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S161053 </a:t>
            </a:r>
            <a:r>
              <a:rPr kumimoji="1" lang="ja-JP" altLang="en-US" dirty="0" smtClean="0"/>
              <a:t>前田欣耶</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近年、受託開発ソフトウェアの保守にかんして、ベンダとユーザで契約を結ぶ場合があり、保守の重要性は高まっている。</a:t>
            </a:r>
            <a:endParaRPr lang="en-US" altLang="ja-JP" dirty="0" smtClean="0"/>
          </a:p>
          <a:p>
            <a:pPr>
              <a:buNone/>
            </a:pPr>
            <a:r>
              <a:rPr lang="ja-JP" altLang="en-US" dirty="0" smtClean="0"/>
              <a:t>   この論文では</a:t>
            </a:r>
            <a:r>
              <a:rPr kumimoji="1" lang="ja-JP" altLang="en-US" dirty="0" smtClean="0"/>
              <a:t>ユーザ企業のソフトウェア保守のコストを抑えることを目的とし、</a:t>
            </a:r>
            <a:endParaRPr lang="en-US" altLang="ja-JP" dirty="0" smtClean="0"/>
          </a:p>
          <a:p>
            <a:pPr>
              <a:buNone/>
            </a:pPr>
            <a:r>
              <a:rPr lang="ja-JP" altLang="en-US" dirty="0" smtClean="0"/>
              <a:t>   </a:t>
            </a:r>
            <a:r>
              <a:rPr kumimoji="1" lang="ja-JP" altLang="en-US" dirty="0" smtClean="0"/>
              <a:t>保守の作業効率と関連のある特性を明らかにしている。</a:t>
            </a:r>
            <a:endParaRPr kumimoji="1" lang="en-US" altLang="ja-JP" dirty="0" smtClean="0"/>
          </a:p>
          <a:p>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１　データセット</a:t>
            </a:r>
            <a:endParaRPr kumimoji="1" lang="en-US" altLang="ja-JP" dirty="0" smtClean="0"/>
          </a:p>
          <a:p>
            <a:r>
              <a:rPr lang="ja-JP" altLang="en-US" dirty="0" smtClean="0"/>
              <a:t>２　技術者</a:t>
            </a:r>
            <a:r>
              <a:rPr lang="ja-JP" altLang="en-US" dirty="0" smtClean="0"/>
              <a:t>あたり保守量の</a:t>
            </a:r>
            <a:r>
              <a:rPr lang="ja-JP" altLang="en-US" dirty="0" smtClean="0"/>
              <a:t>定義</a:t>
            </a:r>
            <a:endParaRPr lang="en-US" altLang="ja-JP" dirty="0" smtClean="0"/>
          </a:p>
          <a:p>
            <a:r>
              <a:rPr lang="ja-JP" altLang="en-US" dirty="0" smtClean="0"/>
              <a:t>３　分析</a:t>
            </a:r>
            <a:endParaRPr lang="en-US" altLang="ja-JP" dirty="0" smtClean="0"/>
          </a:p>
          <a:p>
            <a:r>
              <a:rPr lang="ja-JP" altLang="en-US" dirty="0" smtClean="0"/>
              <a:t>４　まとめ</a:t>
            </a:r>
            <a:endParaRPr lang="en-US" altLang="ja-JP" dirty="0" smtClean="0"/>
          </a:p>
          <a:p>
            <a:endParaRPr kumimoji="1" lang="en-US" altLang="ja-JP" dirty="0" smtClean="0"/>
          </a:p>
          <a:p>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476672"/>
            <a:ext cx="8229600" cy="1066800"/>
          </a:xfrm>
        </p:spPr>
        <p:txBody>
          <a:bodyPr/>
          <a:lstStyle/>
          <a:p>
            <a:r>
              <a:rPr kumimoji="1" lang="ja-JP" altLang="en-US" dirty="0" smtClean="0"/>
              <a:t>１　データセット</a:t>
            </a:r>
            <a:endParaRPr kumimoji="1" lang="ja-JP" altLang="en-US" dirty="0"/>
          </a:p>
        </p:txBody>
      </p:sp>
      <p:pic>
        <p:nvPicPr>
          <p:cNvPr id="5" name="図 4" descr="スクリーンショット 2013-11-14 20.03.51.png"/>
          <p:cNvPicPr>
            <a:picLocks noChangeAspect="1"/>
          </p:cNvPicPr>
          <p:nvPr/>
        </p:nvPicPr>
        <p:blipFill>
          <a:blip r:embed="rId2" cstate="print"/>
          <a:stretch>
            <a:fillRect/>
          </a:stretch>
        </p:blipFill>
        <p:spPr>
          <a:xfrm>
            <a:off x="4335556" y="836712"/>
            <a:ext cx="4340900" cy="5576038"/>
          </a:xfrm>
          <a:prstGeom prst="rect">
            <a:avLst/>
          </a:prstGeom>
        </p:spPr>
      </p:pic>
      <p:sp>
        <p:nvSpPr>
          <p:cNvPr id="7" name="テキスト ボックス 6"/>
          <p:cNvSpPr txBox="1"/>
          <p:nvPr/>
        </p:nvSpPr>
        <p:spPr>
          <a:xfrm>
            <a:off x="0" y="1628800"/>
            <a:ext cx="4355976" cy="1323439"/>
          </a:xfrm>
          <a:prstGeom prst="rect">
            <a:avLst/>
          </a:prstGeom>
          <a:noFill/>
        </p:spPr>
        <p:txBody>
          <a:bodyPr wrap="square" rtlCol="0">
            <a:spAutoFit/>
          </a:bodyPr>
          <a:lstStyle/>
          <a:p>
            <a:r>
              <a:rPr kumimoji="1" lang="ja-JP" altLang="en-US" sz="2000" dirty="0" smtClean="0"/>
              <a:t>・分析対象のデータセットは、財団法人経済調査会によって</a:t>
            </a:r>
            <a:r>
              <a:rPr kumimoji="1" lang="en-US" altLang="ja-JP" sz="2000" dirty="0" smtClean="0"/>
              <a:t>2007</a:t>
            </a:r>
            <a:r>
              <a:rPr kumimoji="1" lang="ja-JP" altLang="en-US" sz="2000" dirty="0" smtClean="0"/>
              <a:t>年度に</a:t>
            </a:r>
            <a:r>
              <a:rPr kumimoji="1" lang="en-US" altLang="ja-JP" sz="2000" dirty="0" smtClean="0"/>
              <a:t>83</a:t>
            </a:r>
            <a:r>
              <a:rPr kumimoji="1" lang="ja-JP" altLang="en-US" sz="2000" dirty="0" smtClean="0"/>
              <a:t>組織から収集されたケースである。</a:t>
            </a:r>
            <a:r>
              <a:rPr kumimoji="1" lang="en-US" altLang="ja-JP" sz="2000" dirty="0" smtClean="0"/>
              <a:t>(</a:t>
            </a:r>
            <a:r>
              <a:rPr kumimoji="1" lang="ja-JP" altLang="en-US" sz="2000" dirty="0" smtClean="0"/>
              <a:t>表１</a:t>
            </a:r>
            <a:r>
              <a:rPr kumimoji="1" lang="en-US" altLang="ja-JP" sz="2000" dirty="0" smtClean="0"/>
              <a:t>)</a:t>
            </a:r>
            <a:endParaRPr kumimoji="1" lang="ja-JP" altLang="en-US" sz="2000" dirty="0"/>
          </a:p>
        </p:txBody>
      </p:sp>
      <p:sp>
        <p:nvSpPr>
          <p:cNvPr id="8" name="テキスト ボックス 7"/>
          <p:cNvSpPr txBox="1"/>
          <p:nvPr/>
        </p:nvSpPr>
        <p:spPr>
          <a:xfrm>
            <a:off x="0" y="3068960"/>
            <a:ext cx="4427984" cy="1200329"/>
          </a:xfrm>
          <a:prstGeom prst="rect">
            <a:avLst/>
          </a:prstGeom>
          <a:noFill/>
        </p:spPr>
        <p:txBody>
          <a:bodyPr wrap="square" rtlCol="0">
            <a:spAutoFit/>
          </a:bodyPr>
          <a:lstStyle/>
          <a:p>
            <a:r>
              <a:rPr kumimoji="1" lang="ja-JP" altLang="en-US" dirty="0" smtClean="0"/>
              <a:t>・一つのケースが複数のシステム構成を持つことがあるため、クライアントサーバ、</a:t>
            </a:r>
            <a:r>
              <a:rPr kumimoji="1" lang="en-US" altLang="ja-JP" dirty="0" smtClean="0"/>
              <a:t>web</a:t>
            </a:r>
            <a:r>
              <a:rPr kumimoji="1" lang="ja-JP" altLang="en-US" dirty="0" smtClean="0"/>
              <a:t>系、メインフレームの３つのダミー変数を作成して分析する。</a:t>
            </a:r>
            <a:endParaRPr kumimoji="1" lang="ja-JP"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２　技術者あたり保守量の定義</a:t>
            </a:r>
            <a:endParaRPr kumimoji="1" lang="ja-JP" altLang="en-US" dirty="0"/>
          </a:p>
        </p:txBody>
      </p:sp>
      <p:sp>
        <p:nvSpPr>
          <p:cNvPr id="3" name="コンテンツ プレースホルダ 2"/>
          <p:cNvSpPr>
            <a:spLocks noGrp="1"/>
          </p:cNvSpPr>
          <p:nvPr>
            <p:ph idx="1"/>
          </p:nvPr>
        </p:nvSpPr>
        <p:spPr/>
        <p:txBody>
          <a:bodyPr>
            <a:normAutofit fontScale="92500" lnSpcReduction="10000"/>
          </a:bodyPr>
          <a:lstStyle/>
          <a:p>
            <a:r>
              <a:rPr kumimoji="1" lang="ja-JP" altLang="en-US" dirty="0" smtClean="0"/>
              <a:t>投入された人的資源 → 技術者数</a:t>
            </a:r>
            <a:endParaRPr kumimoji="1" lang="en-US" altLang="ja-JP" dirty="0" smtClean="0"/>
          </a:p>
          <a:p>
            <a:r>
              <a:rPr lang="ja-JP" altLang="en-US" dirty="0" smtClean="0"/>
              <a:t>産出量 → １年間の保守プログラム本数</a:t>
            </a:r>
            <a:endParaRPr lang="en-US" altLang="ja-JP" dirty="0" smtClean="0"/>
          </a:p>
          <a:p>
            <a:endParaRPr lang="en-US" altLang="ja-JP" dirty="0" smtClean="0"/>
          </a:p>
          <a:p>
            <a:endParaRPr lang="en-US" altLang="ja-JP" dirty="0" smtClean="0"/>
          </a:p>
          <a:p>
            <a:r>
              <a:rPr kumimoji="1" lang="ja-JP" altLang="en-US" dirty="0" smtClean="0"/>
              <a:t>技術者あたり保守量</a:t>
            </a:r>
            <a:r>
              <a:rPr kumimoji="1" lang="en-US" altLang="ja-JP" dirty="0" smtClean="0"/>
              <a:t>(</a:t>
            </a:r>
            <a:r>
              <a:rPr kumimoji="1" lang="ja-JP" altLang="en-US" dirty="0" smtClean="0"/>
              <a:t>保守プログラム本数</a:t>
            </a:r>
            <a:r>
              <a:rPr kumimoji="1" lang="en-US" altLang="ja-JP" dirty="0" smtClean="0"/>
              <a:t>/</a:t>
            </a:r>
            <a:r>
              <a:rPr kumimoji="1" lang="ja-JP" altLang="en-US" dirty="0" smtClean="0"/>
              <a:t>技術者数</a:t>
            </a:r>
            <a:r>
              <a:rPr kumimoji="1" lang="en-US" altLang="ja-JP" dirty="0" smtClean="0"/>
              <a:t>)</a:t>
            </a:r>
            <a:r>
              <a:rPr kumimoji="1" lang="ja-JP" altLang="en-US" dirty="0" smtClean="0"/>
              <a:t> → 作業効率</a:t>
            </a:r>
            <a:endParaRPr lang="en-US" altLang="ja-JP" dirty="0" smtClean="0"/>
          </a:p>
          <a:p>
            <a:pPr>
              <a:buNone/>
            </a:pPr>
            <a:endParaRPr kumimoji="1" lang="en-US" altLang="ja-JP" dirty="0" smtClean="0"/>
          </a:p>
          <a:p>
            <a:pPr>
              <a:buNone/>
            </a:pPr>
            <a:r>
              <a:rPr lang="ja-JP" altLang="en-US" dirty="0" smtClean="0"/>
              <a:t>　</a:t>
            </a:r>
            <a:r>
              <a:rPr lang="ja-JP" altLang="en-US" sz="2400" dirty="0" smtClean="0"/>
              <a:t>技術者あたり保守量の統計量を表２に</a:t>
            </a:r>
            <a:endParaRPr lang="en-US" altLang="ja-JP" sz="2400" dirty="0" smtClean="0"/>
          </a:p>
          <a:p>
            <a:pPr>
              <a:buNone/>
            </a:pPr>
            <a:r>
              <a:rPr lang="ja-JP" altLang="en-US" sz="2400" dirty="0" smtClean="0"/>
              <a:t>　</a:t>
            </a:r>
            <a:r>
              <a:rPr lang="ja-JP" altLang="en-US" sz="2400" dirty="0" smtClean="0"/>
              <a:t>保守プログラム本数と技術者数との関係を図１に</a:t>
            </a:r>
            <a:endParaRPr lang="en-US" altLang="ja-JP" sz="2400" dirty="0" smtClean="0"/>
          </a:p>
          <a:p>
            <a:pPr>
              <a:buNone/>
            </a:pPr>
            <a:endParaRPr lang="en-US" altLang="ja-JP" dirty="0" smtClean="0"/>
          </a:p>
          <a:p>
            <a:pPr>
              <a:buNone/>
            </a:pPr>
            <a:r>
              <a:rPr kumimoji="1" lang="ja-JP" altLang="en-US" dirty="0" smtClean="0"/>
              <a:t>　</a:t>
            </a:r>
            <a:endParaRPr kumimoji="1" lang="en-US" altLang="ja-JP" dirty="0" smtClean="0"/>
          </a:p>
        </p:txBody>
      </p:sp>
      <p:sp>
        <p:nvSpPr>
          <p:cNvPr id="4" name="テキスト ボックス 3"/>
          <p:cNvSpPr txBox="1"/>
          <p:nvPr/>
        </p:nvSpPr>
        <p:spPr>
          <a:xfrm>
            <a:off x="2987824" y="3284984"/>
            <a:ext cx="1944216" cy="369332"/>
          </a:xfrm>
          <a:prstGeom prst="rect">
            <a:avLst/>
          </a:prstGeom>
          <a:noFill/>
        </p:spPr>
        <p:txBody>
          <a:bodyPr wrap="square" rtlCol="0">
            <a:spAutoFit/>
          </a:bodyPr>
          <a:lstStyle/>
          <a:p>
            <a:r>
              <a:rPr kumimoji="1" lang="ja-JP" altLang="en-US" dirty="0" smtClean="0"/>
              <a:t>として</a:t>
            </a:r>
            <a:endParaRPr kumimoji="1" lang="ja-JP" altLang="en-US" dirty="0"/>
          </a:p>
        </p:txBody>
      </p:sp>
      <p:sp>
        <p:nvSpPr>
          <p:cNvPr id="5" name="下矢印 4"/>
          <p:cNvSpPr/>
          <p:nvPr/>
        </p:nvSpPr>
        <p:spPr>
          <a:xfrm>
            <a:off x="2987824" y="3140968"/>
            <a:ext cx="7200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スクリーンショット 2013-11-14 20.04.12.png"/>
          <p:cNvPicPr>
            <a:picLocks noChangeAspect="1"/>
          </p:cNvPicPr>
          <p:nvPr/>
        </p:nvPicPr>
        <p:blipFill>
          <a:blip r:embed="rId2" cstate="print"/>
          <a:stretch>
            <a:fillRect/>
          </a:stretch>
        </p:blipFill>
        <p:spPr>
          <a:xfrm>
            <a:off x="251520" y="548680"/>
            <a:ext cx="4176464" cy="6069973"/>
          </a:xfrm>
          <a:prstGeom prst="rect">
            <a:avLst/>
          </a:prstGeom>
        </p:spPr>
      </p:pic>
      <p:pic>
        <p:nvPicPr>
          <p:cNvPr id="5" name="図 4" descr="スクリーンショット 2013-11-14 20.04.21.png"/>
          <p:cNvPicPr>
            <a:picLocks noChangeAspect="1"/>
          </p:cNvPicPr>
          <p:nvPr/>
        </p:nvPicPr>
        <p:blipFill>
          <a:blip r:embed="rId3" cstate="print"/>
          <a:stretch>
            <a:fillRect/>
          </a:stretch>
        </p:blipFill>
        <p:spPr>
          <a:xfrm>
            <a:off x="4202634" y="1844824"/>
            <a:ext cx="4941366" cy="36004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３　分析</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技術者あたり保守量を目的変数として重回帰分析</a:t>
            </a:r>
            <a:r>
              <a:rPr lang="ja-JP" altLang="en-US" dirty="0" smtClean="0"/>
              <a:t>を行った。</a:t>
            </a:r>
            <a:endParaRPr lang="en-US" altLang="ja-JP" dirty="0" smtClean="0"/>
          </a:p>
          <a:p>
            <a:endParaRPr lang="en-US" altLang="ja-JP" dirty="0" smtClean="0"/>
          </a:p>
          <a:p>
            <a:pPr>
              <a:buNone/>
            </a:pPr>
            <a:r>
              <a:rPr lang="ja-JP" altLang="en-US" dirty="0" smtClean="0"/>
              <a:t>   重回帰分析を用いたのは、各説明変数が目的変数に対してどの程度関連を持っているか個別に知るため</a:t>
            </a:r>
            <a:endParaRPr lang="en-US" altLang="ja-JP"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３</a:t>
            </a:r>
            <a:r>
              <a:rPr kumimoji="1" lang="en-US" altLang="ja-JP" dirty="0" smtClean="0"/>
              <a:t>.</a:t>
            </a:r>
            <a:r>
              <a:rPr lang="ja-JP" altLang="en-US" dirty="0" smtClean="0"/>
              <a:t>１　重回帰分析の適用方法</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標準化状況、母体プログラム本数、システム構成、生産性変動要因を説明変数の候補とした</a:t>
            </a:r>
            <a:endParaRPr kumimoji="1" lang="en-US" altLang="ja-JP" dirty="0" smtClean="0"/>
          </a:p>
          <a:p>
            <a:r>
              <a:rPr kumimoji="1" lang="ja-JP" altLang="en-US" dirty="0" smtClean="0"/>
              <a:t>外れ値の影響をさけるために対数変換を適用</a:t>
            </a:r>
            <a:endParaRPr lang="en-US" altLang="ja-JP" dirty="0" smtClean="0"/>
          </a:p>
          <a:p>
            <a:r>
              <a:rPr lang="ja-JP" altLang="en-US" dirty="0" smtClean="0"/>
              <a:t>欠損地</a:t>
            </a:r>
            <a:r>
              <a:rPr lang="ja-JP" altLang="en-US" dirty="0" smtClean="0"/>
              <a:t>処理をするために</a:t>
            </a:r>
            <a:r>
              <a:rPr kumimoji="1" lang="ja-JP" altLang="en-US" dirty="0" smtClean="0"/>
              <a:t>リストワイズ除去法の適用</a:t>
            </a:r>
            <a:endParaRPr kumimoji="1" lang="en-US" altLang="ja-JP" dirty="0" smtClean="0"/>
          </a:p>
          <a:p>
            <a:r>
              <a:rPr lang="ja-JP" altLang="en-US" dirty="0" smtClean="0"/>
              <a:t>変数増減法では回帰係数の検定のための</a:t>
            </a:r>
            <a:r>
              <a:rPr lang="en-US" altLang="ja-JP" dirty="0" smtClean="0"/>
              <a:t>F</a:t>
            </a:r>
            <a:r>
              <a:rPr lang="ja-JP" altLang="en-US" dirty="0" smtClean="0"/>
              <a:t>値に対応する</a:t>
            </a:r>
            <a:r>
              <a:rPr lang="en-US" altLang="ja-JP" dirty="0" smtClean="0"/>
              <a:t>p</a:t>
            </a:r>
            <a:r>
              <a:rPr lang="ja-JP" altLang="en-US" dirty="0" smtClean="0"/>
              <a:t>値</a:t>
            </a:r>
            <a:endParaRPr lang="en-US" altLang="ja-JP" dirty="0" smtClean="0"/>
          </a:p>
          <a:p>
            <a:pPr>
              <a:buNone/>
            </a:pPr>
            <a:r>
              <a:rPr lang="en-US" altLang="ja-JP" dirty="0" smtClean="0"/>
              <a:t> </a:t>
            </a:r>
            <a:r>
              <a:rPr lang="en-US" altLang="ja-JP" dirty="0" smtClean="0"/>
              <a:t>  0.05</a:t>
            </a:r>
            <a:r>
              <a:rPr lang="ja-JP" altLang="en-US" dirty="0" smtClean="0"/>
              <a:t>から</a:t>
            </a:r>
            <a:r>
              <a:rPr lang="en-US" altLang="ja-JP" dirty="0" smtClean="0"/>
              <a:t>0.5</a:t>
            </a:r>
            <a:r>
              <a:rPr lang="ja-JP" altLang="en-US" dirty="0" smtClean="0"/>
              <a:t>の範囲で</a:t>
            </a:r>
            <a:r>
              <a:rPr lang="en-US" altLang="ja-JP" dirty="0" smtClean="0"/>
              <a:t>0.2</a:t>
            </a:r>
            <a:r>
              <a:rPr lang="ja-JP" altLang="en-US" dirty="0" smtClean="0"/>
              <a:t>より小さければ変数を取り込み</a:t>
            </a:r>
            <a:r>
              <a:rPr lang="en-US" altLang="ja-JP" dirty="0" smtClean="0"/>
              <a:t>0.3</a:t>
            </a:r>
            <a:r>
              <a:rPr lang="ja-JP" altLang="en-US" dirty="0" smtClean="0"/>
              <a:t>より大きければ除外する</a:t>
            </a:r>
            <a:endParaRPr lang="en-US" altLang="ja-JP" dirty="0" smtClean="0"/>
          </a:p>
          <a:p>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20688"/>
            <a:ext cx="8229600" cy="1066800"/>
          </a:xfrm>
        </p:spPr>
        <p:txBody>
          <a:bodyPr/>
          <a:lstStyle/>
          <a:p>
            <a:r>
              <a:rPr kumimoji="1" lang="ja-JP" altLang="en-US" dirty="0" smtClean="0"/>
              <a:t>３</a:t>
            </a:r>
            <a:r>
              <a:rPr kumimoji="1" lang="en-US" altLang="ja-JP" dirty="0" smtClean="0"/>
              <a:t>.</a:t>
            </a:r>
            <a:r>
              <a:rPr kumimoji="1" lang="ja-JP" altLang="en-US" dirty="0" smtClean="0"/>
              <a:t>２　重回帰分析の妥当性</a:t>
            </a:r>
            <a:endParaRPr kumimoji="1" lang="ja-JP" altLang="en-US" dirty="0"/>
          </a:p>
        </p:txBody>
      </p:sp>
      <p:sp>
        <p:nvSpPr>
          <p:cNvPr id="3" name="コンテンツ プレースホルダ 2"/>
          <p:cNvSpPr>
            <a:spLocks noGrp="1"/>
          </p:cNvSpPr>
          <p:nvPr>
            <p:ph idx="1"/>
          </p:nvPr>
        </p:nvSpPr>
        <p:spPr>
          <a:xfrm>
            <a:off x="395536" y="1484784"/>
            <a:ext cx="8229600" cy="4325112"/>
          </a:xfrm>
        </p:spPr>
        <p:txBody>
          <a:bodyPr/>
          <a:lstStyle/>
          <a:p>
            <a:r>
              <a:rPr kumimoji="1" lang="ja-JP" altLang="en-US" dirty="0" smtClean="0"/>
              <a:t>構築されたモデルの条件指標</a:t>
            </a:r>
            <a:r>
              <a:rPr kumimoji="1" lang="en-US" altLang="ja-JP" dirty="0" smtClean="0"/>
              <a:t>(</a:t>
            </a:r>
            <a:r>
              <a:rPr kumimoji="1" lang="ja-JP" altLang="en-US" dirty="0" smtClean="0"/>
              <a:t>表３</a:t>
            </a:r>
            <a:r>
              <a:rPr kumimoji="1" lang="en-US" altLang="ja-JP" dirty="0" smtClean="0"/>
              <a:t>)</a:t>
            </a:r>
          </a:p>
          <a:p>
            <a:r>
              <a:rPr lang="ja-JP" altLang="en-US" dirty="0" smtClean="0"/>
              <a:t>各説明変数の</a:t>
            </a:r>
            <a:r>
              <a:rPr lang="en-US" altLang="ja-JP" dirty="0" smtClean="0"/>
              <a:t>VIF(</a:t>
            </a:r>
            <a:r>
              <a:rPr lang="ja-JP" altLang="en-US" dirty="0" smtClean="0"/>
              <a:t>表</a:t>
            </a:r>
            <a:r>
              <a:rPr lang="ja-JP" altLang="en-US" dirty="0" smtClean="0"/>
              <a:t>４</a:t>
            </a:r>
            <a:r>
              <a:rPr lang="en-US" altLang="ja-JP" dirty="0" smtClean="0"/>
              <a:t>)</a:t>
            </a:r>
            <a:endParaRPr kumimoji="1" lang="en-US" altLang="ja-JP" dirty="0" smtClean="0"/>
          </a:p>
          <a:p>
            <a:endParaRPr kumimoji="1" lang="ja-JP" altLang="en-US" dirty="0"/>
          </a:p>
        </p:txBody>
      </p:sp>
      <p:pic>
        <p:nvPicPr>
          <p:cNvPr id="4" name="図 3" descr="スクリーンショット 2013-11-14 20.04.31.png"/>
          <p:cNvPicPr>
            <a:picLocks noChangeAspect="1"/>
          </p:cNvPicPr>
          <p:nvPr/>
        </p:nvPicPr>
        <p:blipFill>
          <a:blip r:embed="rId2" cstate="print"/>
          <a:stretch>
            <a:fillRect/>
          </a:stretch>
        </p:blipFill>
        <p:spPr>
          <a:xfrm>
            <a:off x="539552" y="2420888"/>
            <a:ext cx="6312091" cy="1800200"/>
          </a:xfrm>
          <a:prstGeom prst="rect">
            <a:avLst/>
          </a:prstGeom>
        </p:spPr>
      </p:pic>
      <p:pic>
        <p:nvPicPr>
          <p:cNvPr id="5" name="図 4" descr="スクリーンショット 2013-11-14 20.04.36.png"/>
          <p:cNvPicPr>
            <a:picLocks noChangeAspect="1"/>
          </p:cNvPicPr>
          <p:nvPr/>
        </p:nvPicPr>
        <p:blipFill>
          <a:blip r:embed="rId3" cstate="print"/>
          <a:stretch>
            <a:fillRect/>
          </a:stretch>
        </p:blipFill>
        <p:spPr>
          <a:xfrm>
            <a:off x="683568" y="4077072"/>
            <a:ext cx="6264696" cy="2380960"/>
          </a:xfrm>
          <a:prstGeom prst="rect">
            <a:avLst/>
          </a:prstGeom>
        </p:spPr>
      </p:pic>
      <p:sp>
        <p:nvSpPr>
          <p:cNvPr id="6" name="テキスト ボックス 5"/>
          <p:cNvSpPr txBox="1"/>
          <p:nvPr/>
        </p:nvSpPr>
        <p:spPr>
          <a:xfrm>
            <a:off x="6876256" y="3140968"/>
            <a:ext cx="2088232" cy="2585323"/>
          </a:xfrm>
          <a:prstGeom prst="rect">
            <a:avLst/>
          </a:prstGeom>
          <a:noFill/>
        </p:spPr>
        <p:txBody>
          <a:bodyPr wrap="square" rtlCol="0">
            <a:spAutoFit/>
          </a:bodyPr>
          <a:lstStyle/>
          <a:p>
            <a:r>
              <a:rPr kumimoji="1" lang="ja-JP" altLang="en-US" dirty="0" smtClean="0">
                <a:solidFill>
                  <a:srgbClr val="FF0000"/>
                </a:solidFill>
              </a:rPr>
              <a:t>・多重共線性</a:t>
            </a:r>
            <a:endParaRPr kumimoji="1" lang="en-US" altLang="ja-JP" dirty="0" smtClean="0">
              <a:solidFill>
                <a:srgbClr val="FF0000"/>
              </a:solidFill>
            </a:endParaRPr>
          </a:p>
          <a:p>
            <a:endParaRPr lang="en-US" altLang="ja-JP" dirty="0" smtClean="0">
              <a:solidFill>
                <a:srgbClr val="FF0000"/>
              </a:solidFill>
            </a:endParaRPr>
          </a:p>
          <a:p>
            <a:r>
              <a:rPr kumimoji="1" lang="ja-JP" altLang="en-US" dirty="0" smtClean="0">
                <a:solidFill>
                  <a:srgbClr val="FF0000"/>
                </a:solidFill>
              </a:rPr>
              <a:t>条件指標が３０を超える場合発生</a:t>
            </a:r>
            <a:endParaRPr kumimoji="1" lang="en-US" altLang="ja-JP" dirty="0" smtClean="0">
              <a:solidFill>
                <a:srgbClr val="FF0000"/>
              </a:solidFill>
            </a:endParaRPr>
          </a:p>
          <a:p>
            <a:endParaRPr lang="en-US" altLang="ja-JP" dirty="0" smtClean="0">
              <a:solidFill>
                <a:srgbClr val="FF0000"/>
              </a:solidFill>
            </a:endParaRPr>
          </a:p>
          <a:p>
            <a:r>
              <a:rPr kumimoji="1" lang="en-US" altLang="ja-JP" dirty="0" smtClean="0">
                <a:solidFill>
                  <a:srgbClr val="FF0000"/>
                </a:solidFill>
              </a:rPr>
              <a:t>VIF</a:t>
            </a:r>
            <a:r>
              <a:rPr kumimoji="1" lang="ja-JP" altLang="en-US" dirty="0" smtClean="0">
                <a:solidFill>
                  <a:srgbClr val="FF0000"/>
                </a:solidFill>
              </a:rPr>
              <a:t>が１０を超える場合発生</a:t>
            </a:r>
            <a:endParaRPr kumimoji="1" lang="en-US" altLang="ja-JP" dirty="0" smtClean="0">
              <a:solidFill>
                <a:srgbClr val="FF0000"/>
              </a:solidFill>
            </a:endParaRPr>
          </a:p>
          <a:p>
            <a:endParaRPr lang="en-US" altLang="ja-JP" dirty="0" smtClean="0">
              <a:solidFill>
                <a:srgbClr val="FF0000"/>
              </a:solidFill>
            </a:endParaRPr>
          </a:p>
          <a:p>
            <a:endParaRPr kumimoji="1" lang="ja-JP" altLang="en-US" dirty="0">
              <a:solidFill>
                <a:srgbClr val="FF0000"/>
              </a:solidFill>
            </a:endParaRPr>
          </a:p>
        </p:txBody>
      </p:sp>
      <p:sp>
        <p:nvSpPr>
          <p:cNvPr id="7" name="角丸四角形 6"/>
          <p:cNvSpPr/>
          <p:nvPr/>
        </p:nvSpPr>
        <p:spPr>
          <a:xfrm>
            <a:off x="5436096" y="3212976"/>
            <a:ext cx="936104" cy="288032"/>
          </a:xfrm>
          <a:prstGeom prst="round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5796136" y="4725144"/>
            <a:ext cx="576064" cy="288032"/>
          </a:xfrm>
          <a:prstGeom prst="round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9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1"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76672"/>
            <a:ext cx="8229600" cy="1066800"/>
          </a:xfrm>
        </p:spPr>
        <p:txBody>
          <a:bodyPr/>
          <a:lstStyle/>
          <a:p>
            <a:r>
              <a:rPr lang="ja-JP" altLang="en-US" dirty="0" smtClean="0"/>
              <a:t>３</a:t>
            </a:r>
            <a:r>
              <a:rPr kumimoji="1" lang="en-US" altLang="ja-JP" dirty="0" smtClean="0"/>
              <a:t>.</a:t>
            </a:r>
            <a:r>
              <a:rPr kumimoji="1" lang="ja-JP" altLang="en-US" dirty="0" smtClean="0"/>
              <a:t>３　重回帰分析の結果</a:t>
            </a:r>
            <a:endParaRPr kumimoji="1" lang="ja-JP" altLang="en-US" dirty="0"/>
          </a:p>
        </p:txBody>
      </p:sp>
      <p:pic>
        <p:nvPicPr>
          <p:cNvPr id="4" name="図 3" descr="スクリーンショット 2013-11-14 20.04.31.png"/>
          <p:cNvPicPr>
            <a:picLocks noChangeAspect="1"/>
          </p:cNvPicPr>
          <p:nvPr/>
        </p:nvPicPr>
        <p:blipFill>
          <a:blip r:embed="rId2" cstate="print"/>
          <a:stretch>
            <a:fillRect/>
          </a:stretch>
        </p:blipFill>
        <p:spPr>
          <a:xfrm>
            <a:off x="1" y="1484784"/>
            <a:ext cx="6012160" cy="1800200"/>
          </a:xfrm>
          <a:prstGeom prst="rect">
            <a:avLst/>
          </a:prstGeom>
        </p:spPr>
      </p:pic>
      <p:pic>
        <p:nvPicPr>
          <p:cNvPr id="5" name="図 4" descr="スクリーンショット 2013-11-14 20.04.36.png"/>
          <p:cNvPicPr>
            <a:picLocks noChangeAspect="1"/>
          </p:cNvPicPr>
          <p:nvPr/>
        </p:nvPicPr>
        <p:blipFill>
          <a:blip r:embed="rId3" cstate="print"/>
          <a:stretch>
            <a:fillRect/>
          </a:stretch>
        </p:blipFill>
        <p:spPr>
          <a:xfrm>
            <a:off x="0" y="3429000"/>
            <a:ext cx="6264696" cy="2376264"/>
          </a:xfrm>
          <a:prstGeom prst="rect">
            <a:avLst/>
          </a:prstGeom>
        </p:spPr>
      </p:pic>
      <p:sp>
        <p:nvSpPr>
          <p:cNvPr id="6" name="角丸四角形 5"/>
          <p:cNvSpPr/>
          <p:nvPr/>
        </p:nvSpPr>
        <p:spPr>
          <a:xfrm>
            <a:off x="1475656" y="2276872"/>
            <a:ext cx="2376264" cy="288032"/>
          </a:xfrm>
          <a:prstGeom prst="roundRect">
            <a:avLst/>
          </a:prstGeom>
          <a:solidFill>
            <a:schemeClr val="bg1">
              <a:alpha val="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5724128" y="1916832"/>
            <a:ext cx="3744416" cy="1077218"/>
          </a:xfrm>
          <a:prstGeom prst="rect">
            <a:avLst/>
          </a:prstGeom>
          <a:noFill/>
        </p:spPr>
        <p:txBody>
          <a:bodyPr wrap="square" rtlCol="0">
            <a:spAutoFit/>
          </a:bodyPr>
          <a:lstStyle/>
          <a:p>
            <a:r>
              <a:rPr kumimoji="1" lang="ja-JP" altLang="en-US" sz="3200" dirty="0" smtClean="0">
                <a:solidFill>
                  <a:srgbClr val="0070C0"/>
                </a:solidFill>
              </a:rPr>
              <a:t>説明変数の説明力は比較的高い</a:t>
            </a:r>
            <a:endParaRPr kumimoji="1" lang="ja-JP" altLang="en-US" sz="3200" dirty="0">
              <a:solidFill>
                <a:srgbClr val="0070C0"/>
              </a:solidFill>
            </a:endParaRPr>
          </a:p>
        </p:txBody>
      </p:sp>
      <p:sp>
        <p:nvSpPr>
          <p:cNvPr id="8" name="角丸四角形 7"/>
          <p:cNvSpPr/>
          <p:nvPr/>
        </p:nvSpPr>
        <p:spPr>
          <a:xfrm>
            <a:off x="251520" y="4725144"/>
            <a:ext cx="2088232" cy="288032"/>
          </a:xfrm>
          <a:prstGeom prst="roundRect">
            <a:avLst/>
          </a:prstGeom>
          <a:solidFill>
            <a:schemeClr val="bg1">
              <a:alpha val="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7030A0"/>
              </a:solidFill>
            </a:endParaRPr>
          </a:p>
        </p:txBody>
      </p:sp>
      <p:sp>
        <p:nvSpPr>
          <p:cNvPr id="9" name="テキスト ボックス 8"/>
          <p:cNvSpPr txBox="1"/>
          <p:nvPr/>
        </p:nvSpPr>
        <p:spPr>
          <a:xfrm>
            <a:off x="5652120" y="4077072"/>
            <a:ext cx="3491880" cy="1384995"/>
          </a:xfrm>
          <a:prstGeom prst="rect">
            <a:avLst/>
          </a:prstGeom>
          <a:noFill/>
        </p:spPr>
        <p:txBody>
          <a:bodyPr wrap="square" rtlCol="0">
            <a:spAutoFit/>
          </a:bodyPr>
          <a:lstStyle/>
          <a:p>
            <a:r>
              <a:rPr kumimoji="1" lang="ja-JP" altLang="en-US" sz="2800" dirty="0" smtClean="0">
                <a:solidFill>
                  <a:srgbClr val="7030A0"/>
                </a:solidFill>
              </a:rPr>
              <a:t>ユーザが制御</a:t>
            </a:r>
            <a:r>
              <a:rPr lang="ja-JP" altLang="en-US" sz="2800" dirty="0" smtClean="0">
                <a:solidFill>
                  <a:srgbClr val="7030A0"/>
                </a:solidFill>
              </a:rPr>
              <a:t>し</a:t>
            </a:r>
            <a:r>
              <a:rPr lang="ja-JP" altLang="en-US" sz="2800" dirty="0" smtClean="0">
                <a:solidFill>
                  <a:srgbClr val="7030A0"/>
                </a:solidFill>
              </a:rPr>
              <a:t>うる測定量は標準化状況のみ。</a:t>
            </a:r>
            <a:endParaRPr kumimoji="1" lang="ja-JP" altLang="en-US" sz="2800"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1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３</a:t>
            </a:r>
            <a:r>
              <a:rPr kumimoji="1" lang="en-US" altLang="ja-JP" dirty="0" smtClean="0"/>
              <a:t>.</a:t>
            </a:r>
            <a:r>
              <a:rPr kumimoji="1" lang="ja-JP" altLang="en-US" dirty="0" smtClean="0"/>
              <a:t>４　標準化の効果量</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プロセスの標準化が技術者あたり保守量にどの程度の影響を与えるか推定する。</a:t>
            </a:r>
            <a:endParaRPr kumimoji="1" lang="en-US" altLang="ja-JP" dirty="0" smtClean="0"/>
          </a:p>
          <a:p>
            <a:r>
              <a:rPr lang="ja-JP" altLang="en-US" dirty="0" smtClean="0"/>
              <a:t>構築</a:t>
            </a:r>
            <a:r>
              <a:rPr lang="ja-JP" altLang="en-US" dirty="0" smtClean="0"/>
              <a:t>されたモデルは以下のように表される。</a:t>
            </a:r>
            <a:endParaRPr lang="en-US" altLang="ja-JP" dirty="0" smtClean="0"/>
          </a:p>
          <a:p>
            <a:pPr>
              <a:buNone/>
            </a:pPr>
            <a:r>
              <a:rPr lang="en-US" altLang="ja-JP" dirty="0" smtClean="0"/>
              <a:t>  </a:t>
            </a:r>
            <a:r>
              <a:rPr lang="ja-JP" altLang="en-US" dirty="0" smtClean="0"/>
              <a:t>　</a:t>
            </a:r>
            <a:r>
              <a:rPr lang="en-US" altLang="ja-JP" dirty="0" smtClean="0"/>
              <a:t>y=β0 + β1x1 + β2x2 + β3x3 + ε</a:t>
            </a:r>
          </a:p>
          <a:p>
            <a:pPr>
              <a:buNone/>
            </a:pPr>
            <a:r>
              <a:rPr lang="en-US" altLang="ja-JP" sz="2400" dirty="0" smtClean="0"/>
              <a:t> </a:t>
            </a:r>
            <a:r>
              <a:rPr lang="ja-JP" altLang="en-US" sz="2400" dirty="0" smtClean="0"/>
              <a:t>　</a:t>
            </a:r>
            <a:r>
              <a:rPr lang="ja-JP" altLang="en-US" sz="2400" dirty="0" smtClean="0"/>
              <a:t>　</a:t>
            </a:r>
            <a:r>
              <a:rPr lang="en-US" altLang="ja-JP" sz="2400" dirty="0" smtClean="0"/>
              <a:t>y</a:t>
            </a:r>
            <a:r>
              <a:rPr lang="en-US" altLang="ja-JP" sz="2400" dirty="0" smtClean="0"/>
              <a:t>:</a:t>
            </a:r>
            <a:r>
              <a:rPr lang="ja-JP" altLang="en-US" sz="2400" dirty="0" smtClean="0"/>
              <a:t>対数変換した技術者あたり保守量</a:t>
            </a:r>
            <a:endParaRPr lang="en-US" altLang="ja-JP" sz="2400" dirty="0" smtClean="0"/>
          </a:p>
          <a:p>
            <a:pPr>
              <a:buNone/>
            </a:pPr>
            <a:r>
              <a:rPr lang="ja-JP" altLang="en-US" sz="2400" dirty="0" smtClean="0"/>
              <a:t>　　</a:t>
            </a:r>
            <a:r>
              <a:rPr lang="en-US" altLang="ja-JP" sz="2400" dirty="0" smtClean="0"/>
              <a:t>x1:</a:t>
            </a:r>
            <a:r>
              <a:rPr lang="ja-JP" altLang="en-US" sz="2400" dirty="0" smtClean="0"/>
              <a:t>対数変換した母体プログラム本数</a:t>
            </a:r>
            <a:endParaRPr lang="en-US" altLang="ja-JP" sz="2400" dirty="0" smtClean="0"/>
          </a:p>
          <a:p>
            <a:pPr>
              <a:buNone/>
            </a:pPr>
            <a:r>
              <a:rPr lang="ja-JP" altLang="en-US" sz="2400" dirty="0" smtClean="0"/>
              <a:t>　　</a:t>
            </a:r>
            <a:r>
              <a:rPr lang="en-US" altLang="ja-JP" sz="2400" dirty="0" smtClean="0"/>
              <a:t>x2:</a:t>
            </a:r>
            <a:r>
              <a:rPr lang="ja-JP" altLang="en-US" sz="2400" dirty="0" smtClean="0"/>
              <a:t>標準化</a:t>
            </a:r>
            <a:r>
              <a:rPr lang="ja-JP" altLang="en-US" sz="2400" dirty="0" smtClean="0"/>
              <a:t>状況</a:t>
            </a:r>
            <a:r>
              <a:rPr lang="ja-JP" altLang="en-US" sz="2400" dirty="0" smtClean="0"/>
              <a:t>　</a:t>
            </a:r>
            <a:r>
              <a:rPr lang="en-US" altLang="ja-JP" sz="2400" dirty="0" smtClean="0"/>
              <a:t>x3:</a:t>
            </a:r>
            <a:r>
              <a:rPr lang="ja-JP" altLang="en-US" sz="2400" dirty="0" smtClean="0"/>
              <a:t>問題要因</a:t>
            </a:r>
            <a:r>
              <a:rPr lang="ja-JP" altLang="en-US" sz="2400" dirty="0" smtClean="0"/>
              <a:t>　</a:t>
            </a:r>
            <a:r>
              <a:rPr lang="en-US" altLang="ja-JP" sz="2400" dirty="0" smtClean="0"/>
              <a:t>β0:</a:t>
            </a:r>
            <a:r>
              <a:rPr lang="ja-JP" altLang="en-US" sz="2400" dirty="0" smtClean="0"/>
              <a:t>回帰定数</a:t>
            </a:r>
            <a:endParaRPr lang="en-US" altLang="ja-JP" sz="2400" dirty="0" smtClean="0"/>
          </a:p>
          <a:p>
            <a:pPr>
              <a:buNone/>
            </a:pPr>
            <a:r>
              <a:rPr lang="ja-JP" altLang="en-US" sz="2400" dirty="0" smtClean="0"/>
              <a:t>　　</a:t>
            </a:r>
            <a:r>
              <a:rPr lang="en-US" altLang="ja-JP" sz="2400" dirty="0" smtClean="0"/>
              <a:t>β1~3:</a:t>
            </a:r>
            <a:r>
              <a:rPr lang="ja-JP" altLang="en-US" sz="2400" dirty="0" smtClean="0"/>
              <a:t>偏回帰係数　</a:t>
            </a:r>
            <a:r>
              <a:rPr lang="en-US" altLang="ja-JP" sz="2400" dirty="0" smtClean="0"/>
              <a:t>ε:</a:t>
            </a:r>
            <a:r>
              <a:rPr lang="ja-JP" altLang="en-US" sz="2400" dirty="0" smtClean="0"/>
              <a:t>誤差項</a:t>
            </a:r>
            <a:endParaRPr lang="en-US" altLang="ja-JP" sz="24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908720"/>
            <a:ext cx="8229600" cy="5665816"/>
          </a:xfrm>
        </p:spPr>
        <p:txBody>
          <a:bodyPr/>
          <a:lstStyle/>
          <a:p>
            <a:r>
              <a:rPr kumimoji="1" lang="ja-JP" altLang="en-US" dirty="0" smtClean="0"/>
              <a:t>対数変換しない技術者あたり保守量</a:t>
            </a:r>
            <a:r>
              <a:rPr kumimoji="1" lang="en-US" altLang="ja-JP" dirty="0" smtClean="0"/>
              <a:t>y’</a:t>
            </a:r>
            <a:r>
              <a:rPr kumimoji="1" lang="ja-JP" altLang="en-US" dirty="0" smtClean="0"/>
              <a:t>とすると</a:t>
            </a:r>
            <a:endParaRPr kumimoji="1" lang="en-US" altLang="ja-JP" dirty="0" smtClean="0"/>
          </a:p>
          <a:p>
            <a:pPr>
              <a:buNone/>
            </a:pPr>
            <a:r>
              <a:rPr lang="ja-JP" altLang="en-US" dirty="0" smtClean="0"/>
              <a:t>　</a:t>
            </a:r>
            <a:r>
              <a:rPr lang="en-US" altLang="ja-JP" sz="2400" dirty="0" smtClean="0"/>
              <a:t>y’=exp(β0)</a:t>
            </a:r>
            <a:r>
              <a:rPr lang="en-US" altLang="ja-JP" sz="2400" dirty="0" smtClean="0"/>
              <a:t> </a:t>
            </a:r>
            <a:r>
              <a:rPr lang="en-US" altLang="ja-JP" sz="2400" dirty="0" smtClean="0"/>
              <a:t>exp(β1x1) exp(β2x2) exp(β3x3) exp(ε)</a:t>
            </a:r>
            <a:endParaRPr kumimoji="1" lang="ja-JP" altLang="en-US" sz="2400" dirty="0"/>
          </a:p>
        </p:txBody>
      </p:sp>
      <p:sp>
        <p:nvSpPr>
          <p:cNvPr id="4" name="角丸四角形 3"/>
          <p:cNvSpPr/>
          <p:nvPr/>
        </p:nvSpPr>
        <p:spPr>
          <a:xfrm>
            <a:off x="3851920" y="1484784"/>
            <a:ext cx="1440160" cy="360040"/>
          </a:xfrm>
          <a:prstGeom prst="round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27584" y="2420888"/>
            <a:ext cx="7128792" cy="707886"/>
          </a:xfrm>
          <a:prstGeom prst="rect">
            <a:avLst/>
          </a:prstGeom>
          <a:noFill/>
        </p:spPr>
        <p:txBody>
          <a:bodyPr wrap="square" rtlCol="0">
            <a:spAutoFit/>
          </a:bodyPr>
          <a:lstStyle/>
          <a:p>
            <a:r>
              <a:rPr lang="ja-JP" altLang="en-US" sz="2000" dirty="0" smtClean="0"/>
              <a:t>よって、標準化されている場合、技術者あたり保守量に</a:t>
            </a:r>
            <a:r>
              <a:rPr lang="en-US" altLang="ja-JP" sz="2000" dirty="0" smtClean="0">
                <a:solidFill>
                  <a:srgbClr val="FF0000"/>
                </a:solidFill>
              </a:rPr>
              <a:t>exp(β2)</a:t>
            </a:r>
            <a:r>
              <a:rPr lang="ja-JP" altLang="en-US" sz="2000" dirty="0" smtClean="0"/>
              <a:t>を乗じる効果があることになる</a:t>
            </a:r>
            <a:endParaRPr lang="en-US" altLang="ja-JP" sz="2000" dirty="0" smtClean="0"/>
          </a:p>
        </p:txBody>
      </p:sp>
      <p:pic>
        <p:nvPicPr>
          <p:cNvPr id="6" name="図 5" descr="スクリーンショット 2013-11-14 20.04.43.png"/>
          <p:cNvPicPr>
            <a:picLocks noChangeAspect="1"/>
          </p:cNvPicPr>
          <p:nvPr/>
        </p:nvPicPr>
        <p:blipFill>
          <a:blip r:embed="rId2" cstate="print"/>
          <a:stretch>
            <a:fillRect/>
          </a:stretch>
        </p:blipFill>
        <p:spPr>
          <a:xfrm>
            <a:off x="827584" y="3501008"/>
            <a:ext cx="6130323" cy="2043441"/>
          </a:xfrm>
          <a:prstGeom prst="rect">
            <a:avLst/>
          </a:prstGeom>
        </p:spPr>
      </p:pic>
      <p:sp>
        <p:nvSpPr>
          <p:cNvPr id="7" name="角丸四角形 6"/>
          <p:cNvSpPr/>
          <p:nvPr/>
        </p:nvSpPr>
        <p:spPr>
          <a:xfrm>
            <a:off x="3059832" y="5013176"/>
            <a:ext cx="648072" cy="216024"/>
          </a:xfrm>
          <a:prstGeom prst="roundRect">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1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1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1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 3" descr="スクリーンショット 2013-11-14 20.04.47.png"/>
          <p:cNvPicPr>
            <a:picLocks noGrp="1" noChangeAspect="1"/>
          </p:cNvPicPr>
          <p:nvPr>
            <p:ph idx="1"/>
          </p:nvPr>
        </p:nvPicPr>
        <p:blipFill>
          <a:blip r:embed="rId2" cstate="print"/>
          <a:stretch>
            <a:fillRect/>
          </a:stretch>
        </p:blipFill>
        <p:spPr>
          <a:xfrm>
            <a:off x="0" y="692696"/>
            <a:ext cx="4837691" cy="3600400"/>
          </a:xfrm>
        </p:spPr>
      </p:pic>
      <p:pic>
        <p:nvPicPr>
          <p:cNvPr id="5" name="図 4" descr="スクリーンショット 2013-11-14 20.04.55.png"/>
          <p:cNvPicPr>
            <a:picLocks noChangeAspect="1"/>
          </p:cNvPicPr>
          <p:nvPr/>
        </p:nvPicPr>
        <p:blipFill>
          <a:blip r:embed="rId3" cstate="print"/>
          <a:stretch>
            <a:fillRect/>
          </a:stretch>
        </p:blipFill>
        <p:spPr>
          <a:xfrm>
            <a:off x="4716016" y="692696"/>
            <a:ext cx="4176464" cy="3574915"/>
          </a:xfrm>
          <a:prstGeom prst="rect">
            <a:avLst/>
          </a:prstGeom>
        </p:spPr>
      </p:pic>
      <p:sp>
        <p:nvSpPr>
          <p:cNvPr id="6" name="テキスト ボックス 5"/>
          <p:cNvSpPr txBox="1"/>
          <p:nvPr/>
        </p:nvSpPr>
        <p:spPr>
          <a:xfrm>
            <a:off x="683568" y="4725144"/>
            <a:ext cx="3384376" cy="1200329"/>
          </a:xfrm>
          <a:prstGeom prst="rect">
            <a:avLst/>
          </a:prstGeom>
          <a:noFill/>
        </p:spPr>
        <p:txBody>
          <a:bodyPr wrap="square" rtlCol="0">
            <a:spAutoFit/>
          </a:bodyPr>
          <a:lstStyle/>
          <a:p>
            <a:r>
              <a:rPr kumimoji="1" lang="ja-JP" altLang="en-US" dirty="0" smtClean="0"/>
              <a:t>標準化済のほうが中央値が大きいが大きく違わない。</a:t>
            </a:r>
            <a:endParaRPr kumimoji="1" lang="en-US" altLang="ja-JP" dirty="0" smtClean="0"/>
          </a:p>
          <a:p>
            <a:endParaRPr lang="en-US" altLang="ja-JP" dirty="0" smtClean="0"/>
          </a:p>
          <a:p>
            <a:r>
              <a:rPr lang="ja-JP" altLang="en-US" dirty="0" smtClean="0"/>
              <a:t>差も有意ではない。</a:t>
            </a:r>
            <a:endParaRPr kumimoji="1" lang="ja-JP" altLang="en-US" dirty="0"/>
          </a:p>
        </p:txBody>
      </p:sp>
      <p:sp>
        <p:nvSpPr>
          <p:cNvPr id="7" name="テキスト ボックス 6"/>
          <p:cNvSpPr txBox="1"/>
          <p:nvPr/>
        </p:nvSpPr>
        <p:spPr>
          <a:xfrm>
            <a:off x="5076056" y="4725144"/>
            <a:ext cx="3384376" cy="1200329"/>
          </a:xfrm>
          <a:prstGeom prst="rect">
            <a:avLst/>
          </a:prstGeom>
          <a:noFill/>
        </p:spPr>
        <p:txBody>
          <a:bodyPr wrap="square" rtlCol="0">
            <a:spAutoFit/>
          </a:bodyPr>
          <a:lstStyle/>
          <a:p>
            <a:r>
              <a:rPr kumimoji="1" lang="ja-JP" altLang="en-US" dirty="0" smtClean="0"/>
              <a:t>標準化済のほうが中央値が小さく違いは見える。</a:t>
            </a:r>
            <a:endParaRPr kumimoji="1" lang="en-US" altLang="ja-JP" dirty="0" smtClean="0"/>
          </a:p>
          <a:p>
            <a:endParaRPr lang="en-US" altLang="ja-JP" dirty="0" smtClean="0"/>
          </a:p>
          <a:p>
            <a:r>
              <a:rPr kumimoji="1" lang="ja-JP" altLang="en-US" dirty="0" smtClean="0"/>
              <a:t>だが差は有意ではない。</a:t>
            </a:r>
            <a:endParaRPr kumimoji="1" lang="ja-JP"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３</a:t>
            </a:r>
            <a:r>
              <a:rPr kumimoji="1" lang="en-US" altLang="ja-JP" dirty="0" smtClean="0"/>
              <a:t>.</a:t>
            </a:r>
            <a:r>
              <a:rPr kumimoji="1" lang="ja-JP" altLang="en-US" dirty="0" smtClean="0"/>
              <a:t>５　技術者を考慮した分析</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技術者と標準化状況の関連は有意ではなかったが、図３を見ると関連があるように見える。</a:t>
            </a:r>
            <a:endParaRPr kumimoji="1" lang="en-US" altLang="ja-JP" dirty="0" smtClean="0"/>
          </a:p>
          <a:p>
            <a:endParaRPr lang="en-US" altLang="ja-JP" dirty="0" smtClean="0"/>
          </a:p>
          <a:p>
            <a:r>
              <a:rPr lang="ja-JP" altLang="en-US" dirty="0" smtClean="0"/>
              <a:t>技術者数を説明変数に追加し同じ</a:t>
            </a:r>
            <a:r>
              <a:rPr lang="ja-JP" altLang="en-US" dirty="0" smtClean="0"/>
              <a:t>方法</a:t>
            </a:r>
            <a:r>
              <a:rPr lang="ja-JP" altLang="en-US" dirty="0" smtClean="0"/>
              <a:t>で重回帰分析を行った。</a:t>
            </a:r>
            <a:endParaRPr lang="en-US" altLang="ja-JP" dirty="0" smtClean="0"/>
          </a:p>
          <a:p>
            <a:pPr>
              <a:buNone/>
            </a:pPr>
            <a:r>
              <a:rPr lang="en-US" altLang="ja-JP" dirty="0" smtClean="0"/>
              <a:t>   </a:t>
            </a:r>
            <a:r>
              <a:rPr lang="ja-JP" altLang="en-US" dirty="0" smtClean="0"/>
              <a:t>が、変化はなかったので、技術者数を考慮すると、技術者あたり保守量と標準化状況は関連があると言える。</a:t>
            </a:r>
            <a:endParaRPr kumimoji="1" lang="ja-JP"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４　まとめ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ソフトウェア保守の作業効率に関連を持つ特性を明らかにすることが目的だった</a:t>
            </a:r>
            <a:endParaRPr kumimoji="1" lang="en-US" altLang="ja-JP" dirty="0" smtClean="0"/>
          </a:p>
          <a:p>
            <a:r>
              <a:rPr lang="ja-JP" altLang="en-US" dirty="0" smtClean="0"/>
              <a:t>技術者あたり保守量を作業効率と定義し、これを目的変数として重回帰分析を行った</a:t>
            </a:r>
            <a:endParaRPr lang="en-US" altLang="ja-JP" dirty="0" smtClean="0"/>
          </a:p>
          <a:p>
            <a:r>
              <a:rPr kumimoji="1" lang="ja-JP" altLang="en-US" dirty="0" smtClean="0"/>
              <a:t>結果保守プロセス</a:t>
            </a:r>
            <a:r>
              <a:rPr lang="ja-JP" altLang="en-US" dirty="0" smtClean="0"/>
              <a:t>の標準化状況と技術者あたり保守量とに関連があることがわかった</a:t>
            </a:r>
            <a:endParaRPr lang="en-US" altLang="ja-JP" dirty="0" smtClean="0"/>
          </a:p>
          <a:p>
            <a:r>
              <a:rPr kumimoji="1" lang="ja-JP" altLang="en-US" dirty="0" smtClean="0"/>
              <a:t>プロセスを標準化することにより、技術者あたり保守量がだいたい８倍改善される。</a:t>
            </a:r>
            <a:endParaRPr kumimoji="1" lang="ja-JP" alt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346</TotalTime>
  <Words>598</Words>
  <Application>Microsoft Office PowerPoint</Application>
  <PresentationFormat>画面に合わせる (4:3)</PresentationFormat>
  <Paragraphs>75</Paragraphs>
  <Slides>15</Slides>
  <Notes>0</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アーバン</vt:lpstr>
      <vt:lpstr>受託開発ソフトウェアの保守における作業効率の要因</vt:lpstr>
      <vt:lpstr>背景</vt:lpstr>
      <vt:lpstr>目次</vt:lpstr>
      <vt:lpstr>１　データセット</vt:lpstr>
      <vt:lpstr>２　技術者あたり保守量の定義</vt:lpstr>
      <vt:lpstr>スライド 6</vt:lpstr>
      <vt:lpstr>３　分析</vt:lpstr>
      <vt:lpstr>３.１　重回帰分析の適用方法</vt:lpstr>
      <vt:lpstr>３.２　重回帰分析の妥当性</vt:lpstr>
      <vt:lpstr>３.３　重回帰分析の結果</vt:lpstr>
      <vt:lpstr>３.４　標準化の効果量</vt:lpstr>
      <vt:lpstr>スライド 12</vt:lpstr>
      <vt:lpstr>スライド 13</vt:lpstr>
      <vt:lpstr>３.５　技術者を考慮した分析</vt:lpstr>
      <vt:lpstr>４　まとめ</vt:lpstr>
    </vt:vector>
  </TitlesOfParts>
  <Company>FJ-USER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受託開発ソフトウェアの保守における作業効率の要因</dc:title>
  <dc:creator>USER</dc:creator>
  <cp:lastModifiedBy>USER</cp:lastModifiedBy>
  <cp:revision>36</cp:revision>
  <dcterms:created xsi:type="dcterms:W3CDTF">2013-11-14T09:53:18Z</dcterms:created>
  <dcterms:modified xsi:type="dcterms:W3CDTF">2013-11-14T15:41:27Z</dcterms:modified>
</cp:coreProperties>
</file>