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21"/>
  </p:notesMasterIdLst>
  <p:sldIdLst>
    <p:sldId id="257" r:id="rId2"/>
    <p:sldId id="258" r:id="rId3"/>
    <p:sldId id="260" r:id="rId4"/>
    <p:sldId id="259" r:id="rId5"/>
    <p:sldId id="264" r:id="rId6"/>
    <p:sldId id="266" r:id="rId7"/>
    <p:sldId id="265" r:id="rId8"/>
    <p:sldId id="261" r:id="rId9"/>
    <p:sldId id="267" r:id="rId10"/>
    <p:sldId id="268" r:id="rId11"/>
    <p:sldId id="269" r:id="rId12"/>
    <p:sldId id="270" r:id="rId13"/>
    <p:sldId id="262" r:id="rId14"/>
    <p:sldId id="271" r:id="rId15"/>
    <p:sldId id="272" r:id="rId16"/>
    <p:sldId id="273" r:id="rId17"/>
    <p:sldId id="275" r:id="rId18"/>
    <p:sldId id="263" r:id="rId19"/>
    <p:sldId id="274" r:id="rId20"/>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000" autoAdjust="0"/>
    <p:restoredTop sz="94660"/>
  </p:normalViewPr>
  <p:slideViewPr>
    <p:cSldViewPr snapToGrid="0">
      <p:cViewPr varScale="1">
        <p:scale>
          <a:sx n="68" d="100"/>
          <a:sy n="68" d="100"/>
        </p:scale>
        <p:origin x="1470" y="6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ー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7D6AC04-DD5D-4FED-829E-31099137D3CC}" type="datetimeFigureOut">
              <a:rPr kumimoji="1" lang="ja-JP" altLang="en-US" smtClean="0"/>
              <a:t>2018/1/12</a:t>
            </a:fld>
            <a:endParaRPr kumimoji="1" lang="ja-JP" altLang="en-US"/>
          </a:p>
        </p:txBody>
      </p:sp>
      <p:sp>
        <p:nvSpPr>
          <p:cNvPr id="4" name="スライド イメージ プレースホルダー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ja-JP" altLang="en-US"/>
          </a:p>
        </p:txBody>
      </p:sp>
      <p:sp>
        <p:nvSpPr>
          <p:cNvPr id="5" name="ノート プレースホルダー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フッター プレースホルダー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123A63E-5B93-4C0A-B257-36F2FE62705A}" type="slidenum">
              <a:rPr kumimoji="1" lang="ja-JP" altLang="en-US" smtClean="0"/>
              <a:t>‹#›</a:t>
            </a:fld>
            <a:endParaRPr kumimoji="1" lang="ja-JP" altLang="en-US"/>
          </a:p>
        </p:txBody>
      </p:sp>
    </p:spTree>
    <p:extLst>
      <p:ext uri="{BB962C8B-B14F-4D97-AF65-F5344CB8AC3E}">
        <p14:creationId xmlns:p14="http://schemas.microsoft.com/office/powerpoint/2010/main" val="3340341918"/>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1371600" y="1143000"/>
            <a:ext cx="4114800" cy="3086100"/>
          </a:xfrm>
        </p:spPr>
      </p:sp>
      <p:sp>
        <p:nvSpPr>
          <p:cNvPr id="3" name="ノート プレースホルダー 2"/>
          <p:cNvSpPr>
            <a:spLocks noGrp="1"/>
          </p:cNvSpPr>
          <p:nvPr>
            <p:ph type="body" idx="1"/>
          </p:nvPr>
        </p:nvSpPr>
        <p:spPr/>
        <p:txBody>
          <a:bodyPr/>
          <a:lstStyle/>
          <a:p>
            <a:r>
              <a:rPr kumimoji="1" lang="ja-JP" altLang="en-US" dirty="0"/>
              <a:t>第</a:t>
            </a:r>
            <a:r>
              <a:rPr kumimoji="1" lang="en-US" altLang="ja-JP" dirty="0"/>
              <a:t>16</a:t>
            </a:r>
            <a:r>
              <a:rPr kumimoji="1" lang="ja-JP" altLang="en-US" dirty="0"/>
              <a:t>章まであるので、必要な章だけを説明していくつもりです。</a:t>
            </a:r>
          </a:p>
        </p:txBody>
      </p:sp>
      <p:sp>
        <p:nvSpPr>
          <p:cNvPr id="4" name="スライド番号プレースホルダー 3"/>
          <p:cNvSpPr>
            <a:spLocks noGrp="1"/>
          </p:cNvSpPr>
          <p:nvPr>
            <p:ph type="sldNum" sz="quarter" idx="10"/>
          </p:nvPr>
        </p:nvSpPr>
        <p:spPr/>
        <p:txBody>
          <a:bodyPr/>
          <a:lstStyle/>
          <a:p>
            <a:fld id="{7D344EC8-0922-45A8-9889-92000E350309}" type="slidenum">
              <a:rPr kumimoji="1" lang="ja-JP" altLang="en-US" smtClean="0"/>
              <a:t>1</a:t>
            </a:fld>
            <a:endParaRPr kumimoji="1" lang="ja-JP" altLang="en-US"/>
          </a:p>
        </p:txBody>
      </p:sp>
    </p:spTree>
    <p:extLst>
      <p:ext uri="{BB962C8B-B14F-4D97-AF65-F5344CB8AC3E}">
        <p14:creationId xmlns:p14="http://schemas.microsoft.com/office/powerpoint/2010/main" val="385499615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ja-JP" sz="1200" kern="1200" dirty="0">
                <a:solidFill>
                  <a:schemeClr val="tx1"/>
                </a:solidFill>
                <a:effectLst/>
                <a:latin typeface="+mn-lt"/>
                <a:ea typeface="+mn-ea"/>
                <a:cs typeface="+mn-cs"/>
              </a:rPr>
              <a:t>プログラムをデバッグする前に（修正してしまう前に）</a:t>
            </a:r>
            <a:r>
              <a:rPr kumimoji="1" lang="en-US" altLang="ja-JP" sz="1200" kern="1200" dirty="0">
                <a:solidFill>
                  <a:schemeClr val="tx1"/>
                </a:solidFill>
                <a:effectLst/>
                <a:latin typeface="+mn-lt"/>
                <a:ea typeface="+mn-ea"/>
                <a:cs typeface="+mn-cs"/>
              </a:rPr>
              <a:t>,</a:t>
            </a:r>
            <a:r>
              <a:rPr kumimoji="1" lang="ja-JP" altLang="ja-JP" sz="1200" kern="1200" dirty="0">
                <a:solidFill>
                  <a:schemeClr val="tx1"/>
                </a:solidFill>
                <a:effectLst/>
                <a:latin typeface="+mn-lt"/>
                <a:ea typeface="+mn-ea"/>
                <a:cs typeface="+mn-cs"/>
              </a:rPr>
              <a:t>　プログラムをテストできるような状態</a:t>
            </a:r>
            <a:r>
              <a:rPr kumimoji="1" lang="en-US" altLang="ja-JP" sz="1200" kern="1200" dirty="0">
                <a:solidFill>
                  <a:schemeClr val="tx1"/>
                </a:solidFill>
                <a:effectLst/>
                <a:latin typeface="+mn-lt"/>
                <a:ea typeface="+mn-ea"/>
                <a:cs typeface="+mn-cs"/>
              </a:rPr>
              <a:t>,</a:t>
            </a:r>
            <a:r>
              <a:rPr kumimoji="1" lang="ja-JP" altLang="ja-JP" sz="1200" kern="1200" dirty="0">
                <a:solidFill>
                  <a:schemeClr val="tx1"/>
                </a:solidFill>
                <a:effectLst/>
                <a:latin typeface="+mn-lt"/>
                <a:ea typeface="+mn-ea"/>
                <a:cs typeface="+mn-cs"/>
              </a:rPr>
              <a:t>　つまり意図的に問題を起こせるような状態にする必要がある</a:t>
            </a:r>
            <a:r>
              <a:rPr kumimoji="1" lang="en-US" altLang="ja-JP" sz="1200" kern="1200" dirty="0">
                <a:solidFill>
                  <a:schemeClr val="tx1"/>
                </a:solidFill>
                <a:effectLst/>
                <a:latin typeface="+mn-lt"/>
                <a:ea typeface="+mn-ea"/>
                <a:cs typeface="+mn-cs"/>
              </a:rPr>
              <a:t>.</a:t>
            </a:r>
            <a:endParaRPr kumimoji="1" lang="ja-JP" altLang="ja-JP" sz="1200" kern="1200" dirty="0">
              <a:solidFill>
                <a:schemeClr val="tx1"/>
              </a:solidFill>
              <a:effectLst/>
              <a:latin typeface="+mn-lt"/>
              <a:ea typeface="+mn-ea"/>
              <a:cs typeface="+mn-cs"/>
            </a:endParaRPr>
          </a:p>
          <a:p>
            <a:r>
              <a:rPr kumimoji="1" lang="ja-JP" altLang="ja-JP" sz="1200" kern="1200" dirty="0">
                <a:solidFill>
                  <a:schemeClr val="tx1"/>
                </a:solidFill>
                <a:effectLst/>
                <a:latin typeface="+mn-lt"/>
                <a:ea typeface="+mn-ea"/>
                <a:cs typeface="+mn-cs"/>
              </a:rPr>
              <a:t>本章では</a:t>
            </a:r>
            <a:r>
              <a:rPr kumimoji="1" lang="en-US" altLang="ja-JP" sz="1200" kern="1200" dirty="0">
                <a:solidFill>
                  <a:schemeClr val="tx1"/>
                </a:solidFill>
                <a:effectLst/>
                <a:latin typeface="+mn-lt"/>
                <a:ea typeface="+mn-ea"/>
                <a:cs typeface="+mn-cs"/>
              </a:rPr>
              <a:t>,</a:t>
            </a:r>
            <a:r>
              <a:rPr kumimoji="1" lang="ja-JP" altLang="ja-JP" sz="1200" kern="1200" dirty="0">
                <a:solidFill>
                  <a:schemeClr val="tx1"/>
                </a:solidFill>
                <a:effectLst/>
                <a:latin typeface="+mn-lt"/>
                <a:ea typeface="+mn-ea"/>
                <a:cs typeface="+mn-cs"/>
              </a:rPr>
              <a:t>　特に自動化と問題の分離手法に焦点を絞ってテスト方法を確認する</a:t>
            </a:r>
            <a:r>
              <a:rPr kumimoji="1" lang="en-US" altLang="ja-JP" sz="1200" kern="1200" dirty="0">
                <a:solidFill>
                  <a:schemeClr val="tx1"/>
                </a:solidFill>
                <a:effectLst/>
                <a:latin typeface="+mn-lt"/>
                <a:ea typeface="+mn-ea"/>
                <a:cs typeface="+mn-cs"/>
              </a:rPr>
              <a:t>.</a:t>
            </a:r>
            <a:endParaRPr kumimoji="1" lang="ja-JP" altLang="ja-JP" sz="1200" kern="1200" dirty="0">
              <a:solidFill>
                <a:schemeClr val="tx1"/>
              </a:solidFill>
              <a:effectLst/>
              <a:latin typeface="+mn-lt"/>
              <a:ea typeface="+mn-ea"/>
              <a:cs typeface="+mn-cs"/>
            </a:endParaRPr>
          </a:p>
          <a:p>
            <a:endParaRPr kumimoji="1" lang="ja-JP" altLang="en-US" dirty="0"/>
          </a:p>
        </p:txBody>
      </p:sp>
      <p:sp>
        <p:nvSpPr>
          <p:cNvPr id="4" name="スライド番号プレースホルダー 3"/>
          <p:cNvSpPr>
            <a:spLocks noGrp="1"/>
          </p:cNvSpPr>
          <p:nvPr>
            <p:ph type="sldNum" sz="quarter" idx="10"/>
          </p:nvPr>
        </p:nvSpPr>
        <p:spPr/>
        <p:txBody>
          <a:bodyPr/>
          <a:lstStyle/>
          <a:p>
            <a:fld id="{D123A63E-5B93-4C0A-B257-36F2FE62705A}" type="slidenum">
              <a:rPr kumimoji="1" lang="ja-JP" altLang="en-US" smtClean="0"/>
              <a:t>2</a:t>
            </a:fld>
            <a:endParaRPr kumimoji="1" lang="ja-JP" altLang="en-US"/>
          </a:p>
        </p:txBody>
      </p:sp>
    </p:spTree>
    <p:extLst>
      <p:ext uri="{BB962C8B-B14F-4D97-AF65-F5344CB8AC3E}">
        <p14:creationId xmlns:p14="http://schemas.microsoft.com/office/powerpoint/2010/main" val="180505680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ja-JP" sz="1200" kern="1200" dirty="0">
                <a:solidFill>
                  <a:schemeClr val="tx1"/>
                </a:solidFill>
                <a:effectLst/>
                <a:latin typeface="+mn-lt"/>
                <a:ea typeface="+mn-ea"/>
                <a:cs typeface="+mn-cs"/>
              </a:rPr>
              <a:t>ユーザからの報告だけがプログラムの問題を知る手段ではなく</a:t>
            </a:r>
            <a:r>
              <a:rPr kumimoji="1" lang="en-US" altLang="ja-JP" sz="1200" kern="1200" dirty="0">
                <a:solidFill>
                  <a:schemeClr val="tx1"/>
                </a:solidFill>
                <a:effectLst/>
                <a:latin typeface="+mn-lt"/>
                <a:ea typeface="+mn-ea"/>
                <a:cs typeface="+mn-cs"/>
              </a:rPr>
              <a:t>,</a:t>
            </a:r>
            <a:r>
              <a:rPr kumimoji="1" lang="ja-JP" altLang="ja-JP" sz="1200" kern="1200" dirty="0">
                <a:solidFill>
                  <a:schemeClr val="tx1"/>
                </a:solidFill>
                <a:effectLst/>
                <a:latin typeface="+mn-lt"/>
                <a:ea typeface="+mn-ea"/>
                <a:cs typeface="+mn-cs"/>
              </a:rPr>
              <a:t>　ほとんどの問題は開発者側のテストで見つかる</a:t>
            </a:r>
            <a:r>
              <a:rPr kumimoji="1" lang="en-US" altLang="ja-JP" sz="1200" kern="1200" dirty="0">
                <a:solidFill>
                  <a:schemeClr val="tx1"/>
                </a:solidFill>
                <a:effectLst/>
                <a:latin typeface="+mn-lt"/>
                <a:ea typeface="+mn-ea"/>
                <a:cs typeface="+mn-cs"/>
              </a:rPr>
              <a:t>.</a:t>
            </a:r>
            <a:r>
              <a:rPr kumimoji="1" lang="ja-JP" altLang="ja-JP" sz="1200" kern="1200" dirty="0">
                <a:solidFill>
                  <a:schemeClr val="tx1"/>
                </a:solidFill>
                <a:effectLst/>
                <a:latin typeface="+mn-lt"/>
                <a:ea typeface="+mn-ea"/>
                <a:cs typeface="+mn-cs"/>
              </a:rPr>
              <a:t>　（当たり前のことではあるが）テストによって</a:t>
            </a:r>
            <a:r>
              <a:rPr kumimoji="1" lang="ja-JP" altLang="ja-JP" sz="1200" kern="1200" dirty="0" err="1">
                <a:solidFill>
                  <a:schemeClr val="tx1"/>
                </a:solidFill>
                <a:effectLst/>
                <a:latin typeface="+mn-lt"/>
                <a:ea typeface="+mn-ea"/>
                <a:cs typeface="+mn-cs"/>
              </a:rPr>
              <a:t>で</a:t>
            </a:r>
            <a:r>
              <a:rPr kumimoji="1" lang="ja-JP" altLang="ja-JP" sz="1200" kern="1200" dirty="0">
                <a:solidFill>
                  <a:schemeClr val="tx1"/>
                </a:solidFill>
                <a:effectLst/>
                <a:latin typeface="+mn-lt"/>
                <a:ea typeface="+mn-ea"/>
                <a:cs typeface="+mn-cs"/>
              </a:rPr>
              <a:t>あれユーザからの指摘であれ問題が見つからなければデバッグはできない</a:t>
            </a:r>
            <a:r>
              <a:rPr kumimoji="1" lang="en-US" altLang="ja-JP" sz="1200" kern="1200" dirty="0">
                <a:solidFill>
                  <a:schemeClr val="tx1"/>
                </a:solidFill>
                <a:effectLst/>
                <a:latin typeface="+mn-lt"/>
                <a:ea typeface="+mn-ea"/>
                <a:cs typeface="+mn-cs"/>
              </a:rPr>
              <a:t>.</a:t>
            </a:r>
            <a:endParaRPr kumimoji="1" lang="ja-JP" altLang="ja-JP" sz="1200" kern="1200" dirty="0">
              <a:solidFill>
                <a:schemeClr val="tx1"/>
              </a:solidFill>
              <a:effectLst/>
              <a:latin typeface="+mn-lt"/>
              <a:ea typeface="+mn-ea"/>
              <a:cs typeface="+mn-cs"/>
            </a:endParaRPr>
          </a:p>
          <a:p>
            <a:endParaRPr kumimoji="1" lang="ja-JP" altLang="en-US" dirty="0"/>
          </a:p>
        </p:txBody>
      </p:sp>
      <p:sp>
        <p:nvSpPr>
          <p:cNvPr id="4" name="スライド番号プレースホルダー 3"/>
          <p:cNvSpPr>
            <a:spLocks noGrp="1"/>
          </p:cNvSpPr>
          <p:nvPr>
            <p:ph type="sldNum" sz="quarter" idx="10"/>
          </p:nvPr>
        </p:nvSpPr>
        <p:spPr/>
        <p:txBody>
          <a:bodyPr/>
          <a:lstStyle/>
          <a:p>
            <a:fld id="{D123A63E-5B93-4C0A-B257-36F2FE62705A}" type="slidenum">
              <a:rPr kumimoji="1" lang="ja-JP" altLang="en-US" smtClean="0"/>
              <a:t>4</a:t>
            </a:fld>
            <a:endParaRPr kumimoji="1" lang="ja-JP" altLang="en-US"/>
          </a:p>
        </p:txBody>
      </p:sp>
    </p:spTree>
    <p:extLst>
      <p:ext uri="{BB962C8B-B14F-4D97-AF65-F5344CB8AC3E}">
        <p14:creationId xmlns:p14="http://schemas.microsoft.com/office/powerpoint/2010/main" val="300497807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ja-JP" sz="1200" kern="1200" dirty="0">
                <a:solidFill>
                  <a:schemeClr val="tx1"/>
                </a:solidFill>
                <a:effectLst/>
                <a:latin typeface="+mn-lt"/>
                <a:ea typeface="+mn-ea"/>
                <a:cs typeface="+mn-cs"/>
              </a:rPr>
              <a:t>テストで問題を見つけてから欠陥を突き止めてそれを修正するという（古典的な）プロセスは妥当性確認テスト（プログラムがユーザの要求する仕様を満たしているかどうかを確認するテスト）と呼ばれ</a:t>
            </a:r>
            <a:r>
              <a:rPr kumimoji="1" lang="en-US" altLang="ja-JP" sz="1200" kern="1200" dirty="0">
                <a:solidFill>
                  <a:schemeClr val="tx1"/>
                </a:solidFill>
                <a:effectLst/>
                <a:latin typeface="+mn-lt"/>
                <a:ea typeface="+mn-ea"/>
                <a:cs typeface="+mn-cs"/>
              </a:rPr>
              <a:t>,</a:t>
            </a:r>
            <a:r>
              <a:rPr kumimoji="1" lang="ja-JP" altLang="ja-JP" sz="1200" kern="1200" dirty="0">
                <a:solidFill>
                  <a:schemeClr val="tx1"/>
                </a:solidFill>
                <a:effectLst/>
                <a:latin typeface="+mn-lt"/>
                <a:ea typeface="+mn-ea"/>
                <a:cs typeface="+mn-cs"/>
              </a:rPr>
              <a:t>　未知の問題を検出することを目的としたテストである</a:t>
            </a:r>
            <a:r>
              <a:rPr kumimoji="1" lang="en-US" altLang="ja-JP" sz="1200" kern="1200" dirty="0">
                <a:solidFill>
                  <a:schemeClr val="tx1"/>
                </a:solidFill>
                <a:effectLst/>
                <a:latin typeface="+mn-lt"/>
                <a:ea typeface="+mn-ea"/>
                <a:cs typeface="+mn-cs"/>
              </a:rPr>
              <a:t>.</a:t>
            </a:r>
            <a:endParaRPr kumimoji="1" lang="ja-JP" altLang="ja-JP" sz="1200" kern="1200" dirty="0">
              <a:solidFill>
                <a:schemeClr val="tx1"/>
              </a:solidFill>
              <a:effectLst/>
              <a:latin typeface="+mn-lt"/>
              <a:ea typeface="+mn-ea"/>
              <a:cs typeface="+mn-cs"/>
            </a:endParaRPr>
          </a:p>
          <a:p>
            <a:r>
              <a:rPr kumimoji="1" lang="ja-JP" altLang="ja-JP" sz="1200" kern="1200" dirty="0">
                <a:solidFill>
                  <a:schemeClr val="tx1"/>
                </a:solidFill>
                <a:effectLst/>
                <a:latin typeface="+mn-lt"/>
                <a:ea typeface="+mn-ea"/>
                <a:cs typeface="+mn-cs"/>
              </a:rPr>
              <a:t>反対に</a:t>
            </a:r>
            <a:r>
              <a:rPr kumimoji="1" lang="en-US" altLang="ja-JP" sz="1200" kern="1200" dirty="0">
                <a:solidFill>
                  <a:schemeClr val="tx1"/>
                </a:solidFill>
                <a:effectLst/>
                <a:latin typeface="+mn-lt"/>
                <a:ea typeface="+mn-ea"/>
                <a:cs typeface="+mn-cs"/>
              </a:rPr>
              <a:t>,</a:t>
            </a:r>
            <a:r>
              <a:rPr kumimoji="1" lang="ja-JP" altLang="ja-JP" sz="1200" kern="1200" dirty="0">
                <a:solidFill>
                  <a:schemeClr val="tx1"/>
                </a:solidFill>
                <a:effectLst/>
                <a:latin typeface="+mn-lt"/>
                <a:ea typeface="+mn-ea"/>
                <a:cs typeface="+mn-cs"/>
              </a:rPr>
              <a:t>　既知の問題を発見することを目的とするテストはデバッグ用テストである</a:t>
            </a:r>
            <a:r>
              <a:rPr kumimoji="1" lang="en-US" altLang="ja-JP" sz="1200" kern="1200" dirty="0">
                <a:solidFill>
                  <a:schemeClr val="tx1"/>
                </a:solidFill>
                <a:effectLst/>
                <a:latin typeface="+mn-lt"/>
                <a:ea typeface="+mn-ea"/>
                <a:cs typeface="+mn-cs"/>
              </a:rPr>
              <a:t>.</a:t>
            </a:r>
            <a:endParaRPr kumimoji="1" lang="ja-JP" altLang="ja-JP" sz="1200" kern="1200" dirty="0">
              <a:solidFill>
                <a:schemeClr val="tx1"/>
              </a:solidFill>
              <a:effectLst/>
              <a:latin typeface="+mn-lt"/>
              <a:ea typeface="+mn-ea"/>
              <a:cs typeface="+mn-cs"/>
            </a:endParaRPr>
          </a:p>
          <a:p>
            <a:r>
              <a:rPr kumimoji="1" lang="ja-JP" altLang="ja-JP" sz="1200" kern="1200" dirty="0">
                <a:solidFill>
                  <a:schemeClr val="tx1"/>
                </a:solidFill>
                <a:effectLst/>
                <a:latin typeface="+mn-lt"/>
                <a:ea typeface="+mn-ea"/>
                <a:cs typeface="+mn-cs"/>
              </a:rPr>
              <a:t>※この本でも何章にもわたってテストについての記述がある</a:t>
            </a:r>
            <a:r>
              <a:rPr kumimoji="1" lang="en-US" altLang="ja-JP" sz="1200" kern="1200" dirty="0">
                <a:solidFill>
                  <a:schemeClr val="tx1"/>
                </a:solidFill>
                <a:effectLst/>
                <a:latin typeface="+mn-lt"/>
                <a:ea typeface="+mn-ea"/>
                <a:cs typeface="+mn-cs"/>
              </a:rPr>
              <a:t>.</a:t>
            </a:r>
            <a:endParaRPr kumimoji="1" lang="ja-JP" altLang="ja-JP" sz="1200" kern="1200" dirty="0">
              <a:solidFill>
                <a:schemeClr val="tx1"/>
              </a:solidFill>
              <a:effectLst/>
              <a:latin typeface="+mn-lt"/>
              <a:ea typeface="+mn-ea"/>
              <a:cs typeface="+mn-cs"/>
            </a:endParaRPr>
          </a:p>
          <a:p>
            <a:endParaRPr kumimoji="1" lang="ja-JP" altLang="en-US" dirty="0"/>
          </a:p>
        </p:txBody>
      </p:sp>
      <p:sp>
        <p:nvSpPr>
          <p:cNvPr id="4" name="スライド番号プレースホルダー 3"/>
          <p:cNvSpPr>
            <a:spLocks noGrp="1"/>
          </p:cNvSpPr>
          <p:nvPr>
            <p:ph type="sldNum" sz="quarter" idx="10"/>
          </p:nvPr>
        </p:nvSpPr>
        <p:spPr/>
        <p:txBody>
          <a:bodyPr/>
          <a:lstStyle/>
          <a:p>
            <a:fld id="{D123A63E-5B93-4C0A-B257-36F2FE62705A}" type="slidenum">
              <a:rPr kumimoji="1" lang="ja-JP" altLang="en-US" smtClean="0"/>
              <a:t>5</a:t>
            </a:fld>
            <a:endParaRPr kumimoji="1" lang="ja-JP" altLang="en-US"/>
          </a:p>
        </p:txBody>
      </p:sp>
    </p:spTree>
    <p:extLst>
      <p:ext uri="{BB962C8B-B14F-4D97-AF65-F5344CB8AC3E}">
        <p14:creationId xmlns:p14="http://schemas.microsoft.com/office/powerpoint/2010/main" val="287558249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ja-JP" sz="1200" kern="1200" dirty="0">
                <a:solidFill>
                  <a:schemeClr val="tx1"/>
                </a:solidFill>
                <a:effectLst/>
                <a:latin typeface="+mn-lt"/>
                <a:ea typeface="+mn-ea"/>
                <a:cs typeface="+mn-cs"/>
              </a:rPr>
              <a:t>デバッグの過程でテストはかなり頻繁に行われるため</a:t>
            </a:r>
            <a:r>
              <a:rPr kumimoji="1" lang="en-US" altLang="ja-JP" sz="1200" kern="1200" dirty="0">
                <a:solidFill>
                  <a:schemeClr val="tx1"/>
                </a:solidFill>
                <a:effectLst/>
                <a:latin typeface="+mn-lt"/>
                <a:ea typeface="+mn-ea"/>
                <a:cs typeface="+mn-cs"/>
              </a:rPr>
              <a:t>,</a:t>
            </a:r>
            <a:r>
              <a:rPr kumimoji="1" lang="ja-JP" altLang="ja-JP" sz="1200" kern="1200" dirty="0">
                <a:solidFill>
                  <a:schemeClr val="tx1"/>
                </a:solidFill>
                <a:effectLst/>
                <a:latin typeface="+mn-lt"/>
                <a:ea typeface="+mn-ea"/>
                <a:cs typeface="+mn-cs"/>
              </a:rPr>
              <a:t>　できるだけ自動化することが望ましい</a:t>
            </a:r>
            <a:r>
              <a:rPr kumimoji="1" lang="en-US" altLang="ja-JP" sz="1200" kern="1200" dirty="0">
                <a:solidFill>
                  <a:schemeClr val="tx1"/>
                </a:solidFill>
                <a:effectLst/>
                <a:latin typeface="+mn-lt"/>
                <a:ea typeface="+mn-ea"/>
                <a:cs typeface="+mn-cs"/>
              </a:rPr>
              <a:t>.</a:t>
            </a:r>
            <a:r>
              <a:rPr kumimoji="1" lang="ja-JP" altLang="ja-JP" sz="1200" kern="1200" dirty="0">
                <a:solidFill>
                  <a:schemeClr val="tx1"/>
                </a:solidFill>
                <a:effectLst/>
                <a:latin typeface="+mn-lt"/>
                <a:ea typeface="+mn-ea"/>
                <a:cs typeface="+mn-cs"/>
              </a:rPr>
              <a:t>　利点は以下の通り（以下の４つは妥当性確認テスト・デバッグ用テストともに当てはまる）</a:t>
            </a:r>
            <a:r>
              <a:rPr kumimoji="1" lang="en-US" altLang="ja-JP" sz="1200" kern="1200" dirty="0">
                <a:solidFill>
                  <a:schemeClr val="tx1"/>
                </a:solidFill>
                <a:effectLst/>
                <a:latin typeface="+mn-lt"/>
                <a:ea typeface="+mn-ea"/>
                <a:cs typeface="+mn-cs"/>
              </a:rPr>
              <a:t>.</a:t>
            </a:r>
            <a:endParaRPr kumimoji="1" lang="ja-JP" altLang="ja-JP" sz="1200" kern="1200" dirty="0">
              <a:solidFill>
                <a:schemeClr val="tx1"/>
              </a:solidFill>
              <a:effectLst/>
              <a:latin typeface="+mn-lt"/>
              <a:ea typeface="+mn-ea"/>
              <a:cs typeface="+mn-cs"/>
            </a:endParaRPr>
          </a:p>
          <a:p>
            <a:r>
              <a:rPr kumimoji="1" lang="ja-JP" altLang="ja-JP" sz="1200" kern="1200" dirty="0">
                <a:solidFill>
                  <a:schemeClr val="tx1"/>
                </a:solidFill>
                <a:effectLst/>
                <a:latin typeface="+mn-lt"/>
                <a:ea typeface="+mn-ea"/>
                <a:cs typeface="+mn-cs"/>
              </a:rPr>
              <a:t>・既存のテストを再利用できる</a:t>
            </a:r>
            <a:r>
              <a:rPr kumimoji="1" lang="en-US" altLang="ja-JP" sz="1200" kern="1200" dirty="0">
                <a:solidFill>
                  <a:schemeClr val="tx1"/>
                </a:solidFill>
                <a:effectLst/>
                <a:latin typeface="+mn-lt"/>
                <a:ea typeface="+mn-ea"/>
                <a:cs typeface="+mn-cs"/>
              </a:rPr>
              <a:t>.</a:t>
            </a:r>
            <a:r>
              <a:rPr kumimoji="1" lang="ja-JP" altLang="ja-JP" sz="1200" kern="1200" dirty="0">
                <a:solidFill>
                  <a:schemeClr val="tx1"/>
                </a:solidFill>
                <a:effectLst/>
                <a:latin typeface="+mn-lt"/>
                <a:ea typeface="+mn-ea"/>
                <a:cs typeface="+mn-cs"/>
              </a:rPr>
              <a:t>　（例：新しいバージョンの中で</a:t>
            </a:r>
            <a:r>
              <a:rPr kumimoji="1" lang="en-US" altLang="ja-JP" sz="1200" kern="1200" dirty="0">
                <a:solidFill>
                  <a:schemeClr val="tx1"/>
                </a:solidFill>
                <a:effectLst/>
                <a:latin typeface="+mn-lt"/>
                <a:ea typeface="+mn-ea"/>
                <a:cs typeface="+mn-cs"/>
              </a:rPr>
              <a:t>,</a:t>
            </a:r>
            <a:r>
              <a:rPr kumimoji="1" lang="ja-JP" altLang="ja-JP" sz="1200" kern="1200" dirty="0">
                <a:solidFill>
                  <a:schemeClr val="tx1"/>
                </a:solidFill>
                <a:effectLst/>
                <a:latin typeface="+mn-lt"/>
                <a:ea typeface="+mn-ea"/>
                <a:cs typeface="+mn-cs"/>
              </a:rPr>
              <a:t>　既存のテストを利用できる）</a:t>
            </a:r>
          </a:p>
          <a:p>
            <a:r>
              <a:rPr kumimoji="1" lang="ja-JP" altLang="ja-JP" sz="1200" kern="1200" dirty="0">
                <a:solidFill>
                  <a:schemeClr val="tx1"/>
                </a:solidFill>
                <a:effectLst/>
                <a:latin typeface="+mn-lt"/>
                <a:ea typeface="+mn-ea"/>
                <a:cs typeface="+mn-cs"/>
              </a:rPr>
              <a:t>・手動で実施するのが難しい</a:t>
            </a:r>
            <a:r>
              <a:rPr kumimoji="1" lang="en-US" altLang="ja-JP" sz="1200" kern="1200" dirty="0">
                <a:solidFill>
                  <a:schemeClr val="tx1"/>
                </a:solidFill>
                <a:effectLst/>
                <a:latin typeface="+mn-lt"/>
                <a:ea typeface="+mn-ea"/>
                <a:cs typeface="+mn-cs"/>
              </a:rPr>
              <a:t>,</a:t>
            </a:r>
            <a:r>
              <a:rPr kumimoji="1" lang="ja-JP" altLang="ja-JP" sz="1200" kern="1200" dirty="0">
                <a:solidFill>
                  <a:schemeClr val="tx1"/>
                </a:solidFill>
                <a:effectLst/>
                <a:latin typeface="+mn-lt"/>
                <a:ea typeface="+mn-ea"/>
                <a:cs typeface="+mn-cs"/>
              </a:rPr>
              <a:t>　または不可能なテスト（大規模なランダムテストなど）を実行できる</a:t>
            </a:r>
            <a:r>
              <a:rPr kumimoji="1" lang="en-US" altLang="ja-JP" sz="1200" kern="1200" dirty="0">
                <a:solidFill>
                  <a:schemeClr val="tx1"/>
                </a:solidFill>
                <a:effectLst/>
                <a:latin typeface="+mn-lt"/>
                <a:ea typeface="+mn-ea"/>
                <a:cs typeface="+mn-cs"/>
              </a:rPr>
              <a:t>.</a:t>
            </a:r>
            <a:endParaRPr kumimoji="1" lang="ja-JP" altLang="ja-JP" sz="1200" kern="1200" dirty="0">
              <a:solidFill>
                <a:schemeClr val="tx1"/>
              </a:solidFill>
              <a:effectLst/>
              <a:latin typeface="+mn-lt"/>
              <a:ea typeface="+mn-ea"/>
              <a:cs typeface="+mn-cs"/>
            </a:endParaRPr>
          </a:p>
          <a:p>
            <a:r>
              <a:rPr kumimoji="1" lang="ja-JP" altLang="ja-JP" sz="1200" kern="1200" dirty="0">
                <a:solidFill>
                  <a:schemeClr val="tx1"/>
                </a:solidFill>
                <a:effectLst/>
                <a:latin typeface="+mn-lt"/>
                <a:ea typeface="+mn-ea"/>
                <a:cs typeface="+mn-cs"/>
              </a:rPr>
              <a:t>・テストを繰り返し実行できる</a:t>
            </a:r>
            <a:r>
              <a:rPr kumimoji="1" lang="en-US" altLang="ja-JP" sz="1200" kern="1200" dirty="0">
                <a:solidFill>
                  <a:schemeClr val="tx1"/>
                </a:solidFill>
                <a:effectLst/>
                <a:latin typeface="+mn-lt"/>
                <a:ea typeface="+mn-ea"/>
                <a:cs typeface="+mn-cs"/>
              </a:rPr>
              <a:t>.</a:t>
            </a:r>
            <a:endParaRPr kumimoji="1" lang="ja-JP" altLang="ja-JP" sz="1200" kern="1200" dirty="0">
              <a:solidFill>
                <a:schemeClr val="tx1"/>
              </a:solidFill>
              <a:effectLst/>
              <a:latin typeface="+mn-lt"/>
              <a:ea typeface="+mn-ea"/>
              <a:cs typeface="+mn-cs"/>
            </a:endParaRPr>
          </a:p>
          <a:p>
            <a:r>
              <a:rPr kumimoji="1" lang="ja-JP" altLang="ja-JP" sz="1200" kern="1200" dirty="0">
                <a:solidFill>
                  <a:schemeClr val="tx1"/>
                </a:solidFill>
                <a:effectLst/>
                <a:latin typeface="+mn-lt"/>
                <a:ea typeface="+mn-ea"/>
                <a:cs typeface="+mn-cs"/>
              </a:rPr>
              <a:t>・ソフトウェアの信頼度が上がる</a:t>
            </a:r>
            <a:r>
              <a:rPr kumimoji="1" lang="en-US" altLang="ja-JP" sz="1200" kern="1200" dirty="0">
                <a:solidFill>
                  <a:schemeClr val="tx1"/>
                </a:solidFill>
                <a:effectLst/>
                <a:latin typeface="+mn-lt"/>
                <a:ea typeface="+mn-ea"/>
                <a:cs typeface="+mn-cs"/>
              </a:rPr>
              <a:t>.</a:t>
            </a:r>
            <a:endParaRPr kumimoji="1" lang="ja-JP" altLang="ja-JP" sz="1200" kern="1200" dirty="0">
              <a:solidFill>
                <a:schemeClr val="tx1"/>
              </a:solidFill>
              <a:effectLst/>
              <a:latin typeface="+mn-lt"/>
              <a:ea typeface="+mn-ea"/>
              <a:cs typeface="+mn-cs"/>
            </a:endParaRPr>
          </a:p>
          <a:p>
            <a:br>
              <a:rPr kumimoji="1" lang="en-US" altLang="ja-JP" dirty="0"/>
            </a:br>
            <a:br>
              <a:rPr kumimoji="1" lang="en-US" altLang="ja-JP" dirty="0"/>
            </a:br>
            <a:endParaRPr kumimoji="1" lang="ja-JP" altLang="en-US" dirty="0"/>
          </a:p>
        </p:txBody>
      </p:sp>
      <p:sp>
        <p:nvSpPr>
          <p:cNvPr id="4" name="スライド番号プレースホルダー 3"/>
          <p:cNvSpPr>
            <a:spLocks noGrp="1"/>
          </p:cNvSpPr>
          <p:nvPr>
            <p:ph type="sldNum" sz="quarter" idx="10"/>
          </p:nvPr>
        </p:nvSpPr>
        <p:spPr/>
        <p:txBody>
          <a:bodyPr/>
          <a:lstStyle/>
          <a:p>
            <a:fld id="{D123A63E-5B93-4C0A-B257-36F2FE62705A}" type="slidenum">
              <a:rPr kumimoji="1" lang="ja-JP" altLang="en-US" smtClean="0"/>
              <a:t>6</a:t>
            </a:fld>
            <a:endParaRPr kumimoji="1" lang="ja-JP" altLang="en-US"/>
          </a:p>
        </p:txBody>
      </p:sp>
    </p:spTree>
    <p:extLst>
      <p:ext uri="{BB962C8B-B14F-4D97-AF65-F5344CB8AC3E}">
        <p14:creationId xmlns:p14="http://schemas.microsoft.com/office/powerpoint/2010/main" val="357184839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ja-JP" sz="1200" kern="1200" dirty="0">
                <a:solidFill>
                  <a:schemeClr val="tx1"/>
                </a:solidFill>
                <a:effectLst/>
                <a:latin typeface="+mn-lt"/>
                <a:ea typeface="+mn-ea"/>
                <a:cs typeface="+mn-cs"/>
              </a:rPr>
              <a:t>さらに自動デバッグのテクニックには上記に加えて以下の利点がある</a:t>
            </a:r>
            <a:r>
              <a:rPr kumimoji="1" lang="en-US" altLang="ja-JP" sz="1200" kern="1200" dirty="0">
                <a:solidFill>
                  <a:schemeClr val="tx1"/>
                </a:solidFill>
                <a:effectLst/>
                <a:latin typeface="+mn-lt"/>
                <a:ea typeface="+mn-ea"/>
                <a:cs typeface="+mn-cs"/>
              </a:rPr>
              <a:t>.</a:t>
            </a:r>
            <a:endParaRPr kumimoji="1" lang="ja-JP" altLang="ja-JP" sz="1200" kern="1200" dirty="0">
              <a:solidFill>
                <a:schemeClr val="tx1"/>
              </a:solidFill>
              <a:effectLst/>
              <a:latin typeface="+mn-lt"/>
              <a:ea typeface="+mn-ea"/>
              <a:cs typeface="+mn-cs"/>
            </a:endParaRPr>
          </a:p>
          <a:p>
            <a:r>
              <a:rPr kumimoji="1" lang="ja-JP" altLang="ja-JP" sz="1200" kern="1200" dirty="0">
                <a:solidFill>
                  <a:schemeClr val="tx1"/>
                </a:solidFill>
                <a:effectLst/>
                <a:latin typeface="+mn-lt"/>
                <a:ea typeface="+mn-ea"/>
                <a:cs typeface="+mn-cs"/>
              </a:rPr>
              <a:t>・自動テストにより</a:t>
            </a:r>
            <a:r>
              <a:rPr kumimoji="1" lang="en-US" altLang="ja-JP" sz="1200" kern="1200" dirty="0">
                <a:solidFill>
                  <a:schemeClr val="tx1"/>
                </a:solidFill>
                <a:effectLst/>
                <a:latin typeface="+mn-lt"/>
                <a:ea typeface="+mn-ea"/>
                <a:cs typeface="+mn-cs"/>
              </a:rPr>
              <a:t>,</a:t>
            </a:r>
            <a:r>
              <a:rPr kumimoji="1" lang="ja-JP" altLang="ja-JP" sz="1200" kern="1200" dirty="0">
                <a:solidFill>
                  <a:schemeClr val="tx1"/>
                </a:solidFill>
                <a:effectLst/>
                <a:latin typeface="+mn-lt"/>
                <a:ea typeface="+mn-ea"/>
                <a:cs typeface="+mn-cs"/>
              </a:rPr>
              <a:t>　テストケースの単純化が自動的に行われる</a:t>
            </a:r>
            <a:r>
              <a:rPr kumimoji="1" lang="en-US" altLang="ja-JP" sz="1200" kern="1200" dirty="0">
                <a:solidFill>
                  <a:schemeClr val="tx1"/>
                </a:solidFill>
                <a:effectLst/>
                <a:latin typeface="+mn-lt"/>
                <a:ea typeface="+mn-ea"/>
                <a:cs typeface="+mn-cs"/>
              </a:rPr>
              <a:t>.</a:t>
            </a:r>
            <a:endParaRPr kumimoji="1" lang="ja-JP" altLang="ja-JP" sz="1200" kern="1200" dirty="0">
              <a:solidFill>
                <a:schemeClr val="tx1"/>
              </a:solidFill>
              <a:effectLst/>
              <a:latin typeface="+mn-lt"/>
              <a:ea typeface="+mn-ea"/>
              <a:cs typeface="+mn-cs"/>
            </a:endParaRPr>
          </a:p>
          <a:p>
            <a:r>
              <a:rPr kumimoji="1" lang="ja-JP" altLang="ja-JP" sz="1200" kern="1200" dirty="0">
                <a:solidFill>
                  <a:schemeClr val="tx1"/>
                </a:solidFill>
                <a:effectLst/>
                <a:latin typeface="+mn-lt"/>
                <a:ea typeface="+mn-ea"/>
                <a:cs typeface="+mn-cs"/>
              </a:rPr>
              <a:t>・自動テストにより</a:t>
            </a:r>
            <a:r>
              <a:rPr kumimoji="1" lang="en-US" altLang="ja-JP" sz="1200" kern="1200" dirty="0">
                <a:solidFill>
                  <a:schemeClr val="tx1"/>
                </a:solidFill>
                <a:effectLst/>
                <a:latin typeface="+mn-lt"/>
                <a:ea typeface="+mn-ea"/>
                <a:cs typeface="+mn-cs"/>
              </a:rPr>
              <a:t>,</a:t>
            </a:r>
            <a:r>
              <a:rPr kumimoji="1" lang="ja-JP" altLang="ja-JP" sz="1200" kern="1200" dirty="0">
                <a:solidFill>
                  <a:schemeClr val="tx1"/>
                </a:solidFill>
                <a:effectLst/>
                <a:latin typeface="+mn-lt"/>
                <a:ea typeface="+mn-ea"/>
                <a:cs typeface="+mn-cs"/>
              </a:rPr>
              <a:t>　以下に関する障害の原因の自動的な分離が可能になる</a:t>
            </a:r>
            <a:r>
              <a:rPr kumimoji="1" lang="en-US" altLang="ja-JP" sz="1200" kern="1200" dirty="0">
                <a:solidFill>
                  <a:schemeClr val="tx1"/>
                </a:solidFill>
                <a:effectLst/>
                <a:latin typeface="+mn-lt"/>
                <a:ea typeface="+mn-ea"/>
                <a:cs typeface="+mn-cs"/>
              </a:rPr>
              <a:t>.</a:t>
            </a:r>
            <a:endParaRPr kumimoji="1" lang="ja-JP" altLang="ja-JP" sz="1200" kern="1200" dirty="0">
              <a:solidFill>
                <a:schemeClr val="tx1"/>
              </a:solidFill>
              <a:effectLst/>
              <a:latin typeface="+mn-lt"/>
              <a:ea typeface="+mn-ea"/>
              <a:cs typeface="+mn-cs"/>
            </a:endParaRPr>
          </a:p>
          <a:p>
            <a:r>
              <a:rPr kumimoji="1" lang="ja-JP" altLang="ja-JP" sz="1200" kern="1200" dirty="0">
                <a:solidFill>
                  <a:schemeClr val="tx1"/>
                </a:solidFill>
                <a:effectLst/>
                <a:latin typeface="+mn-lt"/>
                <a:ea typeface="+mn-ea"/>
                <a:cs typeface="+mn-cs"/>
              </a:rPr>
              <a:t>　</a:t>
            </a:r>
            <a:r>
              <a:rPr kumimoji="1" lang="en-US" altLang="ja-JP" sz="1200" kern="1200" dirty="0">
                <a:solidFill>
                  <a:schemeClr val="tx1"/>
                </a:solidFill>
                <a:effectLst/>
                <a:latin typeface="+mn-lt"/>
                <a:ea typeface="+mn-ea"/>
                <a:cs typeface="+mn-cs"/>
              </a:rPr>
              <a:t>-</a:t>
            </a:r>
            <a:r>
              <a:rPr kumimoji="1" lang="ja-JP" altLang="ja-JP" sz="1200" kern="1200" dirty="0">
                <a:solidFill>
                  <a:schemeClr val="tx1"/>
                </a:solidFill>
                <a:effectLst/>
                <a:latin typeface="+mn-lt"/>
                <a:ea typeface="+mn-ea"/>
                <a:cs typeface="+mn-cs"/>
              </a:rPr>
              <a:t>障害を引き起こす入力</a:t>
            </a:r>
          </a:p>
          <a:p>
            <a:r>
              <a:rPr kumimoji="1" lang="en-US" altLang="ja-JP" sz="1200" kern="1200" dirty="0">
                <a:solidFill>
                  <a:schemeClr val="tx1"/>
                </a:solidFill>
                <a:effectLst/>
                <a:latin typeface="+mn-lt"/>
                <a:ea typeface="+mn-ea"/>
                <a:cs typeface="+mn-cs"/>
              </a:rPr>
              <a:t>  -</a:t>
            </a:r>
            <a:r>
              <a:rPr kumimoji="1" lang="ja-JP" altLang="ja-JP" sz="1200" kern="1200" dirty="0">
                <a:solidFill>
                  <a:schemeClr val="tx1"/>
                </a:solidFill>
                <a:effectLst/>
                <a:latin typeface="+mn-lt"/>
                <a:ea typeface="+mn-ea"/>
                <a:cs typeface="+mn-cs"/>
              </a:rPr>
              <a:t>障害を引き起こすコード修正</a:t>
            </a:r>
          </a:p>
          <a:p>
            <a:r>
              <a:rPr kumimoji="1" lang="en-US" altLang="ja-JP" sz="1200" kern="1200" dirty="0">
                <a:solidFill>
                  <a:schemeClr val="tx1"/>
                </a:solidFill>
                <a:effectLst/>
                <a:latin typeface="+mn-lt"/>
                <a:ea typeface="+mn-ea"/>
                <a:cs typeface="+mn-cs"/>
              </a:rPr>
              <a:t>  -</a:t>
            </a:r>
            <a:r>
              <a:rPr kumimoji="1" lang="ja-JP" altLang="ja-JP" sz="1200" kern="1200" dirty="0">
                <a:solidFill>
                  <a:schemeClr val="tx1"/>
                </a:solidFill>
                <a:effectLst/>
                <a:latin typeface="+mn-lt"/>
                <a:ea typeface="+mn-ea"/>
                <a:cs typeface="+mn-cs"/>
              </a:rPr>
              <a:t>障害を引き起こすスレッドスケジューリング</a:t>
            </a:r>
          </a:p>
          <a:p>
            <a:r>
              <a:rPr kumimoji="1" lang="en-US" altLang="ja-JP" sz="1200" kern="1200" dirty="0">
                <a:solidFill>
                  <a:schemeClr val="tx1"/>
                </a:solidFill>
                <a:effectLst/>
                <a:latin typeface="+mn-lt"/>
                <a:ea typeface="+mn-ea"/>
                <a:cs typeface="+mn-cs"/>
              </a:rPr>
              <a:t>  -</a:t>
            </a:r>
            <a:r>
              <a:rPr kumimoji="1" lang="ja-JP" altLang="ja-JP" sz="1200" kern="1200" dirty="0">
                <a:solidFill>
                  <a:schemeClr val="tx1"/>
                </a:solidFill>
                <a:effectLst/>
                <a:latin typeface="+mn-lt"/>
                <a:ea typeface="+mn-ea"/>
                <a:cs typeface="+mn-cs"/>
              </a:rPr>
              <a:t>障害を引き起こすプログラムの状態</a:t>
            </a:r>
          </a:p>
          <a:p>
            <a:r>
              <a:rPr kumimoji="1" lang="ja-JP" altLang="ja-JP" sz="1200" kern="1200" dirty="0">
                <a:solidFill>
                  <a:schemeClr val="tx1"/>
                </a:solidFill>
                <a:effectLst/>
                <a:latin typeface="+mn-lt"/>
                <a:ea typeface="+mn-ea"/>
                <a:cs typeface="+mn-cs"/>
              </a:rPr>
              <a:t>ではデバッグ作業を楽にするために</a:t>
            </a:r>
            <a:r>
              <a:rPr kumimoji="1" lang="en-US" altLang="ja-JP" sz="1200" kern="1200" dirty="0">
                <a:solidFill>
                  <a:schemeClr val="tx1"/>
                </a:solidFill>
                <a:effectLst/>
                <a:latin typeface="+mn-lt"/>
                <a:ea typeface="+mn-ea"/>
                <a:cs typeface="+mn-cs"/>
              </a:rPr>
              <a:t>,</a:t>
            </a:r>
            <a:r>
              <a:rPr kumimoji="1" lang="ja-JP" altLang="ja-JP" sz="1200" kern="1200" dirty="0">
                <a:solidFill>
                  <a:schemeClr val="tx1"/>
                </a:solidFill>
                <a:effectLst/>
                <a:latin typeface="+mn-lt"/>
                <a:ea typeface="+mn-ea"/>
                <a:cs typeface="+mn-cs"/>
              </a:rPr>
              <a:t>　どのようにテストを活用すればよいのか</a:t>
            </a:r>
          </a:p>
          <a:p>
            <a:endParaRPr kumimoji="1" lang="ja-JP" altLang="en-US" dirty="0"/>
          </a:p>
        </p:txBody>
      </p:sp>
      <p:sp>
        <p:nvSpPr>
          <p:cNvPr id="4" name="スライド番号プレースホルダー 3"/>
          <p:cNvSpPr>
            <a:spLocks noGrp="1"/>
          </p:cNvSpPr>
          <p:nvPr>
            <p:ph type="sldNum" sz="quarter" idx="10"/>
          </p:nvPr>
        </p:nvSpPr>
        <p:spPr/>
        <p:txBody>
          <a:bodyPr/>
          <a:lstStyle/>
          <a:p>
            <a:fld id="{D123A63E-5B93-4C0A-B257-36F2FE62705A}" type="slidenum">
              <a:rPr kumimoji="1" lang="ja-JP" altLang="en-US" smtClean="0"/>
              <a:t>7</a:t>
            </a:fld>
            <a:endParaRPr kumimoji="1" lang="ja-JP" altLang="en-US"/>
          </a:p>
        </p:txBody>
      </p:sp>
    </p:spTree>
    <p:extLst>
      <p:ext uri="{BB962C8B-B14F-4D97-AF65-F5344CB8AC3E}">
        <p14:creationId xmlns:p14="http://schemas.microsoft.com/office/powerpoint/2010/main" val="125585535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ja-JP" sz="1200" kern="1200" dirty="0">
                <a:solidFill>
                  <a:schemeClr val="tx1"/>
                </a:solidFill>
                <a:effectLst/>
                <a:latin typeface="+mn-lt"/>
                <a:ea typeface="+mn-ea"/>
                <a:cs typeface="+mn-cs"/>
              </a:rPr>
              <a:t>障害報告の実例（</a:t>
            </a:r>
            <a:r>
              <a:rPr kumimoji="1" lang="en-US" altLang="ja-JP" sz="1200" kern="1200" dirty="0">
                <a:solidFill>
                  <a:schemeClr val="tx1"/>
                </a:solidFill>
                <a:effectLst/>
                <a:latin typeface="+mn-lt"/>
                <a:ea typeface="+mn-ea"/>
                <a:cs typeface="+mn-cs"/>
              </a:rPr>
              <a:t>Mozilla</a:t>
            </a:r>
            <a:r>
              <a:rPr kumimoji="1" lang="ja-JP" altLang="ja-JP" sz="1200" kern="1200" dirty="0">
                <a:solidFill>
                  <a:schemeClr val="tx1"/>
                </a:solidFill>
                <a:effectLst/>
                <a:latin typeface="+mn-lt"/>
                <a:ea typeface="+mn-ea"/>
                <a:cs typeface="+mn-cs"/>
              </a:rPr>
              <a:t>の障害報告</a:t>
            </a:r>
            <a:r>
              <a:rPr kumimoji="1" lang="en-US" altLang="ja-JP" sz="1200" kern="1200" dirty="0">
                <a:solidFill>
                  <a:schemeClr val="tx1"/>
                </a:solidFill>
                <a:effectLst/>
                <a:latin typeface="+mn-lt"/>
                <a:ea typeface="+mn-ea"/>
                <a:cs typeface="+mn-cs"/>
              </a:rPr>
              <a:t>24375</a:t>
            </a:r>
            <a:r>
              <a:rPr kumimoji="1" lang="ja-JP" altLang="ja-JP" sz="1200" kern="1200" dirty="0">
                <a:solidFill>
                  <a:schemeClr val="tx1"/>
                </a:solidFill>
                <a:effectLst/>
                <a:latin typeface="+mn-lt"/>
                <a:ea typeface="+mn-ea"/>
                <a:cs typeface="+mn-cs"/>
              </a:rPr>
              <a:t>）</a:t>
            </a:r>
          </a:p>
          <a:p>
            <a:r>
              <a:rPr kumimoji="1" lang="ja-JP" altLang="ja-JP" sz="1200" kern="1200" dirty="0">
                <a:solidFill>
                  <a:schemeClr val="tx1"/>
                </a:solidFill>
                <a:effectLst/>
                <a:latin typeface="+mn-lt"/>
                <a:ea typeface="+mn-ea"/>
                <a:cs typeface="+mn-cs"/>
              </a:rPr>
              <a:t>次の操作を実行すると</a:t>
            </a:r>
            <a:r>
              <a:rPr kumimoji="1" lang="en-US" altLang="ja-JP" sz="1200" kern="1200" dirty="0">
                <a:solidFill>
                  <a:schemeClr val="tx1"/>
                </a:solidFill>
                <a:effectLst/>
                <a:latin typeface="+mn-lt"/>
                <a:ea typeface="+mn-ea"/>
                <a:cs typeface="+mn-cs"/>
              </a:rPr>
              <a:t>, </a:t>
            </a:r>
            <a:r>
              <a:rPr kumimoji="1" lang="ja-JP" altLang="ja-JP" sz="1200" kern="1200" dirty="0">
                <a:solidFill>
                  <a:schemeClr val="tx1"/>
                </a:solidFill>
                <a:effectLst/>
                <a:latin typeface="+mn-lt"/>
                <a:ea typeface="+mn-ea"/>
                <a:cs typeface="+mn-cs"/>
              </a:rPr>
              <a:t>いつも私のマシンの</a:t>
            </a:r>
            <a:r>
              <a:rPr kumimoji="1" lang="en-US" altLang="ja-JP" sz="1200" kern="1200" dirty="0">
                <a:solidFill>
                  <a:schemeClr val="tx1"/>
                </a:solidFill>
                <a:effectLst/>
                <a:latin typeface="+mn-lt"/>
                <a:ea typeface="+mn-ea"/>
                <a:cs typeface="+mn-cs"/>
              </a:rPr>
              <a:t>Mozilla</a:t>
            </a:r>
            <a:r>
              <a:rPr kumimoji="1" lang="ja-JP" altLang="ja-JP" sz="1200" kern="1200" dirty="0">
                <a:solidFill>
                  <a:schemeClr val="tx1"/>
                </a:solidFill>
                <a:effectLst/>
                <a:latin typeface="+mn-lt"/>
                <a:ea typeface="+mn-ea"/>
                <a:cs typeface="+mn-cs"/>
              </a:rPr>
              <a:t>がクラッシュしてしまいます</a:t>
            </a:r>
            <a:r>
              <a:rPr kumimoji="1" lang="en-US" altLang="ja-JP" sz="1200" kern="1200" dirty="0">
                <a:solidFill>
                  <a:schemeClr val="tx1"/>
                </a:solidFill>
                <a:effectLst/>
                <a:latin typeface="+mn-lt"/>
                <a:ea typeface="+mn-ea"/>
                <a:cs typeface="+mn-cs"/>
              </a:rPr>
              <a:t>.</a:t>
            </a:r>
            <a:endParaRPr kumimoji="1" lang="ja-JP" altLang="ja-JP" sz="1200" kern="1200" dirty="0">
              <a:solidFill>
                <a:schemeClr val="tx1"/>
              </a:solidFill>
              <a:effectLst/>
              <a:latin typeface="+mn-lt"/>
              <a:ea typeface="+mn-ea"/>
              <a:cs typeface="+mn-cs"/>
            </a:endParaRPr>
          </a:p>
          <a:p>
            <a:r>
              <a:rPr kumimoji="1" lang="en-US" altLang="ja-JP" sz="1200" kern="1200" dirty="0">
                <a:solidFill>
                  <a:schemeClr val="tx1"/>
                </a:solidFill>
                <a:effectLst/>
                <a:latin typeface="+mn-lt"/>
                <a:ea typeface="+mn-ea"/>
                <a:cs typeface="+mn-cs"/>
              </a:rPr>
              <a:t> </a:t>
            </a:r>
            <a:endParaRPr kumimoji="1" lang="ja-JP" altLang="ja-JP" sz="1200" kern="1200" dirty="0">
              <a:solidFill>
                <a:schemeClr val="tx1"/>
              </a:solidFill>
              <a:effectLst/>
              <a:latin typeface="+mn-lt"/>
              <a:ea typeface="+mn-ea"/>
              <a:cs typeface="+mn-cs"/>
            </a:endParaRPr>
          </a:p>
          <a:p>
            <a:r>
              <a:rPr kumimoji="1" lang="en-US" altLang="ja-JP" sz="1200" kern="1200" dirty="0">
                <a:solidFill>
                  <a:schemeClr val="tx1"/>
                </a:solidFill>
                <a:effectLst/>
                <a:latin typeface="+mn-lt"/>
                <a:ea typeface="+mn-ea"/>
                <a:cs typeface="+mn-cs"/>
              </a:rPr>
              <a:t>-&gt;Mozilla</a:t>
            </a:r>
            <a:r>
              <a:rPr kumimoji="1" lang="ja-JP" altLang="ja-JP" sz="1200" kern="1200" dirty="0">
                <a:solidFill>
                  <a:schemeClr val="tx1"/>
                </a:solidFill>
                <a:effectLst/>
                <a:latin typeface="+mn-lt"/>
                <a:ea typeface="+mn-ea"/>
                <a:cs typeface="+mn-cs"/>
              </a:rPr>
              <a:t>を起動する</a:t>
            </a:r>
            <a:r>
              <a:rPr kumimoji="1" lang="en-US" altLang="ja-JP" sz="1200" kern="1200" dirty="0">
                <a:solidFill>
                  <a:schemeClr val="tx1"/>
                </a:solidFill>
                <a:effectLst/>
                <a:latin typeface="+mn-lt"/>
                <a:ea typeface="+mn-ea"/>
                <a:cs typeface="+mn-cs"/>
              </a:rPr>
              <a:t>.</a:t>
            </a:r>
            <a:endParaRPr kumimoji="1" lang="ja-JP" altLang="ja-JP" sz="1200" kern="1200" dirty="0">
              <a:solidFill>
                <a:schemeClr val="tx1"/>
              </a:solidFill>
              <a:effectLst/>
              <a:latin typeface="+mn-lt"/>
              <a:ea typeface="+mn-ea"/>
              <a:cs typeface="+mn-cs"/>
            </a:endParaRPr>
          </a:p>
          <a:p>
            <a:r>
              <a:rPr kumimoji="1" lang="en-US" altLang="ja-JP" sz="1200" kern="1200" dirty="0">
                <a:solidFill>
                  <a:schemeClr val="tx1"/>
                </a:solidFill>
                <a:effectLst/>
                <a:latin typeface="+mn-lt"/>
                <a:ea typeface="+mn-ea"/>
                <a:cs typeface="+mn-cs"/>
              </a:rPr>
              <a:t>-&gt;bugziall.mozilla.org</a:t>
            </a:r>
            <a:r>
              <a:rPr kumimoji="1" lang="ja-JP" altLang="ja-JP" sz="1200" kern="1200" dirty="0">
                <a:solidFill>
                  <a:schemeClr val="tx1"/>
                </a:solidFill>
                <a:effectLst/>
                <a:latin typeface="+mn-lt"/>
                <a:ea typeface="+mn-ea"/>
                <a:cs typeface="+mn-cs"/>
              </a:rPr>
              <a:t>にアクセスする</a:t>
            </a:r>
            <a:r>
              <a:rPr kumimoji="1" lang="en-US" altLang="ja-JP" sz="1200" kern="1200" dirty="0">
                <a:solidFill>
                  <a:schemeClr val="tx1"/>
                </a:solidFill>
                <a:effectLst/>
                <a:latin typeface="+mn-lt"/>
                <a:ea typeface="+mn-ea"/>
                <a:cs typeface="+mn-cs"/>
              </a:rPr>
              <a:t>.</a:t>
            </a:r>
            <a:endParaRPr kumimoji="1" lang="ja-JP" altLang="ja-JP" sz="1200" kern="1200" dirty="0">
              <a:solidFill>
                <a:schemeClr val="tx1"/>
              </a:solidFill>
              <a:effectLst/>
              <a:latin typeface="+mn-lt"/>
              <a:ea typeface="+mn-ea"/>
              <a:cs typeface="+mn-cs"/>
            </a:endParaRPr>
          </a:p>
          <a:p>
            <a:r>
              <a:rPr kumimoji="1" lang="en-US" altLang="ja-JP" sz="1200" kern="1200" dirty="0">
                <a:solidFill>
                  <a:schemeClr val="tx1"/>
                </a:solidFill>
                <a:effectLst/>
                <a:latin typeface="+mn-lt"/>
                <a:ea typeface="+mn-ea"/>
                <a:cs typeface="+mn-cs"/>
              </a:rPr>
              <a:t>-&gt;</a:t>
            </a:r>
            <a:r>
              <a:rPr kumimoji="1" lang="ja-JP" altLang="ja-JP" sz="1200" kern="1200" dirty="0">
                <a:solidFill>
                  <a:schemeClr val="tx1"/>
                </a:solidFill>
                <a:effectLst/>
                <a:latin typeface="+mn-lt"/>
                <a:ea typeface="+mn-ea"/>
                <a:cs typeface="+mn-cs"/>
              </a:rPr>
              <a:t>「</a:t>
            </a:r>
            <a:r>
              <a:rPr kumimoji="1" lang="en-US" altLang="ja-JP" sz="1200" kern="1200" dirty="0">
                <a:solidFill>
                  <a:schemeClr val="tx1"/>
                </a:solidFill>
                <a:effectLst/>
                <a:latin typeface="+mn-lt"/>
                <a:ea typeface="+mn-ea"/>
                <a:cs typeface="+mn-cs"/>
              </a:rPr>
              <a:t>search for bug</a:t>
            </a:r>
            <a:r>
              <a:rPr kumimoji="1" lang="ja-JP" altLang="ja-JP" sz="1200" kern="1200" dirty="0">
                <a:solidFill>
                  <a:schemeClr val="tx1"/>
                </a:solidFill>
                <a:effectLst/>
                <a:latin typeface="+mn-lt"/>
                <a:ea typeface="+mn-ea"/>
                <a:cs typeface="+mn-cs"/>
              </a:rPr>
              <a:t>」を選択する</a:t>
            </a:r>
            <a:r>
              <a:rPr kumimoji="1" lang="en-US" altLang="ja-JP" sz="1200" kern="1200" dirty="0">
                <a:solidFill>
                  <a:schemeClr val="tx1"/>
                </a:solidFill>
                <a:effectLst/>
                <a:latin typeface="+mn-lt"/>
                <a:ea typeface="+mn-ea"/>
                <a:cs typeface="+mn-cs"/>
              </a:rPr>
              <a:t>.</a:t>
            </a:r>
            <a:endParaRPr kumimoji="1" lang="ja-JP" altLang="ja-JP" sz="1200" kern="1200" dirty="0">
              <a:solidFill>
                <a:schemeClr val="tx1"/>
              </a:solidFill>
              <a:effectLst/>
              <a:latin typeface="+mn-lt"/>
              <a:ea typeface="+mn-ea"/>
              <a:cs typeface="+mn-cs"/>
            </a:endParaRPr>
          </a:p>
          <a:p>
            <a:r>
              <a:rPr kumimoji="1" lang="en-US" altLang="ja-JP" sz="1200" kern="1200" dirty="0">
                <a:solidFill>
                  <a:schemeClr val="tx1"/>
                </a:solidFill>
                <a:effectLst/>
                <a:latin typeface="+mn-lt"/>
                <a:ea typeface="+mn-ea"/>
                <a:cs typeface="+mn-cs"/>
              </a:rPr>
              <a:t>-&gt;</a:t>
            </a:r>
            <a:r>
              <a:rPr kumimoji="1" lang="ja-JP" altLang="ja-JP" sz="1200" kern="1200" dirty="0">
                <a:solidFill>
                  <a:schemeClr val="tx1"/>
                </a:solidFill>
                <a:effectLst/>
                <a:latin typeface="+mn-lt"/>
                <a:ea typeface="+mn-ea"/>
                <a:cs typeface="+mn-cs"/>
              </a:rPr>
              <a:t>画面をファイルに出力する</a:t>
            </a:r>
            <a:r>
              <a:rPr kumimoji="1" lang="en-US" altLang="ja-JP" sz="1200" kern="1200" dirty="0">
                <a:solidFill>
                  <a:schemeClr val="tx1"/>
                </a:solidFill>
                <a:effectLst/>
                <a:latin typeface="+mn-lt"/>
                <a:ea typeface="+mn-ea"/>
                <a:cs typeface="+mn-cs"/>
              </a:rPr>
              <a:t>.</a:t>
            </a:r>
            <a:r>
              <a:rPr kumimoji="1" lang="ja-JP" altLang="ja-JP" sz="1200" kern="1200" dirty="0">
                <a:solidFill>
                  <a:schemeClr val="tx1"/>
                </a:solidFill>
                <a:effectLst/>
                <a:latin typeface="+mn-lt"/>
                <a:ea typeface="+mn-ea"/>
                <a:cs typeface="+mn-cs"/>
              </a:rPr>
              <a:t>　下と右の余白は</a:t>
            </a:r>
            <a:r>
              <a:rPr kumimoji="1" lang="en-US" altLang="ja-JP" sz="1200" kern="1200" dirty="0">
                <a:solidFill>
                  <a:schemeClr val="tx1"/>
                </a:solidFill>
                <a:effectLst/>
                <a:latin typeface="+mn-lt"/>
                <a:ea typeface="+mn-ea"/>
                <a:cs typeface="+mn-cs"/>
              </a:rPr>
              <a:t>.50</a:t>
            </a:r>
            <a:r>
              <a:rPr kumimoji="1" lang="ja-JP" altLang="ja-JP" sz="1200" kern="1200" dirty="0">
                <a:solidFill>
                  <a:schemeClr val="tx1"/>
                </a:solidFill>
                <a:effectLst/>
                <a:latin typeface="+mn-lt"/>
                <a:ea typeface="+mn-ea"/>
                <a:cs typeface="+mn-cs"/>
              </a:rPr>
              <a:t>に設定する</a:t>
            </a:r>
            <a:r>
              <a:rPr kumimoji="1" lang="en-US" altLang="ja-JP" sz="1200" kern="1200" dirty="0">
                <a:solidFill>
                  <a:schemeClr val="tx1"/>
                </a:solidFill>
                <a:effectLst/>
                <a:latin typeface="+mn-lt"/>
                <a:ea typeface="+mn-ea"/>
                <a:cs typeface="+mn-cs"/>
              </a:rPr>
              <a:t>.</a:t>
            </a:r>
            <a:r>
              <a:rPr kumimoji="1" lang="ja-JP" altLang="ja-JP" sz="1200" kern="1200" dirty="0">
                <a:solidFill>
                  <a:schemeClr val="tx1"/>
                </a:solidFill>
                <a:effectLst/>
                <a:latin typeface="+mn-lt"/>
                <a:ea typeface="+mn-ea"/>
                <a:cs typeface="+mn-cs"/>
              </a:rPr>
              <a:t>（出力先ファイルには</a:t>
            </a:r>
            <a:r>
              <a:rPr kumimoji="1" lang="en-US" altLang="ja-JP" sz="1200" kern="1200" dirty="0">
                <a:solidFill>
                  <a:schemeClr val="tx1"/>
                </a:solidFill>
                <a:effectLst/>
                <a:latin typeface="+mn-lt"/>
                <a:ea typeface="+mn-ea"/>
                <a:cs typeface="+mn-cs"/>
              </a:rPr>
              <a:t>, /var/tmp/netscape.ps</a:t>
            </a:r>
            <a:r>
              <a:rPr kumimoji="1" lang="ja-JP" altLang="ja-JP" sz="1200" kern="1200" dirty="0">
                <a:solidFill>
                  <a:schemeClr val="tx1"/>
                </a:solidFill>
                <a:effectLst/>
                <a:latin typeface="+mn-lt"/>
                <a:ea typeface="+mn-ea"/>
                <a:cs typeface="+mn-cs"/>
              </a:rPr>
              <a:t>ファイルを使用）</a:t>
            </a:r>
          </a:p>
          <a:p>
            <a:r>
              <a:rPr kumimoji="1" lang="en-US" altLang="ja-JP" sz="1200" kern="1200" dirty="0">
                <a:solidFill>
                  <a:schemeClr val="tx1"/>
                </a:solidFill>
                <a:effectLst/>
                <a:latin typeface="+mn-lt"/>
                <a:ea typeface="+mn-ea"/>
                <a:cs typeface="+mn-cs"/>
              </a:rPr>
              <a:t>-&gt;</a:t>
            </a:r>
            <a:r>
              <a:rPr kumimoji="1" lang="ja-JP" altLang="ja-JP" sz="1200" kern="1200" dirty="0">
                <a:solidFill>
                  <a:schemeClr val="tx1"/>
                </a:solidFill>
                <a:effectLst/>
                <a:latin typeface="+mn-lt"/>
                <a:ea typeface="+mn-ea"/>
                <a:cs typeface="+mn-cs"/>
              </a:rPr>
              <a:t>一度その操作が終わったら</a:t>
            </a:r>
            <a:r>
              <a:rPr kumimoji="1" lang="en-US" altLang="ja-JP" sz="1200" kern="1200" dirty="0">
                <a:solidFill>
                  <a:schemeClr val="tx1"/>
                </a:solidFill>
                <a:effectLst/>
                <a:latin typeface="+mn-lt"/>
                <a:ea typeface="+mn-ea"/>
                <a:cs typeface="+mn-cs"/>
              </a:rPr>
              <a:t>,</a:t>
            </a:r>
            <a:r>
              <a:rPr kumimoji="1" lang="ja-JP" altLang="ja-JP" sz="1200" kern="1200" dirty="0">
                <a:solidFill>
                  <a:schemeClr val="tx1"/>
                </a:solidFill>
                <a:effectLst/>
                <a:latin typeface="+mn-lt"/>
                <a:ea typeface="+mn-ea"/>
                <a:cs typeface="+mn-cs"/>
              </a:rPr>
              <a:t>　もう一度まったく同じことを同じファイル（</a:t>
            </a:r>
            <a:r>
              <a:rPr kumimoji="1" lang="en-US" altLang="ja-JP" sz="1200" kern="1200" dirty="0">
                <a:solidFill>
                  <a:schemeClr val="tx1"/>
                </a:solidFill>
                <a:effectLst/>
                <a:latin typeface="+mn-lt"/>
                <a:ea typeface="+mn-ea"/>
                <a:cs typeface="+mn-cs"/>
              </a:rPr>
              <a:t>/var/tmp/netscape.ps</a:t>
            </a:r>
            <a:r>
              <a:rPr kumimoji="1" lang="ja-JP" altLang="ja-JP" sz="1200" kern="1200" dirty="0">
                <a:solidFill>
                  <a:schemeClr val="tx1"/>
                </a:solidFill>
                <a:effectLst/>
                <a:latin typeface="+mn-lt"/>
                <a:ea typeface="+mn-ea"/>
                <a:cs typeface="+mn-cs"/>
              </a:rPr>
              <a:t>ファイル）に対して行う</a:t>
            </a:r>
            <a:r>
              <a:rPr kumimoji="1" lang="en-US" altLang="ja-JP" sz="1200" kern="1200" dirty="0">
                <a:solidFill>
                  <a:schemeClr val="tx1"/>
                </a:solidFill>
                <a:effectLst/>
                <a:latin typeface="+mn-lt"/>
                <a:ea typeface="+mn-ea"/>
                <a:cs typeface="+mn-cs"/>
              </a:rPr>
              <a:t>.</a:t>
            </a:r>
            <a:endParaRPr kumimoji="1" lang="ja-JP" altLang="ja-JP" sz="1200" kern="1200" dirty="0">
              <a:solidFill>
                <a:schemeClr val="tx1"/>
              </a:solidFill>
              <a:effectLst/>
              <a:latin typeface="+mn-lt"/>
              <a:ea typeface="+mn-ea"/>
              <a:cs typeface="+mn-cs"/>
            </a:endParaRPr>
          </a:p>
          <a:p>
            <a:r>
              <a:rPr kumimoji="1" lang="en-US" altLang="ja-JP" sz="1200" kern="1200" dirty="0">
                <a:solidFill>
                  <a:schemeClr val="tx1"/>
                </a:solidFill>
                <a:effectLst/>
                <a:latin typeface="+mn-lt"/>
                <a:ea typeface="+mn-ea"/>
                <a:cs typeface="+mn-cs"/>
              </a:rPr>
              <a:t>-&gt;</a:t>
            </a:r>
            <a:r>
              <a:rPr kumimoji="1" lang="ja-JP" altLang="ja-JP" sz="1200" kern="1200" dirty="0">
                <a:solidFill>
                  <a:schemeClr val="tx1"/>
                </a:solidFill>
                <a:effectLst/>
                <a:latin typeface="+mn-lt"/>
                <a:ea typeface="+mn-ea"/>
                <a:cs typeface="+mn-cs"/>
              </a:rPr>
              <a:t>ブラウザはセグメンテーションフォルトでクラッシュする</a:t>
            </a:r>
            <a:r>
              <a:rPr kumimoji="1" lang="en-US" altLang="ja-JP" sz="1200" kern="1200" dirty="0">
                <a:solidFill>
                  <a:schemeClr val="tx1"/>
                </a:solidFill>
                <a:effectLst/>
                <a:latin typeface="+mn-lt"/>
                <a:ea typeface="+mn-ea"/>
                <a:cs typeface="+mn-cs"/>
              </a:rPr>
              <a:t>.</a:t>
            </a:r>
            <a:endParaRPr kumimoji="1" lang="ja-JP" altLang="ja-JP" sz="1200" kern="1200" dirty="0">
              <a:solidFill>
                <a:schemeClr val="tx1"/>
              </a:solidFill>
              <a:effectLst/>
              <a:latin typeface="+mn-lt"/>
              <a:ea typeface="+mn-ea"/>
              <a:cs typeface="+mn-cs"/>
            </a:endParaRPr>
          </a:p>
          <a:p>
            <a:r>
              <a:rPr kumimoji="1" lang="en-US" altLang="ja-JP" sz="1200" kern="1200" dirty="0">
                <a:solidFill>
                  <a:schemeClr val="tx1"/>
                </a:solidFill>
                <a:effectLst/>
                <a:latin typeface="+mn-lt"/>
                <a:ea typeface="+mn-ea"/>
                <a:cs typeface="+mn-cs"/>
              </a:rPr>
              <a:t> </a:t>
            </a:r>
            <a:endParaRPr kumimoji="1" lang="ja-JP" altLang="ja-JP" sz="1200" kern="1200" dirty="0">
              <a:solidFill>
                <a:schemeClr val="tx1"/>
              </a:solidFill>
              <a:effectLst/>
              <a:latin typeface="+mn-lt"/>
              <a:ea typeface="+mn-ea"/>
              <a:cs typeface="+mn-cs"/>
            </a:endParaRPr>
          </a:p>
          <a:p>
            <a:r>
              <a:rPr kumimoji="1" lang="ja-JP" altLang="ja-JP" sz="1200" kern="1200" dirty="0">
                <a:solidFill>
                  <a:schemeClr val="tx1"/>
                </a:solidFill>
                <a:effectLst/>
                <a:latin typeface="+mn-lt"/>
                <a:ea typeface="+mn-ea"/>
                <a:cs typeface="+mn-cs"/>
              </a:rPr>
              <a:t>セグメンテーションフォルトについて（</a:t>
            </a:r>
            <a:r>
              <a:rPr kumimoji="1" lang="en-US" altLang="ja-JP" sz="1200" kern="1200" dirty="0">
                <a:solidFill>
                  <a:schemeClr val="tx1"/>
                </a:solidFill>
                <a:effectLst/>
                <a:latin typeface="+mn-lt"/>
                <a:ea typeface="+mn-ea"/>
                <a:cs typeface="+mn-cs"/>
              </a:rPr>
              <a:t>Wikipedia</a:t>
            </a:r>
            <a:r>
              <a:rPr kumimoji="1" lang="ja-JP" altLang="ja-JP" sz="1200" kern="1200" dirty="0">
                <a:solidFill>
                  <a:schemeClr val="tx1"/>
                </a:solidFill>
                <a:effectLst/>
                <a:latin typeface="+mn-lt"/>
                <a:ea typeface="+mn-ea"/>
                <a:cs typeface="+mn-cs"/>
              </a:rPr>
              <a:t>より）：セグメンテーション違反はアクセスが許可されていないメモリ上の位置、もしくは許可されていない方法（例えばリードオンリーの位置へ書き込みをしようとする、もしくはオペレーティングシステムの部分を上書きしようとする）でメモリ上の位置にアクセスしようとするときに起こる</a:t>
            </a:r>
            <a:endParaRPr kumimoji="1" lang="ja-JP" altLang="en-US" dirty="0"/>
          </a:p>
        </p:txBody>
      </p:sp>
      <p:sp>
        <p:nvSpPr>
          <p:cNvPr id="4" name="スライド番号プレースホルダー 3"/>
          <p:cNvSpPr>
            <a:spLocks noGrp="1"/>
          </p:cNvSpPr>
          <p:nvPr>
            <p:ph type="sldNum" sz="quarter" idx="10"/>
          </p:nvPr>
        </p:nvSpPr>
        <p:spPr/>
        <p:txBody>
          <a:bodyPr/>
          <a:lstStyle/>
          <a:p>
            <a:fld id="{D123A63E-5B93-4C0A-B257-36F2FE62705A}" type="slidenum">
              <a:rPr kumimoji="1" lang="ja-JP" altLang="en-US" smtClean="0"/>
              <a:t>9</a:t>
            </a:fld>
            <a:endParaRPr kumimoji="1" lang="ja-JP" altLang="en-US"/>
          </a:p>
        </p:txBody>
      </p:sp>
    </p:spTree>
    <p:extLst>
      <p:ext uri="{BB962C8B-B14F-4D97-AF65-F5344CB8AC3E}">
        <p14:creationId xmlns:p14="http://schemas.microsoft.com/office/powerpoint/2010/main" val="14848554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ja-JP" sz="1200" kern="1200" dirty="0">
                <a:solidFill>
                  <a:schemeClr val="tx1"/>
                </a:solidFill>
                <a:effectLst/>
                <a:latin typeface="+mn-lt"/>
                <a:ea typeface="+mn-ea"/>
                <a:cs typeface="+mn-cs"/>
              </a:rPr>
              <a:t>この障害報告の自動テストを作成する場合</a:t>
            </a:r>
          </a:p>
          <a:p>
            <a:r>
              <a:rPr kumimoji="1" lang="ja-JP" altLang="ja-JP" sz="1200" kern="1200" dirty="0">
                <a:solidFill>
                  <a:schemeClr val="tx1"/>
                </a:solidFill>
                <a:effectLst/>
                <a:latin typeface="+mn-lt"/>
                <a:ea typeface="+mn-ea"/>
                <a:cs typeface="+mn-cs"/>
              </a:rPr>
              <a:t>一般的に自動テストではプログラムの環境をシミュレートする必要がある</a:t>
            </a:r>
            <a:r>
              <a:rPr kumimoji="1" lang="en-US" altLang="ja-JP" sz="1200" kern="1200" dirty="0">
                <a:solidFill>
                  <a:schemeClr val="tx1"/>
                </a:solidFill>
                <a:effectLst/>
                <a:latin typeface="+mn-lt"/>
                <a:ea typeface="+mn-ea"/>
                <a:cs typeface="+mn-cs"/>
              </a:rPr>
              <a:t>.</a:t>
            </a:r>
            <a:r>
              <a:rPr kumimoji="1" lang="ja-JP" altLang="ja-JP" sz="1200" kern="1200" dirty="0">
                <a:solidFill>
                  <a:schemeClr val="tx1"/>
                </a:solidFill>
                <a:effectLst/>
                <a:latin typeface="+mn-lt"/>
                <a:ea typeface="+mn-ea"/>
                <a:cs typeface="+mn-cs"/>
              </a:rPr>
              <a:t>　つまりテストはプログラムに入力を与え</a:t>
            </a:r>
            <a:r>
              <a:rPr kumimoji="1" lang="en-US" altLang="ja-JP" sz="1200" kern="1200" dirty="0">
                <a:solidFill>
                  <a:schemeClr val="tx1"/>
                </a:solidFill>
                <a:effectLst/>
                <a:latin typeface="+mn-lt"/>
                <a:ea typeface="+mn-ea"/>
                <a:cs typeface="+mn-cs"/>
              </a:rPr>
              <a:t>, </a:t>
            </a:r>
            <a:r>
              <a:rPr kumimoji="1" lang="ja-JP" altLang="ja-JP" sz="1200" kern="1200" dirty="0">
                <a:solidFill>
                  <a:schemeClr val="tx1"/>
                </a:solidFill>
                <a:effectLst/>
                <a:latin typeface="+mn-lt"/>
                <a:ea typeface="+mn-ea"/>
                <a:cs typeface="+mn-cs"/>
              </a:rPr>
              <a:t>プログラムの出力を評価する</a:t>
            </a:r>
            <a:r>
              <a:rPr kumimoji="1" lang="en-US" altLang="ja-JP" sz="1200" kern="1200" dirty="0">
                <a:solidFill>
                  <a:schemeClr val="tx1"/>
                </a:solidFill>
                <a:effectLst/>
                <a:latin typeface="+mn-lt"/>
                <a:ea typeface="+mn-ea"/>
                <a:cs typeface="+mn-cs"/>
              </a:rPr>
              <a:t>.</a:t>
            </a:r>
            <a:r>
              <a:rPr kumimoji="1" lang="ja-JP" altLang="ja-JP" sz="1200" kern="1200" dirty="0">
                <a:solidFill>
                  <a:schemeClr val="tx1"/>
                </a:solidFill>
                <a:effectLst/>
                <a:latin typeface="+mn-lt"/>
                <a:ea typeface="+mn-ea"/>
                <a:cs typeface="+mn-cs"/>
              </a:rPr>
              <a:t>　しかし環境をシミュレートするのは難しい</a:t>
            </a:r>
            <a:r>
              <a:rPr kumimoji="1" lang="en-US" altLang="ja-JP" sz="1200" kern="1200" dirty="0">
                <a:solidFill>
                  <a:schemeClr val="tx1"/>
                </a:solidFill>
                <a:effectLst/>
                <a:latin typeface="+mn-lt"/>
                <a:ea typeface="+mn-ea"/>
                <a:cs typeface="+mn-cs"/>
              </a:rPr>
              <a:t>.</a:t>
            </a:r>
            <a:endParaRPr kumimoji="1" lang="ja-JP" altLang="ja-JP" sz="1200" kern="1200" dirty="0">
              <a:solidFill>
                <a:schemeClr val="tx1"/>
              </a:solidFill>
              <a:effectLst/>
              <a:latin typeface="+mn-lt"/>
              <a:ea typeface="+mn-ea"/>
              <a:cs typeface="+mn-cs"/>
            </a:endParaRPr>
          </a:p>
          <a:p>
            <a:r>
              <a:rPr kumimoji="1" lang="ja-JP" altLang="ja-JP" sz="1200" kern="1200" dirty="0">
                <a:solidFill>
                  <a:schemeClr val="tx1"/>
                </a:solidFill>
                <a:effectLst/>
                <a:latin typeface="+mn-lt"/>
                <a:ea typeface="+mn-ea"/>
                <a:cs typeface="+mn-cs"/>
              </a:rPr>
              <a:t>ユーザがプログラムとやり取りをする過程があれば</a:t>
            </a:r>
            <a:r>
              <a:rPr kumimoji="1" lang="en-US" altLang="ja-JP" sz="1200" kern="1200" dirty="0">
                <a:solidFill>
                  <a:schemeClr val="tx1"/>
                </a:solidFill>
                <a:effectLst/>
                <a:latin typeface="+mn-lt"/>
                <a:ea typeface="+mn-ea"/>
                <a:cs typeface="+mn-cs"/>
              </a:rPr>
              <a:t>,</a:t>
            </a:r>
            <a:r>
              <a:rPr kumimoji="1" lang="ja-JP" altLang="ja-JP" sz="1200" kern="1200" dirty="0">
                <a:solidFill>
                  <a:schemeClr val="tx1"/>
                </a:solidFill>
                <a:effectLst/>
                <a:latin typeface="+mn-lt"/>
                <a:ea typeface="+mn-ea"/>
                <a:cs typeface="+mn-cs"/>
              </a:rPr>
              <a:t>　実際のユーザの操作（ユーザのあらゆる能力を含む）をシミュレートしなければならない</a:t>
            </a:r>
            <a:r>
              <a:rPr kumimoji="1" lang="en-US" altLang="ja-JP" sz="1200" kern="1200" dirty="0">
                <a:solidFill>
                  <a:schemeClr val="tx1"/>
                </a:solidFill>
                <a:effectLst/>
                <a:latin typeface="+mn-lt"/>
                <a:ea typeface="+mn-ea"/>
                <a:cs typeface="+mn-cs"/>
              </a:rPr>
              <a:t>.</a:t>
            </a:r>
            <a:endParaRPr kumimoji="1" lang="ja-JP" altLang="ja-JP" sz="1200" kern="1200" dirty="0">
              <a:solidFill>
                <a:schemeClr val="tx1"/>
              </a:solidFill>
              <a:effectLst/>
              <a:latin typeface="+mn-lt"/>
              <a:ea typeface="+mn-ea"/>
              <a:cs typeface="+mn-cs"/>
            </a:endParaRPr>
          </a:p>
          <a:p>
            <a:endParaRPr kumimoji="1" lang="ja-JP" altLang="en-US" dirty="0"/>
          </a:p>
        </p:txBody>
      </p:sp>
      <p:sp>
        <p:nvSpPr>
          <p:cNvPr id="4" name="スライド番号プレースホルダー 3"/>
          <p:cNvSpPr>
            <a:spLocks noGrp="1"/>
          </p:cNvSpPr>
          <p:nvPr>
            <p:ph type="sldNum" sz="quarter" idx="10"/>
          </p:nvPr>
        </p:nvSpPr>
        <p:spPr/>
        <p:txBody>
          <a:bodyPr/>
          <a:lstStyle/>
          <a:p>
            <a:fld id="{D123A63E-5B93-4C0A-B257-36F2FE62705A}" type="slidenum">
              <a:rPr kumimoji="1" lang="ja-JP" altLang="en-US" smtClean="0"/>
              <a:t>10</a:t>
            </a:fld>
            <a:endParaRPr kumimoji="1" lang="ja-JP" altLang="en-US"/>
          </a:p>
        </p:txBody>
      </p:sp>
    </p:spTree>
    <p:extLst>
      <p:ext uri="{BB962C8B-B14F-4D97-AF65-F5344CB8AC3E}">
        <p14:creationId xmlns:p14="http://schemas.microsoft.com/office/powerpoint/2010/main" val="401997378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en-US" altLang="ja-JP" sz="1200" kern="1200" dirty="0">
                <a:solidFill>
                  <a:schemeClr val="tx1"/>
                </a:solidFill>
                <a:effectLst/>
                <a:latin typeface="+mn-lt"/>
                <a:ea typeface="+mn-ea"/>
                <a:cs typeface="+mn-cs"/>
              </a:rPr>
              <a:t>1.Mozilla</a:t>
            </a:r>
            <a:r>
              <a:rPr kumimoji="1" lang="ja-JP" altLang="ja-JP" sz="1200" kern="1200" dirty="0">
                <a:solidFill>
                  <a:schemeClr val="tx1"/>
                </a:solidFill>
                <a:effectLst/>
                <a:latin typeface="+mn-lt"/>
                <a:ea typeface="+mn-ea"/>
                <a:cs typeface="+mn-cs"/>
              </a:rPr>
              <a:t>を起動する</a:t>
            </a:r>
            <a:r>
              <a:rPr kumimoji="1" lang="en-US" altLang="ja-JP" sz="1200" kern="1200" dirty="0">
                <a:solidFill>
                  <a:schemeClr val="tx1"/>
                </a:solidFill>
                <a:effectLst/>
                <a:latin typeface="+mn-lt"/>
                <a:ea typeface="+mn-ea"/>
                <a:cs typeface="+mn-cs"/>
              </a:rPr>
              <a:t>.</a:t>
            </a:r>
            <a:endParaRPr kumimoji="1" lang="ja-JP" altLang="ja-JP" sz="1200" kern="1200" dirty="0">
              <a:solidFill>
                <a:schemeClr val="tx1"/>
              </a:solidFill>
              <a:effectLst/>
              <a:latin typeface="+mn-lt"/>
              <a:ea typeface="+mn-ea"/>
              <a:cs typeface="+mn-cs"/>
            </a:endParaRPr>
          </a:p>
          <a:p>
            <a:r>
              <a:rPr kumimoji="1" lang="en-US" altLang="ja-JP" sz="1200" kern="1200" dirty="0">
                <a:solidFill>
                  <a:schemeClr val="tx1"/>
                </a:solidFill>
                <a:effectLst/>
                <a:latin typeface="+mn-lt"/>
                <a:ea typeface="+mn-ea"/>
                <a:cs typeface="+mn-cs"/>
              </a:rPr>
              <a:t>2.Open Web Location</a:t>
            </a:r>
            <a:r>
              <a:rPr kumimoji="1" lang="ja-JP" altLang="ja-JP" sz="1200" kern="1200" dirty="0">
                <a:solidFill>
                  <a:schemeClr val="tx1"/>
                </a:solidFill>
                <a:effectLst/>
                <a:latin typeface="+mn-lt"/>
                <a:ea typeface="+mn-ea"/>
                <a:cs typeface="+mn-cs"/>
              </a:rPr>
              <a:t>のダイアログを開く</a:t>
            </a:r>
            <a:r>
              <a:rPr kumimoji="1" lang="en-US" altLang="ja-JP" sz="1200" kern="1200" dirty="0">
                <a:solidFill>
                  <a:schemeClr val="tx1"/>
                </a:solidFill>
                <a:effectLst/>
                <a:latin typeface="+mn-lt"/>
                <a:ea typeface="+mn-ea"/>
                <a:cs typeface="+mn-cs"/>
              </a:rPr>
              <a:t>.</a:t>
            </a:r>
            <a:endParaRPr kumimoji="1" lang="ja-JP" altLang="ja-JP" sz="1200" kern="1200" dirty="0">
              <a:solidFill>
                <a:schemeClr val="tx1"/>
              </a:solidFill>
              <a:effectLst/>
              <a:latin typeface="+mn-lt"/>
              <a:ea typeface="+mn-ea"/>
              <a:cs typeface="+mn-cs"/>
            </a:endParaRPr>
          </a:p>
          <a:p>
            <a:r>
              <a:rPr kumimoji="1" lang="en-US" altLang="ja-JP" sz="1200" kern="1200" dirty="0">
                <a:solidFill>
                  <a:schemeClr val="tx1"/>
                </a:solidFill>
                <a:effectLst/>
                <a:latin typeface="+mn-lt"/>
                <a:ea typeface="+mn-ea"/>
                <a:cs typeface="+mn-cs"/>
              </a:rPr>
              <a:t>3.bugzilla.mozilla.org</a:t>
            </a:r>
            <a:r>
              <a:rPr kumimoji="1" lang="ja-JP" altLang="ja-JP" sz="1200" kern="1200" dirty="0">
                <a:solidFill>
                  <a:schemeClr val="tx1"/>
                </a:solidFill>
                <a:effectLst/>
                <a:latin typeface="+mn-lt"/>
                <a:ea typeface="+mn-ea"/>
                <a:cs typeface="+mn-cs"/>
              </a:rPr>
              <a:t>という</a:t>
            </a:r>
            <a:r>
              <a:rPr kumimoji="1" lang="en-US" altLang="ja-JP" sz="1200" kern="1200" dirty="0">
                <a:solidFill>
                  <a:schemeClr val="tx1"/>
                </a:solidFill>
                <a:effectLst/>
                <a:latin typeface="+mn-lt"/>
                <a:ea typeface="+mn-ea"/>
                <a:cs typeface="+mn-cs"/>
              </a:rPr>
              <a:t>Web</a:t>
            </a:r>
            <a:r>
              <a:rPr kumimoji="1" lang="ja-JP" altLang="ja-JP" sz="1200" kern="1200" dirty="0">
                <a:solidFill>
                  <a:schemeClr val="tx1"/>
                </a:solidFill>
                <a:effectLst/>
                <a:latin typeface="+mn-lt"/>
                <a:ea typeface="+mn-ea"/>
                <a:cs typeface="+mn-cs"/>
              </a:rPr>
              <a:t>ページを読み込む</a:t>
            </a:r>
            <a:r>
              <a:rPr kumimoji="1" lang="en-US" altLang="ja-JP" sz="1200" kern="1200" dirty="0">
                <a:solidFill>
                  <a:schemeClr val="tx1"/>
                </a:solidFill>
                <a:effectLst/>
                <a:latin typeface="+mn-lt"/>
                <a:ea typeface="+mn-ea"/>
                <a:cs typeface="+mn-cs"/>
              </a:rPr>
              <a:t>.</a:t>
            </a:r>
            <a:endParaRPr kumimoji="1" lang="ja-JP" altLang="ja-JP" sz="1200" kern="1200" dirty="0">
              <a:solidFill>
                <a:schemeClr val="tx1"/>
              </a:solidFill>
              <a:effectLst/>
              <a:latin typeface="+mn-lt"/>
              <a:ea typeface="+mn-ea"/>
              <a:cs typeface="+mn-cs"/>
            </a:endParaRPr>
          </a:p>
          <a:p>
            <a:r>
              <a:rPr kumimoji="1" lang="en-US" altLang="ja-JP" sz="1200" kern="1200" dirty="0">
                <a:solidFill>
                  <a:schemeClr val="tx1"/>
                </a:solidFill>
                <a:effectLst/>
                <a:latin typeface="+mn-lt"/>
                <a:ea typeface="+mn-ea"/>
                <a:cs typeface="+mn-cs"/>
              </a:rPr>
              <a:t>4.Print</a:t>
            </a:r>
            <a:r>
              <a:rPr kumimoji="1" lang="ja-JP" altLang="ja-JP" sz="1200" kern="1200" dirty="0">
                <a:solidFill>
                  <a:schemeClr val="tx1"/>
                </a:solidFill>
                <a:effectLst/>
                <a:latin typeface="+mn-lt"/>
                <a:ea typeface="+mn-ea"/>
                <a:cs typeface="+mn-cs"/>
              </a:rPr>
              <a:t>ダイアログを開く</a:t>
            </a:r>
            <a:r>
              <a:rPr kumimoji="1" lang="en-US" altLang="ja-JP" sz="1200" kern="1200" dirty="0">
                <a:solidFill>
                  <a:schemeClr val="tx1"/>
                </a:solidFill>
                <a:effectLst/>
                <a:latin typeface="+mn-lt"/>
                <a:ea typeface="+mn-ea"/>
                <a:cs typeface="+mn-cs"/>
              </a:rPr>
              <a:t>.</a:t>
            </a:r>
            <a:endParaRPr kumimoji="1" lang="ja-JP" altLang="ja-JP" sz="1200" kern="1200" dirty="0">
              <a:solidFill>
                <a:schemeClr val="tx1"/>
              </a:solidFill>
              <a:effectLst/>
              <a:latin typeface="+mn-lt"/>
              <a:ea typeface="+mn-ea"/>
              <a:cs typeface="+mn-cs"/>
            </a:endParaRPr>
          </a:p>
          <a:p>
            <a:r>
              <a:rPr kumimoji="1" lang="en-US" altLang="ja-JP" sz="1200" kern="1200" dirty="0">
                <a:solidFill>
                  <a:schemeClr val="tx1"/>
                </a:solidFill>
                <a:effectLst/>
                <a:latin typeface="+mn-lt"/>
                <a:ea typeface="+mn-ea"/>
                <a:cs typeface="+mn-cs"/>
              </a:rPr>
              <a:t>5.</a:t>
            </a:r>
            <a:r>
              <a:rPr kumimoji="1" lang="ja-JP" altLang="ja-JP" sz="1200" kern="1200" dirty="0">
                <a:solidFill>
                  <a:schemeClr val="tx1"/>
                </a:solidFill>
                <a:effectLst/>
                <a:latin typeface="+mn-lt"/>
                <a:ea typeface="+mn-ea"/>
                <a:cs typeface="+mn-cs"/>
              </a:rPr>
              <a:t>適切な印刷設定を入力する</a:t>
            </a:r>
            <a:r>
              <a:rPr kumimoji="1" lang="en-US" altLang="ja-JP" sz="1200" kern="1200" dirty="0">
                <a:solidFill>
                  <a:schemeClr val="tx1"/>
                </a:solidFill>
                <a:effectLst/>
                <a:latin typeface="+mn-lt"/>
                <a:ea typeface="+mn-ea"/>
                <a:cs typeface="+mn-cs"/>
              </a:rPr>
              <a:t>.</a:t>
            </a:r>
            <a:endParaRPr kumimoji="1" lang="ja-JP" altLang="ja-JP" sz="1200" kern="1200" dirty="0">
              <a:solidFill>
                <a:schemeClr val="tx1"/>
              </a:solidFill>
              <a:effectLst/>
              <a:latin typeface="+mn-lt"/>
              <a:ea typeface="+mn-ea"/>
              <a:cs typeface="+mn-cs"/>
            </a:endParaRPr>
          </a:p>
          <a:p>
            <a:r>
              <a:rPr kumimoji="1" lang="en-US" altLang="ja-JP" sz="1200" kern="1200" dirty="0">
                <a:solidFill>
                  <a:schemeClr val="tx1"/>
                </a:solidFill>
                <a:effectLst/>
                <a:latin typeface="+mn-lt"/>
                <a:ea typeface="+mn-ea"/>
                <a:cs typeface="+mn-cs"/>
              </a:rPr>
              <a:t>6.</a:t>
            </a:r>
            <a:r>
              <a:rPr kumimoji="1" lang="ja-JP" altLang="ja-JP" sz="1200" kern="1200" dirty="0">
                <a:solidFill>
                  <a:schemeClr val="tx1"/>
                </a:solidFill>
                <a:effectLst/>
                <a:latin typeface="+mn-lt"/>
                <a:ea typeface="+mn-ea"/>
                <a:cs typeface="+mn-cs"/>
              </a:rPr>
              <a:t>実際のファイルへの出力を実行する</a:t>
            </a:r>
            <a:r>
              <a:rPr kumimoji="1" lang="en-US" altLang="ja-JP" sz="1200" kern="1200" dirty="0">
                <a:solidFill>
                  <a:schemeClr val="tx1"/>
                </a:solidFill>
                <a:effectLst/>
                <a:latin typeface="+mn-lt"/>
                <a:ea typeface="+mn-ea"/>
                <a:cs typeface="+mn-cs"/>
              </a:rPr>
              <a:t>.</a:t>
            </a:r>
            <a:endParaRPr kumimoji="1" lang="ja-JP" altLang="ja-JP" sz="1200" kern="1200" dirty="0">
              <a:solidFill>
                <a:schemeClr val="tx1"/>
              </a:solidFill>
              <a:effectLst/>
              <a:latin typeface="+mn-lt"/>
              <a:ea typeface="+mn-ea"/>
              <a:cs typeface="+mn-cs"/>
            </a:endParaRPr>
          </a:p>
          <a:p>
            <a:endParaRPr kumimoji="1" lang="en-US" altLang="ja-JP" dirty="0"/>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ja-JP" sz="1200" kern="1200" dirty="0">
                <a:solidFill>
                  <a:schemeClr val="tx1"/>
                </a:solidFill>
                <a:effectLst/>
                <a:latin typeface="+mn-lt"/>
                <a:ea typeface="+mn-ea"/>
                <a:cs typeface="+mn-cs"/>
              </a:rPr>
              <a:t>しかしこの操作を再現する際には</a:t>
            </a:r>
            <a:r>
              <a:rPr kumimoji="1" lang="en-US" altLang="ja-JP" sz="1200" kern="1200" dirty="0">
                <a:solidFill>
                  <a:schemeClr val="tx1"/>
                </a:solidFill>
                <a:effectLst/>
                <a:latin typeface="+mn-lt"/>
                <a:ea typeface="+mn-ea"/>
                <a:cs typeface="+mn-cs"/>
              </a:rPr>
              <a:t>,</a:t>
            </a:r>
            <a:r>
              <a:rPr kumimoji="1" lang="ja-JP" altLang="ja-JP" sz="1200" kern="1200" dirty="0">
                <a:solidFill>
                  <a:schemeClr val="tx1"/>
                </a:solidFill>
                <a:effectLst/>
                <a:latin typeface="+mn-lt"/>
                <a:ea typeface="+mn-ea"/>
                <a:cs typeface="+mn-cs"/>
              </a:rPr>
              <a:t>　動作をアプリケーションと同期して行わなければならない</a:t>
            </a:r>
            <a:r>
              <a:rPr kumimoji="1" lang="en-US" altLang="ja-JP" sz="1200" kern="1200" dirty="0">
                <a:solidFill>
                  <a:schemeClr val="tx1"/>
                </a:solidFill>
                <a:effectLst/>
                <a:latin typeface="+mn-lt"/>
                <a:ea typeface="+mn-ea"/>
                <a:cs typeface="+mn-cs"/>
              </a:rPr>
              <a:t>.</a:t>
            </a:r>
            <a:r>
              <a:rPr kumimoji="1" lang="ja-JP" altLang="ja-JP" sz="1200" kern="1200" dirty="0">
                <a:solidFill>
                  <a:schemeClr val="tx1"/>
                </a:solidFill>
                <a:effectLst/>
                <a:latin typeface="+mn-lt"/>
                <a:ea typeface="+mn-ea"/>
                <a:cs typeface="+mn-cs"/>
              </a:rPr>
              <a:t>　（ダイアログがポップアップする前に</a:t>
            </a:r>
            <a:r>
              <a:rPr kumimoji="1" lang="en-US" altLang="ja-JP" sz="1200" kern="1200" dirty="0">
                <a:solidFill>
                  <a:schemeClr val="tx1"/>
                </a:solidFill>
                <a:effectLst/>
                <a:latin typeface="+mn-lt"/>
                <a:ea typeface="+mn-ea"/>
                <a:cs typeface="+mn-cs"/>
              </a:rPr>
              <a:t>,</a:t>
            </a:r>
            <a:r>
              <a:rPr kumimoji="1" lang="ja-JP" altLang="ja-JP" sz="1200" kern="1200" dirty="0">
                <a:solidFill>
                  <a:schemeClr val="tx1"/>
                </a:solidFill>
                <a:effectLst/>
                <a:latin typeface="+mn-lt"/>
                <a:ea typeface="+mn-ea"/>
                <a:cs typeface="+mn-cs"/>
              </a:rPr>
              <a:t>　勝手にダイアログ内のボタンを押してはいけない</a:t>
            </a:r>
            <a:r>
              <a:rPr kumimoji="1" lang="en-US" altLang="ja-JP" sz="1200" kern="1200" dirty="0">
                <a:solidFill>
                  <a:schemeClr val="tx1"/>
                </a:solidFill>
                <a:effectLst/>
                <a:latin typeface="+mn-lt"/>
                <a:ea typeface="+mn-ea"/>
                <a:cs typeface="+mn-cs"/>
              </a:rPr>
              <a:t>.</a:t>
            </a:r>
            <a:r>
              <a:rPr kumimoji="1" lang="ja-JP" altLang="ja-JP" sz="1200" kern="1200" dirty="0">
                <a:solidFill>
                  <a:schemeClr val="tx1"/>
                </a:solidFill>
                <a:effectLst/>
                <a:latin typeface="+mn-lt"/>
                <a:ea typeface="+mn-ea"/>
                <a:cs typeface="+mn-cs"/>
              </a:rPr>
              <a:t>　同じことが</a:t>
            </a:r>
            <a:r>
              <a:rPr kumimoji="1" lang="en-US" altLang="ja-JP" sz="1200" kern="1200" dirty="0">
                <a:solidFill>
                  <a:schemeClr val="tx1"/>
                </a:solidFill>
                <a:effectLst/>
                <a:latin typeface="+mn-lt"/>
                <a:ea typeface="+mn-ea"/>
                <a:cs typeface="+mn-cs"/>
              </a:rPr>
              <a:t>2</a:t>
            </a:r>
            <a:r>
              <a:rPr kumimoji="1" lang="ja-JP" altLang="ja-JP" sz="1200" kern="1200" dirty="0">
                <a:solidFill>
                  <a:schemeClr val="tx1"/>
                </a:solidFill>
                <a:effectLst/>
                <a:latin typeface="+mn-lt"/>
                <a:ea typeface="+mn-ea"/>
                <a:cs typeface="+mn-cs"/>
              </a:rPr>
              <a:t>回目のファイル出力の際にも言える</a:t>
            </a:r>
            <a:r>
              <a:rPr kumimoji="1" lang="en-US" altLang="ja-JP" sz="1200" kern="1200" dirty="0">
                <a:solidFill>
                  <a:schemeClr val="tx1"/>
                </a:solidFill>
                <a:effectLst/>
                <a:latin typeface="+mn-lt"/>
                <a:ea typeface="+mn-ea"/>
                <a:cs typeface="+mn-cs"/>
              </a:rPr>
              <a:t>.</a:t>
            </a:r>
            <a:r>
              <a:rPr kumimoji="1" lang="ja-JP" altLang="ja-JP" sz="1200" kern="1200" dirty="0">
                <a:solidFill>
                  <a:schemeClr val="tx1"/>
                </a:solidFill>
                <a:effectLst/>
                <a:latin typeface="+mn-lt"/>
                <a:ea typeface="+mn-ea"/>
                <a:cs typeface="+mn-cs"/>
              </a:rPr>
              <a:t>）つまりユーザの動作を再現する場合</a:t>
            </a:r>
            <a:r>
              <a:rPr kumimoji="1" lang="en-US" altLang="ja-JP" sz="1200" kern="1200" dirty="0">
                <a:solidFill>
                  <a:schemeClr val="tx1"/>
                </a:solidFill>
                <a:effectLst/>
                <a:latin typeface="+mn-lt"/>
                <a:ea typeface="+mn-ea"/>
                <a:cs typeface="+mn-cs"/>
              </a:rPr>
              <a:t>,</a:t>
            </a:r>
            <a:r>
              <a:rPr kumimoji="1" lang="ja-JP" altLang="ja-JP" sz="1200" kern="1200" dirty="0">
                <a:solidFill>
                  <a:schemeClr val="tx1"/>
                </a:solidFill>
                <a:effectLst/>
                <a:latin typeface="+mn-lt"/>
                <a:ea typeface="+mn-ea"/>
                <a:cs typeface="+mn-cs"/>
              </a:rPr>
              <a:t>　プログラムに入力するだけでなく入力の結果として得られる出力を解釈する必要もある</a:t>
            </a:r>
            <a:r>
              <a:rPr kumimoji="1" lang="en-US" altLang="ja-JP" sz="1200" kern="1200" dirty="0">
                <a:solidFill>
                  <a:schemeClr val="tx1"/>
                </a:solidFill>
                <a:effectLst/>
                <a:latin typeface="+mn-lt"/>
                <a:ea typeface="+mn-ea"/>
                <a:cs typeface="+mn-cs"/>
              </a:rPr>
              <a:t>.</a:t>
            </a:r>
            <a:r>
              <a:rPr kumimoji="1" lang="ja-JP" altLang="ja-JP" sz="1200" kern="1200" dirty="0">
                <a:solidFill>
                  <a:schemeClr val="tx1"/>
                </a:solidFill>
                <a:effectLst/>
                <a:latin typeface="+mn-lt"/>
                <a:ea typeface="+mn-ea"/>
                <a:cs typeface="+mn-cs"/>
              </a:rPr>
              <a:t>　</a:t>
            </a:r>
          </a:p>
          <a:p>
            <a:endParaRPr kumimoji="1" lang="ja-JP" altLang="en-US" dirty="0"/>
          </a:p>
        </p:txBody>
      </p:sp>
      <p:sp>
        <p:nvSpPr>
          <p:cNvPr id="4" name="スライド番号プレースホルダー 3"/>
          <p:cNvSpPr>
            <a:spLocks noGrp="1"/>
          </p:cNvSpPr>
          <p:nvPr>
            <p:ph type="sldNum" sz="quarter" idx="10"/>
          </p:nvPr>
        </p:nvSpPr>
        <p:spPr/>
        <p:txBody>
          <a:bodyPr/>
          <a:lstStyle/>
          <a:p>
            <a:fld id="{D123A63E-5B93-4C0A-B257-36F2FE62705A}" type="slidenum">
              <a:rPr kumimoji="1" lang="ja-JP" altLang="en-US" smtClean="0"/>
              <a:t>11</a:t>
            </a:fld>
            <a:endParaRPr kumimoji="1" lang="ja-JP" altLang="en-US"/>
          </a:p>
        </p:txBody>
      </p:sp>
    </p:spTree>
    <p:extLst>
      <p:ext uri="{BB962C8B-B14F-4D97-AF65-F5344CB8AC3E}">
        <p14:creationId xmlns:p14="http://schemas.microsoft.com/office/powerpoint/2010/main" val="185075055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ja-JP" sz="1200" kern="1200" dirty="0">
                <a:solidFill>
                  <a:schemeClr val="tx1"/>
                </a:solidFill>
                <a:effectLst/>
                <a:latin typeface="+mn-lt"/>
                <a:ea typeface="+mn-ea"/>
                <a:cs typeface="+mn-cs"/>
              </a:rPr>
              <a:t>このような労力はテストの制御と出力の評価がより簡単に自動化できる別のインタフェースを選べば省ける</a:t>
            </a:r>
            <a:r>
              <a:rPr kumimoji="1" lang="en-US" altLang="ja-JP" sz="1200" kern="1200" dirty="0">
                <a:solidFill>
                  <a:schemeClr val="tx1"/>
                </a:solidFill>
                <a:effectLst/>
                <a:latin typeface="+mn-lt"/>
                <a:ea typeface="+mn-ea"/>
                <a:cs typeface="+mn-cs"/>
              </a:rPr>
              <a:t>.</a:t>
            </a:r>
            <a:endParaRPr kumimoji="1" lang="ja-JP" altLang="ja-JP" sz="1200" kern="1200" dirty="0">
              <a:solidFill>
                <a:schemeClr val="tx1"/>
              </a:solidFill>
              <a:effectLst/>
              <a:latin typeface="+mn-lt"/>
              <a:ea typeface="+mn-ea"/>
              <a:cs typeface="+mn-cs"/>
            </a:endParaRPr>
          </a:p>
          <a:p>
            <a:r>
              <a:rPr kumimoji="1" lang="ja-JP" altLang="ja-JP" sz="1200" kern="1200" dirty="0">
                <a:solidFill>
                  <a:schemeClr val="tx1"/>
                </a:solidFill>
                <a:effectLst/>
                <a:latin typeface="+mn-lt"/>
                <a:ea typeface="+mn-ea"/>
                <a:cs typeface="+mn-cs"/>
              </a:rPr>
              <a:t>プログラムを典型的な</a:t>
            </a:r>
            <a:r>
              <a:rPr kumimoji="1" lang="en-US" altLang="ja-JP" sz="1200" kern="1200" dirty="0">
                <a:solidFill>
                  <a:schemeClr val="tx1"/>
                </a:solidFill>
                <a:effectLst/>
                <a:latin typeface="+mn-lt"/>
                <a:ea typeface="+mn-ea"/>
                <a:cs typeface="+mn-cs"/>
              </a:rPr>
              <a:t>3</a:t>
            </a:r>
            <a:r>
              <a:rPr kumimoji="1" lang="ja-JP" altLang="ja-JP" sz="1200" kern="1200" dirty="0" err="1">
                <a:solidFill>
                  <a:schemeClr val="tx1"/>
                </a:solidFill>
                <a:effectLst/>
                <a:latin typeface="+mn-lt"/>
                <a:ea typeface="+mn-ea"/>
                <a:cs typeface="+mn-cs"/>
              </a:rPr>
              <a:t>つの</a:t>
            </a:r>
            <a:r>
              <a:rPr kumimoji="1" lang="ja-JP" altLang="ja-JP" sz="1200" kern="1200" dirty="0">
                <a:solidFill>
                  <a:schemeClr val="tx1"/>
                </a:solidFill>
                <a:effectLst/>
                <a:latin typeface="+mn-lt"/>
                <a:ea typeface="+mn-ea"/>
                <a:cs typeface="+mn-cs"/>
              </a:rPr>
              <a:t>層に分類</a:t>
            </a:r>
          </a:p>
          <a:p>
            <a:endParaRPr kumimoji="1" lang="en-US" altLang="ja-JP" dirty="0"/>
          </a:p>
          <a:p>
            <a:r>
              <a:rPr kumimoji="1" lang="ja-JP" altLang="ja-JP" sz="1200" kern="1200" dirty="0">
                <a:solidFill>
                  <a:schemeClr val="tx1"/>
                </a:solidFill>
                <a:effectLst/>
                <a:latin typeface="+mn-lt"/>
                <a:ea typeface="+mn-ea"/>
                <a:cs typeface="+mn-cs"/>
              </a:rPr>
              <a:t>・プレゼンテーション層：プログラムとユーザ（またはプログラムの環境を構成するあらゆるもの）間で行われる対話型操作を処理</a:t>
            </a:r>
          </a:p>
          <a:p>
            <a:r>
              <a:rPr kumimoji="1" lang="ja-JP" altLang="ja-JP" sz="1200" kern="1200" dirty="0">
                <a:solidFill>
                  <a:schemeClr val="tx1"/>
                </a:solidFill>
                <a:effectLst/>
                <a:latin typeface="+mn-lt"/>
                <a:ea typeface="+mn-ea"/>
                <a:cs typeface="+mn-cs"/>
              </a:rPr>
              <a:t>・機能層：プログラムの実際の機能をカプセル化する</a:t>
            </a:r>
            <a:r>
              <a:rPr kumimoji="1" lang="en-US" altLang="ja-JP" sz="1200" kern="1200" dirty="0">
                <a:solidFill>
                  <a:schemeClr val="tx1"/>
                </a:solidFill>
                <a:effectLst/>
                <a:latin typeface="+mn-lt"/>
                <a:ea typeface="+mn-ea"/>
                <a:cs typeface="+mn-cs"/>
              </a:rPr>
              <a:t>.</a:t>
            </a:r>
            <a:r>
              <a:rPr kumimoji="1" lang="ja-JP" altLang="ja-JP" sz="1200" kern="1200" dirty="0">
                <a:solidFill>
                  <a:schemeClr val="tx1"/>
                </a:solidFill>
                <a:effectLst/>
                <a:latin typeface="+mn-lt"/>
                <a:ea typeface="+mn-ea"/>
                <a:cs typeface="+mn-cs"/>
              </a:rPr>
              <a:t>　また個々のプレゼンテーション層からは独立している</a:t>
            </a:r>
            <a:r>
              <a:rPr kumimoji="1" lang="en-US" altLang="ja-JP" sz="1200" kern="1200" dirty="0">
                <a:solidFill>
                  <a:schemeClr val="tx1"/>
                </a:solidFill>
                <a:effectLst/>
                <a:latin typeface="+mn-lt"/>
                <a:ea typeface="+mn-ea"/>
                <a:cs typeface="+mn-cs"/>
              </a:rPr>
              <a:t>.</a:t>
            </a:r>
            <a:endParaRPr kumimoji="1" lang="ja-JP" altLang="ja-JP" sz="1200" kern="1200" dirty="0">
              <a:solidFill>
                <a:schemeClr val="tx1"/>
              </a:solidFill>
              <a:effectLst/>
              <a:latin typeface="+mn-lt"/>
              <a:ea typeface="+mn-ea"/>
              <a:cs typeface="+mn-cs"/>
            </a:endParaRPr>
          </a:p>
          <a:p>
            <a:r>
              <a:rPr kumimoji="1" lang="ja-JP" altLang="ja-JP" sz="1200" kern="1200" dirty="0">
                <a:solidFill>
                  <a:schemeClr val="tx1"/>
                </a:solidFill>
                <a:effectLst/>
                <a:latin typeface="+mn-lt"/>
                <a:ea typeface="+mn-ea"/>
                <a:cs typeface="+mn-cs"/>
              </a:rPr>
              <a:t>・ユニット層：プログラムの機能を複数のユニットに分割</a:t>
            </a:r>
            <a:r>
              <a:rPr kumimoji="1" lang="en-US" altLang="ja-JP" sz="1200" kern="1200" dirty="0">
                <a:solidFill>
                  <a:schemeClr val="tx1"/>
                </a:solidFill>
                <a:effectLst/>
                <a:latin typeface="+mn-lt"/>
                <a:ea typeface="+mn-ea"/>
                <a:cs typeface="+mn-cs"/>
              </a:rPr>
              <a:t>.</a:t>
            </a:r>
            <a:r>
              <a:rPr kumimoji="1" lang="ja-JP" altLang="ja-JP" sz="1200" kern="1200" dirty="0">
                <a:solidFill>
                  <a:schemeClr val="tx1"/>
                </a:solidFill>
                <a:effectLst/>
                <a:latin typeface="+mn-lt"/>
                <a:ea typeface="+mn-ea"/>
                <a:cs typeface="+mn-cs"/>
              </a:rPr>
              <a:t>　ユニットが協調して全体の機能を作り出す</a:t>
            </a:r>
            <a:r>
              <a:rPr kumimoji="1" lang="en-US" altLang="ja-JP" sz="1200" kern="1200" dirty="0">
                <a:solidFill>
                  <a:schemeClr val="tx1"/>
                </a:solidFill>
                <a:effectLst/>
                <a:latin typeface="+mn-lt"/>
                <a:ea typeface="+mn-ea"/>
                <a:cs typeface="+mn-cs"/>
              </a:rPr>
              <a:t>.</a:t>
            </a:r>
            <a:endParaRPr kumimoji="1" lang="ja-JP" altLang="ja-JP" sz="1200" kern="1200" dirty="0">
              <a:solidFill>
                <a:schemeClr val="tx1"/>
              </a:solidFill>
              <a:effectLst/>
              <a:latin typeface="+mn-lt"/>
              <a:ea typeface="+mn-ea"/>
              <a:cs typeface="+mn-cs"/>
            </a:endParaRPr>
          </a:p>
          <a:p>
            <a:endParaRPr kumimoji="1" lang="ja-JP" altLang="en-US" dirty="0"/>
          </a:p>
        </p:txBody>
      </p:sp>
      <p:sp>
        <p:nvSpPr>
          <p:cNvPr id="4" name="スライド番号プレースホルダー 3"/>
          <p:cNvSpPr>
            <a:spLocks noGrp="1"/>
          </p:cNvSpPr>
          <p:nvPr>
            <p:ph type="sldNum" sz="quarter" idx="10"/>
          </p:nvPr>
        </p:nvSpPr>
        <p:spPr/>
        <p:txBody>
          <a:bodyPr/>
          <a:lstStyle/>
          <a:p>
            <a:fld id="{D123A63E-5B93-4C0A-B257-36F2FE62705A}" type="slidenum">
              <a:rPr kumimoji="1" lang="ja-JP" altLang="en-US" smtClean="0"/>
              <a:t>12</a:t>
            </a:fld>
            <a:endParaRPr kumimoji="1" lang="ja-JP" altLang="en-US"/>
          </a:p>
        </p:txBody>
      </p:sp>
    </p:spTree>
    <p:extLst>
      <p:ext uri="{BB962C8B-B14F-4D97-AF65-F5344CB8AC3E}">
        <p14:creationId xmlns:p14="http://schemas.microsoft.com/office/powerpoint/2010/main" val="61386034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ja-JP" sz="1200" kern="1200" dirty="0">
                <a:solidFill>
                  <a:schemeClr val="tx1"/>
                </a:solidFill>
                <a:effectLst/>
                <a:latin typeface="+mn-lt"/>
                <a:ea typeface="+mn-ea"/>
                <a:cs typeface="+mn-cs"/>
              </a:rPr>
              <a:t>プレゼンテーション層のテスト：プログラムへの入力をシミュレートし</a:t>
            </a:r>
            <a:r>
              <a:rPr kumimoji="1" lang="en-US" altLang="ja-JP" sz="1200" kern="1200" dirty="0">
                <a:solidFill>
                  <a:schemeClr val="tx1"/>
                </a:solidFill>
                <a:effectLst/>
                <a:latin typeface="+mn-lt"/>
                <a:ea typeface="+mn-ea"/>
                <a:cs typeface="+mn-cs"/>
              </a:rPr>
              <a:t>, </a:t>
            </a:r>
            <a:r>
              <a:rPr kumimoji="1" lang="ja-JP" altLang="ja-JP" sz="1200" kern="1200" dirty="0">
                <a:solidFill>
                  <a:schemeClr val="tx1"/>
                </a:solidFill>
                <a:effectLst/>
                <a:latin typeface="+mn-lt"/>
                <a:ea typeface="+mn-ea"/>
                <a:cs typeface="+mn-cs"/>
              </a:rPr>
              <a:t>プログラムからの出力を監視する</a:t>
            </a:r>
            <a:r>
              <a:rPr kumimoji="1" lang="en-US" altLang="ja-JP" sz="1200" kern="1200" dirty="0">
                <a:solidFill>
                  <a:schemeClr val="tx1"/>
                </a:solidFill>
                <a:effectLst/>
                <a:latin typeface="+mn-lt"/>
                <a:ea typeface="+mn-ea"/>
                <a:cs typeface="+mn-cs"/>
              </a:rPr>
              <a:t>.</a:t>
            </a:r>
            <a:r>
              <a:rPr kumimoji="1" lang="ja-JP" altLang="ja-JP" sz="1200" kern="1200" dirty="0">
                <a:solidFill>
                  <a:schemeClr val="tx1"/>
                </a:solidFill>
                <a:effectLst/>
                <a:latin typeface="+mn-lt"/>
                <a:ea typeface="+mn-ea"/>
                <a:cs typeface="+mn-cs"/>
              </a:rPr>
              <a:t>　この動作は入出力の種類に応じて複数の抽象的なレベル（抽象化レベル）で行われる</a:t>
            </a:r>
            <a:r>
              <a:rPr kumimoji="1" lang="en-US" altLang="ja-JP" sz="1200" kern="1200" dirty="0">
                <a:solidFill>
                  <a:schemeClr val="tx1"/>
                </a:solidFill>
                <a:effectLst/>
                <a:latin typeface="+mn-lt"/>
                <a:ea typeface="+mn-ea"/>
                <a:cs typeface="+mn-cs"/>
              </a:rPr>
              <a:t>. </a:t>
            </a:r>
            <a:r>
              <a:rPr kumimoji="1" lang="ja-JP" altLang="ja-JP" sz="1200" kern="1200" dirty="0">
                <a:solidFill>
                  <a:schemeClr val="tx1"/>
                </a:solidFill>
                <a:effectLst/>
                <a:latin typeface="+mn-lt"/>
                <a:ea typeface="+mn-ea"/>
                <a:cs typeface="+mn-cs"/>
              </a:rPr>
              <a:t>抽象化レベルが上がるほど実装の詳細部分は抽象化され</a:t>
            </a:r>
            <a:r>
              <a:rPr kumimoji="1" lang="en-US" altLang="ja-JP" sz="1200" kern="1200" dirty="0">
                <a:solidFill>
                  <a:schemeClr val="tx1"/>
                </a:solidFill>
                <a:effectLst/>
                <a:latin typeface="+mn-lt"/>
                <a:ea typeface="+mn-ea"/>
                <a:cs typeface="+mn-cs"/>
              </a:rPr>
              <a:t>,</a:t>
            </a:r>
            <a:r>
              <a:rPr kumimoji="1" lang="ja-JP" altLang="ja-JP" sz="1200" kern="1200" dirty="0">
                <a:solidFill>
                  <a:schemeClr val="tx1"/>
                </a:solidFill>
                <a:effectLst/>
                <a:latin typeface="+mn-lt"/>
                <a:ea typeface="+mn-ea"/>
                <a:cs typeface="+mn-cs"/>
              </a:rPr>
              <a:t>　プログラムとの対話操作を容易にシミュレートできる</a:t>
            </a:r>
            <a:r>
              <a:rPr kumimoji="1" lang="en-US" altLang="ja-JP" sz="1200" kern="1200" dirty="0">
                <a:solidFill>
                  <a:schemeClr val="tx1"/>
                </a:solidFill>
                <a:effectLst/>
                <a:latin typeface="+mn-lt"/>
                <a:ea typeface="+mn-ea"/>
                <a:cs typeface="+mn-cs"/>
              </a:rPr>
              <a:t>.</a:t>
            </a:r>
            <a:r>
              <a:rPr kumimoji="1" lang="ja-JP" altLang="ja-JP" sz="1200" kern="1200" dirty="0">
                <a:solidFill>
                  <a:schemeClr val="tx1"/>
                </a:solidFill>
                <a:effectLst/>
                <a:latin typeface="+mn-lt"/>
                <a:ea typeface="+mn-ea"/>
                <a:cs typeface="+mn-cs"/>
              </a:rPr>
              <a:t>　ただし障害を引き起こしている原因（実装）の詳細部分も抽象化されてしまう恐れがある</a:t>
            </a:r>
            <a:r>
              <a:rPr kumimoji="1" lang="en-US" altLang="ja-JP" sz="1200" kern="1200" dirty="0">
                <a:solidFill>
                  <a:schemeClr val="tx1"/>
                </a:solidFill>
                <a:effectLst/>
                <a:latin typeface="+mn-lt"/>
                <a:ea typeface="+mn-ea"/>
                <a:cs typeface="+mn-cs"/>
              </a:rPr>
              <a:t>.</a:t>
            </a:r>
            <a:endParaRPr kumimoji="1" lang="ja-JP" altLang="ja-JP" sz="1200" kern="1200" dirty="0">
              <a:solidFill>
                <a:schemeClr val="tx1"/>
              </a:solidFill>
              <a:effectLst/>
              <a:latin typeface="+mn-lt"/>
              <a:ea typeface="+mn-ea"/>
              <a:cs typeface="+mn-cs"/>
            </a:endParaRPr>
          </a:p>
          <a:p>
            <a:r>
              <a:rPr kumimoji="1" lang="ja-JP" altLang="ja-JP" sz="1200" kern="1200" dirty="0">
                <a:solidFill>
                  <a:schemeClr val="tx1"/>
                </a:solidFill>
                <a:effectLst/>
                <a:latin typeface="+mn-lt"/>
                <a:ea typeface="+mn-ea"/>
                <a:cs typeface="+mn-cs"/>
              </a:rPr>
              <a:t>プレゼンテーション層のテストではどのようなプログラムが対象であっても</a:t>
            </a:r>
            <a:r>
              <a:rPr kumimoji="1" lang="en-US" altLang="ja-JP" sz="1200" kern="1200" dirty="0">
                <a:solidFill>
                  <a:schemeClr val="tx1"/>
                </a:solidFill>
                <a:effectLst/>
                <a:latin typeface="+mn-lt"/>
                <a:ea typeface="+mn-ea"/>
                <a:cs typeface="+mn-cs"/>
              </a:rPr>
              <a:t>,</a:t>
            </a:r>
            <a:r>
              <a:rPr kumimoji="1" lang="ja-JP" altLang="ja-JP" sz="1200" kern="1200" dirty="0">
                <a:solidFill>
                  <a:schemeClr val="tx1"/>
                </a:solidFill>
                <a:effectLst/>
                <a:latin typeface="+mn-lt"/>
                <a:ea typeface="+mn-ea"/>
                <a:cs typeface="+mn-cs"/>
              </a:rPr>
              <a:t>　ユーザの振る舞いをシミュレートし自動化することができる</a:t>
            </a:r>
            <a:r>
              <a:rPr kumimoji="1" lang="en-US" altLang="ja-JP" sz="1200" kern="1200" dirty="0">
                <a:solidFill>
                  <a:schemeClr val="tx1"/>
                </a:solidFill>
                <a:effectLst/>
                <a:latin typeface="+mn-lt"/>
                <a:ea typeface="+mn-ea"/>
                <a:cs typeface="+mn-cs"/>
              </a:rPr>
              <a:t>.</a:t>
            </a:r>
            <a:r>
              <a:rPr kumimoji="1" lang="ja-JP" altLang="ja-JP" sz="1200" kern="1200" dirty="0">
                <a:solidFill>
                  <a:schemeClr val="tx1"/>
                </a:solidFill>
                <a:effectLst/>
                <a:latin typeface="+mn-lt"/>
                <a:ea typeface="+mn-ea"/>
                <a:cs typeface="+mn-cs"/>
              </a:rPr>
              <a:t>　しかしプレゼンテーション層で問題が発生した場合やプレゼンテーション層以下の層にアクセスができない場合に限って用いるべきである</a:t>
            </a:r>
            <a:r>
              <a:rPr kumimoji="1" lang="en-US" altLang="ja-JP" sz="1200" kern="1200" dirty="0">
                <a:solidFill>
                  <a:schemeClr val="tx1"/>
                </a:solidFill>
                <a:effectLst/>
                <a:latin typeface="+mn-lt"/>
                <a:ea typeface="+mn-ea"/>
                <a:cs typeface="+mn-cs"/>
              </a:rPr>
              <a:t>.</a:t>
            </a:r>
            <a:endParaRPr kumimoji="1" lang="ja-JP" altLang="ja-JP" sz="1200" kern="1200" dirty="0">
              <a:solidFill>
                <a:schemeClr val="tx1"/>
              </a:solidFill>
              <a:effectLst/>
              <a:latin typeface="+mn-lt"/>
              <a:ea typeface="+mn-ea"/>
              <a:cs typeface="+mn-cs"/>
            </a:endParaRPr>
          </a:p>
          <a:p>
            <a:endParaRPr kumimoji="1" lang="ja-JP" altLang="en-US" dirty="0"/>
          </a:p>
        </p:txBody>
      </p:sp>
      <p:sp>
        <p:nvSpPr>
          <p:cNvPr id="4" name="スライド番号プレースホルダー 3"/>
          <p:cNvSpPr>
            <a:spLocks noGrp="1"/>
          </p:cNvSpPr>
          <p:nvPr>
            <p:ph type="sldNum" sz="quarter" idx="10"/>
          </p:nvPr>
        </p:nvSpPr>
        <p:spPr/>
        <p:txBody>
          <a:bodyPr/>
          <a:lstStyle/>
          <a:p>
            <a:fld id="{D123A63E-5B93-4C0A-B257-36F2FE62705A}" type="slidenum">
              <a:rPr kumimoji="1" lang="ja-JP" altLang="en-US" smtClean="0"/>
              <a:t>14</a:t>
            </a:fld>
            <a:endParaRPr kumimoji="1" lang="ja-JP" altLang="en-US"/>
          </a:p>
        </p:txBody>
      </p:sp>
    </p:spTree>
    <p:extLst>
      <p:ext uri="{BB962C8B-B14F-4D97-AF65-F5344CB8AC3E}">
        <p14:creationId xmlns:p14="http://schemas.microsoft.com/office/powerpoint/2010/main" val="315347442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ja-JP" sz="1200" kern="1200" dirty="0">
                <a:solidFill>
                  <a:schemeClr val="tx1"/>
                </a:solidFill>
                <a:effectLst/>
                <a:latin typeface="+mn-lt"/>
                <a:ea typeface="+mn-ea"/>
                <a:cs typeface="+mn-cs"/>
              </a:rPr>
              <a:t>機能層のテスト：自動化用に設計されたインタフェース</a:t>
            </a:r>
            <a:r>
              <a:rPr kumimoji="1" lang="en-US" altLang="ja-JP" sz="1200" kern="1200" dirty="0">
                <a:solidFill>
                  <a:schemeClr val="tx1"/>
                </a:solidFill>
                <a:effectLst/>
                <a:latin typeface="+mn-lt"/>
                <a:ea typeface="+mn-ea"/>
                <a:cs typeface="+mn-cs"/>
              </a:rPr>
              <a:t>,</a:t>
            </a:r>
            <a:r>
              <a:rPr kumimoji="1" lang="ja-JP" altLang="ja-JP" sz="1200" kern="1200" dirty="0">
                <a:solidFill>
                  <a:schemeClr val="tx1"/>
                </a:solidFill>
                <a:effectLst/>
                <a:latin typeface="+mn-lt"/>
                <a:ea typeface="+mn-ea"/>
                <a:cs typeface="+mn-cs"/>
              </a:rPr>
              <a:t>　より一般的には何らかのシステムとの相互接続のために設計されたインタフェースがプログラムで提供されていれば</a:t>
            </a:r>
            <a:r>
              <a:rPr kumimoji="1" lang="en-US" altLang="ja-JP" sz="1200" kern="1200" dirty="0">
                <a:solidFill>
                  <a:schemeClr val="tx1"/>
                </a:solidFill>
                <a:effectLst/>
                <a:latin typeface="+mn-lt"/>
                <a:ea typeface="+mn-ea"/>
                <a:cs typeface="+mn-cs"/>
              </a:rPr>
              <a:t>,</a:t>
            </a:r>
            <a:r>
              <a:rPr kumimoji="1" lang="ja-JP" altLang="ja-JP" sz="1200" kern="1200" dirty="0">
                <a:solidFill>
                  <a:schemeClr val="tx1"/>
                </a:solidFill>
                <a:effectLst/>
                <a:latin typeface="+mn-lt"/>
                <a:ea typeface="+mn-ea"/>
                <a:cs typeface="+mn-cs"/>
              </a:rPr>
              <a:t>　ユーザとの対話型操作をシミュレートするよりもより便利になる</a:t>
            </a:r>
            <a:r>
              <a:rPr kumimoji="1" lang="en-US" altLang="ja-JP" sz="1200" kern="1200" dirty="0">
                <a:solidFill>
                  <a:schemeClr val="tx1"/>
                </a:solidFill>
                <a:effectLst/>
                <a:latin typeface="+mn-lt"/>
                <a:ea typeface="+mn-ea"/>
                <a:cs typeface="+mn-cs"/>
              </a:rPr>
              <a:t>.</a:t>
            </a:r>
            <a:endParaRPr kumimoji="1" lang="ja-JP" altLang="ja-JP" sz="1200" kern="1200" dirty="0">
              <a:solidFill>
                <a:schemeClr val="tx1"/>
              </a:solidFill>
              <a:effectLst/>
              <a:latin typeface="+mn-lt"/>
              <a:ea typeface="+mn-ea"/>
              <a:cs typeface="+mn-cs"/>
            </a:endParaRPr>
          </a:p>
          <a:p>
            <a:r>
              <a:rPr kumimoji="1" lang="ja-JP" altLang="ja-JP" sz="1200" kern="1200" dirty="0">
                <a:solidFill>
                  <a:schemeClr val="tx1"/>
                </a:solidFill>
                <a:effectLst/>
                <a:latin typeface="+mn-lt"/>
                <a:ea typeface="+mn-ea"/>
                <a:cs typeface="+mn-cs"/>
              </a:rPr>
              <a:t>一般にテスト結果の収集と評価が簡単に行えることが機能層でテストする大きな利点である</a:t>
            </a:r>
            <a:r>
              <a:rPr kumimoji="1" lang="en-US" altLang="ja-JP" sz="1200" kern="1200" dirty="0">
                <a:solidFill>
                  <a:schemeClr val="tx1"/>
                </a:solidFill>
                <a:effectLst/>
                <a:latin typeface="+mn-lt"/>
                <a:ea typeface="+mn-ea"/>
                <a:cs typeface="+mn-cs"/>
              </a:rPr>
              <a:t>. </a:t>
            </a:r>
            <a:r>
              <a:rPr kumimoji="1" lang="ja-JP" altLang="ja-JP" sz="1200" kern="1200" dirty="0">
                <a:solidFill>
                  <a:schemeClr val="tx1"/>
                </a:solidFill>
                <a:effectLst/>
                <a:latin typeface="+mn-lt"/>
                <a:ea typeface="+mn-ea"/>
                <a:cs typeface="+mn-cs"/>
              </a:rPr>
              <a:t>人間向けに設計されたプレゼンテーション層でのテストが難しい場合でも問題はない</a:t>
            </a:r>
            <a:r>
              <a:rPr kumimoji="1" lang="en-US" altLang="ja-JP" sz="1200" kern="1200" dirty="0">
                <a:solidFill>
                  <a:schemeClr val="tx1"/>
                </a:solidFill>
                <a:effectLst/>
                <a:latin typeface="+mn-lt"/>
                <a:ea typeface="+mn-ea"/>
                <a:cs typeface="+mn-cs"/>
              </a:rPr>
              <a:t>.</a:t>
            </a:r>
            <a:endParaRPr kumimoji="1" lang="ja-JP" altLang="ja-JP" sz="1200" kern="1200" dirty="0">
              <a:solidFill>
                <a:schemeClr val="tx1"/>
              </a:solidFill>
              <a:effectLst/>
              <a:latin typeface="+mn-lt"/>
              <a:ea typeface="+mn-ea"/>
              <a:cs typeface="+mn-cs"/>
            </a:endParaRPr>
          </a:p>
          <a:p>
            <a:endParaRPr kumimoji="1" lang="ja-JP" altLang="en-US" dirty="0"/>
          </a:p>
        </p:txBody>
      </p:sp>
      <p:sp>
        <p:nvSpPr>
          <p:cNvPr id="4" name="スライド番号プレースホルダー 3"/>
          <p:cNvSpPr>
            <a:spLocks noGrp="1"/>
          </p:cNvSpPr>
          <p:nvPr>
            <p:ph type="sldNum" sz="quarter" idx="10"/>
          </p:nvPr>
        </p:nvSpPr>
        <p:spPr/>
        <p:txBody>
          <a:bodyPr/>
          <a:lstStyle/>
          <a:p>
            <a:fld id="{D123A63E-5B93-4C0A-B257-36F2FE62705A}" type="slidenum">
              <a:rPr kumimoji="1" lang="ja-JP" altLang="en-US" smtClean="0"/>
              <a:t>15</a:t>
            </a:fld>
            <a:endParaRPr kumimoji="1" lang="ja-JP" altLang="en-US"/>
          </a:p>
        </p:txBody>
      </p:sp>
    </p:spTree>
    <p:extLst>
      <p:ext uri="{BB962C8B-B14F-4D97-AF65-F5344CB8AC3E}">
        <p14:creationId xmlns:p14="http://schemas.microsoft.com/office/powerpoint/2010/main" val="306683248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ja-JP" sz="1200" kern="1200" dirty="0">
                <a:solidFill>
                  <a:schemeClr val="tx1"/>
                </a:solidFill>
                <a:effectLst/>
                <a:latin typeface="+mn-lt"/>
                <a:ea typeface="+mn-ea"/>
                <a:cs typeface="+mn-cs"/>
              </a:rPr>
              <a:t>ユニット層のテスト：ある程度の規模のプログラムは</a:t>
            </a:r>
            <a:r>
              <a:rPr kumimoji="1" lang="en-US" altLang="ja-JP" sz="1200" kern="1200" dirty="0">
                <a:solidFill>
                  <a:schemeClr val="tx1"/>
                </a:solidFill>
                <a:effectLst/>
                <a:latin typeface="+mn-lt"/>
                <a:ea typeface="+mn-ea"/>
                <a:cs typeface="+mn-cs"/>
              </a:rPr>
              <a:t>,</a:t>
            </a:r>
            <a:r>
              <a:rPr kumimoji="1" lang="ja-JP" altLang="ja-JP" sz="1200" kern="1200" dirty="0">
                <a:solidFill>
                  <a:schemeClr val="tx1"/>
                </a:solidFill>
                <a:effectLst/>
                <a:latin typeface="+mn-lt"/>
                <a:ea typeface="+mn-ea"/>
                <a:cs typeface="+mn-cs"/>
              </a:rPr>
              <a:t>　サブプログラム・関数・ライブラリ・モジュールといった</a:t>
            </a:r>
            <a:r>
              <a:rPr kumimoji="1" lang="en-US" altLang="ja-JP" sz="1200" kern="1200" dirty="0">
                <a:solidFill>
                  <a:schemeClr val="tx1"/>
                </a:solidFill>
                <a:effectLst/>
                <a:latin typeface="+mn-lt"/>
                <a:ea typeface="+mn-ea"/>
                <a:cs typeface="+mn-cs"/>
              </a:rPr>
              <a:t>,</a:t>
            </a:r>
            <a:r>
              <a:rPr kumimoji="1" lang="ja-JP" altLang="ja-JP" sz="1200" kern="1200" dirty="0">
                <a:solidFill>
                  <a:schemeClr val="tx1"/>
                </a:solidFill>
                <a:effectLst/>
                <a:latin typeface="+mn-lt"/>
                <a:ea typeface="+mn-ea"/>
                <a:cs typeface="+mn-cs"/>
              </a:rPr>
              <a:t>　多数の独立したユニットに分解できる</a:t>
            </a:r>
            <a:r>
              <a:rPr kumimoji="1" lang="en-US" altLang="ja-JP" sz="1200" kern="1200" dirty="0">
                <a:solidFill>
                  <a:schemeClr val="tx1"/>
                </a:solidFill>
                <a:effectLst/>
                <a:latin typeface="+mn-lt"/>
                <a:ea typeface="+mn-ea"/>
                <a:cs typeface="+mn-cs"/>
              </a:rPr>
              <a:t>.</a:t>
            </a:r>
            <a:endParaRPr kumimoji="1" lang="ja-JP" altLang="ja-JP" sz="1200" kern="1200" dirty="0">
              <a:solidFill>
                <a:schemeClr val="tx1"/>
              </a:solidFill>
              <a:effectLst/>
              <a:latin typeface="+mn-lt"/>
              <a:ea typeface="+mn-ea"/>
              <a:cs typeface="+mn-cs"/>
            </a:endParaRPr>
          </a:p>
          <a:p>
            <a:r>
              <a:rPr kumimoji="1" lang="ja-JP" altLang="ja-JP" sz="1200" kern="1200" dirty="0">
                <a:solidFill>
                  <a:schemeClr val="tx1"/>
                </a:solidFill>
                <a:effectLst/>
                <a:latin typeface="+mn-lt"/>
                <a:ea typeface="+mn-ea"/>
                <a:cs typeface="+mn-cs"/>
              </a:rPr>
              <a:t>ここではプログラム全体ではなく特定のユニットだけを自動実行することを考える</a:t>
            </a:r>
            <a:r>
              <a:rPr kumimoji="1" lang="en-US" altLang="ja-JP" sz="1200" kern="1200" dirty="0">
                <a:solidFill>
                  <a:schemeClr val="tx1"/>
                </a:solidFill>
                <a:effectLst/>
                <a:latin typeface="+mn-lt"/>
                <a:ea typeface="+mn-ea"/>
                <a:cs typeface="+mn-cs"/>
              </a:rPr>
              <a:t>.</a:t>
            </a:r>
            <a:r>
              <a:rPr kumimoji="1" lang="ja-JP" altLang="ja-JP" sz="1200" kern="1200" dirty="0">
                <a:solidFill>
                  <a:schemeClr val="tx1"/>
                </a:solidFill>
                <a:effectLst/>
                <a:latin typeface="+mn-lt"/>
                <a:ea typeface="+mn-ea"/>
                <a:cs typeface="+mn-cs"/>
              </a:rPr>
              <a:t>　この方法は簡単に自動化できるという利点がある</a:t>
            </a:r>
            <a:r>
              <a:rPr kumimoji="1" lang="en-US" altLang="ja-JP" sz="1200" kern="1200" dirty="0">
                <a:solidFill>
                  <a:schemeClr val="tx1"/>
                </a:solidFill>
                <a:effectLst/>
                <a:latin typeface="+mn-lt"/>
                <a:ea typeface="+mn-ea"/>
                <a:cs typeface="+mn-cs"/>
              </a:rPr>
              <a:t>.</a:t>
            </a:r>
            <a:r>
              <a:rPr kumimoji="1" lang="ja-JP" altLang="ja-JP" sz="1200" kern="1200" dirty="0">
                <a:solidFill>
                  <a:schemeClr val="tx1"/>
                </a:solidFill>
                <a:effectLst/>
                <a:latin typeface="+mn-lt"/>
                <a:ea typeface="+mn-ea"/>
                <a:cs typeface="+mn-cs"/>
              </a:rPr>
              <a:t>　ただし問題が単体のユニットで起こっていなければこの方法は使用できず</a:t>
            </a:r>
            <a:r>
              <a:rPr kumimoji="1" lang="en-US" altLang="ja-JP" sz="1200" kern="1200" dirty="0">
                <a:solidFill>
                  <a:schemeClr val="tx1"/>
                </a:solidFill>
                <a:effectLst/>
                <a:latin typeface="+mn-lt"/>
                <a:ea typeface="+mn-ea"/>
                <a:cs typeface="+mn-cs"/>
              </a:rPr>
              <a:t>,</a:t>
            </a:r>
            <a:r>
              <a:rPr kumimoji="1" lang="ja-JP" altLang="ja-JP" sz="1200" kern="1200" dirty="0">
                <a:solidFill>
                  <a:schemeClr val="tx1"/>
                </a:solidFill>
                <a:effectLst/>
                <a:latin typeface="+mn-lt"/>
                <a:ea typeface="+mn-ea"/>
                <a:cs typeface="+mn-cs"/>
              </a:rPr>
              <a:t>　またエンドユーザはユニットにはアクセスできない</a:t>
            </a:r>
            <a:r>
              <a:rPr kumimoji="1" lang="en-US" altLang="ja-JP" sz="1200" kern="1200" dirty="0">
                <a:solidFill>
                  <a:schemeClr val="tx1"/>
                </a:solidFill>
                <a:effectLst/>
                <a:latin typeface="+mn-lt"/>
                <a:ea typeface="+mn-ea"/>
                <a:cs typeface="+mn-cs"/>
              </a:rPr>
              <a:t>.</a:t>
            </a:r>
            <a:r>
              <a:rPr kumimoji="1" lang="ja-JP" altLang="ja-JP" sz="1200" kern="1200" dirty="0">
                <a:solidFill>
                  <a:schemeClr val="tx1"/>
                </a:solidFill>
                <a:effectLst/>
                <a:latin typeface="+mn-lt"/>
                <a:ea typeface="+mn-ea"/>
                <a:cs typeface="+mn-cs"/>
              </a:rPr>
              <a:t>　</a:t>
            </a:r>
          </a:p>
          <a:p>
            <a:endParaRPr kumimoji="1" lang="ja-JP" altLang="en-US" dirty="0"/>
          </a:p>
        </p:txBody>
      </p:sp>
      <p:sp>
        <p:nvSpPr>
          <p:cNvPr id="4" name="スライド番号プレースホルダー 3"/>
          <p:cNvSpPr>
            <a:spLocks noGrp="1"/>
          </p:cNvSpPr>
          <p:nvPr>
            <p:ph type="sldNum" sz="quarter" idx="10"/>
          </p:nvPr>
        </p:nvSpPr>
        <p:spPr/>
        <p:txBody>
          <a:bodyPr/>
          <a:lstStyle/>
          <a:p>
            <a:fld id="{D123A63E-5B93-4C0A-B257-36F2FE62705A}" type="slidenum">
              <a:rPr kumimoji="1" lang="ja-JP" altLang="en-US" smtClean="0"/>
              <a:t>16</a:t>
            </a:fld>
            <a:endParaRPr kumimoji="1" lang="ja-JP" altLang="en-US"/>
          </a:p>
        </p:txBody>
      </p:sp>
    </p:spTree>
    <p:extLst>
      <p:ext uri="{BB962C8B-B14F-4D97-AF65-F5344CB8AC3E}">
        <p14:creationId xmlns:p14="http://schemas.microsoft.com/office/powerpoint/2010/main" val="353813374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ja-JP" sz="1200" kern="1200" dirty="0">
                <a:solidFill>
                  <a:schemeClr val="tx1"/>
                </a:solidFill>
                <a:effectLst/>
                <a:latin typeface="+mn-lt"/>
                <a:ea typeface="+mn-ea"/>
                <a:cs typeface="+mn-cs"/>
              </a:rPr>
              <a:t>各テストを例えると</a:t>
            </a:r>
            <a:r>
              <a:rPr kumimoji="1" lang="en-US" altLang="ja-JP" sz="1200" kern="1200" dirty="0">
                <a:solidFill>
                  <a:schemeClr val="tx1"/>
                </a:solidFill>
                <a:effectLst/>
                <a:latin typeface="+mn-lt"/>
                <a:ea typeface="+mn-ea"/>
                <a:cs typeface="+mn-cs"/>
              </a:rPr>
              <a:t>…</a:t>
            </a:r>
            <a:endParaRPr kumimoji="1" lang="ja-JP" altLang="ja-JP" sz="1200" kern="1200" dirty="0">
              <a:solidFill>
                <a:schemeClr val="tx1"/>
              </a:solidFill>
              <a:effectLst/>
              <a:latin typeface="+mn-lt"/>
              <a:ea typeface="+mn-ea"/>
              <a:cs typeface="+mn-cs"/>
            </a:endParaRPr>
          </a:p>
          <a:p>
            <a:r>
              <a:rPr kumimoji="1" lang="ja-JP" altLang="ja-JP" sz="1200" kern="1200" dirty="0">
                <a:solidFill>
                  <a:schemeClr val="tx1"/>
                </a:solidFill>
                <a:effectLst/>
                <a:latin typeface="+mn-lt"/>
                <a:ea typeface="+mn-ea"/>
                <a:cs typeface="+mn-cs"/>
              </a:rPr>
              <a:t>外科手術を受ける</a:t>
            </a:r>
          </a:p>
          <a:p>
            <a:r>
              <a:rPr kumimoji="1" lang="ja-JP" altLang="ja-JP" sz="1200" kern="1200" dirty="0">
                <a:solidFill>
                  <a:schemeClr val="tx1"/>
                </a:solidFill>
                <a:effectLst/>
                <a:latin typeface="+mn-lt"/>
                <a:ea typeface="+mn-ea"/>
                <a:cs typeface="+mn-cs"/>
              </a:rPr>
              <a:t>プレゼンテーション層のテスト：実際に外科医が行う手術を見る</a:t>
            </a:r>
            <a:r>
              <a:rPr kumimoji="1" lang="en-US" altLang="ja-JP" sz="1200" kern="1200" dirty="0">
                <a:solidFill>
                  <a:schemeClr val="tx1"/>
                </a:solidFill>
                <a:effectLst/>
                <a:latin typeface="+mn-lt"/>
                <a:ea typeface="+mn-ea"/>
                <a:cs typeface="+mn-cs"/>
              </a:rPr>
              <a:t>.</a:t>
            </a:r>
            <a:r>
              <a:rPr kumimoji="1" lang="ja-JP" altLang="ja-JP" sz="1200" kern="1200" dirty="0">
                <a:solidFill>
                  <a:schemeClr val="tx1"/>
                </a:solidFill>
                <a:effectLst/>
                <a:latin typeface="+mn-lt"/>
                <a:ea typeface="+mn-ea"/>
                <a:cs typeface="+mn-cs"/>
              </a:rPr>
              <a:t>（対話型）</a:t>
            </a:r>
          </a:p>
          <a:p>
            <a:r>
              <a:rPr kumimoji="1" lang="ja-JP" altLang="ja-JP" sz="1200" kern="1200" dirty="0">
                <a:solidFill>
                  <a:schemeClr val="tx1"/>
                </a:solidFill>
                <a:effectLst/>
                <a:latin typeface="+mn-lt"/>
                <a:ea typeface="+mn-ea"/>
                <a:cs typeface="+mn-cs"/>
              </a:rPr>
              <a:t>機能層のテスト：外科医の手術過程（インタフェース）のマニュアルについてテストする</a:t>
            </a:r>
            <a:r>
              <a:rPr kumimoji="1" lang="en-US" altLang="ja-JP" sz="1200" kern="1200" dirty="0">
                <a:solidFill>
                  <a:schemeClr val="tx1"/>
                </a:solidFill>
                <a:effectLst/>
                <a:latin typeface="+mn-lt"/>
                <a:ea typeface="+mn-ea"/>
                <a:cs typeface="+mn-cs"/>
              </a:rPr>
              <a:t>.</a:t>
            </a:r>
            <a:r>
              <a:rPr kumimoji="1" lang="ja-JP" altLang="ja-JP" sz="1200" kern="1200" dirty="0">
                <a:solidFill>
                  <a:schemeClr val="tx1"/>
                </a:solidFill>
                <a:effectLst/>
                <a:latin typeface="+mn-lt"/>
                <a:ea typeface="+mn-ea"/>
                <a:cs typeface="+mn-cs"/>
              </a:rPr>
              <a:t>　実際このマニュアルがしっかりとしていれば</a:t>
            </a:r>
            <a:r>
              <a:rPr kumimoji="1" lang="en-US" altLang="ja-JP" sz="1200" kern="1200" dirty="0">
                <a:solidFill>
                  <a:schemeClr val="tx1"/>
                </a:solidFill>
                <a:effectLst/>
                <a:latin typeface="+mn-lt"/>
                <a:ea typeface="+mn-ea"/>
                <a:cs typeface="+mn-cs"/>
              </a:rPr>
              <a:t>,</a:t>
            </a:r>
            <a:r>
              <a:rPr kumimoji="1" lang="ja-JP" altLang="ja-JP" sz="1200" kern="1200" dirty="0">
                <a:solidFill>
                  <a:schemeClr val="tx1"/>
                </a:solidFill>
                <a:effectLst/>
                <a:latin typeface="+mn-lt"/>
                <a:ea typeface="+mn-ea"/>
                <a:cs typeface="+mn-cs"/>
              </a:rPr>
              <a:t>　外科手術をしたことがない人でもできる（そんなことは絶対あり得ないが</a:t>
            </a:r>
            <a:r>
              <a:rPr kumimoji="1" lang="en-US" altLang="ja-JP" sz="1200" kern="1200" dirty="0">
                <a:solidFill>
                  <a:schemeClr val="tx1"/>
                </a:solidFill>
                <a:effectLst/>
                <a:latin typeface="+mn-lt"/>
                <a:ea typeface="+mn-ea"/>
                <a:cs typeface="+mn-cs"/>
              </a:rPr>
              <a:t>…</a:t>
            </a:r>
            <a:r>
              <a:rPr kumimoji="1" lang="ja-JP" altLang="ja-JP" sz="1200" kern="1200" dirty="0">
                <a:solidFill>
                  <a:schemeClr val="tx1"/>
                </a:solidFill>
                <a:effectLst/>
                <a:latin typeface="+mn-lt"/>
                <a:ea typeface="+mn-ea"/>
                <a:cs typeface="+mn-cs"/>
              </a:rPr>
              <a:t>）</a:t>
            </a:r>
          </a:p>
          <a:p>
            <a:r>
              <a:rPr kumimoji="1" lang="ja-JP" altLang="ja-JP" sz="1200" kern="1200" dirty="0">
                <a:solidFill>
                  <a:schemeClr val="tx1"/>
                </a:solidFill>
                <a:effectLst/>
                <a:latin typeface="+mn-lt"/>
                <a:ea typeface="+mn-ea"/>
                <a:cs typeface="+mn-cs"/>
              </a:rPr>
              <a:t>ユニット層のテスト：手術過程を分離させ（ユニットに分割）</a:t>
            </a:r>
            <a:r>
              <a:rPr kumimoji="1" lang="en-US" altLang="ja-JP" sz="1200" kern="1200" dirty="0">
                <a:solidFill>
                  <a:schemeClr val="tx1"/>
                </a:solidFill>
                <a:effectLst/>
                <a:latin typeface="+mn-lt"/>
                <a:ea typeface="+mn-ea"/>
                <a:cs typeface="+mn-cs"/>
              </a:rPr>
              <a:t>,</a:t>
            </a:r>
            <a:r>
              <a:rPr kumimoji="1" lang="ja-JP" altLang="ja-JP" sz="1200" kern="1200" dirty="0">
                <a:solidFill>
                  <a:schemeClr val="tx1"/>
                </a:solidFill>
                <a:effectLst/>
                <a:latin typeface="+mn-lt"/>
                <a:ea typeface="+mn-ea"/>
                <a:cs typeface="+mn-cs"/>
              </a:rPr>
              <a:t>　それぞれについてテストする</a:t>
            </a:r>
            <a:r>
              <a:rPr kumimoji="1" lang="en-US" altLang="ja-JP" sz="1200" kern="1200" dirty="0">
                <a:solidFill>
                  <a:schemeClr val="tx1"/>
                </a:solidFill>
                <a:effectLst/>
                <a:latin typeface="+mn-lt"/>
                <a:ea typeface="+mn-ea"/>
                <a:cs typeface="+mn-cs"/>
              </a:rPr>
              <a:t>(</a:t>
            </a:r>
            <a:r>
              <a:rPr kumimoji="1" lang="ja-JP" altLang="ja-JP" sz="1200" kern="1200" dirty="0">
                <a:solidFill>
                  <a:schemeClr val="tx1"/>
                </a:solidFill>
                <a:effectLst/>
                <a:latin typeface="+mn-lt"/>
                <a:ea typeface="+mn-ea"/>
                <a:cs typeface="+mn-cs"/>
              </a:rPr>
              <a:t>例えば針で縫う過程で誤りがあったならばこれをテストする</a:t>
            </a:r>
            <a:r>
              <a:rPr kumimoji="1" lang="en-US" altLang="ja-JP" sz="1200" kern="1200" dirty="0">
                <a:solidFill>
                  <a:schemeClr val="tx1"/>
                </a:solidFill>
                <a:effectLst/>
                <a:latin typeface="+mn-lt"/>
                <a:ea typeface="+mn-ea"/>
                <a:cs typeface="+mn-cs"/>
              </a:rPr>
              <a:t>.</a:t>
            </a:r>
            <a:r>
              <a:rPr kumimoji="1" lang="ja-JP" altLang="ja-JP" sz="1200" kern="1200" dirty="0">
                <a:solidFill>
                  <a:schemeClr val="tx1"/>
                </a:solidFill>
                <a:effectLst/>
                <a:latin typeface="+mn-lt"/>
                <a:ea typeface="+mn-ea"/>
                <a:cs typeface="+mn-cs"/>
              </a:rPr>
              <a:t>　ただしこの手術の複数の過程で問題があればこのテストに意味はなく</a:t>
            </a:r>
            <a:r>
              <a:rPr kumimoji="1" lang="en-US" altLang="ja-JP" sz="1200" kern="1200" dirty="0">
                <a:solidFill>
                  <a:schemeClr val="tx1"/>
                </a:solidFill>
                <a:effectLst/>
                <a:latin typeface="+mn-lt"/>
                <a:ea typeface="+mn-ea"/>
                <a:cs typeface="+mn-cs"/>
              </a:rPr>
              <a:t>,</a:t>
            </a:r>
            <a:r>
              <a:rPr kumimoji="1" lang="ja-JP" altLang="ja-JP" sz="1200" kern="1200" dirty="0">
                <a:solidFill>
                  <a:schemeClr val="tx1"/>
                </a:solidFill>
                <a:effectLst/>
                <a:latin typeface="+mn-lt"/>
                <a:ea typeface="+mn-ea"/>
                <a:cs typeface="+mn-cs"/>
              </a:rPr>
              <a:t>　専門的な内容のためエンドユーザはアクセスできない</a:t>
            </a:r>
            <a:r>
              <a:rPr kumimoji="1" lang="en-US" altLang="ja-JP" sz="1200" kern="1200" dirty="0">
                <a:solidFill>
                  <a:schemeClr val="tx1"/>
                </a:solidFill>
                <a:effectLst/>
                <a:latin typeface="+mn-lt"/>
                <a:ea typeface="+mn-ea"/>
                <a:cs typeface="+mn-cs"/>
              </a:rPr>
              <a:t>)</a:t>
            </a:r>
            <a:endParaRPr kumimoji="1" lang="ja-JP" altLang="ja-JP" sz="1200" kern="1200" dirty="0">
              <a:solidFill>
                <a:schemeClr val="tx1"/>
              </a:solidFill>
              <a:effectLst/>
              <a:latin typeface="+mn-lt"/>
              <a:ea typeface="+mn-ea"/>
              <a:cs typeface="+mn-cs"/>
            </a:endParaRPr>
          </a:p>
          <a:p>
            <a:endParaRPr kumimoji="1" lang="ja-JP" altLang="en-US" dirty="0"/>
          </a:p>
        </p:txBody>
      </p:sp>
      <p:sp>
        <p:nvSpPr>
          <p:cNvPr id="4" name="スライド番号プレースホルダー 3"/>
          <p:cNvSpPr>
            <a:spLocks noGrp="1"/>
          </p:cNvSpPr>
          <p:nvPr>
            <p:ph type="sldNum" sz="quarter" idx="10"/>
          </p:nvPr>
        </p:nvSpPr>
        <p:spPr/>
        <p:txBody>
          <a:bodyPr/>
          <a:lstStyle/>
          <a:p>
            <a:fld id="{D123A63E-5B93-4C0A-B257-36F2FE62705A}" type="slidenum">
              <a:rPr kumimoji="1" lang="ja-JP" altLang="en-US" smtClean="0"/>
              <a:t>17</a:t>
            </a:fld>
            <a:endParaRPr kumimoji="1" lang="ja-JP" altLang="en-US"/>
          </a:p>
        </p:txBody>
      </p:sp>
    </p:spTree>
    <p:extLst>
      <p:ext uri="{BB962C8B-B14F-4D97-AF65-F5344CB8AC3E}">
        <p14:creationId xmlns:p14="http://schemas.microsoft.com/office/powerpoint/2010/main" val="386835574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タイトル スライド">
    <p:spTree>
      <p:nvGrpSpPr>
        <p:cNvPr id="1" name=""/>
        <p:cNvGrpSpPr/>
        <p:nvPr/>
      </p:nvGrpSpPr>
      <p:grpSpPr>
        <a:xfrm>
          <a:off x="0" y="0"/>
          <a:ext cx="0" cy="0"/>
          <a:chOff x="0" y="0"/>
          <a:chExt cx="0" cy="0"/>
        </a:xfrm>
      </p:grpSpPr>
      <p:sp>
        <p:nvSpPr>
          <p:cNvPr id="7" name="Rectangle 6"/>
          <p:cNvSpPr/>
          <p:nvPr/>
        </p:nvSpPr>
        <p:spPr>
          <a:xfrm>
            <a:off x="2382" y="6400800"/>
            <a:ext cx="9141619"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2" y="6334316"/>
            <a:ext cx="9141619"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822960" y="758952"/>
            <a:ext cx="7543800" cy="3566160"/>
          </a:xfrm>
        </p:spPr>
        <p:txBody>
          <a:bodyPr anchor="b">
            <a:normAutofit/>
          </a:bodyPr>
          <a:lstStyle>
            <a:lvl1pPr algn="l">
              <a:lnSpc>
                <a:spcPct val="85000"/>
              </a:lnSpc>
              <a:defRPr sz="8000" spc="-50" baseline="0">
                <a:solidFill>
                  <a:schemeClr val="tx1">
                    <a:lumMod val="85000"/>
                    <a:lumOff val="15000"/>
                  </a:schemeClr>
                </a:solidFill>
              </a:defRPr>
            </a:lvl1pPr>
          </a:lstStyle>
          <a:p>
            <a:r>
              <a:rPr lang="ja-JP" altLang="en-US"/>
              <a:t>マスター タイトルの書式設定</a:t>
            </a:r>
            <a:endParaRPr lang="en-US" dirty="0"/>
          </a:p>
        </p:txBody>
      </p:sp>
      <p:sp>
        <p:nvSpPr>
          <p:cNvPr id="3" name="Subtitle 2"/>
          <p:cNvSpPr>
            <a:spLocks noGrp="1"/>
          </p:cNvSpPr>
          <p:nvPr>
            <p:ph type="subTitle" idx="1"/>
          </p:nvPr>
        </p:nvSpPr>
        <p:spPr>
          <a:xfrm>
            <a:off x="825038" y="4455621"/>
            <a:ext cx="7543800" cy="1143000"/>
          </a:xfrm>
        </p:spPr>
        <p:txBody>
          <a:bodyPr lIns="91440" rIns="91440">
            <a:normAutofit/>
          </a:bodyPr>
          <a:lstStyle>
            <a:lvl1pPr marL="0" indent="0" algn="l">
              <a:buNone/>
              <a:defRPr sz="2400" cap="all" spc="200" baseline="0">
                <a:solidFill>
                  <a:schemeClr val="tx2"/>
                </a:solidFill>
                <a:latin typeface="+mj-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ja-JP" altLang="en-US"/>
              <a:t>マスター サブタイトルの書式設定</a:t>
            </a:r>
            <a:endParaRPr lang="en-US" dirty="0"/>
          </a:p>
        </p:txBody>
      </p:sp>
      <p:sp>
        <p:nvSpPr>
          <p:cNvPr id="4" name="Date Placeholder 3"/>
          <p:cNvSpPr>
            <a:spLocks noGrp="1"/>
          </p:cNvSpPr>
          <p:nvPr>
            <p:ph type="dt" sz="half" idx="10"/>
          </p:nvPr>
        </p:nvSpPr>
        <p:spPr/>
        <p:txBody>
          <a:bodyPr/>
          <a:lstStyle/>
          <a:p>
            <a:fld id="{4B7DA8B7-1439-4749-A9F7-1909DEF3F9C3}" type="datetime1">
              <a:rPr kumimoji="1" lang="ja-JP" altLang="en-US" smtClean="0"/>
              <a:t>2018/1/12</a:t>
            </a:fld>
            <a:endParaRPr kumimoji="1" lang="ja-JP" altLang="en-US"/>
          </a:p>
        </p:txBody>
      </p:sp>
      <p:sp>
        <p:nvSpPr>
          <p:cNvPr id="5" name="Footer Placeholder 4"/>
          <p:cNvSpPr>
            <a:spLocks noGrp="1"/>
          </p:cNvSpPr>
          <p:nvPr>
            <p:ph type="ftr" sz="quarter" idx="11"/>
          </p:nvPr>
        </p:nvSpPr>
        <p:spPr/>
        <p:txBody>
          <a:bodyPr/>
          <a:lstStyle/>
          <a:p>
            <a:r>
              <a:rPr kumimoji="1" lang="ja-JP" altLang="en-US"/>
              <a:t>デバッグの理論と実践</a:t>
            </a:r>
          </a:p>
        </p:txBody>
      </p:sp>
      <p:sp>
        <p:nvSpPr>
          <p:cNvPr id="6" name="Slide Number Placeholder 5"/>
          <p:cNvSpPr>
            <a:spLocks noGrp="1"/>
          </p:cNvSpPr>
          <p:nvPr>
            <p:ph type="sldNum" sz="quarter" idx="12"/>
          </p:nvPr>
        </p:nvSpPr>
        <p:spPr/>
        <p:txBody>
          <a:bodyPr/>
          <a:lstStyle/>
          <a:p>
            <a:fld id="{7158E204-83B8-424E-8AF9-16F823DC42B9}" type="slidenum">
              <a:rPr kumimoji="1" lang="ja-JP" altLang="en-US" smtClean="0"/>
              <a:t>‹#›</a:t>
            </a:fld>
            <a:endParaRPr kumimoji="1" lang="ja-JP" altLang="en-US"/>
          </a:p>
        </p:txBody>
      </p:sp>
      <p:cxnSp>
        <p:nvCxnSpPr>
          <p:cNvPr id="9" name="Straight Connector 8"/>
          <p:cNvCxnSpPr/>
          <p:nvPr/>
        </p:nvCxnSpPr>
        <p:spPr>
          <a:xfrm>
            <a:off x="905744" y="4343400"/>
            <a:ext cx="740664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27044442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idx="1"/>
          </p:nvPr>
        </p:nvSpPr>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35FF32D1-2E9F-493C-9738-7B7F6E3C3E79}" type="datetime1">
              <a:rPr kumimoji="1" lang="ja-JP" altLang="en-US" smtClean="0"/>
              <a:t>2018/1/12</a:t>
            </a:fld>
            <a:endParaRPr kumimoji="1" lang="ja-JP" altLang="en-US"/>
          </a:p>
        </p:txBody>
      </p:sp>
      <p:sp>
        <p:nvSpPr>
          <p:cNvPr id="5" name="Footer Placeholder 4"/>
          <p:cNvSpPr>
            <a:spLocks noGrp="1"/>
          </p:cNvSpPr>
          <p:nvPr>
            <p:ph type="ftr" sz="quarter" idx="11"/>
          </p:nvPr>
        </p:nvSpPr>
        <p:spPr/>
        <p:txBody>
          <a:bodyPr/>
          <a:lstStyle/>
          <a:p>
            <a:r>
              <a:rPr kumimoji="1" lang="ja-JP" altLang="en-US"/>
              <a:t>デバッグの理論と実践</a:t>
            </a:r>
          </a:p>
        </p:txBody>
      </p:sp>
      <p:sp>
        <p:nvSpPr>
          <p:cNvPr id="6" name="Slide Number Placeholder 5"/>
          <p:cNvSpPr>
            <a:spLocks noGrp="1"/>
          </p:cNvSpPr>
          <p:nvPr>
            <p:ph type="sldNum" sz="quarter" idx="12"/>
          </p:nvPr>
        </p:nvSpPr>
        <p:spPr/>
        <p:txBody>
          <a:bodyPr/>
          <a:lstStyle/>
          <a:p>
            <a:fld id="{7158E204-83B8-424E-8AF9-16F823DC42B9}" type="slidenum">
              <a:rPr kumimoji="1" lang="ja-JP" altLang="en-US" smtClean="0"/>
              <a:t>‹#›</a:t>
            </a:fld>
            <a:endParaRPr kumimoji="1" lang="ja-JP" altLang="en-US"/>
          </a:p>
        </p:txBody>
      </p:sp>
    </p:spTree>
    <p:extLst>
      <p:ext uri="{BB962C8B-B14F-4D97-AF65-F5344CB8AC3E}">
        <p14:creationId xmlns:p14="http://schemas.microsoft.com/office/powerpoint/2010/main" val="80099032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セクション見出し">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2382" y="6400800"/>
            <a:ext cx="9141619"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2" y="6334316"/>
            <a:ext cx="9141619"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22960" y="758952"/>
            <a:ext cx="7543800" cy="3566160"/>
          </a:xfrm>
        </p:spPr>
        <p:txBody>
          <a:bodyPr anchor="b" anchorCtr="0">
            <a:normAutofit/>
          </a:bodyPr>
          <a:lstStyle>
            <a:lvl1pPr>
              <a:lnSpc>
                <a:spcPct val="85000"/>
              </a:lnSpc>
              <a:defRPr sz="8000" b="0">
                <a:solidFill>
                  <a:schemeClr val="tx1">
                    <a:lumMod val="85000"/>
                    <a:lumOff val="15000"/>
                  </a:schemeClr>
                </a:solidFill>
              </a:defRPr>
            </a:lvl1pPr>
          </a:lstStyle>
          <a:p>
            <a:r>
              <a:rPr lang="ja-JP" altLang="en-US"/>
              <a:t>マスター タイトルの書式設定</a:t>
            </a:r>
            <a:endParaRPr lang="en-US" dirty="0"/>
          </a:p>
        </p:txBody>
      </p:sp>
      <p:sp>
        <p:nvSpPr>
          <p:cNvPr id="3" name="Text Placeholder 2"/>
          <p:cNvSpPr>
            <a:spLocks noGrp="1"/>
          </p:cNvSpPr>
          <p:nvPr>
            <p:ph type="body" idx="1"/>
          </p:nvPr>
        </p:nvSpPr>
        <p:spPr>
          <a:xfrm>
            <a:off x="822960" y="4453128"/>
            <a:ext cx="7543800" cy="1143000"/>
          </a:xfrm>
        </p:spPr>
        <p:txBody>
          <a:bodyPr lIns="91440" rIns="91440" anchor="t" anchorCtr="0">
            <a:normAutofit/>
          </a:bodyPr>
          <a:lstStyle>
            <a:lvl1pPr marL="0" indent="0">
              <a:buNone/>
              <a:defRPr sz="2400" cap="all" spc="200" baseline="0">
                <a:solidFill>
                  <a:schemeClr val="tx2"/>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ja-JP" altLang="en-US"/>
              <a:t>マスター テキストの書式設定</a:t>
            </a:r>
          </a:p>
        </p:txBody>
      </p:sp>
      <p:sp>
        <p:nvSpPr>
          <p:cNvPr id="4" name="Date Placeholder 3"/>
          <p:cNvSpPr>
            <a:spLocks noGrp="1"/>
          </p:cNvSpPr>
          <p:nvPr>
            <p:ph type="dt" sz="half" idx="10"/>
          </p:nvPr>
        </p:nvSpPr>
        <p:spPr/>
        <p:txBody>
          <a:bodyPr/>
          <a:lstStyle/>
          <a:p>
            <a:fld id="{6AC5C77C-229B-420B-8789-CE904660806E}" type="datetime1">
              <a:rPr kumimoji="1" lang="ja-JP" altLang="en-US" smtClean="0"/>
              <a:t>2018/1/12</a:t>
            </a:fld>
            <a:endParaRPr kumimoji="1" lang="ja-JP" altLang="en-US"/>
          </a:p>
        </p:txBody>
      </p:sp>
      <p:sp>
        <p:nvSpPr>
          <p:cNvPr id="5" name="Footer Placeholder 4"/>
          <p:cNvSpPr>
            <a:spLocks noGrp="1"/>
          </p:cNvSpPr>
          <p:nvPr>
            <p:ph type="ftr" sz="quarter" idx="11"/>
          </p:nvPr>
        </p:nvSpPr>
        <p:spPr/>
        <p:txBody>
          <a:bodyPr/>
          <a:lstStyle/>
          <a:p>
            <a:r>
              <a:rPr kumimoji="1" lang="ja-JP" altLang="en-US"/>
              <a:t>デバッグの理論と実践</a:t>
            </a:r>
          </a:p>
        </p:txBody>
      </p:sp>
      <p:sp>
        <p:nvSpPr>
          <p:cNvPr id="6" name="Slide Number Placeholder 5"/>
          <p:cNvSpPr>
            <a:spLocks noGrp="1"/>
          </p:cNvSpPr>
          <p:nvPr>
            <p:ph type="sldNum" sz="quarter" idx="12"/>
          </p:nvPr>
        </p:nvSpPr>
        <p:spPr/>
        <p:txBody>
          <a:bodyPr/>
          <a:lstStyle/>
          <a:p>
            <a:fld id="{7158E204-83B8-424E-8AF9-16F823DC42B9}" type="slidenum">
              <a:rPr kumimoji="1" lang="ja-JP" altLang="en-US" smtClean="0"/>
              <a:t>‹#›</a:t>
            </a:fld>
            <a:endParaRPr kumimoji="1" lang="ja-JP" altLang="en-US"/>
          </a:p>
        </p:txBody>
      </p:sp>
      <p:cxnSp>
        <p:nvCxnSpPr>
          <p:cNvPr id="9" name="Straight Connector 8"/>
          <p:cNvCxnSpPr/>
          <p:nvPr/>
        </p:nvCxnSpPr>
        <p:spPr>
          <a:xfrm>
            <a:off x="905744" y="4343400"/>
            <a:ext cx="740664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14917697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8" name="Title 7"/>
          <p:cNvSpPr>
            <a:spLocks noGrp="1"/>
          </p:cNvSpPr>
          <p:nvPr>
            <p:ph type="title"/>
          </p:nvPr>
        </p:nvSpPr>
        <p:spPr>
          <a:xfrm>
            <a:off x="822960" y="286604"/>
            <a:ext cx="7543800" cy="1450757"/>
          </a:xfrm>
        </p:spPr>
        <p:txBody>
          <a:bodyPr/>
          <a:lstStyle/>
          <a:p>
            <a:r>
              <a:rPr lang="ja-JP" altLang="en-US"/>
              <a:t>マスター タイトルの書式設定</a:t>
            </a:r>
            <a:endParaRPr lang="en-US" dirty="0"/>
          </a:p>
        </p:txBody>
      </p:sp>
      <p:sp>
        <p:nvSpPr>
          <p:cNvPr id="3" name="Content Placeholder 2"/>
          <p:cNvSpPr>
            <a:spLocks noGrp="1"/>
          </p:cNvSpPr>
          <p:nvPr>
            <p:ph sz="half" idx="1"/>
          </p:nvPr>
        </p:nvSpPr>
        <p:spPr>
          <a:xfrm>
            <a:off x="822960" y="1845734"/>
            <a:ext cx="3703320" cy="4023360"/>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Content Placeholder 3"/>
          <p:cNvSpPr>
            <a:spLocks noGrp="1"/>
          </p:cNvSpPr>
          <p:nvPr>
            <p:ph sz="half" idx="2"/>
          </p:nvPr>
        </p:nvSpPr>
        <p:spPr>
          <a:xfrm>
            <a:off x="4663440" y="1845736"/>
            <a:ext cx="3703320" cy="4023359"/>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Date Placeholder 4"/>
          <p:cNvSpPr>
            <a:spLocks noGrp="1"/>
          </p:cNvSpPr>
          <p:nvPr>
            <p:ph type="dt" sz="half" idx="10"/>
          </p:nvPr>
        </p:nvSpPr>
        <p:spPr/>
        <p:txBody>
          <a:bodyPr/>
          <a:lstStyle/>
          <a:p>
            <a:fld id="{E874AE31-F6D5-4B4F-84C1-41668193F740}" type="datetime1">
              <a:rPr kumimoji="1" lang="ja-JP" altLang="en-US" smtClean="0"/>
              <a:t>2018/1/12</a:t>
            </a:fld>
            <a:endParaRPr kumimoji="1" lang="ja-JP" altLang="en-US"/>
          </a:p>
        </p:txBody>
      </p:sp>
      <p:sp>
        <p:nvSpPr>
          <p:cNvPr id="6" name="Footer Placeholder 5"/>
          <p:cNvSpPr>
            <a:spLocks noGrp="1"/>
          </p:cNvSpPr>
          <p:nvPr>
            <p:ph type="ftr" sz="quarter" idx="11"/>
          </p:nvPr>
        </p:nvSpPr>
        <p:spPr/>
        <p:txBody>
          <a:bodyPr/>
          <a:lstStyle/>
          <a:p>
            <a:r>
              <a:rPr kumimoji="1" lang="ja-JP" altLang="en-US"/>
              <a:t>デバッグの理論と実践</a:t>
            </a:r>
          </a:p>
        </p:txBody>
      </p:sp>
      <p:sp>
        <p:nvSpPr>
          <p:cNvPr id="7" name="Slide Number Placeholder 6"/>
          <p:cNvSpPr>
            <a:spLocks noGrp="1"/>
          </p:cNvSpPr>
          <p:nvPr>
            <p:ph type="sldNum" sz="quarter" idx="12"/>
          </p:nvPr>
        </p:nvSpPr>
        <p:spPr/>
        <p:txBody>
          <a:bodyPr/>
          <a:lstStyle/>
          <a:p>
            <a:fld id="{7158E204-83B8-424E-8AF9-16F823DC42B9}" type="slidenum">
              <a:rPr kumimoji="1" lang="ja-JP" altLang="en-US" smtClean="0"/>
              <a:t>‹#›</a:t>
            </a:fld>
            <a:endParaRPr kumimoji="1" lang="ja-JP" altLang="en-US"/>
          </a:p>
        </p:txBody>
      </p:sp>
    </p:spTree>
    <p:extLst>
      <p:ext uri="{BB962C8B-B14F-4D97-AF65-F5344CB8AC3E}">
        <p14:creationId xmlns:p14="http://schemas.microsoft.com/office/powerpoint/2010/main" val="127657610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10" name="Title 9"/>
          <p:cNvSpPr>
            <a:spLocks noGrp="1"/>
          </p:cNvSpPr>
          <p:nvPr>
            <p:ph type="title"/>
          </p:nvPr>
        </p:nvSpPr>
        <p:spPr>
          <a:xfrm>
            <a:off x="822960" y="286604"/>
            <a:ext cx="7543800" cy="1450757"/>
          </a:xfrm>
        </p:spPr>
        <p:txBody>
          <a:bodyPr/>
          <a:lstStyle/>
          <a:p>
            <a:r>
              <a:rPr lang="ja-JP" altLang="en-US"/>
              <a:t>マスター タイトルの書式設定</a:t>
            </a:r>
            <a:endParaRPr lang="en-US" dirty="0"/>
          </a:p>
        </p:txBody>
      </p:sp>
      <p:sp>
        <p:nvSpPr>
          <p:cNvPr id="3" name="Text Placeholder 2"/>
          <p:cNvSpPr>
            <a:spLocks noGrp="1"/>
          </p:cNvSpPr>
          <p:nvPr>
            <p:ph type="body" idx="1"/>
          </p:nvPr>
        </p:nvSpPr>
        <p:spPr>
          <a:xfrm>
            <a:off x="822960" y="1846052"/>
            <a:ext cx="370332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4" name="Content Placeholder 3"/>
          <p:cNvSpPr>
            <a:spLocks noGrp="1"/>
          </p:cNvSpPr>
          <p:nvPr>
            <p:ph sz="half" idx="2"/>
          </p:nvPr>
        </p:nvSpPr>
        <p:spPr>
          <a:xfrm>
            <a:off x="822960" y="2582334"/>
            <a:ext cx="3703320" cy="3286760"/>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Text Placeholder 4"/>
          <p:cNvSpPr>
            <a:spLocks noGrp="1"/>
          </p:cNvSpPr>
          <p:nvPr>
            <p:ph type="body" sz="quarter" idx="3"/>
          </p:nvPr>
        </p:nvSpPr>
        <p:spPr>
          <a:xfrm>
            <a:off x="4663440" y="1846052"/>
            <a:ext cx="370332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6" name="Content Placeholder 5"/>
          <p:cNvSpPr>
            <a:spLocks noGrp="1"/>
          </p:cNvSpPr>
          <p:nvPr>
            <p:ph sz="quarter" idx="4"/>
          </p:nvPr>
        </p:nvSpPr>
        <p:spPr>
          <a:xfrm>
            <a:off x="4663440" y="2582334"/>
            <a:ext cx="3703320" cy="3286760"/>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7" name="Date Placeholder 6"/>
          <p:cNvSpPr>
            <a:spLocks noGrp="1"/>
          </p:cNvSpPr>
          <p:nvPr>
            <p:ph type="dt" sz="half" idx="10"/>
          </p:nvPr>
        </p:nvSpPr>
        <p:spPr/>
        <p:txBody>
          <a:bodyPr/>
          <a:lstStyle/>
          <a:p>
            <a:fld id="{22BA7930-E23F-4803-A273-EDEA272C842A}" type="datetime1">
              <a:rPr kumimoji="1" lang="ja-JP" altLang="en-US" smtClean="0"/>
              <a:t>2018/1/12</a:t>
            </a:fld>
            <a:endParaRPr kumimoji="1" lang="ja-JP" altLang="en-US"/>
          </a:p>
        </p:txBody>
      </p:sp>
      <p:sp>
        <p:nvSpPr>
          <p:cNvPr id="8" name="Footer Placeholder 7"/>
          <p:cNvSpPr>
            <a:spLocks noGrp="1"/>
          </p:cNvSpPr>
          <p:nvPr>
            <p:ph type="ftr" sz="quarter" idx="11"/>
          </p:nvPr>
        </p:nvSpPr>
        <p:spPr/>
        <p:txBody>
          <a:bodyPr/>
          <a:lstStyle/>
          <a:p>
            <a:r>
              <a:rPr kumimoji="1" lang="ja-JP" altLang="en-US"/>
              <a:t>デバッグの理論と実践</a:t>
            </a:r>
          </a:p>
        </p:txBody>
      </p:sp>
      <p:sp>
        <p:nvSpPr>
          <p:cNvPr id="9" name="Slide Number Placeholder 8"/>
          <p:cNvSpPr>
            <a:spLocks noGrp="1"/>
          </p:cNvSpPr>
          <p:nvPr>
            <p:ph type="sldNum" sz="quarter" idx="12"/>
          </p:nvPr>
        </p:nvSpPr>
        <p:spPr/>
        <p:txBody>
          <a:bodyPr/>
          <a:lstStyle/>
          <a:p>
            <a:fld id="{7158E204-83B8-424E-8AF9-16F823DC42B9}" type="slidenum">
              <a:rPr kumimoji="1" lang="ja-JP" altLang="en-US" smtClean="0"/>
              <a:t>‹#›</a:t>
            </a:fld>
            <a:endParaRPr kumimoji="1" lang="ja-JP" altLang="en-US"/>
          </a:p>
        </p:txBody>
      </p:sp>
    </p:spTree>
    <p:extLst>
      <p:ext uri="{BB962C8B-B14F-4D97-AF65-F5344CB8AC3E}">
        <p14:creationId xmlns:p14="http://schemas.microsoft.com/office/powerpoint/2010/main" val="257787934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Date Placeholder 2"/>
          <p:cNvSpPr>
            <a:spLocks noGrp="1"/>
          </p:cNvSpPr>
          <p:nvPr>
            <p:ph type="dt" sz="half" idx="10"/>
          </p:nvPr>
        </p:nvSpPr>
        <p:spPr/>
        <p:txBody>
          <a:bodyPr/>
          <a:lstStyle/>
          <a:p>
            <a:fld id="{1FCF8C4E-F046-4EA4-A38B-6D4FDDCEAFEA}" type="datetime1">
              <a:rPr kumimoji="1" lang="ja-JP" altLang="en-US" smtClean="0"/>
              <a:t>2018/1/12</a:t>
            </a:fld>
            <a:endParaRPr kumimoji="1" lang="ja-JP" altLang="en-US"/>
          </a:p>
        </p:txBody>
      </p:sp>
      <p:sp>
        <p:nvSpPr>
          <p:cNvPr id="4" name="Footer Placeholder 3"/>
          <p:cNvSpPr>
            <a:spLocks noGrp="1"/>
          </p:cNvSpPr>
          <p:nvPr>
            <p:ph type="ftr" sz="quarter" idx="11"/>
          </p:nvPr>
        </p:nvSpPr>
        <p:spPr/>
        <p:txBody>
          <a:bodyPr/>
          <a:lstStyle/>
          <a:p>
            <a:r>
              <a:rPr kumimoji="1" lang="ja-JP" altLang="en-US"/>
              <a:t>デバッグの理論と実践</a:t>
            </a:r>
          </a:p>
        </p:txBody>
      </p:sp>
      <p:sp>
        <p:nvSpPr>
          <p:cNvPr id="5" name="Slide Number Placeholder 4"/>
          <p:cNvSpPr>
            <a:spLocks noGrp="1"/>
          </p:cNvSpPr>
          <p:nvPr>
            <p:ph type="sldNum" sz="quarter" idx="12"/>
          </p:nvPr>
        </p:nvSpPr>
        <p:spPr/>
        <p:txBody>
          <a:bodyPr/>
          <a:lstStyle/>
          <a:p>
            <a:fld id="{7158E204-83B8-424E-8AF9-16F823DC42B9}" type="slidenum">
              <a:rPr kumimoji="1" lang="ja-JP" altLang="en-US" smtClean="0"/>
              <a:t>‹#›</a:t>
            </a:fld>
            <a:endParaRPr kumimoji="1" lang="ja-JP" altLang="en-US"/>
          </a:p>
        </p:txBody>
      </p:sp>
    </p:spTree>
    <p:extLst>
      <p:ext uri="{BB962C8B-B14F-4D97-AF65-F5344CB8AC3E}">
        <p14:creationId xmlns:p14="http://schemas.microsoft.com/office/powerpoint/2010/main" val="181547991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白紙">
    <p:spTree>
      <p:nvGrpSpPr>
        <p:cNvPr id="1" name=""/>
        <p:cNvGrpSpPr/>
        <p:nvPr/>
      </p:nvGrpSpPr>
      <p:grpSpPr>
        <a:xfrm>
          <a:off x="0" y="0"/>
          <a:ext cx="0" cy="0"/>
          <a:chOff x="0" y="0"/>
          <a:chExt cx="0" cy="0"/>
        </a:xfrm>
      </p:grpSpPr>
      <p:sp>
        <p:nvSpPr>
          <p:cNvPr id="5" name="Rectangle 4"/>
          <p:cNvSpPr/>
          <p:nvPr/>
        </p:nvSpPr>
        <p:spPr>
          <a:xfrm>
            <a:off x="2382" y="6400800"/>
            <a:ext cx="9141619"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 name="Rectangle 5"/>
          <p:cNvSpPr/>
          <p:nvPr/>
        </p:nvSpPr>
        <p:spPr>
          <a:xfrm>
            <a:off x="12" y="6334316"/>
            <a:ext cx="9141619"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 name="Date Placeholder 6"/>
          <p:cNvSpPr>
            <a:spLocks noGrp="1"/>
          </p:cNvSpPr>
          <p:nvPr>
            <p:ph type="dt" sz="half" idx="10"/>
          </p:nvPr>
        </p:nvSpPr>
        <p:spPr/>
        <p:txBody>
          <a:bodyPr/>
          <a:lstStyle/>
          <a:p>
            <a:fld id="{08FA66FD-2E7F-496E-B31B-66710A60976F}" type="datetime1">
              <a:rPr kumimoji="1" lang="ja-JP" altLang="en-US" smtClean="0"/>
              <a:t>2018/1/12</a:t>
            </a:fld>
            <a:endParaRPr kumimoji="1" lang="ja-JP" altLang="en-US"/>
          </a:p>
        </p:txBody>
      </p:sp>
      <p:sp>
        <p:nvSpPr>
          <p:cNvPr id="8" name="Footer Placeholder 7"/>
          <p:cNvSpPr>
            <a:spLocks noGrp="1"/>
          </p:cNvSpPr>
          <p:nvPr>
            <p:ph type="ftr" sz="quarter" idx="11"/>
          </p:nvPr>
        </p:nvSpPr>
        <p:spPr/>
        <p:txBody>
          <a:bodyPr/>
          <a:lstStyle>
            <a:lvl1pPr>
              <a:defRPr>
                <a:solidFill>
                  <a:srgbClr val="FFFFFF"/>
                </a:solidFill>
              </a:defRPr>
            </a:lvl1pPr>
          </a:lstStyle>
          <a:p>
            <a:r>
              <a:rPr kumimoji="1" lang="ja-JP" altLang="en-US"/>
              <a:t>デバッグの理論と実践</a:t>
            </a:r>
          </a:p>
        </p:txBody>
      </p:sp>
      <p:sp>
        <p:nvSpPr>
          <p:cNvPr id="9" name="Slide Number Placeholder 8"/>
          <p:cNvSpPr>
            <a:spLocks noGrp="1"/>
          </p:cNvSpPr>
          <p:nvPr>
            <p:ph type="sldNum" sz="quarter" idx="12"/>
          </p:nvPr>
        </p:nvSpPr>
        <p:spPr/>
        <p:txBody>
          <a:bodyPr/>
          <a:lstStyle/>
          <a:p>
            <a:fld id="{7158E204-83B8-424E-8AF9-16F823DC42B9}" type="slidenum">
              <a:rPr kumimoji="1" lang="ja-JP" altLang="en-US" smtClean="0"/>
              <a:t>‹#›</a:t>
            </a:fld>
            <a:endParaRPr kumimoji="1" lang="ja-JP" altLang="en-US"/>
          </a:p>
        </p:txBody>
      </p:sp>
    </p:spTree>
    <p:extLst>
      <p:ext uri="{BB962C8B-B14F-4D97-AF65-F5344CB8AC3E}">
        <p14:creationId xmlns:p14="http://schemas.microsoft.com/office/powerpoint/2010/main" val="220382113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タイトル付きのコンテンツ">
    <p:spTree>
      <p:nvGrpSpPr>
        <p:cNvPr id="1" name=""/>
        <p:cNvGrpSpPr/>
        <p:nvPr/>
      </p:nvGrpSpPr>
      <p:grpSpPr>
        <a:xfrm>
          <a:off x="0" y="0"/>
          <a:ext cx="0" cy="0"/>
          <a:chOff x="0" y="0"/>
          <a:chExt cx="0" cy="0"/>
        </a:xfrm>
      </p:grpSpPr>
      <p:sp>
        <p:nvSpPr>
          <p:cNvPr id="8" name="Rectangle 7"/>
          <p:cNvSpPr/>
          <p:nvPr/>
        </p:nvSpPr>
        <p:spPr>
          <a:xfrm>
            <a:off x="13" y="0"/>
            <a:ext cx="3038093"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3030053" y="0"/>
            <a:ext cx="48006"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342900" y="594359"/>
            <a:ext cx="2400300" cy="2286000"/>
          </a:xfrm>
        </p:spPr>
        <p:txBody>
          <a:bodyPr anchor="b">
            <a:normAutofit/>
          </a:bodyPr>
          <a:lstStyle>
            <a:lvl1pPr>
              <a:defRPr sz="3600" b="0">
                <a:solidFill>
                  <a:srgbClr val="FFFFFF"/>
                </a:solidFill>
              </a:defRPr>
            </a:lvl1pPr>
          </a:lstStyle>
          <a:p>
            <a:r>
              <a:rPr lang="ja-JP" altLang="en-US"/>
              <a:t>マスター タイトルの書式設定</a:t>
            </a:r>
            <a:endParaRPr lang="en-US" dirty="0"/>
          </a:p>
        </p:txBody>
      </p:sp>
      <p:sp>
        <p:nvSpPr>
          <p:cNvPr id="3" name="Content Placeholder 2"/>
          <p:cNvSpPr>
            <a:spLocks noGrp="1"/>
          </p:cNvSpPr>
          <p:nvPr>
            <p:ph idx="1"/>
          </p:nvPr>
        </p:nvSpPr>
        <p:spPr>
          <a:xfrm>
            <a:off x="3460237" y="731520"/>
            <a:ext cx="5009393" cy="5257800"/>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Text Placeholder 3"/>
          <p:cNvSpPr>
            <a:spLocks noGrp="1"/>
          </p:cNvSpPr>
          <p:nvPr>
            <p:ph type="body" sz="half" idx="2"/>
          </p:nvPr>
        </p:nvSpPr>
        <p:spPr>
          <a:xfrm>
            <a:off x="342900" y="2926080"/>
            <a:ext cx="2400300" cy="3379124"/>
          </a:xfrm>
        </p:spPr>
        <p:txBody>
          <a:bodyPr lIns="91440" rIns="91440">
            <a:normAutofit/>
          </a:bodyPr>
          <a:lstStyle>
            <a:lvl1pPr marL="0" indent="0">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a:t>マスター テキストの書式設定</a:t>
            </a:r>
          </a:p>
        </p:txBody>
      </p:sp>
      <p:sp>
        <p:nvSpPr>
          <p:cNvPr id="5" name="Date Placeholder 4"/>
          <p:cNvSpPr>
            <a:spLocks noGrp="1"/>
          </p:cNvSpPr>
          <p:nvPr>
            <p:ph type="dt" sz="half" idx="10"/>
          </p:nvPr>
        </p:nvSpPr>
        <p:spPr>
          <a:xfrm>
            <a:off x="349134" y="6459786"/>
            <a:ext cx="1963883" cy="365125"/>
          </a:xfrm>
        </p:spPr>
        <p:txBody>
          <a:bodyPr/>
          <a:lstStyle>
            <a:lvl1pPr algn="l">
              <a:defRPr/>
            </a:lvl1pPr>
          </a:lstStyle>
          <a:p>
            <a:fld id="{C953E2CC-2AEC-4315-A925-A52C79B7C642}" type="datetime1">
              <a:rPr kumimoji="1" lang="ja-JP" altLang="en-US" smtClean="0"/>
              <a:t>2018/1/12</a:t>
            </a:fld>
            <a:endParaRPr kumimoji="1" lang="ja-JP" altLang="en-US"/>
          </a:p>
        </p:txBody>
      </p:sp>
      <p:sp>
        <p:nvSpPr>
          <p:cNvPr id="6" name="Footer Placeholder 5"/>
          <p:cNvSpPr>
            <a:spLocks noGrp="1"/>
          </p:cNvSpPr>
          <p:nvPr>
            <p:ph type="ftr" sz="quarter" idx="11"/>
          </p:nvPr>
        </p:nvSpPr>
        <p:spPr>
          <a:xfrm>
            <a:off x="3600450" y="6459786"/>
            <a:ext cx="3486150" cy="365125"/>
          </a:xfrm>
        </p:spPr>
        <p:txBody>
          <a:bodyPr/>
          <a:lstStyle>
            <a:lvl1pPr algn="l">
              <a:defRPr>
                <a:solidFill>
                  <a:schemeClr val="tx2"/>
                </a:solidFill>
              </a:defRPr>
            </a:lvl1pPr>
          </a:lstStyle>
          <a:p>
            <a:r>
              <a:rPr kumimoji="1" lang="ja-JP" altLang="en-US"/>
              <a:t>デバッグの理論と実践</a:t>
            </a:r>
          </a:p>
        </p:txBody>
      </p:sp>
      <p:sp>
        <p:nvSpPr>
          <p:cNvPr id="7" name="Slide Number Placeholder 6"/>
          <p:cNvSpPr>
            <a:spLocks noGrp="1"/>
          </p:cNvSpPr>
          <p:nvPr>
            <p:ph type="sldNum" sz="quarter" idx="12"/>
          </p:nvPr>
        </p:nvSpPr>
        <p:spPr/>
        <p:txBody>
          <a:bodyPr/>
          <a:lstStyle>
            <a:lvl1pPr>
              <a:defRPr>
                <a:solidFill>
                  <a:schemeClr val="tx2"/>
                </a:solidFill>
              </a:defRPr>
            </a:lvl1pPr>
          </a:lstStyle>
          <a:p>
            <a:fld id="{7158E204-83B8-424E-8AF9-16F823DC42B9}" type="slidenum">
              <a:rPr kumimoji="1" lang="ja-JP" altLang="en-US" smtClean="0"/>
              <a:t>‹#›</a:t>
            </a:fld>
            <a:endParaRPr kumimoji="1" lang="ja-JP" altLang="en-US"/>
          </a:p>
        </p:txBody>
      </p:sp>
    </p:spTree>
    <p:extLst>
      <p:ext uri="{BB962C8B-B14F-4D97-AF65-F5344CB8AC3E}">
        <p14:creationId xmlns:p14="http://schemas.microsoft.com/office/powerpoint/2010/main" val="340086351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タイトル付きの図">
    <p:spTree>
      <p:nvGrpSpPr>
        <p:cNvPr id="1" name=""/>
        <p:cNvGrpSpPr/>
        <p:nvPr/>
      </p:nvGrpSpPr>
      <p:grpSpPr>
        <a:xfrm>
          <a:off x="0" y="0"/>
          <a:ext cx="0" cy="0"/>
          <a:chOff x="0" y="0"/>
          <a:chExt cx="0" cy="0"/>
        </a:xfrm>
      </p:grpSpPr>
      <p:sp>
        <p:nvSpPr>
          <p:cNvPr id="8" name="Rectangle 7"/>
          <p:cNvSpPr/>
          <p:nvPr/>
        </p:nvSpPr>
        <p:spPr>
          <a:xfrm>
            <a:off x="0" y="4953000"/>
            <a:ext cx="9141619" cy="1905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2" y="4915076"/>
            <a:ext cx="9141619"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22960" y="5074920"/>
            <a:ext cx="7589520" cy="822960"/>
          </a:xfrm>
        </p:spPr>
        <p:txBody>
          <a:bodyPr tIns="0" bIns="0" anchor="b">
            <a:noAutofit/>
          </a:bodyPr>
          <a:lstStyle>
            <a:lvl1pPr>
              <a:defRPr sz="3600" b="0">
                <a:solidFill>
                  <a:srgbClr val="FFFFFF"/>
                </a:solidFill>
              </a:defRPr>
            </a:lvl1pPr>
          </a:lstStyle>
          <a:p>
            <a:r>
              <a:rPr lang="ja-JP" altLang="en-US"/>
              <a:t>マスター タイトルの書式設定</a:t>
            </a:r>
            <a:endParaRPr lang="en-US" dirty="0"/>
          </a:p>
        </p:txBody>
      </p:sp>
      <p:sp>
        <p:nvSpPr>
          <p:cNvPr id="3" name="Picture Placeholder 2"/>
          <p:cNvSpPr>
            <a:spLocks noGrp="1" noChangeAspect="1"/>
          </p:cNvSpPr>
          <p:nvPr>
            <p:ph type="pic" idx="1"/>
          </p:nvPr>
        </p:nvSpPr>
        <p:spPr>
          <a:xfrm>
            <a:off x="12" y="0"/>
            <a:ext cx="9143989" cy="4915076"/>
          </a:xfrm>
          <a:blipFill>
            <a:blip r:embed="rId2"/>
            <a:stretch>
              <a:fillRect/>
            </a:stretch>
          </a:blipFill>
        </p:spPr>
        <p:txBody>
          <a:bodyPr lIns="457200" tIns="457200" anchor="t"/>
          <a:lstStyle>
            <a:lvl1pPr marL="0" indent="0">
              <a:buNone/>
              <a:defRPr sz="32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ja-JP" altLang="en-US"/>
              <a:t>アイコンをクリックして図を追加</a:t>
            </a:r>
            <a:endParaRPr lang="en-US" dirty="0"/>
          </a:p>
        </p:txBody>
      </p:sp>
      <p:sp>
        <p:nvSpPr>
          <p:cNvPr id="4" name="Text Placeholder 3"/>
          <p:cNvSpPr>
            <a:spLocks noGrp="1"/>
          </p:cNvSpPr>
          <p:nvPr>
            <p:ph type="body" sz="half" idx="2"/>
          </p:nvPr>
        </p:nvSpPr>
        <p:spPr>
          <a:xfrm>
            <a:off x="822959" y="5907024"/>
            <a:ext cx="7589520" cy="594360"/>
          </a:xfrm>
        </p:spPr>
        <p:txBody>
          <a:bodyPr lIns="91440" tIns="0" rIns="91440" bIns="0">
            <a:normAutofit/>
          </a:bodyPr>
          <a:lstStyle>
            <a:lvl1pPr marL="0" indent="0">
              <a:spcBef>
                <a:spcPts val="0"/>
              </a:spcBef>
              <a:spcAft>
                <a:spcPts val="600"/>
              </a:spcAft>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5AD42F0B-A8F1-4F73-9A3B-F0F8B498EE02}" type="datetime1">
              <a:rPr kumimoji="1" lang="ja-JP" altLang="en-US" smtClean="0"/>
              <a:t>2018/1/12</a:t>
            </a:fld>
            <a:endParaRPr kumimoji="1" lang="ja-JP" altLang="en-US"/>
          </a:p>
        </p:txBody>
      </p:sp>
      <p:sp>
        <p:nvSpPr>
          <p:cNvPr id="6" name="Footer Placeholder 5"/>
          <p:cNvSpPr>
            <a:spLocks noGrp="1"/>
          </p:cNvSpPr>
          <p:nvPr>
            <p:ph type="ftr" sz="quarter" idx="11"/>
          </p:nvPr>
        </p:nvSpPr>
        <p:spPr/>
        <p:txBody>
          <a:bodyPr/>
          <a:lstStyle/>
          <a:p>
            <a:r>
              <a:rPr kumimoji="1" lang="ja-JP" altLang="en-US"/>
              <a:t>デバッグの理論と実践</a:t>
            </a:r>
          </a:p>
        </p:txBody>
      </p:sp>
      <p:sp>
        <p:nvSpPr>
          <p:cNvPr id="7" name="Slide Number Placeholder 6"/>
          <p:cNvSpPr>
            <a:spLocks noGrp="1"/>
          </p:cNvSpPr>
          <p:nvPr>
            <p:ph type="sldNum" sz="quarter" idx="12"/>
          </p:nvPr>
        </p:nvSpPr>
        <p:spPr/>
        <p:txBody>
          <a:bodyPr/>
          <a:lstStyle/>
          <a:p>
            <a:fld id="{7158E204-83B8-424E-8AF9-16F823DC42B9}" type="slidenum">
              <a:rPr kumimoji="1" lang="ja-JP" altLang="en-US" smtClean="0"/>
              <a:t>‹#›</a:t>
            </a:fld>
            <a:endParaRPr kumimoji="1" lang="ja-JP" altLang="en-US"/>
          </a:p>
        </p:txBody>
      </p:sp>
    </p:spTree>
    <p:extLst>
      <p:ext uri="{BB962C8B-B14F-4D97-AF65-F5344CB8AC3E}">
        <p14:creationId xmlns:p14="http://schemas.microsoft.com/office/powerpoint/2010/main" val="383466791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Vertical Text Placeholder 2"/>
          <p:cNvSpPr>
            <a:spLocks noGrp="1"/>
          </p:cNvSpPr>
          <p:nvPr>
            <p:ph type="body" orient="vert" idx="1"/>
          </p:nvPr>
        </p:nvSpPr>
        <p:spPr/>
        <p:txBody>
          <a:bodyPr vert="eaVert" lIns="45720" tIns="0" rIns="45720" bIns="0"/>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16F8883C-DE5C-4AD0-A007-70052D57B34D}" type="datetime1">
              <a:rPr kumimoji="1" lang="ja-JP" altLang="en-US" smtClean="0"/>
              <a:t>2018/1/12</a:t>
            </a:fld>
            <a:endParaRPr kumimoji="1" lang="ja-JP" altLang="en-US"/>
          </a:p>
        </p:txBody>
      </p:sp>
      <p:sp>
        <p:nvSpPr>
          <p:cNvPr id="5" name="Footer Placeholder 4"/>
          <p:cNvSpPr>
            <a:spLocks noGrp="1"/>
          </p:cNvSpPr>
          <p:nvPr>
            <p:ph type="ftr" sz="quarter" idx="11"/>
          </p:nvPr>
        </p:nvSpPr>
        <p:spPr/>
        <p:txBody>
          <a:bodyPr/>
          <a:lstStyle/>
          <a:p>
            <a:r>
              <a:rPr kumimoji="1" lang="ja-JP" altLang="en-US"/>
              <a:t>デバッグの理論と実践</a:t>
            </a:r>
          </a:p>
        </p:txBody>
      </p:sp>
      <p:sp>
        <p:nvSpPr>
          <p:cNvPr id="6" name="Slide Number Placeholder 5"/>
          <p:cNvSpPr>
            <a:spLocks noGrp="1"/>
          </p:cNvSpPr>
          <p:nvPr>
            <p:ph type="sldNum" sz="quarter" idx="12"/>
          </p:nvPr>
        </p:nvSpPr>
        <p:spPr/>
        <p:txBody>
          <a:bodyPr/>
          <a:lstStyle/>
          <a:p>
            <a:fld id="{7158E204-83B8-424E-8AF9-16F823DC42B9}" type="slidenum">
              <a:rPr kumimoji="1" lang="ja-JP" altLang="en-US" smtClean="0"/>
              <a:t>‹#›</a:t>
            </a:fld>
            <a:endParaRPr kumimoji="1" lang="ja-JP" altLang="en-US"/>
          </a:p>
        </p:txBody>
      </p:sp>
    </p:spTree>
    <p:extLst>
      <p:ext uri="{BB962C8B-B14F-4D97-AF65-F5344CB8AC3E}">
        <p14:creationId xmlns:p14="http://schemas.microsoft.com/office/powerpoint/2010/main" val="286103912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縦書きタイトルと&#10;縦書きテキスト">
    <p:spTree>
      <p:nvGrpSpPr>
        <p:cNvPr id="1" name=""/>
        <p:cNvGrpSpPr/>
        <p:nvPr/>
      </p:nvGrpSpPr>
      <p:grpSpPr>
        <a:xfrm>
          <a:off x="0" y="0"/>
          <a:ext cx="0" cy="0"/>
          <a:chOff x="0" y="0"/>
          <a:chExt cx="0" cy="0"/>
        </a:xfrm>
      </p:grpSpPr>
      <p:sp>
        <p:nvSpPr>
          <p:cNvPr id="7" name="Rectangle 6"/>
          <p:cNvSpPr/>
          <p:nvPr/>
        </p:nvSpPr>
        <p:spPr>
          <a:xfrm>
            <a:off x="2382" y="6400800"/>
            <a:ext cx="9141619"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2" y="6334316"/>
            <a:ext cx="9141619"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6543675" y="414779"/>
            <a:ext cx="1971675" cy="5757421"/>
          </a:xfrm>
        </p:spPr>
        <p:txBody>
          <a:bodyPr vert="eaVert"/>
          <a:lstStyle/>
          <a:p>
            <a:r>
              <a:rPr lang="ja-JP" altLang="en-US"/>
              <a:t>マスター タイトルの書式設定</a:t>
            </a:r>
            <a:endParaRPr lang="en-US" dirty="0"/>
          </a:p>
        </p:txBody>
      </p:sp>
      <p:sp>
        <p:nvSpPr>
          <p:cNvPr id="3" name="Vertical Text Placeholder 2"/>
          <p:cNvSpPr>
            <a:spLocks noGrp="1"/>
          </p:cNvSpPr>
          <p:nvPr>
            <p:ph type="body" orient="vert" idx="1"/>
          </p:nvPr>
        </p:nvSpPr>
        <p:spPr>
          <a:xfrm>
            <a:off x="628650" y="414779"/>
            <a:ext cx="5800725" cy="5757420"/>
          </a:xfrm>
        </p:spPr>
        <p:txBody>
          <a:bodyPr vert="eaVert" lIns="45720" tIns="0" rIns="45720" bIns="0"/>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04C37FA6-7742-428F-91BE-8582529190F1}" type="datetime1">
              <a:rPr kumimoji="1" lang="ja-JP" altLang="en-US" smtClean="0"/>
              <a:t>2018/1/12</a:t>
            </a:fld>
            <a:endParaRPr kumimoji="1" lang="ja-JP" altLang="en-US"/>
          </a:p>
        </p:txBody>
      </p:sp>
      <p:sp>
        <p:nvSpPr>
          <p:cNvPr id="5" name="Footer Placeholder 4"/>
          <p:cNvSpPr>
            <a:spLocks noGrp="1"/>
          </p:cNvSpPr>
          <p:nvPr>
            <p:ph type="ftr" sz="quarter" idx="11"/>
          </p:nvPr>
        </p:nvSpPr>
        <p:spPr/>
        <p:txBody>
          <a:bodyPr/>
          <a:lstStyle/>
          <a:p>
            <a:r>
              <a:rPr kumimoji="1" lang="ja-JP" altLang="en-US"/>
              <a:t>デバッグの理論と実践</a:t>
            </a:r>
          </a:p>
        </p:txBody>
      </p:sp>
      <p:sp>
        <p:nvSpPr>
          <p:cNvPr id="6" name="Slide Number Placeholder 5"/>
          <p:cNvSpPr>
            <a:spLocks noGrp="1"/>
          </p:cNvSpPr>
          <p:nvPr>
            <p:ph type="sldNum" sz="quarter" idx="12"/>
          </p:nvPr>
        </p:nvSpPr>
        <p:spPr/>
        <p:txBody>
          <a:bodyPr/>
          <a:lstStyle/>
          <a:p>
            <a:fld id="{7158E204-83B8-424E-8AF9-16F823DC42B9}" type="slidenum">
              <a:rPr kumimoji="1" lang="ja-JP" altLang="en-US" smtClean="0"/>
              <a:t>‹#›</a:t>
            </a:fld>
            <a:endParaRPr kumimoji="1" lang="ja-JP" altLang="en-US"/>
          </a:p>
        </p:txBody>
      </p:sp>
    </p:spTree>
    <p:extLst>
      <p:ext uri="{BB962C8B-B14F-4D97-AF65-F5344CB8AC3E}">
        <p14:creationId xmlns:p14="http://schemas.microsoft.com/office/powerpoint/2010/main" val="412515086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0" y="6400800"/>
            <a:ext cx="9144001"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0" y="6334315"/>
            <a:ext cx="9144001" cy="6599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822960" y="286604"/>
            <a:ext cx="7543800" cy="1450757"/>
          </a:xfrm>
          <a:prstGeom prst="rect">
            <a:avLst/>
          </a:prstGeom>
        </p:spPr>
        <p:txBody>
          <a:bodyPr vert="horz" lIns="91440" tIns="45720" rIns="91440" bIns="45720" rtlCol="0" anchor="b">
            <a:normAutofit/>
          </a:bodyPr>
          <a:lstStyle/>
          <a:p>
            <a:r>
              <a:rPr lang="ja-JP" altLang="en-US"/>
              <a:t>マスター タイトルの書式設定</a:t>
            </a:r>
            <a:endParaRPr lang="en-US" dirty="0"/>
          </a:p>
        </p:txBody>
      </p:sp>
      <p:sp>
        <p:nvSpPr>
          <p:cNvPr id="3" name="Text Placeholder 2"/>
          <p:cNvSpPr>
            <a:spLocks noGrp="1"/>
          </p:cNvSpPr>
          <p:nvPr>
            <p:ph type="body" idx="1"/>
          </p:nvPr>
        </p:nvSpPr>
        <p:spPr>
          <a:xfrm>
            <a:off x="822959" y="1845734"/>
            <a:ext cx="7543801" cy="4023360"/>
          </a:xfrm>
          <a:prstGeom prst="rect">
            <a:avLst/>
          </a:prstGeom>
        </p:spPr>
        <p:txBody>
          <a:bodyPr vert="horz" lIns="0" tIns="45720" rIns="0" bIns="45720" rtlCol="0">
            <a:normAutofit/>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2"/>
          </p:nvPr>
        </p:nvSpPr>
        <p:spPr>
          <a:xfrm>
            <a:off x="822961" y="6459786"/>
            <a:ext cx="1854203" cy="365125"/>
          </a:xfrm>
          <a:prstGeom prst="rect">
            <a:avLst/>
          </a:prstGeom>
        </p:spPr>
        <p:txBody>
          <a:bodyPr vert="horz" lIns="91440" tIns="45720" rIns="91440" bIns="45720" rtlCol="0" anchor="ctr"/>
          <a:lstStyle>
            <a:lvl1pPr algn="l">
              <a:defRPr sz="900">
                <a:solidFill>
                  <a:srgbClr val="FFFFFF"/>
                </a:solidFill>
              </a:defRPr>
            </a:lvl1pPr>
          </a:lstStyle>
          <a:p>
            <a:fld id="{8A96BB89-A9BC-4E99-AD48-823885035C37}" type="datetime1">
              <a:rPr kumimoji="1" lang="ja-JP" altLang="en-US" smtClean="0"/>
              <a:t>2018/1/12</a:t>
            </a:fld>
            <a:endParaRPr kumimoji="1" lang="ja-JP" altLang="en-US"/>
          </a:p>
        </p:txBody>
      </p:sp>
      <p:sp>
        <p:nvSpPr>
          <p:cNvPr id="5" name="Footer Placeholder 4"/>
          <p:cNvSpPr>
            <a:spLocks noGrp="1"/>
          </p:cNvSpPr>
          <p:nvPr>
            <p:ph type="ftr" sz="quarter" idx="3"/>
          </p:nvPr>
        </p:nvSpPr>
        <p:spPr>
          <a:xfrm>
            <a:off x="2764639" y="6459786"/>
            <a:ext cx="3617103" cy="365125"/>
          </a:xfrm>
          <a:prstGeom prst="rect">
            <a:avLst/>
          </a:prstGeom>
        </p:spPr>
        <p:txBody>
          <a:bodyPr vert="horz" lIns="91440" tIns="45720" rIns="91440" bIns="45720" rtlCol="0" anchor="ctr"/>
          <a:lstStyle>
            <a:lvl1pPr algn="ctr">
              <a:defRPr sz="900" cap="all" baseline="0">
                <a:solidFill>
                  <a:srgbClr val="FFFFFF"/>
                </a:solidFill>
              </a:defRPr>
            </a:lvl1pPr>
          </a:lstStyle>
          <a:p>
            <a:r>
              <a:rPr kumimoji="1" lang="ja-JP" altLang="en-US"/>
              <a:t>デバッグの理論と実践</a:t>
            </a:r>
          </a:p>
        </p:txBody>
      </p:sp>
      <p:sp>
        <p:nvSpPr>
          <p:cNvPr id="6" name="Slide Number Placeholder 5"/>
          <p:cNvSpPr>
            <a:spLocks noGrp="1"/>
          </p:cNvSpPr>
          <p:nvPr>
            <p:ph type="sldNum" sz="quarter" idx="4"/>
          </p:nvPr>
        </p:nvSpPr>
        <p:spPr>
          <a:xfrm>
            <a:off x="7425344" y="6459786"/>
            <a:ext cx="984019" cy="365125"/>
          </a:xfrm>
          <a:prstGeom prst="rect">
            <a:avLst/>
          </a:prstGeom>
        </p:spPr>
        <p:txBody>
          <a:bodyPr vert="horz" lIns="91440" tIns="45720" rIns="91440" bIns="45720" rtlCol="0" anchor="ctr"/>
          <a:lstStyle>
            <a:lvl1pPr algn="r">
              <a:defRPr sz="1050">
                <a:solidFill>
                  <a:srgbClr val="FFFFFF"/>
                </a:solidFill>
              </a:defRPr>
            </a:lvl1pPr>
          </a:lstStyle>
          <a:p>
            <a:fld id="{7158E204-83B8-424E-8AF9-16F823DC42B9}" type="slidenum">
              <a:rPr kumimoji="1" lang="ja-JP" altLang="en-US" smtClean="0"/>
              <a:t>‹#›</a:t>
            </a:fld>
            <a:endParaRPr kumimoji="1" lang="ja-JP" altLang="en-US"/>
          </a:p>
        </p:txBody>
      </p:sp>
      <p:cxnSp>
        <p:nvCxnSpPr>
          <p:cNvPr id="10" name="Straight Connector 9"/>
          <p:cNvCxnSpPr/>
          <p:nvPr/>
        </p:nvCxnSpPr>
        <p:spPr>
          <a:xfrm>
            <a:off x="895149" y="1737845"/>
            <a:ext cx="74752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125222547"/>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hf hdr="0" dt="0"/>
  <p:txStyles>
    <p:titleStyle>
      <a:lvl1pPr algn="l" defTabSz="914400" rtl="0" eaLnBrk="1" latinLnBrk="0" hangingPunct="1">
        <a:lnSpc>
          <a:spcPct val="85000"/>
        </a:lnSpc>
        <a:spcBef>
          <a:spcPct val="0"/>
        </a:spcBef>
        <a:buNone/>
        <a:defRPr kumimoji="1" sz="4800" kern="1200" spc="-50" baseline="0">
          <a:solidFill>
            <a:schemeClr val="tx1">
              <a:lumMod val="75000"/>
              <a:lumOff val="2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kumimoji="1"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kumimoji="1"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kumimoji="1"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kumimoji="1"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kumimoji="1"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kumimoji="1"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kumimoji="1"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kumimoji="1"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kumimoji="1"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8.xml"/><Relationship Id="rId1" Type="http://schemas.openxmlformats.org/officeDocument/2006/relationships/slideLayout" Target="../slideLayouts/slideLayout2.xml"/><Relationship Id="rId5" Type="http://schemas.openxmlformats.org/officeDocument/2006/relationships/image" Target="../media/image7.jpg"/><Relationship Id="rId4" Type="http://schemas.openxmlformats.org/officeDocument/2006/relationships/image" Target="../media/image6.jpg"/></Relationships>
</file>

<file path=ppt/slides/_rels/slide11.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4.xml"/><Relationship Id="rId1" Type="http://schemas.openxmlformats.org/officeDocument/2006/relationships/slideLayout" Target="../slideLayouts/slideLayout2.xml"/><Relationship Id="rId5" Type="http://schemas.openxmlformats.org/officeDocument/2006/relationships/image" Target="../media/image13.png"/><Relationship Id="rId4" Type="http://schemas.openxmlformats.org/officeDocument/2006/relationships/image" Target="../media/image12.png"/></Relationships>
</file>

<file path=ppt/slides/_rels/slide18.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タイトル 1">
            <a:extLst>
              <a:ext uri="{FF2B5EF4-FFF2-40B4-BE49-F238E27FC236}">
                <a16:creationId xmlns:a16="http://schemas.microsoft.com/office/drawing/2014/main" id="{2C24AF53-332B-4CE0-9A5B-253CDFF4E467}"/>
              </a:ext>
            </a:extLst>
          </p:cNvPr>
          <p:cNvSpPr>
            <a:spLocks noGrp="1"/>
          </p:cNvSpPr>
          <p:nvPr>
            <p:ph type="ctrTitle"/>
          </p:nvPr>
        </p:nvSpPr>
        <p:spPr>
          <a:xfrm>
            <a:off x="825038" y="1572266"/>
            <a:ext cx="8825399" cy="2397182"/>
          </a:xfrm>
        </p:spPr>
        <p:txBody>
          <a:bodyPr>
            <a:normAutofit/>
          </a:bodyPr>
          <a:lstStyle/>
          <a:p>
            <a:r>
              <a:rPr lang="en-US" altLang="ja-JP" sz="5400" b="1" dirty="0"/>
              <a:t>3</a:t>
            </a:r>
            <a:r>
              <a:rPr lang="ja-JP" altLang="en-US" sz="5400" b="1" dirty="0"/>
              <a:t>章：　　　　　　　　　　　　　　　　　プログラムを失敗させる</a:t>
            </a:r>
          </a:p>
        </p:txBody>
      </p:sp>
      <p:sp>
        <p:nvSpPr>
          <p:cNvPr id="11" name="サブタイトル 10">
            <a:extLst>
              <a:ext uri="{FF2B5EF4-FFF2-40B4-BE49-F238E27FC236}">
                <a16:creationId xmlns:a16="http://schemas.microsoft.com/office/drawing/2014/main" id="{B924806F-FEAF-4C97-B846-7628D60A7B37}"/>
              </a:ext>
            </a:extLst>
          </p:cNvPr>
          <p:cNvSpPr>
            <a:spLocks noGrp="1"/>
          </p:cNvSpPr>
          <p:nvPr>
            <p:ph type="subTitle" idx="1"/>
          </p:nvPr>
        </p:nvSpPr>
        <p:spPr/>
        <p:txBody>
          <a:bodyPr>
            <a:normAutofit fontScale="85000" lnSpcReduction="20000"/>
          </a:bodyPr>
          <a:lstStyle/>
          <a:p>
            <a:r>
              <a:rPr lang="en-US" altLang="ja-JP" b="1" dirty="0"/>
              <a:t>Andreas Zeller </a:t>
            </a:r>
            <a:r>
              <a:rPr lang="ja-JP" altLang="en-US" b="1" dirty="0"/>
              <a:t>著　　中田秀基　監訳</a:t>
            </a:r>
            <a:endParaRPr lang="en-US" altLang="ja-JP" b="1" dirty="0"/>
          </a:p>
          <a:p>
            <a:r>
              <a:rPr kumimoji="1" lang="ja-JP" altLang="en-US" b="1" dirty="0"/>
              <a:t>デバッグの理論と実践</a:t>
            </a:r>
            <a:endParaRPr kumimoji="1" lang="en-US" altLang="ja-JP" b="1" dirty="0"/>
          </a:p>
          <a:p>
            <a:r>
              <a:rPr kumimoji="1" lang="en-US" altLang="ja-JP" b="1" dirty="0"/>
              <a:t>-</a:t>
            </a:r>
            <a:r>
              <a:rPr kumimoji="1" lang="ja-JP" altLang="en-US" b="1" dirty="0"/>
              <a:t>なぜプログラムはうまく動かないのか</a:t>
            </a:r>
            <a:r>
              <a:rPr kumimoji="1" lang="en-US" altLang="ja-JP" b="1" dirty="0"/>
              <a:t>-</a:t>
            </a:r>
            <a:endParaRPr kumimoji="1" lang="ja-JP" altLang="en-US" b="1" dirty="0"/>
          </a:p>
        </p:txBody>
      </p:sp>
      <p:sp>
        <p:nvSpPr>
          <p:cNvPr id="13" name="フッター プレースホルダー 12">
            <a:extLst>
              <a:ext uri="{FF2B5EF4-FFF2-40B4-BE49-F238E27FC236}">
                <a16:creationId xmlns:a16="http://schemas.microsoft.com/office/drawing/2014/main" id="{4CF9AEFF-10DE-4D1C-83D8-88B3F0567461}"/>
              </a:ext>
            </a:extLst>
          </p:cNvPr>
          <p:cNvSpPr>
            <a:spLocks noGrp="1"/>
          </p:cNvSpPr>
          <p:nvPr>
            <p:ph type="ftr" sz="quarter" idx="11"/>
          </p:nvPr>
        </p:nvSpPr>
        <p:spPr/>
        <p:txBody>
          <a:bodyPr/>
          <a:lstStyle/>
          <a:p>
            <a:r>
              <a:rPr kumimoji="1" lang="ja-JP" altLang="en-US"/>
              <a:t>デバッグの理論と実践</a:t>
            </a:r>
            <a:endParaRPr kumimoji="1" lang="ja-JP" altLang="en-US" dirty="0"/>
          </a:p>
        </p:txBody>
      </p:sp>
      <p:sp>
        <p:nvSpPr>
          <p:cNvPr id="14" name="スライド番号プレースホルダー 13">
            <a:extLst>
              <a:ext uri="{FF2B5EF4-FFF2-40B4-BE49-F238E27FC236}">
                <a16:creationId xmlns:a16="http://schemas.microsoft.com/office/drawing/2014/main" id="{B933ABAE-A06D-493D-9993-A91774FC587A}"/>
              </a:ext>
            </a:extLst>
          </p:cNvPr>
          <p:cNvSpPr>
            <a:spLocks noGrp="1"/>
          </p:cNvSpPr>
          <p:nvPr>
            <p:ph type="sldNum" sz="quarter" idx="12"/>
          </p:nvPr>
        </p:nvSpPr>
        <p:spPr/>
        <p:txBody>
          <a:bodyPr/>
          <a:lstStyle/>
          <a:p>
            <a:fld id="{0B7C5F9B-2037-4439-A621-83984923E22F}" type="slidenum">
              <a:rPr kumimoji="1" lang="ja-JP" altLang="en-US" smtClean="0"/>
              <a:t>1</a:t>
            </a:fld>
            <a:endParaRPr kumimoji="1" lang="ja-JP" altLang="en-US" dirty="0"/>
          </a:p>
        </p:txBody>
      </p:sp>
      <p:sp>
        <p:nvSpPr>
          <p:cNvPr id="12" name="テキスト ボックス 11">
            <a:extLst>
              <a:ext uri="{FF2B5EF4-FFF2-40B4-BE49-F238E27FC236}">
                <a16:creationId xmlns:a16="http://schemas.microsoft.com/office/drawing/2014/main" id="{E35D47FC-9535-463D-9B29-0B44D4DB7F85}"/>
              </a:ext>
            </a:extLst>
          </p:cNvPr>
          <p:cNvSpPr txBox="1"/>
          <p:nvPr/>
        </p:nvSpPr>
        <p:spPr>
          <a:xfrm>
            <a:off x="825038" y="5598621"/>
            <a:ext cx="4191907" cy="584775"/>
          </a:xfrm>
          <a:prstGeom prst="rect">
            <a:avLst/>
          </a:prstGeom>
          <a:noFill/>
        </p:spPr>
        <p:txBody>
          <a:bodyPr wrap="square" rtlCol="0">
            <a:spAutoFit/>
          </a:bodyPr>
          <a:lstStyle/>
          <a:p>
            <a:r>
              <a:rPr lang="ja-JP" altLang="en-US" sz="1600" b="1" dirty="0"/>
              <a:t>学籍番号　</a:t>
            </a:r>
            <a:r>
              <a:rPr lang="en-US" altLang="ja-JP" sz="1600" b="1" dirty="0"/>
              <a:t>60206299</a:t>
            </a:r>
          </a:p>
          <a:p>
            <a:r>
              <a:rPr lang="ja-JP" altLang="en-US" sz="1600" b="1" dirty="0"/>
              <a:t>氏名　　　　吉富　楓雅</a:t>
            </a:r>
          </a:p>
        </p:txBody>
      </p:sp>
    </p:spTree>
    <p:extLst>
      <p:ext uri="{BB962C8B-B14F-4D97-AF65-F5344CB8AC3E}">
        <p14:creationId xmlns:p14="http://schemas.microsoft.com/office/powerpoint/2010/main" val="90606633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16E3B221-19B6-4D60-9C46-32B724192C4C}"/>
              </a:ext>
            </a:extLst>
          </p:cNvPr>
          <p:cNvSpPr>
            <a:spLocks noGrp="1"/>
          </p:cNvSpPr>
          <p:nvPr>
            <p:ph type="title"/>
          </p:nvPr>
        </p:nvSpPr>
        <p:spPr/>
        <p:txBody>
          <a:bodyPr/>
          <a:lstStyle/>
          <a:p>
            <a:pPr algn="ctr"/>
            <a:r>
              <a:rPr kumimoji="1" lang="ja-JP" altLang="en-US" dirty="0"/>
              <a:t>目次</a:t>
            </a:r>
          </a:p>
        </p:txBody>
      </p:sp>
      <p:sp>
        <p:nvSpPr>
          <p:cNvPr id="3" name="コンテンツ プレースホルダー 2">
            <a:extLst>
              <a:ext uri="{FF2B5EF4-FFF2-40B4-BE49-F238E27FC236}">
                <a16:creationId xmlns:a16="http://schemas.microsoft.com/office/drawing/2014/main" id="{49348638-0486-4D1A-85B6-A544CA19A71B}"/>
              </a:ext>
            </a:extLst>
          </p:cNvPr>
          <p:cNvSpPr>
            <a:spLocks noGrp="1"/>
          </p:cNvSpPr>
          <p:nvPr>
            <p:ph idx="1"/>
          </p:nvPr>
        </p:nvSpPr>
        <p:spPr>
          <a:xfrm>
            <a:off x="822959" y="2210880"/>
            <a:ext cx="7543801" cy="4023360"/>
          </a:xfrm>
        </p:spPr>
        <p:txBody>
          <a:bodyPr>
            <a:normAutofit/>
          </a:bodyPr>
          <a:lstStyle/>
          <a:p>
            <a:endParaRPr lang="en-US" altLang="ja-JP" sz="2100" dirty="0"/>
          </a:p>
          <a:p>
            <a:r>
              <a:rPr lang="en-US" altLang="ja-JP" sz="3200" dirty="0"/>
              <a:t>1.</a:t>
            </a:r>
            <a:r>
              <a:rPr lang="ja-JP" altLang="en-US" sz="3200" dirty="0"/>
              <a:t>　デバッグ用テストの必要性　</a:t>
            </a:r>
            <a:endParaRPr lang="en-US" altLang="ja-JP" sz="3200" dirty="0"/>
          </a:p>
          <a:p>
            <a:r>
              <a:rPr lang="en-US" altLang="ja-JP" sz="3200" dirty="0"/>
              <a:t>2.</a:t>
            </a:r>
            <a:r>
              <a:rPr lang="ja-JP" altLang="en-US" sz="3200" dirty="0"/>
              <a:t>　プログラムの制御</a:t>
            </a:r>
            <a:endParaRPr lang="en-US" altLang="ja-JP" sz="3200" dirty="0"/>
          </a:p>
          <a:p>
            <a:r>
              <a:rPr lang="en-US" altLang="ja-JP" sz="3200" dirty="0"/>
              <a:t>3.</a:t>
            </a:r>
            <a:r>
              <a:rPr lang="ja-JP" altLang="en-US" sz="3200" dirty="0"/>
              <a:t>　</a:t>
            </a:r>
            <a:r>
              <a:rPr lang="en-US" altLang="ja-JP" sz="3200" dirty="0"/>
              <a:t>3</a:t>
            </a:r>
            <a:r>
              <a:rPr lang="ja-JP" altLang="en-US" sz="3200" dirty="0"/>
              <a:t>種類の層とテスト</a:t>
            </a:r>
            <a:endParaRPr lang="en-US" altLang="ja-JP" sz="3200" dirty="0"/>
          </a:p>
          <a:p>
            <a:r>
              <a:rPr lang="en-US" altLang="ja-JP" sz="3200" dirty="0"/>
              <a:t>4.</a:t>
            </a:r>
            <a:r>
              <a:rPr lang="ja-JP" altLang="en-US" sz="3200" dirty="0"/>
              <a:t>　まとめ</a:t>
            </a:r>
            <a:endParaRPr lang="en-US" altLang="ja-JP" sz="3200" dirty="0"/>
          </a:p>
          <a:p>
            <a:pPr marL="0" indent="0">
              <a:buNone/>
            </a:pPr>
            <a:endParaRPr lang="en-US" altLang="ja-JP" sz="2800" dirty="0"/>
          </a:p>
        </p:txBody>
      </p:sp>
      <p:sp>
        <p:nvSpPr>
          <p:cNvPr id="6" name="フッター プレースホルダー 5">
            <a:extLst>
              <a:ext uri="{FF2B5EF4-FFF2-40B4-BE49-F238E27FC236}">
                <a16:creationId xmlns:a16="http://schemas.microsoft.com/office/drawing/2014/main" id="{8957658C-2EA4-4FB0-B723-A5F79B9E8277}"/>
              </a:ext>
            </a:extLst>
          </p:cNvPr>
          <p:cNvSpPr>
            <a:spLocks noGrp="1"/>
          </p:cNvSpPr>
          <p:nvPr>
            <p:ph type="ftr" sz="quarter" idx="11"/>
          </p:nvPr>
        </p:nvSpPr>
        <p:spPr/>
        <p:txBody>
          <a:bodyPr/>
          <a:lstStyle/>
          <a:p>
            <a:r>
              <a:rPr kumimoji="1" lang="ja-JP" altLang="en-US"/>
              <a:t>デバッグの理論と実践</a:t>
            </a:r>
          </a:p>
        </p:txBody>
      </p:sp>
      <p:sp>
        <p:nvSpPr>
          <p:cNvPr id="7" name="スライド番号プレースホルダー 6">
            <a:extLst>
              <a:ext uri="{FF2B5EF4-FFF2-40B4-BE49-F238E27FC236}">
                <a16:creationId xmlns:a16="http://schemas.microsoft.com/office/drawing/2014/main" id="{79F7BEC1-AFDF-4777-8EBB-3D8C447686FA}"/>
              </a:ext>
            </a:extLst>
          </p:cNvPr>
          <p:cNvSpPr>
            <a:spLocks noGrp="1"/>
          </p:cNvSpPr>
          <p:nvPr>
            <p:ph type="sldNum" sz="quarter" idx="12"/>
          </p:nvPr>
        </p:nvSpPr>
        <p:spPr/>
        <p:txBody>
          <a:bodyPr/>
          <a:lstStyle/>
          <a:p>
            <a:fld id="{17CE7B51-3F23-42C6-B231-E1C0D4346A51}" type="slidenum">
              <a:rPr kumimoji="1" lang="ja-JP" altLang="en-US" smtClean="0"/>
              <a:t>2</a:t>
            </a:fld>
            <a:endParaRPr kumimoji="1" lang="ja-JP" altLang="en-US"/>
          </a:p>
        </p:txBody>
      </p:sp>
      <p:sp>
        <p:nvSpPr>
          <p:cNvPr id="9" name="正方形/長方形 8">
            <a:extLst>
              <a:ext uri="{FF2B5EF4-FFF2-40B4-BE49-F238E27FC236}">
                <a16:creationId xmlns:a16="http://schemas.microsoft.com/office/drawing/2014/main" id="{38E0BD35-E5CE-4EAC-BDED-75802BD0BE5F}"/>
              </a:ext>
            </a:extLst>
          </p:cNvPr>
          <p:cNvSpPr/>
          <p:nvPr/>
        </p:nvSpPr>
        <p:spPr>
          <a:xfrm>
            <a:off x="4928461" y="3755435"/>
            <a:ext cx="4215539" cy="2288904"/>
          </a:xfrm>
          <a:prstGeom prst="rect">
            <a:avLst/>
          </a:prstGeom>
        </p:spPr>
        <p:txBody>
          <a:bodyPr wrap="square">
            <a:spAutoFit/>
          </a:bodyPr>
          <a:lstStyle/>
          <a:p>
            <a:pPr algn="ctr"/>
            <a:r>
              <a:rPr lang="ja-JP" altLang="ja-JP" sz="3600" dirty="0">
                <a:latin typeface="Century" panose="02040604050505020304" pitchFamily="18" charset="0"/>
                <a:ea typeface="ＭＳ 明朝" panose="02020609040205080304" pitchFamily="17" charset="-128"/>
                <a:cs typeface="Times New Roman" panose="02020603050405020304" pitchFamily="18" charset="0"/>
              </a:rPr>
              <a:t>本章では自動化と問題の分離手法に焦点を絞</a:t>
            </a:r>
            <a:r>
              <a:rPr lang="ja-JP" altLang="en-US" sz="3600" dirty="0">
                <a:latin typeface="Century" panose="02040604050505020304" pitchFamily="18" charset="0"/>
                <a:ea typeface="ＭＳ 明朝" panose="02020609040205080304" pitchFamily="17" charset="-128"/>
                <a:cs typeface="Times New Roman" panose="02020603050405020304" pitchFamily="18" charset="0"/>
              </a:rPr>
              <a:t>り</a:t>
            </a:r>
            <a:r>
              <a:rPr lang="ja-JP" altLang="ja-JP" sz="3600" dirty="0">
                <a:latin typeface="Century" panose="02040604050505020304" pitchFamily="18" charset="0"/>
                <a:ea typeface="ＭＳ 明朝" panose="02020609040205080304" pitchFamily="17" charset="-128"/>
                <a:cs typeface="Times New Roman" panose="02020603050405020304" pitchFamily="18" charset="0"/>
              </a:rPr>
              <a:t>テスト方法を確認する</a:t>
            </a:r>
            <a:endParaRPr lang="ja-JP" altLang="en-US" sz="3600" dirty="0"/>
          </a:p>
        </p:txBody>
      </p:sp>
      <p:sp>
        <p:nvSpPr>
          <p:cNvPr id="10" name="正方形/長方形 9">
            <a:extLst>
              <a:ext uri="{FF2B5EF4-FFF2-40B4-BE49-F238E27FC236}">
                <a16:creationId xmlns:a16="http://schemas.microsoft.com/office/drawing/2014/main" id="{1E6BBC33-399C-4DEC-8D58-D1E74B450844}"/>
              </a:ext>
            </a:extLst>
          </p:cNvPr>
          <p:cNvSpPr/>
          <p:nvPr/>
        </p:nvSpPr>
        <p:spPr>
          <a:xfrm>
            <a:off x="5044699" y="3735092"/>
            <a:ext cx="3944318" cy="2309247"/>
          </a:xfrm>
          <a:prstGeom prst="rect">
            <a:avLst/>
          </a:prstGeom>
          <a:no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67592066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フッター プレースホルダー 3">
            <a:extLst>
              <a:ext uri="{FF2B5EF4-FFF2-40B4-BE49-F238E27FC236}">
                <a16:creationId xmlns:a16="http://schemas.microsoft.com/office/drawing/2014/main" id="{94BAF46F-C142-4C19-A4E3-B6858EC14874}"/>
              </a:ext>
            </a:extLst>
          </p:cNvPr>
          <p:cNvSpPr>
            <a:spLocks noGrp="1"/>
          </p:cNvSpPr>
          <p:nvPr>
            <p:ph type="ftr" sz="quarter" idx="11"/>
          </p:nvPr>
        </p:nvSpPr>
        <p:spPr/>
        <p:txBody>
          <a:bodyPr/>
          <a:lstStyle/>
          <a:p>
            <a:r>
              <a:rPr kumimoji="1" lang="ja-JP" altLang="en-US"/>
              <a:t>デバッグの理論と実践</a:t>
            </a:r>
          </a:p>
        </p:txBody>
      </p:sp>
      <p:sp>
        <p:nvSpPr>
          <p:cNvPr id="5" name="スライド番号プレースホルダー 4">
            <a:extLst>
              <a:ext uri="{FF2B5EF4-FFF2-40B4-BE49-F238E27FC236}">
                <a16:creationId xmlns:a16="http://schemas.microsoft.com/office/drawing/2014/main" id="{19F7543E-8002-45D1-9EEB-6214D2EBE338}"/>
              </a:ext>
            </a:extLst>
          </p:cNvPr>
          <p:cNvSpPr>
            <a:spLocks noGrp="1"/>
          </p:cNvSpPr>
          <p:nvPr>
            <p:ph type="sldNum" sz="quarter" idx="12"/>
          </p:nvPr>
        </p:nvSpPr>
        <p:spPr/>
        <p:txBody>
          <a:bodyPr/>
          <a:lstStyle/>
          <a:p>
            <a:fld id="{7158E204-83B8-424E-8AF9-16F823DC42B9}" type="slidenum">
              <a:rPr kumimoji="1" lang="ja-JP" altLang="en-US" smtClean="0"/>
              <a:t>3</a:t>
            </a:fld>
            <a:endParaRPr kumimoji="1" lang="ja-JP" altLang="en-US"/>
          </a:p>
        </p:txBody>
      </p:sp>
      <p:sp>
        <p:nvSpPr>
          <p:cNvPr id="2" name="タイトル 1">
            <a:extLst>
              <a:ext uri="{FF2B5EF4-FFF2-40B4-BE49-F238E27FC236}">
                <a16:creationId xmlns:a16="http://schemas.microsoft.com/office/drawing/2014/main" id="{0758A6FC-8C7A-489B-A373-8057E764A34F}"/>
              </a:ext>
            </a:extLst>
          </p:cNvPr>
          <p:cNvSpPr>
            <a:spLocks noGrp="1"/>
          </p:cNvSpPr>
          <p:nvPr>
            <p:ph type="title" idx="4294967295"/>
          </p:nvPr>
        </p:nvSpPr>
        <p:spPr>
          <a:xfrm>
            <a:off x="690728" y="2137635"/>
            <a:ext cx="8446576" cy="1449387"/>
          </a:xfrm>
        </p:spPr>
        <p:txBody>
          <a:bodyPr/>
          <a:lstStyle/>
          <a:p>
            <a:r>
              <a:rPr lang="en-US" altLang="ja-JP" dirty="0"/>
              <a:t>1.</a:t>
            </a:r>
            <a:r>
              <a:rPr lang="ja-JP" altLang="en-US" dirty="0"/>
              <a:t>　デバッグ用テストの必要性</a:t>
            </a:r>
            <a:endParaRPr kumimoji="1" lang="ja-JP" altLang="en-US" dirty="0"/>
          </a:p>
        </p:txBody>
      </p:sp>
      <p:pic>
        <p:nvPicPr>
          <p:cNvPr id="7" name="図 6">
            <a:extLst>
              <a:ext uri="{FF2B5EF4-FFF2-40B4-BE49-F238E27FC236}">
                <a16:creationId xmlns:a16="http://schemas.microsoft.com/office/drawing/2014/main" id="{09CE0532-711B-4523-BCF8-A3F62DE0FC3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381742" y="3995671"/>
            <a:ext cx="2437814" cy="2245355"/>
          </a:xfrm>
          <a:prstGeom prst="rect">
            <a:avLst/>
          </a:prstGeom>
        </p:spPr>
      </p:pic>
    </p:spTree>
    <p:extLst>
      <p:ext uri="{BB962C8B-B14F-4D97-AF65-F5344CB8AC3E}">
        <p14:creationId xmlns:p14="http://schemas.microsoft.com/office/powerpoint/2010/main" val="4396456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A88D2EA6-6720-4479-8E13-631C0C28AFFE}"/>
              </a:ext>
            </a:extLst>
          </p:cNvPr>
          <p:cNvSpPr>
            <a:spLocks noGrp="1"/>
          </p:cNvSpPr>
          <p:nvPr>
            <p:ph type="title"/>
          </p:nvPr>
        </p:nvSpPr>
        <p:spPr/>
        <p:txBody>
          <a:bodyPr/>
          <a:lstStyle/>
          <a:p>
            <a:pPr algn="ctr"/>
            <a:r>
              <a:rPr kumimoji="1" lang="ja-JP" altLang="en-US" dirty="0"/>
              <a:t>プログラムの問題を知る</a:t>
            </a:r>
          </a:p>
        </p:txBody>
      </p:sp>
      <p:sp>
        <p:nvSpPr>
          <p:cNvPr id="3" name="コンテンツ プレースホルダー 2">
            <a:extLst>
              <a:ext uri="{FF2B5EF4-FFF2-40B4-BE49-F238E27FC236}">
                <a16:creationId xmlns:a16="http://schemas.microsoft.com/office/drawing/2014/main" id="{D79B516A-083F-4075-A618-4313A0670157}"/>
              </a:ext>
            </a:extLst>
          </p:cNvPr>
          <p:cNvSpPr>
            <a:spLocks noGrp="1"/>
          </p:cNvSpPr>
          <p:nvPr>
            <p:ph idx="1"/>
          </p:nvPr>
        </p:nvSpPr>
        <p:spPr>
          <a:xfrm>
            <a:off x="660615" y="1914030"/>
            <a:ext cx="7543801" cy="4369086"/>
          </a:xfrm>
        </p:spPr>
        <p:txBody>
          <a:bodyPr>
            <a:normAutofit/>
          </a:bodyPr>
          <a:lstStyle/>
          <a:p>
            <a:r>
              <a:rPr lang="ja-JP" altLang="en-US" sz="2800" dirty="0"/>
              <a:t>・</a:t>
            </a:r>
            <a:r>
              <a:rPr lang="ja-JP" altLang="ja-JP" sz="2800" dirty="0"/>
              <a:t>ユーザからの報告だけがプログラムの問題を知る手段ではな</a:t>
            </a:r>
            <a:r>
              <a:rPr lang="ja-JP" altLang="en-US" sz="2800" dirty="0"/>
              <a:t>い</a:t>
            </a:r>
            <a:endParaRPr lang="en-US" altLang="ja-JP" sz="2800" dirty="0"/>
          </a:p>
          <a:p>
            <a:r>
              <a:rPr lang="ja-JP" altLang="en-US" sz="2800" dirty="0"/>
              <a:t>・</a:t>
            </a:r>
            <a:r>
              <a:rPr lang="ja-JP" altLang="ja-JP" sz="2800" dirty="0"/>
              <a:t>ほとんどの問題は開発者側のテストで見つかる</a:t>
            </a:r>
            <a:endParaRPr lang="en-US" altLang="ja-JP" sz="2800" dirty="0"/>
          </a:p>
          <a:p>
            <a:endParaRPr lang="en-US" altLang="ja-JP" sz="2800" dirty="0"/>
          </a:p>
          <a:p>
            <a:pPr marL="0" indent="0">
              <a:buNone/>
            </a:pPr>
            <a:endParaRPr lang="en-US" altLang="ja-JP" sz="2800" dirty="0"/>
          </a:p>
          <a:p>
            <a:endParaRPr lang="en-US" altLang="ja-JP" sz="2800" dirty="0"/>
          </a:p>
          <a:p>
            <a:r>
              <a:rPr lang="ja-JP" altLang="ja-JP" sz="2800" dirty="0"/>
              <a:t>テストによって</a:t>
            </a:r>
            <a:r>
              <a:rPr lang="ja-JP" altLang="ja-JP" sz="2800" dirty="0">
                <a:solidFill>
                  <a:schemeClr val="tx1"/>
                </a:solidFill>
              </a:rPr>
              <a:t>で</a:t>
            </a:r>
            <a:r>
              <a:rPr lang="ja-JP" altLang="ja-JP" sz="2800" dirty="0"/>
              <a:t>あれユーザからの指摘であれ問題が見つからなければデバッグはできない</a:t>
            </a:r>
          </a:p>
          <a:p>
            <a:endParaRPr kumimoji="1" lang="ja-JP" altLang="en-US" dirty="0"/>
          </a:p>
        </p:txBody>
      </p:sp>
      <p:sp>
        <p:nvSpPr>
          <p:cNvPr id="4" name="フッター プレースホルダー 3">
            <a:extLst>
              <a:ext uri="{FF2B5EF4-FFF2-40B4-BE49-F238E27FC236}">
                <a16:creationId xmlns:a16="http://schemas.microsoft.com/office/drawing/2014/main" id="{D9E3E42A-57FB-4733-92CA-A53FA7B52811}"/>
              </a:ext>
            </a:extLst>
          </p:cNvPr>
          <p:cNvSpPr>
            <a:spLocks noGrp="1"/>
          </p:cNvSpPr>
          <p:nvPr>
            <p:ph type="ftr" sz="quarter" idx="11"/>
          </p:nvPr>
        </p:nvSpPr>
        <p:spPr/>
        <p:txBody>
          <a:bodyPr/>
          <a:lstStyle/>
          <a:p>
            <a:r>
              <a:rPr kumimoji="1" lang="ja-JP" altLang="en-US" dirty="0"/>
              <a:t>デバッグの理論と実践</a:t>
            </a:r>
          </a:p>
        </p:txBody>
      </p:sp>
      <p:sp>
        <p:nvSpPr>
          <p:cNvPr id="5" name="スライド番号プレースホルダー 4">
            <a:extLst>
              <a:ext uri="{FF2B5EF4-FFF2-40B4-BE49-F238E27FC236}">
                <a16:creationId xmlns:a16="http://schemas.microsoft.com/office/drawing/2014/main" id="{318BFF1A-9D58-4D76-8F4B-D890E38863E1}"/>
              </a:ext>
            </a:extLst>
          </p:cNvPr>
          <p:cNvSpPr>
            <a:spLocks noGrp="1"/>
          </p:cNvSpPr>
          <p:nvPr>
            <p:ph type="sldNum" sz="quarter" idx="12"/>
          </p:nvPr>
        </p:nvSpPr>
        <p:spPr/>
        <p:txBody>
          <a:bodyPr/>
          <a:lstStyle/>
          <a:p>
            <a:fld id="{7158E204-83B8-424E-8AF9-16F823DC42B9}" type="slidenum">
              <a:rPr kumimoji="1" lang="ja-JP" altLang="en-US" smtClean="0"/>
              <a:t>4</a:t>
            </a:fld>
            <a:endParaRPr kumimoji="1" lang="ja-JP" altLang="en-US"/>
          </a:p>
        </p:txBody>
      </p:sp>
      <p:sp>
        <p:nvSpPr>
          <p:cNvPr id="6" name="矢印: 下 5">
            <a:extLst>
              <a:ext uri="{FF2B5EF4-FFF2-40B4-BE49-F238E27FC236}">
                <a16:creationId xmlns:a16="http://schemas.microsoft.com/office/drawing/2014/main" id="{3DE4C9C9-D47F-4F6F-A7D9-26609D2F87AA}"/>
              </a:ext>
            </a:extLst>
          </p:cNvPr>
          <p:cNvSpPr/>
          <p:nvPr/>
        </p:nvSpPr>
        <p:spPr>
          <a:xfrm>
            <a:off x="2634711" y="3642102"/>
            <a:ext cx="2851688" cy="1141944"/>
          </a:xfrm>
          <a:prstGeom prst="downArrow">
            <a:avLst/>
          </a:prstGeom>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306756993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F00AD549-1E10-46A8-9F62-954EA66D413C}"/>
              </a:ext>
            </a:extLst>
          </p:cNvPr>
          <p:cNvSpPr>
            <a:spLocks noGrp="1"/>
          </p:cNvSpPr>
          <p:nvPr>
            <p:ph type="title"/>
          </p:nvPr>
        </p:nvSpPr>
        <p:spPr/>
        <p:txBody>
          <a:bodyPr/>
          <a:lstStyle/>
          <a:p>
            <a:pPr algn="ctr"/>
            <a:r>
              <a:rPr lang="ja-JP" altLang="ja-JP" dirty="0"/>
              <a:t>妥当性確認テスト</a:t>
            </a:r>
            <a:endParaRPr kumimoji="1" lang="ja-JP" altLang="en-US" dirty="0"/>
          </a:p>
        </p:txBody>
      </p:sp>
      <p:sp>
        <p:nvSpPr>
          <p:cNvPr id="3" name="コンテンツ プレースホルダー 2">
            <a:extLst>
              <a:ext uri="{FF2B5EF4-FFF2-40B4-BE49-F238E27FC236}">
                <a16:creationId xmlns:a16="http://schemas.microsoft.com/office/drawing/2014/main" id="{D1F2B57B-7D92-444E-AED3-7A5E950D7988}"/>
              </a:ext>
            </a:extLst>
          </p:cNvPr>
          <p:cNvSpPr>
            <a:spLocks noGrp="1"/>
          </p:cNvSpPr>
          <p:nvPr>
            <p:ph idx="1"/>
          </p:nvPr>
        </p:nvSpPr>
        <p:spPr>
          <a:xfrm>
            <a:off x="697424" y="1921769"/>
            <a:ext cx="8041296" cy="4462076"/>
          </a:xfrm>
        </p:spPr>
        <p:txBody>
          <a:bodyPr>
            <a:normAutofit/>
          </a:bodyPr>
          <a:lstStyle/>
          <a:p>
            <a:r>
              <a:rPr lang="ja-JP" altLang="ja-JP" sz="2800" dirty="0"/>
              <a:t>妥当性確認テスト</a:t>
            </a:r>
            <a:r>
              <a:rPr lang="ja-JP" altLang="en-US" sz="2800" dirty="0"/>
              <a:t>：</a:t>
            </a:r>
            <a:endParaRPr lang="en-US" altLang="ja-JP" sz="2800" dirty="0"/>
          </a:p>
          <a:p>
            <a:r>
              <a:rPr lang="ja-JP" altLang="en-US" sz="2800" dirty="0"/>
              <a:t>・</a:t>
            </a:r>
            <a:r>
              <a:rPr lang="ja-JP" altLang="ja-JP" sz="2800" dirty="0"/>
              <a:t>テストで問題を見つけてから欠陥を突き止めてそれを修正</a:t>
            </a:r>
            <a:endParaRPr lang="en-US" altLang="ja-JP" sz="2800" dirty="0"/>
          </a:p>
          <a:p>
            <a:r>
              <a:rPr lang="ja-JP" altLang="en-US" sz="2800" dirty="0"/>
              <a:t>・</a:t>
            </a:r>
            <a:r>
              <a:rPr lang="ja-JP" altLang="ja-JP" sz="2800" dirty="0"/>
              <a:t>未知の問題を検出すること</a:t>
            </a:r>
            <a:r>
              <a:rPr lang="ja-JP" altLang="en-US" sz="2800" dirty="0"/>
              <a:t>が</a:t>
            </a:r>
            <a:r>
              <a:rPr lang="ja-JP" altLang="ja-JP" sz="2800" dirty="0"/>
              <a:t>目的</a:t>
            </a:r>
            <a:endParaRPr lang="en-US" altLang="ja-JP" sz="2800" dirty="0"/>
          </a:p>
          <a:p>
            <a:pPr marL="0" indent="0">
              <a:buNone/>
            </a:pPr>
            <a:endParaRPr lang="en-US" altLang="ja-JP" sz="2800" dirty="0"/>
          </a:p>
          <a:p>
            <a:pPr marL="0" indent="0">
              <a:buNone/>
            </a:pPr>
            <a:endParaRPr lang="en-US" altLang="ja-JP" sz="2800" dirty="0"/>
          </a:p>
          <a:p>
            <a:pPr algn="ctr"/>
            <a:r>
              <a:rPr lang="ja-JP" altLang="ja-JP" sz="2800" dirty="0">
                <a:solidFill>
                  <a:srgbClr val="FF0000"/>
                </a:solidFill>
              </a:rPr>
              <a:t>反対に既知の問題を発見することを目的とするテストはデバッグ用テスト</a:t>
            </a:r>
          </a:p>
          <a:p>
            <a:endParaRPr kumimoji="1" lang="ja-JP" altLang="en-US" dirty="0"/>
          </a:p>
        </p:txBody>
      </p:sp>
      <p:sp>
        <p:nvSpPr>
          <p:cNvPr id="4" name="フッター プレースホルダー 3">
            <a:extLst>
              <a:ext uri="{FF2B5EF4-FFF2-40B4-BE49-F238E27FC236}">
                <a16:creationId xmlns:a16="http://schemas.microsoft.com/office/drawing/2014/main" id="{EC35E1C7-D0D3-4779-858A-C427C12CCAA0}"/>
              </a:ext>
            </a:extLst>
          </p:cNvPr>
          <p:cNvSpPr>
            <a:spLocks noGrp="1"/>
          </p:cNvSpPr>
          <p:nvPr>
            <p:ph type="ftr" sz="quarter" idx="11"/>
          </p:nvPr>
        </p:nvSpPr>
        <p:spPr/>
        <p:txBody>
          <a:bodyPr/>
          <a:lstStyle/>
          <a:p>
            <a:r>
              <a:rPr kumimoji="1" lang="ja-JP" altLang="en-US"/>
              <a:t>デバッグの理論と実践</a:t>
            </a:r>
          </a:p>
        </p:txBody>
      </p:sp>
      <p:sp>
        <p:nvSpPr>
          <p:cNvPr id="5" name="スライド番号プレースホルダー 4">
            <a:extLst>
              <a:ext uri="{FF2B5EF4-FFF2-40B4-BE49-F238E27FC236}">
                <a16:creationId xmlns:a16="http://schemas.microsoft.com/office/drawing/2014/main" id="{6622A3DF-57E2-43FF-944F-B4D8B32EFE5A}"/>
              </a:ext>
            </a:extLst>
          </p:cNvPr>
          <p:cNvSpPr>
            <a:spLocks noGrp="1"/>
          </p:cNvSpPr>
          <p:nvPr>
            <p:ph type="sldNum" sz="quarter" idx="12"/>
          </p:nvPr>
        </p:nvSpPr>
        <p:spPr/>
        <p:txBody>
          <a:bodyPr/>
          <a:lstStyle/>
          <a:p>
            <a:fld id="{7158E204-83B8-424E-8AF9-16F823DC42B9}" type="slidenum">
              <a:rPr kumimoji="1" lang="ja-JP" altLang="en-US" smtClean="0"/>
              <a:t>5</a:t>
            </a:fld>
            <a:endParaRPr kumimoji="1" lang="ja-JP" altLang="en-US"/>
          </a:p>
        </p:txBody>
      </p:sp>
      <p:pic>
        <p:nvPicPr>
          <p:cNvPr id="7" name="図 6">
            <a:extLst>
              <a:ext uri="{FF2B5EF4-FFF2-40B4-BE49-F238E27FC236}">
                <a16:creationId xmlns:a16="http://schemas.microsoft.com/office/drawing/2014/main" id="{CC34F684-76E6-47BD-ADF4-7C03746D879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683124" y="3271081"/>
            <a:ext cx="1763452" cy="1763452"/>
          </a:xfrm>
          <a:prstGeom prst="rect">
            <a:avLst/>
          </a:prstGeom>
        </p:spPr>
      </p:pic>
    </p:spTree>
    <p:extLst>
      <p:ext uri="{BB962C8B-B14F-4D97-AF65-F5344CB8AC3E}">
        <p14:creationId xmlns:p14="http://schemas.microsoft.com/office/powerpoint/2010/main" val="107344324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16445137-4486-47BD-8C93-6A6B3D9A3984}"/>
              </a:ext>
            </a:extLst>
          </p:cNvPr>
          <p:cNvSpPr>
            <a:spLocks noGrp="1"/>
          </p:cNvSpPr>
          <p:nvPr>
            <p:ph type="title"/>
          </p:nvPr>
        </p:nvSpPr>
        <p:spPr/>
        <p:txBody>
          <a:bodyPr/>
          <a:lstStyle/>
          <a:p>
            <a:pPr algn="ctr"/>
            <a:r>
              <a:rPr kumimoji="1" lang="ja-JP" altLang="en-US" dirty="0"/>
              <a:t>テストを行うことの利点</a:t>
            </a:r>
          </a:p>
        </p:txBody>
      </p:sp>
      <p:sp>
        <p:nvSpPr>
          <p:cNvPr id="3" name="コンテンツ プレースホルダー 2">
            <a:extLst>
              <a:ext uri="{FF2B5EF4-FFF2-40B4-BE49-F238E27FC236}">
                <a16:creationId xmlns:a16="http://schemas.microsoft.com/office/drawing/2014/main" id="{C6138A51-7D04-4EE7-99B8-0141F98CAD3B}"/>
              </a:ext>
            </a:extLst>
          </p:cNvPr>
          <p:cNvSpPr>
            <a:spLocks noGrp="1"/>
          </p:cNvSpPr>
          <p:nvPr>
            <p:ph idx="1"/>
          </p:nvPr>
        </p:nvSpPr>
        <p:spPr>
          <a:xfrm>
            <a:off x="518806" y="1341124"/>
            <a:ext cx="8152108" cy="4979177"/>
          </a:xfrm>
        </p:spPr>
        <p:txBody>
          <a:bodyPr>
            <a:normAutofit/>
          </a:bodyPr>
          <a:lstStyle/>
          <a:p>
            <a:endParaRPr lang="en-US" altLang="ja-JP" sz="2800" dirty="0"/>
          </a:p>
          <a:p>
            <a:r>
              <a:rPr lang="ja-JP" altLang="ja-JP" sz="2800" dirty="0"/>
              <a:t>・既存のテストを再利用できる</a:t>
            </a:r>
            <a:endParaRPr lang="en-US" altLang="ja-JP" sz="2800" dirty="0"/>
          </a:p>
          <a:p>
            <a:endParaRPr lang="en-US" altLang="ja-JP" sz="2800" dirty="0"/>
          </a:p>
          <a:p>
            <a:r>
              <a:rPr lang="ja-JP" altLang="ja-JP" sz="2800" dirty="0"/>
              <a:t>・手動で実施するのが難しいまたは不可能なテストを実行できる</a:t>
            </a:r>
            <a:endParaRPr lang="en-US" altLang="ja-JP" sz="2800" dirty="0"/>
          </a:p>
          <a:p>
            <a:endParaRPr lang="ja-JP" altLang="ja-JP" sz="2800" dirty="0"/>
          </a:p>
          <a:p>
            <a:r>
              <a:rPr lang="ja-JP" altLang="ja-JP" sz="2800" dirty="0"/>
              <a:t>・テストを繰り返し実行できる</a:t>
            </a:r>
            <a:endParaRPr lang="en-US" altLang="ja-JP" sz="2800" dirty="0"/>
          </a:p>
          <a:p>
            <a:endParaRPr lang="ja-JP" altLang="ja-JP" sz="2800" dirty="0"/>
          </a:p>
          <a:p>
            <a:r>
              <a:rPr lang="ja-JP" altLang="ja-JP" sz="2800" dirty="0"/>
              <a:t>・ソフトウェアの信頼度が上がる</a:t>
            </a:r>
          </a:p>
          <a:p>
            <a:endParaRPr kumimoji="1" lang="ja-JP" altLang="en-US" dirty="0"/>
          </a:p>
        </p:txBody>
      </p:sp>
      <p:sp>
        <p:nvSpPr>
          <p:cNvPr id="4" name="フッター プレースホルダー 3">
            <a:extLst>
              <a:ext uri="{FF2B5EF4-FFF2-40B4-BE49-F238E27FC236}">
                <a16:creationId xmlns:a16="http://schemas.microsoft.com/office/drawing/2014/main" id="{EC2B9659-7814-4EA1-A1A8-6D0BF172E0B1}"/>
              </a:ext>
            </a:extLst>
          </p:cNvPr>
          <p:cNvSpPr>
            <a:spLocks noGrp="1"/>
          </p:cNvSpPr>
          <p:nvPr>
            <p:ph type="ftr" sz="quarter" idx="11"/>
          </p:nvPr>
        </p:nvSpPr>
        <p:spPr/>
        <p:txBody>
          <a:bodyPr/>
          <a:lstStyle/>
          <a:p>
            <a:r>
              <a:rPr kumimoji="1" lang="ja-JP" altLang="en-US"/>
              <a:t>デバッグの理論と実践</a:t>
            </a:r>
          </a:p>
        </p:txBody>
      </p:sp>
      <p:sp>
        <p:nvSpPr>
          <p:cNvPr id="5" name="スライド番号プレースホルダー 4">
            <a:extLst>
              <a:ext uri="{FF2B5EF4-FFF2-40B4-BE49-F238E27FC236}">
                <a16:creationId xmlns:a16="http://schemas.microsoft.com/office/drawing/2014/main" id="{790799E2-9F9D-4966-8CBE-6C5DB6C39762}"/>
              </a:ext>
            </a:extLst>
          </p:cNvPr>
          <p:cNvSpPr>
            <a:spLocks noGrp="1"/>
          </p:cNvSpPr>
          <p:nvPr>
            <p:ph type="sldNum" sz="quarter" idx="12"/>
          </p:nvPr>
        </p:nvSpPr>
        <p:spPr/>
        <p:txBody>
          <a:bodyPr/>
          <a:lstStyle/>
          <a:p>
            <a:fld id="{7158E204-83B8-424E-8AF9-16F823DC42B9}" type="slidenum">
              <a:rPr kumimoji="1" lang="ja-JP" altLang="en-US" smtClean="0"/>
              <a:t>6</a:t>
            </a:fld>
            <a:endParaRPr kumimoji="1" lang="ja-JP" altLang="en-US"/>
          </a:p>
        </p:txBody>
      </p:sp>
    </p:spTree>
    <p:extLst>
      <p:ext uri="{BB962C8B-B14F-4D97-AF65-F5344CB8AC3E}">
        <p14:creationId xmlns:p14="http://schemas.microsoft.com/office/powerpoint/2010/main" val="205118961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A45ACBBF-C2AD-4B01-BE51-ACC0F056482C}"/>
              </a:ext>
            </a:extLst>
          </p:cNvPr>
          <p:cNvSpPr>
            <a:spLocks noGrp="1"/>
          </p:cNvSpPr>
          <p:nvPr>
            <p:ph type="title"/>
          </p:nvPr>
        </p:nvSpPr>
        <p:spPr/>
        <p:txBody>
          <a:bodyPr/>
          <a:lstStyle/>
          <a:p>
            <a:pPr algn="ctr"/>
            <a:r>
              <a:rPr kumimoji="1" lang="ja-JP" altLang="en-US" dirty="0"/>
              <a:t>自動デバッグの利点</a:t>
            </a:r>
          </a:p>
        </p:txBody>
      </p:sp>
      <p:sp>
        <p:nvSpPr>
          <p:cNvPr id="3" name="コンテンツ プレースホルダー 2">
            <a:extLst>
              <a:ext uri="{FF2B5EF4-FFF2-40B4-BE49-F238E27FC236}">
                <a16:creationId xmlns:a16="http://schemas.microsoft.com/office/drawing/2014/main" id="{B173D959-D824-4982-952C-90DD5D8A54C2}"/>
              </a:ext>
            </a:extLst>
          </p:cNvPr>
          <p:cNvSpPr>
            <a:spLocks noGrp="1"/>
          </p:cNvSpPr>
          <p:nvPr>
            <p:ph idx="1"/>
          </p:nvPr>
        </p:nvSpPr>
        <p:spPr>
          <a:xfrm>
            <a:off x="456812" y="2110869"/>
            <a:ext cx="8276095" cy="4384586"/>
          </a:xfrm>
        </p:spPr>
        <p:txBody>
          <a:bodyPr>
            <a:normAutofit/>
          </a:bodyPr>
          <a:lstStyle/>
          <a:p>
            <a:r>
              <a:rPr lang="ja-JP" altLang="ja-JP" sz="2800" dirty="0"/>
              <a:t>・テストケースの</a:t>
            </a:r>
            <a:r>
              <a:rPr lang="ja-JP" altLang="ja-JP" sz="2800" dirty="0">
                <a:solidFill>
                  <a:srgbClr val="FF0000"/>
                </a:solidFill>
              </a:rPr>
              <a:t>単純化が自動的に行われ</a:t>
            </a:r>
            <a:r>
              <a:rPr lang="ja-JP" altLang="en-US" sz="2800" dirty="0">
                <a:solidFill>
                  <a:srgbClr val="FF0000"/>
                </a:solidFill>
              </a:rPr>
              <a:t>る</a:t>
            </a:r>
            <a:endParaRPr lang="en-US" altLang="ja-JP" sz="2800" dirty="0">
              <a:solidFill>
                <a:srgbClr val="FF0000"/>
              </a:solidFill>
            </a:endParaRPr>
          </a:p>
          <a:p>
            <a:endParaRPr lang="ja-JP" altLang="ja-JP" sz="2800" dirty="0"/>
          </a:p>
          <a:p>
            <a:r>
              <a:rPr lang="ja-JP" altLang="ja-JP" sz="2800" dirty="0"/>
              <a:t>・以下に関する障害の原因の自動的な分離が可能</a:t>
            </a:r>
          </a:p>
          <a:p>
            <a:r>
              <a:rPr lang="en-US" altLang="ja-JP" sz="2800" dirty="0"/>
              <a:t>  -</a:t>
            </a:r>
            <a:r>
              <a:rPr lang="ja-JP" altLang="ja-JP" sz="2800" dirty="0"/>
              <a:t>障害を引き起こす</a:t>
            </a:r>
            <a:r>
              <a:rPr lang="ja-JP" altLang="ja-JP" sz="2800" dirty="0">
                <a:solidFill>
                  <a:srgbClr val="FF0000"/>
                </a:solidFill>
              </a:rPr>
              <a:t>入力</a:t>
            </a:r>
          </a:p>
          <a:p>
            <a:r>
              <a:rPr lang="en-US" altLang="ja-JP" sz="2800" dirty="0"/>
              <a:t>  -</a:t>
            </a:r>
            <a:r>
              <a:rPr lang="ja-JP" altLang="ja-JP" sz="2800" dirty="0"/>
              <a:t>障害を引き起こす</a:t>
            </a:r>
            <a:r>
              <a:rPr lang="ja-JP" altLang="ja-JP" sz="2800" dirty="0">
                <a:solidFill>
                  <a:srgbClr val="FF0000"/>
                </a:solidFill>
              </a:rPr>
              <a:t>コード修正</a:t>
            </a:r>
          </a:p>
          <a:p>
            <a:r>
              <a:rPr lang="en-US" altLang="ja-JP" sz="2800" dirty="0"/>
              <a:t>  -</a:t>
            </a:r>
            <a:r>
              <a:rPr lang="ja-JP" altLang="ja-JP" sz="2800" dirty="0"/>
              <a:t>障害を引き起こす</a:t>
            </a:r>
            <a:r>
              <a:rPr lang="ja-JP" altLang="ja-JP" sz="2800" dirty="0">
                <a:solidFill>
                  <a:srgbClr val="FF0000"/>
                </a:solidFill>
              </a:rPr>
              <a:t>スレッドスケジューリング</a:t>
            </a:r>
          </a:p>
          <a:p>
            <a:r>
              <a:rPr lang="en-US" altLang="ja-JP" sz="2800" dirty="0"/>
              <a:t>  -</a:t>
            </a:r>
            <a:r>
              <a:rPr lang="ja-JP" altLang="ja-JP" sz="2800" dirty="0"/>
              <a:t>障害を引き起こす</a:t>
            </a:r>
            <a:r>
              <a:rPr lang="ja-JP" altLang="ja-JP" sz="2800" dirty="0">
                <a:solidFill>
                  <a:srgbClr val="FF0000"/>
                </a:solidFill>
              </a:rPr>
              <a:t>プログラムの状態</a:t>
            </a:r>
          </a:p>
          <a:p>
            <a:endParaRPr kumimoji="1" lang="ja-JP" altLang="en-US" dirty="0"/>
          </a:p>
        </p:txBody>
      </p:sp>
      <p:sp>
        <p:nvSpPr>
          <p:cNvPr id="4" name="フッター プレースホルダー 3">
            <a:extLst>
              <a:ext uri="{FF2B5EF4-FFF2-40B4-BE49-F238E27FC236}">
                <a16:creationId xmlns:a16="http://schemas.microsoft.com/office/drawing/2014/main" id="{A80379C8-3211-4A81-9074-3085BFA5CED8}"/>
              </a:ext>
            </a:extLst>
          </p:cNvPr>
          <p:cNvSpPr>
            <a:spLocks noGrp="1"/>
          </p:cNvSpPr>
          <p:nvPr>
            <p:ph type="ftr" sz="quarter" idx="11"/>
          </p:nvPr>
        </p:nvSpPr>
        <p:spPr/>
        <p:txBody>
          <a:bodyPr/>
          <a:lstStyle/>
          <a:p>
            <a:r>
              <a:rPr kumimoji="1" lang="ja-JP" altLang="en-US"/>
              <a:t>デバッグの理論と実践</a:t>
            </a:r>
          </a:p>
        </p:txBody>
      </p:sp>
      <p:sp>
        <p:nvSpPr>
          <p:cNvPr id="5" name="スライド番号プレースホルダー 4">
            <a:extLst>
              <a:ext uri="{FF2B5EF4-FFF2-40B4-BE49-F238E27FC236}">
                <a16:creationId xmlns:a16="http://schemas.microsoft.com/office/drawing/2014/main" id="{961DD3CB-36F2-4E78-99B9-06F5D78B6E04}"/>
              </a:ext>
            </a:extLst>
          </p:cNvPr>
          <p:cNvSpPr>
            <a:spLocks noGrp="1"/>
          </p:cNvSpPr>
          <p:nvPr>
            <p:ph type="sldNum" sz="quarter" idx="12"/>
          </p:nvPr>
        </p:nvSpPr>
        <p:spPr/>
        <p:txBody>
          <a:bodyPr/>
          <a:lstStyle/>
          <a:p>
            <a:fld id="{7158E204-83B8-424E-8AF9-16F823DC42B9}" type="slidenum">
              <a:rPr kumimoji="1" lang="ja-JP" altLang="en-US" smtClean="0"/>
              <a:t>7</a:t>
            </a:fld>
            <a:endParaRPr kumimoji="1" lang="ja-JP" altLang="en-US"/>
          </a:p>
        </p:txBody>
      </p:sp>
    </p:spTree>
    <p:extLst>
      <p:ext uri="{BB962C8B-B14F-4D97-AF65-F5344CB8AC3E}">
        <p14:creationId xmlns:p14="http://schemas.microsoft.com/office/powerpoint/2010/main" val="181002504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フッター プレースホルダー 3">
            <a:extLst>
              <a:ext uri="{FF2B5EF4-FFF2-40B4-BE49-F238E27FC236}">
                <a16:creationId xmlns:a16="http://schemas.microsoft.com/office/drawing/2014/main" id="{94BAF46F-C142-4C19-A4E3-B6858EC14874}"/>
              </a:ext>
            </a:extLst>
          </p:cNvPr>
          <p:cNvSpPr>
            <a:spLocks noGrp="1"/>
          </p:cNvSpPr>
          <p:nvPr>
            <p:ph type="ftr" sz="quarter" idx="11"/>
          </p:nvPr>
        </p:nvSpPr>
        <p:spPr/>
        <p:txBody>
          <a:bodyPr/>
          <a:lstStyle/>
          <a:p>
            <a:r>
              <a:rPr kumimoji="1" lang="ja-JP" altLang="en-US"/>
              <a:t>デバッグの理論と実践</a:t>
            </a:r>
          </a:p>
        </p:txBody>
      </p:sp>
      <p:sp>
        <p:nvSpPr>
          <p:cNvPr id="5" name="スライド番号プレースホルダー 4">
            <a:extLst>
              <a:ext uri="{FF2B5EF4-FFF2-40B4-BE49-F238E27FC236}">
                <a16:creationId xmlns:a16="http://schemas.microsoft.com/office/drawing/2014/main" id="{19F7543E-8002-45D1-9EEB-6214D2EBE338}"/>
              </a:ext>
            </a:extLst>
          </p:cNvPr>
          <p:cNvSpPr>
            <a:spLocks noGrp="1"/>
          </p:cNvSpPr>
          <p:nvPr>
            <p:ph type="sldNum" sz="quarter" idx="12"/>
          </p:nvPr>
        </p:nvSpPr>
        <p:spPr/>
        <p:txBody>
          <a:bodyPr/>
          <a:lstStyle/>
          <a:p>
            <a:fld id="{7158E204-83B8-424E-8AF9-16F823DC42B9}" type="slidenum">
              <a:rPr kumimoji="1" lang="ja-JP" altLang="en-US" smtClean="0"/>
              <a:t>8</a:t>
            </a:fld>
            <a:endParaRPr kumimoji="1" lang="ja-JP" altLang="en-US"/>
          </a:p>
        </p:txBody>
      </p:sp>
      <p:sp>
        <p:nvSpPr>
          <p:cNvPr id="2" name="タイトル 1">
            <a:extLst>
              <a:ext uri="{FF2B5EF4-FFF2-40B4-BE49-F238E27FC236}">
                <a16:creationId xmlns:a16="http://schemas.microsoft.com/office/drawing/2014/main" id="{0758A6FC-8C7A-489B-A373-8057E764A34F}"/>
              </a:ext>
            </a:extLst>
          </p:cNvPr>
          <p:cNvSpPr>
            <a:spLocks noGrp="1"/>
          </p:cNvSpPr>
          <p:nvPr>
            <p:ph type="title" idx="4294967295"/>
          </p:nvPr>
        </p:nvSpPr>
        <p:spPr>
          <a:xfrm>
            <a:off x="1588577" y="2209578"/>
            <a:ext cx="8446576" cy="1449387"/>
          </a:xfrm>
        </p:spPr>
        <p:txBody>
          <a:bodyPr/>
          <a:lstStyle/>
          <a:p>
            <a:r>
              <a:rPr lang="en-US" altLang="ja-JP" dirty="0"/>
              <a:t>2.</a:t>
            </a:r>
            <a:r>
              <a:rPr lang="ja-JP" altLang="en-US" dirty="0"/>
              <a:t>　プログラムの制御</a:t>
            </a:r>
            <a:endParaRPr lang="en-US" altLang="ja-JP" dirty="0"/>
          </a:p>
        </p:txBody>
      </p:sp>
      <p:pic>
        <p:nvPicPr>
          <p:cNvPr id="7" name="図 6" descr="テキスト, レゴ が含まれている画像&#10;&#10;高い精度で生成された説明">
            <a:extLst>
              <a:ext uri="{FF2B5EF4-FFF2-40B4-BE49-F238E27FC236}">
                <a16:creationId xmlns:a16="http://schemas.microsoft.com/office/drawing/2014/main" id="{0308183C-EE9C-4BCB-A4F0-1D8F3A697B8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097458" y="3658965"/>
            <a:ext cx="2915929" cy="2642560"/>
          </a:xfrm>
          <a:prstGeom prst="rect">
            <a:avLst/>
          </a:prstGeom>
        </p:spPr>
      </p:pic>
    </p:spTree>
    <p:extLst>
      <p:ext uri="{BB962C8B-B14F-4D97-AF65-F5344CB8AC3E}">
        <p14:creationId xmlns:p14="http://schemas.microsoft.com/office/powerpoint/2010/main" val="410941112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タイトル 3">
            <a:extLst>
              <a:ext uri="{FF2B5EF4-FFF2-40B4-BE49-F238E27FC236}">
                <a16:creationId xmlns:a16="http://schemas.microsoft.com/office/drawing/2014/main" id="{7A8088E3-1E8C-42DC-B326-F7AE47492B9C}"/>
              </a:ext>
            </a:extLst>
          </p:cNvPr>
          <p:cNvSpPr>
            <a:spLocks noGrp="1"/>
          </p:cNvSpPr>
          <p:nvPr>
            <p:ph type="title"/>
          </p:nvPr>
        </p:nvSpPr>
        <p:spPr/>
        <p:txBody>
          <a:bodyPr/>
          <a:lstStyle/>
          <a:p>
            <a:pPr algn="ctr"/>
            <a:r>
              <a:rPr lang="ja-JP" altLang="ja-JP" dirty="0"/>
              <a:t>障害報告の実例</a:t>
            </a:r>
            <a:endParaRPr kumimoji="1" lang="ja-JP" altLang="en-US" dirty="0"/>
          </a:p>
        </p:txBody>
      </p:sp>
      <p:sp>
        <p:nvSpPr>
          <p:cNvPr id="5" name="コンテンツ プレースホルダー 4">
            <a:extLst>
              <a:ext uri="{FF2B5EF4-FFF2-40B4-BE49-F238E27FC236}">
                <a16:creationId xmlns:a16="http://schemas.microsoft.com/office/drawing/2014/main" id="{C4F0CA7D-6E83-443E-9F4D-D4ED62CD30CC}"/>
              </a:ext>
            </a:extLst>
          </p:cNvPr>
          <p:cNvSpPr>
            <a:spLocks noGrp="1"/>
          </p:cNvSpPr>
          <p:nvPr>
            <p:ph idx="1"/>
          </p:nvPr>
        </p:nvSpPr>
        <p:spPr>
          <a:xfrm>
            <a:off x="185980" y="1921779"/>
            <a:ext cx="8803037" cy="4649617"/>
          </a:xfrm>
        </p:spPr>
        <p:txBody>
          <a:bodyPr>
            <a:normAutofit lnSpcReduction="10000"/>
          </a:bodyPr>
          <a:lstStyle/>
          <a:p>
            <a:pPr marL="0" indent="0">
              <a:buNone/>
            </a:pPr>
            <a:r>
              <a:rPr lang="ja-JP" altLang="ja-JP" sz="2600" dirty="0"/>
              <a:t>次の操作を実行するといつも私のマシンの</a:t>
            </a:r>
            <a:r>
              <a:rPr lang="en-US" altLang="ja-JP" sz="2600" dirty="0"/>
              <a:t>Mozilla</a:t>
            </a:r>
            <a:r>
              <a:rPr lang="ja-JP" altLang="ja-JP" sz="2600" dirty="0"/>
              <a:t>がクラッシュ</a:t>
            </a:r>
            <a:r>
              <a:rPr lang="ja-JP" altLang="en-US" sz="2600" dirty="0"/>
              <a:t>　　</a:t>
            </a:r>
            <a:r>
              <a:rPr lang="ja-JP" altLang="ja-JP" sz="2600" dirty="0"/>
              <a:t>してしまいま</a:t>
            </a:r>
            <a:r>
              <a:rPr lang="ja-JP" altLang="en-US" sz="2600" dirty="0"/>
              <a:t>す</a:t>
            </a:r>
            <a:endParaRPr lang="ja-JP" altLang="ja-JP" sz="2600" dirty="0"/>
          </a:p>
          <a:p>
            <a:r>
              <a:rPr lang="en-US" altLang="ja-JP" sz="2600" dirty="0"/>
              <a:t>-&gt; Mozilla</a:t>
            </a:r>
            <a:r>
              <a:rPr lang="ja-JP" altLang="ja-JP" sz="2600" dirty="0"/>
              <a:t>を起動する</a:t>
            </a:r>
            <a:r>
              <a:rPr lang="en-US" altLang="ja-JP" sz="2600" dirty="0"/>
              <a:t>.</a:t>
            </a:r>
            <a:endParaRPr lang="ja-JP" altLang="ja-JP" sz="2600" dirty="0"/>
          </a:p>
          <a:p>
            <a:r>
              <a:rPr lang="en-US" altLang="ja-JP" sz="2600" dirty="0"/>
              <a:t>-&gt; bugzilla.mozilla.org</a:t>
            </a:r>
            <a:r>
              <a:rPr lang="ja-JP" altLang="ja-JP" sz="2600" dirty="0"/>
              <a:t>にアクセスする</a:t>
            </a:r>
            <a:r>
              <a:rPr lang="en-US" altLang="ja-JP" sz="2600" dirty="0"/>
              <a:t>.</a:t>
            </a:r>
            <a:endParaRPr lang="ja-JP" altLang="ja-JP" sz="2600" dirty="0"/>
          </a:p>
          <a:p>
            <a:r>
              <a:rPr lang="en-US" altLang="ja-JP" sz="2600" dirty="0"/>
              <a:t>-&gt; </a:t>
            </a:r>
            <a:r>
              <a:rPr lang="ja-JP" altLang="ja-JP" sz="2600" dirty="0"/>
              <a:t>「</a:t>
            </a:r>
            <a:r>
              <a:rPr lang="en-US" altLang="ja-JP" sz="2600" dirty="0"/>
              <a:t>search for bug</a:t>
            </a:r>
            <a:r>
              <a:rPr lang="ja-JP" altLang="ja-JP" sz="2600" dirty="0"/>
              <a:t>」を選択する</a:t>
            </a:r>
            <a:r>
              <a:rPr lang="en-US" altLang="ja-JP" sz="2600" dirty="0"/>
              <a:t>.</a:t>
            </a:r>
            <a:endParaRPr lang="ja-JP" altLang="ja-JP" sz="2600" dirty="0"/>
          </a:p>
          <a:p>
            <a:r>
              <a:rPr lang="en-US" altLang="ja-JP" sz="2600" dirty="0"/>
              <a:t>-&gt; </a:t>
            </a:r>
            <a:r>
              <a:rPr lang="ja-JP" altLang="ja-JP" sz="2600" dirty="0"/>
              <a:t>画面をファイルに出力する</a:t>
            </a:r>
            <a:r>
              <a:rPr lang="en-US" altLang="ja-JP" sz="2600" dirty="0"/>
              <a:t>.</a:t>
            </a:r>
            <a:r>
              <a:rPr lang="ja-JP" altLang="ja-JP" sz="2600" dirty="0"/>
              <a:t>　下と右の余白は</a:t>
            </a:r>
            <a:r>
              <a:rPr lang="en-US" altLang="ja-JP" sz="2600" dirty="0"/>
              <a:t>.50</a:t>
            </a:r>
            <a:r>
              <a:rPr lang="ja-JP" altLang="ja-JP" sz="2600" dirty="0"/>
              <a:t>に設定する</a:t>
            </a:r>
            <a:r>
              <a:rPr lang="en-US" altLang="ja-JP" sz="2600" dirty="0"/>
              <a:t>.</a:t>
            </a:r>
            <a:r>
              <a:rPr lang="ja-JP" altLang="ja-JP" sz="2600" dirty="0"/>
              <a:t>（出力先ファイルには</a:t>
            </a:r>
            <a:r>
              <a:rPr lang="en-US" altLang="ja-JP" sz="2600" dirty="0"/>
              <a:t>, /var/tmp/netscape.ps</a:t>
            </a:r>
            <a:r>
              <a:rPr lang="ja-JP" altLang="ja-JP" sz="2600" dirty="0"/>
              <a:t>ファイルを使用）</a:t>
            </a:r>
          </a:p>
          <a:p>
            <a:r>
              <a:rPr lang="en-US" altLang="ja-JP" sz="2600" dirty="0"/>
              <a:t>-&gt; </a:t>
            </a:r>
            <a:r>
              <a:rPr lang="ja-JP" altLang="ja-JP" sz="2600" dirty="0"/>
              <a:t>一度その操作が終わったら</a:t>
            </a:r>
            <a:r>
              <a:rPr lang="en-US" altLang="ja-JP" sz="2600" dirty="0"/>
              <a:t>,</a:t>
            </a:r>
            <a:r>
              <a:rPr lang="ja-JP" altLang="ja-JP" sz="2600" dirty="0"/>
              <a:t>　</a:t>
            </a:r>
            <a:r>
              <a:rPr lang="ja-JP" altLang="ja-JP" sz="2600" dirty="0">
                <a:solidFill>
                  <a:srgbClr val="FF0000"/>
                </a:solidFill>
              </a:rPr>
              <a:t>もう一度まったく同じことを同じファイル（</a:t>
            </a:r>
            <a:r>
              <a:rPr lang="en-US" altLang="ja-JP" sz="2600" dirty="0">
                <a:solidFill>
                  <a:srgbClr val="FF0000"/>
                </a:solidFill>
              </a:rPr>
              <a:t>/var/tmp/netscape.ps</a:t>
            </a:r>
            <a:r>
              <a:rPr lang="ja-JP" altLang="ja-JP" sz="2600" dirty="0">
                <a:solidFill>
                  <a:srgbClr val="FF0000"/>
                </a:solidFill>
              </a:rPr>
              <a:t>ファイル）に対して行う</a:t>
            </a:r>
            <a:r>
              <a:rPr lang="en-US" altLang="ja-JP" sz="2600" dirty="0"/>
              <a:t>.</a:t>
            </a:r>
            <a:endParaRPr lang="ja-JP" altLang="ja-JP" sz="2600" dirty="0"/>
          </a:p>
          <a:p>
            <a:r>
              <a:rPr lang="en-US" altLang="ja-JP" sz="2600" dirty="0"/>
              <a:t>-&gt; </a:t>
            </a:r>
            <a:r>
              <a:rPr lang="ja-JP" altLang="ja-JP" sz="2600" dirty="0"/>
              <a:t>ブラウザはセグメンテーションフォルトでクラッシュする</a:t>
            </a:r>
            <a:r>
              <a:rPr lang="en-US" altLang="ja-JP" sz="2600" dirty="0"/>
              <a:t>.</a:t>
            </a:r>
            <a:endParaRPr lang="ja-JP" altLang="ja-JP" sz="2600" dirty="0"/>
          </a:p>
          <a:p>
            <a:endParaRPr kumimoji="1" lang="ja-JP" altLang="en-US" dirty="0"/>
          </a:p>
        </p:txBody>
      </p:sp>
      <p:sp>
        <p:nvSpPr>
          <p:cNvPr id="2" name="フッター プレースホルダー 1">
            <a:extLst>
              <a:ext uri="{FF2B5EF4-FFF2-40B4-BE49-F238E27FC236}">
                <a16:creationId xmlns:a16="http://schemas.microsoft.com/office/drawing/2014/main" id="{68809156-B79C-4B61-8314-7816FC0E823C}"/>
              </a:ext>
            </a:extLst>
          </p:cNvPr>
          <p:cNvSpPr>
            <a:spLocks noGrp="1"/>
          </p:cNvSpPr>
          <p:nvPr>
            <p:ph type="ftr" sz="quarter" idx="11"/>
          </p:nvPr>
        </p:nvSpPr>
        <p:spPr/>
        <p:txBody>
          <a:bodyPr/>
          <a:lstStyle/>
          <a:p>
            <a:r>
              <a:rPr kumimoji="1" lang="ja-JP" altLang="en-US"/>
              <a:t>デバッグの理論と実践</a:t>
            </a:r>
          </a:p>
        </p:txBody>
      </p:sp>
      <p:sp>
        <p:nvSpPr>
          <p:cNvPr id="3" name="スライド番号プレースホルダー 2">
            <a:extLst>
              <a:ext uri="{FF2B5EF4-FFF2-40B4-BE49-F238E27FC236}">
                <a16:creationId xmlns:a16="http://schemas.microsoft.com/office/drawing/2014/main" id="{111C6852-5DA3-45AE-8CC2-4D88E7C2D20D}"/>
              </a:ext>
            </a:extLst>
          </p:cNvPr>
          <p:cNvSpPr>
            <a:spLocks noGrp="1"/>
          </p:cNvSpPr>
          <p:nvPr>
            <p:ph type="sldNum" sz="quarter" idx="12"/>
          </p:nvPr>
        </p:nvSpPr>
        <p:spPr/>
        <p:txBody>
          <a:bodyPr/>
          <a:lstStyle/>
          <a:p>
            <a:fld id="{7158E204-83B8-424E-8AF9-16F823DC42B9}" type="slidenum">
              <a:rPr kumimoji="1" lang="ja-JP" altLang="en-US" smtClean="0"/>
              <a:t>9</a:t>
            </a:fld>
            <a:endParaRPr kumimoji="1" lang="ja-JP" altLang="en-US"/>
          </a:p>
        </p:txBody>
      </p:sp>
      <p:sp>
        <p:nvSpPr>
          <p:cNvPr id="6" name="正方形/長方形 5">
            <a:extLst>
              <a:ext uri="{FF2B5EF4-FFF2-40B4-BE49-F238E27FC236}">
                <a16:creationId xmlns:a16="http://schemas.microsoft.com/office/drawing/2014/main" id="{332F79C8-7604-4FAD-B055-E917FD427C43}"/>
              </a:ext>
            </a:extLst>
          </p:cNvPr>
          <p:cNvSpPr/>
          <p:nvPr/>
        </p:nvSpPr>
        <p:spPr>
          <a:xfrm>
            <a:off x="154983" y="2686929"/>
            <a:ext cx="8803037" cy="3574371"/>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168254994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60F85863-0BC8-4B3C-811C-79884CC47176}"/>
              </a:ext>
            </a:extLst>
          </p:cNvPr>
          <p:cNvSpPr>
            <a:spLocks noGrp="1"/>
          </p:cNvSpPr>
          <p:nvPr>
            <p:ph type="title"/>
          </p:nvPr>
        </p:nvSpPr>
        <p:spPr/>
        <p:txBody>
          <a:bodyPr/>
          <a:lstStyle/>
          <a:p>
            <a:pPr algn="ctr"/>
            <a:r>
              <a:rPr lang="ja-JP" altLang="ja-JP" dirty="0"/>
              <a:t>自動テストを作成する</a:t>
            </a:r>
            <a:endParaRPr kumimoji="1" lang="ja-JP" altLang="en-US" dirty="0"/>
          </a:p>
        </p:txBody>
      </p:sp>
      <p:sp>
        <p:nvSpPr>
          <p:cNvPr id="3" name="コンテンツ プレースホルダー 2">
            <a:extLst>
              <a:ext uri="{FF2B5EF4-FFF2-40B4-BE49-F238E27FC236}">
                <a16:creationId xmlns:a16="http://schemas.microsoft.com/office/drawing/2014/main" id="{D72986CA-9E77-4B4A-8FAF-29F1F0D696B2}"/>
              </a:ext>
            </a:extLst>
          </p:cNvPr>
          <p:cNvSpPr>
            <a:spLocks noGrp="1"/>
          </p:cNvSpPr>
          <p:nvPr>
            <p:ph idx="1"/>
          </p:nvPr>
        </p:nvSpPr>
        <p:spPr>
          <a:xfrm>
            <a:off x="286912" y="1976023"/>
            <a:ext cx="8615896" cy="4245100"/>
          </a:xfrm>
        </p:spPr>
        <p:txBody>
          <a:bodyPr/>
          <a:lstStyle/>
          <a:p>
            <a:r>
              <a:rPr lang="ja-JP" altLang="ja-JP" sz="2800" dirty="0"/>
              <a:t>一般的に自動テストではプログラムの環境をシミュレートする必要がある</a:t>
            </a:r>
            <a:endParaRPr lang="en-US" altLang="ja-JP" sz="2800" dirty="0"/>
          </a:p>
          <a:p>
            <a:endParaRPr lang="en-US" altLang="ja-JP" sz="2800" dirty="0"/>
          </a:p>
          <a:p>
            <a:r>
              <a:rPr lang="ja-JP" altLang="ja-JP" sz="2800" dirty="0"/>
              <a:t>しかし環境をシミュレートするのは難しい</a:t>
            </a:r>
            <a:r>
              <a:rPr lang="en-US" altLang="ja-JP" sz="2800" dirty="0"/>
              <a:t>…</a:t>
            </a:r>
          </a:p>
          <a:p>
            <a:r>
              <a:rPr lang="ja-JP" altLang="ja-JP" sz="2800" dirty="0">
                <a:solidFill>
                  <a:srgbClr val="FF0000"/>
                </a:solidFill>
              </a:rPr>
              <a:t>実際のユーザの操作をシミュレートしなければならない</a:t>
            </a:r>
          </a:p>
          <a:p>
            <a:endParaRPr kumimoji="1" lang="ja-JP" altLang="en-US" dirty="0"/>
          </a:p>
        </p:txBody>
      </p:sp>
      <p:sp>
        <p:nvSpPr>
          <p:cNvPr id="4" name="フッター プレースホルダー 3">
            <a:extLst>
              <a:ext uri="{FF2B5EF4-FFF2-40B4-BE49-F238E27FC236}">
                <a16:creationId xmlns:a16="http://schemas.microsoft.com/office/drawing/2014/main" id="{54442D5E-239E-418E-A29A-9CB1B4A3C5D1}"/>
              </a:ext>
            </a:extLst>
          </p:cNvPr>
          <p:cNvSpPr>
            <a:spLocks noGrp="1"/>
          </p:cNvSpPr>
          <p:nvPr>
            <p:ph type="ftr" sz="quarter" idx="11"/>
          </p:nvPr>
        </p:nvSpPr>
        <p:spPr/>
        <p:txBody>
          <a:bodyPr/>
          <a:lstStyle/>
          <a:p>
            <a:r>
              <a:rPr kumimoji="1" lang="ja-JP" altLang="en-US"/>
              <a:t>デバッグの理論と実践</a:t>
            </a:r>
          </a:p>
        </p:txBody>
      </p:sp>
      <p:sp>
        <p:nvSpPr>
          <p:cNvPr id="5" name="スライド番号プレースホルダー 4">
            <a:extLst>
              <a:ext uri="{FF2B5EF4-FFF2-40B4-BE49-F238E27FC236}">
                <a16:creationId xmlns:a16="http://schemas.microsoft.com/office/drawing/2014/main" id="{9BE1B46B-F5E9-438E-B4CC-15CB3D78D6C7}"/>
              </a:ext>
            </a:extLst>
          </p:cNvPr>
          <p:cNvSpPr>
            <a:spLocks noGrp="1"/>
          </p:cNvSpPr>
          <p:nvPr>
            <p:ph type="sldNum" sz="quarter" idx="12"/>
          </p:nvPr>
        </p:nvSpPr>
        <p:spPr/>
        <p:txBody>
          <a:bodyPr/>
          <a:lstStyle/>
          <a:p>
            <a:fld id="{7158E204-83B8-424E-8AF9-16F823DC42B9}" type="slidenum">
              <a:rPr kumimoji="1" lang="ja-JP" altLang="en-US" smtClean="0"/>
              <a:t>10</a:t>
            </a:fld>
            <a:endParaRPr kumimoji="1" lang="ja-JP" altLang="en-US"/>
          </a:p>
        </p:txBody>
      </p:sp>
      <p:pic>
        <p:nvPicPr>
          <p:cNvPr id="7" name="図 6">
            <a:extLst>
              <a:ext uri="{FF2B5EF4-FFF2-40B4-BE49-F238E27FC236}">
                <a16:creationId xmlns:a16="http://schemas.microsoft.com/office/drawing/2014/main" id="{8BADA7F8-2CE5-4D64-927A-B2266165F0F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25133" y="4482884"/>
            <a:ext cx="1738239" cy="1738239"/>
          </a:xfrm>
          <a:prstGeom prst="rect">
            <a:avLst/>
          </a:prstGeom>
        </p:spPr>
      </p:pic>
      <p:pic>
        <p:nvPicPr>
          <p:cNvPr id="9" name="図 8">
            <a:extLst>
              <a:ext uri="{FF2B5EF4-FFF2-40B4-BE49-F238E27FC236}">
                <a16:creationId xmlns:a16="http://schemas.microsoft.com/office/drawing/2014/main" id="{26387A2C-5F2E-4664-95E9-5D1DA20A119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185453" y="4518052"/>
            <a:ext cx="1738239" cy="1738239"/>
          </a:xfrm>
          <a:prstGeom prst="rect">
            <a:avLst/>
          </a:prstGeom>
        </p:spPr>
      </p:pic>
      <p:pic>
        <p:nvPicPr>
          <p:cNvPr id="11" name="図 10">
            <a:extLst>
              <a:ext uri="{FF2B5EF4-FFF2-40B4-BE49-F238E27FC236}">
                <a16:creationId xmlns:a16="http://schemas.microsoft.com/office/drawing/2014/main" id="{124B4C37-1630-476B-A969-8BBEA86FA527}"/>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112652" y="4730825"/>
            <a:ext cx="1312692" cy="1312692"/>
          </a:xfrm>
          <a:prstGeom prst="rect">
            <a:avLst/>
          </a:prstGeom>
        </p:spPr>
      </p:pic>
    </p:spTree>
    <p:extLst>
      <p:ext uri="{BB962C8B-B14F-4D97-AF65-F5344CB8AC3E}">
        <p14:creationId xmlns:p14="http://schemas.microsoft.com/office/powerpoint/2010/main" val="60065494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62270070-3F26-40E7-9B41-DC2A4367DBB7}"/>
              </a:ext>
            </a:extLst>
          </p:cNvPr>
          <p:cNvSpPr>
            <a:spLocks noGrp="1"/>
          </p:cNvSpPr>
          <p:nvPr>
            <p:ph type="title"/>
          </p:nvPr>
        </p:nvSpPr>
        <p:spPr>
          <a:xfrm>
            <a:off x="573437" y="286604"/>
            <a:ext cx="7793323" cy="1450757"/>
          </a:xfrm>
        </p:spPr>
        <p:txBody>
          <a:bodyPr/>
          <a:lstStyle/>
          <a:p>
            <a:pPr algn="ctr"/>
            <a:r>
              <a:rPr lang="ja-JP" altLang="en-US" dirty="0"/>
              <a:t>今回の障害のシミュレーション</a:t>
            </a:r>
            <a:endParaRPr kumimoji="1" lang="ja-JP" altLang="en-US" dirty="0"/>
          </a:p>
        </p:txBody>
      </p:sp>
      <p:sp>
        <p:nvSpPr>
          <p:cNvPr id="4" name="フッター プレースホルダー 3">
            <a:extLst>
              <a:ext uri="{FF2B5EF4-FFF2-40B4-BE49-F238E27FC236}">
                <a16:creationId xmlns:a16="http://schemas.microsoft.com/office/drawing/2014/main" id="{8C648DBD-9906-48F8-8C1B-F3B92204F3A8}"/>
              </a:ext>
            </a:extLst>
          </p:cNvPr>
          <p:cNvSpPr>
            <a:spLocks noGrp="1"/>
          </p:cNvSpPr>
          <p:nvPr>
            <p:ph type="ftr" sz="quarter" idx="11"/>
          </p:nvPr>
        </p:nvSpPr>
        <p:spPr/>
        <p:txBody>
          <a:bodyPr/>
          <a:lstStyle/>
          <a:p>
            <a:r>
              <a:rPr kumimoji="1" lang="ja-JP" altLang="en-US"/>
              <a:t>デバッグの理論と実践</a:t>
            </a:r>
          </a:p>
        </p:txBody>
      </p:sp>
      <p:sp>
        <p:nvSpPr>
          <p:cNvPr id="5" name="スライド番号プレースホルダー 4">
            <a:extLst>
              <a:ext uri="{FF2B5EF4-FFF2-40B4-BE49-F238E27FC236}">
                <a16:creationId xmlns:a16="http://schemas.microsoft.com/office/drawing/2014/main" id="{487C5C29-C262-41E2-86D6-2C1C7B20E80F}"/>
              </a:ext>
            </a:extLst>
          </p:cNvPr>
          <p:cNvSpPr>
            <a:spLocks noGrp="1"/>
          </p:cNvSpPr>
          <p:nvPr>
            <p:ph type="sldNum" sz="quarter" idx="12"/>
          </p:nvPr>
        </p:nvSpPr>
        <p:spPr/>
        <p:txBody>
          <a:bodyPr/>
          <a:lstStyle/>
          <a:p>
            <a:fld id="{7158E204-83B8-424E-8AF9-16F823DC42B9}" type="slidenum">
              <a:rPr kumimoji="1" lang="ja-JP" altLang="en-US" smtClean="0"/>
              <a:t>11</a:t>
            </a:fld>
            <a:endParaRPr kumimoji="1" lang="ja-JP" altLang="en-US"/>
          </a:p>
        </p:txBody>
      </p:sp>
      <p:pic>
        <p:nvPicPr>
          <p:cNvPr id="6" name="コンテンツ プレースホルダー 5">
            <a:extLst>
              <a:ext uri="{FF2B5EF4-FFF2-40B4-BE49-F238E27FC236}">
                <a16:creationId xmlns:a16="http://schemas.microsoft.com/office/drawing/2014/main" id="{F227DB9F-A510-4B41-B56B-464DF32F2CEF}"/>
              </a:ext>
            </a:extLst>
          </p:cNvPr>
          <p:cNvPicPr>
            <a:picLocks noGrp="1"/>
          </p:cNvPicPr>
          <p:nvPr>
            <p:ph idx="1"/>
          </p:nvPr>
        </p:nvPicPr>
        <p:blipFill>
          <a:blip r:embed="rId3" cstate="print">
            <a:extLst>
              <a:ext uri="{28A0092B-C50C-407E-A947-70E740481C1C}">
                <a14:useLocalDpi xmlns:a14="http://schemas.microsoft.com/office/drawing/2010/main" val="0"/>
              </a:ext>
            </a:extLst>
          </a:blip>
          <a:srcRect/>
          <a:stretch>
            <a:fillRect/>
          </a:stretch>
        </p:blipFill>
        <p:spPr bwMode="auto">
          <a:xfrm rot="10800000">
            <a:off x="867905" y="1855945"/>
            <a:ext cx="7498855" cy="4485256"/>
          </a:xfrm>
          <a:prstGeom prst="rect">
            <a:avLst/>
          </a:prstGeom>
          <a:noFill/>
          <a:ln>
            <a:noFill/>
          </a:ln>
        </p:spPr>
      </p:pic>
    </p:spTree>
    <p:extLst>
      <p:ext uri="{BB962C8B-B14F-4D97-AF65-F5344CB8AC3E}">
        <p14:creationId xmlns:p14="http://schemas.microsoft.com/office/powerpoint/2010/main" val="204018254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5619223C-3200-40AD-82F2-8ECB160F88A5}"/>
              </a:ext>
            </a:extLst>
          </p:cNvPr>
          <p:cNvSpPr>
            <a:spLocks noGrp="1"/>
          </p:cNvSpPr>
          <p:nvPr>
            <p:ph type="title"/>
          </p:nvPr>
        </p:nvSpPr>
        <p:spPr>
          <a:xfrm>
            <a:off x="822959" y="263527"/>
            <a:ext cx="7886313" cy="1450757"/>
          </a:xfrm>
        </p:spPr>
        <p:txBody>
          <a:bodyPr>
            <a:normAutofit/>
          </a:bodyPr>
          <a:lstStyle/>
          <a:p>
            <a:r>
              <a:rPr lang="ja-JP" altLang="ja-JP" dirty="0"/>
              <a:t>典型的な</a:t>
            </a:r>
            <a:r>
              <a:rPr lang="en-US" altLang="ja-JP" dirty="0"/>
              <a:t>3</a:t>
            </a:r>
            <a:r>
              <a:rPr lang="ja-JP" altLang="ja-JP" dirty="0"/>
              <a:t>つの層に分類</a:t>
            </a:r>
            <a:endParaRPr kumimoji="1" lang="ja-JP" altLang="en-US" dirty="0"/>
          </a:p>
        </p:txBody>
      </p:sp>
      <p:sp>
        <p:nvSpPr>
          <p:cNvPr id="3" name="コンテンツ プレースホルダー 2">
            <a:extLst>
              <a:ext uri="{FF2B5EF4-FFF2-40B4-BE49-F238E27FC236}">
                <a16:creationId xmlns:a16="http://schemas.microsoft.com/office/drawing/2014/main" id="{262B78A7-BC7D-4A6C-89DC-5631849F56D5}"/>
              </a:ext>
            </a:extLst>
          </p:cNvPr>
          <p:cNvSpPr>
            <a:spLocks noGrp="1"/>
          </p:cNvSpPr>
          <p:nvPr>
            <p:ph idx="1"/>
          </p:nvPr>
        </p:nvSpPr>
        <p:spPr/>
        <p:txBody>
          <a:bodyPr/>
          <a:lstStyle/>
          <a:p>
            <a:endParaRPr kumimoji="1" lang="ja-JP" altLang="en-US"/>
          </a:p>
        </p:txBody>
      </p:sp>
      <p:sp>
        <p:nvSpPr>
          <p:cNvPr id="4" name="フッター プレースホルダー 3">
            <a:extLst>
              <a:ext uri="{FF2B5EF4-FFF2-40B4-BE49-F238E27FC236}">
                <a16:creationId xmlns:a16="http://schemas.microsoft.com/office/drawing/2014/main" id="{DFFAF375-F027-46EF-8A17-6CF3567E88F9}"/>
              </a:ext>
            </a:extLst>
          </p:cNvPr>
          <p:cNvSpPr>
            <a:spLocks noGrp="1"/>
          </p:cNvSpPr>
          <p:nvPr>
            <p:ph type="ftr" sz="quarter" idx="11"/>
          </p:nvPr>
        </p:nvSpPr>
        <p:spPr/>
        <p:txBody>
          <a:bodyPr/>
          <a:lstStyle/>
          <a:p>
            <a:r>
              <a:rPr kumimoji="1" lang="ja-JP" altLang="en-US"/>
              <a:t>デバッグの理論と実践</a:t>
            </a:r>
          </a:p>
        </p:txBody>
      </p:sp>
      <p:sp>
        <p:nvSpPr>
          <p:cNvPr id="5" name="スライド番号プレースホルダー 4">
            <a:extLst>
              <a:ext uri="{FF2B5EF4-FFF2-40B4-BE49-F238E27FC236}">
                <a16:creationId xmlns:a16="http://schemas.microsoft.com/office/drawing/2014/main" id="{C80E982B-04EA-4BF4-AE5F-66E304DE7908}"/>
              </a:ext>
            </a:extLst>
          </p:cNvPr>
          <p:cNvSpPr>
            <a:spLocks noGrp="1"/>
          </p:cNvSpPr>
          <p:nvPr>
            <p:ph type="sldNum" sz="quarter" idx="12"/>
          </p:nvPr>
        </p:nvSpPr>
        <p:spPr/>
        <p:txBody>
          <a:bodyPr/>
          <a:lstStyle/>
          <a:p>
            <a:fld id="{7158E204-83B8-424E-8AF9-16F823DC42B9}" type="slidenum">
              <a:rPr kumimoji="1" lang="ja-JP" altLang="en-US" smtClean="0"/>
              <a:t>12</a:t>
            </a:fld>
            <a:endParaRPr kumimoji="1" lang="ja-JP" altLang="en-US"/>
          </a:p>
        </p:txBody>
      </p:sp>
      <p:pic>
        <p:nvPicPr>
          <p:cNvPr id="6" name="図 5">
            <a:extLst>
              <a:ext uri="{FF2B5EF4-FFF2-40B4-BE49-F238E27FC236}">
                <a16:creationId xmlns:a16="http://schemas.microsoft.com/office/drawing/2014/main" id="{37527538-C49E-4B03-A594-F09A33393889}"/>
              </a:ext>
            </a:extLst>
          </p:cNvPr>
          <p:cNvPicPr/>
          <p:nvPr/>
        </p:nvPicPr>
        <p:blipFill>
          <a:blip r:embed="rId3" cstate="print">
            <a:extLst>
              <a:ext uri="{28A0092B-C50C-407E-A947-70E740481C1C}">
                <a14:useLocalDpi xmlns:a14="http://schemas.microsoft.com/office/drawing/2010/main" val="0"/>
              </a:ext>
            </a:extLst>
          </a:blip>
          <a:srcRect/>
          <a:stretch>
            <a:fillRect/>
          </a:stretch>
        </p:blipFill>
        <p:spPr bwMode="auto">
          <a:xfrm rot="10800000">
            <a:off x="822959" y="1845734"/>
            <a:ext cx="7543802" cy="4462076"/>
          </a:xfrm>
          <a:prstGeom prst="rect">
            <a:avLst/>
          </a:prstGeom>
          <a:noFill/>
          <a:ln>
            <a:noFill/>
          </a:ln>
        </p:spPr>
      </p:pic>
    </p:spTree>
    <p:extLst>
      <p:ext uri="{BB962C8B-B14F-4D97-AF65-F5344CB8AC3E}">
        <p14:creationId xmlns:p14="http://schemas.microsoft.com/office/powerpoint/2010/main" val="196163411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フッター プレースホルダー 3">
            <a:extLst>
              <a:ext uri="{FF2B5EF4-FFF2-40B4-BE49-F238E27FC236}">
                <a16:creationId xmlns:a16="http://schemas.microsoft.com/office/drawing/2014/main" id="{94BAF46F-C142-4C19-A4E3-B6858EC14874}"/>
              </a:ext>
            </a:extLst>
          </p:cNvPr>
          <p:cNvSpPr>
            <a:spLocks noGrp="1"/>
          </p:cNvSpPr>
          <p:nvPr>
            <p:ph type="ftr" sz="quarter" idx="11"/>
          </p:nvPr>
        </p:nvSpPr>
        <p:spPr/>
        <p:txBody>
          <a:bodyPr/>
          <a:lstStyle/>
          <a:p>
            <a:r>
              <a:rPr kumimoji="1" lang="ja-JP" altLang="en-US"/>
              <a:t>デバッグの理論と実践</a:t>
            </a:r>
          </a:p>
        </p:txBody>
      </p:sp>
      <p:sp>
        <p:nvSpPr>
          <p:cNvPr id="5" name="スライド番号プレースホルダー 4">
            <a:extLst>
              <a:ext uri="{FF2B5EF4-FFF2-40B4-BE49-F238E27FC236}">
                <a16:creationId xmlns:a16="http://schemas.microsoft.com/office/drawing/2014/main" id="{19F7543E-8002-45D1-9EEB-6214D2EBE338}"/>
              </a:ext>
            </a:extLst>
          </p:cNvPr>
          <p:cNvSpPr>
            <a:spLocks noGrp="1"/>
          </p:cNvSpPr>
          <p:nvPr>
            <p:ph type="sldNum" sz="quarter" idx="12"/>
          </p:nvPr>
        </p:nvSpPr>
        <p:spPr/>
        <p:txBody>
          <a:bodyPr/>
          <a:lstStyle/>
          <a:p>
            <a:fld id="{7158E204-83B8-424E-8AF9-16F823DC42B9}" type="slidenum">
              <a:rPr kumimoji="1" lang="ja-JP" altLang="en-US" smtClean="0"/>
              <a:t>13</a:t>
            </a:fld>
            <a:endParaRPr kumimoji="1" lang="ja-JP" altLang="en-US"/>
          </a:p>
        </p:txBody>
      </p:sp>
      <p:sp>
        <p:nvSpPr>
          <p:cNvPr id="2" name="タイトル 1">
            <a:extLst>
              <a:ext uri="{FF2B5EF4-FFF2-40B4-BE49-F238E27FC236}">
                <a16:creationId xmlns:a16="http://schemas.microsoft.com/office/drawing/2014/main" id="{0758A6FC-8C7A-489B-A373-8057E764A34F}"/>
              </a:ext>
            </a:extLst>
          </p:cNvPr>
          <p:cNvSpPr>
            <a:spLocks noGrp="1"/>
          </p:cNvSpPr>
          <p:nvPr>
            <p:ph type="title" idx="4294967295"/>
          </p:nvPr>
        </p:nvSpPr>
        <p:spPr>
          <a:xfrm>
            <a:off x="1118550" y="2472867"/>
            <a:ext cx="8446576" cy="1449387"/>
          </a:xfrm>
        </p:spPr>
        <p:txBody>
          <a:bodyPr/>
          <a:lstStyle/>
          <a:p>
            <a:r>
              <a:rPr lang="en-US" altLang="ja-JP" dirty="0"/>
              <a:t>3.</a:t>
            </a:r>
            <a:r>
              <a:rPr lang="ja-JP" altLang="en-US" dirty="0"/>
              <a:t>　</a:t>
            </a:r>
            <a:r>
              <a:rPr lang="en-US" altLang="ja-JP" dirty="0"/>
              <a:t>3</a:t>
            </a:r>
            <a:r>
              <a:rPr lang="ja-JP" altLang="en-US" dirty="0"/>
              <a:t>種類の層でのテスト</a:t>
            </a:r>
            <a:endParaRPr lang="en-US" altLang="ja-JP" dirty="0"/>
          </a:p>
        </p:txBody>
      </p:sp>
      <p:pic>
        <p:nvPicPr>
          <p:cNvPr id="6" name="図 5">
            <a:extLst>
              <a:ext uri="{FF2B5EF4-FFF2-40B4-BE49-F238E27FC236}">
                <a16:creationId xmlns:a16="http://schemas.microsoft.com/office/drawing/2014/main" id="{8528F05E-E922-4550-B270-3F30CEFBF92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916128" y="3783671"/>
            <a:ext cx="2493235" cy="2493235"/>
          </a:xfrm>
          <a:prstGeom prst="rect">
            <a:avLst/>
          </a:prstGeom>
        </p:spPr>
      </p:pic>
    </p:spTree>
    <p:extLst>
      <p:ext uri="{BB962C8B-B14F-4D97-AF65-F5344CB8AC3E}">
        <p14:creationId xmlns:p14="http://schemas.microsoft.com/office/powerpoint/2010/main" val="75583129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タイトル 3">
            <a:extLst>
              <a:ext uri="{FF2B5EF4-FFF2-40B4-BE49-F238E27FC236}">
                <a16:creationId xmlns:a16="http://schemas.microsoft.com/office/drawing/2014/main" id="{8C99B815-8FA9-4510-929A-DAAE4B021DF3}"/>
              </a:ext>
            </a:extLst>
          </p:cNvPr>
          <p:cNvSpPr>
            <a:spLocks noGrp="1"/>
          </p:cNvSpPr>
          <p:nvPr>
            <p:ph type="title"/>
          </p:nvPr>
        </p:nvSpPr>
        <p:spPr>
          <a:xfrm>
            <a:off x="822959" y="263527"/>
            <a:ext cx="7586404" cy="1450757"/>
          </a:xfrm>
        </p:spPr>
        <p:txBody>
          <a:bodyPr/>
          <a:lstStyle/>
          <a:p>
            <a:r>
              <a:rPr lang="ja-JP" altLang="ja-JP" dirty="0"/>
              <a:t>プレゼンテーション層のテスト</a:t>
            </a:r>
            <a:endParaRPr kumimoji="1" lang="ja-JP" altLang="en-US" dirty="0"/>
          </a:p>
        </p:txBody>
      </p:sp>
      <p:sp>
        <p:nvSpPr>
          <p:cNvPr id="5" name="コンテンツ プレースホルダー 4">
            <a:extLst>
              <a:ext uri="{FF2B5EF4-FFF2-40B4-BE49-F238E27FC236}">
                <a16:creationId xmlns:a16="http://schemas.microsoft.com/office/drawing/2014/main" id="{F7194FA4-6710-454C-95A0-16CA5D1B4514}"/>
              </a:ext>
            </a:extLst>
          </p:cNvPr>
          <p:cNvSpPr>
            <a:spLocks noGrp="1"/>
          </p:cNvSpPr>
          <p:nvPr>
            <p:ph idx="1"/>
          </p:nvPr>
        </p:nvSpPr>
        <p:spPr>
          <a:xfrm>
            <a:off x="504469" y="2164774"/>
            <a:ext cx="8223383" cy="4477574"/>
          </a:xfrm>
        </p:spPr>
        <p:txBody>
          <a:bodyPr>
            <a:normAutofit/>
          </a:bodyPr>
          <a:lstStyle/>
          <a:p>
            <a:r>
              <a:rPr lang="ja-JP" altLang="ja-JP" sz="2800" dirty="0"/>
              <a:t>プログラムへの入力をシミュレートしプログラムからの出力を監視</a:t>
            </a:r>
            <a:endParaRPr lang="en-US" altLang="ja-JP" sz="2800" dirty="0"/>
          </a:p>
          <a:p>
            <a:endParaRPr kumimoji="1" lang="en-US" altLang="ja-JP" sz="2800" dirty="0"/>
          </a:p>
          <a:p>
            <a:r>
              <a:rPr lang="ja-JP" altLang="en-US" sz="2800" dirty="0"/>
              <a:t>利点：</a:t>
            </a:r>
            <a:endParaRPr kumimoji="1" lang="en-US" altLang="ja-JP" sz="2800" dirty="0"/>
          </a:p>
          <a:p>
            <a:r>
              <a:rPr lang="ja-JP" altLang="en-US" sz="2800" dirty="0"/>
              <a:t>・</a:t>
            </a:r>
            <a:r>
              <a:rPr lang="ja-JP" altLang="ja-JP" sz="2800" dirty="0"/>
              <a:t>プレゼンテーション層のテストではどのようなプログラムが対象であっても</a:t>
            </a:r>
            <a:r>
              <a:rPr lang="en-US" altLang="ja-JP" sz="2800" dirty="0"/>
              <a:t>,</a:t>
            </a:r>
            <a:r>
              <a:rPr lang="ja-JP" altLang="ja-JP" sz="2800" dirty="0"/>
              <a:t>　ユーザの振る舞いをシミュレートし自動化することができる　</a:t>
            </a:r>
            <a:endParaRPr lang="en-US" altLang="ja-JP" sz="2800" dirty="0"/>
          </a:p>
          <a:p>
            <a:endParaRPr lang="en-US" altLang="ja-JP" sz="2800" dirty="0"/>
          </a:p>
          <a:p>
            <a:pPr marL="0" indent="0">
              <a:buNone/>
            </a:pPr>
            <a:endParaRPr kumimoji="1" lang="ja-JP" altLang="en-US" dirty="0"/>
          </a:p>
        </p:txBody>
      </p:sp>
      <p:sp>
        <p:nvSpPr>
          <p:cNvPr id="2" name="フッター プレースホルダー 1">
            <a:extLst>
              <a:ext uri="{FF2B5EF4-FFF2-40B4-BE49-F238E27FC236}">
                <a16:creationId xmlns:a16="http://schemas.microsoft.com/office/drawing/2014/main" id="{A492CC1E-D604-4EE5-A692-1ED4CC9BCF4B}"/>
              </a:ext>
            </a:extLst>
          </p:cNvPr>
          <p:cNvSpPr>
            <a:spLocks noGrp="1"/>
          </p:cNvSpPr>
          <p:nvPr>
            <p:ph type="ftr" sz="quarter" idx="11"/>
          </p:nvPr>
        </p:nvSpPr>
        <p:spPr/>
        <p:txBody>
          <a:bodyPr/>
          <a:lstStyle/>
          <a:p>
            <a:r>
              <a:rPr kumimoji="1" lang="ja-JP" altLang="en-US"/>
              <a:t>デバッグの理論と実践</a:t>
            </a:r>
          </a:p>
        </p:txBody>
      </p:sp>
      <p:sp>
        <p:nvSpPr>
          <p:cNvPr id="3" name="スライド番号プレースホルダー 2">
            <a:extLst>
              <a:ext uri="{FF2B5EF4-FFF2-40B4-BE49-F238E27FC236}">
                <a16:creationId xmlns:a16="http://schemas.microsoft.com/office/drawing/2014/main" id="{CADFAC7B-AC81-4F69-832B-D8B3EA87E28F}"/>
              </a:ext>
            </a:extLst>
          </p:cNvPr>
          <p:cNvSpPr>
            <a:spLocks noGrp="1"/>
          </p:cNvSpPr>
          <p:nvPr>
            <p:ph type="sldNum" sz="quarter" idx="12"/>
          </p:nvPr>
        </p:nvSpPr>
        <p:spPr/>
        <p:txBody>
          <a:bodyPr/>
          <a:lstStyle/>
          <a:p>
            <a:fld id="{7158E204-83B8-424E-8AF9-16F823DC42B9}" type="slidenum">
              <a:rPr kumimoji="1" lang="ja-JP" altLang="en-US" smtClean="0"/>
              <a:t>14</a:t>
            </a:fld>
            <a:endParaRPr kumimoji="1" lang="ja-JP" altLang="en-US"/>
          </a:p>
        </p:txBody>
      </p:sp>
    </p:spTree>
    <p:extLst>
      <p:ext uri="{BB962C8B-B14F-4D97-AF65-F5344CB8AC3E}">
        <p14:creationId xmlns:p14="http://schemas.microsoft.com/office/powerpoint/2010/main" val="131391099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FA2E03BF-9F5C-4F7D-8197-AD21E3346F56}"/>
              </a:ext>
            </a:extLst>
          </p:cNvPr>
          <p:cNvSpPr>
            <a:spLocks noGrp="1"/>
          </p:cNvSpPr>
          <p:nvPr>
            <p:ph type="title"/>
          </p:nvPr>
        </p:nvSpPr>
        <p:spPr/>
        <p:txBody>
          <a:bodyPr/>
          <a:lstStyle/>
          <a:p>
            <a:pPr algn="ctr"/>
            <a:r>
              <a:rPr lang="ja-JP" altLang="ja-JP" dirty="0"/>
              <a:t>機能層のテスト</a:t>
            </a:r>
            <a:endParaRPr kumimoji="1" lang="ja-JP" altLang="en-US" dirty="0"/>
          </a:p>
        </p:txBody>
      </p:sp>
      <p:sp>
        <p:nvSpPr>
          <p:cNvPr id="3" name="コンテンツ プレースホルダー 2">
            <a:extLst>
              <a:ext uri="{FF2B5EF4-FFF2-40B4-BE49-F238E27FC236}">
                <a16:creationId xmlns:a16="http://schemas.microsoft.com/office/drawing/2014/main" id="{C5CBE3BC-3FD8-4513-925C-17CA04FCECB4}"/>
              </a:ext>
            </a:extLst>
          </p:cNvPr>
          <p:cNvSpPr>
            <a:spLocks noGrp="1"/>
          </p:cNvSpPr>
          <p:nvPr>
            <p:ph idx="1"/>
          </p:nvPr>
        </p:nvSpPr>
        <p:spPr/>
        <p:txBody>
          <a:bodyPr/>
          <a:lstStyle/>
          <a:p>
            <a:r>
              <a:rPr lang="ja-JP" altLang="ja-JP" sz="2800" dirty="0"/>
              <a:t>自動化用に設計されたインタフェースがプログラムで提供されていれば便利</a:t>
            </a:r>
          </a:p>
          <a:p>
            <a:endParaRPr lang="en-US" altLang="ja-JP" sz="2800" dirty="0"/>
          </a:p>
          <a:p>
            <a:r>
              <a:rPr lang="ja-JP" altLang="en-US" sz="2800" dirty="0"/>
              <a:t>利点：</a:t>
            </a:r>
            <a:endParaRPr lang="en-US" altLang="ja-JP" sz="2800" dirty="0"/>
          </a:p>
          <a:p>
            <a:r>
              <a:rPr lang="ja-JP" altLang="en-US" sz="2800" dirty="0"/>
              <a:t>・</a:t>
            </a:r>
            <a:r>
              <a:rPr lang="ja-JP" altLang="ja-JP" sz="2800" dirty="0"/>
              <a:t>一般にテスト結果の収集と評価が簡単に行える</a:t>
            </a:r>
            <a:endParaRPr lang="en-US" altLang="ja-JP" sz="2800" dirty="0"/>
          </a:p>
          <a:p>
            <a:r>
              <a:rPr lang="ja-JP" altLang="en-US" sz="2800" dirty="0"/>
              <a:t>・</a:t>
            </a:r>
            <a:r>
              <a:rPr lang="en-US" altLang="ja-JP" sz="2800" dirty="0"/>
              <a:t> </a:t>
            </a:r>
            <a:r>
              <a:rPr lang="ja-JP" altLang="ja-JP" sz="2800" dirty="0"/>
              <a:t>人間向けに設計されたプレゼンテーション層でのテストが難しい場合でも問題はない</a:t>
            </a:r>
          </a:p>
          <a:p>
            <a:endParaRPr kumimoji="1" lang="ja-JP" altLang="en-US" dirty="0"/>
          </a:p>
        </p:txBody>
      </p:sp>
      <p:sp>
        <p:nvSpPr>
          <p:cNvPr id="4" name="フッター プレースホルダー 3">
            <a:extLst>
              <a:ext uri="{FF2B5EF4-FFF2-40B4-BE49-F238E27FC236}">
                <a16:creationId xmlns:a16="http://schemas.microsoft.com/office/drawing/2014/main" id="{77693562-4DE2-41FD-B62B-9FB5284C3C55}"/>
              </a:ext>
            </a:extLst>
          </p:cNvPr>
          <p:cNvSpPr>
            <a:spLocks noGrp="1"/>
          </p:cNvSpPr>
          <p:nvPr>
            <p:ph type="ftr" sz="quarter" idx="11"/>
          </p:nvPr>
        </p:nvSpPr>
        <p:spPr/>
        <p:txBody>
          <a:bodyPr/>
          <a:lstStyle/>
          <a:p>
            <a:r>
              <a:rPr kumimoji="1" lang="ja-JP" altLang="en-US"/>
              <a:t>デバッグの理論と実践</a:t>
            </a:r>
          </a:p>
        </p:txBody>
      </p:sp>
      <p:sp>
        <p:nvSpPr>
          <p:cNvPr id="5" name="スライド番号プレースホルダー 4">
            <a:extLst>
              <a:ext uri="{FF2B5EF4-FFF2-40B4-BE49-F238E27FC236}">
                <a16:creationId xmlns:a16="http://schemas.microsoft.com/office/drawing/2014/main" id="{DF7ABB0B-46BF-46B5-B665-199C79941231}"/>
              </a:ext>
            </a:extLst>
          </p:cNvPr>
          <p:cNvSpPr>
            <a:spLocks noGrp="1"/>
          </p:cNvSpPr>
          <p:nvPr>
            <p:ph type="sldNum" sz="quarter" idx="12"/>
          </p:nvPr>
        </p:nvSpPr>
        <p:spPr/>
        <p:txBody>
          <a:bodyPr/>
          <a:lstStyle/>
          <a:p>
            <a:fld id="{7158E204-83B8-424E-8AF9-16F823DC42B9}" type="slidenum">
              <a:rPr kumimoji="1" lang="ja-JP" altLang="en-US" smtClean="0"/>
              <a:t>15</a:t>
            </a:fld>
            <a:endParaRPr kumimoji="1" lang="ja-JP" altLang="en-US"/>
          </a:p>
        </p:txBody>
      </p:sp>
    </p:spTree>
    <p:extLst>
      <p:ext uri="{BB962C8B-B14F-4D97-AF65-F5344CB8AC3E}">
        <p14:creationId xmlns:p14="http://schemas.microsoft.com/office/powerpoint/2010/main" val="397474278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DA989078-1370-49A9-B604-AFA9DCBD3E66}"/>
              </a:ext>
            </a:extLst>
          </p:cNvPr>
          <p:cNvSpPr>
            <a:spLocks noGrp="1"/>
          </p:cNvSpPr>
          <p:nvPr>
            <p:ph type="title"/>
          </p:nvPr>
        </p:nvSpPr>
        <p:spPr/>
        <p:txBody>
          <a:bodyPr/>
          <a:lstStyle/>
          <a:p>
            <a:pPr algn="ctr"/>
            <a:r>
              <a:rPr lang="ja-JP" altLang="ja-JP" dirty="0"/>
              <a:t>ユニット層のテスト</a:t>
            </a:r>
            <a:endParaRPr kumimoji="1" lang="ja-JP" altLang="en-US" dirty="0"/>
          </a:p>
        </p:txBody>
      </p:sp>
      <p:sp>
        <p:nvSpPr>
          <p:cNvPr id="3" name="コンテンツ プレースホルダー 2">
            <a:extLst>
              <a:ext uri="{FF2B5EF4-FFF2-40B4-BE49-F238E27FC236}">
                <a16:creationId xmlns:a16="http://schemas.microsoft.com/office/drawing/2014/main" id="{B0ECCE8D-3DFB-4271-9066-BE9E410D2843}"/>
              </a:ext>
            </a:extLst>
          </p:cNvPr>
          <p:cNvSpPr>
            <a:spLocks noGrp="1"/>
          </p:cNvSpPr>
          <p:nvPr>
            <p:ph idx="1"/>
          </p:nvPr>
        </p:nvSpPr>
        <p:spPr>
          <a:xfrm>
            <a:off x="734637" y="2141203"/>
            <a:ext cx="8112971" cy="4318583"/>
          </a:xfrm>
        </p:spPr>
        <p:txBody>
          <a:bodyPr>
            <a:normAutofit/>
          </a:bodyPr>
          <a:lstStyle/>
          <a:p>
            <a:pPr marL="0" indent="0">
              <a:buNone/>
            </a:pPr>
            <a:r>
              <a:rPr lang="ja-JP" altLang="ja-JP" sz="2800" dirty="0"/>
              <a:t>ここではプログラム全体ではなく特定のユニットだけを自動実行することを考える　</a:t>
            </a:r>
            <a:endParaRPr lang="en-US" altLang="ja-JP" sz="2800" dirty="0"/>
          </a:p>
          <a:p>
            <a:pPr marL="0" indent="0">
              <a:buNone/>
            </a:pPr>
            <a:endParaRPr lang="en-US" altLang="ja-JP" sz="2800" dirty="0"/>
          </a:p>
          <a:p>
            <a:r>
              <a:rPr lang="ja-JP" altLang="en-US" sz="2800" dirty="0"/>
              <a:t>利点：</a:t>
            </a:r>
            <a:endParaRPr lang="ja-JP" altLang="ja-JP" sz="2800" dirty="0"/>
          </a:p>
          <a:p>
            <a:r>
              <a:rPr lang="ja-JP" altLang="en-US" sz="2800" dirty="0"/>
              <a:t>・</a:t>
            </a:r>
            <a:r>
              <a:rPr lang="ja-JP" altLang="ja-JP" sz="2800" dirty="0"/>
              <a:t>簡単に自動化できる　</a:t>
            </a:r>
            <a:endParaRPr kumimoji="1" lang="en-US" altLang="ja-JP" sz="2800" dirty="0"/>
          </a:p>
          <a:p>
            <a:pPr algn="ctr"/>
            <a:r>
              <a:rPr lang="ja-JP" altLang="en-US" sz="3200" dirty="0">
                <a:solidFill>
                  <a:srgbClr val="FF0000"/>
                </a:solidFill>
              </a:rPr>
              <a:t>最近はこのユニット層でのテストが注目されている</a:t>
            </a:r>
            <a:endParaRPr kumimoji="1" lang="ja-JP" altLang="en-US" sz="3200" dirty="0">
              <a:solidFill>
                <a:srgbClr val="FF0000"/>
              </a:solidFill>
            </a:endParaRPr>
          </a:p>
        </p:txBody>
      </p:sp>
      <p:sp>
        <p:nvSpPr>
          <p:cNvPr id="4" name="フッター プレースホルダー 3">
            <a:extLst>
              <a:ext uri="{FF2B5EF4-FFF2-40B4-BE49-F238E27FC236}">
                <a16:creationId xmlns:a16="http://schemas.microsoft.com/office/drawing/2014/main" id="{1A3158B3-65C6-47AA-B802-BC7ED0D640CA}"/>
              </a:ext>
            </a:extLst>
          </p:cNvPr>
          <p:cNvSpPr>
            <a:spLocks noGrp="1"/>
          </p:cNvSpPr>
          <p:nvPr>
            <p:ph type="ftr" sz="quarter" idx="11"/>
          </p:nvPr>
        </p:nvSpPr>
        <p:spPr/>
        <p:txBody>
          <a:bodyPr/>
          <a:lstStyle/>
          <a:p>
            <a:r>
              <a:rPr kumimoji="1" lang="ja-JP" altLang="en-US"/>
              <a:t>デバッグの理論と実践</a:t>
            </a:r>
          </a:p>
        </p:txBody>
      </p:sp>
      <p:sp>
        <p:nvSpPr>
          <p:cNvPr id="5" name="スライド番号プレースホルダー 4">
            <a:extLst>
              <a:ext uri="{FF2B5EF4-FFF2-40B4-BE49-F238E27FC236}">
                <a16:creationId xmlns:a16="http://schemas.microsoft.com/office/drawing/2014/main" id="{8B9DA83E-A763-4721-8FAA-2DAE2188D5B0}"/>
              </a:ext>
            </a:extLst>
          </p:cNvPr>
          <p:cNvSpPr>
            <a:spLocks noGrp="1"/>
          </p:cNvSpPr>
          <p:nvPr>
            <p:ph type="sldNum" sz="quarter" idx="12"/>
          </p:nvPr>
        </p:nvSpPr>
        <p:spPr/>
        <p:txBody>
          <a:bodyPr/>
          <a:lstStyle/>
          <a:p>
            <a:fld id="{7158E204-83B8-424E-8AF9-16F823DC42B9}" type="slidenum">
              <a:rPr kumimoji="1" lang="ja-JP" altLang="en-US" smtClean="0"/>
              <a:t>16</a:t>
            </a:fld>
            <a:endParaRPr kumimoji="1" lang="ja-JP" altLang="en-US"/>
          </a:p>
        </p:txBody>
      </p:sp>
    </p:spTree>
    <p:extLst>
      <p:ext uri="{BB962C8B-B14F-4D97-AF65-F5344CB8AC3E}">
        <p14:creationId xmlns:p14="http://schemas.microsoft.com/office/powerpoint/2010/main" val="423486275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3EED7EEA-D1C4-4A88-B7C6-5431BEC78A1A}"/>
              </a:ext>
            </a:extLst>
          </p:cNvPr>
          <p:cNvSpPr>
            <a:spLocks noGrp="1"/>
          </p:cNvSpPr>
          <p:nvPr>
            <p:ph type="title"/>
          </p:nvPr>
        </p:nvSpPr>
        <p:spPr/>
        <p:txBody>
          <a:bodyPr/>
          <a:lstStyle/>
          <a:p>
            <a:pPr algn="ctr"/>
            <a:r>
              <a:rPr kumimoji="1" lang="ja-JP" altLang="en-US" dirty="0"/>
              <a:t>外科手術に例えると</a:t>
            </a:r>
            <a:r>
              <a:rPr lang="en-US" altLang="ja-JP" dirty="0"/>
              <a:t>…</a:t>
            </a:r>
            <a:endParaRPr kumimoji="1" lang="ja-JP" altLang="en-US" dirty="0"/>
          </a:p>
        </p:txBody>
      </p:sp>
      <p:sp>
        <p:nvSpPr>
          <p:cNvPr id="3" name="コンテンツ プレースホルダー 2">
            <a:extLst>
              <a:ext uri="{FF2B5EF4-FFF2-40B4-BE49-F238E27FC236}">
                <a16:creationId xmlns:a16="http://schemas.microsoft.com/office/drawing/2014/main" id="{93F65DE6-70C6-4789-A61B-7217F854579F}"/>
              </a:ext>
            </a:extLst>
          </p:cNvPr>
          <p:cNvSpPr>
            <a:spLocks noGrp="1"/>
          </p:cNvSpPr>
          <p:nvPr>
            <p:ph idx="1"/>
          </p:nvPr>
        </p:nvSpPr>
        <p:spPr>
          <a:xfrm>
            <a:off x="822959" y="1968751"/>
            <a:ext cx="7543801" cy="4259644"/>
          </a:xfrm>
        </p:spPr>
        <p:txBody>
          <a:bodyPr>
            <a:normAutofit/>
          </a:bodyPr>
          <a:lstStyle/>
          <a:p>
            <a:r>
              <a:rPr lang="ja-JP" altLang="ja-JP" sz="2400" dirty="0">
                <a:solidFill>
                  <a:schemeClr val="tx1"/>
                </a:solidFill>
              </a:rPr>
              <a:t>プレゼンテーション層のテスト：</a:t>
            </a:r>
            <a:endParaRPr lang="en-US" altLang="ja-JP" sz="2400" dirty="0">
              <a:solidFill>
                <a:schemeClr val="tx1"/>
              </a:solidFill>
            </a:endParaRPr>
          </a:p>
          <a:p>
            <a:r>
              <a:rPr lang="ja-JP" altLang="ja-JP" sz="2400" dirty="0">
                <a:solidFill>
                  <a:schemeClr val="tx1"/>
                </a:solidFill>
              </a:rPr>
              <a:t>実際に外科医が行う手術を見</a:t>
            </a:r>
            <a:r>
              <a:rPr lang="ja-JP" altLang="en-US" sz="2400" dirty="0">
                <a:solidFill>
                  <a:schemeClr val="tx1"/>
                </a:solidFill>
              </a:rPr>
              <a:t>てテストする</a:t>
            </a:r>
            <a:endParaRPr lang="en-US" altLang="ja-JP" sz="2400" dirty="0">
              <a:solidFill>
                <a:schemeClr val="tx1"/>
              </a:solidFill>
            </a:endParaRPr>
          </a:p>
          <a:p>
            <a:endParaRPr lang="en-US" altLang="ja-JP" sz="2400" dirty="0">
              <a:solidFill>
                <a:schemeClr val="tx1"/>
              </a:solidFill>
            </a:endParaRPr>
          </a:p>
          <a:p>
            <a:r>
              <a:rPr lang="ja-JP" altLang="ja-JP" sz="2400" dirty="0">
                <a:solidFill>
                  <a:schemeClr val="tx1"/>
                </a:solidFill>
              </a:rPr>
              <a:t>機能層のテスト：</a:t>
            </a:r>
            <a:endParaRPr lang="en-US" altLang="ja-JP" sz="2400" dirty="0">
              <a:solidFill>
                <a:schemeClr val="tx1"/>
              </a:solidFill>
            </a:endParaRPr>
          </a:p>
          <a:p>
            <a:r>
              <a:rPr lang="ja-JP" altLang="ja-JP" sz="2400" dirty="0">
                <a:solidFill>
                  <a:schemeClr val="tx1"/>
                </a:solidFill>
              </a:rPr>
              <a:t>外科医の手術過程のマニュアルについてテストする</a:t>
            </a:r>
            <a:endParaRPr lang="en-US" altLang="ja-JP" sz="2400" dirty="0">
              <a:solidFill>
                <a:schemeClr val="tx1"/>
              </a:solidFill>
            </a:endParaRPr>
          </a:p>
          <a:p>
            <a:endParaRPr lang="en-US" altLang="ja-JP" sz="2400" dirty="0">
              <a:solidFill>
                <a:schemeClr val="tx1"/>
              </a:solidFill>
            </a:endParaRPr>
          </a:p>
          <a:p>
            <a:r>
              <a:rPr lang="ja-JP" altLang="ja-JP" sz="2400" dirty="0">
                <a:solidFill>
                  <a:schemeClr val="tx1"/>
                </a:solidFill>
              </a:rPr>
              <a:t>ユニット層のテスト：</a:t>
            </a:r>
            <a:endParaRPr lang="en-US" altLang="ja-JP" sz="2400" dirty="0">
              <a:solidFill>
                <a:schemeClr val="tx1"/>
              </a:solidFill>
            </a:endParaRPr>
          </a:p>
          <a:p>
            <a:r>
              <a:rPr lang="ja-JP" altLang="ja-JP" sz="2400" dirty="0">
                <a:solidFill>
                  <a:schemeClr val="tx1"/>
                </a:solidFill>
              </a:rPr>
              <a:t>手術過程を分離させそれぞれについてテストする</a:t>
            </a:r>
            <a:endParaRPr kumimoji="1" lang="ja-JP" altLang="en-US" sz="2400" dirty="0"/>
          </a:p>
        </p:txBody>
      </p:sp>
      <p:sp>
        <p:nvSpPr>
          <p:cNvPr id="4" name="フッター プレースホルダー 3">
            <a:extLst>
              <a:ext uri="{FF2B5EF4-FFF2-40B4-BE49-F238E27FC236}">
                <a16:creationId xmlns:a16="http://schemas.microsoft.com/office/drawing/2014/main" id="{2A5D5B13-5406-4171-931A-B38F535A6F30}"/>
              </a:ext>
            </a:extLst>
          </p:cNvPr>
          <p:cNvSpPr>
            <a:spLocks noGrp="1"/>
          </p:cNvSpPr>
          <p:nvPr>
            <p:ph type="ftr" sz="quarter" idx="11"/>
          </p:nvPr>
        </p:nvSpPr>
        <p:spPr/>
        <p:txBody>
          <a:bodyPr/>
          <a:lstStyle/>
          <a:p>
            <a:r>
              <a:rPr kumimoji="1" lang="ja-JP" altLang="en-US"/>
              <a:t>デバッグの理論と実践</a:t>
            </a:r>
          </a:p>
        </p:txBody>
      </p:sp>
      <p:sp>
        <p:nvSpPr>
          <p:cNvPr id="5" name="スライド番号プレースホルダー 4">
            <a:extLst>
              <a:ext uri="{FF2B5EF4-FFF2-40B4-BE49-F238E27FC236}">
                <a16:creationId xmlns:a16="http://schemas.microsoft.com/office/drawing/2014/main" id="{937BA5E3-526F-4CD8-9886-E159D5B86EA2}"/>
              </a:ext>
            </a:extLst>
          </p:cNvPr>
          <p:cNvSpPr>
            <a:spLocks noGrp="1"/>
          </p:cNvSpPr>
          <p:nvPr>
            <p:ph type="sldNum" sz="quarter" idx="12"/>
          </p:nvPr>
        </p:nvSpPr>
        <p:spPr/>
        <p:txBody>
          <a:bodyPr/>
          <a:lstStyle/>
          <a:p>
            <a:fld id="{7158E204-83B8-424E-8AF9-16F823DC42B9}" type="slidenum">
              <a:rPr kumimoji="1" lang="ja-JP" altLang="en-US" smtClean="0"/>
              <a:t>17</a:t>
            </a:fld>
            <a:endParaRPr kumimoji="1" lang="ja-JP" altLang="en-US"/>
          </a:p>
        </p:txBody>
      </p:sp>
      <p:pic>
        <p:nvPicPr>
          <p:cNvPr id="7" name="図 6">
            <a:extLst>
              <a:ext uri="{FF2B5EF4-FFF2-40B4-BE49-F238E27FC236}">
                <a16:creationId xmlns:a16="http://schemas.microsoft.com/office/drawing/2014/main" id="{4FA027A6-478E-4924-A3A6-3FA2CF9CFEF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511625" y="1945855"/>
            <a:ext cx="1512644" cy="1393461"/>
          </a:xfrm>
          <a:prstGeom prst="rect">
            <a:avLst/>
          </a:prstGeom>
        </p:spPr>
      </p:pic>
      <p:pic>
        <p:nvPicPr>
          <p:cNvPr id="9" name="図 8">
            <a:extLst>
              <a:ext uri="{FF2B5EF4-FFF2-40B4-BE49-F238E27FC236}">
                <a16:creationId xmlns:a16="http://schemas.microsoft.com/office/drawing/2014/main" id="{A48665EB-4315-40C8-8D73-6CA7B7FA9F1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660171" y="3319541"/>
            <a:ext cx="1321739" cy="1399697"/>
          </a:xfrm>
          <a:prstGeom prst="rect">
            <a:avLst/>
          </a:prstGeom>
        </p:spPr>
      </p:pic>
      <p:pic>
        <p:nvPicPr>
          <p:cNvPr id="11" name="図 10">
            <a:extLst>
              <a:ext uri="{FF2B5EF4-FFF2-40B4-BE49-F238E27FC236}">
                <a16:creationId xmlns:a16="http://schemas.microsoft.com/office/drawing/2014/main" id="{3F73CC43-5B2B-4565-9A63-75CF774D6DEB}"/>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425344" y="4899567"/>
            <a:ext cx="1321739" cy="1289725"/>
          </a:xfrm>
          <a:prstGeom prst="rect">
            <a:avLst/>
          </a:prstGeom>
        </p:spPr>
      </p:pic>
    </p:spTree>
    <p:extLst>
      <p:ext uri="{BB962C8B-B14F-4D97-AF65-F5344CB8AC3E}">
        <p14:creationId xmlns:p14="http://schemas.microsoft.com/office/powerpoint/2010/main" val="306854298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フッター プレースホルダー 3">
            <a:extLst>
              <a:ext uri="{FF2B5EF4-FFF2-40B4-BE49-F238E27FC236}">
                <a16:creationId xmlns:a16="http://schemas.microsoft.com/office/drawing/2014/main" id="{94BAF46F-C142-4C19-A4E3-B6858EC14874}"/>
              </a:ext>
            </a:extLst>
          </p:cNvPr>
          <p:cNvSpPr>
            <a:spLocks noGrp="1"/>
          </p:cNvSpPr>
          <p:nvPr>
            <p:ph type="ftr" sz="quarter" idx="11"/>
          </p:nvPr>
        </p:nvSpPr>
        <p:spPr/>
        <p:txBody>
          <a:bodyPr/>
          <a:lstStyle/>
          <a:p>
            <a:r>
              <a:rPr kumimoji="1" lang="ja-JP" altLang="en-US"/>
              <a:t>デバッグの理論と実践</a:t>
            </a:r>
          </a:p>
        </p:txBody>
      </p:sp>
      <p:sp>
        <p:nvSpPr>
          <p:cNvPr id="5" name="スライド番号プレースホルダー 4">
            <a:extLst>
              <a:ext uri="{FF2B5EF4-FFF2-40B4-BE49-F238E27FC236}">
                <a16:creationId xmlns:a16="http://schemas.microsoft.com/office/drawing/2014/main" id="{19F7543E-8002-45D1-9EEB-6214D2EBE338}"/>
              </a:ext>
            </a:extLst>
          </p:cNvPr>
          <p:cNvSpPr>
            <a:spLocks noGrp="1"/>
          </p:cNvSpPr>
          <p:nvPr>
            <p:ph type="sldNum" sz="quarter" idx="12"/>
          </p:nvPr>
        </p:nvSpPr>
        <p:spPr/>
        <p:txBody>
          <a:bodyPr/>
          <a:lstStyle/>
          <a:p>
            <a:fld id="{7158E204-83B8-424E-8AF9-16F823DC42B9}" type="slidenum">
              <a:rPr kumimoji="1" lang="ja-JP" altLang="en-US" smtClean="0"/>
              <a:t>18</a:t>
            </a:fld>
            <a:endParaRPr kumimoji="1" lang="ja-JP" altLang="en-US"/>
          </a:p>
        </p:txBody>
      </p:sp>
      <p:sp>
        <p:nvSpPr>
          <p:cNvPr id="2" name="タイトル 1">
            <a:extLst>
              <a:ext uri="{FF2B5EF4-FFF2-40B4-BE49-F238E27FC236}">
                <a16:creationId xmlns:a16="http://schemas.microsoft.com/office/drawing/2014/main" id="{0758A6FC-8C7A-489B-A373-8057E764A34F}"/>
              </a:ext>
            </a:extLst>
          </p:cNvPr>
          <p:cNvSpPr>
            <a:spLocks noGrp="1"/>
          </p:cNvSpPr>
          <p:nvPr>
            <p:ph type="title" idx="4294967295"/>
          </p:nvPr>
        </p:nvSpPr>
        <p:spPr>
          <a:xfrm>
            <a:off x="3202056" y="2348613"/>
            <a:ext cx="8446576" cy="1449387"/>
          </a:xfrm>
        </p:spPr>
        <p:txBody>
          <a:bodyPr/>
          <a:lstStyle/>
          <a:p>
            <a:r>
              <a:rPr lang="en-US" altLang="ja-JP" dirty="0"/>
              <a:t>4.</a:t>
            </a:r>
            <a:r>
              <a:rPr lang="ja-JP" altLang="en-US" dirty="0"/>
              <a:t>　まとめ</a:t>
            </a:r>
            <a:endParaRPr lang="en-US" altLang="ja-JP" dirty="0"/>
          </a:p>
        </p:txBody>
      </p:sp>
      <p:pic>
        <p:nvPicPr>
          <p:cNvPr id="6" name="図 5" descr="クリップアート が含まれている画像&#10;&#10;高い精度で生成された説明">
            <a:extLst>
              <a:ext uri="{FF2B5EF4-FFF2-40B4-BE49-F238E27FC236}">
                <a16:creationId xmlns:a16="http://schemas.microsoft.com/office/drawing/2014/main" id="{601C621A-F9BD-4C42-82E8-EAD1C860974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699592" y="3429000"/>
            <a:ext cx="1841310" cy="2788846"/>
          </a:xfrm>
          <a:prstGeom prst="rect">
            <a:avLst/>
          </a:prstGeom>
        </p:spPr>
      </p:pic>
    </p:spTree>
    <p:extLst>
      <p:ext uri="{BB962C8B-B14F-4D97-AF65-F5344CB8AC3E}">
        <p14:creationId xmlns:p14="http://schemas.microsoft.com/office/powerpoint/2010/main" val="396889408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タイトル 5">
            <a:extLst>
              <a:ext uri="{FF2B5EF4-FFF2-40B4-BE49-F238E27FC236}">
                <a16:creationId xmlns:a16="http://schemas.microsoft.com/office/drawing/2014/main" id="{548D2813-C7A8-4416-812D-A705B98D726E}"/>
              </a:ext>
            </a:extLst>
          </p:cNvPr>
          <p:cNvSpPr>
            <a:spLocks noGrp="1"/>
          </p:cNvSpPr>
          <p:nvPr>
            <p:ph type="title"/>
          </p:nvPr>
        </p:nvSpPr>
        <p:spPr/>
        <p:txBody>
          <a:bodyPr/>
          <a:lstStyle/>
          <a:p>
            <a:pPr algn="ctr"/>
            <a:r>
              <a:rPr kumimoji="1" lang="ja-JP" altLang="en-US" dirty="0"/>
              <a:t>まとめ</a:t>
            </a:r>
          </a:p>
        </p:txBody>
      </p:sp>
      <p:sp>
        <p:nvSpPr>
          <p:cNvPr id="7" name="コンテンツ プレースホルダー 6">
            <a:extLst>
              <a:ext uri="{FF2B5EF4-FFF2-40B4-BE49-F238E27FC236}">
                <a16:creationId xmlns:a16="http://schemas.microsoft.com/office/drawing/2014/main" id="{F3F8881C-D373-43A6-83E8-00616573F7B9}"/>
              </a:ext>
            </a:extLst>
          </p:cNvPr>
          <p:cNvSpPr>
            <a:spLocks noGrp="1"/>
          </p:cNvSpPr>
          <p:nvPr>
            <p:ph idx="1"/>
          </p:nvPr>
        </p:nvSpPr>
        <p:spPr>
          <a:xfrm>
            <a:off x="865563" y="2086893"/>
            <a:ext cx="7543800" cy="4023360"/>
          </a:xfrm>
        </p:spPr>
        <p:txBody>
          <a:bodyPr/>
          <a:lstStyle/>
          <a:p>
            <a:r>
              <a:rPr kumimoji="1" lang="ja-JP" altLang="en-US" sz="2800" dirty="0"/>
              <a:t>・</a:t>
            </a:r>
            <a:r>
              <a:rPr lang="ja-JP" altLang="ja-JP" sz="2800" dirty="0">
                <a:solidFill>
                  <a:schemeClr val="tx1"/>
                </a:solidFill>
              </a:rPr>
              <a:t>既知の問題を発見する</a:t>
            </a:r>
            <a:r>
              <a:rPr lang="ja-JP" altLang="en-US" sz="2800" dirty="0">
                <a:solidFill>
                  <a:schemeClr val="tx1"/>
                </a:solidFill>
              </a:rPr>
              <a:t>ために</a:t>
            </a:r>
            <a:r>
              <a:rPr lang="ja-JP" altLang="ja-JP" sz="2800" dirty="0">
                <a:solidFill>
                  <a:schemeClr val="tx1"/>
                </a:solidFill>
              </a:rPr>
              <a:t>デバッグ用テスト</a:t>
            </a:r>
            <a:r>
              <a:rPr lang="ja-JP" altLang="en-US" sz="2800" dirty="0">
                <a:solidFill>
                  <a:schemeClr val="tx1"/>
                </a:solidFill>
              </a:rPr>
              <a:t>が必要</a:t>
            </a:r>
            <a:endParaRPr lang="en-US" altLang="ja-JP" sz="2800" dirty="0">
              <a:solidFill>
                <a:schemeClr val="tx1"/>
              </a:solidFill>
            </a:endParaRPr>
          </a:p>
          <a:p>
            <a:endParaRPr lang="ja-JP" altLang="ja-JP" sz="2800" dirty="0">
              <a:solidFill>
                <a:schemeClr val="tx1"/>
              </a:solidFill>
            </a:endParaRPr>
          </a:p>
          <a:p>
            <a:r>
              <a:rPr kumimoji="1" lang="ja-JP" altLang="en-US" sz="2800" dirty="0"/>
              <a:t>・</a:t>
            </a:r>
            <a:r>
              <a:rPr lang="ja-JP" altLang="ja-JP" sz="2800" dirty="0"/>
              <a:t>自動テスト</a:t>
            </a:r>
            <a:r>
              <a:rPr lang="ja-JP" altLang="en-US" sz="2800" dirty="0"/>
              <a:t>は</a:t>
            </a:r>
            <a:r>
              <a:rPr lang="ja-JP" altLang="ja-JP" sz="2800" dirty="0">
                <a:solidFill>
                  <a:schemeClr val="tx1"/>
                </a:solidFill>
              </a:rPr>
              <a:t>実際のユーザの操作をシミュレートしなければならない</a:t>
            </a:r>
            <a:r>
              <a:rPr lang="ja-JP" altLang="en-US" sz="2800" dirty="0">
                <a:solidFill>
                  <a:schemeClr val="tx1"/>
                </a:solidFill>
              </a:rPr>
              <a:t>ため難しい</a:t>
            </a:r>
            <a:endParaRPr lang="en-US" altLang="ja-JP" sz="2800" dirty="0">
              <a:solidFill>
                <a:schemeClr val="tx1"/>
              </a:solidFill>
            </a:endParaRPr>
          </a:p>
          <a:p>
            <a:endParaRPr lang="en-US" altLang="ja-JP" sz="2800" dirty="0">
              <a:solidFill>
                <a:schemeClr val="tx1"/>
              </a:solidFill>
            </a:endParaRPr>
          </a:p>
          <a:p>
            <a:r>
              <a:rPr lang="ja-JP" altLang="en-US" sz="2800" dirty="0">
                <a:solidFill>
                  <a:schemeClr val="tx1"/>
                </a:solidFill>
              </a:rPr>
              <a:t>・</a:t>
            </a:r>
            <a:r>
              <a:rPr lang="ja-JP" altLang="ja-JP" sz="2800" dirty="0">
                <a:solidFill>
                  <a:schemeClr val="tx1"/>
                </a:solidFill>
              </a:rPr>
              <a:t>プログラムを</a:t>
            </a:r>
            <a:r>
              <a:rPr lang="en-US" altLang="ja-JP" sz="2800" dirty="0">
                <a:solidFill>
                  <a:schemeClr val="tx1"/>
                </a:solidFill>
              </a:rPr>
              <a:t>3</a:t>
            </a:r>
            <a:r>
              <a:rPr lang="ja-JP" altLang="ja-JP" sz="2800" dirty="0">
                <a:solidFill>
                  <a:schemeClr val="tx1"/>
                </a:solidFill>
              </a:rPr>
              <a:t>つの層に分類</a:t>
            </a:r>
            <a:r>
              <a:rPr lang="ja-JP" altLang="en-US" sz="2800" dirty="0">
                <a:solidFill>
                  <a:schemeClr val="tx1"/>
                </a:solidFill>
              </a:rPr>
              <a:t>しそれぞれにおいてテストするという方法がある</a:t>
            </a:r>
            <a:endParaRPr lang="ja-JP" altLang="ja-JP" sz="2800" dirty="0">
              <a:solidFill>
                <a:schemeClr val="tx1"/>
              </a:solidFill>
            </a:endParaRPr>
          </a:p>
          <a:p>
            <a:endParaRPr kumimoji="1" lang="ja-JP" altLang="en-US" dirty="0"/>
          </a:p>
        </p:txBody>
      </p:sp>
      <p:sp>
        <p:nvSpPr>
          <p:cNvPr id="2" name="フッター プレースホルダー 1">
            <a:extLst>
              <a:ext uri="{FF2B5EF4-FFF2-40B4-BE49-F238E27FC236}">
                <a16:creationId xmlns:a16="http://schemas.microsoft.com/office/drawing/2014/main" id="{E41E3EF9-DA29-47C8-BA46-618EF363C7E4}"/>
              </a:ext>
            </a:extLst>
          </p:cNvPr>
          <p:cNvSpPr>
            <a:spLocks noGrp="1"/>
          </p:cNvSpPr>
          <p:nvPr>
            <p:ph type="ftr" sz="quarter" idx="11"/>
          </p:nvPr>
        </p:nvSpPr>
        <p:spPr/>
        <p:txBody>
          <a:bodyPr/>
          <a:lstStyle/>
          <a:p>
            <a:r>
              <a:rPr kumimoji="1" lang="ja-JP" altLang="en-US"/>
              <a:t>デバッグの理論と実践</a:t>
            </a:r>
          </a:p>
        </p:txBody>
      </p:sp>
      <p:sp>
        <p:nvSpPr>
          <p:cNvPr id="3" name="スライド番号プレースホルダー 2">
            <a:extLst>
              <a:ext uri="{FF2B5EF4-FFF2-40B4-BE49-F238E27FC236}">
                <a16:creationId xmlns:a16="http://schemas.microsoft.com/office/drawing/2014/main" id="{F6B708B0-4DF2-4E22-92F9-7E1A63818970}"/>
              </a:ext>
            </a:extLst>
          </p:cNvPr>
          <p:cNvSpPr>
            <a:spLocks noGrp="1"/>
          </p:cNvSpPr>
          <p:nvPr>
            <p:ph type="sldNum" sz="quarter" idx="12"/>
          </p:nvPr>
        </p:nvSpPr>
        <p:spPr/>
        <p:txBody>
          <a:bodyPr/>
          <a:lstStyle/>
          <a:p>
            <a:fld id="{7158E204-83B8-424E-8AF9-16F823DC42B9}" type="slidenum">
              <a:rPr kumimoji="1" lang="ja-JP" altLang="en-US" smtClean="0"/>
              <a:t>19</a:t>
            </a:fld>
            <a:endParaRPr kumimoji="1" lang="ja-JP" altLang="en-US"/>
          </a:p>
        </p:txBody>
      </p:sp>
    </p:spTree>
    <p:extLst>
      <p:ext uri="{BB962C8B-B14F-4D97-AF65-F5344CB8AC3E}">
        <p14:creationId xmlns:p14="http://schemas.microsoft.com/office/powerpoint/2010/main" val="1311145035"/>
      </p:ext>
    </p:extLst>
  </p:cSld>
  <p:clrMapOvr>
    <a:masterClrMapping/>
  </p:clrMapOvr>
</p:sld>
</file>

<file path=ppt/theme/theme1.xml><?xml version="1.0" encoding="utf-8"?>
<a:theme xmlns:a="http://schemas.openxmlformats.org/drawingml/2006/main" name="レトロスペクト">
  <a:themeElements>
    <a:clrScheme name="レトロスペクト">
      <a:dk1>
        <a:srgbClr val="000000"/>
      </a:dk1>
      <a:lt1>
        <a:sysClr val="window" lastClr="FFFFFF"/>
      </a:lt1>
      <a:dk2>
        <a:srgbClr val="637052"/>
      </a:dk2>
      <a:lt2>
        <a:srgbClr val="CCDDEA"/>
      </a:lt2>
      <a:accent1>
        <a:srgbClr val="E48312"/>
      </a:accent1>
      <a:accent2>
        <a:srgbClr val="BD582C"/>
      </a:accent2>
      <a:accent3>
        <a:srgbClr val="865640"/>
      </a:accent3>
      <a:accent4>
        <a:srgbClr val="9B8357"/>
      </a:accent4>
      <a:accent5>
        <a:srgbClr val="C2BC80"/>
      </a:accent5>
      <a:accent6>
        <a:srgbClr val="94A088"/>
      </a:accent6>
      <a:hlink>
        <a:srgbClr val="2998E3"/>
      </a:hlink>
      <a:folHlink>
        <a:srgbClr val="8C8C8C"/>
      </a:folHlink>
    </a:clrScheme>
    <a:fontScheme name="レトロスペクト">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レトロスペクト">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Retrospect" id="{5F128B03-DCCA-4EEB-AB3B-CF2899314A46}" vid="{3F1AAB62-24C6-49D2-8E01-B56FAC9A3DCD}"/>
    </a:ext>
  </a:ext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Retrospect</Template>
  <TotalTime>100</TotalTime>
  <Words>1028</Words>
  <Application>Microsoft Office PowerPoint</Application>
  <PresentationFormat>画面に合わせる (4:3)</PresentationFormat>
  <Paragraphs>207</Paragraphs>
  <Slides>19</Slides>
  <Notes>14</Notes>
  <HiddenSlides>0</HiddenSlides>
  <MMClips>0</MMClips>
  <ScaleCrop>false</ScaleCrop>
  <HeadingPairs>
    <vt:vector size="6" baseType="variant">
      <vt:variant>
        <vt:lpstr>使用されているフォント</vt:lpstr>
      </vt:variant>
      <vt:variant>
        <vt:i4>7</vt:i4>
      </vt:variant>
      <vt:variant>
        <vt:lpstr>テーマ</vt:lpstr>
      </vt:variant>
      <vt:variant>
        <vt:i4>1</vt:i4>
      </vt:variant>
      <vt:variant>
        <vt:lpstr>スライド タイトル</vt:lpstr>
      </vt:variant>
      <vt:variant>
        <vt:i4>19</vt:i4>
      </vt:variant>
    </vt:vector>
  </HeadingPairs>
  <TitlesOfParts>
    <vt:vector size="27" baseType="lpstr">
      <vt:lpstr>ＭＳ Ｐゴシック</vt:lpstr>
      <vt:lpstr>ＭＳ 明朝</vt:lpstr>
      <vt:lpstr>游ゴシック</vt:lpstr>
      <vt:lpstr>Calibri</vt:lpstr>
      <vt:lpstr>Calibri Light</vt:lpstr>
      <vt:lpstr>Century</vt:lpstr>
      <vt:lpstr>Times New Roman</vt:lpstr>
      <vt:lpstr>レトロスペクト</vt:lpstr>
      <vt:lpstr>3章：　　　　　　　　　　　　　　　　　プログラムを失敗させる</vt:lpstr>
      <vt:lpstr>目次</vt:lpstr>
      <vt:lpstr>1.　デバッグ用テストの必要性</vt:lpstr>
      <vt:lpstr>プログラムの問題を知る</vt:lpstr>
      <vt:lpstr>妥当性確認テスト</vt:lpstr>
      <vt:lpstr>テストを行うことの利点</vt:lpstr>
      <vt:lpstr>自動デバッグの利点</vt:lpstr>
      <vt:lpstr>2.　プログラムの制御</vt:lpstr>
      <vt:lpstr>障害報告の実例</vt:lpstr>
      <vt:lpstr>自動テストを作成する</vt:lpstr>
      <vt:lpstr>今回の障害のシミュレーション</vt:lpstr>
      <vt:lpstr>典型的な3つの層に分類</vt:lpstr>
      <vt:lpstr>3.　3種類の層でのテスト</vt:lpstr>
      <vt:lpstr>プレゼンテーション層のテスト</vt:lpstr>
      <vt:lpstr>機能層のテスト</vt:lpstr>
      <vt:lpstr>ユニット層のテスト</vt:lpstr>
      <vt:lpstr>外科手術に例えると…</vt:lpstr>
      <vt:lpstr>4.　まとめ</vt:lpstr>
      <vt:lpstr>まとめ</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3章：　　　　　　　　　　　　　　　　　プログラムを失敗させる</dc:title>
  <dc:creator>Fuga Yoshitomi</dc:creator>
  <cp:lastModifiedBy>Fuga Yoshitomi</cp:lastModifiedBy>
  <cp:revision>11</cp:revision>
  <dcterms:created xsi:type="dcterms:W3CDTF">2018-01-12T11:13:16Z</dcterms:created>
  <dcterms:modified xsi:type="dcterms:W3CDTF">2018-01-12T12:53:56Z</dcterms:modified>
</cp:coreProperties>
</file>