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69"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762"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14" name="タイトル 13"/>
          <p:cNvSpPr>
            <a:spLocks noGrp="1"/>
          </p:cNvSpPr>
          <p:nvPr>
            <p:ph type="ctrTitle"/>
          </p:nvPr>
        </p:nvSpPr>
        <p:spPr>
          <a:xfrm>
            <a:off x="1432560" y="359898"/>
            <a:ext cx="7406640" cy="1472184"/>
          </a:xfrm>
        </p:spPr>
        <p:txBody>
          <a:bodyPr anchor="b"/>
          <a:lstStyle>
            <a:lvl1pPr algn="l">
              <a:defRPr/>
            </a:lvl1pPr>
            <a:extLst/>
          </a:lstStyle>
          <a:p>
            <a:r>
              <a:rPr kumimoji="0" lang="ja-JP" altLang="en-US" smtClean="0"/>
              <a:t>マスター タイトルの書式設定</a:t>
            </a:r>
            <a:endParaRPr kumimoji="0" lang="en-US"/>
          </a:p>
        </p:txBody>
      </p:sp>
      <p:sp>
        <p:nvSpPr>
          <p:cNvPr id="22" name="サブタイトル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ja-JP" altLang="en-US" smtClean="0"/>
              <a:t>マスター サブタイトルの書式設定</a:t>
            </a:r>
            <a:endParaRPr kumimoji="0" lang="en-US"/>
          </a:p>
        </p:txBody>
      </p:sp>
      <p:sp>
        <p:nvSpPr>
          <p:cNvPr id="7" name="日付プレースホルダー 6"/>
          <p:cNvSpPr>
            <a:spLocks noGrp="1"/>
          </p:cNvSpPr>
          <p:nvPr>
            <p:ph type="dt" sz="half" idx="10"/>
          </p:nvPr>
        </p:nvSpPr>
        <p:spPr/>
        <p:txBody>
          <a:bodyPr/>
          <a:lstStyle>
            <a:extLst/>
          </a:lstStyle>
          <a:p>
            <a:fld id="{A93EA286-17FC-4EFB-838F-330E6552435C}" type="datetimeFigureOut">
              <a:rPr kumimoji="1" lang="ja-JP" altLang="en-US" smtClean="0"/>
              <a:t>2014/1/11</a:t>
            </a:fld>
            <a:endParaRPr kumimoji="1" lang="ja-JP" altLang="en-US"/>
          </a:p>
        </p:txBody>
      </p:sp>
      <p:sp>
        <p:nvSpPr>
          <p:cNvPr id="20" name="フッター プレースホルダー 19"/>
          <p:cNvSpPr>
            <a:spLocks noGrp="1"/>
          </p:cNvSpPr>
          <p:nvPr>
            <p:ph type="ftr" sz="quarter" idx="11"/>
          </p:nvPr>
        </p:nvSpPr>
        <p:spPr/>
        <p:txBody>
          <a:bodyPr/>
          <a:lstStyle>
            <a:extLst/>
          </a:lstStyle>
          <a:p>
            <a:endParaRPr kumimoji="1" lang="ja-JP" altLang="en-US"/>
          </a:p>
        </p:txBody>
      </p:sp>
      <p:sp>
        <p:nvSpPr>
          <p:cNvPr id="10" name="スライド番号プレースホルダー 9"/>
          <p:cNvSpPr>
            <a:spLocks noGrp="1"/>
          </p:cNvSpPr>
          <p:nvPr>
            <p:ph type="sldNum" sz="quarter" idx="12"/>
          </p:nvPr>
        </p:nvSpPr>
        <p:spPr/>
        <p:txBody>
          <a:bodyPr/>
          <a:lstStyle>
            <a:extLst/>
          </a:lstStyle>
          <a:p>
            <a:fld id="{41F0507F-2F34-4ABD-90E4-4E2500997C05}" type="slidenum">
              <a:rPr kumimoji="1" lang="ja-JP" altLang="en-US" smtClean="0"/>
              <a:t>‹#›</a:t>
            </a:fld>
            <a:endParaRPr kumimoji="1" lang="ja-JP" altLang="en-US"/>
          </a:p>
        </p:txBody>
      </p:sp>
      <p:sp>
        <p:nvSpPr>
          <p:cNvPr id="8" name="円/楕円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円/楕円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extLst/>
          </a:lstStyle>
          <a:p>
            <a:r>
              <a:rPr kumimoji="0" lang="ja-JP" altLang="en-US" smtClean="0"/>
              <a:t>マスター タイトルの書式設定</a:t>
            </a:r>
            <a:endParaRPr kumimoji="0" lang="en-US"/>
          </a:p>
        </p:txBody>
      </p:sp>
      <p:sp>
        <p:nvSpPr>
          <p:cNvPr id="3" name="コンテンツ プレースホルダー 2"/>
          <p:cNvSpPr>
            <a:spLocks noGrp="1"/>
          </p:cNvSpPr>
          <p:nvPr>
            <p:ph idx="1"/>
          </p:nvPr>
        </p:nvSpPr>
        <p:spPr/>
        <p:txBody>
          <a:bodyPr/>
          <a:lstStyle>
            <a:lvl1pPr>
              <a:defRPr sz="2900"/>
            </a:lvl1pPr>
            <a:lvl2pPr>
              <a:defRPr sz="2600"/>
            </a:lvl2pPr>
            <a:extLst/>
          </a:lstStyle>
          <a:p>
            <a:pPr lvl="0" eaLnBrk="1" latinLnBrk="0" hangingPunct="1"/>
            <a:r>
              <a:rPr lang="ja-JP" altLang="en-US" dirty="0" smtClean="0"/>
              <a:t>マスター テキストの書式設定</a:t>
            </a:r>
          </a:p>
          <a:p>
            <a:pPr lvl="1" eaLnBrk="1" latinLnBrk="0" hangingPunct="1"/>
            <a:r>
              <a:rPr lang="ja-JP" altLang="en-US" dirty="0" smtClean="0"/>
              <a:t>第 </a:t>
            </a:r>
            <a:r>
              <a:rPr lang="en-US" altLang="ja-JP" dirty="0" smtClean="0"/>
              <a:t>2 </a:t>
            </a:r>
            <a:r>
              <a:rPr lang="ja-JP" altLang="en-US" dirty="0" smtClean="0"/>
              <a:t>レベル</a:t>
            </a:r>
          </a:p>
          <a:p>
            <a:pPr lvl="2" eaLnBrk="1" latinLnBrk="0" hangingPunct="1"/>
            <a:r>
              <a:rPr lang="ja-JP" altLang="en-US" dirty="0" smtClean="0"/>
              <a:t>第 </a:t>
            </a:r>
            <a:r>
              <a:rPr lang="en-US" altLang="ja-JP" dirty="0" smtClean="0"/>
              <a:t>3 </a:t>
            </a:r>
            <a:r>
              <a:rPr lang="ja-JP" altLang="en-US" dirty="0" smtClean="0"/>
              <a:t>レベル</a:t>
            </a:r>
          </a:p>
          <a:p>
            <a:pPr lvl="3" eaLnBrk="1" latinLnBrk="0" hangingPunct="1"/>
            <a:r>
              <a:rPr lang="ja-JP" altLang="en-US" dirty="0" smtClean="0"/>
              <a:t>第 </a:t>
            </a:r>
            <a:r>
              <a:rPr lang="en-US" altLang="ja-JP" dirty="0" smtClean="0"/>
              <a:t>4 </a:t>
            </a:r>
            <a:r>
              <a:rPr lang="ja-JP" altLang="en-US" dirty="0" smtClean="0"/>
              <a:t>レベル</a:t>
            </a:r>
          </a:p>
          <a:p>
            <a:pPr lvl="4" eaLnBrk="1" latinLnBrk="0" hangingPunct="1"/>
            <a:r>
              <a:rPr lang="ja-JP" altLang="en-US" dirty="0" smtClean="0"/>
              <a:t>第 </a:t>
            </a:r>
            <a:r>
              <a:rPr lang="en-US" altLang="ja-JP" dirty="0" smtClean="0"/>
              <a:t>5 </a:t>
            </a:r>
            <a:r>
              <a:rPr lang="ja-JP" altLang="en-US" dirty="0" smtClean="0"/>
              <a:t>レベル</a:t>
            </a:r>
            <a:endParaRPr kumimoji="0" lang="en-US" dirty="0"/>
          </a:p>
        </p:txBody>
      </p:sp>
      <p:sp>
        <p:nvSpPr>
          <p:cNvPr id="4" name="日付プレースホルダー 3"/>
          <p:cNvSpPr>
            <a:spLocks noGrp="1"/>
          </p:cNvSpPr>
          <p:nvPr>
            <p:ph type="dt" sz="half" idx="10"/>
          </p:nvPr>
        </p:nvSpPr>
        <p:spPr/>
        <p:txBody>
          <a:bodyPr/>
          <a:lstStyle>
            <a:extLst/>
          </a:lstStyle>
          <a:p>
            <a:fld id="{A93EA286-17FC-4EFB-838F-330E6552435C}" type="datetimeFigureOut">
              <a:rPr kumimoji="1" lang="ja-JP" altLang="en-US" smtClean="0"/>
              <a:t>2014/1/11</a:t>
            </a:fld>
            <a:endParaRPr kumimoji="1" lang="ja-JP" altLang="en-US"/>
          </a:p>
        </p:txBody>
      </p:sp>
      <p:sp>
        <p:nvSpPr>
          <p:cNvPr id="5" name="フッター プレースホルダー 4"/>
          <p:cNvSpPr>
            <a:spLocks noGrp="1"/>
          </p:cNvSpPr>
          <p:nvPr>
            <p:ph type="ftr" sz="quarter" idx="11"/>
          </p:nvPr>
        </p:nvSpPr>
        <p:spPr/>
        <p:txBody>
          <a:bodyPr/>
          <a:lstStyle>
            <a:extLst/>
          </a:lstStyle>
          <a:p>
            <a:endParaRPr kumimoji="1" lang="ja-JP" altLang="en-US"/>
          </a:p>
        </p:txBody>
      </p:sp>
      <p:sp>
        <p:nvSpPr>
          <p:cNvPr id="6" name="スライド番号プレースホルダー 5"/>
          <p:cNvSpPr>
            <a:spLocks noGrp="1"/>
          </p:cNvSpPr>
          <p:nvPr>
            <p:ph type="sldNum" sz="quarter" idx="12"/>
          </p:nvPr>
        </p:nvSpPr>
        <p:spPr/>
        <p:txBody>
          <a:bodyPr/>
          <a:lstStyle>
            <a:extLst/>
          </a:lstStyle>
          <a:p>
            <a:fld id="{41F0507F-2F34-4ABD-90E4-4E2500997C05}" type="slidenum">
              <a:rPr kumimoji="1" lang="ja-JP" altLang="en-US" smtClean="0"/>
              <a:t>‹#›</a:t>
            </a:fld>
            <a:endParaRPr kumimoji="1" lang="ja-JP"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7" name="正方形/長方形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タイトル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ja-JP" altLang="en-US" smtClean="0"/>
              <a:t>マスター テキストの書式設定</a:t>
            </a:r>
          </a:p>
        </p:txBody>
      </p:sp>
      <p:sp>
        <p:nvSpPr>
          <p:cNvPr id="4" name="日付プレースホルダー 3"/>
          <p:cNvSpPr>
            <a:spLocks noGrp="1"/>
          </p:cNvSpPr>
          <p:nvPr>
            <p:ph type="dt" sz="half" idx="10"/>
          </p:nvPr>
        </p:nvSpPr>
        <p:spPr/>
        <p:txBody>
          <a:bodyPr/>
          <a:lstStyle>
            <a:extLst/>
          </a:lstStyle>
          <a:p>
            <a:fld id="{A93EA286-17FC-4EFB-838F-330E6552435C}" type="datetimeFigureOut">
              <a:rPr kumimoji="1" lang="ja-JP" altLang="en-US" smtClean="0"/>
              <a:t>2014/1/11</a:t>
            </a:fld>
            <a:endParaRPr kumimoji="1" lang="ja-JP" altLang="en-US"/>
          </a:p>
        </p:txBody>
      </p:sp>
      <p:sp>
        <p:nvSpPr>
          <p:cNvPr id="5" name="フッター プレースホルダー 4"/>
          <p:cNvSpPr>
            <a:spLocks noGrp="1"/>
          </p:cNvSpPr>
          <p:nvPr>
            <p:ph type="ftr" sz="quarter" idx="11"/>
          </p:nvPr>
        </p:nvSpPr>
        <p:spPr/>
        <p:txBody>
          <a:bodyPr/>
          <a:lstStyle>
            <a:extLst/>
          </a:lstStyle>
          <a:p>
            <a:endParaRPr kumimoji="1" lang="ja-JP" altLang="en-US"/>
          </a:p>
        </p:txBody>
      </p:sp>
      <p:sp>
        <p:nvSpPr>
          <p:cNvPr id="6" name="スライド番号プレースホルダー 5"/>
          <p:cNvSpPr>
            <a:spLocks noGrp="1"/>
          </p:cNvSpPr>
          <p:nvPr>
            <p:ph type="sldNum" sz="quarter" idx="12"/>
          </p:nvPr>
        </p:nvSpPr>
        <p:spPr/>
        <p:txBody>
          <a:bodyPr/>
          <a:lstStyle>
            <a:extLst/>
          </a:lstStyle>
          <a:p>
            <a:fld id="{41F0507F-2F34-4ABD-90E4-4E2500997C05}" type="slidenum">
              <a:rPr kumimoji="1" lang="ja-JP" altLang="en-US" smtClean="0"/>
              <a:t>‹#›</a:t>
            </a:fld>
            <a:endParaRPr kumimoji="1" lang="ja-JP" altLang="en-US"/>
          </a:p>
        </p:txBody>
      </p:sp>
      <p:sp>
        <p:nvSpPr>
          <p:cNvPr id="10" name="正方形/長方形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円/楕円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円/楕円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1435608" y="274320"/>
            <a:ext cx="7498080" cy="1143000"/>
          </a:xfrm>
        </p:spPr>
        <p:txBody>
          <a:bodyPr/>
          <a:lstStyle>
            <a:extLst/>
          </a:lstStyle>
          <a:p>
            <a:r>
              <a:rPr kumimoji="0" lang="ja-JP" altLang="en-US" smtClean="0"/>
              <a:t>マスター タイトルの書式設定</a:t>
            </a:r>
            <a:endParaRPr kumimoji="0" lang="en-US"/>
          </a:p>
        </p:txBody>
      </p:sp>
      <p:sp>
        <p:nvSpPr>
          <p:cNvPr id="3" name="コンテンツ プレースホルダー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コンテンツ プレースホルダー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ー 4"/>
          <p:cNvSpPr>
            <a:spLocks noGrp="1"/>
          </p:cNvSpPr>
          <p:nvPr>
            <p:ph type="dt" sz="half" idx="10"/>
          </p:nvPr>
        </p:nvSpPr>
        <p:spPr/>
        <p:txBody>
          <a:bodyPr/>
          <a:lstStyle>
            <a:extLst/>
          </a:lstStyle>
          <a:p>
            <a:fld id="{A93EA286-17FC-4EFB-838F-330E6552435C}" type="datetimeFigureOut">
              <a:rPr kumimoji="1" lang="ja-JP" altLang="en-US" smtClean="0"/>
              <a:t>2014/1/11</a:t>
            </a:fld>
            <a:endParaRPr kumimoji="1" lang="ja-JP" altLang="en-US"/>
          </a:p>
        </p:txBody>
      </p:sp>
      <p:sp>
        <p:nvSpPr>
          <p:cNvPr id="6" name="フッター プレースホルダー 5"/>
          <p:cNvSpPr>
            <a:spLocks noGrp="1"/>
          </p:cNvSpPr>
          <p:nvPr>
            <p:ph type="ftr" sz="quarter" idx="11"/>
          </p:nvPr>
        </p:nvSpPr>
        <p:spPr/>
        <p:txBody>
          <a:bodyPr/>
          <a:lstStyle>
            <a:extLst/>
          </a:lstStyle>
          <a:p>
            <a:endParaRPr kumimoji="1" lang="ja-JP" altLang="en-US"/>
          </a:p>
        </p:txBody>
      </p:sp>
      <p:sp>
        <p:nvSpPr>
          <p:cNvPr id="7" name="スライド番号プレースホルダー 6"/>
          <p:cNvSpPr>
            <a:spLocks noGrp="1"/>
          </p:cNvSpPr>
          <p:nvPr>
            <p:ph type="sldNum" sz="quarter" idx="12"/>
          </p:nvPr>
        </p:nvSpPr>
        <p:spPr/>
        <p:txBody>
          <a:bodyPr/>
          <a:lstStyle>
            <a:extLst/>
          </a:lstStyle>
          <a:p>
            <a:fld id="{41F0507F-2F34-4ABD-90E4-4E2500997C05}"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ja-JP" altLang="en-US" smtClean="0"/>
              <a:t>マスター テキストの書式設定</a:t>
            </a:r>
          </a:p>
        </p:txBody>
      </p:sp>
      <p:sp>
        <p:nvSpPr>
          <p:cNvPr id="4" name="テキスト プレースホルダー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ja-JP" altLang="en-US" smtClean="0"/>
              <a:t>マスター テキストの書式設定</a:t>
            </a:r>
          </a:p>
        </p:txBody>
      </p:sp>
      <p:sp>
        <p:nvSpPr>
          <p:cNvPr id="5" name="コンテンツ プレースホルダー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6" name="コンテンツ プレースホルダー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7" name="日付プレースホルダー 6"/>
          <p:cNvSpPr>
            <a:spLocks noGrp="1"/>
          </p:cNvSpPr>
          <p:nvPr>
            <p:ph type="dt" sz="half" idx="10"/>
          </p:nvPr>
        </p:nvSpPr>
        <p:spPr/>
        <p:txBody>
          <a:bodyPr/>
          <a:lstStyle>
            <a:extLst/>
          </a:lstStyle>
          <a:p>
            <a:fld id="{A93EA286-17FC-4EFB-838F-330E6552435C}" type="datetimeFigureOut">
              <a:rPr kumimoji="1" lang="ja-JP" altLang="en-US" smtClean="0"/>
              <a:t>2014/1/11</a:t>
            </a:fld>
            <a:endParaRPr kumimoji="1" lang="ja-JP" altLang="en-US"/>
          </a:p>
        </p:txBody>
      </p:sp>
      <p:sp>
        <p:nvSpPr>
          <p:cNvPr id="8" name="フッター プレースホルダー 7"/>
          <p:cNvSpPr>
            <a:spLocks noGrp="1"/>
          </p:cNvSpPr>
          <p:nvPr>
            <p:ph type="ftr" sz="quarter" idx="11"/>
          </p:nvPr>
        </p:nvSpPr>
        <p:spPr/>
        <p:txBody>
          <a:bodyPr/>
          <a:lstStyle>
            <a:extLst/>
          </a:lstStyle>
          <a:p>
            <a:endParaRPr kumimoji="1" lang="ja-JP" altLang="en-US"/>
          </a:p>
        </p:txBody>
      </p:sp>
      <p:sp>
        <p:nvSpPr>
          <p:cNvPr id="9" name="スライド番号プレースホルダー 8"/>
          <p:cNvSpPr>
            <a:spLocks noGrp="1"/>
          </p:cNvSpPr>
          <p:nvPr>
            <p:ph type="sldNum" sz="quarter" idx="12"/>
          </p:nvPr>
        </p:nvSpPr>
        <p:spPr/>
        <p:txBody>
          <a:bodyPr/>
          <a:lstStyle>
            <a:extLst/>
          </a:lstStyle>
          <a:p>
            <a:fld id="{41F0507F-2F34-4ABD-90E4-4E2500997C05}"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1435608" y="274320"/>
            <a:ext cx="7498080" cy="1143000"/>
          </a:xfrm>
        </p:spPr>
        <p:txBody>
          <a:bodyPr anchor="ctr"/>
          <a:lstStyle>
            <a:extLst/>
          </a:lstStyle>
          <a:p>
            <a:r>
              <a:rPr kumimoji="0" lang="ja-JP" altLang="en-US" smtClean="0"/>
              <a:t>マスター タイトルの書式設定</a:t>
            </a:r>
            <a:endParaRPr kumimoji="0" lang="en-US"/>
          </a:p>
        </p:txBody>
      </p:sp>
      <p:sp>
        <p:nvSpPr>
          <p:cNvPr id="3" name="日付プレースホルダー 2"/>
          <p:cNvSpPr>
            <a:spLocks noGrp="1"/>
          </p:cNvSpPr>
          <p:nvPr>
            <p:ph type="dt" sz="half" idx="10"/>
          </p:nvPr>
        </p:nvSpPr>
        <p:spPr/>
        <p:txBody>
          <a:bodyPr/>
          <a:lstStyle>
            <a:extLst/>
          </a:lstStyle>
          <a:p>
            <a:fld id="{A93EA286-17FC-4EFB-838F-330E6552435C}" type="datetimeFigureOut">
              <a:rPr kumimoji="1" lang="ja-JP" altLang="en-US" smtClean="0"/>
              <a:t>2014/1/11</a:t>
            </a:fld>
            <a:endParaRPr kumimoji="1" lang="ja-JP" altLang="en-US"/>
          </a:p>
        </p:txBody>
      </p:sp>
      <p:sp>
        <p:nvSpPr>
          <p:cNvPr id="4" name="フッター プレースホルダー 3"/>
          <p:cNvSpPr>
            <a:spLocks noGrp="1"/>
          </p:cNvSpPr>
          <p:nvPr>
            <p:ph type="ftr" sz="quarter" idx="11"/>
          </p:nvPr>
        </p:nvSpPr>
        <p:spPr/>
        <p:txBody>
          <a:bodyPr/>
          <a:lstStyle>
            <a:extLst/>
          </a:lstStyle>
          <a:p>
            <a:endParaRPr kumimoji="1" lang="ja-JP" altLang="en-US"/>
          </a:p>
        </p:txBody>
      </p:sp>
      <p:sp>
        <p:nvSpPr>
          <p:cNvPr id="5" name="スライド番号プレースホルダー 4"/>
          <p:cNvSpPr>
            <a:spLocks noGrp="1"/>
          </p:cNvSpPr>
          <p:nvPr>
            <p:ph type="sldNum" sz="quarter" idx="12"/>
          </p:nvPr>
        </p:nvSpPr>
        <p:spPr/>
        <p:txBody>
          <a:bodyPr/>
          <a:lstStyle>
            <a:extLst/>
          </a:lstStyle>
          <a:p>
            <a:fld id="{41F0507F-2F34-4ABD-90E4-4E2500997C05}"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正方形/長方形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日付プレースホルダー 1"/>
          <p:cNvSpPr>
            <a:spLocks noGrp="1"/>
          </p:cNvSpPr>
          <p:nvPr>
            <p:ph type="dt" sz="half" idx="10"/>
          </p:nvPr>
        </p:nvSpPr>
        <p:spPr/>
        <p:txBody>
          <a:bodyPr/>
          <a:lstStyle>
            <a:extLst/>
          </a:lstStyle>
          <a:p>
            <a:fld id="{A93EA286-17FC-4EFB-838F-330E6552435C}" type="datetimeFigureOut">
              <a:rPr kumimoji="1" lang="ja-JP" altLang="en-US" smtClean="0"/>
              <a:t>2014/1/11</a:t>
            </a:fld>
            <a:endParaRPr kumimoji="1" lang="ja-JP" altLang="en-US"/>
          </a:p>
        </p:txBody>
      </p:sp>
      <p:sp>
        <p:nvSpPr>
          <p:cNvPr id="3" name="フッター プレースホルダー 2"/>
          <p:cNvSpPr>
            <a:spLocks noGrp="1"/>
          </p:cNvSpPr>
          <p:nvPr>
            <p:ph type="ftr" sz="quarter" idx="11"/>
          </p:nvPr>
        </p:nvSpPr>
        <p:spPr/>
        <p:txBody>
          <a:bodyPr/>
          <a:lstStyle>
            <a:extLst/>
          </a:lstStyle>
          <a:p>
            <a:endParaRPr kumimoji="1" lang="ja-JP" altLang="en-US"/>
          </a:p>
        </p:txBody>
      </p:sp>
      <p:sp>
        <p:nvSpPr>
          <p:cNvPr id="4" name="スライド番号プレースホルダー 3"/>
          <p:cNvSpPr>
            <a:spLocks noGrp="1"/>
          </p:cNvSpPr>
          <p:nvPr>
            <p:ph type="sldNum" sz="quarter" idx="12"/>
          </p:nvPr>
        </p:nvSpPr>
        <p:spPr/>
        <p:txBody>
          <a:bodyPr/>
          <a:lstStyle>
            <a:extLst/>
          </a:lstStyle>
          <a:p>
            <a:fld id="{41F0507F-2F34-4ABD-90E4-4E2500997C05}" type="slidenum">
              <a:rPr kumimoji="1" lang="ja-JP" altLang="en-US" smtClean="0"/>
              <a:t>‹#›</a:t>
            </a:fld>
            <a:endParaRPr kumimoji="1" lang="ja-JP" altLang="en-US"/>
          </a:p>
        </p:txBody>
      </p:sp>
      <p:sp>
        <p:nvSpPr>
          <p:cNvPr id="6" name="正方形/長方形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ja-JP" altLang="en-US" smtClean="0"/>
              <a:t>マスター テキストの書式設定</a:t>
            </a:r>
          </a:p>
        </p:txBody>
      </p:sp>
      <p:sp>
        <p:nvSpPr>
          <p:cNvPr id="4" name="コンテンツ プレースホルダー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ー 4"/>
          <p:cNvSpPr>
            <a:spLocks noGrp="1"/>
          </p:cNvSpPr>
          <p:nvPr>
            <p:ph type="dt" sz="half" idx="10"/>
          </p:nvPr>
        </p:nvSpPr>
        <p:spPr/>
        <p:txBody>
          <a:bodyPr/>
          <a:lstStyle>
            <a:extLst/>
          </a:lstStyle>
          <a:p>
            <a:fld id="{A93EA286-17FC-4EFB-838F-330E6552435C}" type="datetimeFigureOut">
              <a:rPr kumimoji="1" lang="ja-JP" altLang="en-US" smtClean="0"/>
              <a:t>2014/1/11</a:t>
            </a:fld>
            <a:endParaRPr kumimoji="1" lang="ja-JP" altLang="en-US"/>
          </a:p>
        </p:txBody>
      </p:sp>
      <p:sp>
        <p:nvSpPr>
          <p:cNvPr id="6" name="フッター プレースホルダー 5"/>
          <p:cNvSpPr>
            <a:spLocks noGrp="1"/>
          </p:cNvSpPr>
          <p:nvPr>
            <p:ph type="ftr" sz="quarter" idx="11"/>
          </p:nvPr>
        </p:nvSpPr>
        <p:spPr/>
        <p:txBody>
          <a:bodyPr/>
          <a:lstStyle>
            <a:extLst/>
          </a:lstStyle>
          <a:p>
            <a:endParaRPr kumimoji="1" lang="ja-JP" altLang="en-US"/>
          </a:p>
        </p:txBody>
      </p:sp>
      <p:sp>
        <p:nvSpPr>
          <p:cNvPr id="7" name="スライド番号プレースホルダー 6"/>
          <p:cNvSpPr>
            <a:spLocks noGrp="1"/>
          </p:cNvSpPr>
          <p:nvPr>
            <p:ph type="sldNum" sz="quarter" idx="12"/>
          </p:nvPr>
        </p:nvSpPr>
        <p:spPr/>
        <p:txBody>
          <a:bodyPr/>
          <a:lstStyle>
            <a:extLst/>
          </a:lstStyle>
          <a:p>
            <a:fld id="{41F0507F-2F34-4ABD-90E4-4E2500997C05}"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ja-JP" altLang="en-US" smtClean="0"/>
              <a:t>マスター タイトルの書式設定</a:t>
            </a:r>
            <a:endParaRPr kumimoji="0" lang="en-US"/>
          </a:p>
        </p:txBody>
      </p:sp>
      <p:sp>
        <p:nvSpPr>
          <p:cNvPr id="5" name="日付プレースホルダー 4"/>
          <p:cNvSpPr>
            <a:spLocks noGrp="1"/>
          </p:cNvSpPr>
          <p:nvPr>
            <p:ph type="dt" sz="half" idx="10"/>
          </p:nvPr>
        </p:nvSpPr>
        <p:spPr/>
        <p:txBody>
          <a:bodyPr/>
          <a:lstStyle>
            <a:extLst/>
          </a:lstStyle>
          <a:p>
            <a:fld id="{A93EA286-17FC-4EFB-838F-330E6552435C}" type="datetimeFigureOut">
              <a:rPr kumimoji="1" lang="ja-JP" altLang="en-US" smtClean="0"/>
              <a:t>2014/1/11</a:t>
            </a:fld>
            <a:endParaRPr kumimoji="1" lang="ja-JP" altLang="en-US"/>
          </a:p>
        </p:txBody>
      </p:sp>
      <p:sp>
        <p:nvSpPr>
          <p:cNvPr id="6" name="フッター プレースホルダー 5"/>
          <p:cNvSpPr>
            <a:spLocks noGrp="1"/>
          </p:cNvSpPr>
          <p:nvPr>
            <p:ph type="ftr" sz="quarter" idx="11"/>
          </p:nvPr>
        </p:nvSpPr>
        <p:spPr/>
        <p:txBody>
          <a:bodyPr/>
          <a:lstStyle>
            <a:extLst/>
          </a:lstStyle>
          <a:p>
            <a:endParaRPr kumimoji="1" lang="ja-JP" altLang="en-US"/>
          </a:p>
        </p:txBody>
      </p:sp>
      <p:sp>
        <p:nvSpPr>
          <p:cNvPr id="7" name="スライド番号プレースホルダー 6"/>
          <p:cNvSpPr>
            <a:spLocks noGrp="1"/>
          </p:cNvSpPr>
          <p:nvPr>
            <p:ph type="sldNum" sz="quarter" idx="12"/>
          </p:nvPr>
        </p:nvSpPr>
        <p:spPr/>
        <p:txBody>
          <a:bodyPr/>
          <a:lstStyle>
            <a:extLst/>
          </a:lstStyle>
          <a:p>
            <a:fld id="{41F0507F-2F34-4ABD-90E4-4E2500997C05}" type="slidenum">
              <a:rPr kumimoji="1" lang="ja-JP" altLang="en-US" smtClean="0"/>
              <a:t>‹#›</a:t>
            </a:fld>
            <a:endParaRPr kumimoji="1" lang="ja-JP" altLang="en-US"/>
          </a:p>
        </p:txBody>
      </p:sp>
      <p:sp>
        <p:nvSpPr>
          <p:cNvPr id="8" name="正方形/長方形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図プレースホルダー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ja-JP" altLang="en-US" smtClean="0"/>
              <a:t>アイコンをクリックして図を追加</a:t>
            </a:r>
            <a:endParaRPr kumimoji="0" lang="en-US" dirty="0"/>
          </a:p>
        </p:txBody>
      </p:sp>
      <p:sp>
        <p:nvSpPr>
          <p:cNvPr id="9" name="フローチャート: 処理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フローチャート: 処理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テキスト プレースホルダー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ja-JP" altLang="en-US" smtClean="0"/>
              <a:t>マスター テキストの書式設定</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extLst/>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p:txBody>
          <a:bodyPr vert="eaVert"/>
          <a:lstStyle>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extLst/>
          </a:lstStyle>
          <a:p>
            <a:fld id="{A93EA286-17FC-4EFB-838F-330E6552435C}" type="datetimeFigureOut">
              <a:rPr kumimoji="1" lang="ja-JP" altLang="en-US" smtClean="0"/>
              <a:t>2014/1/11</a:t>
            </a:fld>
            <a:endParaRPr kumimoji="1" lang="ja-JP" altLang="en-US"/>
          </a:p>
        </p:txBody>
      </p:sp>
      <p:sp>
        <p:nvSpPr>
          <p:cNvPr id="5" name="フッター プレースホルダー 4"/>
          <p:cNvSpPr>
            <a:spLocks noGrp="1"/>
          </p:cNvSpPr>
          <p:nvPr>
            <p:ph type="ftr" sz="quarter" idx="11"/>
          </p:nvPr>
        </p:nvSpPr>
        <p:spPr/>
        <p:txBody>
          <a:bodyPr/>
          <a:lstStyle>
            <a:extLst/>
          </a:lstStyle>
          <a:p>
            <a:endParaRPr kumimoji="1" lang="ja-JP" altLang="en-US"/>
          </a:p>
        </p:txBody>
      </p:sp>
      <p:sp>
        <p:nvSpPr>
          <p:cNvPr id="6" name="スライド番号プレースホルダー 5"/>
          <p:cNvSpPr>
            <a:spLocks noGrp="1"/>
          </p:cNvSpPr>
          <p:nvPr>
            <p:ph type="sldNum" sz="quarter" idx="12"/>
          </p:nvPr>
        </p:nvSpPr>
        <p:spPr/>
        <p:txBody>
          <a:bodyPr/>
          <a:lstStyle>
            <a:extLst/>
          </a:lstStyle>
          <a:p>
            <a:fld id="{41F0507F-2F34-4ABD-90E4-4E2500997C05}"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858000" y="274639"/>
            <a:ext cx="1828800" cy="5851525"/>
          </a:xfrm>
        </p:spPr>
        <p:txBody>
          <a:bodyPr vert="eaVert"/>
          <a:lstStyle>
            <a:extLst/>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a:xfrm>
            <a:off x="1143000" y="274640"/>
            <a:ext cx="5562600" cy="5851525"/>
          </a:xfrm>
        </p:spPr>
        <p:txBody>
          <a:bodyPr vert="eaVert"/>
          <a:lstStyle>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extLst/>
          </a:lstStyle>
          <a:p>
            <a:fld id="{A93EA286-17FC-4EFB-838F-330E6552435C}" type="datetimeFigureOut">
              <a:rPr kumimoji="1" lang="ja-JP" altLang="en-US" smtClean="0"/>
              <a:t>2014/1/11</a:t>
            </a:fld>
            <a:endParaRPr kumimoji="1" lang="ja-JP" altLang="en-US"/>
          </a:p>
        </p:txBody>
      </p:sp>
      <p:sp>
        <p:nvSpPr>
          <p:cNvPr id="5" name="フッター プレースホルダー 4"/>
          <p:cNvSpPr>
            <a:spLocks noGrp="1"/>
          </p:cNvSpPr>
          <p:nvPr>
            <p:ph type="ftr" sz="quarter" idx="11"/>
          </p:nvPr>
        </p:nvSpPr>
        <p:spPr/>
        <p:txBody>
          <a:bodyPr/>
          <a:lstStyle>
            <a:extLst/>
          </a:lstStyle>
          <a:p>
            <a:endParaRPr kumimoji="1" lang="ja-JP" altLang="en-US"/>
          </a:p>
        </p:txBody>
      </p:sp>
      <p:sp>
        <p:nvSpPr>
          <p:cNvPr id="6" name="スライド番号プレースホルダー 5"/>
          <p:cNvSpPr>
            <a:spLocks noGrp="1"/>
          </p:cNvSpPr>
          <p:nvPr>
            <p:ph type="sldNum" sz="quarter" idx="12"/>
          </p:nvPr>
        </p:nvSpPr>
        <p:spPr/>
        <p:txBody>
          <a:bodyPr/>
          <a:lstStyle>
            <a:extLst/>
          </a:lstStyle>
          <a:p>
            <a:fld id="{41F0507F-2F34-4ABD-90E4-4E2500997C05}"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パイ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円/楕円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ドーナツ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正方形/長方形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タイトル プレースホルダー 4"/>
          <p:cNvSpPr>
            <a:spLocks noGrp="1"/>
          </p:cNvSpPr>
          <p:nvPr>
            <p:ph type="title"/>
          </p:nvPr>
        </p:nvSpPr>
        <p:spPr>
          <a:xfrm>
            <a:off x="1435608" y="274638"/>
            <a:ext cx="7498080" cy="1143000"/>
          </a:xfrm>
          <a:prstGeom prst="rect">
            <a:avLst/>
          </a:prstGeom>
        </p:spPr>
        <p:txBody>
          <a:bodyPr anchor="ctr">
            <a:normAutofit/>
          </a:bodyPr>
          <a:lstStyle>
            <a:extLst/>
          </a:lstStyle>
          <a:p>
            <a:r>
              <a:rPr kumimoji="0" lang="ja-JP" altLang="en-US" smtClean="0"/>
              <a:t>マスター タイトルの書式設定</a:t>
            </a:r>
            <a:endParaRPr kumimoji="0" lang="en-US"/>
          </a:p>
        </p:txBody>
      </p:sp>
      <p:sp>
        <p:nvSpPr>
          <p:cNvPr id="9" name="テキスト プレースホルダー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ja-JP" altLang="en-US" smtClean="0"/>
              <a:t>マスター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24" name="日付プレースホルダー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A93EA286-17FC-4EFB-838F-330E6552435C}" type="datetimeFigureOut">
              <a:rPr kumimoji="1" lang="ja-JP" altLang="en-US" smtClean="0"/>
              <a:t>2014/1/11</a:t>
            </a:fld>
            <a:endParaRPr kumimoji="1" lang="ja-JP" altLang="en-US"/>
          </a:p>
        </p:txBody>
      </p:sp>
      <p:sp>
        <p:nvSpPr>
          <p:cNvPr id="10" name="フッター プレースホルダー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kumimoji="1" lang="ja-JP" altLang="en-US"/>
          </a:p>
        </p:txBody>
      </p:sp>
      <p:sp>
        <p:nvSpPr>
          <p:cNvPr id="22" name="スライド番号プレースホルダー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41F0507F-2F34-4ABD-90E4-4E2500997C05}" type="slidenum">
              <a:rPr kumimoji="1" lang="ja-JP" altLang="en-US" smtClean="0"/>
              <a:t>‹#›</a:t>
            </a:fld>
            <a:endParaRPr kumimoji="1" lang="ja-JP" altLang="en-US"/>
          </a:p>
        </p:txBody>
      </p:sp>
      <p:sp>
        <p:nvSpPr>
          <p:cNvPr id="15" name="正方形/長方形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1"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1"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1"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1"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1"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1"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1"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1"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1"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1" sz="2000" kern="1200">
          <a:solidFill>
            <a:schemeClr val="tx1"/>
          </a:solidFill>
          <a:latin typeface="+mn-lt"/>
          <a:ea typeface="+mn-ea"/>
          <a:cs typeface="+mn-cs"/>
        </a:defRPr>
      </a:lvl9pPr>
      <a:extLst/>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smtClean="0"/>
              <a:t>応用情報技術者試験</a:t>
            </a:r>
            <a:endParaRPr kumimoji="1" lang="ja-JP" altLang="en-US" dirty="0"/>
          </a:p>
        </p:txBody>
      </p:sp>
      <p:sp>
        <p:nvSpPr>
          <p:cNvPr id="3" name="サブタイトル 2"/>
          <p:cNvSpPr>
            <a:spLocks noGrp="1"/>
          </p:cNvSpPr>
          <p:nvPr>
            <p:ph type="subTitle" idx="1"/>
          </p:nvPr>
        </p:nvSpPr>
        <p:spPr/>
        <p:txBody>
          <a:bodyPr>
            <a:normAutofit/>
          </a:bodyPr>
          <a:lstStyle/>
          <a:p>
            <a:pPr algn="ctr"/>
            <a:r>
              <a:rPr kumimoji="1" lang="en-US" altLang="ja-JP" sz="4000" dirty="0" smtClean="0"/>
              <a:t>2-2-1</a:t>
            </a:r>
            <a:r>
              <a:rPr kumimoji="1" lang="ja-JP" altLang="en-US" sz="4000" dirty="0" smtClean="0"/>
              <a:t>　システム構成</a:t>
            </a:r>
            <a:endParaRPr kumimoji="1" lang="ja-JP" altLang="en-US" sz="4000" dirty="0"/>
          </a:p>
        </p:txBody>
      </p:sp>
    </p:spTree>
    <p:extLst>
      <p:ext uri="{BB962C8B-B14F-4D97-AF65-F5344CB8AC3E}">
        <p14:creationId xmlns:p14="http://schemas.microsoft.com/office/powerpoint/2010/main" val="16866851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システム構成の基本</a:t>
            </a:r>
            <a:endParaRPr kumimoji="1" lang="ja-JP" altLang="en-US" dirty="0"/>
          </a:p>
        </p:txBody>
      </p:sp>
      <p:sp>
        <p:nvSpPr>
          <p:cNvPr id="3" name="コンテンツ プレースホルダー 2"/>
          <p:cNvSpPr>
            <a:spLocks noGrp="1"/>
          </p:cNvSpPr>
          <p:nvPr>
            <p:ph idx="1"/>
          </p:nvPr>
        </p:nvSpPr>
        <p:spPr/>
        <p:txBody>
          <a:bodyPr/>
          <a:lstStyle/>
          <a:p>
            <a:pPr marL="642366" indent="-514350"/>
            <a:r>
              <a:rPr kumimoji="1" lang="ja-JP" altLang="en-US" dirty="0" smtClean="0"/>
              <a:t>デュアルシステム</a:t>
            </a:r>
            <a:endParaRPr kumimoji="1" lang="en-US" altLang="ja-JP" dirty="0" smtClean="0"/>
          </a:p>
          <a:p>
            <a:pPr marL="642366" indent="-514350"/>
            <a:r>
              <a:rPr kumimoji="1" lang="ja-JP" altLang="en-US" dirty="0" smtClean="0"/>
              <a:t>デュプレックスシステム</a:t>
            </a:r>
            <a:endParaRPr kumimoji="1" lang="en-US" altLang="ja-JP" dirty="0" smtClean="0"/>
          </a:p>
          <a:p>
            <a:pPr marL="642366" indent="-514350"/>
            <a:endParaRPr lang="en-US" altLang="ja-JP" dirty="0"/>
          </a:p>
          <a:p>
            <a:pPr marL="642366" indent="-514350"/>
            <a:r>
              <a:rPr kumimoji="1" lang="ja-JP" altLang="en-US" dirty="0" smtClean="0"/>
              <a:t>シンプレックスシステム</a:t>
            </a:r>
            <a:endParaRPr kumimoji="1" lang="en-US" altLang="ja-JP" dirty="0" smtClean="0"/>
          </a:p>
          <a:p>
            <a:pPr marL="916686" lvl="1" indent="-514350"/>
            <a:r>
              <a:rPr lang="ja-JP" altLang="en-US" dirty="0" smtClean="0"/>
              <a:t>１業務に対してひとつのシステム</a:t>
            </a:r>
            <a:endParaRPr kumimoji="1" lang="en-US" altLang="ja-JP" dirty="0" smtClean="0"/>
          </a:p>
          <a:p>
            <a:pPr marL="642366" indent="-514350"/>
            <a:endParaRPr kumimoji="1" lang="ja-JP" altLang="en-US" dirty="0"/>
          </a:p>
        </p:txBody>
      </p:sp>
      <p:pic>
        <p:nvPicPr>
          <p:cNvPr id="1026" name="Picture 2" descr="C:\Users\DROP\Desktop\応用情報技術者\第4回\シンプレックスシステム.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8100" y="4365104"/>
            <a:ext cx="2520280" cy="2319550"/>
          </a:xfrm>
          <a:prstGeom prst="rect">
            <a:avLst/>
          </a:prstGeom>
          <a:noFill/>
          <a:extLst>
            <a:ext uri="{909E8E84-426E-40DD-AFC4-6F175D3DCCD1}">
              <a14:hiddenFill xmlns:a14="http://schemas.microsoft.com/office/drawing/2010/main">
                <a:solidFill>
                  <a:srgbClr val="FFFFFF"/>
                </a:solidFill>
              </a14:hiddenFill>
            </a:ext>
          </a:extLst>
        </p:spPr>
      </p:pic>
      <p:sp>
        <p:nvSpPr>
          <p:cNvPr id="4" name="テキスト ボックス 3"/>
          <p:cNvSpPr txBox="1"/>
          <p:nvPr/>
        </p:nvSpPr>
        <p:spPr>
          <a:xfrm>
            <a:off x="5148064" y="4581128"/>
            <a:ext cx="3528392" cy="1200329"/>
          </a:xfrm>
          <a:prstGeom prst="rect">
            <a:avLst/>
          </a:prstGeom>
          <a:noFill/>
        </p:spPr>
        <p:txBody>
          <a:bodyPr wrap="square" rtlCol="0">
            <a:spAutoFit/>
          </a:bodyPr>
          <a:lstStyle/>
          <a:p>
            <a:pPr algn="dist"/>
            <a:r>
              <a:rPr lang="ja-JP" altLang="en-US" sz="3600" dirty="0" smtClean="0"/>
              <a:t>最も基礎的な</a:t>
            </a:r>
            <a:endParaRPr lang="en-US" altLang="ja-JP" sz="3600" dirty="0" smtClean="0"/>
          </a:p>
          <a:p>
            <a:pPr algn="dist"/>
            <a:r>
              <a:rPr lang="ja-JP" altLang="en-US" sz="3600" dirty="0" smtClean="0"/>
              <a:t>システム？</a:t>
            </a:r>
            <a:endParaRPr kumimoji="1" lang="ja-JP" altLang="en-US" dirty="0"/>
          </a:p>
        </p:txBody>
      </p:sp>
    </p:spTree>
    <p:extLst>
      <p:ext uri="{BB962C8B-B14F-4D97-AF65-F5344CB8AC3E}">
        <p14:creationId xmlns:p14="http://schemas.microsoft.com/office/powerpoint/2010/main" val="4215542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linds(horizontal)">
                                      <p:cBhvr>
                                        <p:cTn id="7" dur="500"/>
                                        <p:tgtEl>
                                          <p:spTgt spid="3">
                                            <p:txEl>
                                              <p:pRg st="3" end="3"/>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blinds(horizontal)">
                                      <p:cBhvr>
                                        <p:cTn id="10" dur="500"/>
                                        <p:tgtEl>
                                          <p:spTgt spid="3">
                                            <p:txEl>
                                              <p:pRg st="4" end="4"/>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blinds(horizontal)">
                                      <p:cBhvr>
                                        <p:cTn id="13" dur="500"/>
                                        <p:tgtEl>
                                          <p:spTgt spid="1026"/>
                                        </p:tgtEl>
                                      </p:cBhvr>
                                    </p:animEffect>
                                  </p:childTnLst>
                                </p:cTn>
                              </p:par>
                              <p:par>
                                <p:cTn id="14" presetID="3" presetClass="entr" presetSubtype="10" fill="hold" nodeType="with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blinds(horizontal)">
                                      <p:cBhvr>
                                        <p:cTn id="16" dur="500"/>
                                        <p:tgtEl>
                                          <p:spTgt spid="4">
                                            <p:txEl>
                                              <p:pRg st="0" end="0"/>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blinds(horizontal)">
                                      <p:cBhvr>
                                        <p:cTn id="19"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デュアルシステム</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１業務に対して２つのシステムを用意し，</a:t>
            </a:r>
            <a:r>
              <a:rPr kumimoji="1" lang="ja-JP" altLang="en-US" dirty="0" smtClean="0">
                <a:solidFill>
                  <a:srgbClr val="FF0000"/>
                </a:solidFill>
              </a:rPr>
              <a:t>並列して</a:t>
            </a:r>
            <a:r>
              <a:rPr lang="ja-JP" altLang="en-US" dirty="0" smtClean="0">
                <a:solidFill>
                  <a:srgbClr val="FF0000"/>
                </a:solidFill>
              </a:rPr>
              <a:t>同じ処理</a:t>
            </a:r>
            <a:r>
              <a:rPr lang="ja-JP" altLang="en-US" dirty="0" smtClean="0"/>
              <a:t>を走らせ</a:t>
            </a:r>
            <a:r>
              <a:rPr lang="ja-JP" altLang="en-US" dirty="0" smtClean="0">
                <a:solidFill>
                  <a:srgbClr val="FF0000"/>
                </a:solidFill>
              </a:rPr>
              <a:t>結果を比較（照合）</a:t>
            </a:r>
            <a:r>
              <a:rPr lang="ja-JP" altLang="en-US" dirty="0" smtClean="0"/>
              <a:t>すること</a:t>
            </a:r>
            <a:endParaRPr lang="en-US" altLang="ja-JP" dirty="0" smtClean="0"/>
          </a:p>
          <a:p>
            <a:endParaRPr kumimoji="1" lang="en-US" altLang="ja-JP" dirty="0"/>
          </a:p>
          <a:p>
            <a:endParaRPr lang="en-US" altLang="ja-JP" dirty="0" smtClean="0"/>
          </a:p>
          <a:p>
            <a:endParaRPr kumimoji="1" lang="en-US" altLang="ja-JP" dirty="0"/>
          </a:p>
          <a:p>
            <a:endParaRPr lang="en-US" altLang="ja-JP" dirty="0" smtClean="0"/>
          </a:p>
          <a:p>
            <a:pPr lvl="1"/>
            <a:r>
              <a:rPr kumimoji="1" lang="ja-JP" altLang="en-US" b="1" dirty="0" smtClean="0"/>
              <a:t>１つのシステムに障害が発生してももう１つのシステムで処理を続行できる</a:t>
            </a:r>
            <a:endParaRPr kumimoji="1" lang="ja-JP" altLang="en-US" b="1" dirty="0"/>
          </a:p>
        </p:txBody>
      </p:sp>
      <p:pic>
        <p:nvPicPr>
          <p:cNvPr id="2050" name="Picture 2" descr="C:\Users\DROP\Desktop\応用情報技術者\第4回\デュアルシステム.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3086100"/>
            <a:ext cx="6480720" cy="1809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71099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デュプレックスシステム</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２つのシステムを用意するが、普段はシンプレックスシステム（</a:t>
            </a:r>
            <a:r>
              <a:rPr kumimoji="1" lang="ja-JP" altLang="en-US" b="1" dirty="0" smtClean="0"/>
              <a:t>現用系</a:t>
            </a:r>
            <a:r>
              <a:rPr kumimoji="1" lang="ja-JP" altLang="en-US" dirty="0" smtClean="0"/>
              <a:t>）形式で利用し，もう一方は待機させておく（</a:t>
            </a:r>
            <a:r>
              <a:rPr kumimoji="1" lang="ja-JP" altLang="en-US" b="1" dirty="0" smtClean="0"/>
              <a:t>待機系</a:t>
            </a:r>
            <a:r>
              <a:rPr kumimoji="1" lang="ja-JP" altLang="en-US" dirty="0" smtClean="0"/>
              <a:t>）</a:t>
            </a:r>
            <a:endParaRPr kumimoji="1" lang="en-US" altLang="ja-JP" dirty="0" smtClean="0"/>
          </a:p>
          <a:p>
            <a:endParaRPr lang="en-US" altLang="ja-JP" dirty="0"/>
          </a:p>
          <a:p>
            <a:endParaRPr kumimoji="1" lang="en-US" altLang="ja-JP" dirty="0" smtClean="0"/>
          </a:p>
          <a:p>
            <a:endParaRPr lang="en-US" altLang="ja-JP" dirty="0"/>
          </a:p>
          <a:p>
            <a:endParaRPr kumimoji="1" lang="ja-JP" altLang="en-US" dirty="0"/>
          </a:p>
        </p:txBody>
      </p:sp>
      <p:pic>
        <p:nvPicPr>
          <p:cNvPr id="3075" name="Picture 3" descr="C:\Users\DROP\Desktop\応用情報技術者\第4回\デュプレックスシステム２.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3542902"/>
            <a:ext cx="6908284" cy="2262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58726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待機の</a:t>
            </a:r>
            <a:r>
              <a:rPr lang="ja-JP" altLang="en-US" dirty="0" smtClean="0"/>
              <a:t>スタンバイ方式</a:t>
            </a:r>
            <a:endParaRPr kumimoji="1" lang="ja-JP" altLang="en-US" dirty="0"/>
          </a:p>
        </p:txBody>
      </p:sp>
      <p:sp>
        <p:nvSpPr>
          <p:cNvPr id="3" name="コンテンツ プレースホルダー 2"/>
          <p:cNvSpPr>
            <a:spLocks noGrp="1"/>
          </p:cNvSpPr>
          <p:nvPr>
            <p:ph idx="1"/>
          </p:nvPr>
        </p:nvSpPr>
        <p:spPr/>
        <p:txBody>
          <a:bodyPr/>
          <a:lstStyle/>
          <a:p>
            <a:r>
              <a:rPr kumimoji="1" lang="ja-JP" altLang="en-US" b="1" u="sng" dirty="0" smtClean="0"/>
              <a:t>ホットスタンバイ</a:t>
            </a:r>
            <a:endParaRPr kumimoji="1" lang="en-US" altLang="ja-JP" b="1" u="sng" dirty="0" smtClean="0"/>
          </a:p>
          <a:p>
            <a:pPr lvl="1"/>
            <a:r>
              <a:rPr lang="ja-JP" altLang="en-US" dirty="0" smtClean="0"/>
              <a:t>常に稼働可能状態で待機させておく</a:t>
            </a:r>
            <a:endParaRPr lang="en-US" altLang="ja-JP" dirty="0" smtClean="0"/>
          </a:p>
          <a:p>
            <a:pPr lvl="2"/>
            <a:r>
              <a:rPr kumimoji="1" lang="ja-JP" altLang="en-US" dirty="0" smtClean="0"/>
              <a:t>障害発生時に即座</a:t>
            </a:r>
            <a:r>
              <a:rPr lang="ja-JP" altLang="en-US" dirty="0" smtClean="0"/>
              <a:t>に切り替え可能</a:t>
            </a:r>
            <a:endParaRPr lang="en-US" altLang="ja-JP" dirty="0" smtClean="0"/>
          </a:p>
          <a:p>
            <a:pPr marL="411480" lvl="1" indent="0">
              <a:buNone/>
            </a:pPr>
            <a:r>
              <a:rPr kumimoji="1" lang="ja-JP" altLang="en-US" dirty="0" smtClean="0"/>
              <a:t>故障時に自動で切り替え処理を続けることを</a:t>
            </a:r>
            <a:r>
              <a:rPr kumimoji="1" lang="ja-JP" altLang="en-US" dirty="0" smtClean="0">
                <a:solidFill>
                  <a:srgbClr val="FF0000"/>
                </a:solidFill>
              </a:rPr>
              <a:t>フェールオーバ</a:t>
            </a:r>
            <a:r>
              <a:rPr kumimoji="1" lang="ja-JP" altLang="en-US" dirty="0" smtClean="0"/>
              <a:t>と呼ぶ</a:t>
            </a:r>
            <a:endParaRPr kumimoji="1" lang="en-US" altLang="ja-JP" dirty="0" smtClean="0"/>
          </a:p>
          <a:p>
            <a:r>
              <a:rPr lang="ja-JP" altLang="en-US" b="1" u="sng" dirty="0" smtClean="0"/>
              <a:t>ウォームスタンバイ</a:t>
            </a:r>
            <a:endParaRPr lang="en-US" altLang="ja-JP" b="1" u="sng" dirty="0" smtClean="0"/>
          </a:p>
          <a:p>
            <a:pPr lvl="1"/>
            <a:r>
              <a:rPr lang="ja-JP" altLang="en-US" dirty="0" smtClean="0"/>
              <a:t>稼働状態にしておくが、すぐには稼働できないように待機させておく</a:t>
            </a:r>
            <a:endParaRPr lang="en-US" altLang="ja-JP" dirty="0" smtClean="0"/>
          </a:p>
          <a:p>
            <a:r>
              <a:rPr kumimoji="1" lang="ja-JP" altLang="en-US" b="1" u="sng" dirty="0" smtClean="0"/>
              <a:t>コールドスタンバイ</a:t>
            </a:r>
            <a:endParaRPr kumimoji="1" lang="en-US" altLang="ja-JP" b="1" u="sng" dirty="0" smtClean="0"/>
          </a:p>
          <a:p>
            <a:pPr lvl="1"/>
            <a:r>
              <a:rPr lang="ja-JP" altLang="en-US" dirty="0" smtClean="0"/>
              <a:t>稼働しないで待機</a:t>
            </a:r>
            <a:endParaRPr kumimoji="1" lang="ja-JP" altLang="en-US" dirty="0"/>
          </a:p>
        </p:txBody>
      </p:sp>
    </p:spTree>
    <p:extLst>
      <p:ext uri="{BB962C8B-B14F-4D97-AF65-F5344CB8AC3E}">
        <p14:creationId xmlns:p14="http://schemas.microsoft.com/office/powerpoint/2010/main" val="2151416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クライアントサーバーシステム</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クライアントとサーバ</a:t>
            </a:r>
            <a:r>
              <a:rPr lang="ja-JP" altLang="en-US" dirty="0" smtClean="0"/>
              <a:t>でそれぞれ役割分担し、処理を行う</a:t>
            </a:r>
            <a:endParaRPr lang="en-US" altLang="ja-JP" dirty="0" smtClean="0"/>
          </a:p>
          <a:p>
            <a:pPr lvl="1"/>
            <a:r>
              <a:rPr kumimoji="1" lang="ja-JP" altLang="en-US" dirty="0" smtClean="0"/>
              <a:t>３層クライアントシステム</a:t>
            </a:r>
            <a:endParaRPr kumimoji="1" lang="en-US" altLang="ja-JP" dirty="0" smtClean="0"/>
          </a:p>
          <a:p>
            <a:pPr marL="916686" lvl="1" indent="-514350">
              <a:buFont typeface="+mj-lt"/>
              <a:buAutoNum type="arabicPeriod"/>
            </a:pPr>
            <a:r>
              <a:rPr kumimoji="1" lang="ja-JP" altLang="en-US" dirty="0" smtClean="0"/>
              <a:t>プレゼンテーション層</a:t>
            </a:r>
            <a:endParaRPr kumimoji="1" lang="en-US" altLang="ja-JP" dirty="0" smtClean="0"/>
          </a:p>
          <a:p>
            <a:pPr marL="1163574" lvl="2" indent="-514350"/>
            <a:r>
              <a:rPr lang="ja-JP" altLang="en-US" dirty="0" smtClean="0"/>
              <a:t>ユーザインタフェース</a:t>
            </a:r>
            <a:endParaRPr kumimoji="1" lang="en-US" altLang="ja-JP" dirty="0" smtClean="0"/>
          </a:p>
          <a:p>
            <a:pPr marL="916686" lvl="1" indent="-514350">
              <a:buFont typeface="+mj-lt"/>
              <a:buAutoNum type="arabicPeriod"/>
            </a:pPr>
            <a:r>
              <a:rPr lang="ja-JP" altLang="en-US" dirty="0" smtClean="0"/>
              <a:t>ファンクション層</a:t>
            </a:r>
            <a:endParaRPr lang="en-US" altLang="ja-JP" dirty="0" smtClean="0"/>
          </a:p>
          <a:p>
            <a:pPr marL="1163574" lvl="2" indent="-514350"/>
            <a:r>
              <a:rPr lang="ja-JP" altLang="en-US" dirty="0" smtClean="0"/>
              <a:t>メインの処理やビジネスロジック</a:t>
            </a:r>
            <a:endParaRPr lang="en-US" altLang="ja-JP" dirty="0" smtClean="0"/>
          </a:p>
          <a:p>
            <a:pPr marL="916686" lvl="1" indent="-514350">
              <a:buFont typeface="+mj-lt"/>
              <a:buAutoNum type="arabicPeriod"/>
            </a:pPr>
            <a:r>
              <a:rPr lang="ja-JP" altLang="en-US" dirty="0" smtClean="0"/>
              <a:t>データベース層</a:t>
            </a:r>
            <a:endParaRPr lang="en-US" altLang="ja-JP" dirty="0" smtClean="0"/>
          </a:p>
          <a:p>
            <a:pPr marL="1163574" lvl="2" indent="-514350"/>
            <a:r>
              <a:rPr lang="ja-JP" altLang="en-US" dirty="0" smtClean="0"/>
              <a:t>データ管理</a:t>
            </a:r>
            <a:endParaRPr lang="en-US" altLang="ja-JP" dirty="0" smtClean="0"/>
          </a:p>
        </p:txBody>
      </p:sp>
      <p:pic>
        <p:nvPicPr>
          <p:cNvPr id="4099" name="Picture 3" descr="C:\Users\DROP\Desktop\応用情報技術者\第4回\3層クライアントサーバーシステム.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4733807"/>
            <a:ext cx="4009791" cy="1872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3054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a:t>
            </a:r>
            <a:endParaRPr kumimoji="1" lang="ja-JP" altLang="en-US" dirty="0"/>
          </a:p>
        </p:txBody>
      </p:sp>
      <p:sp>
        <p:nvSpPr>
          <p:cNvPr id="3" name="コンテンツ プレースホルダー 2"/>
          <p:cNvSpPr>
            <a:spLocks noGrp="1"/>
          </p:cNvSpPr>
          <p:nvPr>
            <p:ph idx="1"/>
          </p:nvPr>
        </p:nvSpPr>
        <p:spPr/>
        <p:txBody>
          <a:bodyPr/>
          <a:lstStyle/>
          <a:p>
            <a:pPr marL="82296" indent="0">
              <a:buNone/>
            </a:pPr>
            <a:r>
              <a:rPr kumimoji="1" lang="ja-JP" altLang="en-US" sz="2550" dirty="0" smtClean="0"/>
              <a:t>ストアドプロシージャの特徴を生かして通信回線を減らしたシステムとクライアントサーバーシステムで実現するとき、クライアントとサーバの機能分担構成がどれか。ここで、データベースアクセス層は</a:t>
            </a:r>
            <a:r>
              <a:rPr kumimoji="1" lang="en-US" altLang="ja-JP" sz="2550" dirty="0" smtClean="0"/>
              <a:t>DB</a:t>
            </a:r>
            <a:r>
              <a:rPr kumimoji="1" lang="ja-JP" altLang="en-US" sz="2550" dirty="0" smtClean="0"/>
              <a:t>層、ファンクション層は</a:t>
            </a:r>
            <a:r>
              <a:rPr kumimoji="1" lang="en-US" altLang="ja-JP" sz="2550" dirty="0" smtClean="0"/>
              <a:t>FN</a:t>
            </a:r>
            <a:r>
              <a:rPr kumimoji="1" lang="ja-JP" altLang="en-US" sz="2550" dirty="0" smtClean="0"/>
              <a:t>層、プレゼテーション層は</a:t>
            </a:r>
            <a:r>
              <a:rPr kumimoji="1" lang="en-US" altLang="ja-JP" sz="2550" dirty="0" smtClean="0"/>
              <a:t>PR</a:t>
            </a:r>
            <a:r>
              <a:rPr kumimoji="1" lang="ja-JP" altLang="en-US" sz="2550" dirty="0" smtClean="0"/>
              <a:t>層とそれぞれ略す</a:t>
            </a:r>
            <a:endParaRPr kumimoji="1" lang="en-US" altLang="ja-JP" sz="2550" dirty="0" smtClean="0"/>
          </a:p>
          <a:p>
            <a:pPr marL="82296" indent="0" algn="r">
              <a:buNone/>
            </a:pPr>
            <a:endParaRPr lang="en-US" altLang="ja-JP" dirty="0"/>
          </a:p>
        </p:txBody>
      </p:sp>
      <p:graphicFrame>
        <p:nvGraphicFramePr>
          <p:cNvPr id="4" name="表 3"/>
          <p:cNvGraphicFramePr>
            <a:graphicFrameLocks noGrp="1"/>
          </p:cNvGraphicFramePr>
          <p:nvPr>
            <p:extLst>
              <p:ext uri="{D42A27DB-BD31-4B8C-83A1-F6EECF244321}">
                <p14:modId xmlns:p14="http://schemas.microsoft.com/office/powerpoint/2010/main" val="1308084859"/>
              </p:ext>
            </p:extLst>
          </p:nvPr>
        </p:nvGraphicFramePr>
        <p:xfrm>
          <a:off x="1691680" y="4005064"/>
          <a:ext cx="7128792" cy="2286000"/>
        </p:xfrm>
        <a:graphic>
          <a:graphicData uri="http://schemas.openxmlformats.org/drawingml/2006/table">
            <a:tbl>
              <a:tblPr firstRow="1" bandRow="1">
                <a:tableStyleId>{5C22544A-7EE6-4342-B048-85BDC9FD1C3A}</a:tableStyleId>
              </a:tblPr>
              <a:tblGrid>
                <a:gridCol w="505246"/>
                <a:gridCol w="3115684"/>
                <a:gridCol w="3507862"/>
              </a:tblGrid>
              <a:tr h="370840">
                <a:tc>
                  <a:txBody>
                    <a:bodyPr/>
                    <a:lstStyle/>
                    <a:p>
                      <a:pPr algn="ctr"/>
                      <a:endParaRPr kumimoji="1" lang="ja-JP" altLang="en-US" sz="2400" dirty="0"/>
                    </a:p>
                  </a:txBody>
                  <a:tcPr/>
                </a:tc>
                <a:tc>
                  <a:txBody>
                    <a:bodyPr/>
                    <a:lstStyle/>
                    <a:p>
                      <a:pPr algn="ctr"/>
                      <a:r>
                        <a:rPr kumimoji="1" lang="ja-JP" altLang="en-US" sz="2400" dirty="0" smtClean="0"/>
                        <a:t>クライアント</a:t>
                      </a:r>
                      <a:endParaRPr kumimoji="1" lang="ja-JP" altLang="en-US" sz="2400" dirty="0"/>
                    </a:p>
                  </a:txBody>
                  <a:tcPr/>
                </a:tc>
                <a:tc>
                  <a:txBody>
                    <a:bodyPr/>
                    <a:lstStyle/>
                    <a:p>
                      <a:pPr algn="ctr"/>
                      <a:r>
                        <a:rPr kumimoji="1" lang="ja-JP" altLang="en-US" sz="2400" dirty="0" smtClean="0"/>
                        <a:t>サーバー</a:t>
                      </a:r>
                      <a:endParaRPr kumimoji="1" lang="ja-JP" altLang="en-US" sz="2400" dirty="0"/>
                    </a:p>
                  </a:txBody>
                  <a:tcPr/>
                </a:tc>
              </a:tr>
              <a:tr h="370840">
                <a:tc>
                  <a:txBody>
                    <a:bodyPr/>
                    <a:lstStyle/>
                    <a:p>
                      <a:pPr algn="ctr"/>
                      <a:r>
                        <a:rPr kumimoji="1" lang="ja-JP" altLang="en-US" sz="2400" dirty="0" smtClean="0"/>
                        <a:t>ア</a:t>
                      </a:r>
                      <a:endParaRPr kumimoji="1" lang="ja-JP" altLang="en-US" sz="2400" dirty="0"/>
                    </a:p>
                  </a:txBody>
                  <a:tcPr/>
                </a:tc>
                <a:tc>
                  <a:txBody>
                    <a:bodyPr/>
                    <a:lstStyle/>
                    <a:p>
                      <a:pPr algn="l"/>
                      <a:r>
                        <a:rPr kumimoji="1" lang="en-US" altLang="ja-JP" sz="2400" dirty="0" smtClean="0"/>
                        <a:t>DB</a:t>
                      </a:r>
                      <a:r>
                        <a:rPr kumimoji="1" lang="ja-JP" altLang="en-US" sz="2400" dirty="0" smtClean="0"/>
                        <a:t>層と</a:t>
                      </a:r>
                      <a:r>
                        <a:rPr kumimoji="1" lang="en-US" altLang="ja-JP" sz="2400" dirty="0" smtClean="0"/>
                        <a:t>FN</a:t>
                      </a:r>
                      <a:r>
                        <a:rPr kumimoji="1" lang="ja-JP" altLang="en-US" sz="2400" dirty="0" smtClean="0"/>
                        <a:t>層と</a:t>
                      </a:r>
                      <a:r>
                        <a:rPr kumimoji="1" lang="en-US" altLang="ja-JP" sz="2400" dirty="0" smtClean="0"/>
                        <a:t>PR</a:t>
                      </a:r>
                      <a:r>
                        <a:rPr kumimoji="1" lang="ja-JP" altLang="en-US" sz="2400" dirty="0" smtClean="0"/>
                        <a:t>層</a:t>
                      </a:r>
                      <a:endParaRPr kumimoji="1" lang="ja-JP" altLang="en-US" sz="2400" dirty="0"/>
                    </a:p>
                  </a:txBody>
                  <a:tcPr/>
                </a:tc>
                <a:tc>
                  <a:txBody>
                    <a:bodyPr/>
                    <a:lstStyle/>
                    <a:p>
                      <a:pPr algn="l"/>
                      <a:r>
                        <a:rPr kumimoji="1" lang="en-US" altLang="ja-JP" sz="2400" dirty="0" smtClean="0"/>
                        <a:t>DB</a:t>
                      </a:r>
                      <a:r>
                        <a:rPr kumimoji="1" lang="ja-JP" altLang="en-US" sz="2400" dirty="0" smtClean="0"/>
                        <a:t>層</a:t>
                      </a:r>
                      <a:endParaRPr kumimoji="1" lang="ja-JP" altLang="en-US" sz="2400" dirty="0"/>
                    </a:p>
                  </a:txBody>
                  <a:tcPr/>
                </a:tc>
              </a:tr>
              <a:tr h="370840">
                <a:tc>
                  <a:txBody>
                    <a:bodyPr/>
                    <a:lstStyle/>
                    <a:p>
                      <a:pPr algn="ctr"/>
                      <a:r>
                        <a:rPr kumimoji="1" lang="ja-JP" altLang="en-US" sz="2400" dirty="0" smtClean="0"/>
                        <a:t>イ</a:t>
                      </a:r>
                      <a:endParaRPr kumimoji="1" lang="ja-JP" altLang="en-US" sz="2400" dirty="0"/>
                    </a:p>
                  </a:txBody>
                  <a:tcPr/>
                </a:tc>
                <a:tc>
                  <a:txBody>
                    <a:bodyPr/>
                    <a:lstStyle/>
                    <a:p>
                      <a:pPr algn="l"/>
                      <a:r>
                        <a:rPr kumimoji="1" lang="en-US" altLang="ja-JP" sz="2400" dirty="0" smtClean="0"/>
                        <a:t>FN</a:t>
                      </a:r>
                      <a:r>
                        <a:rPr kumimoji="1" lang="ja-JP" altLang="en-US" sz="2400" dirty="0" smtClean="0"/>
                        <a:t>層と</a:t>
                      </a:r>
                      <a:r>
                        <a:rPr kumimoji="1" lang="en-US" altLang="ja-JP" sz="2400" dirty="0" smtClean="0"/>
                        <a:t>PR</a:t>
                      </a:r>
                      <a:r>
                        <a:rPr kumimoji="1" lang="ja-JP" altLang="en-US" sz="2400" dirty="0" smtClean="0"/>
                        <a:t>層</a:t>
                      </a:r>
                      <a:endParaRPr kumimoji="1" lang="ja-JP" altLang="en-US" sz="2400" dirty="0"/>
                    </a:p>
                  </a:txBody>
                  <a:tcPr/>
                </a:tc>
                <a:tc>
                  <a:txBody>
                    <a:bodyPr/>
                    <a:lstStyle/>
                    <a:p>
                      <a:pPr algn="l"/>
                      <a:r>
                        <a:rPr kumimoji="1" lang="en-US" altLang="ja-JP" sz="2400" dirty="0" smtClean="0"/>
                        <a:t>DB</a:t>
                      </a:r>
                      <a:r>
                        <a:rPr kumimoji="1" lang="ja-JP" altLang="en-US" sz="2400" dirty="0" smtClean="0"/>
                        <a:t>層と</a:t>
                      </a:r>
                      <a:r>
                        <a:rPr kumimoji="1" lang="en-US" altLang="ja-JP" sz="2400" dirty="0" smtClean="0"/>
                        <a:t>FN</a:t>
                      </a:r>
                      <a:r>
                        <a:rPr kumimoji="1" lang="ja-JP" altLang="en-US" sz="2400" dirty="0" smtClean="0"/>
                        <a:t>層</a:t>
                      </a:r>
                      <a:endParaRPr kumimoji="1" lang="ja-JP" altLang="en-US" sz="2400" dirty="0"/>
                    </a:p>
                  </a:txBody>
                  <a:tcPr/>
                </a:tc>
              </a:tr>
              <a:tr h="370840">
                <a:tc>
                  <a:txBody>
                    <a:bodyPr/>
                    <a:lstStyle/>
                    <a:p>
                      <a:pPr algn="ctr"/>
                      <a:r>
                        <a:rPr kumimoji="1" lang="ja-JP" altLang="en-US" sz="2400" dirty="0" smtClean="0"/>
                        <a:t>ウ</a:t>
                      </a:r>
                      <a:endParaRPr kumimoji="1" lang="ja-JP" altLang="en-US" sz="2400" dirty="0"/>
                    </a:p>
                  </a:txBody>
                  <a:tcPr/>
                </a:tc>
                <a:tc>
                  <a:txBody>
                    <a:bodyPr/>
                    <a:lstStyle/>
                    <a:p>
                      <a:pPr algn="l"/>
                      <a:r>
                        <a:rPr kumimoji="1" lang="en-US" altLang="ja-JP" sz="2400" dirty="0" smtClean="0"/>
                        <a:t>FN</a:t>
                      </a:r>
                      <a:r>
                        <a:rPr kumimoji="1" lang="ja-JP" altLang="en-US" sz="2400" dirty="0" smtClean="0"/>
                        <a:t>層と</a:t>
                      </a:r>
                      <a:r>
                        <a:rPr kumimoji="1" lang="en-US" altLang="ja-JP" sz="2400" dirty="0" smtClean="0"/>
                        <a:t>PR</a:t>
                      </a:r>
                      <a:r>
                        <a:rPr kumimoji="1" lang="ja-JP" altLang="en-US" sz="2400" dirty="0" smtClean="0"/>
                        <a:t>層</a:t>
                      </a:r>
                      <a:endParaRPr kumimoji="1" lang="ja-JP" altLang="en-US" sz="2400" dirty="0"/>
                    </a:p>
                  </a:txBody>
                  <a:tcPr/>
                </a:tc>
                <a:tc>
                  <a:txBody>
                    <a:bodyPr/>
                    <a:lstStyle/>
                    <a:p>
                      <a:pPr algn="l"/>
                      <a:r>
                        <a:rPr kumimoji="1" lang="en-US" altLang="ja-JP" sz="2400" dirty="0" smtClean="0"/>
                        <a:t>DB</a:t>
                      </a:r>
                      <a:r>
                        <a:rPr kumimoji="1" lang="ja-JP" altLang="en-US" sz="2400" dirty="0" smtClean="0"/>
                        <a:t>層と</a:t>
                      </a:r>
                      <a:r>
                        <a:rPr kumimoji="1" lang="en-US" altLang="ja-JP" sz="2400" dirty="0" smtClean="0"/>
                        <a:t>PR</a:t>
                      </a:r>
                      <a:r>
                        <a:rPr kumimoji="1" lang="ja-JP" altLang="en-US" sz="2400" dirty="0" smtClean="0"/>
                        <a:t>層</a:t>
                      </a:r>
                      <a:endParaRPr kumimoji="1" lang="ja-JP" altLang="en-US" sz="2400" dirty="0"/>
                    </a:p>
                  </a:txBody>
                  <a:tcPr/>
                </a:tc>
              </a:tr>
              <a:tr h="370840">
                <a:tc>
                  <a:txBody>
                    <a:bodyPr/>
                    <a:lstStyle/>
                    <a:p>
                      <a:pPr algn="ctr"/>
                      <a:r>
                        <a:rPr kumimoji="1" lang="ja-JP" altLang="en-US" sz="2400" dirty="0" smtClean="0"/>
                        <a:t>エ</a:t>
                      </a:r>
                      <a:endParaRPr kumimoji="1" lang="ja-JP" altLang="en-US" sz="2400" dirty="0"/>
                    </a:p>
                  </a:txBody>
                  <a:tcPr/>
                </a:tc>
                <a:tc>
                  <a:txBody>
                    <a:bodyPr/>
                    <a:lstStyle/>
                    <a:p>
                      <a:pPr algn="l"/>
                      <a:r>
                        <a:rPr kumimoji="1" lang="en-US" altLang="ja-JP" sz="2400" dirty="0" smtClean="0"/>
                        <a:t>PR</a:t>
                      </a:r>
                      <a:r>
                        <a:rPr kumimoji="1" lang="ja-JP" altLang="en-US" sz="2400" dirty="0" smtClean="0"/>
                        <a:t>層</a:t>
                      </a:r>
                      <a:endParaRPr kumimoji="1" lang="ja-JP" altLang="en-US" sz="2400" dirty="0"/>
                    </a:p>
                  </a:txBody>
                  <a:tcPr/>
                </a:tc>
                <a:tc>
                  <a:txBody>
                    <a:bodyPr/>
                    <a:lstStyle/>
                    <a:p>
                      <a:pPr algn="l"/>
                      <a:r>
                        <a:rPr kumimoji="1" lang="en-US" altLang="ja-JP" sz="2400" dirty="0" smtClean="0"/>
                        <a:t>DB</a:t>
                      </a:r>
                      <a:r>
                        <a:rPr kumimoji="1" lang="ja-JP" altLang="en-US" sz="2400" dirty="0" smtClean="0"/>
                        <a:t>層と</a:t>
                      </a:r>
                      <a:r>
                        <a:rPr kumimoji="1" lang="en-US" altLang="ja-JP" sz="2400" dirty="0" smtClean="0"/>
                        <a:t>FN</a:t>
                      </a:r>
                      <a:r>
                        <a:rPr kumimoji="1" lang="ja-JP" altLang="en-US" sz="2400" dirty="0" smtClean="0"/>
                        <a:t>層と</a:t>
                      </a:r>
                      <a:r>
                        <a:rPr kumimoji="1" lang="en-US" altLang="ja-JP" sz="2400" dirty="0" smtClean="0"/>
                        <a:t>PR</a:t>
                      </a:r>
                      <a:r>
                        <a:rPr kumimoji="1" lang="ja-JP" altLang="en-US" sz="2400" dirty="0" smtClean="0"/>
                        <a:t>層</a:t>
                      </a:r>
                      <a:endParaRPr kumimoji="1" lang="ja-JP" altLang="en-US" sz="2400" dirty="0"/>
                    </a:p>
                  </a:txBody>
                  <a:tcPr/>
                </a:tc>
              </a:tr>
            </a:tbl>
          </a:graphicData>
        </a:graphic>
      </p:graphicFrame>
    </p:spTree>
    <p:extLst>
      <p:ext uri="{BB962C8B-B14F-4D97-AF65-F5344CB8AC3E}">
        <p14:creationId xmlns:p14="http://schemas.microsoft.com/office/powerpoint/2010/main" val="39220739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ストアドプロージャ</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データベースに対する一連の処理手順を１つのプログラムにまとめ、データベース管理システムに保存したもの</a:t>
            </a:r>
            <a:endParaRPr kumimoji="1" lang="en-US" altLang="ja-JP" dirty="0" smtClean="0"/>
          </a:p>
          <a:p>
            <a:endParaRPr lang="en-US" altLang="ja-JP" dirty="0"/>
          </a:p>
          <a:p>
            <a:r>
              <a:rPr kumimoji="1" lang="ja-JP" altLang="en-US" dirty="0" smtClean="0"/>
              <a:t>アプリケーションから命令を発して呼び出す</a:t>
            </a:r>
            <a:endParaRPr kumimoji="1" lang="ja-JP" altLang="en-US" dirty="0"/>
          </a:p>
        </p:txBody>
      </p:sp>
    </p:spTree>
    <p:extLst>
      <p:ext uri="{BB962C8B-B14F-4D97-AF65-F5344CB8AC3E}">
        <p14:creationId xmlns:p14="http://schemas.microsoft.com/office/powerpoint/2010/main" val="18167982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答え</a:t>
            </a:r>
            <a:endParaRPr kumimoji="1" lang="ja-JP" altLang="en-US" dirty="0"/>
          </a:p>
        </p:txBody>
      </p:sp>
      <p:sp>
        <p:nvSpPr>
          <p:cNvPr id="3" name="コンテンツ プレースホルダー 2"/>
          <p:cNvSpPr>
            <a:spLocks noGrp="1"/>
          </p:cNvSpPr>
          <p:nvPr>
            <p:ph idx="1"/>
          </p:nvPr>
        </p:nvSpPr>
        <p:spPr/>
        <p:txBody>
          <a:bodyPr/>
          <a:lstStyle/>
          <a:p>
            <a:pPr marL="82296" indent="0">
              <a:buNone/>
            </a:pPr>
            <a:r>
              <a:rPr kumimoji="1" lang="ja-JP" altLang="en-US" b="1" u="sng" dirty="0" smtClean="0">
                <a:solidFill>
                  <a:srgbClr val="FF0000"/>
                </a:solidFill>
              </a:rPr>
              <a:t>イ</a:t>
            </a:r>
            <a:endParaRPr kumimoji="1" lang="en-US" altLang="ja-JP" b="1" u="sng" dirty="0" smtClean="0">
              <a:solidFill>
                <a:srgbClr val="FF0000"/>
              </a:solidFill>
            </a:endParaRPr>
          </a:p>
          <a:p>
            <a:r>
              <a:rPr lang="ja-JP" altLang="en-US" dirty="0" smtClean="0"/>
              <a:t>ストアプロージャはアプリケーションなので</a:t>
            </a:r>
            <a:r>
              <a:rPr lang="en-US" altLang="ja-JP" dirty="0" smtClean="0"/>
              <a:t>FN</a:t>
            </a:r>
            <a:r>
              <a:rPr lang="ja-JP" altLang="en-US" dirty="0" smtClean="0"/>
              <a:t>層に該当する</a:t>
            </a:r>
            <a:endParaRPr lang="en-US" altLang="ja-JP" dirty="0" smtClean="0"/>
          </a:p>
          <a:p>
            <a:endParaRPr kumimoji="1" lang="en-US" altLang="ja-JP" dirty="0"/>
          </a:p>
          <a:p>
            <a:r>
              <a:rPr lang="ja-JP" altLang="en-US" dirty="0" smtClean="0"/>
              <a:t>クライアントとサーバーの双方に</a:t>
            </a:r>
            <a:r>
              <a:rPr lang="en-US" altLang="ja-JP" dirty="0" smtClean="0"/>
              <a:t>FN</a:t>
            </a:r>
            <a:r>
              <a:rPr lang="ja-JP" altLang="en-US" dirty="0" smtClean="0"/>
              <a:t>層を置きそこでデータをやり取りすることで通信料の削減を実現できる</a:t>
            </a:r>
            <a:endParaRPr kumimoji="1" lang="ja-JP" altLang="en-US" dirty="0"/>
          </a:p>
        </p:txBody>
      </p:sp>
    </p:spTree>
    <p:extLst>
      <p:ext uri="{BB962C8B-B14F-4D97-AF65-F5344CB8AC3E}">
        <p14:creationId xmlns:p14="http://schemas.microsoft.com/office/powerpoint/2010/main" val="23936053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RAID</a:t>
            </a:r>
            <a:r>
              <a:rPr kumimoji="1" lang="ja-JP" altLang="en-US" dirty="0" smtClean="0"/>
              <a:t>（</a:t>
            </a:r>
            <a:r>
              <a:rPr kumimoji="1" lang="en-US" altLang="ja-JP" dirty="0" smtClean="0"/>
              <a:t>Redundant</a:t>
            </a:r>
            <a:r>
              <a:rPr lang="ja-JP" altLang="en-US" dirty="0" smtClean="0"/>
              <a:t> </a:t>
            </a:r>
            <a:r>
              <a:rPr lang="en-US" altLang="ja-JP" dirty="0" smtClean="0"/>
              <a:t>Arrays </a:t>
            </a:r>
            <a:r>
              <a:rPr kumimoji="1" lang="en-US" altLang="ja-JP" dirty="0" smtClean="0"/>
              <a:t>of Inexpensive Disks</a:t>
            </a:r>
            <a:r>
              <a:rPr lang="en-US" altLang="ja-JP" dirty="0"/>
              <a:t>)</a:t>
            </a:r>
            <a:endParaRPr kumimoji="1" lang="ja-JP" altLang="en-US" dirty="0"/>
          </a:p>
        </p:txBody>
      </p:sp>
      <p:sp>
        <p:nvSpPr>
          <p:cNvPr id="3" name="コンテンツ プレースホルダー 2"/>
          <p:cNvSpPr>
            <a:spLocks noGrp="1"/>
          </p:cNvSpPr>
          <p:nvPr>
            <p:ph idx="1"/>
          </p:nvPr>
        </p:nvSpPr>
        <p:spPr/>
        <p:txBody>
          <a:bodyPr>
            <a:normAutofit fontScale="92500"/>
          </a:bodyPr>
          <a:lstStyle/>
          <a:p>
            <a:r>
              <a:rPr kumimoji="1" lang="en-US" altLang="ja-JP" dirty="0" smtClean="0"/>
              <a:t>RAID</a:t>
            </a:r>
            <a:r>
              <a:rPr lang="ja-JP" altLang="en-US" dirty="0" smtClean="0"/>
              <a:t>は、複数台のハードディスクを接続して全体でいつの記憶装置として扱う仕組み</a:t>
            </a:r>
            <a:endParaRPr lang="en-US" altLang="ja-JP" dirty="0" smtClean="0"/>
          </a:p>
          <a:p>
            <a:pPr lvl="1"/>
            <a:r>
              <a:rPr kumimoji="1" lang="ja-JP" altLang="en-US" dirty="0"/>
              <a:t>複</a:t>
            </a:r>
            <a:r>
              <a:rPr kumimoji="1" lang="ja-JP" altLang="en-US" dirty="0" smtClean="0"/>
              <a:t>数台を組み合わせることにより信頼性や性能が上がる</a:t>
            </a:r>
            <a:endParaRPr kumimoji="1" lang="en-US" altLang="ja-JP" dirty="0" smtClean="0"/>
          </a:p>
          <a:p>
            <a:pPr lvl="1"/>
            <a:r>
              <a:rPr lang="ja-JP" altLang="en-US" dirty="0" smtClean="0"/>
              <a:t>代表例</a:t>
            </a:r>
            <a:endParaRPr lang="en-US" altLang="ja-JP" dirty="0" smtClean="0"/>
          </a:p>
          <a:p>
            <a:pPr marL="1163574" lvl="2" indent="-514350">
              <a:buFont typeface="+mj-lt"/>
              <a:buAutoNum type="arabicPeriod"/>
            </a:pPr>
            <a:r>
              <a:rPr kumimoji="1" lang="en-US" altLang="ja-JP" dirty="0" smtClean="0"/>
              <a:t>RAID</a:t>
            </a:r>
            <a:r>
              <a:rPr kumimoji="1" lang="ja-JP" altLang="en-US" dirty="0" smtClean="0"/>
              <a:t>０</a:t>
            </a:r>
            <a:endParaRPr kumimoji="1" lang="en-US" altLang="ja-JP" dirty="0" smtClean="0"/>
          </a:p>
          <a:p>
            <a:pPr marL="1163574" lvl="2" indent="-514350">
              <a:buFont typeface="+mj-lt"/>
              <a:buAutoNum type="arabicPeriod"/>
            </a:pPr>
            <a:r>
              <a:rPr lang="en-US" altLang="ja-JP" dirty="0" smtClean="0"/>
              <a:t>RAID</a:t>
            </a:r>
            <a:r>
              <a:rPr lang="ja-JP" altLang="en-US" dirty="0" smtClean="0"/>
              <a:t>１</a:t>
            </a:r>
            <a:endParaRPr lang="en-US" altLang="ja-JP" dirty="0" smtClean="0"/>
          </a:p>
          <a:p>
            <a:pPr marL="1163574" lvl="2" indent="-514350">
              <a:buFont typeface="+mj-lt"/>
              <a:buAutoNum type="arabicPeriod"/>
            </a:pPr>
            <a:r>
              <a:rPr kumimoji="1" lang="en-US" altLang="ja-JP" dirty="0" smtClean="0"/>
              <a:t>RAID0+1</a:t>
            </a:r>
            <a:r>
              <a:rPr lang="ja-JP" altLang="en-US" dirty="0" err="1" smtClean="0"/>
              <a:t>，</a:t>
            </a:r>
            <a:r>
              <a:rPr kumimoji="1" lang="en-US" altLang="ja-JP" dirty="0" smtClean="0"/>
              <a:t>RAID1+0</a:t>
            </a:r>
          </a:p>
          <a:p>
            <a:pPr marL="1163574" lvl="2" indent="-514350">
              <a:buFont typeface="+mj-lt"/>
              <a:buAutoNum type="arabicPeriod"/>
            </a:pPr>
            <a:r>
              <a:rPr lang="en-US" altLang="ja-JP" dirty="0" smtClean="0"/>
              <a:t>RAID3</a:t>
            </a:r>
            <a:r>
              <a:rPr lang="ja-JP" altLang="en-US" dirty="0" err="1" smtClean="0"/>
              <a:t>，</a:t>
            </a:r>
            <a:r>
              <a:rPr lang="en-US" altLang="ja-JP" dirty="0" smtClean="0"/>
              <a:t>4</a:t>
            </a:r>
          </a:p>
          <a:p>
            <a:pPr marL="1163574" lvl="2" indent="-514350">
              <a:buFont typeface="+mj-lt"/>
              <a:buAutoNum type="arabicPeriod"/>
            </a:pPr>
            <a:r>
              <a:rPr kumimoji="1" lang="en-US" altLang="ja-JP" dirty="0" smtClean="0"/>
              <a:t>RAID5</a:t>
            </a:r>
          </a:p>
          <a:p>
            <a:pPr marL="1163574" lvl="2" indent="-514350">
              <a:buFont typeface="+mj-lt"/>
              <a:buAutoNum type="arabicPeriod"/>
            </a:pPr>
            <a:r>
              <a:rPr lang="en-US" altLang="ja-JP" dirty="0" smtClean="0"/>
              <a:t>RAID</a:t>
            </a:r>
            <a:r>
              <a:rPr lang="en-US" altLang="ja-JP" dirty="0"/>
              <a:t>6</a:t>
            </a:r>
            <a:endParaRPr kumimoji="1" lang="en-US" altLang="ja-JP" dirty="0" smtClean="0"/>
          </a:p>
        </p:txBody>
      </p:sp>
    </p:spTree>
    <p:extLst>
      <p:ext uri="{BB962C8B-B14F-4D97-AF65-F5344CB8AC3E}">
        <p14:creationId xmlns:p14="http://schemas.microsoft.com/office/powerpoint/2010/main" val="39525847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RAID0</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solidFill>
                  <a:srgbClr val="FF0000"/>
                </a:solidFill>
              </a:rPr>
              <a:t>ストライピング</a:t>
            </a:r>
            <a:endParaRPr kumimoji="1" lang="en-US" altLang="ja-JP" dirty="0" smtClean="0">
              <a:solidFill>
                <a:srgbClr val="FF0000"/>
              </a:solidFill>
            </a:endParaRPr>
          </a:p>
          <a:p>
            <a:pPr lvl="1"/>
            <a:r>
              <a:rPr kumimoji="1" lang="ja-JP" altLang="en-US" dirty="0" smtClean="0"/>
              <a:t>複数台のハードディスクにデータを分散することで高速化したもの</a:t>
            </a:r>
            <a:endParaRPr kumimoji="1" lang="en-US" altLang="ja-JP" dirty="0" smtClean="0"/>
          </a:p>
          <a:p>
            <a:r>
              <a:rPr lang="ja-JP" altLang="en-US" dirty="0" smtClean="0"/>
              <a:t>性能は上がるが，信頼性は１台のディスクに比べて低下する</a:t>
            </a:r>
            <a:endParaRPr lang="en-US" altLang="ja-JP" dirty="0" smtClean="0"/>
          </a:p>
          <a:p>
            <a:pPr marL="658368" lvl="2" indent="0">
              <a:buNone/>
            </a:pPr>
            <a:r>
              <a:rPr lang="ja-JP" altLang="en-US" sz="2600" dirty="0" smtClean="0"/>
              <a:t>（一台でも壊れれば全体へのアクセスが不可能になってしまうため）</a:t>
            </a:r>
            <a:endParaRPr lang="en-US" altLang="ja-JP" sz="2600" dirty="0" smtClean="0"/>
          </a:p>
          <a:p>
            <a:pPr marL="128016" indent="0">
              <a:buNone/>
            </a:pPr>
            <a:endParaRPr kumimoji="1" lang="ja-JP" altLang="en-US" sz="2600" dirty="0"/>
          </a:p>
        </p:txBody>
      </p:sp>
      <p:pic>
        <p:nvPicPr>
          <p:cNvPr id="6146" name="Picture 2" descr="C:\Users\DROP\Desktop\応用情報技術者\第4回\ストライピング.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4797152"/>
            <a:ext cx="4320480" cy="19066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34466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RAID</a:t>
            </a:r>
            <a:r>
              <a:rPr kumimoji="1" lang="ja-JP" altLang="en-US" dirty="0" smtClean="0"/>
              <a:t>１</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solidFill>
                  <a:srgbClr val="FF0000"/>
                </a:solidFill>
              </a:rPr>
              <a:t>ミラーリング</a:t>
            </a:r>
            <a:endParaRPr kumimoji="1" lang="en-US" altLang="ja-JP" dirty="0" smtClean="0">
              <a:solidFill>
                <a:srgbClr val="FF0000"/>
              </a:solidFill>
            </a:endParaRPr>
          </a:p>
          <a:p>
            <a:pPr lvl="1"/>
            <a:r>
              <a:rPr kumimoji="1" lang="ja-JP" altLang="en-US" dirty="0" smtClean="0"/>
              <a:t>複数台のハードディスクに同時に同じデータを書き込む</a:t>
            </a:r>
            <a:r>
              <a:rPr lang="ja-JP" altLang="en-US" dirty="0" smtClean="0"/>
              <a:t>（完全なバックアップ）</a:t>
            </a:r>
            <a:endParaRPr lang="en-US" altLang="ja-JP" dirty="0" smtClean="0"/>
          </a:p>
          <a:p>
            <a:r>
              <a:rPr lang="ja-JP" altLang="en-US" dirty="0"/>
              <a:t>信頼性</a:t>
            </a:r>
            <a:r>
              <a:rPr kumimoji="1" lang="ja-JP" altLang="en-US" dirty="0" smtClean="0"/>
              <a:t>は上がるが，性能は特に上がらない</a:t>
            </a:r>
            <a:endParaRPr lang="en-US" altLang="ja-JP" dirty="0"/>
          </a:p>
          <a:p>
            <a:r>
              <a:rPr lang="en-US" altLang="ja-JP" dirty="0"/>
              <a:t>RAID</a:t>
            </a:r>
            <a:r>
              <a:rPr lang="ja-JP" altLang="en-US" dirty="0"/>
              <a:t>の中で唯一ディスクサイズの大容量化、高速化を目的としていない</a:t>
            </a:r>
            <a:endParaRPr kumimoji="1" lang="en-US" altLang="ja-JP" dirty="0" smtClean="0"/>
          </a:p>
        </p:txBody>
      </p:sp>
      <p:pic>
        <p:nvPicPr>
          <p:cNvPr id="7170" name="Picture 2" descr="C:\Users\DROP\Desktop\応用情報技術者\第4回\ミラーリング.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4869160"/>
            <a:ext cx="3816424" cy="1841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69452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RAID0+1</a:t>
            </a:r>
            <a:r>
              <a:rPr kumimoji="1" lang="ja-JP" altLang="en-US" dirty="0" err="1" smtClean="0"/>
              <a:t>，</a:t>
            </a:r>
            <a:r>
              <a:rPr kumimoji="1" lang="en-US" altLang="ja-JP" dirty="0" smtClean="0"/>
              <a:t>RAID1+0</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RAID0+1</a:t>
            </a:r>
          </a:p>
          <a:p>
            <a:pPr lvl="1"/>
            <a:r>
              <a:rPr lang="ja-JP" altLang="en-US" sz="2400" dirty="0" smtClean="0"/>
              <a:t>ストライピングされたディスクをミラーリングする</a:t>
            </a:r>
            <a:endParaRPr lang="en-US" altLang="ja-JP" sz="2400" dirty="0" smtClean="0"/>
          </a:p>
          <a:p>
            <a:r>
              <a:rPr kumimoji="1" lang="en-US" altLang="ja-JP" dirty="0" smtClean="0"/>
              <a:t>RAID1+0</a:t>
            </a:r>
          </a:p>
          <a:p>
            <a:pPr lvl="1"/>
            <a:r>
              <a:rPr lang="ja-JP" altLang="en-US" sz="2400" dirty="0" smtClean="0"/>
              <a:t>ミラーリングされたディスクをストライピングする</a:t>
            </a:r>
            <a:endParaRPr kumimoji="1" lang="ja-JP" altLang="en-US" sz="2400" dirty="0"/>
          </a:p>
        </p:txBody>
      </p:sp>
      <p:pic>
        <p:nvPicPr>
          <p:cNvPr id="8194" name="Picture 2" descr="C:\Users\DROP\Desktop\応用情報技術者\第4回\RAID0+1,1+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9332" y="3789040"/>
            <a:ext cx="5619563" cy="2880320"/>
          </a:xfrm>
          <a:prstGeom prst="rect">
            <a:avLst/>
          </a:prstGeom>
          <a:noFill/>
          <a:extLst>
            <a:ext uri="{909E8E84-426E-40DD-AFC4-6F175D3DCCD1}">
              <a14:hiddenFill xmlns:a14="http://schemas.microsoft.com/office/drawing/2010/main">
                <a:solidFill>
                  <a:srgbClr val="FFFFFF"/>
                </a:solidFill>
              </a14:hiddenFill>
            </a:ext>
          </a:extLst>
        </p:spPr>
      </p:pic>
      <p:sp>
        <p:nvSpPr>
          <p:cNvPr id="4" name="テキスト ボックス 3"/>
          <p:cNvSpPr txBox="1"/>
          <p:nvPr/>
        </p:nvSpPr>
        <p:spPr>
          <a:xfrm>
            <a:off x="1619672" y="5517232"/>
            <a:ext cx="1440160" cy="830997"/>
          </a:xfrm>
          <a:prstGeom prst="rect">
            <a:avLst/>
          </a:prstGeom>
          <a:noFill/>
        </p:spPr>
        <p:txBody>
          <a:bodyPr wrap="square" rtlCol="0">
            <a:spAutoFit/>
          </a:bodyPr>
          <a:lstStyle/>
          <a:p>
            <a:r>
              <a:rPr kumimoji="1" lang="ja-JP" altLang="en-US" sz="2400" dirty="0" smtClean="0"/>
              <a:t>最低</a:t>
            </a:r>
            <a:r>
              <a:rPr kumimoji="1" lang="en-US" altLang="ja-JP" sz="2400" dirty="0" smtClean="0"/>
              <a:t>4</a:t>
            </a:r>
            <a:r>
              <a:rPr lang="ja-JP" altLang="en-US" sz="2400" dirty="0" smtClean="0"/>
              <a:t>台必要</a:t>
            </a:r>
            <a:endParaRPr kumimoji="1" lang="ja-JP" altLang="en-US" sz="2400" dirty="0"/>
          </a:p>
        </p:txBody>
      </p:sp>
    </p:spTree>
    <p:extLst>
      <p:ext uri="{BB962C8B-B14F-4D97-AF65-F5344CB8AC3E}">
        <p14:creationId xmlns:p14="http://schemas.microsoft.com/office/powerpoint/2010/main" val="12888468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RAID3</a:t>
            </a:r>
            <a:r>
              <a:rPr kumimoji="1" lang="ja-JP" altLang="en-US" dirty="0" err="1" smtClean="0"/>
              <a:t>，</a:t>
            </a:r>
            <a:r>
              <a:rPr kumimoji="1" lang="en-US" altLang="ja-JP" dirty="0" smtClean="0"/>
              <a:t>RAID4</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複数台のディスク</a:t>
            </a:r>
            <a:r>
              <a:rPr lang="ja-JP" altLang="en-US" dirty="0" smtClean="0"/>
              <a:t>のうち１台を誤り訂正用のパリティディスクにする</a:t>
            </a:r>
            <a:endParaRPr lang="en-US" altLang="ja-JP" dirty="0" smtClean="0"/>
          </a:p>
          <a:p>
            <a:endParaRPr kumimoji="1" lang="en-US" altLang="ja-JP" dirty="0"/>
          </a:p>
          <a:p>
            <a:endParaRPr lang="en-US" altLang="ja-JP" dirty="0" smtClean="0"/>
          </a:p>
          <a:p>
            <a:endParaRPr kumimoji="1" lang="en-US" altLang="ja-JP" dirty="0"/>
          </a:p>
          <a:p>
            <a:endParaRPr lang="en-US" altLang="ja-JP" dirty="0" smtClean="0"/>
          </a:p>
          <a:p>
            <a:endParaRPr kumimoji="1" lang="en-US" altLang="ja-JP" dirty="0"/>
          </a:p>
          <a:p>
            <a:pPr marL="82296" indent="0">
              <a:buNone/>
            </a:pPr>
            <a:r>
              <a:rPr lang="ja-JP" altLang="en-US" dirty="0" smtClean="0"/>
              <a:t>データ復元を</a:t>
            </a:r>
            <a:r>
              <a:rPr lang="ja-JP" altLang="en-US" dirty="0" smtClean="0">
                <a:solidFill>
                  <a:srgbClr val="FF0000"/>
                </a:solidFill>
              </a:rPr>
              <a:t>ビット</a:t>
            </a:r>
            <a:r>
              <a:rPr lang="ja-JP" altLang="en-US" dirty="0" smtClean="0"/>
              <a:t>ごとに行う方式</a:t>
            </a:r>
            <a:r>
              <a:rPr lang="en-US" altLang="ja-JP" dirty="0" smtClean="0"/>
              <a:t>RAID</a:t>
            </a:r>
            <a:r>
              <a:rPr lang="en-US" altLang="ja-JP" dirty="0"/>
              <a:t>3</a:t>
            </a:r>
            <a:endParaRPr lang="en-US" altLang="ja-JP" dirty="0" smtClean="0"/>
          </a:p>
          <a:p>
            <a:pPr marL="82296" indent="0">
              <a:buNone/>
            </a:pPr>
            <a:r>
              <a:rPr kumimoji="1" lang="ja-JP" altLang="en-US" dirty="0">
                <a:solidFill>
                  <a:srgbClr val="FF0000"/>
                </a:solidFill>
              </a:rPr>
              <a:t>ブロック</a:t>
            </a:r>
            <a:r>
              <a:rPr kumimoji="1" lang="ja-JP" altLang="en-US" dirty="0"/>
              <a:t>ごと</a:t>
            </a:r>
            <a:r>
              <a:rPr kumimoji="1" lang="ja-JP" altLang="en-US" dirty="0" smtClean="0"/>
              <a:t>に行うのが</a:t>
            </a:r>
            <a:r>
              <a:rPr kumimoji="1" lang="en-US" altLang="ja-JP" dirty="0" smtClean="0"/>
              <a:t>RAID4</a:t>
            </a:r>
            <a:endParaRPr kumimoji="1" lang="ja-JP" altLang="en-US" dirty="0"/>
          </a:p>
        </p:txBody>
      </p:sp>
      <p:pic>
        <p:nvPicPr>
          <p:cNvPr id="9218" name="Picture 2" descr="C:\Users\DROP\Desktop\応用情報技術者\第4回\RAID3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4193" y="2348880"/>
            <a:ext cx="4248472" cy="2718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18590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RAID5</a:t>
            </a:r>
            <a:endParaRPr kumimoji="1" lang="ja-JP" altLang="en-US" dirty="0"/>
          </a:p>
        </p:txBody>
      </p:sp>
      <p:sp>
        <p:nvSpPr>
          <p:cNvPr id="3" name="コンテンツ プレースホルダー 2"/>
          <p:cNvSpPr>
            <a:spLocks noGrp="1"/>
          </p:cNvSpPr>
          <p:nvPr>
            <p:ph idx="1"/>
          </p:nvPr>
        </p:nvSpPr>
        <p:spPr/>
        <p:txBody>
          <a:bodyPr/>
          <a:lstStyle/>
          <a:p>
            <a:r>
              <a:rPr kumimoji="1" lang="en-US" altLang="ja-JP" sz="2850" dirty="0" smtClean="0"/>
              <a:t>RAID</a:t>
            </a:r>
            <a:r>
              <a:rPr lang="en-US" altLang="ja-JP" sz="2850" dirty="0" smtClean="0"/>
              <a:t>4</a:t>
            </a:r>
            <a:r>
              <a:rPr lang="ja-JP" altLang="en-US" sz="2850" dirty="0" smtClean="0"/>
              <a:t>のパリティディスクは誤り訂正専用で通常は使わない⇒パリティをブロックごとに分散した方がアクセス効率が上がる</a:t>
            </a:r>
            <a:endParaRPr lang="en-US" altLang="ja-JP" sz="2850" dirty="0" smtClean="0"/>
          </a:p>
          <a:p>
            <a:endParaRPr kumimoji="1" lang="en-US" altLang="ja-JP" sz="2850" dirty="0"/>
          </a:p>
          <a:p>
            <a:endParaRPr lang="en-US" altLang="ja-JP" sz="2850" dirty="0" smtClean="0"/>
          </a:p>
          <a:p>
            <a:endParaRPr kumimoji="1" lang="en-US" altLang="ja-JP" sz="2850" dirty="0"/>
          </a:p>
          <a:p>
            <a:endParaRPr lang="en-US" altLang="ja-JP" sz="2850" dirty="0" smtClean="0"/>
          </a:p>
          <a:p>
            <a:endParaRPr kumimoji="1" lang="en-US" altLang="ja-JP" sz="2850" dirty="0"/>
          </a:p>
          <a:p>
            <a:r>
              <a:rPr lang="ja-JP" altLang="en-US" sz="2850" dirty="0" smtClean="0"/>
              <a:t>使用頻度の高い</a:t>
            </a:r>
            <a:r>
              <a:rPr lang="en-US" altLang="ja-JP" sz="2850" dirty="0" smtClean="0"/>
              <a:t>RAID</a:t>
            </a:r>
            <a:endParaRPr kumimoji="1" lang="ja-JP" altLang="en-US" sz="2850" dirty="0"/>
          </a:p>
        </p:txBody>
      </p:sp>
      <p:pic>
        <p:nvPicPr>
          <p:cNvPr id="10242" name="Picture 2" descr="C:\Users\DROP\Desktop\応用情報技術者\第4回\RAID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2637" y="2852936"/>
            <a:ext cx="4131468" cy="2376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54878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RAID6</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RAID5</a:t>
            </a:r>
            <a:r>
              <a:rPr kumimoji="1" lang="ja-JP" altLang="en-US" dirty="0" smtClean="0"/>
              <a:t>では１台のディスクが故障しても復元できるが，ディスクが２台同時に壊れることに対処していない</a:t>
            </a:r>
            <a:endParaRPr kumimoji="1" lang="en-US" altLang="ja-JP" dirty="0" smtClean="0"/>
          </a:p>
          <a:p>
            <a:pPr lvl="1"/>
            <a:r>
              <a:rPr lang="ja-JP" altLang="en-US" dirty="0" smtClean="0"/>
              <a:t>冗長データを２種類作成することで２台のディスクが故障しても支障がでないようにした方式が</a:t>
            </a:r>
            <a:r>
              <a:rPr lang="en-US" altLang="ja-JP" dirty="0" smtClean="0"/>
              <a:t>RAID6</a:t>
            </a:r>
          </a:p>
          <a:p>
            <a:pPr lvl="1"/>
            <a:endParaRPr kumimoji="1" lang="en-US" altLang="ja-JP" dirty="0"/>
          </a:p>
          <a:p>
            <a:pPr lvl="1"/>
            <a:endParaRPr kumimoji="1" lang="ja-JP" altLang="en-US" dirty="0"/>
          </a:p>
        </p:txBody>
      </p:sp>
    </p:spTree>
    <p:extLst>
      <p:ext uri="{BB962C8B-B14F-4D97-AF65-F5344CB8AC3E}">
        <p14:creationId xmlns:p14="http://schemas.microsoft.com/office/powerpoint/2010/main" val="32087376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本で紹介されなかった</a:t>
            </a:r>
            <a:r>
              <a:rPr kumimoji="1" lang="en-US" altLang="ja-JP" dirty="0" smtClean="0"/>
              <a:t>RAID</a:t>
            </a:r>
            <a:r>
              <a:rPr kumimoji="1" lang="ja-JP" altLang="en-US" dirty="0" smtClean="0"/>
              <a:t>の例</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RAID2</a:t>
            </a:r>
          </a:p>
          <a:p>
            <a:pPr lvl="1"/>
            <a:r>
              <a:rPr lang="ja-JP" altLang="en-US" dirty="0" smtClean="0"/>
              <a:t>全</a:t>
            </a:r>
            <a:r>
              <a:rPr lang="en-US" altLang="ja-JP" dirty="0" smtClean="0"/>
              <a:t>RAID</a:t>
            </a:r>
            <a:r>
              <a:rPr lang="ja-JP" altLang="en-US" dirty="0" smtClean="0"/>
              <a:t>レベルの中で最高の耐障害性</a:t>
            </a:r>
            <a:endParaRPr lang="en-US" altLang="ja-JP" dirty="0" smtClean="0"/>
          </a:p>
          <a:p>
            <a:pPr lvl="1"/>
            <a:r>
              <a:rPr kumimoji="1" lang="ja-JP" altLang="en-US" dirty="0" smtClean="0"/>
              <a:t>ディスクの使用効率が極めて悪い</a:t>
            </a:r>
            <a:endParaRPr kumimoji="1" lang="en-US" altLang="ja-JP" dirty="0" smtClean="0"/>
          </a:p>
          <a:p>
            <a:endParaRPr lang="en-US" altLang="ja-JP" dirty="0" smtClean="0"/>
          </a:p>
          <a:p>
            <a:r>
              <a:rPr lang="en-US" altLang="ja-JP" dirty="0" smtClean="0"/>
              <a:t>RAID5+0</a:t>
            </a:r>
            <a:r>
              <a:rPr lang="ja-JP" altLang="en-US" dirty="0" err="1" smtClean="0"/>
              <a:t>，</a:t>
            </a:r>
            <a:r>
              <a:rPr lang="en-US" altLang="ja-JP" dirty="0" smtClean="0"/>
              <a:t>RAID5+1</a:t>
            </a:r>
            <a:r>
              <a:rPr lang="ja-JP" altLang="en-US" dirty="0" err="1" smtClean="0"/>
              <a:t>，</a:t>
            </a:r>
            <a:r>
              <a:rPr lang="en-US" altLang="ja-JP" dirty="0" smtClean="0"/>
              <a:t>RAID1+5</a:t>
            </a:r>
            <a:r>
              <a:rPr lang="ja-JP" altLang="en-US" dirty="0" err="1" smtClean="0"/>
              <a:t>，</a:t>
            </a:r>
            <a:r>
              <a:rPr lang="en-US" altLang="ja-JP" dirty="0" smtClean="0"/>
              <a:t>RAID5+5</a:t>
            </a:r>
          </a:p>
          <a:p>
            <a:r>
              <a:rPr kumimoji="1" lang="en-US" altLang="ja-JP" dirty="0" smtClean="0"/>
              <a:t>RAID6+0</a:t>
            </a:r>
            <a:r>
              <a:rPr kumimoji="1" lang="ja-JP" altLang="en-US" dirty="0" err="1" smtClean="0"/>
              <a:t>，</a:t>
            </a:r>
            <a:r>
              <a:rPr kumimoji="1" lang="en-US" altLang="ja-JP" dirty="0" smtClean="0"/>
              <a:t>RAID0+6</a:t>
            </a:r>
            <a:r>
              <a:rPr kumimoji="1" lang="ja-JP" altLang="en-US" dirty="0" err="1" smtClean="0"/>
              <a:t>，</a:t>
            </a:r>
            <a:r>
              <a:rPr kumimoji="1" lang="en-US" altLang="ja-JP" dirty="0" smtClean="0"/>
              <a:t>RAID6+1</a:t>
            </a:r>
            <a:r>
              <a:rPr kumimoji="1" lang="ja-JP" altLang="en-US" dirty="0" err="1" smtClean="0"/>
              <a:t>，</a:t>
            </a:r>
            <a:r>
              <a:rPr kumimoji="1" lang="en-US" altLang="ja-JP" dirty="0" smtClean="0"/>
              <a:t>RAID6+5</a:t>
            </a:r>
          </a:p>
          <a:p>
            <a:pPr lvl="1"/>
            <a:endParaRPr kumimoji="1" lang="ja-JP" altLang="en-US" dirty="0"/>
          </a:p>
        </p:txBody>
      </p:sp>
    </p:spTree>
    <p:extLst>
      <p:ext uri="{BB962C8B-B14F-4D97-AF65-F5344CB8AC3E}">
        <p14:creationId xmlns:p14="http://schemas.microsoft.com/office/powerpoint/2010/main" val="29939008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a:t>
            </a:r>
            <a:endParaRPr kumimoji="1" lang="ja-JP" altLang="en-US" dirty="0"/>
          </a:p>
        </p:txBody>
      </p:sp>
      <p:sp>
        <p:nvSpPr>
          <p:cNvPr id="3" name="コンテンツ プレースホルダー 2"/>
          <p:cNvSpPr>
            <a:spLocks noGrp="1"/>
          </p:cNvSpPr>
          <p:nvPr>
            <p:ph idx="1"/>
          </p:nvPr>
        </p:nvSpPr>
        <p:spPr/>
        <p:txBody>
          <a:bodyPr/>
          <a:lstStyle/>
          <a:p>
            <a:pPr marL="82296" indent="0">
              <a:buNone/>
            </a:pPr>
            <a:r>
              <a:rPr kumimoji="1" lang="en-US" altLang="ja-JP" dirty="0" smtClean="0"/>
              <a:t>RAID</a:t>
            </a:r>
            <a:r>
              <a:rPr kumimoji="1" lang="ja-JP" altLang="en-US" dirty="0" smtClean="0"/>
              <a:t>の種類</a:t>
            </a:r>
            <a:r>
              <a:rPr kumimoji="1" lang="en-US" altLang="ja-JP" dirty="0" smtClean="0"/>
              <a:t>a</a:t>
            </a:r>
            <a:r>
              <a:rPr kumimoji="1" lang="ja-JP" altLang="en-US" dirty="0" err="1" smtClean="0"/>
              <a:t>，</a:t>
            </a:r>
            <a:r>
              <a:rPr kumimoji="1" lang="en-US" altLang="ja-JP" dirty="0" smtClean="0"/>
              <a:t>b</a:t>
            </a:r>
            <a:r>
              <a:rPr kumimoji="1" lang="ja-JP" altLang="en-US" dirty="0" err="1" smtClean="0"/>
              <a:t>，</a:t>
            </a:r>
            <a:r>
              <a:rPr kumimoji="1" lang="en-US" altLang="ja-JP" dirty="0" smtClean="0"/>
              <a:t>c</a:t>
            </a:r>
            <a:r>
              <a:rPr kumimoji="1" lang="ja-JP" altLang="en-US" dirty="0" smtClean="0"/>
              <a:t>に対応する組み合わせとして，適切なものはどれか</a:t>
            </a:r>
            <a:endParaRPr kumimoji="1" lang="ja-JP" altLang="en-US" dirty="0"/>
          </a:p>
        </p:txBody>
      </p:sp>
      <p:graphicFrame>
        <p:nvGraphicFramePr>
          <p:cNvPr id="4" name="表 3"/>
          <p:cNvGraphicFramePr>
            <a:graphicFrameLocks noGrp="1"/>
          </p:cNvGraphicFramePr>
          <p:nvPr>
            <p:extLst>
              <p:ext uri="{D42A27DB-BD31-4B8C-83A1-F6EECF244321}">
                <p14:modId xmlns:p14="http://schemas.microsoft.com/office/powerpoint/2010/main" val="843927983"/>
              </p:ext>
            </p:extLst>
          </p:nvPr>
        </p:nvGraphicFramePr>
        <p:xfrm>
          <a:off x="1475656" y="2564904"/>
          <a:ext cx="7344816" cy="1188720"/>
        </p:xfrm>
        <a:graphic>
          <a:graphicData uri="http://schemas.openxmlformats.org/drawingml/2006/table">
            <a:tbl>
              <a:tblPr bandRow="1">
                <a:tableStyleId>{5C22544A-7EE6-4342-B048-85BDC9FD1C3A}</a:tableStyleId>
              </a:tblPr>
              <a:tblGrid>
                <a:gridCol w="3024336"/>
                <a:gridCol w="1368152"/>
                <a:gridCol w="1512168"/>
                <a:gridCol w="1440160"/>
              </a:tblGrid>
              <a:tr h="370840">
                <a:tc>
                  <a:txBody>
                    <a:bodyPr/>
                    <a:lstStyle/>
                    <a:p>
                      <a:pPr algn="ctr"/>
                      <a:r>
                        <a:rPr kumimoji="1" lang="en-US" altLang="ja-JP" sz="2000" dirty="0" smtClean="0"/>
                        <a:t>RAID</a:t>
                      </a:r>
                      <a:r>
                        <a:rPr kumimoji="1" lang="ja-JP" altLang="en-US" sz="2000" dirty="0" smtClean="0"/>
                        <a:t>の種類</a:t>
                      </a:r>
                      <a:endParaRPr kumimoji="1" lang="ja-JP" altLang="en-US" sz="2000" dirty="0"/>
                    </a:p>
                  </a:txBody>
                  <a:tcPr/>
                </a:tc>
                <a:tc>
                  <a:txBody>
                    <a:bodyPr/>
                    <a:lstStyle/>
                    <a:p>
                      <a:pPr algn="ctr"/>
                      <a:r>
                        <a:rPr kumimoji="1" lang="en-US" altLang="ja-JP" sz="2000" dirty="0" smtClean="0"/>
                        <a:t>a</a:t>
                      </a:r>
                      <a:endParaRPr kumimoji="1" lang="ja-JP" altLang="en-US" sz="2000" dirty="0"/>
                    </a:p>
                  </a:txBody>
                  <a:tcPr/>
                </a:tc>
                <a:tc>
                  <a:txBody>
                    <a:bodyPr/>
                    <a:lstStyle/>
                    <a:p>
                      <a:pPr algn="ctr"/>
                      <a:r>
                        <a:rPr kumimoji="1" lang="en-US" altLang="ja-JP" sz="2000" dirty="0" smtClean="0"/>
                        <a:t>b</a:t>
                      </a:r>
                      <a:endParaRPr kumimoji="1" lang="ja-JP" altLang="en-US" sz="2000" dirty="0"/>
                    </a:p>
                  </a:txBody>
                  <a:tcPr/>
                </a:tc>
                <a:tc>
                  <a:txBody>
                    <a:bodyPr/>
                    <a:lstStyle/>
                    <a:p>
                      <a:pPr algn="ctr"/>
                      <a:r>
                        <a:rPr kumimoji="1" lang="en-US" altLang="ja-JP" sz="2000" dirty="0" smtClean="0"/>
                        <a:t>c</a:t>
                      </a:r>
                      <a:endParaRPr kumimoji="1" lang="ja-JP" altLang="en-US" sz="2000" dirty="0"/>
                    </a:p>
                  </a:txBody>
                  <a:tcPr/>
                </a:tc>
              </a:tr>
              <a:tr h="370840">
                <a:tc>
                  <a:txBody>
                    <a:bodyPr/>
                    <a:lstStyle/>
                    <a:p>
                      <a:pPr algn="ctr"/>
                      <a:r>
                        <a:rPr kumimoji="1" lang="ja-JP" altLang="en-US" sz="2000" dirty="0" smtClean="0"/>
                        <a:t>ストライピングの単位</a:t>
                      </a:r>
                      <a:endParaRPr kumimoji="1" lang="ja-JP" altLang="en-US" sz="2000" dirty="0"/>
                    </a:p>
                  </a:txBody>
                  <a:tcPr/>
                </a:tc>
                <a:tc>
                  <a:txBody>
                    <a:bodyPr/>
                    <a:lstStyle/>
                    <a:p>
                      <a:pPr algn="ctr"/>
                      <a:r>
                        <a:rPr kumimoji="1" lang="ja-JP" altLang="en-US" sz="2000" dirty="0" smtClean="0"/>
                        <a:t>ビット</a:t>
                      </a:r>
                      <a:endParaRPr kumimoji="1" lang="ja-JP" altLang="en-US" sz="2000" dirty="0"/>
                    </a:p>
                  </a:txBody>
                  <a:tcPr/>
                </a:tc>
                <a:tc>
                  <a:txBody>
                    <a:bodyPr/>
                    <a:lstStyle/>
                    <a:p>
                      <a:pPr algn="ctr"/>
                      <a:r>
                        <a:rPr kumimoji="1" lang="ja-JP" altLang="en-US" sz="2000" dirty="0" smtClean="0"/>
                        <a:t>ブロック</a:t>
                      </a:r>
                      <a:endParaRPr kumimoji="1" lang="ja-JP" altLang="en-US" sz="2000" dirty="0"/>
                    </a:p>
                  </a:txBody>
                  <a:tcPr/>
                </a:tc>
                <a:tc>
                  <a:txBody>
                    <a:bodyPr/>
                    <a:lstStyle/>
                    <a:p>
                      <a:pPr algn="ctr"/>
                      <a:r>
                        <a:rPr kumimoji="1" lang="ja-JP" altLang="en-US" sz="2000" dirty="0" smtClean="0"/>
                        <a:t>ブロック</a:t>
                      </a:r>
                      <a:endParaRPr kumimoji="1" lang="ja-JP" altLang="en-US" sz="2000" dirty="0"/>
                    </a:p>
                  </a:txBody>
                  <a:tcPr/>
                </a:tc>
              </a:tr>
              <a:tr h="370840">
                <a:tc>
                  <a:txBody>
                    <a:bodyPr/>
                    <a:lstStyle/>
                    <a:p>
                      <a:pPr algn="ctr"/>
                      <a:r>
                        <a:rPr kumimoji="1" lang="ja-JP" altLang="en-US" sz="2000" dirty="0" smtClean="0"/>
                        <a:t>冗長ディスクの構成</a:t>
                      </a:r>
                      <a:endParaRPr kumimoji="1" lang="ja-JP" altLang="en-US" sz="2000" dirty="0"/>
                    </a:p>
                  </a:txBody>
                  <a:tcPr/>
                </a:tc>
                <a:tc>
                  <a:txBody>
                    <a:bodyPr/>
                    <a:lstStyle/>
                    <a:p>
                      <a:pPr algn="ctr"/>
                      <a:r>
                        <a:rPr kumimoji="1" lang="ja-JP" altLang="en-US" sz="2000" dirty="0" smtClean="0"/>
                        <a:t>固定</a:t>
                      </a:r>
                      <a:endParaRPr kumimoji="1" lang="ja-JP" altLang="en-US" sz="2000" dirty="0"/>
                    </a:p>
                  </a:txBody>
                  <a:tcPr/>
                </a:tc>
                <a:tc>
                  <a:txBody>
                    <a:bodyPr/>
                    <a:lstStyle/>
                    <a:p>
                      <a:pPr algn="ctr"/>
                      <a:r>
                        <a:rPr kumimoji="1" lang="ja-JP" altLang="en-US" sz="2000" dirty="0" smtClean="0"/>
                        <a:t>固定</a:t>
                      </a:r>
                      <a:endParaRPr kumimoji="1" lang="ja-JP" altLang="en-US" sz="2000" dirty="0"/>
                    </a:p>
                  </a:txBody>
                  <a:tcPr/>
                </a:tc>
                <a:tc>
                  <a:txBody>
                    <a:bodyPr/>
                    <a:lstStyle/>
                    <a:p>
                      <a:pPr algn="ctr"/>
                      <a:r>
                        <a:rPr kumimoji="1" lang="ja-JP" altLang="en-US" sz="2000" dirty="0" smtClean="0"/>
                        <a:t>分散</a:t>
                      </a:r>
                      <a:endParaRPr kumimoji="1" lang="ja-JP" altLang="en-US" sz="2000" dirty="0"/>
                    </a:p>
                  </a:txBody>
                  <a:tcPr/>
                </a:tc>
              </a:tr>
            </a:tbl>
          </a:graphicData>
        </a:graphic>
      </p:graphicFrame>
      <p:graphicFrame>
        <p:nvGraphicFramePr>
          <p:cNvPr id="5" name="表 4"/>
          <p:cNvGraphicFramePr>
            <a:graphicFrameLocks noGrp="1"/>
          </p:cNvGraphicFramePr>
          <p:nvPr>
            <p:extLst>
              <p:ext uri="{D42A27DB-BD31-4B8C-83A1-F6EECF244321}">
                <p14:modId xmlns:p14="http://schemas.microsoft.com/office/powerpoint/2010/main" val="1481810829"/>
              </p:ext>
            </p:extLst>
          </p:nvPr>
        </p:nvGraphicFramePr>
        <p:xfrm>
          <a:off x="1547664" y="4149080"/>
          <a:ext cx="7272808" cy="2448270"/>
        </p:xfrm>
        <a:graphic>
          <a:graphicData uri="http://schemas.openxmlformats.org/drawingml/2006/table">
            <a:tbl>
              <a:tblPr bandRow="1">
                <a:tableStyleId>{21E4AEA4-8DFA-4A89-87EB-49C32662AFE0}</a:tableStyleId>
              </a:tblPr>
              <a:tblGrid>
                <a:gridCol w="432048"/>
                <a:gridCol w="2304256"/>
                <a:gridCol w="2232248"/>
                <a:gridCol w="2304256"/>
              </a:tblGrid>
              <a:tr h="489654">
                <a:tc>
                  <a:txBody>
                    <a:bodyPr/>
                    <a:lstStyle/>
                    <a:p>
                      <a:pPr algn="ctr"/>
                      <a:endParaRPr kumimoji="1" lang="ja-JP" altLang="en-US" sz="2400" dirty="0"/>
                    </a:p>
                  </a:txBody>
                  <a:tcPr/>
                </a:tc>
                <a:tc>
                  <a:txBody>
                    <a:bodyPr/>
                    <a:lstStyle/>
                    <a:p>
                      <a:pPr algn="ctr"/>
                      <a:r>
                        <a:rPr kumimoji="1" lang="en-US" altLang="ja-JP" sz="2400" dirty="0" smtClean="0"/>
                        <a:t>a</a:t>
                      </a:r>
                      <a:endParaRPr kumimoji="1" lang="ja-JP" altLang="en-US" sz="2400" dirty="0"/>
                    </a:p>
                  </a:txBody>
                  <a:tcPr/>
                </a:tc>
                <a:tc>
                  <a:txBody>
                    <a:bodyPr/>
                    <a:lstStyle/>
                    <a:p>
                      <a:pPr algn="ctr"/>
                      <a:r>
                        <a:rPr kumimoji="1" lang="en-US" altLang="ja-JP" sz="2400" dirty="0" smtClean="0"/>
                        <a:t>b</a:t>
                      </a:r>
                      <a:endParaRPr kumimoji="1" lang="ja-JP" altLang="en-US" sz="2400" dirty="0"/>
                    </a:p>
                  </a:txBody>
                  <a:tcPr/>
                </a:tc>
                <a:tc>
                  <a:txBody>
                    <a:bodyPr/>
                    <a:lstStyle/>
                    <a:p>
                      <a:pPr algn="ctr"/>
                      <a:r>
                        <a:rPr kumimoji="1" lang="en-US" altLang="ja-JP" sz="2400" dirty="0" smtClean="0"/>
                        <a:t>c</a:t>
                      </a:r>
                      <a:endParaRPr kumimoji="1" lang="ja-JP" altLang="en-US" sz="2400" dirty="0"/>
                    </a:p>
                  </a:txBody>
                  <a:tcPr/>
                </a:tc>
              </a:tr>
              <a:tr h="489654">
                <a:tc>
                  <a:txBody>
                    <a:bodyPr/>
                    <a:lstStyle/>
                    <a:p>
                      <a:pPr algn="ctr"/>
                      <a:r>
                        <a:rPr kumimoji="1" lang="ja-JP" altLang="en-US" sz="2400" dirty="0" smtClean="0"/>
                        <a:t>ア</a:t>
                      </a:r>
                      <a:endParaRPr kumimoji="1" lang="ja-JP" altLang="en-US" sz="2400" dirty="0"/>
                    </a:p>
                  </a:txBody>
                  <a:tcPr/>
                </a:tc>
                <a:tc>
                  <a:txBody>
                    <a:bodyPr/>
                    <a:lstStyle/>
                    <a:p>
                      <a:pPr algn="ctr"/>
                      <a:r>
                        <a:rPr kumimoji="1" lang="en-US" altLang="ja-JP" sz="2400" dirty="0" smtClean="0"/>
                        <a:t>RAID3</a:t>
                      </a:r>
                      <a:endParaRPr kumimoji="1" lang="ja-JP" altLang="en-US" sz="2400" dirty="0"/>
                    </a:p>
                  </a:txBody>
                  <a:tcPr/>
                </a:tc>
                <a:tc>
                  <a:txBody>
                    <a:bodyPr/>
                    <a:lstStyle/>
                    <a:p>
                      <a:pPr algn="ctr"/>
                      <a:r>
                        <a:rPr kumimoji="1" lang="en-US" altLang="ja-JP" sz="2400" dirty="0" smtClean="0"/>
                        <a:t>RAID4</a:t>
                      </a:r>
                      <a:endParaRPr kumimoji="1" lang="ja-JP" altLang="en-US" sz="2400" dirty="0"/>
                    </a:p>
                  </a:txBody>
                  <a:tcPr/>
                </a:tc>
                <a:tc>
                  <a:txBody>
                    <a:bodyPr/>
                    <a:lstStyle/>
                    <a:p>
                      <a:pPr algn="ctr"/>
                      <a:r>
                        <a:rPr kumimoji="1" lang="en-US" altLang="ja-JP" sz="2400" dirty="0" smtClean="0"/>
                        <a:t>RAID5</a:t>
                      </a:r>
                      <a:endParaRPr kumimoji="1" lang="ja-JP" altLang="en-US" sz="2400" dirty="0"/>
                    </a:p>
                  </a:txBody>
                  <a:tcPr/>
                </a:tc>
              </a:tr>
              <a:tr h="489654">
                <a:tc>
                  <a:txBody>
                    <a:bodyPr/>
                    <a:lstStyle/>
                    <a:p>
                      <a:pPr algn="ctr"/>
                      <a:r>
                        <a:rPr kumimoji="1" lang="ja-JP" altLang="en-US" sz="2400" dirty="0" smtClean="0"/>
                        <a:t>イ</a:t>
                      </a:r>
                      <a:endParaRPr kumimoji="1" lang="ja-JP" altLang="en-US" sz="2400" dirty="0"/>
                    </a:p>
                  </a:txBody>
                  <a:tcPr/>
                </a:tc>
                <a:tc>
                  <a:txBody>
                    <a:bodyPr/>
                    <a:lstStyle/>
                    <a:p>
                      <a:pPr algn="ctr"/>
                      <a:r>
                        <a:rPr kumimoji="1" lang="en-US" altLang="ja-JP" sz="2400" dirty="0" smtClean="0"/>
                        <a:t>RAID3</a:t>
                      </a:r>
                      <a:endParaRPr kumimoji="1" lang="ja-JP" altLang="en-US" sz="2400" dirty="0"/>
                    </a:p>
                  </a:txBody>
                  <a:tcPr/>
                </a:tc>
                <a:tc>
                  <a:txBody>
                    <a:bodyPr/>
                    <a:lstStyle/>
                    <a:p>
                      <a:pPr algn="ctr"/>
                      <a:r>
                        <a:rPr kumimoji="1" lang="en-US" altLang="ja-JP" sz="2400" dirty="0" smtClean="0"/>
                        <a:t>RAID5</a:t>
                      </a:r>
                      <a:endParaRPr kumimoji="1" lang="ja-JP" altLang="en-US" sz="2400" dirty="0"/>
                    </a:p>
                  </a:txBody>
                  <a:tcPr/>
                </a:tc>
                <a:tc>
                  <a:txBody>
                    <a:bodyPr/>
                    <a:lstStyle/>
                    <a:p>
                      <a:pPr algn="ctr"/>
                      <a:r>
                        <a:rPr kumimoji="1" lang="en-US" altLang="ja-JP" sz="2400" dirty="0" smtClean="0"/>
                        <a:t>RAID4</a:t>
                      </a:r>
                      <a:endParaRPr kumimoji="1" lang="ja-JP" altLang="en-US" sz="2400" dirty="0"/>
                    </a:p>
                  </a:txBody>
                  <a:tcPr/>
                </a:tc>
              </a:tr>
              <a:tr h="489654">
                <a:tc>
                  <a:txBody>
                    <a:bodyPr/>
                    <a:lstStyle/>
                    <a:p>
                      <a:pPr algn="ctr"/>
                      <a:r>
                        <a:rPr kumimoji="1" lang="ja-JP" altLang="en-US" sz="2400" dirty="0" smtClean="0"/>
                        <a:t>ウ</a:t>
                      </a:r>
                      <a:endParaRPr kumimoji="1" lang="ja-JP" altLang="en-US" sz="2400" dirty="0"/>
                    </a:p>
                  </a:txBody>
                  <a:tcPr/>
                </a:tc>
                <a:tc>
                  <a:txBody>
                    <a:bodyPr/>
                    <a:lstStyle/>
                    <a:p>
                      <a:pPr algn="ctr"/>
                      <a:r>
                        <a:rPr kumimoji="1" lang="en-US" altLang="ja-JP" sz="2400" dirty="0" smtClean="0"/>
                        <a:t>RAID4</a:t>
                      </a:r>
                      <a:endParaRPr kumimoji="1" lang="ja-JP" altLang="en-US" sz="2400" dirty="0"/>
                    </a:p>
                  </a:txBody>
                  <a:tcPr/>
                </a:tc>
                <a:tc>
                  <a:txBody>
                    <a:bodyPr/>
                    <a:lstStyle/>
                    <a:p>
                      <a:pPr algn="ctr"/>
                      <a:r>
                        <a:rPr kumimoji="1" lang="en-US" altLang="ja-JP" sz="2400" dirty="0" smtClean="0"/>
                        <a:t>RAID3</a:t>
                      </a:r>
                      <a:endParaRPr kumimoji="1" lang="ja-JP" altLang="en-US" sz="2400" dirty="0"/>
                    </a:p>
                  </a:txBody>
                  <a:tcPr/>
                </a:tc>
                <a:tc>
                  <a:txBody>
                    <a:bodyPr/>
                    <a:lstStyle/>
                    <a:p>
                      <a:pPr algn="ctr"/>
                      <a:r>
                        <a:rPr kumimoji="1" lang="en-US" altLang="ja-JP" sz="2400" dirty="0" smtClean="0"/>
                        <a:t>RAID5</a:t>
                      </a:r>
                      <a:endParaRPr kumimoji="1" lang="ja-JP" altLang="en-US" sz="2400" dirty="0"/>
                    </a:p>
                  </a:txBody>
                  <a:tcPr/>
                </a:tc>
              </a:tr>
              <a:tr h="489654">
                <a:tc>
                  <a:txBody>
                    <a:bodyPr/>
                    <a:lstStyle/>
                    <a:p>
                      <a:pPr algn="ctr"/>
                      <a:r>
                        <a:rPr kumimoji="1" lang="ja-JP" altLang="en-US" sz="2400" dirty="0" smtClean="0"/>
                        <a:t>エ</a:t>
                      </a:r>
                      <a:endParaRPr kumimoji="1" lang="ja-JP" altLang="en-US" sz="2400" dirty="0"/>
                    </a:p>
                  </a:txBody>
                  <a:tcPr/>
                </a:tc>
                <a:tc>
                  <a:txBody>
                    <a:bodyPr/>
                    <a:lstStyle/>
                    <a:p>
                      <a:pPr algn="ctr"/>
                      <a:r>
                        <a:rPr kumimoji="1" lang="en-US" altLang="ja-JP" sz="2400" dirty="0" smtClean="0"/>
                        <a:t>RAID4</a:t>
                      </a:r>
                      <a:endParaRPr kumimoji="1" lang="ja-JP" altLang="en-US" sz="2400" dirty="0"/>
                    </a:p>
                  </a:txBody>
                  <a:tcPr/>
                </a:tc>
                <a:tc>
                  <a:txBody>
                    <a:bodyPr/>
                    <a:lstStyle/>
                    <a:p>
                      <a:pPr algn="ctr"/>
                      <a:r>
                        <a:rPr kumimoji="1" lang="en-US" altLang="ja-JP" sz="2400" dirty="0" smtClean="0"/>
                        <a:t>RAID5</a:t>
                      </a:r>
                      <a:endParaRPr kumimoji="1" lang="ja-JP" altLang="en-US" sz="2400" dirty="0"/>
                    </a:p>
                  </a:txBody>
                  <a:tcPr/>
                </a:tc>
                <a:tc>
                  <a:txBody>
                    <a:bodyPr/>
                    <a:lstStyle/>
                    <a:p>
                      <a:pPr algn="ctr"/>
                      <a:r>
                        <a:rPr kumimoji="1" lang="en-US" altLang="ja-JP" sz="2400" dirty="0" smtClean="0"/>
                        <a:t>RAID3</a:t>
                      </a:r>
                      <a:endParaRPr kumimoji="1" lang="ja-JP" altLang="en-US" sz="2400" dirty="0"/>
                    </a:p>
                  </a:txBody>
                  <a:tcPr/>
                </a:tc>
              </a:tr>
            </a:tbl>
          </a:graphicData>
        </a:graphic>
      </p:graphicFrame>
    </p:spTree>
    <p:extLst>
      <p:ext uri="{BB962C8B-B14F-4D97-AF65-F5344CB8AC3E}">
        <p14:creationId xmlns:p14="http://schemas.microsoft.com/office/powerpoint/2010/main" val="8876502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答え</a:t>
            </a:r>
            <a:endParaRPr kumimoji="1" lang="ja-JP" altLang="en-US" dirty="0"/>
          </a:p>
        </p:txBody>
      </p:sp>
      <p:sp>
        <p:nvSpPr>
          <p:cNvPr id="3" name="コンテンツ プレースホルダー 2"/>
          <p:cNvSpPr>
            <a:spLocks noGrp="1"/>
          </p:cNvSpPr>
          <p:nvPr>
            <p:ph idx="1"/>
          </p:nvPr>
        </p:nvSpPr>
        <p:spPr/>
        <p:txBody>
          <a:bodyPr/>
          <a:lstStyle/>
          <a:p>
            <a:pPr marL="82296" indent="0">
              <a:buNone/>
            </a:pPr>
            <a:r>
              <a:rPr kumimoji="1" lang="ja-JP" altLang="en-US" b="1" u="sng" dirty="0" smtClean="0">
                <a:solidFill>
                  <a:srgbClr val="FF0000"/>
                </a:solidFill>
              </a:rPr>
              <a:t>ア</a:t>
            </a:r>
            <a:endParaRPr kumimoji="1" lang="en-US" altLang="ja-JP" b="1" u="sng" dirty="0" smtClean="0">
              <a:solidFill>
                <a:srgbClr val="FF0000"/>
              </a:solidFill>
            </a:endParaRPr>
          </a:p>
          <a:p>
            <a:endParaRPr lang="en-US" altLang="ja-JP" dirty="0"/>
          </a:p>
          <a:p>
            <a:r>
              <a:rPr kumimoji="1" lang="en-US" altLang="ja-JP" dirty="0" smtClean="0"/>
              <a:t>a</a:t>
            </a:r>
            <a:r>
              <a:rPr kumimoji="1" lang="ja-JP" altLang="en-US" dirty="0" smtClean="0"/>
              <a:t>はストライピング単位がビットで，冗長ディスクが固定なので</a:t>
            </a:r>
            <a:r>
              <a:rPr kumimoji="1" lang="en-US" altLang="ja-JP" dirty="0" smtClean="0"/>
              <a:t>RAID</a:t>
            </a:r>
            <a:r>
              <a:rPr lang="en-US" altLang="ja-JP" dirty="0" smtClean="0"/>
              <a:t>3</a:t>
            </a:r>
          </a:p>
          <a:p>
            <a:r>
              <a:rPr lang="en-US" altLang="ja-JP" dirty="0"/>
              <a:t>b</a:t>
            </a:r>
            <a:r>
              <a:rPr kumimoji="1" lang="ja-JP" altLang="en-US" dirty="0" smtClean="0"/>
              <a:t>はストライピング単位がブロックで，冗長ディスクが固定なので</a:t>
            </a:r>
            <a:r>
              <a:rPr kumimoji="1" lang="en-US" altLang="ja-JP" dirty="0" smtClean="0"/>
              <a:t>RAID4</a:t>
            </a:r>
          </a:p>
          <a:p>
            <a:r>
              <a:rPr lang="en-US" altLang="ja-JP" dirty="0"/>
              <a:t>c</a:t>
            </a:r>
            <a:r>
              <a:rPr lang="ja-JP" altLang="en-US" dirty="0" smtClean="0"/>
              <a:t>は冗長ディスクが分散なので</a:t>
            </a:r>
            <a:r>
              <a:rPr lang="en-US" altLang="ja-JP" dirty="0" smtClean="0"/>
              <a:t>RAID5</a:t>
            </a:r>
          </a:p>
          <a:p>
            <a:endParaRPr kumimoji="1" lang="en-US" altLang="ja-JP" dirty="0"/>
          </a:p>
          <a:p>
            <a:endParaRPr kumimoji="1" lang="ja-JP" altLang="en-US" dirty="0"/>
          </a:p>
        </p:txBody>
      </p:sp>
    </p:spTree>
    <p:extLst>
      <p:ext uri="{BB962C8B-B14F-4D97-AF65-F5344CB8AC3E}">
        <p14:creationId xmlns:p14="http://schemas.microsoft.com/office/powerpoint/2010/main" val="5209921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信頼性設計</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システム全体の信頼性を設計するときにシステム１つ１つを見る場合と違った，全体の視点というものが必要</a:t>
            </a:r>
            <a:endParaRPr kumimoji="1" lang="en-US" altLang="ja-JP" dirty="0" smtClean="0"/>
          </a:p>
          <a:p>
            <a:pPr marL="916686" lvl="1" indent="-514350">
              <a:buFont typeface="+mj-lt"/>
              <a:buAutoNum type="arabicPeriod"/>
            </a:pPr>
            <a:r>
              <a:rPr lang="ja-JP" altLang="en-US" dirty="0" smtClean="0"/>
              <a:t>フォールトトレランス</a:t>
            </a:r>
            <a:endParaRPr lang="en-US" altLang="ja-JP" dirty="0" smtClean="0"/>
          </a:p>
          <a:p>
            <a:pPr marL="916686" lvl="1" indent="-514350">
              <a:buFont typeface="+mj-lt"/>
              <a:buAutoNum type="arabicPeriod"/>
            </a:pPr>
            <a:r>
              <a:rPr kumimoji="1" lang="ja-JP" altLang="en-US" dirty="0" smtClean="0"/>
              <a:t>フォールトアボイダンス</a:t>
            </a:r>
            <a:endParaRPr kumimoji="1" lang="en-US" altLang="ja-JP" dirty="0" smtClean="0"/>
          </a:p>
          <a:p>
            <a:pPr marL="916686" lvl="1" indent="-514350">
              <a:buFont typeface="+mj-lt"/>
              <a:buAutoNum type="arabicPeriod"/>
            </a:pPr>
            <a:r>
              <a:rPr lang="ja-JP" altLang="en-US" dirty="0" smtClean="0"/>
              <a:t>フェールセーフ</a:t>
            </a:r>
            <a:endParaRPr lang="en-US" altLang="ja-JP" dirty="0" smtClean="0"/>
          </a:p>
          <a:p>
            <a:pPr marL="916686" lvl="1" indent="-514350">
              <a:buFont typeface="+mj-lt"/>
              <a:buAutoNum type="arabicPeriod"/>
            </a:pPr>
            <a:r>
              <a:rPr kumimoji="1" lang="ja-JP" altLang="en-US" dirty="0" smtClean="0"/>
              <a:t>フェールソフト</a:t>
            </a:r>
            <a:endParaRPr kumimoji="1" lang="en-US" altLang="ja-JP" dirty="0" smtClean="0"/>
          </a:p>
          <a:p>
            <a:pPr marL="916686" lvl="1" indent="-514350">
              <a:buFont typeface="+mj-lt"/>
              <a:buAutoNum type="arabicPeriod"/>
            </a:pPr>
            <a:r>
              <a:rPr lang="ja-JP" altLang="en-US" dirty="0" smtClean="0"/>
              <a:t>フォールトマスキング</a:t>
            </a:r>
            <a:endParaRPr lang="en-US" altLang="ja-JP" dirty="0" smtClean="0"/>
          </a:p>
          <a:p>
            <a:pPr marL="916686" lvl="1" indent="-514350">
              <a:buFont typeface="+mj-lt"/>
              <a:buAutoNum type="arabicPeriod"/>
            </a:pPr>
            <a:r>
              <a:rPr kumimoji="1" lang="ja-JP" altLang="en-US" dirty="0"/>
              <a:t>フールプルーフ</a:t>
            </a:r>
          </a:p>
        </p:txBody>
      </p:sp>
    </p:spTree>
    <p:extLst>
      <p:ext uri="{BB962C8B-B14F-4D97-AF65-F5344CB8AC3E}">
        <p14:creationId xmlns:p14="http://schemas.microsoft.com/office/powerpoint/2010/main" val="34687935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各用語（１）</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solidFill>
                  <a:srgbClr val="FF0000"/>
                </a:solidFill>
              </a:rPr>
              <a:t>フォールトトレランス</a:t>
            </a:r>
            <a:endParaRPr kumimoji="1" lang="en-US" altLang="ja-JP" dirty="0" smtClean="0">
              <a:solidFill>
                <a:srgbClr val="FF0000"/>
              </a:solidFill>
            </a:endParaRPr>
          </a:p>
          <a:p>
            <a:pPr lvl="1"/>
            <a:r>
              <a:rPr lang="ja-JP" altLang="en-US" dirty="0" smtClean="0"/>
              <a:t>システムの一部で障害が起こっても，全体でカバーして機能停止を防ぐという設計手法</a:t>
            </a:r>
            <a:endParaRPr lang="en-US" altLang="ja-JP" dirty="0" smtClean="0"/>
          </a:p>
          <a:p>
            <a:r>
              <a:rPr kumimoji="1" lang="ja-JP" altLang="en-US" dirty="0" smtClean="0">
                <a:solidFill>
                  <a:srgbClr val="FF0000"/>
                </a:solidFill>
              </a:rPr>
              <a:t>フォールト</a:t>
            </a:r>
            <a:r>
              <a:rPr lang="ja-JP" altLang="en-US" dirty="0" smtClean="0">
                <a:solidFill>
                  <a:srgbClr val="FF0000"/>
                </a:solidFill>
              </a:rPr>
              <a:t>アボイダンス</a:t>
            </a:r>
            <a:endParaRPr lang="en-US" altLang="ja-JP" dirty="0" smtClean="0">
              <a:solidFill>
                <a:srgbClr val="FF0000"/>
              </a:solidFill>
            </a:endParaRPr>
          </a:p>
          <a:p>
            <a:pPr lvl="1"/>
            <a:r>
              <a:rPr lang="ja-JP" altLang="en-US" dirty="0"/>
              <a:t>個々</a:t>
            </a:r>
            <a:r>
              <a:rPr kumimoji="1" lang="ja-JP" altLang="en-US" dirty="0" smtClean="0"/>
              <a:t>の機器の障害の起こる確率を下げて，全体として信頼性を上げるという考え方</a:t>
            </a:r>
            <a:endParaRPr kumimoji="1" lang="en-US" altLang="ja-JP" dirty="0" smtClean="0"/>
          </a:p>
          <a:p>
            <a:r>
              <a:rPr lang="ja-JP" altLang="en-US" dirty="0" smtClean="0">
                <a:solidFill>
                  <a:srgbClr val="FF0000"/>
                </a:solidFill>
              </a:rPr>
              <a:t>フェールセーフ</a:t>
            </a:r>
            <a:endParaRPr lang="en-US" altLang="ja-JP" dirty="0" smtClean="0">
              <a:solidFill>
                <a:srgbClr val="FF0000"/>
              </a:solidFill>
            </a:endParaRPr>
          </a:p>
          <a:p>
            <a:pPr lvl="1"/>
            <a:r>
              <a:rPr kumimoji="1" lang="ja-JP" altLang="en-US" dirty="0" smtClean="0"/>
              <a:t>システムに障害が発生した時，</a:t>
            </a:r>
            <a:r>
              <a:rPr kumimoji="1" lang="ja-JP" altLang="en-US" b="1" dirty="0" smtClean="0"/>
              <a:t>安全側に制御する方法</a:t>
            </a:r>
            <a:r>
              <a:rPr kumimoji="1" lang="ja-JP" altLang="en-US" dirty="0" smtClean="0"/>
              <a:t>（例：信号が故障したときにとりあえず赤を点灯するなど）</a:t>
            </a:r>
            <a:endParaRPr kumimoji="1" lang="ja-JP" altLang="en-US" dirty="0"/>
          </a:p>
        </p:txBody>
      </p:sp>
    </p:spTree>
    <p:extLst>
      <p:ext uri="{BB962C8B-B14F-4D97-AF65-F5344CB8AC3E}">
        <p14:creationId xmlns:p14="http://schemas.microsoft.com/office/powerpoint/2010/main" val="25552535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各用語（</a:t>
            </a:r>
            <a:r>
              <a:rPr lang="ja-JP" altLang="en-US" dirty="0" smtClean="0"/>
              <a:t>２</a:t>
            </a:r>
            <a:r>
              <a:rPr kumimoji="1" lang="ja-JP" altLang="en-US" dirty="0" smtClean="0"/>
              <a:t>）</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r>
              <a:rPr kumimoji="1" lang="ja-JP" altLang="en-US" dirty="0" smtClean="0">
                <a:solidFill>
                  <a:srgbClr val="FF0000"/>
                </a:solidFill>
              </a:rPr>
              <a:t>フェールソフト</a:t>
            </a:r>
            <a:endParaRPr kumimoji="1" lang="en-US" altLang="ja-JP" dirty="0" smtClean="0">
              <a:solidFill>
                <a:srgbClr val="FF0000"/>
              </a:solidFill>
            </a:endParaRPr>
          </a:p>
          <a:p>
            <a:pPr lvl="1"/>
            <a:r>
              <a:rPr lang="ja-JP" altLang="en-US" dirty="0" smtClean="0"/>
              <a:t>システムに障害が発生したとき，障害が起こった部分を切り離すなどして</a:t>
            </a:r>
            <a:r>
              <a:rPr lang="ja-JP" altLang="en-US" b="1" dirty="0" smtClean="0"/>
              <a:t>最低限のシステムの稼働</a:t>
            </a:r>
            <a:r>
              <a:rPr lang="ja-JP" altLang="en-US" dirty="0" smtClean="0"/>
              <a:t>を続ける方法</a:t>
            </a:r>
            <a:endParaRPr lang="en-US" altLang="ja-JP" dirty="0" smtClean="0"/>
          </a:p>
          <a:p>
            <a:pPr lvl="2"/>
            <a:r>
              <a:rPr kumimoji="1" lang="ja-JP" altLang="en-US" dirty="0" smtClean="0"/>
              <a:t>機能を限定的にして可動を続ける操作を</a:t>
            </a:r>
            <a:r>
              <a:rPr kumimoji="1" lang="ja-JP" altLang="en-US" dirty="0" smtClean="0">
                <a:solidFill>
                  <a:srgbClr val="FF0000"/>
                </a:solidFill>
              </a:rPr>
              <a:t>フォールバック</a:t>
            </a:r>
            <a:r>
              <a:rPr kumimoji="1" lang="ja-JP" altLang="en-US" dirty="0" smtClean="0"/>
              <a:t>という</a:t>
            </a:r>
            <a:endParaRPr kumimoji="1" lang="en-US" altLang="ja-JP" dirty="0" smtClean="0"/>
          </a:p>
          <a:p>
            <a:r>
              <a:rPr lang="ja-JP" altLang="en-US" dirty="0" smtClean="0"/>
              <a:t>フォールマスキング</a:t>
            </a:r>
            <a:endParaRPr lang="en-US" altLang="ja-JP" dirty="0" smtClean="0"/>
          </a:p>
          <a:p>
            <a:pPr lvl="1"/>
            <a:r>
              <a:rPr kumimoji="1" lang="ja-JP" altLang="en-US" dirty="0"/>
              <a:t>機器など</a:t>
            </a:r>
            <a:r>
              <a:rPr kumimoji="1" lang="ja-JP" altLang="en-US" dirty="0" smtClean="0"/>
              <a:t>に障害が発生したとき，その影響が外部にでないようにする方法</a:t>
            </a:r>
            <a:endParaRPr kumimoji="1" lang="en-US" altLang="ja-JP" dirty="0" smtClean="0"/>
          </a:p>
          <a:p>
            <a:r>
              <a:rPr lang="ja-JP" altLang="en-US" dirty="0" smtClean="0"/>
              <a:t>フールプルーフ</a:t>
            </a:r>
            <a:endParaRPr lang="en-US" altLang="ja-JP" dirty="0" smtClean="0"/>
          </a:p>
          <a:p>
            <a:pPr lvl="1"/>
            <a:r>
              <a:rPr kumimoji="1" lang="ja-JP" altLang="en-US" dirty="0"/>
              <a:t>利用者</a:t>
            </a:r>
            <a:r>
              <a:rPr kumimoji="1" lang="ja-JP" altLang="en-US" dirty="0" smtClean="0"/>
              <a:t>が間違った操作をしないように，しても危険にならないようにする設計</a:t>
            </a:r>
            <a:endParaRPr kumimoji="1" lang="ja-JP" altLang="en-US" dirty="0"/>
          </a:p>
        </p:txBody>
      </p:sp>
    </p:spTree>
    <p:extLst>
      <p:ext uri="{BB962C8B-B14F-4D97-AF65-F5344CB8AC3E}">
        <p14:creationId xmlns:p14="http://schemas.microsoft.com/office/powerpoint/2010/main" val="32747576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a:t>
            </a:r>
            <a:r>
              <a:rPr kumimoji="1" lang="en-US" altLang="ja-JP" dirty="0" smtClean="0"/>
              <a:t>	</a:t>
            </a:r>
            <a:endParaRPr kumimoji="1" lang="ja-JP" altLang="en-US" dirty="0"/>
          </a:p>
        </p:txBody>
      </p:sp>
      <p:sp>
        <p:nvSpPr>
          <p:cNvPr id="3" name="コンテンツ プレースホルダー 2"/>
          <p:cNvSpPr>
            <a:spLocks noGrp="1"/>
          </p:cNvSpPr>
          <p:nvPr>
            <p:ph idx="1"/>
          </p:nvPr>
        </p:nvSpPr>
        <p:spPr/>
        <p:txBody>
          <a:bodyPr>
            <a:normAutofit fontScale="92500" lnSpcReduction="20000"/>
          </a:bodyPr>
          <a:lstStyle/>
          <a:p>
            <a:pPr marL="82296" indent="0">
              <a:buNone/>
            </a:pPr>
            <a:r>
              <a:rPr kumimoji="1" lang="ja-JP" altLang="en-US" dirty="0" smtClean="0"/>
              <a:t>システムの性能向上技術に関する記述のうち，適切なものは</a:t>
            </a:r>
            <a:r>
              <a:rPr lang="ja-JP" altLang="en-US" dirty="0"/>
              <a:t>どれ</a:t>
            </a:r>
            <a:r>
              <a:rPr lang="ja-JP" altLang="en-US" dirty="0" smtClean="0"/>
              <a:t>か</a:t>
            </a:r>
            <a:endParaRPr lang="en-US" altLang="ja-JP" dirty="0" smtClean="0"/>
          </a:p>
          <a:p>
            <a:pPr marL="402336" lvl="1" indent="0">
              <a:buNone/>
            </a:pPr>
            <a:r>
              <a:rPr kumimoji="1" lang="ja-JP" altLang="en-US" dirty="0" smtClean="0">
                <a:solidFill>
                  <a:srgbClr val="FF0000"/>
                </a:solidFill>
              </a:rPr>
              <a:t>ア</a:t>
            </a:r>
            <a:r>
              <a:rPr kumimoji="1" lang="ja-JP" altLang="en-US" dirty="0" smtClean="0"/>
              <a:t>　故障が発生したときに，あらかじめ指定</a:t>
            </a:r>
            <a:r>
              <a:rPr kumimoji="1" lang="en-US" altLang="ja-JP" dirty="0" smtClean="0"/>
              <a:t>	</a:t>
            </a:r>
            <a:r>
              <a:rPr lang="ja-JP" altLang="en-US" dirty="0"/>
              <a:t>　</a:t>
            </a:r>
            <a:r>
              <a:rPr lang="ja-JP" altLang="en-US" dirty="0" smtClean="0"/>
              <a:t>　　　</a:t>
            </a:r>
            <a:r>
              <a:rPr kumimoji="1" lang="ja-JP" altLang="en-US" dirty="0" smtClean="0"/>
              <a:t>されている安全な状態にシステムを保つことを，フェールソフトという．</a:t>
            </a:r>
            <a:endParaRPr kumimoji="1" lang="en-US" altLang="ja-JP" dirty="0" smtClean="0"/>
          </a:p>
          <a:p>
            <a:pPr marL="402336" lvl="1" indent="0">
              <a:buNone/>
            </a:pPr>
            <a:r>
              <a:rPr lang="ja-JP" altLang="en-US" dirty="0" smtClean="0">
                <a:solidFill>
                  <a:srgbClr val="FF0000"/>
                </a:solidFill>
              </a:rPr>
              <a:t>イ</a:t>
            </a:r>
            <a:r>
              <a:rPr lang="ja-JP" altLang="en-US" dirty="0" smtClean="0"/>
              <a:t>故障が発生したときに，あらかじめ指定されている縮小した範囲のサービスを提供することを，フォールトマスキングという．</a:t>
            </a:r>
            <a:endParaRPr lang="en-US" altLang="ja-JP" dirty="0" smtClean="0"/>
          </a:p>
          <a:p>
            <a:pPr marL="402336" lvl="1" indent="0">
              <a:buNone/>
            </a:pPr>
            <a:r>
              <a:rPr lang="ja-JP" altLang="en-US" dirty="0" smtClean="0">
                <a:solidFill>
                  <a:srgbClr val="FF0000"/>
                </a:solidFill>
              </a:rPr>
              <a:t>ウ</a:t>
            </a:r>
            <a:r>
              <a:rPr lang="ja-JP" altLang="en-US" dirty="0" smtClean="0"/>
              <a:t>故障が発生したときに，その影響が誤りとあって外部に出ないように訂正することを，フェールセーフという．</a:t>
            </a:r>
            <a:endParaRPr lang="en-US" altLang="ja-JP" dirty="0" smtClean="0"/>
          </a:p>
          <a:p>
            <a:pPr marL="402336" lvl="1" indent="0">
              <a:buNone/>
            </a:pPr>
            <a:r>
              <a:rPr lang="ja-JP" altLang="en-US" dirty="0" smtClean="0">
                <a:solidFill>
                  <a:srgbClr val="FF0000"/>
                </a:solidFill>
              </a:rPr>
              <a:t>エ</a:t>
            </a:r>
            <a:r>
              <a:rPr lang="ja-JP" altLang="en-US" dirty="0" smtClean="0"/>
              <a:t>故障が発生した時に対処するのではなく，品質管理などを通じてシステム構成要素の信頼性を高めることを，フォールトアボイダンスという．</a:t>
            </a:r>
            <a:endParaRPr lang="en-US" altLang="ja-JP" dirty="0" smtClean="0"/>
          </a:p>
        </p:txBody>
      </p:sp>
    </p:spTree>
    <p:extLst>
      <p:ext uri="{BB962C8B-B14F-4D97-AF65-F5344CB8AC3E}">
        <p14:creationId xmlns:p14="http://schemas.microsoft.com/office/powerpoint/2010/main" val="13586879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答え</a:t>
            </a:r>
            <a:endParaRPr kumimoji="1" lang="ja-JP" altLang="en-US" dirty="0"/>
          </a:p>
        </p:txBody>
      </p:sp>
      <p:sp>
        <p:nvSpPr>
          <p:cNvPr id="3" name="コンテンツ プレースホルダー 2"/>
          <p:cNvSpPr>
            <a:spLocks noGrp="1"/>
          </p:cNvSpPr>
          <p:nvPr>
            <p:ph idx="1"/>
          </p:nvPr>
        </p:nvSpPr>
        <p:spPr/>
        <p:txBody>
          <a:bodyPr/>
          <a:lstStyle/>
          <a:p>
            <a:pPr marL="82296" indent="0">
              <a:buNone/>
            </a:pPr>
            <a:r>
              <a:rPr kumimoji="1" lang="ja-JP" altLang="en-US" b="1" u="sng" dirty="0" smtClean="0">
                <a:solidFill>
                  <a:srgbClr val="FF0000"/>
                </a:solidFill>
              </a:rPr>
              <a:t>エ</a:t>
            </a:r>
            <a:endParaRPr kumimoji="1" lang="en-US" altLang="ja-JP" b="1" u="sng" dirty="0" smtClean="0">
              <a:solidFill>
                <a:srgbClr val="FF0000"/>
              </a:solidFill>
            </a:endParaRPr>
          </a:p>
          <a:p>
            <a:pPr marL="82296" indent="0">
              <a:buNone/>
            </a:pPr>
            <a:endParaRPr kumimoji="1" lang="en-US" altLang="ja-JP" b="1" u="sng" dirty="0" smtClean="0">
              <a:solidFill>
                <a:srgbClr val="FF0000"/>
              </a:solidFill>
            </a:endParaRPr>
          </a:p>
          <a:p>
            <a:pPr marL="82296" indent="0">
              <a:buNone/>
            </a:pPr>
            <a:r>
              <a:rPr kumimoji="1" lang="ja-JP" altLang="en-US" dirty="0" smtClean="0"/>
              <a:t>アはフェールセーフ</a:t>
            </a:r>
            <a:endParaRPr kumimoji="1" lang="en-US" altLang="ja-JP" dirty="0" smtClean="0"/>
          </a:p>
          <a:p>
            <a:pPr marL="82296" indent="0">
              <a:buNone/>
            </a:pPr>
            <a:r>
              <a:rPr lang="ja-JP" altLang="en-US" dirty="0" smtClean="0"/>
              <a:t>イはフェールソフト</a:t>
            </a:r>
            <a:endParaRPr lang="en-US" altLang="ja-JP" dirty="0" smtClean="0"/>
          </a:p>
          <a:p>
            <a:pPr marL="82296" indent="0">
              <a:buNone/>
            </a:pPr>
            <a:r>
              <a:rPr kumimoji="1" lang="ja-JP" altLang="en-US" dirty="0" smtClean="0"/>
              <a:t>ウはフォールトマスキング</a:t>
            </a:r>
            <a:endParaRPr kumimoji="1" lang="en-US" altLang="ja-JP" dirty="0" smtClean="0"/>
          </a:p>
          <a:p>
            <a:pPr marL="82296" indent="0">
              <a:buNone/>
            </a:pPr>
            <a:r>
              <a:rPr lang="en-US" altLang="ja-JP" dirty="0" smtClean="0"/>
              <a:t>					</a:t>
            </a:r>
            <a:r>
              <a:rPr lang="ja-JP" altLang="en-US" dirty="0" smtClean="0"/>
              <a:t>の説明</a:t>
            </a:r>
            <a:endParaRPr kumimoji="1" lang="ja-JP" altLang="en-US" dirty="0"/>
          </a:p>
        </p:txBody>
      </p:sp>
    </p:spTree>
    <p:extLst>
      <p:ext uri="{BB962C8B-B14F-4D97-AF65-F5344CB8AC3E}">
        <p14:creationId xmlns:p14="http://schemas.microsoft.com/office/powerpoint/2010/main" val="34922275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いろいろなシステム構成（１）</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クラスタ（クラスタリング）</a:t>
            </a:r>
            <a:endParaRPr kumimoji="1" lang="en-US" altLang="ja-JP" dirty="0" smtClean="0"/>
          </a:p>
          <a:p>
            <a:pPr lvl="1"/>
            <a:r>
              <a:rPr lang="ja-JP" altLang="en-US" dirty="0"/>
              <a:t>複数</a:t>
            </a:r>
            <a:r>
              <a:rPr lang="ja-JP" altLang="en-US" dirty="0" smtClean="0"/>
              <a:t>のコンピュータを結合してひとまとまりにしたシステム．負荷分散（ロードバランス）や</a:t>
            </a:r>
            <a:r>
              <a:rPr lang="en-US" altLang="ja-JP" dirty="0" smtClean="0"/>
              <a:t>HPC</a:t>
            </a:r>
            <a:r>
              <a:rPr lang="ja-JP" altLang="en-US" dirty="0" smtClean="0"/>
              <a:t>（高性能計算）の手法として使う</a:t>
            </a:r>
            <a:endParaRPr lang="en-US" altLang="ja-JP" dirty="0" smtClean="0"/>
          </a:p>
          <a:p>
            <a:endParaRPr kumimoji="1" lang="en-US" altLang="ja-JP" dirty="0" smtClean="0"/>
          </a:p>
          <a:p>
            <a:r>
              <a:rPr kumimoji="1" lang="ja-JP" altLang="en-US" dirty="0" smtClean="0"/>
              <a:t>シンクライアント</a:t>
            </a:r>
            <a:endParaRPr kumimoji="1" lang="en-US" altLang="ja-JP" dirty="0" smtClean="0"/>
          </a:p>
          <a:p>
            <a:pPr lvl="1"/>
            <a:r>
              <a:rPr lang="ja-JP" altLang="en-US" dirty="0" smtClean="0"/>
              <a:t>ユーザが使うクライアントの端末には必要最低限の処理を行わせ，ほとんどの処理をサーバー側で行う方式</a:t>
            </a:r>
            <a:endParaRPr lang="en-US" altLang="ja-JP" dirty="0" smtClean="0"/>
          </a:p>
          <a:p>
            <a:pPr lvl="1"/>
            <a:endParaRPr kumimoji="1" lang="ja-JP" altLang="en-US" dirty="0"/>
          </a:p>
        </p:txBody>
      </p:sp>
    </p:spTree>
    <p:extLst>
      <p:ext uri="{BB962C8B-B14F-4D97-AF65-F5344CB8AC3E}">
        <p14:creationId xmlns:p14="http://schemas.microsoft.com/office/powerpoint/2010/main" val="36952382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いろいろなシステム構成（</a:t>
            </a:r>
            <a:r>
              <a:rPr lang="ja-JP" altLang="en-US" dirty="0"/>
              <a:t>２</a:t>
            </a:r>
            <a:r>
              <a:rPr kumimoji="1" lang="ja-JP" altLang="en-US" dirty="0" smtClean="0"/>
              <a:t>）</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ピアツーピア（</a:t>
            </a:r>
            <a:r>
              <a:rPr kumimoji="1" lang="en-US" altLang="ja-JP" dirty="0" smtClean="0"/>
              <a:t>P2P</a:t>
            </a:r>
            <a:r>
              <a:rPr kumimoji="1" lang="ja-JP" altLang="en-US" dirty="0" smtClean="0"/>
              <a:t>）</a:t>
            </a:r>
            <a:endParaRPr kumimoji="1" lang="en-US" altLang="ja-JP" dirty="0" smtClean="0"/>
          </a:p>
          <a:p>
            <a:pPr lvl="1"/>
            <a:r>
              <a:rPr lang="ja-JP" altLang="en-US" sz="2500" dirty="0" smtClean="0"/>
              <a:t>端末同士で対等に通信を行う方式．クライアントサーバ方式と異なり，サーバを介さずにクライアントどうしで直接サクセスするのが特徴</a:t>
            </a:r>
            <a:endParaRPr lang="en-US" altLang="ja-JP" sz="2500" dirty="0" smtClean="0"/>
          </a:p>
          <a:p>
            <a:r>
              <a:rPr kumimoji="1" lang="ja-JP" altLang="en-US" dirty="0" smtClean="0">
                <a:solidFill>
                  <a:srgbClr val="FF0000"/>
                </a:solidFill>
              </a:rPr>
              <a:t>仮想化</a:t>
            </a:r>
            <a:endParaRPr kumimoji="1" lang="en-US" altLang="ja-JP" dirty="0" smtClean="0">
              <a:solidFill>
                <a:srgbClr val="FF0000"/>
              </a:solidFill>
            </a:endParaRPr>
          </a:p>
          <a:p>
            <a:pPr lvl="1"/>
            <a:r>
              <a:rPr lang="ja-JP" altLang="en-US" dirty="0" smtClean="0"/>
              <a:t>コンピュータの物理的な構成と，それを利用するときの論理的な構成を自由にする考え方</a:t>
            </a:r>
            <a:endParaRPr lang="en-US" altLang="ja-JP" dirty="0" smtClean="0"/>
          </a:p>
          <a:p>
            <a:pPr lvl="1"/>
            <a:r>
              <a:rPr kumimoji="1" lang="ja-JP" altLang="en-US" dirty="0" smtClean="0"/>
              <a:t>通常マシンの</a:t>
            </a:r>
            <a:r>
              <a:rPr kumimoji="1" lang="en-US" altLang="ja-JP" dirty="0" smtClean="0"/>
              <a:t>OS</a:t>
            </a:r>
            <a:r>
              <a:rPr kumimoji="1" lang="ja-JP" altLang="en-US" dirty="0" smtClean="0"/>
              <a:t>上にアプリケーションをインストールして仮想マシンを実行する</a:t>
            </a:r>
            <a:r>
              <a:rPr kumimoji="1" lang="ja-JP" altLang="en-US" dirty="0" smtClean="0">
                <a:solidFill>
                  <a:srgbClr val="FF0000"/>
                </a:solidFill>
              </a:rPr>
              <a:t>ゲスト</a:t>
            </a:r>
            <a:r>
              <a:rPr kumimoji="1" lang="en-US" altLang="ja-JP" dirty="0" smtClean="0">
                <a:solidFill>
                  <a:srgbClr val="FF0000"/>
                </a:solidFill>
              </a:rPr>
              <a:t>OS</a:t>
            </a:r>
            <a:r>
              <a:rPr kumimoji="1" lang="ja-JP" altLang="en-US" dirty="0" smtClean="0">
                <a:solidFill>
                  <a:srgbClr val="FF0000"/>
                </a:solidFill>
              </a:rPr>
              <a:t>方式</a:t>
            </a:r>
            <a:r>
              <a:rPr kumimoji="1" lang="ja-JP" altLang="en-US" dirty="0" smtClean="0"/>
              <a:t>と物理マシンに仮想</a:t>
            </a:r>
            <a:r>
              <a:rPr kumimoji="1" lang="en-US" altLang="ja-JP" dirty="0" smtClean="0"/>
              <a:t>OS</a:t>
            </a:r>
            <a:r>
              <a:rPr kumimoji="1" lang="ja-JP" altLang="en-US" dirty="0" smtClean="0"/>
              <a:t>を直接インストールする</a:t>
            </a:r>
            <a:r>
              <a:rPr kumimoji="1" lang="ja-JP" altLang="en-US" b="1" dirty="0" smtClean="0">
                <a:solidFill>
                  <a:srgbClr val="FF0000"/>
                </a:solidFill>
              </a:rPr>
              <a:t>ハイパーバイザ方式</a:t>
            </a:r>
            <a:r>
              <a:rPr kumimoji="1" lang="ja-JP" altLang="en-US" dirty="0" smtClean="0"/>
              <a:t>がある</a:t>
            </a:r>
            <a:endParaRPr kumimoji="1" lang="ja-JP" altLang="en-US" dirty="0"/>
          </a:p>
        </p:txBody>
      </p:sp>
    </p:spTree>
    <p:extLst>
      <p:ext uri="{BB962C8B-B14F-4D97-AF65-F5344CB8AC3E}">
        <p14:creationId xmlns:p14="http://schemas.microsoft.com/office/powerpoint/2010/main" val="189949628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a:t>
            </a:r>
            <a:endParaRPr kumimoji="1" lang="ja-JP" altLang="en-US" dirty="0"/>
          </a:p>
        </p:txBody>
      </p:sp>
      <p:sp>
        <p:nvSpPr>
          <p:cNvPr id="3" name="コンテンツ プレースホルダー 2"/>
          <p:cNvSpPr>
            <a:spLocks noGrp="1"/>
          </p:cNvSpPr>
          <p:nvPr>
            <p:ph idx="1"/>
          </p:nvPr>
        </p:nvSpPr>
        <p:spPr/>
        <p:txBody>
          <a:bodyPr>
            <a:normAutofit/>
          </a:bodyPr>
          <a:lstStyle/>
          <a:p>
            <a:pPr marL="82296" indent="0">
              <a:buNone/>
            </a:pPr>
            <a:r>
              <a:rPr kumimoji="1" lang="ja-JP" altLang="en-US" sz="2800" dirty="0" smtClean="0"/>
              <a:t>物理的に複数のサーバを用意したときと比較した場合，仮想化によって１台のサーバに統合したときの特徴はどれか．ここで</a:t>
            </a:r>
            <a:r>
              <a:rPr lang="ja-JP" altLang="en-US" sz="2800" dirty="0" smtClean="0"/>
              <a:t>，物理的な資源とは，</a:t>
            </a:r>
            <a:r>
              <a:rPr lang="en-US" altLang="ja-JP" sz="2800" dirty="0" smtClean="0"/>
              <a:t>CPU</a:t>
            </a:r>
            <a:r>
              <a:rPr lang="ja-JP" altLang="en-US" sz="2800" dirty="0" err="1" smtClean="0"/>
              <a:t>，</a:t>
            </a:r>
            <a:r>
              <a:rPr lang="ja-JP" altLang="en-US" sz="2800" dirty="0" smtClean="0"/>
              <a:t>主記憶，磁気ディスクなどのコンピュータを構成する装置を示す</a:t>
            </a:r>
            <a:endParaRPr kumimoji="1" lang="ja-JP" altLang="en-US" sz="2800" dirty="0"/>
          </a:p>
        </p:txBody>
      </p:sp>
      <p:graphicFrame>
        <p:nvGraphicFramePr>
          <p:cNvPr id="4" name="表 3"/>
          <p:cNvGraphicFramePr>
            <a:graphicFrameLocks noGrp="1"/>
          </p:cNvGraphicFramePr>
          <p:nvPr>
            <p:extLst>
              <p:ext uri="{D42A27DB-BD31-4B8C-83A1-F6EECF244321}">
                <p14:modId xmlns:p14="http://schemas.microsoft.com/office/powerpoint/2010/main" val="2819109189"/>
              </p:ext>
            </p:extLst>
          </p:nvPr>
        </p:nvGraphicFramePr>
        <p:xfrm>
          <a:off x="1547664" y="3861048"/>
          <a:ext cx="7056784" cy="2782471"/>
        </p:xfrm>
        <a:graphic>
          <a:graphicData uri="http://schemas.openxmlformats.org/drawingml/2006/table">
            <a:tbl>
              <a:tblPr bandRow="1">
                <a:tableStyleId>{F5AB1C69-6EDB-4FF4-983F-18BD219EF322}</a:tableStyleId>
              </a:tblPr>
              <a:tblGrid>
                <a:gridCol w="504056"/>
                <a:gridCol w="2232248"/>
                <a:gridCol w="2304256"/>
                <a:gridCol w="2016224"/>
              </a:tblGrid>
              <a:tr h="936104">
                <a:tc>
                  <a:txBody>
                    <a:bodyPr/>
                    <a:lstStyle/>
                    <a:p>
                      <a:pPr algn="ctr"/>
                      <a:endParaRPr kumimoji="1" lang="ja-JP" altLang="en-US" sz="2400" dirty="0"/>
                    </a:p>
                  </a:txBody>
                  <a:tcPr/>
                </a:tc>
                <a:tc>
                  <a:txBody>
                    <a:bodyPr/>
                    <a:lstStyle/>
                    <a:p>
                      <a:pPr algn="ctr"/>
                      <a:r>
                        <a:rPr kumimoji="1" lang="ja-JP" altLang="en-US" sz="2400" dirty="0" smtClean="0"/>
                        <a:t>物理的な資源の運用管理</a:t>
                      </a:r>
                      <a:endParaRPr kumimoji="1" lang="ja-JP" altLang="en-US" sz="2400" dirty="0"/>
                    </a:p>
                  </a:txBody>
                  <a:tcPr/>
                </a:tc>
                <a:tc>
                  <a:txBody>
                    <a:bodyPr/>
                    <a:lstStyle/>
                    <a:p>
                      <a:pPr algn="ctr"/>
                      <a:r>
                        <a:rPr kumimoji="1" lang="ja-JP" altLang="en-US" sz="2400" dirty="0" smtClean="0"/>
                        <a:t>物理的な資源の利用率</a:t>
                      </a:r>
                      <a:endParaRPr kumimoji="1" lang="ja-JP" altLang="en-US" sz="2400" dirty="0"/>
                    </a:p>
                  </a:txBody>
                  <a:tcPr/>
                </a:tc>
                <a:tc>
                  <a:txBody>
                    <a:bodyPr/>
                    <a:lstStyle/>
                    <a:p>
                      <a:pPr algn="ctr"/>
                      <a:r>
                        <a:rPr kumimoji="1" lang="ja-JP" altLang="en-US" sz="2400" dirty="0" smtClean="0"/>
                        <a:t>オーバーヘッドによる負荷</a:t>
                      </a:r>
                      <a:endParaRPr kumimoji="1" lang="ja-JP" altLang="en-US" sz="2400" dirty="0"/>
                    </a:p>
                  </a:txBody>
                  <a:tcPr/>
                </a:tc>
              </a:tr>
              <a:tr h="473184">
                <a:tc>
                  <a:txBody>
                    <a:bodyPr/>
                    <a:lstStyle/>
                    <a:p>
                      <a:pPr algn="ctr"/>
                      <a:r>
                        <a:rPr kumimoji="1" lang="ja-JP" altLang="en-US" sz="2400" dirty="0" smtClean="0"/>
                        <a:t>ア</a:t>
                      </a:r>
                      <a:endParaRPr kumimoji="1" lang="ja-JP" altLang="en-US" sz="2400" dirty="0"/>
                    </a:p>
                  </a:txBody>
                  <a:tcPr/>
                </a:tc>
                <a:tc>
                  <a:txBody>
                    <a:bodyPr/>
                    <a:lstStyle/>
                    <a:p>
                      <a:pPr algn="ctr"/>
                      <a:r>
                        <a:rPr kumimoji="1" lang="ja-JP" altLang="en-US" sz="2400" dirty="0" smtClean="0"/>
                        <a:t>簡易</a:t>
                      </a:r>
                      <a:endParaRPr kumimoji="1" lang="ja-JP" altLang="en-US" sz="2400" dirty="0"/>
                    </a:p>
                  </a:txBody>
                  <a:tcPr/>
                </a:tc>
                <a:tc>
                  <a:txBody>
                    <a:bodyPr/>
                    <a:lstStyle/>
                    <a:p>
                      <a:pPr algn="ctr"/>
                      <a:r>
                        <a:rPr kumimoji="1" lang="ja-JP" altLang="en-US" sz="2400" dirty="0" smtClean="0"/>
                        <a:t>高い</a:t>
                      </a:r>
                      <a:endParaRPr kumimoji="1" lang="ja-JP" altLang="en-US" sz="2400" dirty="0"/>
                    </a:p>
                  </a:txBody>
                  <a:tcPr/>
                </a:tc>
                <a:tc>
                  <a:txBody>
                    <a:bodyPr/>
                    <a:lstStyle/>
                    <a:p>
                      <a:pPr algn="ctr"/>
                      <a:r>
                        <a:rPr kumimoji="1" lang="ja-JP" altLang="en-US" sz="2400" dirty="0" smtClean="0"/>
                        <a:t>高い</a:t>
                      </a:r>
                      <a:endParaRPr kumimoji="1" lang="ja-JP" altLang="en-US" sz="2400" dirty="0"/>
                    </a:p>
                  </a:txBody>
                  <a:tcPr/>
                </a:tc>
              </a:tr>
              <a:tr h="444381">
                <a:tc>
                  <a:txBody>
                    <a:bodyPr/>
                    <a:lstStyle/>
                    <a:p>
                      <a:pPr algn="ctr"/>
                      <a:r>
                        <a:rPr kumimoji="1" lang="ja-JP" altLang="en-US" sz="2400" dirty="0" smtClean="0"/>
                        <a:t>イ</a:t>
                      </a:r>
                      <a:endParaRPr kumimoji="1" lang="ja-JP" altLang="en-US" sz="2400" dirty="0"/>
                    </a:p>
                  </a:txBody>
                  <a:tcPr/>
                </a:tc>
                <a:tc>
                  <a:txBody>
                    <a:bodyPr/>
                    <a:lstStyle/>
                    <a:p>
                      <a:pPr algn="ctr"/>
                      <a:r>
                        <a:rPr kumimoji="1" lang="ja-JP" altLang="en-US" sz="2400" dirty="0" smtClean="0"/>
                        <a:t>簡易</a:t>
                      </a:r>
                      <a:endParaRPr kumimoji="1" lang="ja-JP" altLang="en-US" sz="2400" dirty="0"/>
                    </a:p>
                  </a:txBody>
                  <a:tcPr/>
                </a:tc>
                <a:tc>
                  <a:txBody>
                    <a:bodyPr/>
                    <a:lstStyle/>
                    <a:p>
                      <a:pPr algn="ctr"/>
                      <a:r>
                        <a:rPr kumimoji="1" lang="ja-JP" altLang="en-US" sz="2400" dirty="0" smtClean="0"/>
                        <a:t>低い</a:t>
                      </a:r>
                      <a:endParaRPr kumimoji="1" lang="ja-JP" altLang="en-US" sz="2400" dirty="0"/>
                    </a:p>
                  </a:txBody>
                  <a:tcPr/>
                </a:tc>
                <a:tc>
                  <a:txBody>
                    <a:bodyPr/>
                    <a:lstStyle/>
                    <a:p>
                      <a:pPr algn="ctr"/>
                      <a:r>
                        <a:rPr kumimoji="1" lang="ja-JP" altLang="en-US" sz="2400" dirty="0" smtClean="0"/>
                        <a:t>低い</a:t>
                      </a:r>
                      <a:endParaRPr kumimoji="1" lang="ja-JP" altLang="en-US" sz="2400" dirty="0"/>
                    </a:p>
                  </a:txBody>
                  <a:tcPr/>
                </a:tc>
              </a:tr>
              <a:tr h="415578">
                <a:tc>
                  <a:txBody>
                    <a:bodyPr/>
                    <a:lstStyle/>
                    <a:p>
                      <a:pPr algn="ctr"/>
                      <a:r>
                        <a:rPr kumimoji="1" lang="ja-JP" altLang="en-US" sz="2400" dirty="0" smtClean="0"/>
                        <a:t>ウ</a:t>
                      </a:r>
                      <a:endParaRPr kumimoji="1" lang="ja-JP" altLang="en-US" sz="2400" dirty="0"/>
                    </a:p>
                  </a:txBody>
                  <a:tcPr/>
                </a:tc>
                <a:tc>
                  <a:txBody>
                    <a:bodyPr/>
                    <a:lstStyle/>
                    <a:p>
                      <a:pPr algn="ctr"/>
                      <a:r>
                        <a:rPr kumimoji="1" lang="ja-JP" altLang="en-US" sz="2400" dirty="0" smtClean="0"/>
                        <a:t>煩雑</a:t>
                      </a:r>
                      <a:endParaRPr kumimoji="1" lang="ja-JP" altLang="en-US" sz="2400" dirty="0"/>
                    </a:p>
                  </a:txBody>
                  <a:tcPr/>
                </a:tc>
                <a:tc>
                  <a:txBody>
                    <a:bodyPr/>
                    <a:lstStyle/>
                    <a:p>
                      <a:pPr algn="ctr"/>
                      <a:r>
                        <a:rPr kumimoji="1" lang="ja-JP" altLang="en-US" sz="2400" dirty="0" smtClean="0"/>
                        <a:t>高い</a:t>
                      </a:r>
                      <a:endParaRPr kumimoji="1" lang="ja-JP" altLang="en-US" sz="2400" dirty="0"/>
                    </a:p>
                  </a:txBody>
                  <a:tcPr/>
                </a:tc>
                <a:tc>
                  <a:txBody>
                    <a:bodyPr/>
                    <a:lstStyle/>
                    <a:p>
                      <a:pPr algn="ctr"/>
                      <a:r>
                        <a:rPr kumimoji="1" lang="ja-JP" altLang="en-US" sz="2400" dirty="0" smtClean="0"/>
                        <a:t>高い</a:t>
                      </a:r>
                      <a:endParaRPr kumimoji="1" lang="ja-JP" altLang="en-US" sz="2400" dirty="0"/>
                    </a:p>
                  </a:txBody>
                  <a:tcPr/>
                </a:tc>
              </a:tr>
              <a:tr h="458783">
                <a:tc>
                  <a:txBody>
                    <a:bodyPr/>
                    <a:lstStyle/>
                    <a:p>
                      <a:pPr algn="ctr"/>
                      <a:r>
                        <a:rPr kumimoji="1" lang="ja-JP" altLang="en-US" sz="2400" dirty="0" smtClean="0"/>
                        <a:t>エ</a:t>
                      </a:r>
                      <a:endParaRPr kumimoji="1" lang="ja-JP" altLang="en-US" sz="2400" dirty="0"/>
                    </a:p>
                  </a:txBody>
                  <a:tcPr/>
                </a:tc>
                <a:tc>
                  <a:txBody>
                    <a:bodyPr/>
                    <a:lstStyle/>
                    <a:p>
                      <a:pPr algn="ctr"/>
                      <a:r>
                        <a:rPr kumimoji="1" lang="ja-JP" altLang="en-US" sz="2400" dirty="0" smtClean="0"/>
                        <a:t>煩雑</a:t>
                      </a:r>
                      <a:endParaRPr kumimoji="1" lang="ja-JP" altLang="en-US" sz="2400" dirty="0"/>
                    </a:p>
                  </a:txBody>
                  <a:tcPr/>
                </a:tc>
                <a:tc>
                  <a:txBody>
                    <a:bodyPr/>
                    <a:lstStyle/>
                    <a:p>
                      <a:pPr algn="ctr"/>
                      <a:r>
                        <a:rPr kumimoji="1" lang="ja-JP" altLang="en-US" sz="2400" dirty="0" smtClean="0"/>
                        <a:t>低い</a:t>
                      </a:r>
                      <a:endParaRPr kumimoji="1" lang="ja-JP" altLang="en-US" sz="2400" dirty="0"/>
                    </a:p>
                  </a:txBody>
                  <a:tcPr/>
                </a:tc>
                <a:tc>
                  <a:txBody>
                    <a:bodyPr/>
                    <a:lstStyle/>
                    <a:p>
                      <a:pPr algn="ctr"/>
                      <a:r>
                        <a:rPr kumimoji="1" lang="ja-JP" altLang="en-US" sz="2400" dirty="0" smtClean="0"/>
                        <a:t>低い</a:t>
                      </a:r>
                      <a:endParaRPr kumimoji="1" lang="ja-JP" altLang="en-US" sz="2400" dirty="0"/>
                    </a:p>
                  </a:txBody>
                  <a:tcPr/>
                </a:tc>
              </a:tr>
            </a:tbl>
          </a:graphicData>
        </a:graphic>
      </p:graphicFrame>
    </p:spTree>
    <p:extLst>
      <p:ext uri="{BB962C8B-B14F-4D97-AF65-F5344CB8AC3E}">
        <p14:creationId xmlns:p14="http://schemas.microsoft.com/office/powerpoint/2010/main" val="7173607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答え</a:t>
            </a:r>
            <a:endParaRPr kumimoji="1" lang="ja-JP" altLang="en-US" dirty="0"/>
          </a:p>
        </p:txBody>
      </p:sp>
      <p:sp>
        <p:nvSpPr>
          <p:cNvPr id="3" name="コンテンツ プレースホルダー 2"/>
          <p:cNvSpPr>
            <a:spLocks noGrp="1"/>
          </p:cNvSpPr>
          <p:nvPr>
            <p:ph idx="1"/>
          </p:nvPr>
        </p:nvSpPr>
        <p:spPr/>
        <p:txBody>
          <a:bodyPr>
            <a:normAutofit/>
          </a:bodyPr>
          <a:lstStyle/>
          <a:p>
            <a:pPr marL="82296" indent="0">
              <a:buNone/>
            </a:pPr>
            <a:r>
              <a:rPr lang="ja-JP" altLang="en-US" b="1" u="sng" dirty="0" smtClean="0">
                <a:solidFill>
                  <a:srgbClr val="FF0000"/>
                </a:solidFill>
              </a:rPr>
              <a:t>ア</a:t>
            </a:r>
            <a:endParaRPr lang="en-US" altLang="ja-JP" b="1" u="sng" dirty="0" smtClean="0">
              <a:solidFill>
                <a:srgbClr val="FF0000"/>
              </a:solidFill>
            </a:endParaRPr>
          </a:p>
          <a:p>
            <a:pPr marL="82296" indent="0">
              <a:buNone/>
            </a:pPr>
            <a:r>
              <a:rPr kumimoji="1" lang="ja-JP" altLang="en-US" dirty="0" smtClean="0"/>
              <a:t>仮想化によって１台のサーバ上に複数台の仮想サーバを</a:t>
            </a:r>
            <a:r>
              <a:rPr lang="ja-JP" altLang="en-US" dirty="0" smtClean="0"/>
              <a:t>稼働させると，実際は</a:t>
            </a:r>
            <a:r>
              <a:rPr lang="en-US" altLang="ja-JP" dirty="0" smtClean="0"/>
              <a:t>1</a:t>
            </a:r>
            <a:r>
              <a:rPr lang="ja-JP" altLang="en-US" dirty="0" smtClean="0"/>
              <a:t>台なので，物理的な資源の運用は簡易になる．</a:t>
            </a:r>
            <a:endParaRPr kumimoji="1" lang="en-US" altLang="ja-JP" dirty="0"/>
          </a:p>
          <a:p>
            <a:pPr marL="82296" indent="0">
              <a:buNone/>
            </a:pPr>
            <a:r>
              <a:rPr lang="ja-JP" altLang="en-US" dirty="0" smtClean="0"/>
              <a:t>仮想サーバは記憶容量を柔軟に変更することができるため，物理的な資源の利用率は高くなる．</a:t>
            </a:r>
            <a:endParaRPr lang="en-US" altLang="ja-JP" dirty="0" smtClean="0"/>
          </a:p>
          <a:p>
            <a:pPr marL="82296" indent="0">
              <a:buNone/>
            </a:pPr>
            <a:r>
              <a:rPr kumimoji="1" lang="ja-JP" altLang="en-US" dirty="0" smtClean="0"/>
              <a:t>仮想サーバを動かすため負荷がかかり，オーバーヘッドによる不可は高くなる．</a:t>
            </a:r>
            <a:endParaRPr kumimoji="1" lang="ja-JP" altLang="en-US" dirty="0"/>
          </a:p>
        </p:txBody>
      </p:sp>
    </p:spTree>
    <p:extLst>
      <p:ext uri="{BB962C8B-B14F-4D97-AF65-F5344CB8AC3E}">
        <p14:creationId xmlns:p14="http://schemas.microsoft.com/office/powerpoint/2010/main" val="132878454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フレッシュ">
  <a:themeElements>
    <a:clrScheme name="フレッシュ">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フレッシュ">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フレッシュ">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284</TotalTime>
  <Words>1295</Words>
  <Application>Microsoft Office PowerPoint</Application>
  <PresentationFormat>画面に合わせる (4:3)</PresentationFormat>
  <Paragraphs>230</Paragraphs>
  <Slides>28</Slides>
  <Notes>0</Notes>
  <HiddenSlides>0</HiddenSlides>
  <MMClips>0</MMClips>
  <ScaleCrop>false</ScaleCrop>
  <HeadingPairs>
    <vt:vector size="4" baseType="variant">
      <vt:variant>
        <vt:lpstr>テーマ</vt:lpstr>
      </vt:variant>
      <vt:variant>
        <vt:i4>1</vt:i4>
      </vt:variant>
      <vt:variant>
        <vt:lpstr>スライド タイトル</vt:lpstr>
      </vt:variant>
      <vt:variant>
        <vt:i4>28</vt:i4>
      </vt:variant>
    </vt:vector>
  </HeadingPairs>
  <TitlesOfParts>
    <vt:vector size="29" baseType="lpstr">
      <vt:lpstr>フレッシュ</vt:lpstr>
      <vt:lpstr>応用情報技術者試験</vt:lpstr>
      <vt:lpstr>システム構成の基本</vt:lpstr>
      <vt:lpstr>デュアルシステム</vt:lpstr>
      <vt:lpstr>デュプレックスシステム</vt:lpstr>
      <vt:lpstr>待機のスタンバイ方式</vt:lpstr>
      <vt:lpstr>クライアントサーバーシステム</vt:lpstr>
      <vt:lpstr>問題</vt:lpstr>
      <vt:lpstr>ストアドプロージャ</vt:lpstr>
      <vt:lpstr>答え</vt:lpstr>
      <vt:lpstr>RAID（Redundant Arrays of Inexpensive Disks)</vt:lpstr>
      <vt:lpstr>RAID0</vt:lpstr>
      <vt:lpstr>RAID１</vt:lpstr>
      <vt:lpstr>RAID0+1，RAID1+0</vt:lpstr>
      <vt:lpstr>RAID3，RAID4</vt:lpstr>
      <vt:lpstr>RAID5</vt:lpstr>
      <vt:lpstr>RAID6</vt:lpstr>
      <vt:lpstr>本で紹介されなかったRAIDの例</vt:lpstr>
      <vt:lpstr>問題</vt:lpstr>
      <vt:lpstr>答え</vt:lpstr>
      <vt:lpstr>信頼性設計</vt:lpstr>
      <vt:lpstr>各用語（１）</vt:lpstr>
      <vt:lpstr>各用語（２）</vt:lpstr>
      <vt:lpstr>問題 </vt:lpstr>
      <vt:lpstr>答え</vt:lpstr>
      <vt:lpstr>いろいろなシステム構成（１）</vt:lpstr>
      <vt:lpstr>いろいろなシステム構成（２）</vt:lpstr>
      <vt:lpstr>問題</vt:lpstr>
      <vt:lpstr>答え</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応用情報技術者試験</dc:title>
  <dc:creator>DROP</dc:creator>
  <cp:lastModifiedBy>DROP</cp:lastModifiedBy>
  <cp:revision>38</cp:revision>
  <dcterms:created xsi:type="dcterms:W3CDTF">2014-01-10T15:27:46Z</dcterms:created>
  <dcterms:modified xsi:type="dcterms:W3CDTF">2014-01-10T20:12:10Z</dcterms:modified>
</cp:coreProperties>
</file>