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Default Extension="xlsx" ContentType="application/vnd.openxmlformats-officedocument.spreadsheetml.sheet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drawings/drawing1.xml" ContentType="application/vnd.openxmlformats-officedocument.drawingml.chartshapes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9" r:id="rId3"/>
    <p:sldId id="262" r:id="rId4"/>
    <p:sldId id="260" r:id="rId5"/>
    <p:sldId id="261" r:id="rId6"/>
    <p:sldId id="263" r:id="rId7"/>
    <p:sldId id="265" r:id="rId8"/>
    <p:sldId id="264" r:id="rId9"/>
    <p:sldId id="266" r:id="rId10"/>
    <p:sldId id="267" r:id="rId11"/>
    <p:sldId id="268" r:id="rId12"/>
    <p:sldId id="269" r:id="rId13"/>
    <p:sldId id="270" r:id="rId14"/>
    <p:sldId id="272" r:id="rId15"/>
    <p:sldId id="273" r:id="rId16"/>
    <p:sldId id="271" r:id="rId17"/>
    <p:sldId id="274" r:id="rId18"/>
    <p:sldId id="275" r:id="rId19"/>
    <p:sldId id="276" r:id="rId20"/>
    <p:sldId id="278" r:id="rId21"/>
    <p:sldId id="279" r:id="rId22"/>
    <p:sldId id="281" r:id="rId23"/>
    <p:sldId id="280" r:id="rId24"/>
    <p:sldId id="283" r:id="rId25"/>
    <p:sldId id="285" r:id="rId26"/>
    <p:sldId id="284" r:id="rId27"/>
    <p:sldId id="286" r:id="rId28"/>
    <p:sldId id="287" r:id="rId29"/>
    <p:sldId id="288" r:id="rId30"/>
  </p:sldIdLst>
  <p:sldSz cx="9144000" cy="6858000" type="screen4x3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中間スタイル 2 - アクセント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F5AB1C69-6EDB-4FF4-983F-18BD219EF322}" styleName="中間スタイル 2 - アクセント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中間スタイル 2 - アクセント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69CF1AB2-1976-4502-BF36-3FF5EA218861}" styleName="中間スタイル 4 - アクセント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______1.xlsx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Office_Excel_______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______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______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______5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ja-JP"/>
  <c:chart>
    <c:autoTitleDeleted val="1"/>
    <c:plotArea>
      <c:layout/>
      <c:scatterChart>
        <c:scatterStyle val="lineMarker"/>
        <c:ser>
          <c:idx val="0"/>
          <c:order val="0"/>
          <c:tx>
            <c:strRef>
              <c:f>Sheet1!$B$1</c:f>
              <c:strCache>
                <c:ptCount val="1"/>
                <c:pt idx="0">
                  <c:v>体重</c:v>
                </c:pt>
              </c:strCache>
            </c:strRef>
          </c:tx>
          <c:spPr>
            <a:ln w="28575">
              <a:noFill/>
            </a:ln>
          </c:spPr>
          <c:xVal>
            <c:numRef>
              <c:f>Sheet1!$A$2:$A$11</c:f>
              <c:numCache>
                <c:formatCode>General</c:formatCode>
                <c:ptCount val="10"/>
                <c:pt idx="0">
                  <c:v>160</c:v>
                </c:pt>
                <c:pt idx="1">
                  <c:v>161</c:v>
                </c:pt>
                <c:pt idx="2">
                  <c:v>162</c:v>
                </c:pt>
                <c:pt idx="3">
                  <c:v>164</c:v>
                </c:pt>
                <c:pt idx="4">
                  <c:v>164</c:v>
                </c:pt>
                <c:pt idx="5">
                  <c:v>166</c:v>
                </c:pt>
                <c:pt idx="6">
                  <c:v>166</c:v>
                </c:pt>
                <c:pt idx="7">
                  <c:v>168</c:v>
                </c:pt>
                <c:pt idx="8">
                  <c:v>169</c:v>
                </c:pt>
                <c:pt idx="9">
                  <c:v>170</c:v>
                </c:pt>
              </c:numCache>
            </c:numRef>
          </c:xVal>
          <c:yVal>
            <c:numRef>
              <c:f>Sheet1!$B$2:$B$11</c:f>
              <c:numCache>
                <c:formatCode>General</c:formatCode>
                <c:ptCount val="10"/>
                <c:pt idx="0">
                  <c:v>53</c:v>
                </c:pt>
                <c:pt idx="1">
                  <c:v>52</c:v>
                </c:pt>
                <c:pt idx="2">
                  <c:v>54</c:v>
                </c:pt>
                <c:pt idx="3">
                  <c:v>56</c:v>
                </c:pt>
                <c:pt idx="4">
                  <c:v>58</c:v>
                </c:pt>
                <c:pt idx="5">
                  <c:v>55</c:v>
                </c:pt>
                <c:pt idx="6">
                  <c:v>60</c:v>
                </c:pt>
                <c:pt idx="7">
                  <c:v>62</c:v>
                </c:pt>
                <c:pt idx="8">
                  <c:v>61</c:v>
                </c:pt>
                <c:pt idx="9">
                  <c:v>63</c:v>
                </c:pt>
              </c:numCache>
            </c:numRef>
          </c:yVal>
        </c:ser>
        <c:axId val="82790656"/>
        <c:axId val="82792832"/>
      </c:scatterChart>
      <c:valAx>
        <c:axId val="82790656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ja-JP" altLang="en-US" dirty="0" smtClean="0"/>
                  <a:t>身長　　</a:t>
                </a:r>
                <a:endParaRPr lang="ja-JP" altLang="en-US" dirty="0"/>
              </a:p>
            </c:rich>
          </c:tx>
          <c:layout/>
        </c:title>
        <c:numFmt formatCode="General" sourceLinked="1"/>
        <c:tickLblPos val="nextTo"/>
        <c:crossAx val="82792832"/>
        <c:crosses val="autoZero"/>
        <c:crossBetween val="midCat"/>
      </c:valAx>
      <c:valAx>
        <c:axId val="82792832"/>
        <c:scaling>
          <c:orientation val="minMax"/>
          <c:max val="64"/>
          <c:min val="50"/>
        </c:scaling>
        <c:axPos val="l"/>
        <c:title>
          <c:tx>
            <c:rich>
              <a:bodyPr rot="0" vert="wordArtVertRtl"/>
              <a:lstStyle/>
              <a:p>
                <a:pPr>
                  <a:defRPr/>
                </a:pPr>
                <a:r>
                  <a:rPr lang="ja-JP" altLang="en-US" dirty="0" smtClean="0"/>
                  <a:t>体重</a:t>
                </a:r>
                <a:endParaRPr lang="ja-JP" altLang="en-US" dirty="0"/>
              </a:p>
            </c:rich>
          </c:tx>
          <c:layout/>
        </c:title>
        <c:numFmt formatCode="General" sourceLinked="1"/>
        <c:tickLblPos val="nextTo"/>
        <c:crossAx val="82790656"/>
        <c:crosses val="autoZero"/>
        <c:crossBetween val="midCat"/>
      </c:valAx>
    </c:plotArea>
    <c:plotVisOnly val="1"/>
  </c:chart>
  <c:txPr>
    <a:bodyPr/>
    <a:lstStyle/>
    <a:p>
      <a:pPr>
        <a:defRPr sz="1800"/>
      </a:pPr>
      <a:endParaRPr lang="ja-JP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ja-JP"/>
  <c:chart>
    <c:autoTitleDeleted val="1"/>
    <c:plotArea>
      <c:layout>
        <c:manualLayout>
          <c:layoutTarget val="inner"/>
          <c:xMode val="edge"/>
          <c:yMode val="edge"/>
          <c:x val="7.1268105375716914E-2"/>
          <c:y val="4.17766832009435E-2"/>
          <c:w val="0.88992405463205992"/>
          <c:h val="0.74912252708499549"/>
        </c:manualLayout>
      </c:layout>
      <c:scatterChart>
        <c:scatterStyle val="lineMarker"/>
        <c:ser>
          <c:idx val="0"/>
          <c:order val="0"/>
          <c:tx>
            <c:strRef>
              <c:f>Sheet1!$B$1</c:f>
              <c:strCache>
                <c:ptCount val="1"/>
                <c:pt idx="0">
                  <c:v>体重</c:v>
                </c:pt>
              </c:strCache>
            </c:strRef>
          </c:tx>
          <c:spPr>
            <a:ln w="28575">
              <a:noFill/>
            </a:ln>
          </c:spPr>
          <c:xVal>
            <c:numRef>
              <c:f>Sheet1!$A$2:$A$21</c:f>
              <c:numCache>
                <c:formatCode>General</c:formatCode>
                <c:ptCount val="20"/>
                <c:pt idx="0">
                  <c:v>0.2</c:v>
                </c:pt>
                <c:pt idx="1">
                  <c:v>0.2</c:v>
                </c:pt>
                <c:pt idx="2">
                  <c:v>0.2</c:v>
                </c:pt>
                <c:pt idx="3">
                  <c:v>0.2</c:v>
                </c:pt>
                <c:pt idx="4">
                  <c:v>0.2</c:v>
                </c:pt>
                <c:pt idx="5">
                  <c:v>0.4</c:v>
                </c:pt>
                <c:pt idx="6">
                  <c:v>0.4</c:v>
                </c:pt>
                <c:pt idx="7">
                  <c:v>0.4</c:v>
                </c:pt>
                <c:pt idx="8">
                  <c:v>0.4</c:v>
                </c:pt>
                <c:pt idx="9">
                  <c:v>0.4</c:v>
                </c:pt>
                <c:pt idx="10">
                  <c:v>0.60000000000000009</c:v>
                </c:pt>
                <c:pt idx="11">
                  <c:v>0.60000000000000009</c:v>
                </c:pt>
                <c:pt idx="12">
                  <c:v>0.60000000000000009</c:v>
                </c:pt>
                <c:pt idx="13">
                  <c:v>0.60000000000000009</c:v>
                </c:pt>
                <c:pt idx="14">
                  <c:v>0.60000000000000009</c:v>
                </c:pt>
                <c:pt idx="15">
                  <c:v>0.8</c:v>
                </c:pt>
                <c:pt idx="16">
                  <c:v>0.8</c:v>
                </c:pt>
                <c:pt idx="17">
                  <c:v>0.8</c:v>
                </c:pt>
                <c:pt idx="18">
                  <c:v>0.8</c:v>
                </c:pt>
                <c:pt idx="19">
                  <c:v>0.8</c:v>
                </c:pt>
              </c:numCache>
            </c:numRef>
          </c:xVal>
          <c:yVal>
            <c:numRef>
              <c:f>Sheet1!$B$2:$B$21</c:f>
              <c:numCache>
                <c:formatCode>General</c:formatCode>
                <c:ptCount val="20"/>
                <c:pt idx="0">
                  <c:v>21</c:v>
                </c:pt>
                <c:pt idx="1">
                  <c:v>29</c:v>
                </c:pt>
                <c:pt idx="2">
                  <c:v>40</c:v>
                </c:pt>
                <c:pt idx="3">
                  <c:v>49</c:v>
                </c:pt>
                <c:pt idx="4">
                  <c:v>58</c:v>
                </c:pt>
                <c:pt idx="5">
                  <c:v>35</c:v>
                </c:pt>
                <c:pt idx="6">
                  <c:v>39</c:v>
                </c:pt>
                <c:pt idx="7">
                  <c:v>42</c:v>
                </c:pt>
                <c:pt idx="8">
                  <c:v>56</c:v>
                </c:pt>
                <c:pt idx="9">
                  <c:v>62</c:v>
                </c:pt>
                <c:pt idx="10">
                  <c:v>21</c:v>
                </c:pt>
                <c:pt idx="11">
                  <c:v>23</c:v>
                </c:pt>
                <c:pt idx="12">
                  <c:v>30</c:v>
                </c:pt>
                <c:pt idx="13">
                  <c:v>36</c:v>
                </c:pt>
                <c:pt idx="14">
                  <c:v>38</c:v>
                </c:pt>
                <c:pt idx="15">
                  <c:v>25</c:v>
                </c:pt>
                <c:pt idx="16">
                  <c:v>29</c:v>
                </c:pt>
                <c:pt idx="17">
                  <c:v>34</c:v>
                </c:pt>
                <c:pt idx="18">
                  <c:v>45</c:v>
                </c:pt>
                <c:pt idx="19">
                  <c:v>48</c:v>
                </c:pt>
              </c:numCache>
            </c:numRef>
          </c:yVal>
        </c:ser>
        <c:axId val="83013632"/>
        <c:axId val="83015168"/>
      </c:scatterChart>
      <c:valAx>
        <c:axId val="83013632"/>
        <c:scaling>
          <c:orientation val="minMax"/>
          <c:max val="1"/>
          <c:min val="0"/>
        </c:scaling>
        <c:axPos val="b"/>
        <c:numFmt formatCode="General" sourceLinked="1"/>
        <c:majorTickMark val="none"/>
        <c:tickLblPos val="none"/>
        <c:crossAx val="83015168"/>
        <c:crosses val="autoZero"/>
        <c:crossBetween val="midCat"/>
      </c:valAx>
      <c:valAx>
        <c:axId val="83015168"/>
        <c:scaling>
          <c:orientation val="minMax"/>
          <c:max val="70"/>
          <c:min val="20"/>
        </c:scaling>
        <c:axPos val="l"/>
        <c:numFmt formatCode="General" sourceLinked="1"/>
        <c:majorTickMark val="none"/>
        <c:minorTickMark val="in"/>
        <c:tickLblPos val="nextTo"/>
        <c:crossAx val="83013632"/>
        <c:crosses val="autoZero"/>
        <c:crossBetween val="midCat"/>
        <c:majorUnit val="10"/>
        <c:minorUnit val="10"/>
      </c:valAx>
    </c:plotArea>
    <c:plotVisOnly val="1"/>
  </c:chart>
  <c:txPr>
    <a:bodyPr/>
    <a:lstStyle/>
    <a:p>
      <a:pPr>
        <a:defRPr sz="1800"/>
      </a:pPr>
      <a:endParaRPr lang="ja-JP"/>
    </a:p>
  </c:txPr>
  <c:externalData r:id="rId1"/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ja-JP"/>
  <c:chart>
    <c:view3D>
      <c:rotX val="20"/>
      <c:rotY val="160"/>
      <c:perspective val="30"/>
    </c:view3D>
    <c:plotArea>
      <c:layout>
        <c:manualLayout>
          <c:layoutTarget val="inner"/>
          <c:xMode val="edge"/>
          <c:yMode val="edge"/>
          <c:x val="0.1014275298920968"/>
          <c:y val="3.5902968076127056E-2"/>
          <c:w val="0.74362642169728799"/>
          <c:h val="0.83515927249181976"/>
        </c:manualLayout>
      </c:layout>
      <c:bar3DChart>
        <c:barDir val="col"/>
        <c:grouping val="standard"/>
        <c:ser>
          <c:idx val="0"/>
          <c:order val="0"/>
          <c:tx>
            <c:strRef>
              <c:f>Sheet1!$B$1</c:f>
              <c:strCache>
                <c:ptCount val="1"/>
                <c:pt idx="0">
                  <c:v>農村部</c:v>
                </c:pt>
              </c:strCache>
            </c:strRef>
          </c:tx>
          <c:cat>
            <c:strRef>
              <c:f>Sheet1!$A$2:$A$4</c:f>
              <c:strCache>
                <c:ptCount val="3"/>
                <c:pt idx="0">
                  <c:v>C党</c:v>
                </c:pt>
                <c:pt idx="1">
                  <c:v>B党</c:v>
                </c:pt>
                <c:pt idx="2">
                  <c:v>A党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20</c:v>
                </c:pt>
                <c:pt idx="1">
                  <c:v>10</c:v>
                </c:pt>
                <c:pt idx="2">
                  <c:v>70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都市部</c:v>
                </c:pt>
              </c:strCache>
            </c:strRef>
          </c:tx>
          <c:cat>
            <c:strRef>
              <c:f>Sheet1!$A$2:$A$4</c:f>
              <c:strCache>
                <c:ptCount val="3"/>
                <c:pt idx="0">
                  <c:v>C党</c:v>
                </c:pt>
                <c:pt idx="1">
                  <c:v>B党</c:v>
                </c:pt>
                <c:pt idx="2">
                  <c:v>A党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30</c:v>
                </c:pt>
                <c:pt idx="1">
                  <c:v>40</c:v>
                </c:pt>
                <c:pt idx="2">
                  <c:v>30</c:v>
                </c:pt>
              </c:numCache>
            </c:numRef>
          </c:val>
        </c:ser>
        <c:shape val="cylinder"/>
        <c:axId val="83478784"/>
        <c:axId val="83451904"/>
        <c:axId val="83431872"/>
      </c:bar3DChart>
      <c:catAx>
        <c:axId val="83478784"/>
        <c:scaling>
          <c:orientation val="minMax"/>
        </c:scaling>
        <c:axPos val="b"/>
        <c:tickLblPos val="nextTo"/>
        <c:crossAx val="83451904"/>
        <c:crosses val="autoZero"/>
        <c:auto val="1"/>
        <c:lblAlgn val="ctr"/>
        <c:lblOffset val="100"/>
      </c:catAx>
      <c:valAx>
        <c:axId val="83451904"/>
        <c:scaling>
          <c:orientation val="minMax"/>
          <c:max val="80"/>
          <c:min val="0"/>
        </c:scaling>
        <c:axPos val="r"/>
        <c:majorGridlines/>
        <c:title>
          <c:tx>
            <c:rich>
              <a:bodyPr rot="0" vert="horz"/>
              <a:lstStyle/>
              <a:p>
                <a:pPr>
                  <a:defRPr/>
                </a:pPr>
                <a:r>
                  <a:rPr lang="en-US" altLang="ja-JP" dirty="0" smtClean="0"/>
                  <a:t>(%)</a:t>
                </a:r>
              </a:p>
            </c:rich>
          </c:tx>
          <c:layout>
            <c:manualLayout>
              <c:xMode val="edge"/>
              <c:yMode val="edge"/>
              <c:x val="0.8927419315641103"/>
              <c:y val="0.17094499751407732"/>
            </c:manualLayout>
          </c:layout>
        </c:title>
        <c:numFmt formatCode="General" sourceLinked="1"/>
        <c:tickLblPos val="nextTo"/>
        <c:crossAx val="83478784"/>
        <c:crosses val="autoZero"/>
        <c:crossBetween val="between"/>
      </c:valAx>
      <c:serAx>
        <c:axId val="83431872"/>
        <c:scaling>
          <c:orientation val="minMax"/>
        </c:scaling>
        <c:axPos val="b"/>
        <c:tickLblPos val="nextTo"/>
        <c:crossAx val="83451904"/>
        <c:crosses val="autoZero"/>
      </c:serAx>
    </c:plotArea>
    <c:legend>
      <c:legendPos val="r"/>
      <c:layout>
        <c:manualLayout>
          <c:xMode val="edge"/>
          <c:yMode val="edge"/>
          <c:x val="0.87591814912024879"/>
          <c:y val="0.43760495797056215"/>
          <c:w val="0.12099543112666472"/>
          <c:h val="0.15415865968295814"/>
        </c:manualLayout>
      </c:layout>
    </c:legend>
    <c:plotVisOnly val="1"/>
  </c:chart>
  <c:txPr>
    <a:bodyPr/>
    <a:lstStyle/>
    <a:p>
      <a:pPr>
        <a:defRPr sz="1800"/>
      </a:pPr>
      <a:endParaRPr lang="ja-JP"/>
    </a:p>
  </c:txPr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ja-JP"/>
  <c:chart>
    <c:autoTitleDeleted val="1"/>
    <c:plotArea>
      <c:layout/>
      <c:scatterChart>
        <c:scatterStyle val="lineMarker"/>
        <c:ser>
          <c:idx val="0"/>
          <c:order val="0"/>
          <c:tx>
            <c:strRef>
              <c:f>Sheet1!$B$1</c:f>
              <c:strCache>
                <c:ptCount val="1"/>
                <c:pt idx="0">
                  <c:v>Y の値</c:v>
                </c:pt>
              </c:strCache>
            </c:strRef>
          </c:tx>
          <c:spPr>
            <a:ln w="28575">
              <a:noFill/>
            </a:ln>
          </c:spPr>
          <c:xVal>
            <c:numRef>
              <c:f>Sheet1!$A$2:$A$11</c:f>
              <c:numCache>
                <c:formatCode>General</c:formatCode>
                <c:ptCount val="10"/>
                <c:pt idx="0">
                  <c:v>3000</c:v>
                </c:pt>
                <c:pt idx="1">
                  <c:v>5000</c:v>
                </c:pt>
                <c:pt idx="2">
                  <c:v>12000</c:v>
                </c:pt>
                <c:pt idx="3">
                  <c:v>2000</c:v>
                </c:pt>
                <c:pt idx="4">
                  <c:v>7000</c:v>
                </c:pt>
                <c:pt idx="5">
                  <c:v>15000</c:v>
                </c:pt>
                <c:pt idx="6">
                  <c:v>5000</c:v>
                </c:pt>
                <c:pt idx="7">
                  <c:v>6000</c:v>
                </c:pt>
                <c:pt idx="8">
                  <c:v>8000</c:v>
                </c:pt>
                <c:pt idx="9">
                  <c:v>10000</c:v>
                </c:pt>
              </c:numCache>
            </c:numRef>
          </c:xVal>
          <c:yVal>
            <c:numRef>
              <c:f>Sheet1!$B$2:$B$11</c:f>
              <c:numCache>
                <c:formatCode>General</c:formatCode>
                <c:ptCount val="10"/>
                <c:pt idx="0">
                  <c:v>7000</c:v>
                </c:pt>
                <c:pt idx="1">
                  <c:v>8000</c:v>
                </c:pt>
                <c:pt idx="2">
                  <c:v>25000</c:v>
                </c:pt>
                <c:pt idx="3">
                  <c:v>5000</c:v>
                </c:pt>
                <c:pt idx="4">
                  <c:v>12000</c:v>
                </c:pt>
                <c:pt idx="5">
                  <c:v>30000</c:v>
                </c:pt>
                <c:pt idx="6">
                  <c:v>10000</c:v>
                </c:pt>
                <c:pt idx="7">
                  <c:v>15000</c:v>
                </c:pt>
                <c:pt idx="8">
                  <c:v>20000</c:v>
                </c:pt>
                <c:pt idx="9">
                  <c:v>18000</c:v>
                </c:pt>
              </c:numCache>
            </c:numRef>
          </c:yVal>
        </c:ser>
        <c:axId val="84055168"/>
        <c:axId val="84057088"/>
      </c:scatterChart>
      <c:valAx>
        <c:axId val="84055168"/>
        <c:scaling>
          <c:orientation val="minMax"/>
          <c:max val="30000"/>
          <c:min val="0"/>
        </c:scaling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ja-JP" altLang="en-US" dirty="0" smtClean="0"/>
                  <a:t>化粧品代</a:t>
                </a:r>
                <a:endParaRPr lang="ja-JP" altLang="en-US" dirty="0"/>
              </a:p>
            </c:rich>
          </c:tx>
          <c:layout/>
        </c:title>
        <c:numFmt formatCode="General" sourceLinked="1"/>
        <c:tickLblPos val="nextTo"/>
        <c:crossAx val="84057088"/>
        <c:crosses val="autoZero"/>
        <c:crossBetween val="midCat"/>
      </c:valAx>
      <c:valAx>
        <c:axId val="84057088"/>
        <c:scaling>
          <c:orientation val="minMax"/>
          <c:max val="30000"/>
          <c:min val="0"/>
        </c:scaling>
        <c:axPos val="l"/>
        <c:title>
          <c:tx>
            <c:rich>
              <a:bodyPr rot="0" vert="wordArtVertRtl"/>
              <a:lstStyle/>
              <a:p>
                <a:pPr>
                  <a:defRPr/>
                </a:pPr>
                <a:r>
                  <a:rPr lang="ja-JP" altLang="en-US" dirty="0" smtClean="0"/>
                  <a:t>洋服代</a:t>
                </a:r>
                <a:endParaRPr lang="ja-JP" altLang="en-US" dirty="0"/>
              </a:p>
            </c:rich>
          </c:tx>
          <c:layout/>
        </c:title>
        <c:numFmt formatCode="General" sourceLinked="1"/>
        <c:tickLblPos val="nextTo"/>
        <c:crossAx val="84055168"/>
        <c:crosses val="autoZero"/>
        <c:crossBetween val="midCat"/>
      </c:valAx>
    </c:plotArea>
    <c:plotVisOnly val="1"/>
  </c:chart>
  <c:txPr>
    <a:bodyPr/>
    <a:lstStyle/>
    <a:p>
      <a:pPr>
        <a:defRPr sz="1800"/>
      </a:pPr>
      <a:endParaRPr lang="ja-JP"/>
    </a:p>
  </c:txPr>
  <c:externalData r:id="rId1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ja-JP"/>
  <c:chart>
    <c:autoTitleDeleted val="1"/>
    <c:plotArea>
      <c:layout>
        <c:manualLayout>
          <c:layoutTarget val="inner"/>
          <c:xMode val="edge"/>
          <c:yMode val="edge"/>
          <c:x val="7.12681053757169E-2"/>
          <c:y val="4.1776683200943514E-2"/>
          <c:w val="0.88992405463205992"/>
          <c:h val="0.7491225270849956"/>
        </c:manualLayout>
      </c:layout>
      <c:scatterChart>
        <c:scatterStyle val="lineMarker"/>
        <c:ser>
          <c:idx val="0"/>
          <c:order val="0"/>
          <c:tx>
            <c:strRef>
              <c:f>Sheet1!$B$1</c:f>
              <c:strCache>
                <c:ptCount val="1"/>
                <c:pt idx="0">
                  <c:v>体重</c:v>
                </c:pt>
              </c:strCache>
            </c:strRef>
          </c:tx>
          <c:spPr>
            <a:ln w="28575">
              <a:noFill/>
            </a:ln>
          </c:spPr>
          <c:xVal>
            <c:numRef>
              <c:f>Sheet1!$A$2:$A$16</c:f>
              <c:numCache>
                <c:formatCode>General</c:formatCode>
                <c:ptCount val="15"/>
                <c:pt idx="0">
                  <c:v>0.2</c:v>
                </c:pt>
                <c:pt idx="1">
                  <c:v>0.2</c:v>
                </c:pt>
                <c:pt idx="2">
                  <c:v>0.2</c:v>
                </c:pt>
                <c:pt idx="3">
                  <c:v>0.2</c:v>
                </c:pt>
                <c:pt idx="4">
                  <c:v>0.5</c:v>
                </c:pt>
                <c:pt idx="5">
                  <c:v>0.5</c:v>
                </c:pt>
                <c:pt idx="6">
                  <c:v>0.5</c:v>
                </c:pt>
                <c:pt idx="7">
                  <c:v>0.5</c:v>
                </c:pt>
                <c:pt idx="8">
                  <c:v>0.5</c:v>
                </c:pt>
                <c:pt idx="9">
                  <c:v>0.8</c:v>
                </c:pt>
                <c:pt idx="10">
                  <c:v>0.8</c:v>
                </c:pt>
                <c:pt idx="11">
                  <c:v>0.8</c:v>
                </c:pt>
                <c:pt idx="12">
                  <c:v>0.8</c:v>
                </c:pt>
                <c:pt idx="13">
                  <c:v>0.8</c:v>
                </c:pt>
                <c:pt idx="14">
                  <c:v>0.8</c:v>
                </c:pt>
              </c:numCache>
            </c:numRef>
          </c:xVal>
          <c:yVal>
            <c:numRef>
              <c:f>Sheet1!$B$2:$B$16</c:f>
              <c:numCache>
                <c:formatCode>General</c:formatCode>
                <c:ptCount val="15"/>
                <c:pt idx="0">
                  <c:v>23</c:v>
                </c:pt>
                <c:pt idx="1">
                  <c:v>26</c:v>
                </c:pt>
                <c:pt idx="2">
                  <c:v>27</c:v>
                </c:pt>
                <c:pt idx="3">
                  <c:v>28</c:v>
                </c:pt>
                <c:pt idx="4">
                  <c:v>25</c:v>
                </c:pt>
                <c:pt idx="5">
                  <c:v>26</c:v>
                </c:pt>
                <c:pt idx="6">
                  <c:v>29</c:v>
                </c:pt>
                <c:pt idx="7">
                  <c:v>32</c:v>
                </c:pt>
                <c:pt idx="8">
                  <c:v>33</c:v>
                </c:pt>
                <c:pt idx="9">
                  <c:v>15</c:v>
                </c:pt>
                <c:pt idx="10">
                  <c:v>16</c:v>
                </c:pt>
                <c:pt idx="11">
                  <c:v>18</c:v>
                </c:pt>
                <c:pt idx="12">
                  <c:v>22</c:v>
                </c:pt>
                <c:pt idx="13">
                  <c:v>26</c:v>
                </c:pt>
                <c:pt idx="14">
                  <c:v>29</c:v>
                </c:pt>
              </c:numCache>
            </c:numRef>
          </c:yVal>
        </c:ser>
        <c:axId val="156249472"/>
        <c:axId val="156255360"/>
      </c:scatterChart>
      <c:valAx>
        <c:axId val="156249472"/>
        <c:scaling>
          <c:orientation val="minMax"/>
          <c:max val="1"/>
          <c:min val="0"/>
        </c:scaling>
        <c:axPos val="b"/>
        <c:numFmt formatCode="General" sourceLinked="1"/>
        <c:majorTickMark val="none"/>
        <c:tickLblPos val="none"/>
        <c:crossAx val="156255360"/>
        <c:crosses val="autoZero"/>
        <c:crossBetween val="midCat"/>
      </c:valAx>
      <c:valAx>
        <c:axId val="156255360"/>
        <c:scaling>
          <c:orientation val="minMax"/>
          <c:max val="40"/>
          <c:min val="10"/>
        </c:scaling>
        <c:axPos val="l"/>
        <c:numFmt formatCode="General" sourceLinked="1"/>
        <c:majorTickMark val="none"/>
        <c:minorTickMark val="in"/>
        <c:tickLblPos val="nextTo"/>
        <c:crossAx val="156249472"/>
        <c:crosses val="autoZero"/>
        <c:crossBetween val="midCat"/>
        <c:majorUnit val="10"/>
        <c:minorUnit val="10"/>
      </c:valAx>
    </c:plotArea>
    <c:plotVisOnly val="1"/>
  </c:chart>
  <c:txPr>
    <a:bodyPr/>
    <a:lstStyle/>
    <a:p>
      <a:pPr>
        <a:defRPr sz="1800"/>
      </a:pPr>
      <a:endParaRPr lang="ja-JP"/>
    </a:p>
  </c:txPr>
  <c:externalData r:id="rId1"/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2.vml.rels><?xml version="1.0" encoding="UTF-8" standalone="yes"?>
<Relationships xmlns="http://schemas.openxmlformats.org/package/2006/relationships"><Relationship Id="rId8" Type="http://schemas.openxmlformats.org/officeDocument/2006/relationships/image" Target="../media/image10.wmf"/><Relationship Id="rId3" Type="http://schemas.openxmlformats.org/officeDocument/2006/relationships/image" Target="../media/image5.wmf"/><Relationship Id="rId7" Type="http://schemas.openxmlformats.org/officeDocument/2006/relationships/image" Target="../media/image9.wmf"/><Relationship Id="rId12" Type="http://schemas.openxmlformats.org/officeDocument/2006/relationships/image" Target="../media/image14.wmf"/><Relationship Id="rId2" Type="http://schemas.openxmlformats.org/officeDocument/2006/relationships/image" Target="../media/image4.wmf"/><Relationship Id="rId1" Type="http://schemas.openxmlformats.org/officeDocument/2006/relationships/image" Target="../media/image3.wmf"/><Relationship Id="rId6" Type="http://schemas.openxmlformats.org/officeDocument/2006/relationships/image" Target="../media/image8.wmf"/><Relationship Id="rId11" Type="http://schemas.openxmlformats.org/officeDocument/2006/relationships/image" Target="../media/image13.wmf"/><Relationship Id="rId5" Type="http://schemas.openxmlformats.org/officeDocument/2006/relationships/image" Target="../media/image7.wmf"/><Relationship Id="rId10" Type="http://schemas.openxmlformats.org/officeDocument/2006/relationships/image" Target="../media/image12.wmf"/><Relationship Id="rId4" Type="http://schemas.openxmlformats.org/officeDocument/2006/relationships/image" Target="../media/image6.wmf"/><Relationship Id="rId9" Type="http://schemas.openxmlformats.org/officeDocument/2006/relationships/image" Target="../media/image11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wmf"/></Relationships>
</file>

<file path=ppt/drawings/_rels/vmlDrawing5.vml.rels><?xml version="1.0" encoding="UTF-8" standalone="yes"?>
<Relationships xmlns="http://schemas.openxmlformats.org/package/2006/relationships"><Relationship Id="rId8" Type="http://schemas.openxmlformats.org/officeDocument/2006/relationships/image" Target="../media/image24.wmf"/><Relationship Id="rId3" Type="http://schemas.openxmlformats.org/officeDocument/2006/relationships/image" Target="../media/image19.wmf"/><Relationship Id="rId7" Type="http://schemas.openxmlformats.org/officeDocument/2006/relationships/image" Target="../media/image23.wmf"/><Relationship Id="rId2" Type="http://schemas.openxmlformats.org/officeDocument/2006/relationships/image" Target="../media/image18.wmf"/><Relationship Id="rId1" Type="http://schemas.openxmlformats.org/officeDocument/2006/relationships/image" Target="../media/image17.wmf"/><Relationship Id="rId6" Type="http://schemas.openxmlformats.org/officeDocument/2006/relationships/image" Target="../media/image22.wmf"/><Relationship Id="rId5" Type="http://schemas.openxmlformats.org/officeDocument/2006/relationships/image" Target="../media/image21.wmf"/><Relationship Id="rId10" Type="http://schemas.openxmlformats.org/officeDocument/2006/relationships/image" Target="../media/image26.wmf"/><Relationship Id="rId4" Type="http://schemas.openxmlformats.org/officeDocument/2006/relationships/image" Target="../media/image20.wmf"/><Relationship Id="rId9" Type="http://schemas.openxmlformats.org/officeDocument/2006/relationships/image" Target="../media/image25.w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28.wmf"/><Relationship Id="rId1" Type="http://schemas.openxmlformats.org/officeDocument/2006/relationships/image" Target="../media/image27.wmf"/></Relationships>
</file>

<file path=ppt/drawings/_rels/vmlDrawing7.vml.rels><?xml version="1.0" encoding="UTF-8" standalone="yes"?>
<Relationships xmlns="http://schemas.openxmlformats.org/package/2006/relationships"><Relationship Id="rId2" Type="http://schemas.openxmlformats.org/officeDocument/2006/relationships/image" Target="../media/image30.wmf"/><Relationship Id="rId1" Type="http://schemas.openxmlformats.org/officeDocument/2006/relationships/image" Target="../media/image29.wmf"/></Relationships>
</file>

<file path=ppt/drawings/_rels/vmlDrawing8.vml.rels><?xml version="1.0" encoding="UTF-8" standalone="yes"?>
<Relationships xmlns="http://schemas.openxmlformats.org/package/2006/relationships"><Relationship Id="rId2" Type="http://schemas.openxmlformats.org/officeDocument/2006/relationships/image" Target="../media/image31.wmf"/><Relationship Id="rId1" Type="http://schemas.openxmlformats.org/officeDocument/2006/relationships/image" Target="../media/image16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32.wmf"/></Relationships>
</file>

<file path=ppt/drawings/_rels/vmlDrawing10.vml.rels><?xml version="1.0" encoding="UTF-8" standalone="yes"?>
<Relationships xmlns="http://schemas.openxmlformats.org/package/2006/relationships"><Relationship Id="rId3" Type="http://schemas.openxmlformats.org/officeDocument/2006/relationships/image" Target="../media/image35.wmf"/><Relationship Id="rId7" Type="http://schemas.openxmlformats.org/officeDocument/2006/relationships/image" Target="../media/image39.wmf"/><Relationship Id="rId2" Type="http://schemas.openxmlformats.org/officeDocument/2006/relationships/image" Target="../media/image34.wmf"/><Relationship Id="rId1" Type="http://schemas.openxmlformats.org/officeDocument/2006/relationships/image" Target="../media/image33.wmf"/><Relationship Id="rId6" Type="http://schemas.openxmlformats.org/officeDocument/2006/relationships/image" Target="../media/image38.wmf"/><Relationship Id="rId5" Type="http://schemas.openxmlformats.org/officeDocument/2006/relationships/image" Target="../media/image37.wmf"/><Relationship Id="rId4" Type="http://schemas.openxmlformats.org/officeDocument/2006/relationships/image" Target="../media/image36.wmf"/></Relationships>
</file>

<file path=ppt/drawings/_rels/vmlDrawing11.vml.rels><?xml version="1.0" encoding="UTF-8" standalone="yes"?>
<Relationships xmlns="http://schemas.openxmlformats.org/package/2006/relationships"><Relationship Id="rId3" Type="http://schemas.openxmlformats.org/officeDocument/2006/relationships/image" Target="../media/image42.wmf"/><Relationship Id="rId7" Type="http://schemas.openxmlformats.org/officeDocument/2006/relationships/image" Target="../media/image46.wmf"/><Relationship Id="rId2" Type="http://schemas.openxmlformats.org/officeDocument/2006/relationships/image" Target="../media/image41.wmf"/><Relationship Id="rId1" Type="http://schemas.openxmlformats.org/officeDocument/2006/relationships/image" Target="../media/image40.wmf"/><Relationship Id="rId6" Type="http://schemas.openxmlformats.org/officeDocument/2006/relationships/image" Target="../media/image45.wmf"/><Relationship Id="rId5" Type="http://schemas.openxmlformats.org/officeDocument/2006/relationships/image" Target="../media/image44.wmf"/><Relationship Id="rId4" Type="http://schemas.openxmlformats.org/officeDocument/2006/relationships/image" Target="../media/image43.w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7.wmf"/></Relationships>
</file>

<file path=ppt/drawings/_rels/vmlDrawing13.vml.rels><?xml version="1.0" encoding="UTF-8" standalone="yes"?>
<Relationships xmlns="http://schemas.openxmlformats.org/package/2006/relationships"><Relationship Id="rId2" Type="http://schemas.openxmlformats.org/officeDocument/2006/relationships/image" Target="../media/image48.wmf"/><Relationship Id="rId1" Type="http://schemas.openxmlformats.org/officeDocument/2006/relationships/image" Target="../media/image32.wmf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0.57875</cdr:x>
      <cdr:y>0.82227</cdr:y>
    </cdr:from>
    <cdr:to>
      <cdr:x>0.6225</cdr:x>
      <cdr:y>0.94326</cdr:y>
    </cdr:to>
    <cdr:sp macro="" textlink="">
      <cdr:nvSpPr>
        <cdr:cNvPr id="3" name="テキスト ボックス 6"/>
        <cdr:cNvSpPr txBox="1"/>
      </cdr:nvSpPr>
      <cdr:spPr>
        <a:xfrm xmlns:a="http://schemas.openxmlformats.org/drawingml/2006/main">
          <a:off x="4762872" y="3555776"/>
          <a:ext cx="360040" cy="523220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ja-JP"/>
          </a:defPPr>
          <a:lvl1pPr marL="0" algn="l" defTabSz="914400" rtl="0" eaLnBrk="1" latinLnBrk="0" hangingPunct="1">
            <a:defRPr kumimoji="1" sz="1800" kern="1200">
              <a:solidFill>
                <a:sysClr val="windowText" lastClr="000000"/>
              </a:solidFill>
              <a:latin typeface="Georgia"/>
            </a:defRPr>
          </a:lvl1pPr>
          <a:lvl2pPr marL="457200" algn="l" defTabSz="914400" rtl="0" eaLnBrk="1" latinLnBrk="0" hangingPunct="1">
            <a:defRPr kumimoji="1" sz="1800" kern="1200">
              <a:solidFill>
                <a:sysClr val="windowText" lastClr="000000"/>
              </a:solidFill>
              <a:latin typeface="Georgia"/>
            </a:defRPr>
          </a:lvl2pPr>
          <a:lvl3pPr marL="914400" algn="l" defTabSz="914400" rtl="0" eaLnBrk="1" latinLnBrk="0" hangingPunct="1">
            <a:defRPr kumimoji="1" sz="1800" kern="1200">
              <a:solidFill>
                <a:sysClr val="windowText" lastClr="000000"/>
              </a:solidFill>
              <a:latin typeface="Georgia"/>
            </a:defRPr>
          </a:lvl3pPr>
          <a:lvl4pPr marL="1371600" algn="l" defTabSz="914400" rtl="0" eaLnBrk="1" latinLnBrk="0" hangingPunct="1">
            <a:defRPr kumimoji="1" sz="1800" kern="1200">
              <a:solidFill>
                <a:sysClr val="windowText" lastClr="000000"/>
              </a:solidFill>
              <a:latin typeface="Georgia"/>
            </a:defRPr>
          </a:lvl4pPr>
          <a:lvl5pPr marL="1828800" algn="l" defTabSz="914400" rtl="0" eaLnBrk="1" latinLnBrk="0" hangingPunct="1">
            <a:defRPr kumimoji="1" sz="1800" kern="1200">
              <a:solidFill>
                <a:sysClr val="windowText" lastClr="000000"/>
              </a:solidFill>
              <a:latin typeface="Georgia"/>
            </a:defRPr>
          </a:lvl5pPr>
          <a:lvl6pPr marL="2286000" algn="l" defTabSz="914400" rtl="0" eaLnBrk="1" latinLnBrk="0" hangingPunct="1">
            <a:defRPr kumimoji="1" sz="1800" kern="1200">
              <a:solidFill>
                <a:sysClr val="windowText" lastClr="000000"/>
              </a:solidFill>
              <a:latin typeface="Georgia"/>
            </a:defRPr>
          </a:lvl6pPr>
          <a:lvl7pPr marL="2743200" algn="l" defTabSz="914400" rtl="0" eaLnBrk="1" latinLnBrk="0" hangingPunct="1">
            <a:defRPr kumimoji="1" sz="1800" kern="1200">
              <a:solidFill>
                <a:sysClr val="windowText" lastClr="000000"/>
              </a:solidFill>
              <a:latin typeface="Georgia"/>
            </a:defRPr>
          </a:lvl7pPr>
          <a:lvl8pPr marL="3200400" algn="l" defTabSz="914400" rtl="0" eaLnBrk="1" latinLnBrk="0" hangingPunct="1">
            <a:defRPr kumimoji="1" sz="1800" kern="1200">
              <a:solidFill>
                <a:sysClr val="windowText" lastClr="000000"/>
              </a:solidFill>
              <a:latin typeface="Georgia"/>
            </a:defRPr>
          </a:lvl8pPr>
          <a:lvl9pPr marL="3657600" algn="l" defTabSz="914400" rtl="0" eaLnBrk="1" latinLnBrk="0" hangingPunct="1">
            <a:defRPr kumimoji="1" sz="1800" kern="1200">
              <a:solidFill>
                <a:sysClr val="windowText" lastClr="000000"/>
              </a:solidFill>
              <a:latin typeface="Georgia"/>
            </a:defRPr>
          </a:lvl9pPr>
        </a:lstStyle>
        <a:p xmlns:a="http://schemas.openxmlformats.org/drawingml/2006/main">
          <a:r>
            <a:rPr lang="en-US" altLang="ja-JP" sz="2800" dirty="0" smtClean="0"/>
            <a:t>C</a:t>
          </a:r>
          <a:endParaRPr kumimoji="1" lang="ja-JP" altLang="en-US" sz="2800" dirty="0"/>
        </a:p>
      </cdr:txBody>
    </cdr:sp>
  </cdr:relSizeAnchor>
</c:userShap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正方形/長方形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正方形/長方形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正方形/長方形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正方形/長方形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正方形/長方形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角丸四角形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角丸四角形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正方形/長方形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正方形/長方形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正方形/長方形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正方形/長方形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タイトル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ja-JP" altLang="en-US" smtClean="0"/>
              <a:t>マスタ タイトルの書式設定</a:t>
            </a:r>
            <a:endParaRPr kumimoji="0" lang="en-US"/>
          </a:p>
        </p:txBody>
      </p:sp>
      <p:sp>
        <p:nvSpPr>
          <p:cNvPr id="9" name="サブタイトル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ja-JP" altLang="en-US" smtClean="0"/>
              <a:t>マスタ サブタイトルの書式設定</a:t>
            </a:r>
            <a:endParaRPr kumimoji="0" lang="en-US"/>
          </a:p>
        </p:txBody>
      </p:sp>
      <p:sp>
        <p:nvSpPr>
          <p:cNvPr id="28" name="日付プレースホルダ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AB3A43C2-D67C-47D9-9A88-2AC65A8EBDBC}" type="datetimeFigureOut">
              <a:rPr kumimoji="1" lang="ja-JP" altLang="en-US" smtClean="0"/>
              <a:pPr/>
              <a:t>2012/11/16</a:t>
            </a:fld>
            <a:endParaRPr kumimoji="1" lang="ja-JP" altLang="en-US"/>
          </a:p>
        </p:txBody>
      </p:sp>
      <p:sp>
        <p:nvSpPr>
          <p:cNvPr id="17" name="フッター プレースホルダ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kumimoji="1" lang="ja-JP" altLang="en-US"/>
          </a:p>
        </p:txBody>
      </p:sp>
      <p:sp>
        <p:nvSpPr>
          <p:cNvPr id="29" name="スライド番号プレースホルダ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390418C5-3FD8-4C12-BDA7-13A834EB2F68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ja-JP" altLang="en-US" smtClean="0"/>
              <a:t>マスタ タイトルの書式設定</a:t>
            </a:r>
            <a:endParaRPr kumimoji="0" 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ja-JP" altLang="en-US" smtClean="0"/>
              <a:t>マスタ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3A43C2-D67C-47D9-9A88-2AC65A8EBDBC}" type="datetimeFigureOut">
              <a:rPr kumimoji="1" lang="ja-JP" altLang="en-US" smtClean="0"/>
              <a:pPr/>
              <a:t>2012/11/16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418C5-3FD8-4C12-BDA7-13A834EB2F68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ja-JP" altLang="en-US" smtClean="0"/>
              <a:t>マスタ タイトルの書式設定</a:t>
            </a:r>
            <a:endParaRPr kumimoji="0" 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ja-JP" altLang="en-US" smtClean="0"/>
              <a:t>マスタ テキストの書式設定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3A43C2-D67C-47D9-9A88-2AC65A8EBDBC}" type="datetimeFigureOut">
              <a:rPr kumimoji="1" lang="ja-JP" altLang="en-US" smtClean="0"/>
              <a:pPr/>
              <a:t>2012/11/16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418C5-3FD8-4C12-BDA7-13A834EB2F68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ja-JP" altLang="en-US" smtClean="0"/>
              <a:t>マスタ タイトルの書式設定</a:t>
            </a:r>
            <a:endParaRPr kumimoji="0" 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ja-JP" altLang="en-US" smtClean="0"/>
              <a:t>マスタ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ja-JP" altLang="en-US" smtClean="0"/>
              <a:t>マスタ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3A43C2-D67C-47D9-9A88-2AC65A8EBDBC}" type="datetimeFigureOut">
              <a:rPr kumimoji="1" lang="ja-JP" altLang="en-US" smtClean="0"/>
              <a:pPr/>
              <a:t>2012/11/16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418C5-3FD8-4C12-BDA7-13A834EB2F68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ja-JP" altLang="en-US" smtClean="0"/>
              <a:t>マスタ タイトルの書式設定</a:t>
            </a:r>
            <a:endParaRPr kumimoji="0" 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ja-JP" altLang="en-US" smtClean="0"/>
              <a:t>マスタ テキストの書式設定</a:t>
            </a:r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ja-JP" altLang="en-US" smtClean="0"/>
              <a:t>マスタ テキストの書式設定</a:t>
            </a:r>
          </a:p>
        </p:txBody>
      </p:sp>
      <p:sp>
        <p:nvSpPr>
          <p:cNvPr id="5" name="コンテンツ プレースホルダ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ja-JP" altLang="en-US" smtClean="0"/>
              <a:t>マスタ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ja-JP" altLang="en-US" smtClean="0"/>
              <a:t>マスタ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  <p:sp>
        <p:nvSpPr>
          <p:cNvPr id="26" name="日付プレースホルダ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AB3A43C2-D67C-47D9-9A88-2AC65A8EBDBC}" type="datetimeFigureOut">
              <a:rPr kumimoji="1" lang="ja-JP" altLang="en-US" smtClean="0"/>
              <a:pPr/>
              <a:t>2012/11/16</a:t>
            </a:fld>
            <a:endParaRPr kumimoji="1" lang="ja-JP" altLang="en-US"/>
          </a:p>
        </p:txBody>
      </p:sp>
      <p:sp>
        <p:nvSpPr>
          <p:cNvPr id="27" name="スライド番号プレースホルダ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390418C5-3FD8-4C12-BDA7-13A834EB2F68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  <p:sp>
        <p:nvSpPr>
          <p:cNvPr id="28" name="フッター プレースホルダ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ja-JP" altLang="en-US" smtClean="0"/>
              <a:t>マスタ タイトルの書式設定</a:t>
            </a:r>
            <a:endParaRPr kumimoji="0" lang="en-US"/>
          </a:p>
        </p:txBody>
      </p:sp>
      <p:sp>
        <p:nvSpPr>
          <p:cNvPr id="3" name="日付プレースホルダ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AB3A43C2-D67C-47D9-9A88-2AC65A8EBDBC}" type="datetimeFigureOut">
              <a:rPr kumimoji="1" lang="ja-JP" altLang="en-US" smtClean="0"/>
              <a:pPr/>
              <a:t>2012/11/16</a:t>
            </a:fld>
            <a:endParaRPr kumimoji="1" lang="ja-JP" altLang="en-US"/>
          </a:p>
        </p:txBody>
      </p:sp>
      <p:sp>
        <p:nvSpPr>
          <p:cNvPr id="4" name="フッター プレースホルダ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390418C5-3FD8-4C12-BDA7-13A834EB2F68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3A43C2-D67C-47D9-9A88-2AC65A8EBDBC}" type="datetimeFigureOut">
              <a:rPr kumimoji="1" lang="ja-JP" altLang="en-US" smtClean="0"/>
              <a:pPr/>
              <a:t>2012/11/16</a:t>
            </a:fld>
            <a:endParaRPr kumimoji="1" lang="ja-JP" altLang="en-US"/>
          </a:p>
        </p:txBody>
      </p:sp>
      <p:sp>
        <p:nvSpPr>
          <p:cNvPr id="3" name="フッター プレースホル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418C5-3FD8-4C12-BDA7-13A834EB2F68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ja-JP" altLang="en-US" smtClean="0"/>
              <a:t>マスタ タイトルの書式設定</a:t>
            </a:r>
            <a:endParaRPr kumimoji="0" 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ja-JP" altLang="en-US" smtClean="0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ja-JP" altLang="en-US" smtClean="0"/>
              <a:t>マスタ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3A43C2-D67C-47D9-9A88-2AC65A8EBDBC}" type="datetimeFigureOut">
              <a:rPr kumimoji="1" lang="ja-JP" altLang="en-US" smtClean="0"/>
              <a:pPr/>
              <a:t>2012/11/16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418C5-3FD8-4C12-BDA7-13A834EB2F68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ja-JP" altLang="en-US" smtClean="0"/>
              <a:t>マスタ タイトルの書式設定</a:t>
            </a:r>
            <a:endParaRPr kumimoji="0" lang="en-US"/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ja-JP" altLang="en-US" smtClean="0"/>
              <a:t>アイコンをクリックして図を追加</a:t>
            </a:r>
            <a:endParaRPr kumimoji="0" lang="en-US" dirty="0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ja-JP" altLang="en-US" smtClean="0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3A43C2-D67C-47D9-9A88-2AC65A8EBDBC}" type="datetimeFigureOut">
              <a:rPr kumimoji="1" lang="ja-JP" altLang="en-US" smtClean="0"/>
              <a:pPr/>
              <a:t>2012/11/16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418C5-3FD8-4C12-BDA7-13A834EB2F68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ja-JP" altLang="en-US" smtClean="0"/>
              <a:t>マスタ タイトルの書式設定</a:t>
            </a:r>
            <a:endParaRPr kumimoji="0" 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ja-JP" altLang="en-US" smtClean="0"/>
              <a:t>マスタ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3A43C2-D67C-47D9-9A88-2AC65A8EBDBC}" type="datetimeFigureOut">
              <a:rPr kumimoji="1" lang="ja-JP" altLang="en-US" smtClean="0"/>
              <a:pPr/>
              <a:t>2012/11/16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418C5-3FD8-4C12-BDA7-13A834EB2F68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ja-JP" altLang="en-US" smtClean="0"/>
              <a:t>マスタ タイトルの書式設定</a:t>
            </a:r>
            <a:endParaRPr kumimoji="0" 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ja-JP" altLang="en-US" smtClean="0"/>
              <a:t>マスタ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3A43C2-D67C-47D9-9A88-2AC65A8EBDBC}" type="datetimeFigureOut">
              <a:rPr kumimoji="1" lang="ja-JP" altLang="en-US" smtClean="0"/>
              <a:pPr/>
              <a:t>2012/11/16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418C5-3FD8-4C12-BDA7-13A834EB2F68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正方形/長方形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正方形/長方形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正方形/長方形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正方形/長方形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正方形/長方形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角丸四角形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角丸四角形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正方形/長方形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正方形/長方形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正方形/長方形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正方形/長方形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正方形/長方形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正方形/長方形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タイトル プレースホルダ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ja-JP" altLang="en-US" smtClean="0"/>
              <a:t>マスタ タイトルの書式設定</a:t>
            </a:r>
            <a:endParaRPr kumimoji="0" lang="en-US"/>
          </a:p>
        </p:txBody>
      </p:sp>
      <p:sp>
        <p:nvSpPr>
          <p:cNvPr id="13" name="テキスト プレースホルダ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ja-JP" altLang="en-US" smtClean="0"/>
              <a:t>マスタ テキストの書式設定</a:t>
            </a:r>
          </a:p>
          <a:p>
            <a:pPr lvl="1" eaLnBrk="1" latinLnBrk="0" hangingPunct="1"/>
            <a:r>
              <a:rPr kumimoji="0" lang="ja-JP" altLang="en-US" smtClean="0"/>
              <a:t>第 </a:t>
            </a:r>
            <a:r>
              <a:rPr kumimoji="0" lang="en-US" altLang="ja-JP" smtClean="0"/>
              <a:t>2 </a:t>
            </a:r>
            <a:r>
              <a:rPr kumimoji="0" lang="ja-JP" altLang="en-US" smtClean="0"/>
              <a:t>レベル</a:t>
            </a:r>
          </a:p>
          <a:p>
            <a:pPr lvl="2" eaLnBrk="1" latinLnBrk="0" hangingPunct="1"/>
            <a:r>
              <a:rPr kumimoji="0" lang="ja-JP" altLang="en-US" smtClean="0"/>
              <a:t>第 </a:t>
            </a:r>
            <a:r>
              <a:rPr kumimoji="0" lang="en-US" altLang="ja-JP" smtClean="0"/>
              <a:t>3 </a:t>
            </a:r>
            <a:r>
              <a:rPr kumimoji="0" lang="ja-JP" altLang="en-US" smtClean="0"/>
              <a:t>レベル</a:t>
            </a:r>
          </a:p>
          <a:p>
            <a:pPr lvl="3" eaLnBrk="1" latinLnBrk="0" hangingPunct="1"/>
            <a:r>
              <a:rPr kumimoji="0" lang="ja-JP" altLang="en-US" smtClean="0"/>
              <a:t>第 </a:t>
            </a:r>
            <a:r>
              <a:rPr kumimoji="0" lang="en-US" altLang="ja-JP" smtClean="0"/>
              <a:t>4 </a:t>
            </a:r>
            <a:r>
              <a:rPr kumimoji="0" lang="ja-JP" altLang="en-US" smtClean="0"/>
              <a:t>レベル</a:t>
            </a:r>
          </a:p>
          <a:p>
            <a:pPr lvl="4" eaLnBrk="1" latinLnBrk="0" hangingPunct="1"/>
            <a:r>
              <a:rPr kumimoji="0" lang="ja-JP" altLang="en-US" smtClean="0"/>
              <a:t>第 </a:t>
            </a:r>
            <a:r>
              <a:rPr kumimoji="0" lang="en-US" altLang="ja-JP" smtClean="0"/>
              <a:t>5 </a:t>
            </a:r>
            <a:r>
              <a:rPr kumimoji="0" lang="ja-JP" altLang="en-US" smtClean="0"/>
              <a:t>レベル</a:t>
            </a:r>
            <a:endParaRPr kumimoji="0" lang="en-US"/>
          </a:p>
        </p:txBody>
      </p:sp>
      <p:sp>
        <p:nvSpPr>
          <p:cNvPr id="14" name="日付プレースホルダ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AB3A43C2-D67C-47D9-9A88-2AC65A8EBDBC}" type="datetimeFigureOut">
              <a:rPr kumimoji="1" lang="ja-JP" altLang="en-US" smtClean="0"/>
              <a:pPr/>
              <a:t>2012/11/16</a:t>
            </a:fld>
            <a:endParaRPr kumimoji="1" lang="ja-JP" altLang="en-US"/>
          </a:p>
        </p:txBody>
      </p:sp>
      <p:sp>
        <p:nvSpPr>
          <p:cNvPr id="3" name="フッター プレースホルダ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23" name="スライド番号プレースホルダ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390418C5-3FD8-4C12-BDA7-13A834EB2F68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1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1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1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1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1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1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1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1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1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7.bin"/><Relationship Id="rId13" Type="http://schemas.openxmlformats.org/officeDocument/2006/relationships/oleObject" Target="../embeddings/oleObject12.bin"/><Relationship Id="rId3" Type="http://schemas.openxmlformats.org/officeDocument/2006/relationships/oleObject" Target="../embeddings/oleObject2.bin"/><Relationship Id="rId7" Type="http://schemas.openxmlformats.org/officeDocument/2006/relationships/oleObject" Target="../embeddings/oleObject6.bin"/><Relationship Id="rId12" Type="http://schemas.openxmlformats.org/officeDocument/2006/relationships/oleObject" Target="../embeddings/oleObject1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5.bin"/><Relationship Id="rId11" Type="http://schemas.openxmlformats.org/officeDocument/2006/relationships/oleObject" Target="../embeddings/oleObject10.bin"/><Relationship Id="rId5" Type="http://schemas.openxmlformats.org/officeDocument/2006/relationships/oleObject" Target="../embeddings/oleObject4.bin"/><Relationship Id="rId10" Type="http://schemas.openxmlformats.org/officeDocument/2006/relationships/oleObject" Target="../embeddings/oleObject9.bin"/><Relationship Id="rId4" Type="http://schemas.openxmlformats.org/officeDocument/2006/relationships/oleObject" Target="../embeddings/oleObject3.bin"/><Relationship Id="rId9" Type="http://schemas.openxmlformats.org/officeDocument/2006/relationships/oleObject" Target="../embeddings/oleObject8.bin"/><Relationship Id="rId14" Type="http://schemas.openxmlformats.org/officeDocument/2006/relationships/oleObject" Target="../embeddings/oleObject13.bin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1.bin"/><Relationship Id="rId3" Type="http://schemas.openxmlformats.org/officeDocument/2006/relationships/oleObject" Target="../embeddings/oleObject16.bin"/><Relationship Id="rId7" Type="http://schemas.openxmlformats.org/officeDocument/2006/relationships/oleObject" Target="../embeddings/oleObject20.bin"/><Relationship Id="rId12" Type="http://schemas.openxmlformats.org/officeDocument/2006/relationships/oleObject" Target="../embeddings/oleObject2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19.bin"/><Relationship Id="rId11" Type="http://schemas.openxmlformats.org/officeDocument/2006/relationships/oleObject" Target="../embeddings/oleObject24.bin"/><Relationship Id="rId5" Type="http://schemas.openxmlformats.org/officeDocument/2006/relationships/oleObject" Target="../embeddings/oleObject18.bin"/><Relationship Id="rId10" Type="http://schemas.openxmlformats.org/officeDocument/2006/relationships/oleObject" Target="../embeddings/oleObject23.bin"/><Relationship Id="rId4" Type="http://schemas.openxmlformats.org/officeDocument/2006/relationships/oleObject" Target="../embeddings/oleObject17.bin"/><Relationship Id="rId9" Type="http://schemas.openxmlformats.org/officeDocument/2006/relationships/oleObject" Target="../embeddings/oleObject22.bin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4" Type="http://schemas.openxmlformats.org/officeDocument/2006/relationships/oleObject" Target="../embeddings/oleObject27.bin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4" Type="http://schemas.openxmlformats.org/officeDocument/2006/relationships/oleObject" Target="../embeddings/oleObject29.bin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4" Type="http://schemas.openxmlformats.org/officeDocument/2006/relationships/oleObject" Target="../embeddings/oleObject31.bin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8.bin"/><Relationship Id="rId3" Type="http://schemas.openxmlformats.org/officeDocument/2006/relationships/oleObject" Target="../embeddings/oleObject33.bin"/><Relationship Id="rId7" Type="http://schemas.openxmlformats.org/officeDocument/2006/relationships/oleObject" Target="../embeddings/oleObject3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6" Type="http://schemas.openxmlformats.org/officeDocument/2006/relationships/oleObject" Target="../embeddings/oleObject36.bin"/><Relationship Id="rId5" Type="http://schemas.openxmlformats.org/officeDocument/2006/relationships/oleObject" Target="../embeddings/oleObject35.bin"/><Relationship Id="rId4" Type="http://schemas.openxmlformats.org/officeDocument/2006/relationships/oleObject" Target="../embeddings/oleObject34.bin"/><Relationship Id="rId9" Type="http://schemas.openxmlformats.org/officeDocument/2006/relationships/oleObject" Target="../embeddings/oleObject39.bin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5.bin"/><Relationship Id="rId3" Type="http://schemas.openxmlformats.org/officeDocument/2006/relationships/oleObject" Target="../embeddings/oleObject40.bin"/><Relationship Id="rId7" Type="http://schemas.openxmlformats.org/officeDocument/2006/relationships/oleObject" Target="../embeddings/oleObject4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6" Type="http://schemas.openxmlformats.org/officeDocument/2006/relationships/oleObject" Target="../embeddings/oleObject43.bin"/><Relationship Id="rId5" Type="http://schemas.openxmlformats.org/officeDocument/2006/relationships/oleObject" Target="../embeddings/oleObject42.bin"/><Relationship Id="rId4" Type="http://schemas.openxmlformats.org/officeDocument/2006/relationships/oleObject" Target="../embeddings/oleObject41.bin"/><Relationship Id="rId9" Type="http://schemas.openxmlformats.org/officeDocument/2006/relationships/oleObject" Target="../embeddings/oleObject46.bin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Relationship Id="rId4" Type="http://schemas.openxmlformats.org/officeDocument/2006/relationships/oleObject" Target="../embeddings/oleObject49.bin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ja-JP" altLang="en-US" dirty="0" smtClean="0"/>
              <a:t>マンガでわかる統計学</a:t>
            </a:r>
            <a:endParaRPr kumimoji="1" lang="ja-JP" altLang="en-US" dirty="0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467544" y="4005064"/>
            <a:ext cx="4953000" cy="1752600"/>
          </a:xfrm>
        </p:spPr>
        <p:txBody>
          <a:bodyPr/>
          <a:lstStyle/>
          <a:p>
            <a:r>
              <a:rPr kumimoji="1" lang="ja-JP" altLang="en-US" dirty="0" smtClean="0"/>
              <a:t>第</a:t>
            </a:r>
            <a:r>
              <a:rPr kumimoji="1" lang="en-US" altLang="ja-JP" dirty="0" smtClean="0"/>
              <a:t>4</a:t>
            </a:r>
            <a:r>
              <a:rPr kumimoji="1" lang="ja-JP" altLang="en-US" dirty="0" smtClean="0"/>
              <a:t>回</a:t>
            </a:r>
            <a:r>
              <a:rPr lang="ja-JP" altLang="en-US" dirty="0" smtClean="0"/>
              <a:t>　</a:t>
            </a:r>
            <a:r>
              <a:rPr kumimoji="1" lang="en-US" altLang="ja-JP" dirty="0" smtClean="0"/>
              <a:t>11/16</a:t>
            </a:r>
          </a:p>
          <a:p>
            <a:endParaRPr lang="en-US" altLang="ja-JP" dirty="0" smtClean="0"/>
          </a:p>
          <a:p>
            <a:r>
              <a:rPr kumimoji="1" lang="en-US" altLang="ja-JP" dirty="0" smtClean="0"/>
              <a:t>60151045</a:t>
            </a:r>
            <a:r>
              <a:rPr kumimoji="1" lang="ja-JP" altLang="en-US" dirty="0" smtClean="0"/>
              <a:t>　松本　明</a:t>
            </a:r>
            <a:endParaRPr kumimoji="1" lang="ja-JP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kumimoji="1" lang="ja-JP" altLang="en-US" sz="4000" dirty="0" smtClean="0">
                <a:ln w="12700">
                  <a:solidFill>
                    <a:schemeClr val="tx1"/>
                  </a:solidFill>
                </a:ln>
                <a:solidFill>
                  <a:schemeClr val="tx1"/>
                </a:solidFill>
                <a:effectLst/>
              </a:rPr>
              <a:t>◆第</a:t>
            </a:r>
            <a:r>
              <a:rPr kumimoji="1" lang="en-US" altLang="ja-JP" sz="4000" dirty="0" smtClean="0">
                <a:ln w="12700">
                  <a:solidFill>
                    <a:schemeClr val="tx1"/>
                  </a:solidFill>
                </a:ln>
                <a:solidFill>
                  <a:schemeClr val="tx1"/>
                </a:solidFill>
                <a:effectLst/>
              </a:rPr>
              <a:t>6</a:t>
            </a:r>
            <a:r>
              <a:rPr kumimoji="1" lang="ja-JP" altLang="en-US" sz="4000" dirty="0" smtClean="0">
                <a:ln w="12700">
                  <a:solidFill>
                    <a:schemeClr val="tx1"/>
                  </a:solidFill>
                </a:ln>
                <a:solidFill>
                  <a:schemeClr val="tx1"/>
                </a:solidFill>
                <a:effectLst/>
              </a:rPr>
              <a:t>章◆</a:t>
            </a:r>
            <a:endParaRPr kumimoji="1" lang="ja-JP" altLang="en-US" sz="4000" dirty="0">
              <a:ln w="12700">
                <a:solidFill>
                  <a:schemeClr val="tx1"/>
                </a:solidFill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6" name="テキスト プレースホルダ 5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ctr"/>
            <a:r>
              <a:rPr lang="en-US" altLang="ja-JP" sz="4000" b="1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+mj-ea"/>
                <a:ea typeface="+mj-ea"/>
              </a:rPr>
              <a:t>2</a:t>
            </a:r>
            <a:r>
              <a:rPr lang="ja-JP" altLang="en-US" sz="4000" b="1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+mj-ea"/>
                <a:ea typeface="+mj-ea"/>
              </a:rPr>
              <a:t>変数の関連を調べよう！</a:t>
            </a:r>
            <a:endParaRPr kumimoji="1" lang="ja-JP" altLang="en-US" sz="4000" b="1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ja-JP" altLang="en-US" dirty="0" smtClean="0"/>
              <a:t>「</a:t>
            </a:r>
            <a:r>
              <a:rPr kumimoji="1" lang="ja-JP" altLang="en-US" dirty="0" smtClean="0"/>
              <a:t>身長」と「体重」の点グラフ</a:t>
            </a:r>
            <a:r>
              <a:rPr kumimoji="1" lang="en-US" altLang="ja-JP" dirty="0" smtClean="0"/>
              <a:t/>
            </a:r>
            <a:br>
              <a:rPr kumimoji="1" lang="en-US" altLang="ja-JP" dirty="0" smtClean="0"/>
            </a:br>
            <a:r>
              <a:rPr lang="ja-JP" altLang="en-US" dirty="0" smtClean="0"/>
              <a:t>（数量と数量）</a:t>
            </a:r>
            <a:endParaRPr kumimoji="1" lang="ja-JP" altLang="en-US" dirty="0"/>
          </a:p>
        </p:txBody>
      </p:sp>
      <p:graphicFrame>
        <p:nvGraphicFramePr>
          <p:cNvPr id="6" name="コンテンツ プレースホルダ 5"/>
          <p:cNvGraphicFramePr>
            <a:graphicFrameLocks noGrp="1"/>
          </p:cNvGraphicFramePr>
          <p:nvPr>
            <p:ph idx="1"/>
          </p:nvPr>
        </p:nvGraphicFramePr>
        <p:xfrm>
          <a:off x="457200" y="2249488"/>
          <a:ext cx="8229600" cy="43243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ja-JP" altLang="en-US" dirty="0" smtClean="0"/>
              <a:t>「好きなビールの銘柄」</a:t>
            </a:r>
            <a:r>
              <a:rPr kumimoji="1" lang="ja-JP" altLang="en-US" dirty="0" smtClean="0"/>
              <a:t>と「年齢」の点グラフ</a:t>
            </a:r>
            <a:r>
              <a:rPr lang="ja-JP" altLang="en-US" dirty="0" smtClean="0"/>
              <a:t>（数量とカテゴリー）</a:t>
            </a:r>
            <a:endParaRPr kumimoji="1" lang="ja-JP" altLang="en-US" dirty="0"/>
          </a:p>
        </p:txBody>
      </p:sp>
      <p:graphicFrame>
        <p:nvGraphicFramePr>
          <p:cNvPr id="6" name="コンテンツ プレースホルダ 5"/>
          <p:cNvGraphicFramePr>
            <a:graphicFrameLocks noGrp="1"/>
          </p:cNvGraphicFramePr>
          <p:nvPr>
            <p:ph idx="1"/>
          </p:nvPr>
        </p:nvGraphicFramePr>
        <p:xfrm>
          <a:off x="457200" y="2249488"/>
          <a:ext cx="8229600" cy="43243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テキスト ボックス 6"/>
          <p:cNvSpPr txBox="1"/>
          <p:nvPr/>
        </p:nvSpPr>
        <p:spPr>
          <a:xfrm>
            <a:off x="2339752" y="5805264"/>
            <a:ext cx="3600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dirty="0" smtClean="0"/>
              <a:t>A</a:t>
            </a:r>
            <a:endParaRPr kumimoji="1" lang="ja-JP" altLang="en-US" sz="2800" dirty="0"/>
          </a:p>
        </p:txBody>
      </p:sp>
      <p:sp>
        <p:nvSpPr>
          <p:cNvPr id="8" name="テキスト ボックス 7"/>
          <p:cNvSpPr txBox="1"/>
          <p:nvPr/>
        </p:nvSpPr>
        <p:spPr>
          <a:xfrm>
            <a:off x="3779912" y="5805264"/>
            <a:ext cx="3600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800" dirty="0"/>
              <a:t>B</a:t>
            </a:r>
            <a:endParaRPr kumimoji="1" lang="ja-JP" altLang="en-US" sz="2800" dirty="0"/>
          </a:p>
        </p:txBody>
      </p:sp>
      <p:sp>
        <p:nvSpPr>
          <p:cNvPr id="9" name="テキスト ボックス 8"/>
          <p:cNvSpPr txBox="1"/>
          <p:nvPr/>
        </p:nvSpPr>
        <p:spPr>
          <a:xfrm>
            <a:off x="6732240" y="5805264"/>
            <a:ext cx="3600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800" dirty="0"/>
              <a:t>D</a:t>
            </a:r>
            <a:endParaRPr kumimoji="1" lang="ja-JP" altLang="en-US" sz="2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ja-JP" altLang="en-US" dirty="0" smtClean="0"/>
              <a:t>「居住地」と「支持政党」の円柱</a:t>
            </a:r>
            <a:r>
              <a:rPr lang="en-US" altLang="ja-JP" dirty="0" smtClean="0"/>
              <a:t/>
            </a:r>
            <a:br>
              <a:rPr lang="en-US" altLang="ja-JP" dirty="0" smtClean="0"/>
            </a:br>
            <a:r>
              <a:rPr lang="ja-JP" altLang="en-US" dirty="0" smtClean="0"/>
              <a:t>グラフ（カテゴリーとカテゴリー）</a:t>
            </a:r>
            <a:endParaRPr kumimoji="1" lang="ja-JP" altLang="en-US" dirty="0"/>
          </a:p>
        </p:txBody>
      </p:sp>
      <p:graphicFrame>
        <p:nvGraphicFramePr>
          <p:cNvPr id="4" name="コンテンツ プレースホルダ 3"/>
          <p:cNvGraphicFramePr>
            <a:graphicFrameLocks noGrp="1"/>
          </p:cNvGraphicFramePr>
          <p:nvPr>
            <p:ph idx="1"/>
          </p:nvPr>
        </p:nvGraphicFramePr>
        <p:xfrm>
          <a:off x="457200" y="2249488"/>
          <a:ext cx="8229600" cy="43243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関連の“度合い”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ja-JP" altLang="en-US" dirty="0" smtClean="0"/>
              <a:t>グラフにしてみると、</a:t>
            </a:r>
            <a:r>
              <a:rPr lang="en-US" altLang="ja-JP" dirty="0" smtClean="0"/>
              <a:t>2</a:t>
            </a:r>
            <a:r>
              <a:rPr lang="ja-JP" altLang="en-US" dirty="0" smtClean="0"/>
              <a:t>変数が関連しているか</a:t>
            </a:r>
            <a:endParaRPr lang="en-US" altLang="ja-JP" dirty="0" smtClean="0"/>
          </a:p>
          <a:p>
            <a:pPr>
              <a:buNone/>
            </a:pPr>
            <a:r>
              <a:rPr lang="ja-JP" altLang="en-US" dirty="0" smtClean="0"/>
              <a:t>　どうか把握できる</a:t>
            </a:r>
            <a:endParaRPr lang="en-US" altLang="ja-JP" dirty="0" smtClean="0"/>
          </a:p>
          <a:p>
            <a:pPr>
              <a:buNone/>
            </a:pPr>
            <a:endParaRPr kumimoji="1" lang="en-US" altLang="ja-JP" dirty="0" smtClean="0"/>
          </a:p>
          <a:p>
            <a:r>
              <a:rPr lang="ja-JP" altLang="en-US" dirty="0" smtClean="0"/>
              <a:t>しかし、関連の“度合い”までは把握できない！</a:t>
            </a:r>
            <a:endParaRPr lang="en-US" altLang="ja-JP" dirty="0" smtClean="0"/>
          </a:p>
          <a:p>
            <a:endParaRPr lang="en-US" altLang="ja-JP" dirty="0" smtClean="0"/>
          </a:p>
          <a:p>
            <a:r>
              <a:rPr lang="ja-JP" altLang="en-US" dirty="0" smtClean="0"/>
              <a:t>そこで、グラフとあわせて</a:t>
            </a:r>
            <a:r>
              <a:rPr lang="en-US" altLang="ja-JP" dirty="0" smtClean="0"/>
              <a:t>2</a:t>
            </a:r>
            <a:r>
              <a:rPr lang="ja-JP" altLang="en-US" dirty="0" smtClean="0"/>
              <a:t>変数の関連の度合いを表す指標の値を求める</a:t>
            </a:r>
            <a:endParaRPr lang="en-US" altLang="ja-JP" dirty="0" smtClean="0"/>
          </a:p>
          <a:p>
            <a:endParaRPr kumimoji="1" lang="en-US" altLang="ja-JP" dirty="0" smtClean="0"/>
          </a:p>
          <a:p>
            <a:endParaRPr kumimoji="1" lang="ja-JP" alt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1" lang="en-US" altLang="ja-JP" dirty="0" smtClean="0"/>
              <a:t>1</a:t>
            </a:r>
            <a:r>
              <a:rPr kumimoji="1" lang="ja-JP" altLang="en-US" dirty="0" smtClean="0"/>
              <a:t>ヶ月の「化粧品代」と「洋服代」の　点グラフ</a:t>
            </a:r>
            <a:endParaRPr kumimoji="1" lang="ja-JP" altLang="en-US" dirty="0"/>
          </a:p>
        </p:txBody>
      </p:sp>
      <p:graphicFrame>
        <p:nvGraphicFramePr>
          <p:cNvPr id="4" name="コンテンツ プレースホルダ 3"/>
          <p:cNvGraphicFramePr>
            <a:graphicFrameLocks noGrp="1"/>
          </p:cNvGraphicFramePr>
          <p:nvPr>
            <p:ph idx="1"/>
          </p:nvPr>
        </p:nvGraphicFramePr>
        <p:xfrm>
          <a:off x="457200" y="2249488"/>
          <a:ext cx="8229600" cy="43243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67544" y="692696"/>
            <a:ext cx="8229600" cy="1066800"/>
          </a:xfrm>
        </p:spPr>
        <p:txBody>
          <a:bodyPr/>
          <a:lstStyle/>
          <a:p>
            <a:r>
              <a:rPr kumimoji="1" lang="ja-JP" altLang="en-US" dirty="0" smtClean="0"/>
              <a:t>単相関係数</a:t>
            </a:r>
            <a:endParaRPr kumimoji="1" lang="ja-JP" altLang="en-US" dirty="0"/>
          </a:p>
        </p:txBody>
      </p:sp>
      <p:graphicFrame>
        <p:nvGraphicFramePr>
          <p:cNvPr id="2051" name="Object 3"/>
          <p:cNvGraphicFramePr>
            <a:graphicFrameLocks noChangeAspect="1"/>
          </p:cNvGraphicFramePr>
          <p:nvPr/>
        </p:nvGraphicFramePr>
        <p:xfrm>
          <a:off x="611560" y="5157192"/>
          <a:ext cx="8316416" cy="1375794"/>
        </p:xfrm>
        <a:graphic>
          <a:graphicData uri="http://schemas.openxmlformats.org/presentationml/2006/ole">
            <p:oleObj spid="_x0000_s2051" name="数式" r:id="rId3" imgW="3073320" imgH="495000" progId="Equation.3">
              <p:embed/>
            </p:oleObj>
          </a:graphicData>
        </a:graphic>
      </p:graphicFrame>
      <p:sp>
        <p:nvSpPr>
          <p:cNvPr id="7" name="コンテンツ プレースホルダ 6"/>
          <p:cNvSpPr>
            <a:spLocks noGrp="1"/>
          </p:cNvSpPr>
          <p:nvPr>
            <p:ph idx="1"/>
          </p:nvPr>
        </p:nvSpPr>
        <p:spPr>
          <a:xfrm>
            <a:off x="467544" y="1916832"/>
            <a:ext cx="8229600" cy="4325112"/>
          </a:xfrm>
        </p:spPr>
        <p:txBody>
          <a:bodyPr/>
          <a:lstStyle/>
          <a:p>
            <a:r>
              <a:rPr kumimoji="1" lang="ja-JP" altLang="en-US" dirty="0" smtClean="0"/>
              <a:t>データの種類</a:t>
            </a:r>
            <a:endParaRPr kumimoji="1" lang="en-US" altLang="ja-JP" dirty="0" smtClean="0"/>
          </a:p>
          <a:p>
            <a:pPr>
              <a:buNone/>
            </a:pPr>
            <a:r>
              <a:rPr lang="ja-JP" altLang="en-US" dirty="0" smtClean="0"/>
              <a:t>　　数量データと数量データ</a:t>
            </a:r>
            <a:endParaRPr lang="en-US" altLang="ja-JP" dirty="0" smtClean="0"/>
          </a:p>
          <a:p>
            <a:r>
              <a:rPr kumimoji="1" lang="ja-JP" altLang="en-US" dirty="0" smtClean="0"/>
              <a:t>指標</a:t>
            </a:r>
            <a:endParaRPr kumimoji="1" lang="en-US" altLang="ja-JP" dirty="0" smtClean="0"/>
          </a:p>
          <a:p>
            <a:pPr>
              <a:buNone/>
            </a:pPr>
            <a:r>
              <a:rPr lang="ja-JP" altLang="en-US" dirty="0" smtClean="0"/>
              <a:t>　　</a:t>
            </a:r>
            <a:r>
              <a:rPr lang="ja-JP" altLang="en-US" dirty="0" smtClean="0">
                <a:solidFill>
                  <a:srgbClr val="C00000"/>
                </a:solidFill>
              </a:rPr>
              <a:t>単相関係数</a:t>
            </a:r>
            <a:endParaRPr lang="en-US" altLang="ja-JP" dirty="0" smtClean="0">
              <a:solidFill>
                <a:srgbClr val="C00000"/>
              </a:solidFill>
            </a:endParaRPr>
          </a:p>
          <a:p>
            <a:r>
              <a:rPr kumimoji="1" lang="ja-JP" altLang="en-US" dirty="0" smtClean="0"/>
              <a:t>取り得る値</a:t>
            </a:r>
            <a:endParaRPr kumimoji="1" lang="en-US" altLang="ja-JP" dirty="0" smtClean="0"/>
          </a:p>
          <a:p>
            <a:pPr>
              <a:buNone/>
            </a:pPr>
            <a:r>
              <a:rPr lang="ja-JP" altLang="en-US" dirty="0" smtClean="0"/>
              <a:t>　　－１～１</a:t>
            </a:r>
            <a:endParaRPr lang="en-US" altLang="ja-JP" dirty="0" smtClean="0"/>
          </a:p>
          <a:p>
            <a:r>
              <a:rPr kumimoji="1" lang="ja-JP" altLang="en-US" dirty="0" smtClean="0"/>
              <a:t>計算式</a:t>
            </a:r>
            <a:endParaRPr kumimoji="1" lang="ja-JP" alt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ja-JP" altLang="en-US"/>
          </a:p>
        </p:txBody>
      </p:sp>
      <p:graphicFrame>
        <p:nvGraphicFramePr>
          <p:cNvPr id="4" name="コンテンツ プレースホルダ 3"/>
          <p:cNvGraphicFramePr>
            <a:graphicFrameLocks noGrp="1"/>
          </p:cNvGraphicFramePr>
          <p:nvPr>
            <p:ph idx="1"/>
          </p:nvPr>
        </p:nvGraphicFramePr>
        <p:xfrm>
          <a:off x="179512" y="620688"/>
          <a:ext cx="8856984" cy="55196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47182"/>
                <a:gridCol w="1200174"/>
                <a:gridCol w="988378"/>
                <a:gridCol w="998520"/>
                <a:gridCol w="1008564"/>
                <a:gridCol w="1232020"/>
                <a:gridCol w="1290928"/>
                <a:gridCol w="1291218"/>
              </a:tblGrid>
              <a:tr h="366278">
                <a:tc gridSpan="8"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1</a:t>
                      </a:r>
                      <a:r>
                        <a:rPr kumimoji="1" lang="ja-JP" altLang="en-US" dirty="0" smtClean="0"/>
                        <a:t>ヶ月の「化粧品代」と「洋服代」の単相関係数の計算過程</a:t>
                      </a:r>
                      <a:endParaRPr kumimoji="1" lang="ja-JP" altLang="en-US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</a:tr>
              <a:tr h="366278">
                <a:tc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/>
                        <a:t>化粧品代</a:t>
                      </a:r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/>
                        <a:t>洋服代</a:t>
                      </a:r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</a:tr>
              <a:tr h="366278">
                <a:tc>
                  <a:txBody>
                    <a:bodyPr/>
                    <a:lstStyle/>
                    <a:p>
                      <a:pPr algn="ctr"/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sz="1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sz="1600" dirty="0"/>
                    </a:p>
                  </a:txBody>
                  <a:tcPr/>
                </a:tc>
              </a:tr>
              <a:tr h="366278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A</a:t>
                      </a:r>
                      <a:r>
                        <a:rPr kumimoji="1" lang="ja-JP" altLang="en-US" dirty="0" err="1" smtClean="0"/>
                        <a:t>さん</a:t>
                      </a:r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600" dirty="0" smtClean="0"/>
                        <a:t>3000</a:t>
                      </a:r>
                      <a:endParaRPr kumimoji="1" lang="ja-JP" alt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600" dirty="0" smtClean="0"/>
                        <a:t>7000</a:t>
                      </a:r>
                      <a:endParaRPr kumimoji="1" lang="ja-JP" alt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600" dirty="0" smtClean="0"/>
                        <a:t>-4300</a:t>
                      </a:r>
                      <a:endParaRPr kumimoji="1" lang="ja-JP" alt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400" dirty="0" smtClean="0"/>
                        <a:t>-8000</a:t>
                      </a:r>
                      <a:endParaRPr kumimoji="1" lang="ja-JP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600" dirty="0" smtClean="0"/>
                        <a:t>18490000</a:t>
                      </a:r>
                      <a:endParaRPr kumimoji="1" lang="ja-JP" alt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600" dirty="0" smtClean="0"/>
                        <a:t>64000000</a:t>
                      </a:r>
                      <a:endParaRPr kumimoji="1" lang="ja-JP" alt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600" dirty="0" smtClean="0"/>
                        <a:t>34400000</a:t>
                      </a:r>
                      <a:endParaRPr kumimoji="1" lang="ja-JP" altLang="en-US" sz="1600" dirty="0"/>
                    </a:p>
                  </a:txBody>
                  <a:tcPr anchor="ctr"/>
                </a:tc>
              </a:tr>
              <a:tr h="366278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B</a:t>
                      </a:r>
                      <a:r>
                        <a:rPr kumimoji="1" lang="ja-JP" altLang="en-US" dirty="0" err="1" smtClean="0"/>
                        <a:t>さん</a:t>
                      </a:r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600" dirty="0" smtClean="0"/>
                        <a:t>5000</a:t>
                      </a:r>
                      <a:endParaRPr kumimoji="1" lang="ja-JP" alt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600" dirty="0" smtClean="0"/>
                        <a:t>8000</a:t>
                      </a:r>
                      <a:endParaRPr kumimoji="1" lang="ja-JP" alt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600" dirty="0" smtClean="0"/>
                        <a:t>-2300</a:t>
                      </a:r>
                      <a:endParaRPr kumimoji="1" lang="ja-JP" alt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600" dirty="0" smtClean="0"/>
                        <a:t>-7000</a:t>
                      </a:r>
                      <a:endParaRPr kumimoji="1" lang="ja-JP" alt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600" dirty="0" smtClean="0"/>
                        <a:t>5290000</a:t>
                      </a:r>
                      <a:endParaRPr kumimoji="1" lang="ja-JP" alt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600" dirty="0" smtClean="0"/>
                        <a:t>49000000</a:t>
                      </a:r>
                      <a:endParaRPr kumimoji="1" lang="ja-JP" alt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600" dirty="0" smtClean="0"/>
                        <a:t>16100000</a:t>
                      </a:r>
                      <a:endParaRPr kumimoji="1" lang="ja-JP" altLang="en-US" sz="1600" dirty="0"/>
                    </a:p>
                  </a:txBody>
                  <a:tcPr anchor="ctr"/>
                </a:tc>
              </a:tr>
              <a:tr h="366278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C</a:t>
                      </a:r>
                      <a:r>
                        <a:rPr kumimoji="1" lang="ja-JP" altLang="en-US" dirty="0" err="1" smtClean="0"/>
                        <a:t>さん</a:t>
                      </a:r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600" dirty="0" smtClean="0"/>
                        <a:t>12000</a:t>
                      </a:r>
                      <a:endParaRPr kumimoji="1" lang="ja-JP" alt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600" dirty="0" smtClean="0"/>
                        <a:t>25000</a:t>
                      </a:r>
                      <a:endParaRPr kumimoji="1" lang="ja-JP" alt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600" dirty="0" smtClean="0"/>
                        <a:t>4700</a:t>
                      </a:r>
                      <a:endParaRPr kumimoji="1" lang="ja-JP" alt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600" dirty="0" smtClean="0"/>
                        <a:t>10000</a:t>
                      </a:r>
                      <a:endParaRPr kumimoji="1" lang="ja-JP" alt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600" dirty="0" smtClean="0"/>
                        <a:t>22090000</a:t>
                      </a:r>
                      <a:endParaRPr kumimoji="1" lang="ja-JP" alt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600" dirty="0" smtClean="0"/>
                        <a:t>100000000</a:t>
                      </a:r>
                      <a:endParaRPr kumimoji="1" lang="ja-JP" alt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600" dirty="0" smtClean="0"/>
                        <a:t>47000000</a:t>
                      </a:r>
                      <a:endParaRPr kumimoji="1" lang="ja-JP" altLang="en-US" sz="1600" dirty="0"/>
                    </a:p>
                  </a:txBody>
                  <a:tcPr anchor="ctr"/>
                </a:tc>
              </a:tr>
              <a:tr h="366278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D</a:t>
                      </a:r>
                      <a:r>
                        <a:rPr kumimoji="1" lang="ja-JP" altLang="en-US" dirty="0" err="1" smtClean="0"/>
                        <a:t>さん</a:t>
                      </a:r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600" dirty="0" smtClean="0"/>
                        <a:t>2000</a:t>
                      </a:r>
                      <a:endParaRPr kumimoji="1" lang="ja-JP" alt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600" dirty="0" smtClean="0"/>
                        <a:t>5000</a:t>
                      </a:r>
                      <a:endParaRPr kumimoji="1" lang="ja-JP" alt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600" dirty="0" smtClean="0"/>
                        <a:t>-5300</a:t>
                      </a:r>
                      <a:endParaRPr kumimoji="1" lang="ja-JP" alt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600" dirty="0" smtClean="0"/>
                        <a:t>-10000</a:t>
                      </a:r>
                      <a:endParaRPr kumimoji="1" lang="ja-JP" alt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600" dirty="0" smtClean="0"/>
                        <a:t>28090000</a:t>
                      </a:r>
                      <a:endParaRPr kumimoji="1" lang="ja-JP" alt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600" dirty="0" smtClean="0"/>
                        <a:t>100000000</a:t>
                      </a:r>
                      <a:endParaRPr kumimoji="1" lang="ja-JP" alt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600" dirty="0" smtClean="0"/>
                        <a:t>53000000</a:t>
                      </a:r>
                      <a:endParaRPr kumimoji="1" lang="ja-JP" altLang="en-US" sz="1600" dirty="0"/>
                    </a:p>
                  </a:txBody>
                  <a:tcPr anchor="ctr"/>
                </a:tc>
              </a:tr>
              <a:tr h="316374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E</a:t>
                      </a:r>
                      <a:r>
                        <a:rPr kumimoji="1" lang="ja-JP" altLang="en-US" dirty="0" err="1" smtClean="0"/>
                        <a:t>さん</a:t>
                      </a:r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600" dirty="0" smtClean="0"/>
                        <a:t>7000</a:t>
                      </a:r>
                      <a:endParaRPr kumimoji="1" lang="ja-JP" alt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600" dirty="0" smtClean="0"/>
                        <a:t>12000</a:t>
                      </a:r>
                      <a:endParaRPr kumimoji="1" lang="ja-JP" alt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600" dirty="0" smtClean="0"/>
                        <a:t>-300</a:t>
                      </a:r>
                      <a:endParaRPr kumimoji="1" lang="ja-JP" alt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600" dirty="0" smtClean="0"/>
                        <a:t>-3000</a:t>
                      </a:r>
                      <a:endParaRPr kumimoji="1" lang="ja-JP" alt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600" dirty="0" smtClean="0"/>
                        <a:t>90000</a:t>
                      </a:r>
                      <a:endParaRPr kumimoji="1" lang="ja-JP" alt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600" dirty="0" smtClean="0"/>
                        <a:t>9000000</a:t>
                      </a:r>
                      <a:endParaRPr kumimoji="1" lang="ja-JP" alt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600" dirty="0" smtClean="0"/>
                        <a:t>900000</a:t>
                      </a:r>
                      <a:endParaRPr kumimoji="1" lang="ja-JP" altLang="en-US" sz="1600" dirty="0"/>
                    </a:p>
                  </a:txBody>
                  <a:tcPr anchor="ctr"/>
                </a:tc>
              </a:tr>
              <a:tr h="382662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F</a:t>
                      </a:r>
                      <a:r>
                        <a:rPr kumimoji="1" lang="ja-JP" altLang="en-US" dirty="0" err="1" smtClean="0"/>
                        <a:t>さん</a:t>
                      </a:r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600" dirty="0" smtClean="0"/>
                        <a:t>15000</a:t>
                      </a:r>
                      <a:endParaRPr kumimoji="1" lang="ja-JP" alt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600" dirty="0" smtClean="0"/>
                        <a:t>30000</a:t>
                      </a:r>
                      <a:endParaRPr kumimoji="1" lang="ja-JP" alt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600" dirty="0" smtClean="0"/>
                        <a:t>7700</a:t>
                      </a:r>
                      <a:endParaRPr kumimoji="1" lang="ja-JP" alt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600" dirty="0" smtClean="0"/>
                        <a:t>15000</a:t>
                      </a:r>
                      <a:endParaRPr kumimoji="1" lang="ja-JP" alt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600" dirty="0" smtClean="0"/>
                        <a:t>59290000</a:t>
                      </a:r>
                      <a:endParaRPr kumimoji="1" lang="ja-JP" alt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600" dirty="0" smtClean="0"/>
                        <a:t>225000000</a:t>
                      </a:r>
                      <a:endParaRPr kumimoji="1" lang="ja-JP" altLang="en-US" sz="1600" dirty="0" smtClean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600" dirty="0" smtClean="0"/>
                        <a:t>115500000</a:t>
                      </a:r>
                      <a:endParaRPr kumimoji="1" lang="ja-JP" altLang="en-US" sz="1600" dirty="0" smtClean="0"/>
                    </a:p>
                  </a:txBody>
                  <a:tcPr anchor="ctr"/>
                </a:tc>
              </a:tr>
              <a:tr h="375906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G</a:t>
                      </a:r>
                      <a:r>
                        <a:rPr kumimoji="1" lang="ja-JP" altLang="en-US" dirty="0" err="1" smtClean="0"/>
                        <a:t>さん</a:t>
                      </a:r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600" dirty="0" smtClean="0"/>
                        <a:t>5000</a:t>
                      </a:r>
                      <a:endParaRPr kumimoji="1" lang="ja-JP" alt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600" dirty="0" smtClean="0"/>
                        <a:t>10000</a:t>
                      </a:r>
                      <a:endParaRPr kumimoji="1" lang="ja-JP" alt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600" dirty="0" smtClean="0"/>
                        <a:t>-2300</a:t>
                      </a:r>
                      <a:endParaRPr kumimoji="1" lang="ja-JP" alt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600" dirty="0" smtClean="0"/>
                        <a:t>-5000</a:t>
                      </a:r>
                      <a:endParaRPr kumimoji="1" lang="ja-JP" alt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ja-JP" sz="1600" dirty="0" smtClean="0"/>
                        <a:t>5290000</a:t>
                      </a:r>
                      <a:endParaRPr lang="ja-JP" alt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600" dirty="0" smtClean="0"/>
                        <a:t>25000000</a:t>
                      </a:r>
                      <a:endParaRPr kumimoji="1" lang="ja-JP" alt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600" dirty="0" smtClean="0"/>
                        <a:t>115000000</a:t>
                      </a:r>
                      <a:endParaRPr kumimoji="1" lang="ja-JP" altLang="en-US" sz="1600" dirty="0"/>
                    </a:p>
                  </a:txBody>
                  <a:tcPr anchor="ctr"/>
                </a:tc>
              </a:tr>
              <a:tr h="366278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H</a:t>
                      </a:r>
                      <a:r>
                        <a:rPr kumimoji="1" lang="ja-JP" altLang="en-US" dirty="0" err="1" smtClean="0"/>
                        <a:t>さん</a:t>
                      </a:r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600" dirty="0" smtClean="0"/>
                        <a:t>6000</a:t>
                      </a:r>
                      <a:endParaRPr kumimoji="1" lang="ja-JP" alt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600" dirty="0" smtClean="0"/>
                        <a:t>15000</a:t>
                      </a:r>
                      <a:endParaRPr kumimoji="1" lang="ja-JP" alt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600" dirty="0" smtClean="0"/>
                        <a:t>-1300</a:t>
                      </a:r>
                      <a:endParaRPr kumimoji="1" lang="ja-JP" alt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600" dirty="0" smtClean="0"/>
                        <a:t>0</a:t>
                      </a:r>
                      <a:endParaRPr kumimoji="1" lang="ja-JP" alt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600" dirty="0" smtClean="0"/>
                        <a:t>1690000</a:t>
                      </a:r>
                      <a:endParaRPr kumimoji="1" lang="ja-JP" alt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600" dirty="0" smtClean="0"/>
                        <a:t>0</a:t>
                      </a:r>
                      <a:endParaRPr kumimoji="1" lang="ja-JP" alt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600" dirty="0" smtClean="0"/>
                        <a:t>0</a:t>
                      </a:r>
                      <a:endParaRPr kumimoji="1" lang="ja-JP" altLang="en-US" sz="1600" dirty="0"/>
                    </a:p>
                  </a:txBody>
                  <a:tcPr anchor="ctr"/>
                </a:tc>
              </a:tr>
              <a:tr h="366278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I</a:t>
                      </a:r>
                      <a:r>
                        <a:rPr kumimoji="1" lang="ja-JP" altLang="en-US" dirty="0" err="1" smtClean="0"/>
                        <a:t>さん</a:t>
                      </a:r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600" dirty="0" smtClean="0"/>
                        <a:t>8000</a:t>
                      </a:r>
                      <a:endParaRPr kumimoji="1" lang="ja-JP" alt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600" dirty="0" smtClean="0"/>
                        <a:t>20000</a:t>
                      </a:r>
                      <a:endParaRPr kumimoji="1" lang="ja-JP" alt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600" dirty="0" smtClean="0"/>
                        <a:t>700</a:t>
                      </a:r>
                      <a:endParaRPr kumimoji="1" lang="ja-JP" alt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600" dirty="0" smtClean="0"/>
                        <a:t>5000</a:t>
                      </a:r>
                      <a:endParaRPr kumimoji="1" lang="ja-JP" alt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600" dirty="0" smtClean="0"/>
                        <a:t>490000</a:t>
                      </a:r>
                      <a:endParaRPr kumimoji="1" lang="ja-JP" alt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600" dirty="0" smtClean="0"/>
                        <a:t>25000000</a:t>
                      </a:r>
                      <a:endParaRPr kumimoji="1" lang="ja-JP" alt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600" dirty="0" smtClean="0"/>
                        <a:t>3500000</a:t>
                      </a:r>
                      <a:endParaRPr kumimoji="1" lang="ja-JP" altLang="en-US" sz="1600" dirty="0"/>
                    </a:p>
                  </a:txBody>
                  <a:tcPr anchor="ctr"/>
                </a:tc>
              </a:tr>
              <a:tr h="366278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J</a:t>
                      </a:r>
                      <a:r>
                        <a:rPr kumimoji="1" lang="ja-JP" altLang="en-US" dirty="0" err="1" smtClean="0"/>
                        <a:t>さん</a:t>
                      </a:r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600" dirty="0" smtClean="0"/>
                        <a:t>10000</a:t>
                      </a:r>
                      <a:endParaRPr kumimoji="1" lang="ja-JP" alt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600" dirty="0" smtClean="0"/>
                        <a:t>18000</a:t>
                      </a:r>
                      <a:endParaRPr kumimoji="1" lang="ja-JP" alt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600" dirty="0" smtClean="0"/>
                        <a:t>2700</a:t>
                      </a:r>
                      <a:endParaRPr kumimoji="1" lang="ja-JP" alt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600" dirty="0" smtClean="0"/>
                        <a:t>3000</a:t>
                      </a:r>
                      <a:endParaRPr kumimoji="1" lang="ja-JP" alt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600" dirty="0" smtClean="0"/>
                        <a:t>7290000</a:t>
                      </a:r>
                      <a:endParaRPr kumimoji="1" lang="ja-JP" alt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600" dirty="0" smtClean="0"/>
                        <a:t>9000000</a:t>
                      </a:r>
                      <a:endParaRPr kumimoji="1" lang="ja-JP" alt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600" dirty="0" smtClean="0"/>
                        <a:t>8100000</a:t>
                      </a:r>
                      <a:endParaRPr kumimoji="1" lang="ja-JP" altLang="en-US" sz="1600" dirty="0"/>
                    </a:p>
                  </a:txBody>
                  <a:tcPr anchor="ctr"/>
                </a:tc>
              </a:tr>
              <a:tr h="366278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/>
                        <a:t>計</a:t>
                      </a:r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600" dirty="0" smtClean="0"/>
                        <a:t>73000</a:t>
                      </a:r>
                      <a:endParaRPr kumimoji="1" lang="ja-JP" alt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600" dirty="0" smtClean="0"/>
                        <a:t>150000</a:t>
                      </a:r>
                      <a:endParaRPr kumimoji="1" lang="ja-JP" alt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600" dirty="0" smtClean="0"/>
                        <a:t>0</a:t>
                      </a:r>
                      <a:endParaRPr kumimoji="1" lang="ja-JP" alt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600" dirty="0" smtClean="0"/>
                        <a:t>0</a:t>
                      </a:r>
                      <a:endParaRPr kumimoji="1" lang="ja-JP" alt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600" dirty="0" smtClean="0"/>
                        <a:t>148100000</a:t>
                      </a:r>
                      <a:endParaRPr kumimoji="1" lang="ja-JP" alt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600" dirty="0" smtClean="0"/>
                        <a:t>606000000</a:t>
                      </a:r>
                      <a:endParaRPr kumimoji="1" lang="ja-JP" alt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600" dirty="0" smtClean="0"/>
                        <a:t>290000000</a:t>
                      </a:r>
                      <a:endParaRPr kumimoji="1" lang="ja-JP" altLang="en-US" sz="1600" dirty="0"/>
                    </a:p>
                  </a:txBody>
                  <a:tcPr anchor="ctr"/>
                </a:tc>
              </a:tr>
              <a:tr h="366278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/>
                        <a:t>平均</a:t>
                      </a:r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600" dirty="0" smtClean="0"/>
                        <a:t>7300</a:t>
                      </a:r>
                      <a:endParaRPr kumimoji="1" lang="ja-JP" alt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600" dirty="0" smtClean="0"/>
                        <a:t>15000</a:t>
                      </a:r>
                      <a:endParaRPr kumimoji="1" lang="ja-JP" alt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" name="オブジェクト 4"/>
          <p:cNvGraphicFramePr>
            <a:graphicFrameLocks noChangeAspect="1"/>
          </p:cNvGraphicFramePr>
          <p:nvPr/>
        </p:nvGraphicFramePr>
        <p:xfrm>
          <a:off x="2627784" y="1412776"/>
          <a:ext cx="288032" cy="288032"/>
        </p:xfrm>
        <a:graphic>
          <a:graphicData uri="http://schemas.openxmlformats.org/presentationml/2006/ole">
            <p:oleObj spid="_x0000_s3074" name="数式" r:id="rId3" imgW="139680" imgH="164880" progId="Equation.3">
              <p:embed/>
            </p:oleObj>
          </a:graphicData>
        </a:graphic>
      </p:graphicFrame>
      <p:graphicFrame>
        <p:nvGraphicFramePr>
          <p:cNvPr id="6" name="オブジェクト 5"/>
          <p:cNvGraphicFramePr>
            <a:graphicFrameLocks noChangeAspect="1"/>
          </p:cNvGraphicFramePr>
          <p:nvPr/>
        </p:nvGraphicFramePr>
        <p:xfrm>
          <a:off x="1547664" y="1412776"/>
          <a:ext cx="255588" cy="279400"/>
        </p:xfrm>
        <a:graphic>
          <a:graphicData uri="http://schemas.openxmlformats.org/presentationml/2006/ole">
            <p:oleObj spid="_x0000_s3075" name="数式" r:id="rId4" imgW="126720" imgH="139680" progId="Equation.3">
              <p:embed/>
            </p:oleObj>
          </a:graphicData>
        </a:graphic>
      </p:graphicFrame>
      <p:graphicFrame>
        <p:nvGraphicFramePr>
          <p:cNvPr id="7" name="オブジェクト 6"/>
          <p:cNvGraphicFramePr>
            <a:graphicFrameLocks noChangeAspect="1"/>
          </p:cNvGraphicFramePr>
          <p:nvPr/>
        </p:nvGraphicFramePr>
        <p:xfrm>
          <a:off x="3347864" y="1340768"/>
          <a:ext cx="792088" cy="432047"/>
        </p:xfrm>
        <a:graphic>
          <a:graphicData uri="http://schemas.openxmlformats.org/presentationml/2006/ole">
            <p:oleObj spid="_x0000_s3076" name="数式" r:id="rId5" imgW="342720" imgH="215640" progId="Equation.3">
              <p:embed/>
            </p:oleObj>
          </a:graphicData>
        </a:graphic>
      </p:graphicFrame>
      <p:graphicFrame>
        <p:nvGraphicFramePr>
          <p:cNvPr id="8" name="オブジェクト 7"/>
          <p:cNvGraphicFramePr>
            <a:graphicFrameLocks noChangeAspect="1"/>
          </p:cNvGraphicFramePr>
          <p:nvPr/>
        </p:nvGraphicFramePr>
        <p:xfrm>
          <a:off x="4355976" y="1340768"/>
          <a:ext cx="825872" cy="432049"/>
        </p:xfrm>
        <a:graphic>
          <a:graphicData uri="http://schemas.openxmlformats.org/presentationml/2006/ole">
            <p:oleObj spid="_x0000_s3077" name="数式" r:id="rId6" imgW="355320" imgH="241200" progId="Equation.3">
              <p:embed/>
            </p:oleObj>
          </a:graphicData>
        </a:graphic>
      </p:graphicFrame>
      <p:graphicFrame>
        <p:nvGraphicFramePr>
          <p:cNvPr id="9" name="オブジェクト 8"/>
          <p:cNvGraphicFramePr>
            <a:graphicFrameLocks noChangeAspect="1"/>
          </p:cNvGraphicFramePr>
          <p:nvPr/>
        </p:nvGraphicFramePr>
        <p:xfrm>
          <a:off x="6660232" y="1340768"/>
          <a:ext cx="1152128" cy="432817"/>
        </p:xfrm>
        <a:graphic>
          <a:graphicData uri="http://schemas.openxmlformats.org/presentationml/2006/ole">
            <p:oleObj spid="_x0000_s3078" name="数式" r:id="rId7" imgW="520560" imgH="241200" progId="Equation.3">
              <p:embed/>
            </p:oleObj>
          </a:graphicData>
        </a:graphic>
      </p:graphicFrame>
      <p:graphicFrame>
        <p:nvGraphicFramePr>
          <p:cNvPr id="3079" name="Object 7"/>
          <p:cNvGraphicFramePr>
            <a:graphicFrameLocks noChangeAspect="1"/>
          </p:cNvGraphicFramePr>
          <p:nvPr/>
        </p:nvGraphicFramePr>
        <p:xfrm>
          <a:off x="5364088" y="1340768"/>
          <a:ext cx="1135062" cy="432817"/>
        </p:xfrm>
        <a:graphic>
          <a:graphicData uri="http://schemas.openxmlformats.org/presentationml/2006/ole">
            <p:oleObj spid="_x0000_s3079" name="数式" r:id="rId8" imgW="495000" imgH="241200" progId="Equation.3">
              <p:embed/>
            </p:oleObj>
          </a:graphicData>
        </a:graphic>
      </p:graphicFrame>
      <p:graphicFrame>
        <p:nvGraphicFramePr>
          <p:cNvPr id="12" name="オブジェクト 11"/>
          <p:cNvGraphicFramePr>
            <a:graphicFrameLocks noChangeAspect="1"/>
          </p:cNvGraphicFramePr>
          <p:nvPr/>
        </p:nvGraphicFramePr>
        <p:xfrm>
          <a:off x="7812360" y="1340768"/>
          <a:ext cx="1152128" cy="432048"/>
        </p:xfrm>
        <a:graphic>
          <a:graphicData uri="http://schemas.openxmlformats.org/presentationml/2006/ole">
            <p:oleObj spid="_x0000_s3081" name="数式" r:id="rId9" imgW="850680" imgH="241200" progId="Equation.3">
              <p:embed/>
            </p:oleObj>
          </a:graphicData>
        </a:graphic>
      </p:graphicFrame>
      <p:sp>
        <p:nvSpPr>
          <p:cNvPr id="13" name="円/楕円 12"/>
          <p:cNvSpPr/>
          <p:nvPr/>
        </p:nvSpPr>
        <p:spPr>
          <a:xfrm>
            <a:off x="1547664" y="5805264"/>
            <a:ext cx="648072" cy="360040"/>
          </a:xfrm>
          <a:prstGeom prst="ellipse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円/楕円 13"/>
          <p:cNvSpPr/>
          <p:nvPr/>
        </p:nvSpPr>
        <p:spPr>
          <a:xfrm>
            <a:off x="2411760" y="5805264"/>
            <a:ext cx="720080" cy="360040"/>
          </a:xfrm>
          <a:prstGeom prst="ellipse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円/楕円 14"/>
          <p:cNvSpPr/>
          <p:nvPr/>
        </p:nvSpPr>
        <p:spPr>
          <a:xfrm>
            <a:off x="5220072" y="5445224"/>
            <a:ext cx="1224136" cy="360040"/>
          </a:xfrm>
          <a:prstGeom prst="ellipse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円/楕円 15"/>
          <p:cNvSpPr/>
          <p:nvPr/>
        </p:nvSpPr>
        <p:spPr>
          <a:xfrm>
            <a:off x="6516216" y="5373216"/>
            <a:ext cx="1224136" cy="432048"/>
          </a:xfrm>
          <a:prstGeom prst="ellipse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7" name="円/楕円 16"/>
          <p:cNvSpPr/>
          <p:nvPr/>
        </p:nvSpPr>
        <p:spPr>
          <a:xfrm>
            <a:off x="7812360" y="5373216"/>
            <a:ext cx="1152128" cy="432048"/>
          </a:xfrm>
          <a:prstGeom prst="ellipse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aphicFrame>
        <p:nvGraphicFramePr>
          <p:cNvPr id="19" name="オブジェクト 18"/>
          <p:cNvGraphicFramePr>
            <a:graphicFrameLocks noChangeAspect="1"/>
          </p:cNvGraphicFramePr>
          <p:nvPr/>
        </p:nvGraphicFramePr>
        <p:xfrm>
          <a:off x="1619672" y="6237312"/>
          <a:ext cx="288032" cy="432048"/>
        </p:xfrm>
        <a:graphic>
          <a:graphicData uri="http://schemas.openxmlformats.org/presentationml/2006/ole">
            <p:oleObj spid="_x0000_s3082" name="数式" r:id="rId10" imgW="126720" imgH="215640" progId="Equation.3">
              <p:embed/>
            </p:oleObj>
          </a:graphicData>
        </a:graphic>
      </p:graphicFrame>
      <p:graphicFrame>
        <p:nvGraphicFramePr>
          <p:cNvPr id="20" name="オブジェクト 19"/>
          <p:cNvGraphicFramePr>
            <a:graphicFrameLocks noChangeAspect="1"/>
          </p:cNvGraphicFramePr>
          <p:nvPr/>
        </p:nvGraphicFramePr>
        <p:xfrm>
          <a:off x="2555776" y="6237312"/>
          <a:ext cx="435548" cy="432048"/>
        </p:xfrm>
        <a:graphic>
          <a:graphicData uri="http://schemas.openxmlformats.org/presentationml/2006/ole">
            <p:oleObj spid="_x0000_s3083" name="数式" r:id="rId11" imgW="139680" imgH="241200" progId="Equation.3">
              <p:embed/>
            </p:oleObj>
          </a:graphicData>
        </a:graphic>
      </p:graphicFrame>
      <p:graphicFrame>
        <p:nvGraphicFramePr>
          <p:cNvPr id="21" name="オブジェクト 20"/>
          <p:cNvGraphicFramePr>
            <a:graphicFrameLocks noChangeAspect="1"/>
          </p:cNvGraphicFramePr>
          <p:nvPr/>
        </p:nvGraphicFramePr>
        <p:xfrm>
          <a:off x="5580112" y="5877272"/>
          <a:ext cx="504056" cy="533706"/>
        </p:xfrm>
        <a:graphic>
          <a:graphicData uri="http://schemas.openxmlformats.org/presentationml/2006/ole">
            <p:oleObj spid="_x0000_s3084" name="数式" r:id="rId12" imgW="215640" imgH="228600" progId="Equation.3">
              <p:embed/>
            </p:oleObj>
          </a:graphicData>
        </a:graphic>
      </p:graphicFrame>
      <p:graphicFrame>
        <p:nvGraphicFramePr>
          <p:cNvPr id="22" name="オブジェクト 21"/>
          <p:cNvGraphicFramePr>
            <a:graphicFrameLocks noChangeAspect="1"/>
          </p:cNvGraphicFramePr>
          <p:nvPr/>
        </p:nvGraphicFramePr>
        <p:xfrm>
          <a:off x="6876256" y="5877272"/>
          <a:ext cx="545745" cy="576064"/>
        </p:xfrm>
        <a:graphic>
          <a:graphicData uri="http://schemas.openxmlformats.org/presentationml/2006/ole">
            <p:oleObj spid="_x0000_s3085" name="数式" r:id="rId13" imgW="228600" imgH="241200" progId="Equation.3">
              <p:embed/>
            </p:oleObj>
          </a:graphicData>
        </a:graphic>
      </p:graphicFrame>
      <p:graphicFrame>
        <p:nvGraphicFramePr>
          <p:cNvPr id="23" name="オブジェクト 22"/>
          <p:cNvGraphicFramePr>
            <a:graphicFrameLocks noChangeAspect="1"/>
          </p:cNvGraphicFramePr>
          <p:nvPr/>
        </p:nvGraphicFramePr>
        <p:xfrm>
          <a:off x="8172400" y="5877272"/>
          <a:ext cx="494519" cy="552698"/>
        </p:xfrm>
        <a:graphic>
          <a:graphicData uri="http://schemas.openxmlformats.org/presentationml/2006/ole">
            <p:oleObj spid="_x0000_s3086" name="数式" r:id="rId14" imgW="215640" imgH="241200" progId="Equation.3">
              <p:embed/>
            </p:oleObj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 smtClean="0"/>
              <a:t>単相関係数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ja-JP" altLang="en-US" dirty="0" smtClean="0"/>
              <a:t>代入して計算</a:t>
            </a:r>
            <a:endParaRPr kumimoji="1" lang="en-US" altLang="ja-JP" dirty="0" smtClean="0"/>
          </a:p>
          <a:p>
            <a:endParaRPr kumimoji="1" lang="en-US" altLang="ja-JP" dirty="0" smtClean="0"/>
          </a:p>
          <a:p>
            <a:endParaRPr lang="en-US" altLang="ja-JP" dirty="0" smtClean="0"/>
          </a:p>
          <a:p>
            <a:endParaRPr kumimoji="1" lang="en-US" altLang="ja-JP" dirty="0" smtClean="0"/>
          </a:p>
          <a:p>
            <a:endParaRPr lang="en-US" altLang="ja-JP" dirty="0" smtClean="0"/>
          </a:p>
          <a:p>
            <a:r>
              <a:rPr lang="ja-JP" altLang="en-US" dirty="0" smtClean="0"/>
              <a:t>単相関係数は</a:t>
            </a:r>
            <a:r>
              <a:rPr lang="en-US" altLang="ja-JP" dirty="0" smtClean="0"/>
              <a:t>2</a:t>
            </a:r>
            <a:r>
              <a:rPr lang="ja-JP" altLang="en-US" dirty="0" smtClean="0"/>
              <a:t>変数が強く関連しているほど</a:t>
            </a:r>
            <a:r>
              <a:rPr lang="en-US" altLang="ja-JP" dirty="0" smtClean="0"/>
              <a:t>±</a:t>
            </a:r>
            <a:r>
              <a:rPr lang="ja-JP" altLang="en-US" dirty="0" smtClean="0"/>
              <a:t>１に近づき、そうでないほど０に近づく</a:t>
            </a:r>
            <a:endParaRPr kumimoji="1" lang="ja-JP" altLang="en-US" dirty="0"/>
          </a:p>
        </p:txBody>
      </p:sp>
      <p:graphicFrame>
        <p:nvGraphicFramePr>
          <p:cNvPr id="4" name="オブジェクト 3"/>
          <p:cNvGraphicFramePr>
            <a:graphicFrameLocks noChangeAspect="1"/>
          </p:cNvGraphicFramePr>
          <p:nvPr/>
        </p:nvGraphicFramePr>
        <p:xfrm>
          <a:off x="683568" y="2780928"/>
          <a:ext cx="7632848" cy="1152128"/>
        </p:xfrm>
        <a:graphic>
          <a:graphicData uri="http://schemas.openxmlformats.org/presentationml/2006/ole">
            <p:oleObj spid="_x0000_s4098" name="数式" r:id="rId3" imgW="3022560" imgH="495000" progId="Equation.3">
              <p:embed/>
            </p:oleObj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 smtClean="0"/>
              <a:t>単相関係数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ja-JP" altLang="en-US" dirty="0" smtClean="0"/>
              <a:t>単相関係数の値がプラスならば、</a:t>
            </a:r>
            <a:r>
              <a:rPr kumimoji="1" lang="en-US" altLang="ja-JP" dirty="0" smtClean="0"/>
              <a:t>『</a:t>
            </a:r>
            <a:r>
              <a:rPr kumimoji="1" lang="ja-JP" altLang="en-US" dirty="0" smtClean="0">
                <a:solidFill>
                  <a:srgbClr val="C00000"/>
                </a:solidFill>
              </a:rPr>
              <a:t>正の相関がある</a:t>
            </a:r>
            <a:r>
              <a:rPr kumimoji="1" lang="en-US" altLang="ja-JP" dirty="0" smtClean="0"/>
              <a:t>』</a:t>
            </a:r>
            <a:r>
              <a:rPr kumimoji="1" lang="ja-JP" altLang="en-US" dirty="0" smtClean="0"/>
              <a:t>という</a:t>
            </a:r>
            <a:endParaRPr kumimoji="1" lang="en-US" altLang="ja-JP" dirty="0" smtClean="0"/>
          </a:p>
          <a:p>
            <a:endParaRPr lang="en-US" altLang="ja-JP" dirty="0" smtClean="0"/>
          </a:p>
          <a:p>
            <a:r>
              <a:rPr lang="ja-JP" altLang="en-US" dirty="0" smtClean="0"/>
              <a:t>単相関係数の値がマイナスならば、</a:t>
            </a:r>
            <a:r>
              <a:rPr lang="en-US" altLang="ja-JP" dirty="0" smtClean="0"/>
              <a:t>『</a:t>
            </a:r>
            <a:r>
              <a:rPr lang="ja-JP" altLang="en-US" dirty="0" smtClean="0">
                <a:solidFill>
                  <a:srgbClr val="C00000"/>
                </a:solidFill>
              </a:rPr>
              <a:t>負の相関がある</a:t>
            </a:r>
            <a:r>
              <a:rPr lang="en-US" altLang="ja-JP" dirty="0" smtClean="0"/>
              <a:t>』</a:t>
            </a:r>
            <a:r>
              <a:rPr lang="ja-JP" altLang="en-US" dirty="0" smtClean="0"/>
              <a:t>という</a:t>
            </a:r>
            <a:endParaRPr lang="en-US" altLang="ja-JP" dirty="0" smtClean="0"/>
          </a:p>
          <a:p>
            <a:endParaRPr kumimoji="1" lang="en-US" altLang="ja-JP" dirty="0" smtClean="0"/>
          </a:p>
          <a:p>
            <a:r>
              <a:rPr lang="ja-JP" altLang="en-US" dirty="0" smtClean="0"/>
              <a:t>単相関係数の値が０ならば、</a:t>
            </a:r>
            <a:r>
              <a:rPr lang="en-US" altLang="ja-JP" dirty="0" smtClean="0"/>
              <a:t>『</a:t>
            </a:r>
            <a:r>
              <a:rPr lang="ja-JP" altLang="en-US" dirty="0" smtClean="0">
                <a:solidFill>
                  <a:srgbClr val="C00000"/>
                </a:solidFill>
              </a:rPr>
              <a:t>無相関である</a:t>
            </a:r>
            <a:r>
              <a:rPr lang="en-US" altLang="ja-JP" dirty="0" smtClean="0"/>
              <a:t>』</a:t>
            </a:r>
            <a:r>
              <a:rPr lang="ja-JP" altLang="en-US" dirty="0" smtClean="0"/>
              <a:t>という</a:t>
            </a:r>
            <a:endParaRPr lang="en-US" altLang="ja-JP" dirty="0" smtClean="0"/>
          </a:p>
          <a:p>
            <a:endParaRPr kumimoji="1" lang="ja-JP" alt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 smtClean="0"/>
              <a:t>単相関係数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ja-JP" altLang="en-US" dirty="0" smtClean="0"/>
              <a:t>「単相関係数の値が</a:t>
            </a:r>
            <a:r>
              <a:rPr kumimoji="1" lang="en-US" altLang="ja-JP" dirty="0" smtClean="0"/>
              <a:t>×</a:t>
            </a:r>
            <a:r>
              <a:rPr lang="en-US" altLang="ja-JP" dirty="0" smtClean="0"/>
              <a:t>×</a:t>
            </a:r>
            <a:r>
              <a:rPr lang="ja-JP" altLang="en-US" dirty="0" smtClean="0"/>
              <a:t>以上ならば</a:t>
            </a:r>
            <a:r>
              <a:rPr lang="en-US" altLang="ja-JP" dirty="0" smtClean="0"/>
              <a:t>2</a:t>
            </a:r>
            <a:r>
              <a:rPr lang="ja-JP" altLang="en-US" dirty="0" smtClean="0"/>
              <a:t>変数は強く関連しているといえる」といった統計学的な基準はない</a:t>
            </a:r>
            <a:endParaRPr lang="en-US" altLang="ja-JP" dirty="0" smtClean="0"/>
          </a:p>
          <a:p>
            <a:endParaRPr kumimoji="1" lang="en-US" altLang="ja-JP" dirty="0" smtClean="0"/>
          </a:p>
          <a:p>
            <a:r>
              <a:rPr lang="ja-JP" altLang="en-US" dirty="0" smtClean="0"/>
              <a:t>一応の目安</a:t>
            </a:r>
            <a:endParaRPr lang="en-US" altLang="ja-JP" dirty="0" smtClean="0"/>
          </a:p>
          <a:p>
            <a:endParaRPr kumimoji="1" lang="ja-JP" altLang="en-US" dirty="0"/>
          </a:p>
        </p:txBody>
      </p:sp>
      <p:graphicFrame>
        <p:nvGraphicFramePr>
          <p:cNvPr id="4" name="表 3"/>
          <p:cNvGraphicFramePr>
            <a:graphicFrameLocks noGrp="1"/>
          </p:cNvGraphicFramePr>
          <p:nvPr/>
        </p:nvGraphicFramePr>
        <p:xfrm>
          <a:off x="1259632" y="4581128"/>
          <a:ext cx="6840760" cy="2123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12168"/>
                <a:gridCol w="2808312"/>
                <a:gridCol w="252028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/>
                        <a:t>単相関係数の絶対値</a:t>
                      </a:r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/>
                        <a:t>細かく言うなら</a:t>
                      </a:r>
                      <a:r>
                        <a:rPr kumimoji="1" lang="en-US" altLang="ja-JP" dirty="0" smtClean="0"/>
                        <a:t>…</a:t>
                      </a:r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/>
                        <a:t>おおまかにいうなら</a:t>
                      </a:r>
                      <a:r>
                        <a:rPr kumimoji="1" lang="en-US" altLang="ja-JP" dirty="0" smtClean="0"/>
                        <a:t>…</a:t>
                      </a:r>
                      <a:endParaRPr kumimoji="1" lang="ja-JP" altLang="en-US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1.0~0.9</a:t>
                      </a:r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/>
                        <a:t>非常に強く関連している</a:t>
                      </a:r>
                      <a:endParaRPr kumimoji="1" lang="ja-JP" altLang="en-US" dirty="0"/>
                    </a:p>
                  </a:txBody>
                  <a:tcPr anchor="ctr"/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/>
                        <a:t>関連している</a:t>
                      </a:r>
                      <a:endParaRPr kumimoji="1" lang="ja-JP" altLang="en-US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0.9~0.7</a:t>
                      </a:r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/>
                        <a:t>やや強く関連している</a:t>
                      </a:r>
                      <a:endParaRPr kumimoji="1" lang="ja-JP" altLang="en-US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0.7~0.5</a:t>
                      </a:r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/>
                        <a:t>やや弱く関連している</a:t>
                      </a:r>
                      <a:endParaRPr kumimoji="1" lang="ja-JP" altLang="en-US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0.5</a:t>
                      </a:r>
                      <a:r>
                        <a:rPr kumimoji="1" lang="ja-JP" altLang="en-US" dirty="0" smtClean="0"/>
                        <a:t>未満</a:t>
                      </a:r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/>
                        <a:t>非常に弱く関連している</a:t>
                      </a:r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/>
                        <a:t>関連していない</a:t>
                      </a:r>
                      <a:endParaRPr kumimoji="1" lang="ja-JP" altLang="en-US" dirty="0"/>
                    </a:p>
                  </a:txBody>
                  <a:tcPr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1" lang="ja-JP" altLang="en-US" dirty="0" smtClean="0"/>
              <a:t>「好きな洋服のブランド」と「年齢」</a:t>
            </a:r>
            <a:endParaRPr kumimoji="1" lang="ja-JP" altLang="en-US" dirty="0"/>
          </a:p>
        </p:txBody>
      </p:sp>
      <p:graphicFrame>
        <p:nvGraphicFramePr>
          <p:cNvPr id="4" name="コンテンツ プレースホルダ 3"/>
          <p:cNvGraphicFramePr>
            <a:graphicFrameLocks noGrp="1"/>
          </p:cNvGraphicFramePr>
          <p:nvPr>
            <p:ph idx="1"/>
          </p:nvPr>
        </p:nvGraphicFramePr>
        <p:xfrm>
          <a:off x="1403648" y="2708920"/>
          <a:ext cx="6408711" cy="36975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48744"/>
                <a:gridCol w="1294787"/>
                <a:gridCol w="1980262"/>
                <a:gridCol w="1523279"/>
                <a:gridCol w="761639"/>
              </a:tblGrid>
              <a:tr h="410844">
                <a:tc>
                  <a:txBody>
                    <a:bodyPr/>
                    <a:lstStyle/>
                    <a:p>
                      <a:pPr algn="ctr"/>
                      <a:endParaRPr kumimoji="1" lang="ja-JP" altLang="en-US" dirty="0"/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/>
                        <a:t>テルメス</a:t>
                      </a:r>
                      <a:endParaRPr kumimoji="1" lang="ja-JP" alt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/>
                        <a:t>シャネリオール</a:t>
                      </a:r>
                      <a:endParaRPr kumimoji="1" lang="ja-JP" alt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/>
                        <a:t>バーパリィ</a:t>
                      </a:r>
                      <a:endParaRPr kumimoji="1" lang="ja-JP" alt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10844">
                <a:tc>
                  <a:txBody>
                    <a:bodyPr/>
                    <a:lstStyle/>
                    <a:p>
                      <a:pPr algn="ctr"/>
                      <a:endParaRPr kumimoji="1" lang="ja-JP" altLang="en-US" dirty="0"/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23</a:t>
                      </a:r>
                      <a:endParaRPr kumimoji="1" lang="ja-JP" alt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25</a:t>
                      </a:r>
                      <a:endParaRPr kumimoji="1" lang="ja-JP" alt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15</a:t>
                      </a:r>
                      <a:endParaRPr kumimoji="1" lang="ja-JP" alt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10844">
                <a:tc>
                  <a:txBody>
                    <a:bodyPr/>
                    <a:lstStyle/>
                    <a:p>
                      <a:pPr algn="ctr"/>
                      <a:endParaRPr kumimoji="1" lang="ja-JP" altLang="en-US" dirty="0"/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26</a:t>
                      </a:r>
                      <a:endParaRPr kumimoji="1" lang="ja-JP" alt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26</a:t>
                      </a:r>
                      <a:endParaRPr kumimoji="1" lang="ja-JP" alt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16</a:t>
                      </a:r>
                      <a:endParaRPr kumimoji="1" lang="ja-JP" alt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10844">
                <a:tc>
                  <a:txBody>
                    <a:bodyPr/>
                    <a:lstStyle/>
                    <a:p>
                      <a:pPr algn="ctr"/>
                      <a:endParaRPr kumimoji="1" lang="ja-JP" altLang="en-US" dirty="0"/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27</a:t>
                      </a:r>
                      <a:endParaRPr kumimoji="1" lang="ja-JP" alt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29</a:t>
                      </a:r>
                      <a:endParaRPr kumimoji="1" lang="ja-JP" alt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18</a:t>
                      </a:r>
                      <a:endParaRPr kumimoji="1" lang="ja-JP" alt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10844">
                <a:tc>
                  <a:txBody>
                    <a:bodyPr/>
                    <a:lstStyle/>
                    <a:p>
                      <a:pPr algn="ctr"/>
                      <a:endParaRPr kumimoji="1" lang="ja-JP" altLang="en-US" dirty="0"/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28</a:t>
                      </a:r>
                      <a:endParaRPr kumimoji="1" lang="ja-JP" alt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32</a:t>
                      </a:r>
                      <a:endParaRPr kumimoji="1" lang="ja-JP" alt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22</a:t>
                      </a:r>
                      <a:endParaRPr kumimoji="1" lang="ja-JP" alt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10844">
                <a:tc>
                  <a:txBody>
                    <a:bodyPr/>
                    <a:lstStyle/>
                    <a:p>
                      <a:pPr algn="ctr"/>
                      <a:endParaRPr kumimoji="1" lang="ja-JP" altLang="en-US" dirty="0"/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33</a:t>
                      </a:r>
                      <a:endParaRPr kumimoji="1" lang="ja-JP" alt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26</a:t>
                      </a:r>
                      <a:endParaRPr kumimoji="1" lang="ja-JP" alt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10844">
                <a:tc>
                  <a:txBody>
                    <a:bodyPr/>
                    <a:lstStyle/>
                    <a:p>
                      <a:pPr algn="ctr"/>
                      <a:endParaRPr kumimoji="1" lang="ja-JP" altLang="en-US" dirty="0"/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29</a:t>
                      </a:r>
                      <a:endParaRPr kumimoji="1" lang="ja-JP" alt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10844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/>
                        <a:t>計</a:t>
                      </a:r>
                      <a:endParaRPr kumimoji="1" lang="ja-JP" alt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104</a:t>
                      </a:r>
                      <a:endParaRPr kumimoji="1" lang="ja-JP" alt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145</a:t>
                      </a:r>
                      <a:endParaRPr kumimoji="1" lang="ja-JP" alt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126</a:t>
                      </a:r>
                      <a:endParaRPr kumimoji="1" lang="ja-JP" alt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375</a:t>
                      </a:r>
                      <a:endParaRPr kumimoji="1" lang="ja-JP" alt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10844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/>
                        <a:t>平均</a:t>
                      </a:r>
                      <a:endParaRPr kumimoji="1" lang="ja-JP" alt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26</a:t>
                      </a:r>
                      <a:endParaRPr kumimoji="1" lang="ja-JP" alt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29</a:t>
                      </a:r>
                      <a:endParaRPr kumimoji="1" lang="ja-JP" alt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21</a:t>
                      </a:r>
                      <a:endParaRPr kumimoji="1" lang="ja-JP" alt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25</a:t>
                      </a:r>
                      <a:endParaRPr kumimoji="1" lang="ja-JP" alt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ja-JP" altLang="en-US" dirty="0" smtClean="0"/>
              <a:t>「好きな洋服のブランド」</a:t>
            </a:r>
            <a:r>
              <a:rPr kumimoji="1" lang="ja-JP" altLang="en-US" dirty="0" smtClean="0"/>
              <a:t>と「年齢」の点グラフ</a:t>
            </a:r>
            <a:endParaRPr kumimoji="1" lang="ja-JP" altLang="en-US" dirty="0"/>
          </a:p>
        </p:txBody>
      </p:sp>
      <p:graphicFrame>
        <p:nvGraphicFramePr>
          <p:cNvPr id="6" name="コンテンツ プレースホルダ 5"/>
          <p:cNvGraphicFramePr>
            <a:graphicFrameLocks noGrp="1"/>
          </p:cNvGraphicFramePr>
          <p:nvPr>
            <p:ph idx="1"/>
          </p:nvPr>
        </p:nvGraphicFramePr>
        <p:xfrm>
          <a:off x="457200" y="2249488"/>
          <a:ext cx="8229600" cy="43243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テキスト ボックス 6"/>
          <p:cNvSpPr txBox="1"/>
          <p:nvPr/>
        </p:nvSpPr>
        <p:spPr>
          <a:xfrm>
            <a:off x="2051720" y="5805264"/>
            <a:ext cx="108012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 smtClean="0"/>
              <a:t>テルメス</a:t>
            </a:r>
            <a:endParaRPr kumimoji="1" lang="ja-JP" altLang="en-US" sz="1600" dirty="0"/>
          </a:p>
        </p:txBody>
      </p:sp>
      <p:sp>
        <p:nvSpPr>
          <p:cNvPr id="8" name="テキスト ボックス 7"/>
          <p:cNvSpPr txBox="1"/>
          <p:nvPr/>
        </p:nvSpPr>
        <p:spPr>
          <a:xfrm>
            <a:off x="3995936" y="5805264"/>
            <a:ext cx="1800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600" dirty="0" smtClean="0"/>
              <a:t>シャネリオール</a:t>
            </a:r>
            <a:endParaRPr kumimoji="1" lang="ja-JP" altLang="en-US" sz="1400" dirty="0"/>
          </a:p>
        </p:txBody>
      </p:sp>
      <p:sp>
        <p:nvSpPr>
          <p:cNvPr id="9" name="テキスト ボックス 8"/>
          <p:cNvSpPr txBox="1"/>
          <p:nvPr/>
        </p:nvSpPr>
        <p:spPr>
          <a:xfrm>
            <a:off x="6372200" y="5805264"/>
            <a:ext cx="201622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 smtClean="0"/>
              <a:t>バーパリィ</a:t>
            </a:r>
            <a:endParaRPr kumimoji="1" lang="ja-JP" alt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67544" y="692696"/>
            <a:ext cx="8229600" cy="1066800"/>
          </a:xfrm>
        </p:spPr>
        <p:txBody>
          <a:bodyPr/>
          <a:lstStyle/>
          <a:p>
            <a:r>
              <a:rPr lang="ja-JP" altLang="en-US" dirty="0" smtClean="0"/>
              <a:t>相関比</a:t>
            </a:r>
            <a:endParaRPr kumimoji="1" lang="ja-JP" altLang="en-US" dirty="0"/>
          </a:p>
        </p:txBody>
      </p:sp>
      <p:graphicFrame>
        <p:nvGraphicFramePr>
          <p:cNvPr id="2051" name="Object 3"/>
          <p:cNvGraphicFramePr>
            <a:graphicFrameLocks noChangeAspect="1"/>
          </p:cNvGraphicFramePr>
          <p:nvPr/>
        </p:nvGraphicFramePr>
        <p:xfrm>
          <a:off x="1763688" y="5229200"/>
          <a:ext cx="3883025" cy="1163637"/>
        </p:xfrm>
        <a:graphic>
          <a:graphicData uri="http://schemas.openxmlformats.org/presentationml/2006/ole">
            <p:oleObj spid="_x0000_s24578" name="数式" r:id="rId3" imgW="1434960" imgH="419040" progId="Equation.3">
              <p:embed/>
            </p:oleObj>
          </a:graphicData>
        </a:graphic>
      </p:graphicFrame>
      <p:sp>
        <p:nvSpPr>
          <p:cNvPr id="7" name="コンテンツ プレースホルダ 6"/>
          <p:cNvSpPr>
            <a:spLocks noGrp="1"/>
          </p:cNvSpPr>
          <p:nvPr>
            <p:ph idx="1"/>
          </p:nvPr>
        </p:nvSpPr>
        <p:spPr>
          <a:xfrm>
            <a:off x="467544" y="1916832"/>
            <a:ext cx="8229600" cy="4325112"/>
          </a:xfrm>
        </p:spPr>
        <p:txBody>
          <a:bodyPr/>
          <a:lstStyle/>
          <a:p>
            <a:r>
              <a:rPr kumimoji="1" lang="ja-JP" altLang="en-US" dirty="0" smtClean="0"/>
              <a:t>データの種類</a:t>
            </a:r>
            <a:endParaRPr kumimoji="1" lang="en-US" altLang="ja-JP" dirty="0" smtClean="0"/>
          </a:p>
          <a:p>
            <a:pPr>
              <a:buNone/>
            </a:pPr>
            <a:r>
              <a:rPr lang="ja-JP" altLang="en-US" dirty="0" smtClean="0"/>
              <a:t>　　数量データ</a:t>
            </a:r>
            <a:r>
              <a:rPr lang="ja-JP" altLang="en-US" dirty="0" smtClean="0"/>
              <a:t>と</a:t>
            </a:r>
            <a:r>
              <a:rPr lang="ja-JP" altLang="en-US" dirty="0" smtClean="0"/>
              <a:t>カテゴリー</a:t>
            </a:r>
            <a:r>
              <a:rPr lang="ja-JP" altLang="en-US" dirty="0" smtClean="0"/>
              <a:t>データ</a:t>
            </a:r>
            <a:endParaRPr lang="en-US" altLang="ja-JP" dirty="0" smtClean="0"/>
          </a:p>
          <a:p>
            <a:r>
              <a:rPr kumimoji="1" lang="ja-JP" altLang="en-US" dirty="0" smtClean="0"/>
              <a:t>指標</a:t>
            </a:r>
            <a:endParaRPr kumimoji="1" lang="en-US" altLang="ja-JP" dirty="0" smtClean="0"/>
          </a:p>
          <a:p>
            <a:pPr>
              <a:buNone/>
            </a:pPr>
            <a:r>
              <a:rPr lang="ja-JP" altLang="en-US" dirty="0" smtClean="0"/>
              <a:t>　　</a:t>
            </a:r>
            <a:r>
              <a:rPr lang="ja-JP" altLang="en-US" dirty="0" smtClean="0">
                <a:solidFill>
                  <a:srgbClr val="C00000"/>
                </a:solidFill>
              </a:rPr>
              <a:t>相関比</a:t>
            </a:r>
            <a:endParaRPr lang="en-US" altLang="ja-JP" dirty="0" smtClean="0">
              <a:solidFill>
                <a:srgbClr val="C00000"/>
              </a:solidFill>
            </a:endParaRPr>
          </a:p>
          <a:p>
            <a:r>
              <a:rPr kumimoji="1" lang="ja-JP" altLang="en-US" dirty="0" smtClean="0"/>
              <a:t>取り得る値</a:t>
            </a:r>
            <a:endParaRPr kumimoji="1" lang="en-US" altLang="ja-JP" dirty="0" smtClean="0"/>
          </a:p>
          <a:p>
            <a:pPr>
              <a:buNone/>
            </a:pPr>
            <a:r>
              <a:rPr lang="ja-JP" altLang="en-US" dirty="0" smtClean="0"/>
              <a:t>　　</a:t>
            </a:r>
            <a:r>
              <a:rPr lang="ja-JP" altLang="en-US" dirty="0" smtClean="0"/>
              <a:t>０</a:t>
            </a:r>
            <a:r>
              <a:rPr lang="ja-JP" altLang="en-US" dirty="0" smtClean="0"/>
              <a:t>～</a:t>
            </a:r>
            <a:r>
              <a:rPr lang="ja-JP" altLang="en-US" dirty="0" smtClean="0"/>
              <a:t>１</a:t>
            </a:r>
            <a:endParaRPr lang="en-US" altLang="ja-JP" dirty="0" smtClean="0"/>
          </a:p>
          <a:p>
            <a:r>
              <a:rPr kumimoji="1" lang="ja-JP" altLang="en-US" dirty="0" smtClean="0"/>
              <a:t>計算式</a:t>
            </a:r>
            <a:endParaRPr kumimoji="1" lang="ja-JP" alt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95536" y="620688"/>
            <a:ext cx="8229600" cy="1066800"/>
          </a:xfrm>
        </p:spPr>
        <p:txBody>
          <a:bodyPr/>
          <a:lstStyle/>
          <a:p>
            <a:r>
              <a:rPr lang="ja-JP" altLang="en-US" dirty="0" smtClean="0"/>
              <a:t>相関比の計算（</a:t>
            </a:r>
            <a:r>
              <a:rPr lang="en-US" altLang="ja-JP" dirty="0" smtClean="0"/>
              <a:t>Step1</a:t>
            </a:r>
            <a:r>
              <a:rPr lang="ja-JP" altLang="en-US" dirty="0" smtClean="0"/>
              <a:t>）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467544" y="1628800"/>
            <a:ext cx="8229600" cy="4325112"/>
          </a:xfrm>
        </p:spPr>
        <p:txBody>
          <a:bodyPr/>
          <a:lstStyle/>
          <a:p>
            <a:r>
              <a:rPr kumimoji="1" lang="ja-JP" altLang="en-US" dirty="0" smtClean="0"/>
              <a:t>下記の計算を行う</a:t>
            </a:r>
            <a:endParaRPr kumimoji="1" lang="ja-JP" altLang="en-US" dirty="0"/>
          </a:p>
        </p:txBody>
      </p:sp>
      <p:graphicFrame>
        <p:nvGraphicFramePr>
          <p:cNvPr id="4" name="表 3"/>
          <p:cNvGraphicFramePr>
            <a:graphicFrameLocks noGrp="1"/>
          </p:cNvGraphicFramePr>
          <p:nvPr/>
        </p:nvGraphicFramePr>
        <p:xfrm>
          <a:off x="395536" y="2132856"/>
          <a:ext cx="8748464" cy="4032448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664296"/>
                <a:gridCol w="3096344"/>
                <a:gridCol w="2987824"/>
              </a:tblGrid>
              <a:tr h="888099"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</a:tr>
              <a:tr h="2640293"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</a:tr>
              <a:tr h="504056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14</a:t>
                      </a:r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50</a:t>
                      </a:r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160</a:t>
                      </a:r>
                      <a:endParaRPr kumimoji="1" lang="ja-JP" altLang="en-US" dirty="0"/>
                    </a:p>
                  </a:txBody>
                  <a:tcPr anchor="ctr"/>
                </a:tc>
              </a:tr>
            </a:tbl>
          </a:graphicData>
        </a:graphic>
      </p:graphicFrame>
      <p:graphicFrame>
        <p:nvGraphicFramePr>
          <p:cNvPr id="5" name="オブジェクト 4"/>
          <p:cNvGraphicFramePr>
            <a:graphicFrameLocks noChangeAspect="1"/>
          </p:cNvGraphicFramePr>
          <p:nvPr/>
        </p:nvGraphicFramePr>
        <p:xfrm>
          <a:off x="467544" y="2204864"/>
          <a:ext cx="2530475" cy="746125"/>
        </p:xfrm>
        <a:graphic>
          <a:graphicData uri="http://schemas.openxmlformats.org/presentationml/2006/ole">
            <p:oleObj spid="_x0000_s25602" name="数式" r:id="rId3" imgW="1320480" imgH="457200" progId="Equation.3">
              <p:embed/>
            </p:oleObj>
          </a:graphicData>
        </a:graphic>
      </p:graphicFrame>
      <p:graphicFrame>
        <p:nvGraphicFramePr>
          <p:cNvPr id="6" name="オブジェクト 5"/>
          <p:cNvGraphicFramePr>
            <a:graphicFrameLocks noChangeAspect="1"/>
          </p:cNvGraphicFramePr>
          <p:nvPr/>
        </p:nvGraphicFramePr>
        <p:xfrm>
          <a:off x="3059832" y="2204864"/>
          <a:ext cx="3058341" cy="792088"/>
        </p:xfrm>
        <a:graphic>
          <a:graphicData uri="http://schemas.openxmlformats.org/presentationml/2006/ole">
            <p:oleObj spid="_x0000_s25603" name="数式" r:id="rId4" imgW="1765080" imgH="457200" progId="Equation.3">
              <p:embed/>
            </p:oleObj>
          </a:graphicData>
        </a:graphic>
      </p:graphicFrame>
      <p:graphicFrame>
        <p:nvGraphicFramePr>
          <p:cNvPr id="7" name="オブジェクト 6"/>
          <p:cNvGraphicFramePr>
            <a:graphicFrameLocks noChangeAspect="1"/>
          </p:cNvGraphicFramePr>
          <p:nvPr/>
        </p:nvGraphicFramePr>
        <p:xfrm>
          <a:off x="467544" y="3068960"/>
          <a:ext cx="2568575" cy="1762125"/>
        </p:xfrm>
        <a:graphic>
          <a:graphicData uri="http://schemas.openxmlformats.org/presentationml/2006/ole">
            <p:oleObj spid="_x0000_s25604" name="数式" r:id="rId5" imgW="1358640" imgH="965160" progId="Equation.3">
              <p:embed/>
            </p:oleObj>
          </a:graphicData>
        </a:graphic>
      </p:graphicFrame>
      <p:graphicFrame>
        <p:nvGraphicFramePr>
          <p:cNvPr id="8" name="オブジェクト 7"/>
          <p:cNvGraphicFramePr>
            <a:graphicFrameLocks noChangeAspect="1"/>
          </p:cNvGraphicFramePr>
          <p:nvPr/>
        </p:nvGraphicFramePr>
        <p:xfrm>
          <a:off x="6155160" y="2132856"/>
          <a:ext cx="2988840" cy="821360"/>
        </p:xfrm>
        <a:graphic>
          <a:graphicData uri="http://schemas.openxmlformats.org/presentationml/2006/ole">
            <p:oleObj spid="_x0000_s25605" name="数式" r:id="rId6" imgW="1663560" imgH="457200" progId="Equation.3">
              <p:embed/>
            </p:oleObj>
          </a:graphicData>
        </a:graphic>
      </p:graphicFrame>
      <p:graphicFrame>
        <p:nvGraphicFramePr>
          <p:cNvPr id="9" name="オブジェクト 8"/>
          <p:cNvGraphicFramePr>
            <a:graphicFrameLocks noChangeAspect="1"/>
          </p:cNvGraphicFramePr>
          <p:nvPr/>
        </p:nvGraphicFramePr>
        <p:xfrm>
          <a:off x="4514850" y="3321050"/>
          <a:ext cx="114300" cy="215900"/>
        </p:xfrm>
        <a:graphic>
          <a:graphicData uri="http://schemas.openxmlformats.org/presentationml/2006/ole">
            <p:oleObj spid="_x0000_s25606" name="数式" r:id="rId7" imgW="114120" imgH="215640" progId="Equation.3">
              <p:embed/>
            </p:oleObj>
          </a:graphicData>
        </a:graphic>
      </p:graphicFrame>
      <p:graphicFrame>
        <p:nvGraphicFramePr>
          <p:cNvPr id="25607" name="Object 7"/>
          <p:cNvGraphicFramePr>
            <a:graphicFrameLocks noChangeAspect="1"/>
          </p:cNvGraphicFramePr>
          <p:nvPr/>
        </p:nvGraphicFramePr>
        <p:xfrm>
          <a:off x="6300192" y="2996952"/>
          <a:ext cx="2665413" cy="2689225"/>
        </p:xfrm>
        <a:graphic>
          <a:graphicData uri="http://schemas.openxmlformats.org/presentationml/2006/ole">
            <p:oleObj spid="_x0000_s25607" name="数式" r:id="rId8" imgW="1409400" imgH="1473120" progId="Equation.3">
              <p:embed/>
            </p:oleObj>
          </a:graphicData>
        </a:graphic>
      </p:graphicFrame>
      <p:graphicFrame>
        <p:nvGraphicFramePr>
          <p:cNvPr id="25608" name="Object 8"/>
          <p:cNvGraphicFramePr>
            <a:graphicFrameLocks noChangeAspect="1"/>
          </p:cNvGraphicFramePr>
          <p:nvPr/>
        </p:nvGraphicFramePr>
        <p:xfrm>
          <a:off x="3275856" y="3068960"/>
          <a:ext cx="2690812" cy="2225675"/>
        </p:xfrm>
        <a:graphic>
          <a:graphicData uri="http://schemas.openxmlformats.org/presentationml/2006/ole">
            <p:oleObj spid="_x0000_s25608" name="数式" r:id="rId9" imgW="1422360" imgH="1218960" progId="Equation.3">
              <p:embed/>
            </p:oleObj>
          </a:graphicData>
        </a:graphic>
      </p:graphicFrame>
      <p:sp>
        <p:nvSpPr>
          <p:cNvPr id="12" name="テキスト ボックス 11"/>
          <p:cNvSpPr txBox="1"/>
          <p:nvPr/>
        </p:nvSpPr>
        <p:spPr>
          <a:xfrm>
            <a:off x="0" y="5733256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 smtClean="0"/>
              <a:t>計</a:t>
            </a:r>
            <a:endParaRPr kumimoji="1" lang="ja-JP" altLang="en-US" dirty="0"/>
          </a:p>
        </p:txBody>
      </p:sp>
      <p:graphicFrame>
        <p:nvGraphicFramePr>
          <p:cNvPr id="13" name="オブジェクト 12"/>
          <p:cNvGraphicFramePr>
            <a:graphicFrameLocks noChangeAspect="1"/>
          </p:cNvGraphicFramePr>
          <p:nvPr/>
        </p:nvGraphicFramePr>
        <p:xfrm>
          <a:off x="1547664" y="6165304"/>
          <a:ext cx="432048" cy="451145"/>
        </p:xfrm>
        <a:graphic>
          <a:graphicData uri="http://schemas.openxmlformats.org/presentationml/2006/ole">
            <p:oleObj spid="_x0000_s25609" name="数式" r:id="rId10" imgW="241200" imgH="215640" progId="Equation.3">
              <p:embed/>
            </p:oleObj>
          </a:graphicData>
        </a:graphic>
      </p:graphicFrame>
      <p:graphicFrame>
        <p:nvGraphicFramePr>
          <p:cNvPr id="25610" name="Object 10"/>
          <p:cNvGraphicFramePr>
            <a:graphicFrameLocks noChangeAspect="1"/>
          </p:cNvGraphicFramePr>
          <p:nvPr/>
        </p:nvGraphicFramePr>
        <p:xfrm>
          <a:off x="4355976" y="6165304"/>
          <a:ext cx="455613" cy="477838"/>
        </p:xfrm>
        <a:graphic>
          <a:graphicData uri="http://schemas.openxmlformats.org/presentationml/2006/ole">
            <p:oleObj spid="_x0000_s25610" name="数式" r:id="rId11" imgW="253800" imgH="228600" progId="Equation.3">
              <p:embed/>
            </p:oleObj>
          </a:graphicData>
        </a:graphic>
      </p:graphicFrame>
      <p:graphicFrame>
        <p:nvGraphicFramePr>
          <p:cNvPr id="25611" name="Object 11"/>
          <p:cNvGraphicFramePr>
            <a:graphicFrameLocks noChangeAspect="1"/>
          </p:cNvGraphicFramePr>
          <p:nvPr/>
        </p:nvGraphicFramePr>
        <p:xfrm>
          <a:off x="7440613" y="6165850"/>
          <a:ext cx="454025" cy="450850"/>
        </p:xfrm>
        <a:graphic>
          <a:graphicData uri="http://schemas.openxmlformats.org/presentationml/2006/ole">
            <p:oleObj spid="_x0000_s25611" name="数式" r:id="rId12" imgW="253800" imgH="215640" progId="Equation.3">
              <p:embed/>
            </p:oleObj>
          </a:graphicData>
        </a:graphic>
      </p:graphicFrame>
      <p:sp>
        <p:nvSpPr>
          <p:cNvPr id="16" name="円/楕円 15"/>
          <p:cNvSpPr/>
          <p:nvPr/>
        </p:nvSpPr>
        <p:spPr>
          <a:xfrm>
            <a:off x="1475656" y="5733256"/>
            <a:ext cx="504056" cy="432048"/>
          </a:xfrm>
          <a:prstGeom prst="ellipse">
            <a:avLst/>
          </a:prstGeom>
          <a:noFill/>
          <a:ln w="38100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7" name="円/楕円 16"/>
          <p:cNvSpPr/>
          <p:nvPr/>
        </p:nvSpPr>
        <p:spPr>
          <a:xfrm>
            <a:off x="7380312" y="5733256"/>
            <a:ext cx="504056" cy="432048"/>
          </a:xfrm>
          <a:prstGeom prst="ellipse">
            <a:avLst/>
          </a:prstGeom>
          <a:noFill/>
          <a:ln w="38100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8" name="円/楕円 17"/>
          <p:cNvSpPr/>
          <p:nvPr/>
        </p:nvSpPr>
        <p:spPr>
          <a:xfrm>
            <a:off x="4355976" y="5733256"/>
            <a:ext cx="504056" cy="432048"/>
          </a:xfrm>
          <a:prstGeom prst="ellipse">
            <a:avLst/>
          </a:prstGeom>
          <a:noFill/>
          <a:ln w="38100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 smtClean="0"/>
              <a:t>相関比の計算（</a:t>
            </a:r>
            <a:r>
              <a:rPr lang="en-US" altLang="ja-JP" dirty="0" smtClean="0"/>
              <a:t>Step2</a:t>
            </a:r>
            <a:r>
              <a:rPr lang="ja-JP" altLang="en-US" dirty="0" smtClean="0"/>
              <a:t>）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ja-JP" altLang="en-US" dirty="0" smtClean="0"/>
              <a:t>級内変動すなわち                       </a:t>
            </a:r>
            <a:r>
              <a:rPr lang="ja-JP" altLang="en-US" dirty="0" smtClean="0"/>
              <a:t>を求める</a:t>
            </a:r>
            <a:endParaRPr kumimoji="1" lang="ja-JP" altLang="en-US" dirty="0"/>
          </a:p>
        </p:txBody>
      </p:sp>
      <p:graphicFrame>
        <p:nvGraphicFramePr>
          <p:cNvPr id="4" name="オブジェクト 3"/>
          <p:cNvGraphicFramePr>
            <a:graphicFrameLocks noChangeAspect="1"/>
          </p:cNvGraphicFramePr>
          <p:nvPr/>
        </p:nvGraphicFramePr>
        <p:xfrm>
          <a:off x="3779912" y="2276872"/>
          <a:ext cx="1976417" cy="474340"/>
        </p:xfrm>
        <a:graphic>
          <a:graphicData uri="http://schemas.openxmlformats.org/presentationml/2006/ole">
            <p:oleObj spid="_x0000_s26626" name="数式" r:id="rId3" imgW="952200" imgH="228600" progId="Equation.3">
              <p:embed/>
            </p:oleObj>
          </a:graphicData>
        </a:graphic>
      </p:graphicFrame>
      <p:graphicFrame>
        <p:nvGraphicFramePr>
          <p:cNvPr id="26627" name="Object 3"/>
          <p:cNvGraphicFramePr>
            <a:graphicFrameLocks noChangeAspect="1"/>
          </p:cNvGraphicFramePr>
          <p:nvPr/>
        </p:nvGraphicFramePr>
        <p:xfrm>
          <a:off x="1115616" y="3501008"/>
          <a:ext cx="7158250" cy="720402"/>
        </p:xfrm>
        <a:graphic>
          <a:graphicData uri="http://schemas.openxmlformats.org/presentationml/2006/ole">
            <p:oleObj spid="_x0000_s26627" name="数式" r:id="rId4" imgW="2273040" imgH="228600" progId="Equation.3">
              <p:embed/>
            </p:oleObj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 smtClean="0"/>
              <a:t>相関比の計算（</a:t>
            </a:r>
            <a:r>
              <a:rPr lang="en-US" altLang="ja-JP" dirty="0" smtClean="0"/>
              <a:t>Step3</a:t>
            </a:r>
            <a:r>
              <a:rPr lang="ja-JP" altLang="en-US" dirty="0" smtClean="0"/>
              <a:t>）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ja-JP" altLang="en-US" dirty="0" smtClean="0"/>
              <a:t>級間変動すなわち</a:t>
            </a:r>
            <a:endParaRPr lang="en-US" altLang="ja-JP" dirty="0" smtClean="0"/>
          </a:p>
          <a:p>
            <a:endParaRPr kumimoji="1" lang="en-US" altLang="ja-JP" dirty="0" smtClean="0"/>
          </a:p>
          <a:p>
            <a:endParaRPr lang="en-US" altLang="ja-JP" dirty="0" smtClean="0"/>
          </a:p>
          <a:p>
            <a:endParaRPr kumimoji="1" lang="en-US" altLang="ja-JP" dirty="0" smtClean="0"/>
          </a:p>
          <a:p>
            <a:endParaRPr lang="en-US" altLang="ja-JP" dirty="0" smtClean="0"/>
          </a:p>
          <a:p>
            <a:pPr>
              <a:buNone/>
            </a:pPr>
            <a:r>
              <a:rPr kumimoji="1" lang="ja-JP" altLang="en-US" dirty="0" smtClean="0"/>
              <a:t>を求める</a:t>
            </a:r>
            <a:endParaRPr kumimoji="1" lang="en-US" altLang="ja-JP" dirty="0" smtClean="0"/>
          </a:p>
        </p:txBody>
      </p:sp>
      <p:graphicFrame>
        <p:nvGraphicFramePr>
          <p:cNvPr id="4" name="オブジェクト 3"/>
          <p:cNvGraphicFramePr>
            <a:graphicFrameLocks noChangeAspect="1"/>
          </p:cNvGraphicFramePr>
          <p:nvPr/>
        </p:nvGraphicFramePr>
        <p:xfrm>
          <a:off x="0" y="3068960"/>
          <a:ext cx="9144000" cy="1368152"/>
        </p:xfrm>
        <a:graphic>
          <a:graphicData uri="http://schemas.openxmlformats.org/presentationml/2006/ole">
            <p:oleObj spid="_x0000_s27650" name="数式" r:id="rId3" imgW="4914720" imgH="736560" progId="Equation.3">
              <p:embed/>
            </p:oleObj>
          </a:graphicData>
        </a:graphic>
      </p:graphicFrame>
      <p:graphicFrame>
        <p:nvGraphicFramePr>
          <p:cNvPr id="27651" name="Object 3"/>
          <p:cNvGraphicFramePr>
            <a:graphicFrameLocks noChangeAspect="1"/>
          </p:cNvGraphicFramePr>
          <p:nvPr/>
        </p:nvGraphicFramePr>
        <p:xfrm>
          <a:off x="1835696" y="5013176"/>
          <a:ext cx="5316538" cy="1651000"/>
        </p:xfrm>
        <a:graphic>
          <a:graphicData uri="http://schemas.openxmlformats.org/presentationml/2006/ole">
            <p:oleObj spid="_x0000_s27651" name="数式" r:id="rId4" imgW="2857320" imgH="888840" progId="Equation.3">
              <p:embed/>
            </p:oleObj>
          </a:graphicData>
        </a:graphic>
      </p:graphicFrame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67544" y="692696"/>
            <a:ext cx="8229600" cy="1066800"/>
          </a:xfrm>
        </p:spPr>
        <p:txBody>
          <a:bodyPr/>
          <a:lstStyle/>
          <a:p>
            <a:r>
              <a:rPr lang="ja-JP" altLang="en-US" dirty="0" smtClean="0"/>
              <a:t>相関比の計算（</a:t>
            </a:r>
            <a:r>
              <a:rPr lang="en-US" altLang="ja-JP" dirty="0" smtClean="0"/>
              <a:t>Step4</a:t>
            </a:r>
            <a:r>
              <a:rPr lang="ja-JP" altLang="en-US" dirty="0" smtClean="0"/>
              <a:t>）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467544" y="1817440"/>
            <a:ext cx="8229600" cy="5040560"/>
          </a:xfrm>
        </p:spPr>
        <p:txBody>
          <a:bodyPr>
            <a:normAutofit/>
          </a:bodyPr>
          <a:lstStyle/>
          <a:p>
            <a:r>
              <a:rPr lang="ja-JP" altLang="en-US" dirty="0" smtClean="0"/>
              <a:t>相関比の値すなわち</a:t>
            </a:r>
            <a:endParaRPr lang="en-US" altLang="ja-JP" dirty="0" smtClean="0"/>
          </a:p>
          <a:p>
            <a:endParaRPr kumimoji="1" lang="en-US" altLang="ja-JP" dirty="0" smtClean="0"/>
          </a:p>
          <a:p>
            <a:endParaRPr lang="en-US" altLang="ja-JP" dirty="0" smtClean="0"/>
          </a:p>
          <a:p>
            <a:pPr>
              <a:buNone/>
            </a:pPr>
            <a:r>
              <a:rPr lang="ja-JP" altLang="en-US" dirty="0" smtClean="0"/>
              <a:t>　</a:t>
            </a:r>
            <a:r>
              <a:rPr kumimoji="1" lang="ja-JP" altLang="en-US" dirty="0" smtClean="0"/>
              <a:t>を求める</a:t>
            </a:r>
            <a:endParaRPr kumimoji="1" lang="en-US" altLang="ja-JP" dirty="0" smtClean="0"/>
          </a:p>
          <a:p>
            <a:pPr>
              <a:buNone/>
            </a:pPr>
            <a:endParaRPr lang="en-US" altLang="ja-JP" dirty="0" smtClean="0"/>
          </a:p>
          <a:p>
            <a:pPr>
              <a:buNone/>
            </a:pPr>
            <a:endParaRPr kumimoji="1" lang="en-US" altLang="ja-JP" dirty="0" smtClean="0"/>
          </a:p>
          <a:p>
            <a:pPr>
              <a:buNone/>
            </a:pPr>
            <a:endParaRPr lang="en-US" altLang="ja-JP" dirty="0" smtClean="0"/>
          </a:p>
          <a:p>
            <a:pPr>
              <a:buNone/>
            </a:pPr>
            <a:endParaRPr lang="en-US" altLang="ja-JP" dirty="0" smtClean="0"/>
          </a:p>
          <a:p>
            <a:r>
              <a:rPr lang="ja-JP" altLang="en-US" dirty="0" smtClean="0"/>
              <a:t>相関比</a:t>
            </a:r>
            <a:r>
              <a:rPr lang="ja-JP" altLang="en-US" dirty="0" smtClean="0"/>
              <a:t>は</a:t>
            </a:r>
            <a:r>
              <a:rPr lang="en-US" altLang="ja-JP" dirty="0" smtClean="0"/>
              <a:t>2</a:t>
            </a:r>
            <a:r>
              <a:rPr lang="ja-JP" altLang="en-US" dirty="0" smtClean="0"/>
              <a:t>変数が強く関連している</a:t>
            </a:r>
            <a:r>
              <a:rPr lang="ja-JP" altLang="en-US" dirty="0" smtClean="0"/>
              <a:t>ほど１</a:t>
            </a:r>
            <a:r>
              <a:rPr lang="ja-JP" altLang="en-US" dirty="0" smtClean="0"/>
              <a:t>に近づき、そうでないほど０に近づく</a:t>
            </a:r>
          </a:p>
          <a:p>
            <a:pPr>
              <a:buNone/>
            </a:pPr>
            <a:endParaRPr kumimoji="1" lang="ja-JP" altLang="en-US" dirty="0"/>
          </a:p>
        </p:txBody>
      </p:sp>
      <p:graphicFrame>
        <p:nvGraphicFramePr>
          <p:cNvPr id="28675" name="Object 3"/>
          <p:cNvGraphicFramePr>
            <a:graphicFrameLocks noChangeAspect="1"/>
          </p:cNvGraphicFramePr>
          <p:nvPr/>
        </p:nvGraphicFramePr>
        <p:xfrm>
          <a:off x="2555776" y="2276872"/>
          <a:ext cx="3123751" cy="936104"/>
        </p:xfrm>
        <a:graphic>
          <a:graphicData uri="http://schemas.openxmlformats.org/presentationml/2006/ole">
            <p:oleObj spid="_x0000_s28675" name="数式" r:id="rId3" imgW="1434960" imgH="419040" progId="Equation.3">
              <p:embed/>
            </p:oleObj>
          </a:graphicData>
        </a:graphic>
      </p:graphicFrame>
      <p:graphicFrame>
        <p:nvGraphicFramePr>
          <p:cNvPr id="7" name="オブジェクト 6"/>
          <p:cNvGraphicFramePr>
            <a:graphicFrameLocks noChangeAspect="1"/>
          </p:cNvGraphicFramePr>
          <p:nvPr/>
        </p:nvGraphicFramePr>
        <p:xfrm>
          <a:off x="2123728" y="3645024"/>
          <a:ext cx="4320480" cy="1046366"/>
        </p:xfrm>
        <a:graphic>
          <a:graphicData uri="http://schemas.openxmlformats.org/presentationml/2006/ole">
            <p:oleObj spid="_x0000_s28677" name="数式" r:id="rId4" imgW="1625400" imgH="393480" progId="Equation.3">
              <p:embed/>
            </p:oleObj>
          </a:graphicData>
        </a:graphic>
      </p:graphicFrame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相関比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ja-JP" altLang="en-US" dirty="0" smtClean="0"/>
              <a:t>「</a:t>
            </a:r>
            <a:r>
              <a:rPr lang="ja-JP" altLang="en-US" dirty="0" smtClean="0"/>
              <a:t>相関比</a:t>
            </a:r>
            <a:r>
              <a:rPr kumimoji="1" lang="ja-JP" altLang="en-US" dirty="0" smtClean="0"/>
              <a:t>の</a:t>
            </a:r>
            <a:r>
              <a:rPr kumimoji="1" lang="ja-JP" altLang="en-US" dirty="0" smtClean="0"/>
              <a:t>値が</a:t>
            </a:r>
            <a:r>
              <a:rPr kumimoji="1" lang="en-US" altLang="ja-JP" dirty="0" smtClean="0"/>
              <a:t>×</a:t>
            </a:r>
            <a:r>
              <a:rPr lang="en-US" altLang="ja-JP" dirty="0" smtClean="0"/>
              <a:t>×</a:t>
            </a:r>
            <a:r>
              <a:rPr lang="ja-JP" altLang="en-US" dirty="0" smtClean="0"/>
              <a:t>以上ならば</a:t>
            </a:r>
            <a:r>
              <a:rPr lang="en-US" altLang="ja-JP" dirty="0" smtClean="0"/>
              <a:t>2</a:t>
            </a:r>
            <a:r>
              <a:rPr lang="ja-JP" altLang="en-US" dirty="0" smtClean="0"/>
              <a:t>変数は強く関連しているといえる」といった統計学的な基準はない</a:t>
            </a:r>
            <a:endParaRPr lang="en-US" altLang="ja-JP" dirty="0" smtClean="0"/>
          </a:p>
          <a:p>
            <a:endParaRPr kumimoji="1" lang="en-US" altLang="ja-JP" dirty="0" smtClean="0"/>
          </a:p>
          <a:p>
            <a:r>
              <a:rPr lang="ja-JP" altLang="en-US" dirty="0" smtClean="0"/>
              <a:t>一応の目安</a:t>
            </a:r>
            <a:endParaRPr lang="en-US" altLang="ja-JP" dirty="0" smtClean="0"/>
          </a:p>
          <a:p>
            <a:endParaRPr kumimoji="1" lang="ja-JP" altLang="en-US" dirty="0"/>
          </a:p>
        </p:txBody>
      </p:sp>
      <p:graphicFrame>
        <p:nvGraphicFramePr>
          <p:cNvPr id="4" name="表 3"/>
          <p:cNvGraphicFramePr>
            <a:graphicFrameLocks noGrp="1"/>
          </p:cNvGraphicFramePr>
          <p:nvPr/>
        </p:nvGraphicFramePr>
        <p:xfrm>
          <a:off x="1259632" y="4581128"/>
          <a:ext cx="6840760" cy="2123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12168"/>
                <a:gridCol w="2808312"/>
                <a:gridCol w="252028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/>
                        <a:t>単相関係数の絶対値</a:t>
                      </a:r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/>
                        <a:t>細かく言うなら</a:t>
                      </a:r>
                      <a:r>
                        <a:rPr kumimoji="1" lang="en-US" altLang="ja-JP" dirty="0" smtClean="0"/>
                        <a:t>…</a:t>
                      </a:r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/>
                        <a:t>おおまかにいうなら</a:t>
                      </a:r>
                      <a:r>
                        <a:rPr kumimoji="1" lang="en-US" altLang="ja-JP" dirty="0" smtClean="0"/>
                        <a:t>…</a:t>
                      </a:r>
                      <a:endParaRPr kumimoji="1" lang="ja-JP" altLang="en-US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1.0~0.8</a:t>
                      </a:r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/>
                        <a:t>非常に強く関連している</a:t>
                      </a:r>
                      <a:endParaRPr kumimoji="1" lang="ja-JP" altLang="en-US" dirty="0"/>
                    </a:p>
                  </a:txBody>
                  <a:tcPr anchor="ctr"/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/>
                        <a:t>関連している</a:t>
                      </a:r>
                      <a:endParaRPr kumimoji="1" lang="ja-JP" altLang="en-US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0.8~0.5</a:t>
                      </a:r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/>
                        <a:t>やや強く関連している</a:t>
                      </a:r>
                      <a:endParaRPr kumimoji="1" lang="ja-JP" altLang="en-US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0.5~0.25</a:t>
                      </a:r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/>
                        <a:t>やや弱く関連している</a:t>
                      </a:r>
                      <a:endParaRPr kumimoji="1" lang="ja-JP" altLang="en-US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0.25</a:t>
                      </a:r>
                      <a:r>
                        <a:rPr kumimoji="1" lang="ja-JP" altLang="en-US" dirty="0" smtClean="0"/>
                        <a:t>未満</a:t>
                      </a:r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/>
                        <a:t>非常に弱く関連している</a:t>
                      </a:r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/>
                        <a:t>関連していない</a:t>
                      </a:r>
                      <a:endParaRPr kumimoji="1" lang="ja-JP" altLang="en-US" dirty="0"/>
                    </a:p>
                  </a:txBody>
                  <a:tcPr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1" lang="ja-JP" altLang="en-US" dirty="0" smtClean="0"/>
              <a:t>「性別」と「されたい告白方法」の</a:t>
            </a:r>
            <a:r>
              <a:rPr kumimoji="1" lang="en-US" altLang="ja-JP" dirty="0" smtClean="0"/>
              <a:t/>
            </a:r>
            <a:br>
              <a:rPr kumimoji="1" lang="en-US" altLang="ja-JP" dirty="0" smtClean="0"/>
            </a:br>
            <a:r>
              <a:rPr kumimoji="1" lang="ja-JP" altLang="en-US" dirty="0" smtClean="0"/>
              <a:t>クロス集計表</a:t>
            </a:r>
            <a:endParaRPr kumimoji="1" lang="ja-JP" altLang="en-US" dirty="0"/>
          </a:p>
        </p:txBody>
      </p:sp>
      <p:graphicFrame>
        <p:nvGraphicFramePr>
          <p:cNvPr id="4" name="コンテンツ プレースホルダ 3"/>
          <p:cNvGraphicFramePr>
            <a:graphicFrameLocks noGrp="1"/>
          </p:cNvGraphicFramePr>
          <p:nvPr>
            <p:ph idx="1"/>
          </p:nvPr>
        </p:nvGraphicFramePr>
        <p:xfrm>
          <a:off x="467544" y="2852936"/>
          <a:ext cx="8229600" cy="1849120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1371600"/>
                <a:gridCol w="1371600"/>
                <a:gridCol w="1371600"/>
                <a:gridCol w="1371600"/>
                <a:gridCol w="1371600"/>
                <a:gridCol w="1371600"/>
              </a:tblGrid>
              <a:tr h="315416">
                <a:tc rowSpan="2" gridSpan="2">
                  <a:txBody>
                    <a:bodyPr/>
                    <a:lstStyle/>
                    <a:p>
                      <a:pPr algn="ctr"/>
                      <a:endParaRPr kumimoji="1" lang="ja-JP" altLang="en-US" dirty="0"/>
                    </a:p>
                  </a:txBody>
                  <a:tcPr anchor="ctr"/>
                </a:tc>
                <a:tc rowSpan="2" h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kumimoji="1" lang="ja-JP" altLang="en-US" b="0" dirty="0" smtClean="0"/>
                        <a:t>されたい告白方法</a:t>
                      </a:r>
                      <a:endParaRPr kumimoji="1" lang="ja-JP" altLang="en-US" b="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kumimoji="1" lang="ja-JP" altLang="en-US" b="0" dirty="0" smtClean="0"/>
                        <a:t>計</a:t>
                      </a:r>
                      <a:endParaRPr kumimoji="1" lang="ja-JP" altLang="en-US" b="0" dirty="0"/>
                    </a:p>
                  </a:txBody>
                  <a:tcPr anchor="ctr"/>
                </a:tc>
              </a:tr>
              <a:tr h="370840">
                <a:tc gridSpan="2" v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/>
                        <a:t>電話で</a:t>
                      </a:r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/>
                        <a:t>メールで</a:t>
                      </a:r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/>
                        <a:t>直接会って</a:t>
                      </a:r>
                      <a:endParaRPr kumimoji="1" lang="ja-JP" altLang="en-US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</a:tr>
              <a:tr h="370840">
                <a:tc rowSpan="2"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/>
                        <a:t>性別</a:t>
                      </a:r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/>
                        <a:t>女性</a:t>
                      </a:r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34</a:t>
                      </a:r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61</a:t>
                      </a:r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53</a:t>
                      </a:r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148</a:t>
                      </a:r>
                      <a:endParaRPr kumimoji="1" lang="ja-JP" altLang="en-US" dirty="0"/>
                    </a:p>
                  </a:txBody>
                  <a:tcPr anchor="ctr"/>
                </a:tc>
              </a:tr>
              <a:tr h="370840">
                <a:tc v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/>
                        <a:t>男性</a:t>
                      </a:r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38</a:t>
                      </a:r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40</a:t>
                      </a:r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74</a:t>
                      </a:r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152</a:t>
                      </a:r>
                      <a:endParaRPr kumimoji="1" lang="ja-JP" altLang="en-US" dirty="0"/>
                    </a:p>
                  </a:txBody>
                  <a:tcPr anchor="ctr"/>
                </a:tc>
              </a:tr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/>
                        <a:t>計</a:t>
                      </a:r>
                      <a:endParaRPr kumimoji="1" lang="ja-JP" altLang="en-US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72</a:t>
                      </a:r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101</a:t>
                      </a:r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127</a:t>
                      </a:r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300</a:t>
                      </a:r>
                      <a:endParaRPr kumimoji="1" lang="ja-JP" altLang="en-US" dirty="0"/>
                    </a:p>
                  </a:txBody>
                  <a:tcPr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67544" y="692696"/>
            <a:ext cx="8229600" cy="1066800"/>
          </a:xfrm>
        </p:spPr>
        <p:txBody>
          <a:bodyPr/>
          <a:lstStyle/>
          <a:p>
            <a:r>
              <a:rPr kumimoji="1" lang="ja-JP" altLang="en-US" dirty="0" smtClean="0"/>
              <a:t>クラメールの連関係数</a:t>
            </a:r>
            <a:endParaRPr kumimoji="1" lang="ja-JP" altLang="en-US" dirty="0"/>
          </a:p>
        </p:txBody>
      </p:sp>
      <p:graphicFrame>
        <p:nvGraphicFramePr>
          <p:cNvPr id="2051" name="Object 3"/>
          <p:cNvGraphicFramePr>
            <a:graphicFrameLocks noChangeAspect="1"/>
          </p:cNvGraphicFramePr>
          <p:nvPr/>
        </p:nvGraphicFramePr>
        <p:xfrm>
          <a:off x="116807" y="5301208"/>
          <a:ext cx="9027193" cy="936104"/>
        </p:xfrm>
        <a:graphic>
          <a:graphicData uri="http://schemas.openxmlformats.org/presentationml/2006/ole">
            <p:oleObj spid="_x0000_s29698" name="数式" r:id="rId3" imgW="4775040" imgH="482400" progId="Equation.3">
              <p:embed/>
            </p:oleObj>
          </a:graphicData>
        </a:graphic>
      </p:graphicFrame>
      <p:sp>
        <p:nvSpPr>
          <p:cNvPr id="7" name="コンテンツ プレースホルダ 6"/>
          <p:cNvSpPr>
            <a:spLocks noGrp="1"/>
          </p:cNvSpPr>
          <p:nvPr>
            <p:ph idx="1"/>
          </p:nvPr>
        </p:nvSpPr>
        <p:spPr>
          <a:xfrm>
            <a:off x="467544" y="1916832"/>
            <a:ext cx="8229600" cy="4325112"/>
          </a:xfrm>
        </p:spPr>
        <p:txBody>
          <a:bodyPr/>
          <a:lstStyle/>
          <a:p>
            <a:r>
              <a:rPr kumimoji="1" lang="ja-JP" altLang="en-US" dirty="0" smtClean="0"/>
              <a:t>データの種類</a:t>
            </a:r>
            <a:endParaRPr kumimoji="1" lang="en-US" altLang="ja-JP" dirty="0" smtClean="0"/>
          </a:p>
          <a:p>
            <a:pPr>
              <a:buNone/>
            </a:pPr>
            <a:r>
              <a:rPr lang="ja-JP" altLang="en-US" dirty="0" smtClean="0"/>
              <a:t>　　</a:t>
            </a:r>
            <a:r>
              <a:rPr lang="ja-JP" altLang="en-US" dirty="0" smtClean="0"/>
              <a:t>カテゴリー</a:t>
            </a:r>
            <a:r>
              <a:rPr lang="ja-JP" altLang="en-US" dirty="0" smtClean="0"/>
              <a:t>データと</a:t>
            </a:r>
            <a:r>
              <a:rPr lang="ja-JP" altLang="en-US" dirty="0" smtClean="0"/>
              <a:t>カテゴリー</a:t>
            </a:r>
            <a:r>
              <a:rPr lang="ja-JP" altLang="en-US" dirty="0" smtClean="0"/>
              <a:t>データ</a:t>
            </a:r>
            <a:endParaRPr lang="en-US" altLang="ja-JP" dirty="0" smtClean="0"/>
          </a:p>
          <a:p>
            <a:r>
              <a:rPr kumimoji="1" lang="ja-JP" altLang="en-US" dirty="0" smtClean="0"/>
              <a:t>指標</a:t>
            </a:r>
            <a:endParaRPr kumimoji="1" lang="en-US" altLang="ja-JP" dirty="0" smtClean="0"/>
          </a:p>
          <a:p>
            <a:pPr>
              <a:buNone/>
            </a:pPr>
            <a:r>
              <a:rPr lang="ja-JP" altLang="en-US" dirty="0" smtClean="0"/>
              <a:t>　　</a:t>
            </a:r>
            <a:r>
              <a:rPr lang="ja-JP" altLang="en-US" dirty="0" smtClean="0">
                <a:solidFill>
                  <a:srgbClr val="C00000"/>
                </a:solidFill>
              </a:rPr>
              <a:t>クラメールの連関係数</a:t>
            </a:r>
            <a:endParaRPr lang="en-US" altLang="ja-JP" dirty="0" smtClean="0">
              <a:solidFill>
                <a:srgbClr val="C00000"/>
              </a:solidFill>
            </a:endParaRPr>
          </a:p>
          <a:p>
            <a:r>
              <a:rPr kumimoji="1" lang="ja-JP" altLang="en-US" dirty="0" smtClean="0"/>
              <a:t>取り得る値</a:t>
            </a:r>
            <a:endParaRPr kumimoji="1" lang="en-US" altLang="ja-JP" dirty="0" smtClean="0"/>
          </a:p>
          <a:p>
            <a:pPr>
              <a:buNone/>
            </a:pPr>
            <a:r>
              <a:rPr lang="ja-JP" altLang="en-US" dirty="0" smtClean="0"/>
              <a:t>　　</a:t>
            </a:r>
            <a:r>
              <a:rPr lang="ja-JP" altLang="en-US" dirty="0" smtClean="0"/>
              <a:t>０</a:t>
            </a:r>
            <a:r>
              <a:rPr lang="ja-JP" altLang="en-US" dirty="0" smtClean="0"/>
              <a:t>～</a:t>
            </a:r>
            <a:r>
              <a:rPr lang="ja-JP" altLang="en-US" dirty="0" smtClean="0"/>
              <a:t>１</a:t>
            </a:r>
            <a:endParaRPr lang="en-US" altLang="ja-JP" dirty="0" smtClean="0"/>
          </a:p>
          <a:p>
            <a:r>
              <a:rPr kumimoji="1" lang="ja-JP" altLang="en-US" dirty="0" smtClean="0"/>
              <a:t>計算式</a:t>
            </a:r>
            <a:endParaRPr kumimoji="1" lang="ja-JP" altLang="en-US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ja-JP" altLang="en-US" dirty="0" smtClean="0"/>
              <a:t>クラメールの連関係数の</a:t>
            </a:r>
            <a:r>
              <a:rPr lang="ja-JP" altLang="en-US" dirty="0" smtClean="0"/>
              <a:t>計算（</a:t>
            </a:r>
            <a:r>
              <a:rPr lang="en-US" altLang="ja-JP" dirty="0" smtClean="0"/>
              <a:t>Step1</a:t>
            </a:r>
            <a:r>
              <a:rPr lang="ja-JP" altLang="en-US" dirty="0" smtClean="0"/>
              <a:t>）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ja-JP" altLang="en-US" dirty="0" smtClean="0"/>
              <a:t>クロス集計表を用意する</a:t>
            </a:r>
            <a:endParaRPr kumimoji="1" lang="en-US" altLang="ja-JP" dirty="0" smtClean="0"/>
          </a:p>
          <a:p>
            <a:endParaRPr lang="en-US" altLang="ja-JP" dirty="0" smtClean="0"/>
          </a:p>
          <a:p>
            <a:endParaRPr kumimoji="1" lang="en-US" altLang="ja-JP" dirty="0" smtClean="0"/>
          </a:p>
          <a:p>
            <a:endParaRPr lang="en-US" altLang="ja-JP" dirty="0" smtClean="0"/>
          </a:p>
          <a:p>
            <a:endParaRPr kumimoji="1" lang="en-US" altLang="ja-JP" dirty="0" smtClean="0"/>
          </a:p>
          <a:p>
            <a:endParaRPr lang="en-US" altLang="ja-JP" dirty="0" smtClean="0"/>
          </a:p>
          <a:p>
            <a:pPr>
              <a:buNone/>
            </a:pPr>
            <a:r>
              <a:rPr lang="ja-JP" altLang="en-US" dirty="0" smtClean="0"/>
              <a:t>　</a:t>
            </a:r>
            <a:r>
              <a:rPr lang="ja-JP" altLang="en-US" dirty="0" smtClean="0"/>
              <a:t>なお太枠内の各マス目の値は実測度数と</a:t>
            </a:r>
            <a:endParaRPr lang="en-US" altLang="ja-JP" dirty="0" smtClean="0"/>
          </a:p>
          <a:p>
            <a:pPr>
              <a:buNone/>
            </a:pPr>
            <a:r>
              <a:rPr lang="ja-JP" altLang="en-US" dirty="0" smtClean="0"/>
              <a:t>　</a:t>
            </a:r>
            <a:r>
              <a:rPr lang="ja-JP" altLang="en-US" dirty="0" smtClean="0"/>
              <a:t>呼ばれる</a:t>
            </a:r>
            <a:endParaRPr kumimoji="1" lang="en-US" altLang="ja-JP" dirty="0" smtClean="0"/>
          </a:p>
          <a:p>
            <a:pPr>
              <a:buNone/>
            </a:pPr>
            <a:endParaRPr kumimoji="1" lang="ja-JP" altLang="en-US" dirty="0"/>
          </a:p>
        </p:txBody>
      </p:sp>
      <p:graphicFrame>
        <p:nvGraphicFramePr>
          <p:cNvPr id="4" name="コンテンツ プレースホルダ 3"/>
          <p:cNvGraphicFramePr>
            <a:graphicFrameLocks/>
          </p:cNvGraphicFramePr>
          <p:nvPr/>
        </p:nvGraphicFramePr>
        <p:xfrm>
          <a:off x="611560" y="2996952"/>
          <a:ext cx="8229600" cy="1849120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1371600"/>
                <a:gridCol w="1371600"/>
                <a:gridCol w="1371600"/>
                <a:gridCol w="1371600"/>
                <a:gridCol w="1371600"/>
                <a:gridCol w="1371600"/>
              </a:tblGrid>
              <a:tr h="315416">
                <a:tc rowSpan="2" gridSpan="2">
                  <a:txBody>
                    <a:bodyPr/>
                    <a:lstStyle/>
                    <a:p>
                      <a:pPr algn="ctr"/>
                      <a:endParaRPr kumimoji="1" lang="ja-JP" altLang="en-US" dirty="0"/>
                    </a:p>
                  </a:txBody>
                  <a:tcPr anchor="ctr"/>
                </a:tc>
                <a:tc rowSpan="2" h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kumimoji="1" lang="ja-JP" altLang="en-US" b="0" dirty="0" smtClean="0"/>
                        <a:t>されたい告白方法</a:t>
                      </a:r>
                      <a:endParaRPr kumimoji="1" lang="ja-JP" altLang="en-US" b="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kumimoji="1" lang="ja-JP" altLang="en-US" b="0" dirty="0" smtClean="0"/>
                        <a:t>計</a:t>
                      </a:r>
                      <a:endParaRPr kumimoji="1" lang="ja-JP" altLang="en-US" b="0" dirty="0"/>
                    </a:p>
                  </a:txBody>
                  <a:tcPr anchor="ctr"/>
                </a:tc>
              </a:tr>
              <a:tr h="370840">
                <a:tc gridSpan="2" v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/>
                        <a:t>電話で</a:t>
                      </a:r>
                      <a:endParaRPr kumimoji="1" lang="ja-JP" altLang="en-US" dirty="0"/>
                    </a:p>
                  </a:txBody>
                  <a:tcPr anchor="ctr"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/>
                        <a:t>メールで</a:t>
                      </a:r>
                      <a:endParaRPr kumimoji="1" lang="ja-JP" altLang="en-US" dirty="0"/>
                    </a:p>
                  </a:txBody>
                  <a:tcPr anchor="ctr"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/>
                        <a:t>直接会って</a:t>
                      </a:r>
                      <a:endParaRPr kumimoji="1" lang="ja-JP" altLang="en-US" dirty="0"/>
                    </a:p>
                  </a:txBody>
                  <a:tcPr anchor="ctr"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</a:tr>
              <a:tr h="370840">
                <a:tc rowSpan="2"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/>
                        <a:t>性別</a:t>
                      </a:r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/>
                        <a:t>女性</a:t>
                      </a:r>
                      <a:endParaRPr kumimoji="1" lang="ja-JP" altLang="en-US" dirty="0"/>
                    </a:p>
                  </a:txBody>
                  <a:tcPr anchor="ctr"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34</a:t>
                      </a:r>
                      <a:endParaRPr kumimoji="1" lang="ja-JP" altLang="en-US" dirty="0"/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61</a:t>
                      </a:r>
                      <a:endParaRPr kumimoji="1" lang="ja-JP" altLang="en-US" dirty="0"/>
                    </a:p>
                  </a:txBody>
                  <a:tcPr anchor="ctr"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53</a:t>
                      </a:r>
                      <a:endParaRPr kumimoji="1" lang="ja-JP" altLang="en-US" dirty="0"/>
                    </a:p>
                  </a:txBody>
                  <a:tcPr anchor="ctr"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148</a:t>
                      </a:r>
                      <a:endParaRPr kumimoji="1" lang="ja-JP" altLang="en-US" dirty="0"/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70840">
                <a:tc v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/>
                        <a:t>男性</a:t>
                      </a:r>
                      <a:endParaRPr kumimoji="1" lang="ja-JP" altLang="en-US" dirty="0"/>
                    </a:p>
                  </a:txBody>
                  <a:tcPr anchor="ctr"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38</a:t>
                      </a:r>
                      <a:endParaRPr kumimoji="1" lang="ja-JP" altLang="en-US" dirty="0"/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40</a:t>
                      </a:r>
                      <a:endParaRPr kumimoji="1" lang="ja-JP" altLang="en-US" dirty="0"/>
                    </a:p>
                  </a:txBody>
                  <a:tcPr anchor="ctr"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74</a:t>
                      </a:r>
                      <a:endParaRPr kumimoji="1" lang="ja-JP" altLang="en-US" dirty="0"/>
                    </a:p>
                  </a:txBody>
                  <a:tcPr anchor="ctr"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152</a:t>
                      </a:r>
                      <a:endParaRPr kumimoji="1" lang="ja-JP" altLang="en-US" dirty="0"/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/>
                        <a:t>計</a:t>
                      </a:r>
                      <a:endParaRPr kumimoji="1" lang="ja-JP" altLang="en-US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72</a:t>
                      </a:r>
                      <a:endParaRPr kumimoji="1" lang="ja-JP" altLang="en-US" dirty="0"/>
                    </a:p>
                  </a:txBody>
                  <a:tcPr anchor="ctr"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101</a:t>
                      </a:r>
                      <a:endParaRPr kumimoji="1" lang="ja-JP" altLang="en-US" dirty="0"/>
                    </a:p>
                  </a:txBody>
                  <a:tcPr anchor="ctr"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127</a:t>
                      </a:r>
                      <a:endParaRPr kumimoji="1" lang="ja-JP" altLang="en-US" dirty="0"/>
                    </a:p>
                  </a:txBody>
                  <a:tcPr anchor="ctr"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300</a:t>
                      </a:r>
                      <a:endParaRPr kumimoji="1" lang="ja-JP" altLang="en-US" dirty="0"/>
                    </a:p>
                  </a:txBody>
                  <a:tcPr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ja-JP" altLang="en-US" dirty="0" smtClean="0"/>
              <a:t>クラメールの連関係数の</a:t>
            </a:r>
            <a:r>
              <a:rPr lang="ja-JP" altLang="en-US" dirty="0" smtClean="0"/>
              <a:t>計算（</a:t>
            </a:r>
            <a:r>
              <a:rPr lang="en-US" altLang="ja-JP" dirty="0" smtClean="0"/>
              <a:t>Step2</a:t>
            </a:r>
            <a:r>
              <a:rPr lang="ja-JP" altLang="en-US" dirty="0" smtClean="0"/>
              <a:t>）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ja-JP" altLang="en-US" dirty="0" smtClean="0"/>
              <a:t>下記に記した計算を行う</a:t>
            </a:r>
            <a:endParaRPr lang="en-US" altLang="ja-JP" dirty="0" smtClean="0"/>
          </a:p>
          <a:p>
            <a:endParaRPr kumimoji="1" lang="en-US" altLang="ja-JP" dirty="0" smtClean="0"/>
          </a:p>
          <a:p>
            <a:endParaRPr lang="en-US" altLang="ja-JP" dirty="0" smtClean="0"/>
          </a:p>
          <a:p>
            <a:endParaRPr kumimoji="1" lang="en-US" altLang="ja-JP" dirty="0" smtClean="0"/>
          </a:p>
          <a:p>
            <a:endParaRPr lang="en-US" altLang="ja-JP" dirty="0" smtClean="0"/>
          </a:p>
          <a:p>
            <a:pPr>
              <a:buNone/>
            </a:pPr>
            <a:endParaRPr kumimoji="1" lang="en-US" altLang="ja-JP" dirty="0" smtClean="0"/>
          </a:p>
          <a:p>
            <a:pPr>
              <a:buNone/>
            </a:pPr>
            <a:endParaRPr lang="en-US" altLang="ja-JP" dirty="0" smtClean="0"/>
          </a:p>
          <a:p>
            <a:pPr>
              <a:buNone/>
            </a:pPr>
            <a:r>
              <a:rPr kumimoji="1" lang="ja-JP" altLang="en-US" dirty="0" smtClean="0"/>
              <a:t>　なお太枠内の各マス目の値は期待度数と</a:t>
            </a:r>
            <a:endParaRPr kumimoji="1" lang="en-US" altLang="ja-JP" dirty="0" smtClean="0"/>
          </a:p>
          <a:p>
            <a:pPr>
              <a:buNone/>
            </a:pPr>
            <a:r>
              <a:rPr lang="ja-JP" altLang="en-US" dirty="0" smtClean="0"/>
              <a:t>　</a:t>
            </a:r>
            <a:r>
              <a:rPr kumimoji="1" lang="ja-JP" altLang="en-US" dirty="0" smtClean="0"/>
              <a:t>呼ばれる</a:t>
            </a:r>
            <a:endParaRPr kumimoji="1" lang="ja-JP" altLang="en-US" dirty="0"/>
          </a:p>
        </p:txBody>
      </p:sp>
      <p:graphicFrame>
        <p:nvGraphicFramePr>
          <p:cNvPr id="4" name="コンテンツ プレースホルダ 3"/>
          <p:cNvGraphicFramePr>
            <a:graphicFrameLocks/>
          </p:cNvGraphicFramePr>
          <p:nvPr/>
        </p:nvGraphicFramePr>
        <p:xfrm>
          <a:off x="683568" y="2852936"/>
          <a:ext cx="8229600" cy="2603088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1371600"/>
                <a:gridCol w="1371600"/>
                <a:gridCol w="1371600"/>
                <a:gridCol w="1371600"/>
                <a:gridCol w="1371600"/>
                <a:gridCol w="1371600"/>
              </a:tblGrid>
              <a:tr h="315416">
                <a:tc rowSpan="2" gridSpan="2">
                  <a:txBody>
                    <a:bodyPr/>
                    <a:lstStyle/>
                    <a:p>
                      <a:pPr algn="ctr"/>
                      <a:endParaRPr kumimoji="1" lang="ja-JP" altLang="en-US" dirty="0"/>
                    </a:p>
                  </a:txBody>
                  <a:tcPr anchor="ctr"/>
                </a:tc>
                <a:tc rowSpan="2" h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kumimoji="1" lang="ja-JP" altLang="en-US" b="0" dirty="0" smtClean="0"/>
                        <a:t>されたい告白方法</a:t>
                      </a:r>
                      <a:endParaRPr kumimoji="1" lang="ja-JP" altLang="en-US" b="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kumimoji="1" lang="ja-JP" altLang="en-US" b="0" dirty="0" smtClean="0"/>
                        <a:t>計</a:t>
                      </a:r>
                      <a:endParaRPr kumimoji="1" lang="ja-JP" altLang="en-US" b="0" dirty="0"/>
                    </a:p>
                  </a:txBody>
                  <a:tcPr anchor="ctr"/>
                </a:tc>
              </a:tr>
              <a:tr h="370840">
                <a:tc gridSpan="2" v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/>
                        <a:t>電話で</a:t>
                      </a:r>
                      <a:endParaRPr kumimoji="1" lang="ja-JP" altLang="en-US" dirty="0"/>
                    </a:p>
                  </a:txBody>
                  <a:tcPr anchor="ctr"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/>
                        <a:t>メールで</a:t>
                      </a:r>
                      <a:endParaRPr kumimoji="1" lang="ja-JP" altLang="en-US" dirty="0"/>
                    </a:p>
                  </a:txBody>
                  <a:tcPr anchor="ctr"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/>
                        <a:t>直接会って</a:t>
                      </a:r>
                      <a:endParaRPr kumimoji="1" lang="ja-JP" altLang="en-US" dirty="0"/>
                    </a:p>
                  </a:txBody>
                  <a:tcPr anchor="ctr"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</a:tr>
              <a:tr h="775568">
                <a:tc rowSpan="2"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/>
                        <a:t>性別</a:t>
                      </a:r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/>
                        <a:t>女性</a:t>
                      </a:r>
                      <a:endParaRPr kumimoji="1" lang="ja-JP" altLang="en-US" dirty="0"/>
                    </a:p>
                  </a:txBody>
                  <a:tcPr anchor="ctr"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dirty="0"/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dirty="0"/>
                    </a:p>
                  </a:txBody>
                  <a:tcPr anchor="ctr"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dirty="0"/>
                    </a:p>
                  </a:txBody>
                  <a:tcPr anchor="ctr"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148</a:t>
                      </a:r>
                      <a:endParaRPr kumimoji="1" lang="ja-JP" altLang="en-US" dirty="0"/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720080">
                <a:tc v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/>
                        <a:t>男性</a:t>
                      </a:r>
                      <a:endParaRPr kumimoji="1" lang="ja-JP" altLang="en-US" dirty="0"/>
                    </a:p>
                  </a:txBody>
                  <a:tcPr anchor="ctr"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dirty="0"/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dirty="0"/>
                    </a:p>
                  </a:txBody>
                  <a:tcPr anchor="ctr"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dirty="0"/>
                    </a:p>
                  </a:txBody>
                  <a:tcPr anchor="ctr"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152</a:t>
                      </a:r>
                      <a:endParaRPr kumimoji="1" lang="ja-JP" altLang="en-US" dirty="0"/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/>
                        <a:t>計</a:t>
                      </a:r>
                      <a:endParaRPr kumimoji="1" lang="ja-JP" altLang="en-US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72</a:t>
                      </a:r>
                      <a:endParaRPr kumimoji="1" lang="ja-JP" altLang="en-US" dirty="0"/>
                    </a:p>
                  </a:txBody>
                  <a:tcPr anchor="ctr"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101</a:t>
                      </a:r>
                      <a:endParaRPr kumimoji="1" lang="ja-JP" altLang="en-US" dirty="0"/>
                    </a:p>
                  </a:txBody>
                  <a:tcPr anchor="ctr"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127</a:t>
                      </a:r>
                      <a:endParaRPr kumimoji="1" lang="ja-JP" altLang="en-US" dirty="0"/>
                    </a:p>
                  </a:txBody>
                  <a:tcPr anchor="ctr"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300</a:t>
                      </a:r>
                      <a:endParaRPr kumimoji="1" lang="ja-JP" altLang="en-US" dirty="0"/>
                    </a:p>
                  </a:txBody>
                  <a:tcPr anchor="ctr"/>
                </a:tc>
              </a:tr>
            </a:tbl>
          </a:graphicData>
        </a:graphic>
      </p:graphicFrame>
      <p:graphicFrame>
        <p:nvGraphicFramePr>
          <p:cNvPr id="5" name="オブジェクト 4"/>
          <p:cNvGraphicFramePr>
            <a:graphicFrameLocks noChangeAspect="1"/>
          </p:cNvGraphicFramePr>
          <p:nvPr/>
        </p:nvGraphicFramePr>
        <p:xfrm>
          <a:off x="3707904" y="3645024"/>
          <a:ext cx="872342" cy="628898"/>
        </p:xfrm>
        <a:graphic>
          <a:graphicData uri="http://schemas.openxmlformats.org/presentationml/2006/ole">
            <p:oleObj spid="_x0000_s30722" name="数式" r:id="rId3" imgW="545760" imgH="393480" progId="Equation.3">
              <p:embed/>
            </p:oleObj>
          </a:graphicData>
        </a:graphic>
      </p:graphicFrame>
      <p:graphicFrame>
        <p:nvGraphicFramePr>
          <p:cNvPr id="30723" name="Object 3"/>
          <p:cNvGraphicFramePr>
            <a:graphicFrameLocks noChangeAspect="1"/>
          </p:cNvGraphicFramePr>
          <p:nvPr/>
        </p:nvGraphicFramePr>
        <p:xfrm>
          <a:off x="5004048" y="3645024"/>
          <a:ext cx="952500" cy="628650"/>
        </p:xfrm>
        <a:graphic>
          <a:graphicData uri="http://schemas.openxmlformats.org/presentationml/2006/ole">
            <p:oleObj spid="_x0000_s30723" name="数式" r:id="rId4" imgW="596880" imgH="393480" progId="Equation.3">
              <p:embed/>
            </p:oleObj>
          </a:graphicData>
        </a:graphic>
      </p:graphicFrame>
      <p:graphicFrame>
        <p:nvGraphicFramePr>
          <p:cNvPr id="30724" name="Object 4"/>
          <p:cNvGraphicFramePr>
            <a:graphicFrameLocks noChangeAspect="1"/>
          </p:cNvGraphicFramePr>
          <p:nvPr/>
        </p:nvGraphicFramePr>
        <p:xfrm>
          <a:off x="6372200" y="3645024"/>
          <a:ext cx="973138" cy="628650"/>
        </p:xfrm>
        <a:graphic>
          <a:graphicData uri="http://schemas.openxmlformats.org/presentationml/2006/ole">
            <p:oleObj spid="_x0000_s30724" name="数式" r:id="rId5" imgW="609480" imgH="393480" progId="Equation.3">
              <p:embed/>
            </p:oleObj>
          </a:graphicData>
        </a:graphic>
      </p:graphicFrame>
      <p:graphicFrame>
        <p:nvGraphicFramePr>
          <p:cNvPr id="30725" name="Object 5"/>
          <p:cNvGraphicFramePr>
            <a:graphicFrameLocks noChangeAspect="1"/>
          </p:cNvGraphicFramePr>
          <p:nvPr/>
        </p:nvGraphicFramePr>
        <p:xfrm>
          <a:off x="3698875" y="4437063"/>
          <a:ext cx="892175" cy="628650"/>
        </p:xfrm>
        <a:graphic>
          <a:graphicData uri="http://schemas.openxmlformats.org/presentationml/2006/ole">
            <p:oleObj spid="_x0000_s30725" name="数式" r:id="rId6" imgW="558720" imgH="393480" progId="Equation.3">
              <p:embed/>
            </p:oleObj>
          </a:graphicData>
        </a:graphic>
      </p:graphicFrame>
      <p:graphicFrame>
        <p:nvGraphicFramePr>
          <p:cNvPr id="30726" name="Object 6"/>
          <p:cNvGraphicFramePr>
            <a:graphicFrameLocks noChangeAspect="1"/>
          </p:cNvGraphicFramePr>
          <p:nvPr/>
        </p:nvGraphicFramePr>
        <p:xfrm>
          <a:off x="5026025" y="4437063"/>
          <a:ext cx="973138" cy="628650"/>
        </p:xfrm>
        <a:graphic>
          <a:graphicData uri="http://schemas.openxmlformats.org/presentationml/2006/ole">
            <p:oleObj spid="_x0000_s30726" name="数式" r:id="rId7" imgW="609480" imgH="393480" progId="Equation.3">
              <p:embed/>
            </p:oleObj>
          </a:graphicData>
        </a:graphic>
      </p:graphicFrame>
      <p:graphicFrame>
        <p:nvGraphicFramePr>
          <p:cNvPr id="30727" name="Object 7"/>
          <p:cNvGraphicFramePr>
            <a:graphicFrameLocks noChangeAspect="1"/>
          </p:cNvGraphicFramePr>
          <p:nvPr/>
        </p:nvGraphicFramePr>
        <p:xfrm>
          <a:off x="6383338" y="4437063"/>
          <a:ext cx="993775" cy="628650"/>
        </p:xfrm>
        <a:graphic>
          <a:graphicData uri="http://schemas.openxmlformats.org/presentationml/2006/ole">
            <p:oleObj spid="_x0000_s30727" name="数式" r:id="rId8" imgW="622080" imgH="393480" progId="Equation.3">
              <p:embed/>
            </p:oleObj>
          </a:graphicData>
        </a:graphic>
      </p:graphicFrame>
      <p:sp>
        <p:nvSpPr>
          <p:cNvPr id="11" name="四角形吹き出し 10"/>
          <p:cNvSpPr/>
          <p:nvPr/>
        </p:nvSpPr>
        <p:spPr>
          <a:xfrm>
            <a:off x="5364088" y="2060848"/>
            <a:ext cx="3528392" cy="1224136"/>
          </a:xfrm>
          <a:prstGeom prst="wedgeRectCallout">
            <a:avLst>
              <a:gd name="adj1" fmla="val 5620"/>
              <a:gd name="adj2" fmla="val 94677"/>
            </a:avLst>
          </a:prstGeom>
          <a:solidFill>
            <a:schemeClr val="bg1"/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graphicFrame>
        <p:nvGraphicFramePr>
          <p:cNvPr id="12" name="オブジェクト 11"/>
          <p:cNvGraphicFramePr>
            <a:graphicFrameLocks noChangeAspect="1"/>
          </p:cNvGraphicFramePr>
          <p:nvPr/>
        </p:nvGraphicFramePr>
        <p:xfrm>
          <a:off x="5364088" y="2348880"/>
          <a:ext cx="3515300" cy="648072"/>
        </p:xfrm>
        <a:graphic>
          <a:graphicData uri="http://schemas.openxmlformats.org/presentationml/2006/ole">
            <p:oleObj spid="_x0000_s30728" name="数式" r:id="rId9" imgW="2273040" imgH="419040" progId="Equation.3">
              <p:embed/>
            </p:oleObj>
          </a:graphicData>
        </a:graphic>
      </p:graphicFrame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ja-JP" altLang="en-US" dirty="0" smtClean="0"/>
              <a:t>クラメールの連関係数の</a:t>
            </a:r>
            <a:r>
              <a:rPr lang="ja-JP" altLang="en-US" dirty="0" smtClean="0"/>
              <a:t>計算（</a:t>
            </a:r>
            <a:r>
              <a:rPr lang="en-US" altLang="ja-JP" dirty="0" smtClean="0"/>
              <a:t>Step3</a:t>
            </a:r>
            <a:r>
              <a:rPr lang="ja-JP" altLang="en-US" dirty="0" smtClean="0"/>
              <a:t>）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ja-JP" altLang="en-US" dirty="0" smtClean="0"/>
              <a:t>マス目ごとに　　　　　　　　を計算する</a:t>
            </a:r>
            <a:endParaRPr kumimoji="1" lang="en-US" altLang="ja-JP" dirty="0" smtClean="0"/>
          </a:p>
          <a:p>
            <a:endParaRPr lang="en-US" altLang="ja-JP" dirty="0" smtClean="0"/>
          </a:p>
          <a:p>
            <a:endParaRPr kumimoji="1" lang="en-US" altLang="ja-JP" dirty="0" smtClean="0"/>
          </a:p>
          <a:p>
            <a:endParaRPr lang="en-US" altLang="ja-JP" dirty="0" smtClean="0"/>
          </a:p>
          <a:p>
            <a:pPr>
              <a:buNone/>
            </a:pPr>
            <a:endParaRPr kumimoji="1" lang="en-US" altLang="ja-JP" dirty="0" smtClean="0"/>
          </a:p>
        </p:txBody>
      </p:sp>
      <p:graphicFrame>
        <p:nvGraphicFramePr>
          <p:cNvPr id="4" name="コンテンツ プレースホルダ 3"/>
          <p:cNvGraphicFramePr>
            <a:graphicFrameLocks/>
          </p:cNvGraphicFramePr>
          <p:nvPr/>
        </p:nvGraphicFramePr>
        <p:xfrm>
          <a:off x="539552" y="2780928"/>
          <a:ext cx="8064896" cy="3789039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720080"/>
                <a:gridCol w="648072"/>
                <a:gridCol w="2016224"/>
                <a:gridCol w="2016224"/>
                <a:gridCol w="1944216"/>
                <a:gridCol w="720080"/>
              </a:tblGrid>
              <a:tr h="399143">
                <a:tc rowSpan="2" gridSpan="2">
                  <a:txBody>
                    <a:bodyPr/>
                    <a:lstStyle/>
                    <a:p>
                      <a:pPr algn="ctr"/>
                      <a:endParaRPr kumimoji="1" lang="ja-JP" altLang="en-US" dirty="0"/>
                    </a:p>
                  </a:txBody>
                  <a:tcPr anchor="ctr"/>
                </a:tc>
                <a:tc rowSpan="2" h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kumimoji="1" lang="ja-JP" altLang="en-US" b="0" dirty="0" smtClean="0"/>
                        <a:t>されたい告白方法</a:t>
                      </a:r>
                      <a:endParaRPr kumimoji="1" lang="ja-JP" altLang="en-US" b="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kumimoji="1" lang="ja-JP" altLang="en-US" b="0" dirty="0" smtClean="0"/>
                        <a:t>計</a:t>
                      </a:r>
                      <a:endParaRPr kumimoji="1" lang="ja-JP" altLang="en-US" b="0" dirty="0"/>
                    </a:p>
                  </a:txBody>
                  <a:tcPr anchor="ctr"/>
                </a:tc>
              </a:tr>
              <a:tr h="399143">
                <a:tc gridSpan="2" v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/>
                        <a:t>電話で</a:t>
                      </a:r>
                      <a:endParaRPr kumimoji="1" lang="ja-JP" altLang="en-US" dirty="0"/>
                    </a:p>
                  </a:txBody>
                  <a:tcPr anchor="ctr"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/>
                        <a:t>メールで</a:t>
                      </a:r>
                      <a:endParaRPr kumimoji="1" lang="ja-JP" altLang="en-US" dirty="0"/>
                    </a:p>
                  </a:txBody>
                  <a:tcPr anchor="ctr"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/>
                        <a:t>直接会って</a:t>
                      </a:r>
                      <a:endParaRPr kumimoji="1" lang="ja-JP" altLang="en-US" dirty="0"/>
                    </a:p>
                  </a:txBody>
                  <a:tcPr anchor="ctr"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</a:tr>
              <a:tr h="1287002">
                <a:tc rowSpan="2"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/>
                        <a:t>性別</a:t>
                      </a:r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/>
                        <a:t>女性</a:t>
                      </a:r>
                      <a:endParaRPr kumimoji="1" lang="ja-JP" altLang="en-US" dirty="0"/>
                    </a:p>
                  </a:txBody>
                  <a:tcPr anchor="ctr"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dirty="0"/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dirty="0"/>
                    </a:p>
                  </a:txBody>
                  <a:tcPr anchor="ctr"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dirty="0"/>
                    </a:p>
                  </a:txBody>
                  <a:tcPr anchor="ctr"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148</a:t>
                      </a:r>
                      <a:endParaRPr kumimoji="1" lang="ja-JP" altLang="en-US" dirty="0"/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1304608">
                <a:tc v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/>
                        <a:t>男性</a:t>
                      </a:r>
                      <a:endParaRPr kumimoji="1" lang="ja-JP" altLang="en-US" dirty="0"/>
                    </a:p>
                  </a:txBody>
                  <a:tcPr anchor="ctr"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dirty="0"/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dirty="0"/>
                    </a:p>
                  </a:txBody>
                  <a:tcPr anchor="ctr"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dirty="0"/>
                    </a:p>
                  </a:txBody>
                  <a:tcPr anchor="ctr"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152</a:t>
                      </a:r>
                      <a:endParaRPr kumimoji="1" lang="ja-JP" altLang="en-US" dirty="0"/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99143">
                <a:tc gridSpan="2"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/>
                        <a:t>計</a:t>
                      </a:r>
                      <a:endParaRPr kumimoji="1" lang="ja-JP" altLang="en-US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72</a:t>
                      </a:r>
                      <a:endParaRPr kumimoji="1" lang="ja-JP" altLang="en-US" dirty="0"/>
                    </a:p>
                  </a:txBody>
                  <a:tcPr anchor="ctr"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101</a:t>
                      </a:r>
                      <a:endParaRPr kumimoji="1" lang="ja-JP" altLang="en-US" dirty="0"/>
                    </a:p>
                  </a:txBody>
                  <a:tcPr anchor="ctr"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127</a:t>
                      </a:r>
                      <a:endParaRPr kumimoji="1" lang="ja-JP" altLang="en-US" dirty="0"/>
                    </a:p>
                  </a:txBody>
                  <a:tcPr anchor="ctr"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300</a:t>
                      </a:r>
                      <a:endParaRPr kumimoji="1" lang="ja-JP" altLang="en-US" dirty="0"/>
                    </a:p>
                  </a:txBody>
                  <a:tcPr anchor="ctr"/>
                </a:tc>
              </a:tr>
            </a:tbl>
          </a:graphicData>
        </a:graphic>
      </p:graphicFrame>
      <p:graphicFrame>
        <p:nvGraphicFramePr>
          <p:cNvPr id="5" name="オブジェクト 4"/>
          <p:cNvGraphicFramePr>
            <a:graphicFrameLocks noChangeAspect="1"/>
          </p:cNvGraphicFramePr>
          <p:nvPr/>
        </p:nvGraphicFramePr>
        <p:xfrm>
          <a:off x="2123728" y="3573016"/>
          <a:ext cx="1703388" cy="1338262"/>
        </p:xfrm>
        <a:graphic>
          <a:graphicData uri="http://schemas.openxmlformats.org/presentationml/2006/ole">
            <p:oleObj spid="_x0000_s31746" name="数式" r:id="rId3" imgW="1066680" imgH="838080" progId="Equation.3">
              <p:embed/>
            </p:oleObj>
          </a:graphicData>
        </a:graphic>
      </p:graphicFrame>
      <p:graphicFrame>
        <p:nvGraphicFramePr>
          <p:cNvPr id="13" name="オブジェクト 12"/>
          <p:cNvGraphicFramePr>
            <a:graphicFrameLocks noChangeAspect="1"/>
          </p:cNvGraphicFramePr>
          <p:nvPr/>
        </p:nvGraphicFramePr>
        <p:xfrm>
          <a:off x="3131840" y="2060848"/>
          <a:ext cx="2647353" cy="720080"/>
        </p:xfrm>
        <a:graphic>
          <a:graphicData uri="http://schemas.openxmlformats.org/presentationml/2006/ole">
            <p:oleObj spid="_x0000_s31753" name="数式" r:id="rId4" imgW="1587240" imgH="431640" progId="Equation.3">
              <p:embed/>
            </p:oleObj>
          </a:graphicData>
        </a:graphic>
      </p:graphicFrame>
      <p:graphicFrame>
        <p:nvGraphicFramePr>
          <p:cNvPr id="31754" name="Object 2"/>
          <p:cNvGraphicFramePr>
            <a:graphicFrameLocks noChangeAspect="1"/>
          </p:cNvGraphicFramePr>
          <p:nvPr/>
        </p:nvGraphicFramePr>
        <p:xfrm>
          <a:off x="4067944" y="3573016"/>
          <a:ext cx="1765300" cy="1338262"/>
        </p:xfrm>
        <a:graphic>
          <a:graphicData uri="http://schemas.openxmlformats.org/presentationml/2006/ole">
            <p:oleObj spid="_x0000_s31754" name="数式" r:id="rId5" imgW="1104840" imgH="838080" progId="Equation.3">
              <p:embed/>
            </p:oleObj>
          </a:graphicData>
        </a:graphic>
      </p:graphicFrame>
      <p:graphicFrame>
        <p:nvGraphicFramePr>
          <p:cNvPr id="31755" name="Object 2"/>
          <p:cNvGraphicFramePr>
            <a:graphicFrameLocks noChangeAspect="1"/>
          </p:cNvGraphicFramePr>
          <p:nvPr/>
        </p:nvGraphicFramePr>
        <p:xfrm>
          <a:off x="6084168" y="3573016"/>
          <a:ext cx="1804988" cy="1338262"/>
        </p:xfrm>
        <a:graphic>
          <a:graphicData uri="http://schemas.openxmlformats.org/presentationml/2006/ole">
            <p:oleObj spid="_x0000_s31755" name="数式" r:id="rId6" imgW="1130040" imgH="838080" progId="Equation.3">
              <p:embed/>
            </p:oleObj>
          </a:graphicData>
        </a:graphic>
      </p:graphicFrame>
      <p:graphicFrame>
        <p:nvGraphicFramePr>
          <p:cNvPr id="31756" name="Object 2"/>
          <p:cNvGraphicFramePr>
            <a:graphicFrameLocks noChangeAspect="1"/>
          </p:cNvGraphicFramePr>
          <p:nvPr/>
        </p:nvGraphicFramePr>
        <p:xfrm>
          <a:off x="2051720" y="4869160"/>
          <a:ext cx="1703388" cy="1338262"/>
        </p:xfrm>
        <a:graphic>
          <a:graphicData uri="http://schemas.openxmlformats.org/presentationml/2006/ole">
            <p:oleObj spid="_x0000_s31756" name="数式" r:id="rId7" imgW="1066680" imgH="838080" progId="Equation.3">
              <p:embed/>
            </p:oleObj>
          </a:graphicData>
        </a:graphic>
      </p:graphicFrame>
      <p:graphicFrame>
        <p:nvGraphicFramePr>
          <p:cNvPr id="31757" name="Object 13"/>
          <p:cNvGraphicFramePr>
            <a:graphicFrameLocks noChangeAspect="1"/>
          </p:cNvGraphicFramePr>
          <p:nvPr/>
        </p:nvGraphicFramePr>
        <p:xfrm>
          <a:off x="3995936" y="4869160"/>
          <a:ext cx="1804987" cy="1338262"/>
        </p:xfrm>
        <a:graphic>
          <a:graphicData uri="http://schemas.openxmlformats.org/presentationml/2006/ole">
            <p:oleObj spid="_x0000_s31757" name="数式" r:id="rId8" imgW="1130040" imgH="838080" progId="Equation.3">
              <p:embed/>
            </p:oleObj>
          </a:graphicData>
        </a:graphic>
      </p:graphicFrame>
      <p:graphicFrame>
        <p:nvGraphicFramePr>
          <p:cNvPr id="31758" name="Object 14"/>
          <p:cNvGraphicFramePr>
            <a:graphicFrameLocks noChangeAspect="1"/>
          </p:cNvGraphicFramePr>
          <p:nvPr/>
        </p:nvGraphicFramePr>
        <p:xfrm>
          <a:off x="6084168" y="4869160"/>
          <a:ext cx="1824038" cy="1338262"/>
        </p:xfrm>
        <a:graphic>
          <a:graphicData uri="http://schemas.openxmlformats.org/presentationml/2006/ole">
            <p:oleObj spid="_x0000_s31758" name="数式" r:id="rId9" imgW="1143000" imgH="838080" progId="Equation.3">
              <p:embed/>
            </p:oleObj>
          </a:graphicData>
        </a:graphic>
      </p:graphicFrame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ja-JP" altLang="en-US" dirty="0" smtClean="0"/>
              <a:t>クラメールの連関係数の計算（</a:t>
            </a:r>
            <a:r>
              <a:rPr lang="en-US" altLang="ja-JP" dirty="0" smtClean="0"/>
              <a:t>Step4</a:t>
            </a:r>
            <a:r>
              <a:rPr lang="ja-JP" altLang="en-US" dirty="0" smtClean="0"/>
              <a:t>）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ja-JP" dirty="0" smtClean="0"/>
              <a:t>Step3</a:t>
            </a:r>
            <a:r>
              <a:rPr kumimoji="1" lang="ja-JP" altLang="en-US" dirty="0" smtClean="0"/>
              <a:t>における表の太枠内の値を足したもの、　すなわちピアソンのカイ二乗統計量の値を　　求める</a:t>
            </a:r>
            <a:endParaRPr kumimoji="1" lang="en-US" altLang="ja-JP" dirty="0" smtClean="0"/>
          </a:p>
          <a:p>
            <a:endParaRPr lang="en-US" altLang="ja-JP" dirty="0" smtClean="0"/>
          </a:p>
          <a:p>
            <a:pPr>
              <a:buNone/>
            </a:pPr>
            <a:r>
              <a:rPr kumimoji="1" lang="ja-JP" altLang="en-US" dirty="0" smtClean="0"/>
              <a:t>　</a:t>
            </a:r>
            <a:endParaRPr kumimoji="1" lang="en-US" altLang="ja-JP" dirty="0" smtClean="0"/>
          </a:p>
        </p:txBody>
      </p:sp>
      <p:graphicFrame>
        <p:nvGraphicFramePr>
          <p:cNvPr id="4" name="オブジェクト 3"/>
          <p:cNvGraphicFramePr>
            <a:graphicFrameLocks noChangeAspect="1"/>
          </p:cNvGraphicFramePr>
          <p:nvPr/>
        </p:nvGraphicFramePr>
        <p:xfrm>
          <a:off x="1331640" y="3573016"/>
          <a:ext cx="6624736" cy="3284984"/>
        </p:xfrm>
        <a:graphic>
          <a:graphicData uri="http://schemas.openxmlformats.org/presentationml/2006/ole">
            <p:oleObj spid="_x0000_s32770" name="数式" r:id="rId3" imgW="3962160" imgH="1866600" progId="Equation.3">
              <p:embed/>
            </p:oleObj>
          </a:graphicData>
        </a:graphic>
      </p:graphicFrame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67544" y="620688"/>
            <a:ext cx="8229600" cy="1066800"/>
          </a:xfrm>
        </p:spPr>
        <p:txBody>
          <a:bodyPr>
            <a:normAutofit fontScale="90000"/>
          </a:bodyPr>
          <a:lstStyle/>
          <a:p>
            <a:r>
              <a:rPr lang="ja-JP" altLang="en-US" dirty="0" smtClean="0"/>
              <a:t>クラメールの連関係数の計算（</a:t>
            </a:r>
            <a:r>
              <a:rPr lang="en-US" altLang="ja-JP" dirty="0" smtClean="0"/>
              <a:t>Step5</a:t>
            </a:r>
            <a:r>
              <a:rPr lang="ja-JP" altLang="en-US" dirty="0" smtClean="0"/>
              <a:t>）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467544" y="1628800"/>
            <a:ext cx="8229600" cy="4968552"/>
          </a:xfrm>
        </p:spPr>
        <p:txBody>
          <a:bodyPr/>
          <a:lstStyle/>
          <a:p>
            <a:r>
              <a:rPr kumimoji="1" lang="ja-JP" altLang="en-US" dirty="0" smtClean="0"/>
              <a:t>クラメールの連関係数の値、つまり</a:t>
            </a:r>
            <a:endParaRPr kumimoji="1" lang="en-US" altLang="ja-JP" dirty="0" smtClean="0"/>
          </a:p>
          <a:p>
            <a:endParaRPr kumimoji="1" lang="en-US" altLang="ja-JP" dirty="0" smtClean="0"/>
          </a:p>
          <a:p>
            <a:endParaRPr lang="en-US" altLang="ja-JP" dirty="0" smtClean="0"/>
          </a:p>
          <a:p>
            <a:endParaRPr kumimoji="1" lang="en-US" altLang="ja-JP" dirty="0" smtClean="0"/>
          </a:p>
          <a:p>
            <a:pPr>
              <a:buNone/>
            </a:pPr>
            <a:r>
              <a:rPr lang="ja-JP" altLang="en-US" dirty="0" smtClean="0"/>
              <a:t>を求める</a:t>
            </a:r>
            <a:endParaRPr lang="en-US" altLang="ja-JP" dirty="0" smtClean="0"/>
          </a:p>
          <a:p>
            <a:pPr>
              <a:buNone/>
            </a:pPr>
            <a:endParaRPr lang="en-US" altLang="ja-JP" dirty="0" smtClean="0"/>
          </a:p>
          <a:p>
            <a:pPr>
              <a:buNone/>
            </a:pPr>
            <a:endParaRPr lang="en-US" altLang="ja-JP" dirty="0" smtClean="0"/>
          </a:p>
          <a:p>
            <a:pPr>
              <a:buNone/>
            </a:pPr>
            <a:endParaRPr lang="en-US" altLang="ja-JP" dirty="0" smtClean="0"/>
          </a:p>
          <a:p>
            <a:r>
              <a:rPr lang="ja-JP" altLang="en-US" dirty="0" smtClean="0"/>
              <a:t>クラメール</a:t>
            </a:r>
            <a:r>
              <a:rPr lang="ja-JP" altLang="en-US" dirty="0" smtClean="0"/>
              <a:t>の連関係数は</a:t>
            </a:r>
            <a:r>
              <a:rPr lang="en-US" altLang="ja-JP" dirty="0" smtClean="0"/>
              <a:t>2</a:t>
            </a:r>
            <a:r>
              <a:rPr lang="ja-JP" altLang="en-US" dirty="0" smtClean="0"/>
              <a:t>変数が強く関連しているほど１に近づき、そうでないほど０に近づく</a:t>
            </a:r>
          </a:p>
          <a:p>
            <a:pPr>
              <a:buNone/>
            </a:pPr>
            <a:endParaRPr lang="en-US" altLang="ja-JP" dirty="0" smtClean="0"/>
          </a:p>
          <a:p>
            <a:pPr>
              <a:buNone/>
            </a:pPr>
            <a:endParaRPr lang="en-US" altLang="ja-JP" dirty="0" smtClean="0"/>
          </a:p>
          <a:p>
            <a:pPr>
              <a:buNone/>
            </a:pPr>
            <a:endParaRPr lang="en-US" altLang="ja-JP" dirty="0" smtClean="0"/>
          </a:p>
          <a:p>
            <a:pPr>
              <a:buNone/>
            </a:pPr>
            <a:endParaRPr lang="en-US" altLang="ja-JP" dirty="0" smtClean="0"/>
          </a:p>
          <a:p>
            <a:pPr>
              <a:buNone/>
            </a:pPr>
            <a:endParaRPr kumimoji="1" lang="en-US" altLang="ja-JP" dirty="0" smtClean="0"/>
          </a:p>
          <a:p>
            <a:pPr>
              <a:buNone/>
            </a:pPr>
            <a:endParaRPr kumimoji="1" lang="ja-JP" altLang="en-US" dirty="0"/>
          </a:p>
        </p:txBody>
      </p:sp>
      <p:graphicFrame>
        <p:nvGraphicFramePr>
          <p:cNvPr id="33794" name="Object 3"/>
          <p:cNvGraphicFramePr>
            <a:graphicFrameLocks noChangeAspect="1"/>
          </p:cNvGraphicFramePr>
          <p:nvPr/>
        </p:nvGraphicFramePr>
        <p:xfrm>
          <a:off x="0" y="2348880"/>
          <a:ext cx="9026525" cy="936625"/>
        </p:xfrm>
        <a:graphic>
          <a:graphicData uri="http://schemas.openxmlformats.org/presentationml/2006/ole">
            <p:oleObj spid="_x0000_s33794" name="数式" r:id="rId3" imgW="4775040" imgH="482400" progId="Equation.3">
              <p:embed/>
            </p:oleObj>
          </a:graphicData>
        </a:graphic>
      </p:graphicFrame>
      <p:graphicFrame>
        <p:nvGraphicFramePr>
          <p:cNvPr id="33796" name="Object 3"/>
          <p:cNvGraphicFramePr>
            <a:graphicFrameLocks noChangeAspect="1"/>
          </p:cNvGraphicFramePr>
          <p:nvPr/>
        </p:nvGraphicFramePr>
        <p:xfrm>
          <a:off x="1115616" y="4005064"/>
          <a:ext cx="6792912" cy="912813"/>
        </p:xfrm>
        <a:graphic>
          <a:graphicData uri="http://schemas.openxmlformats.org/presentationml/2006/ole">
            <p:oleObj spid="_x0000_s33796" name="数式" r:id="rId4" imgW="3593880" imgH="469800" progId="Equation.3">
              <p:embed/>
            </p:oleObj>
          </a:graphicData>
        </a:graphic>
      </p:graphicFrame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 smtClean="0"/>
              <a:t>クラメールの連関係数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ja-JP" altLang="en-US" dirty="0" smtClean="0"/>
              <a:t>「</a:t>
            </a:r>
            <a:r>
              <a:rPr lang="ja-JP" altLang="en-US" dirty="0" smtClean="0"/>
              <a:t>クラメールの連関係数</a:t>
            </a:r>
            <a:r>
              <a:rPr kumimoji="1" lang="ja-JP" altLang="en-US" dirty="0" smtClean="0"/>
              <a:t>の</a:t>
            </a:r>
            <a:r>
              <a:rPr kumimoji="1" lang="ja-JP" altLang="en-US" dirty="0" smtClean="0"/>
              <a:t>値が</a:t>
            </a:r>
            <a:r>
              <a:rPr kumimoji="1" lang="en-US" altLang="ja-JP" dirty="0" smtClean="0"/>
              <a:t>×</a:t>
            </a:r>
            <a:r>
              <a:rPr lang="en-US" altLang="ja-JP" dirty="0" smtClean="0"/>
              <a:t>×</a:t>
            </a:r>
            <a:r>
              <a:rPr lang="ja-JP" altLang="en-US" dirty="0" smtClean="0"/>
              <a:t>以上ならば</a:t>
            </a:r>
            <a:r>
              <a:rPr lang="en-US" altLang="ja-JP" dirty="0" smtClean="0"/>
              <a:t>2</a:t>
            </a:r>
            <a:r>
              <a:rPr lang="ja-JP" altLang="en-US" dirty="0" smtClean="0"/>
              <a:t>変数は強く関連しているといえる」といった統計学的な基準はない</a:t>
            </a:r>
            <a:endParaRPr lang="en-US" altLang="ja-JP" dirty="0" smtClean="0"/>
          </a:p>
          <a:p>
            <a:endParaRPr kumimoji="1" lang="en-US" altLang="ja-JP" dirty="0" smtClean="0"/>
          </a:p>
          <a:p>
            <a:r>
              <a:rPr lang="ja-JP" altLang="en-US" dirty="0" smtClean="0"/>
              <a:t>一応の目安</a:t>
            </a:r>
            <a:endParaRPr lang="en-US" altLang="ja-JP" dirty="0" smtClean="0"/>
          </a:p>
          <a:p>
            <a:endParaRPr kumimoji="1" lang="ja-JP" altLang="en-US" dirty="0"/>
          </a:p>
        </p:txBody>
      </p:sp>
      <p:graphicFrame>
        <p:nvGraphicFramePr>
          <p:cNvPr id="4" name="表 3"/>
          <p:cNvGraphicFramePr>
            <a:graphicFrameLocks noGrp="1"/>
          </p:cNvGraphicFramePr>
          <p:nvPr/>
        </p:nvGraphicFramePr>
        <p:xfrm>
          <a:off x="1259632" y="4581128"/>
          <a:ext cx="6840760" cy="2123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12168"/>
                <a:gridCol w="2808312"/>
                <a:gridCol w="252028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/>
                        <a:t>単相関係数の絶対値</a:t>
                      </a:r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/>
                        <a:t>細かく言うなら</a:t>
                      </a:r>
                      <a:r>
                        <a:rPr kumimoji="1" lang="en-US" altLang="ja-JP" dirty="0" smtClean="0"/>
                        <a:t>…</a:t>
                      </a:r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/>
                        <a:t>おおまかにいうなら</a:t>
                      </a:r>
                      <a:r>
                        <a:rPr kumimoji="1" lang="en-US" altLang="ja-JP" dirty="0" smtClean="0"/>
                        <a:t>…</a:t>
                      </a:r>
                      <a:endParaRPr kumimoji="1" lang="ja-JP" altLang="en-US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1.0~0.8</a:t>
                      </a:r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/>
                        <a:t>非常に強く関連している</a:t>
                      </a:r>
                      <a:endParaRPr kumimoji="1" lang="ja-JP" altLang="en-US" dirty="0"/>
                    </a:p>
                  </a:txBody>
                  <a:tcPr anchor="ctr"/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/>
                        <a:t>関連している</a:t>
                      </a:r>
                      <a:endParaRPr kumimoji="1" lang="ja-JP" altLang="en-US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0.8~0.5</a:t>
                      </a:r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/>
                        <a:t>やや強く関連している</a:t>
                      </a:r>
                      <a:endParaRPr kumimoji="1" lang="ja-JP" altLang="en-US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0.5~0.25</a:t>
                      </a:r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/>
                        <a:t>やや弱く関連している</a:t>
                      </a:r>
                      <a:endParaRPr kumimoji="1" lang="ja-JP" altLang="en-US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0.25</a:t>
                      </a:r>
                      <a:r>
                        <a:rPr kumimoji="1" lang="ja-JP" altLang="en-US" dirty="0" smtClean="0"/>
                        <a:t>未満</a:t>
                      </a:r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/>
                        <a:t>非常に弱く関連している</a:t>
                      </a:r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/>
                        <a:t>関連していない</a:t>
                      </a:r>
                      <a:endParaRPr kumimoji="1" lang="ja-JP" altLang="en-US" dirty="0"/>
                    </a:p>
                  </a:txBody>
                  <a:tcPr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まとめ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ja-JP" altLang="en-US" dirty="0" smtClean="0"/>
              <a:t>数量データと数量データの関連の度合いをあらわす指標として、</a:t>
            </a:r>
            <a:r>
              <a:rPr kumimoji="1" lang="ja-JP" altLang="en-US" dirty="0" smtClean="0">
                <a:solidFill>
                  <a:srgbClr val="C00000"/>
                </a:solidFill>
              </a:rPr>
              <a:t>単相関係数</a:t>
            </a:r>
            <a:r>
              <a:rPr kumimoji="1" lang="ja-JP" altLang="en-US" dirty="0" smtClean="0"/>
              <a:t>がある</a:t>
            </a:r>
            <a:endParaRPr kumimoji="1" lang="en-US" altLang="ja-JP" dirty="0" smtClean="0"/>
          </a:p>
          <a:p>
            <a:endParaRPr lang="en-US" altLang="ja-JP" dirty="0" smtClean="0"/>
          </a:p>
          <a:p>
            <a:r>
              <a:rPr lang="ja-JP" altLang="en-US" dirty="0" smtClean="0"/>
              <a:t>数量データ</a:t>
            </a:r>
            <a:r>
              <a:rPr lang="ja-JP" altLang="en-US" dirty="0" smtClean="0"/>
              <a:t>と</a:t>
            </a:r>
            <a:r>
              <a:rPr lang="ja-JP" altLang="en-US" dirty="0" smtClean="0"/>
              <a:t>カテゴリー</a:t>
            </a:r>
            <a:r>
              <a:rPr lang="ja-JP" altLang="en-US" dirty="0" smtClean="0"/>
              <a:t>データ</a:t>
            </a:r>
            <a:r>
              <a:rPr lang="ja-JP" altLang="en-US" dirty="0" smtClean="0"/>
              <a:t>の関連の度合いをあらわす指標として</a:t>
            </a:r>
            <a:r>
              <a:rPr lang="ja-JP" altLang="en-US" dirty="0" smtClean="0"/>
              <a:t>、</a:t>
            </a:r>
            <a:r>
              <a:rPr lang="ja-JP" altLang="en-US" dirty="0" smtClean="0">
                <a:solidFill>
                  <a:srgbClr val="C00000"/>
                </a:solidFill>
              </a:rPr>
              <a:t>相関比</a:t>
            </a:r>
            <a:r>
              <a:rPr lang="ja-JP" altLang="en-US" dirty="0" smtClean="0"/>
              <a:t>が</a:t>
            </a:r>
            <a:r>
              <a:rPr lang="ja-JP" altLang="en-US" dirty="0" smtClean="0"/>
              <a:t>ある</a:t>
            </a:r>
            <a:endParaRPr lang="en-US" altLang="ja-JP" dirty="0" smtClean="0"/>
          </a:p>
          <a:p>
            <a:endParaRPr kumimoji="1" lang="en-US" altLang="ja-JP" dirty="0" smtClean="0"/>
          </a:p>
          <a:p>
            <a:r>
              <a:rPr lang="ja-JP" altLang="en-US" dirty="0" smtClean="0"/>
              <a:t>カテゴリー</a:t>
            </a:r>
            <a:r>
              <a:rPr lang="ja-JP" altLang="en-US" dirty="0" smtClean="0"/>
              <a:t>データと</a:t>
            </a:r>
            <a:r>
              <a:rPr lang="ja-JP" altLang="en-US" dirty="0" smtClean="0"/>
              <a:t>カテゴリー</a:t>
            </a:r>
            <a:r>
              <a:rPr lang="ja-JP" altLang="en-US" dirty="0" smtClean="0"/>
              <a:t>データ</a:t>
            </a:r>
            <a:r>
              <a:rPr lang="ja-JP" altLang="en-US" dirty="0" smtClean="0"/>
              <a:t>の関連の度合いをあらわす指標として</a:t>
            </a:r>
            <a:r>
              <a:rPr lang="ja-JP" altLang="en-US" dirty="0" smtClean="0"/>
              <a:t>、</a:t>
            </a:r>
            <a:r>
              <a:rPr lang="ja-JP" altLang="en-US" dirty="0" smtClean="0">
                <a:solidFill>
                  <a:srgbClr val="C00000"/>
                </a:solidFill>
              </a:rPr>
              <a:t>クラメールの連関係数</a:t>
            </a:r>
            <a:r>
              <a:rPr lang="ja-JP" altLang="en-US" dirty="0" smtClean="0"/>
              <a:t>が</a:t>
            </a:r>
            <a:r>
              <a:rPr lang="ja-JP" altLang="en-US" dirty="0" smtClean="0"/>
              <a:t>ある</a:t>
            </a:r>
            <a:endParaRPr lang="en-US" altLang="ja-JP" dirty="0" smtClean="0"/>
          </a:p>
          <a:p>
            <a:endParaRPr kumimoji="1" lang="ja-JP" altLang="en-US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アーバン">
  <a:themeElements>
    <a:clrScheme name="アーバン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アーバン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アーバン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362</TotalTime>
  <Words>933</Words>
  <Application>Microsoft Office PowerPoint</Application>
  <PresentationFormat>画面に合わせる (4:3)</PresentationFormat>
  <Paragraphs>386</Paragraphs>
  <Slides>29</Slides>
  <Notes>0</Notes>
  <HiddenSlides>0</HiddenSlides>
  <MMClips>0</MMClips>
  <ScaleCrop>false</ScaleCrop>
  <HeadingPairs>
    <vt:vector size="6" baseType="variant">
      <vt:variant>
        <vt:lpstr>テーマ</vt:lpstr>
      </vt:variant>
      <vt:variant>
        <vt:i4>1</vt:i4>
      </vt:variant>
      <vt:variant>
        <vt:lpstr>埋め込まれた OLE サーバー</vt:lpstr>
      </vt:variant>
      <vt:variant>
        <vt:i4>2</vt:i4>
      </vt:variant>
      <vt:variant>
        <vt:lpstr>スライド タイトル</vt:lpstr>
      </vt:variant>
      <vt:variant>
        <vt:i4>29</vt:i4>
      </vt:variant>
    </vt:vector>
  </HeadingPairs>
  <TitlesOfParts>
    <vt:vector size="32" baseType="lpstr">
      <vt:lpstr>アーバン</vt:lpstr>
      <vt:lpstr>数式</vt:lpstr>
      <vt:lpstr>Microsoft 数式 3.0</vt:lpstr>
      <vt:lpstr>マンガでわかる統計学</vt:lpstr>
      <vt:lpstr>◆第6章◆</vt:lpstr>
      <vt:lpstr>「身長」と「体重」の点グラフ （数量と数量）</vt:lpstr>
      <vt:lpstr>「好きなビールの銘柄」と「年齢」の点グラフ（数量とカテゴリー）</vt:lpstr>
      <vt:lpstr>「居住地」と「支持政党」の円柱 グラフ（カテゴリーとカテゴリー）</vt:lpstr>
      <vt:lpstr>関連の“度合い”</vt:lpstr>
      <vt:lpstr>1ヶ月の「化粧品代」と「洋服代」の　点グラフ</vt:lpstr>
      <vt:lpstr>単相関係数</vt:lpstr>
      <vt:lpstr>スライド 9</vt:lpstr>
      <vt:lpstr>単相関係数</vt:lpstr>
      <vt:lpstr>単相関係数</vt:lpstr>
      <vt:lpstr>単相関係数</vt:lpstr>
      <vt:lpstr>「好きな洋服のブランド」と「年齢」</vt:lpstr>
      <vt:lpstr>「好きな洋服のブランド」と「年齢」の点グラフ</vt:lpstr>
      <vt:lpstr>相関比</vt:lpstr>
      <vt:lpstr>相関比の計算（Step1）</vt:lpstr>
      <vt:lpstr>相関比の計算（Step2）</vt:lpstr>
      <vt:lpstr>相関比の計算（Step3）</vt:lpstr>
      <vt:lpstr>相関比の計算（Step4）</vt:lpstr>
      <vt:lpstr>相関比</vt:lpstr>
      <vt:lpstr>「性別」と「されたい告白方法」の クロス集計表</vt:lpstr>
      <vt:lpstr>クラメールの連関係数</vt:lpstr>
      <vt:lpstr>クラメールの連関係数の計算（Step1）</vt:lpstr>
      <vt:lpstr>クラメールの連関係数の計算（Step2）</vt:lpstr>
      <vt:lpstr>クラメールの連関係数の計算（Step3）</vt:lpstr>
      <vt:lpstr>クラメールの連関係数の計算（Step4）</vt:lpstr>
      <vt:lpstr>クラメールの連関係数の計算（Step5）</vt:lpstr>
      <vt:lpstr>クラメールの連関係数</vt:lpstr>
      <vt:lpstr>まとめ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マンガでわかる統計学</dc:title>
  <dc:creator>akira</dc:creator>
  <cp:lastModifiedBy>akira</cp:lastModifiedBy>
  <cp:revision>37</cp:revision>
  <dcterms:created xsi:type="dcterms:W3CDTF">2012-11-15T18:27:27Z</dcterms:created>
  <dcterms:modified xsi:type="dcterms:W3CDTF">2012-11-16T03:15:32Z</dcterms:modified>
</cp:coreProperties>
</file>