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84"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1524723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321478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2517539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3874492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420684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1048714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3492725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229715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2624932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3838626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491AEA5-18C9-445F-844D-7D54DF66E414}" type="datetimeFigureOut">
              <a:rPr kumimoji="1" lang="ja-JP" altLang="en-US" smtClean="0"/>
              <a:t>2014/8/18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4182696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91AEA5-18C9-445F-844D-7D54DF66E414}" type="datetimeFigureOut">
              <a:rPr kumimoji="1" lang="ja-JP" altLang="en-US" smtClean="0"/>
              <a:t>2014/8/18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26AE4-5D57-4A88-94F4-2DDD370CF17D}" type="slidenum">
              <a:rPr kumimoji="1" lang="ja-JP" altLang="en-US" smtClean="0"/>
              <a:t>‹#›</a:t>
            </a:fld>
            <a:endParaRPr kumimoji="1" lang="ja-JP" altLang="en-US"/>
          </a:p>
        </p:txBody>
      </p:sp>
    </p:spTree>
    <p:extLst>
      <p:ext uri="{BB962C8B-B14F-4D97-AF65-F5344CB8AC3E}">
        <p14:creationId xmlns:p14="http://schemas.microsoft.com/office/powerpoint/2010/main" val="29736242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時系列解析入門</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M1 </a:t>
            </a:r>
            <a:r>
              <a:rPr kumimoji="1" lang="ja-JP" altLang="en-US" dirty="0" smtClean="0"/>
              <a:t>山谷 陽亮</a:t>
            </a:r>
            <a:endParaRPr kumimoji="1" lang="ja-JP" altLang="en-US" dirty="0"/>
          </a:p>
        </p:txBody>
      </p:sp>
    </p:spTree>
    <p:extLst>
      <p:ext uri="{BB962C8B-B14F-4D97-AF65-F5344CB8AC3E}">
        <p14:creationId xmlns:p14="http://schemas.microsoft.com/office/powerpoint/2010/main" val="2749590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文献紹介</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a:t>
            </a:r>
            <a:r>
              <a:rPr kumimoji="1" lang="ja-JP" altLang="en-US" dirty="0" smtClean="0"/>
              <a:t>時系列解析入門</a:t>
            </a:r>
            <a:r>
              <a:rPr kumimoji="1" lang="en-US" altLang="ja-JP" dirty="0" smtClean="0"/>
              <a:t>』</a:t>
            </a:r>
          </a:p>
          <a:p>
            <a:pPr lvl="1"/>
            <a:r>
              <a:rPr lang="ja-JP" altLang="en-US" dirty="0" smtClean="0"/>
              <a:t>北川源四郎</a:t>
            </a:r>
            <a:endParaRPr lang="en-US" altLang="ja-JP" dirty="0" smtClean="0"/>
          </a:p>
          <a:p>
            <a:pPr lvl="1"/>
            <a:r>
              <a:rPr kumimoji="1" lang="ja-JP" altLang="en-US" dirty="0"/>
              <a:t>岩波書店</a:t>
            </a:r>
          </a:p>
        </p:txBody>
      </p:sp>
      <p:pic>
        <p:nvPicPr>
          <p:cNvPr id="1026" name="Picture 2" descr="時系列解析入門"/>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4780" y="2276872"/>
            <a:ext cx="3865612" cy="3865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34877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normAutofit fontScale="55000" lnSpcReduction="20000"/>
          </a:bodyPr>
          <a:lstStyle/>
          <a:p>
            <a:pPr marL="514350" indent="-514350">
              <a:buFont typeface="+mj-lt"/>
              <a:buAutoNum type="arabicPeriod"/>
            </a:pPr>
            <a:r>
              <a:rPr kumimoji="1" lang="ja-JP" altLang="en-US" dirty="0" smtClean="0"/>
              <a:t>時系列データの解析とその準備</a:t>
            </a:r>
            <a:endParaRPr kumimoji="1" lang="en-US" altLang="ja-JP" dirty="0" smtClean="0"/>
          </a:p>
          <a:p>
            <a:pPr marL="514350" indent="-514350">
              <a:buFont typeface="+mj-lt"/>
              <a:buAutoNum type="arabicPeriod"/>
            </a:pPr>
            <a:r>
              <a:rPr lang="ja-JP" altLang="en-US" dirty="0"/>
              <a:t>共分散</a:t>
            </a:r>
            <a:r>
              <a:rPr lang="ja-JP" altLang="en-US" dirty="0" smtClean="0"/>
              <a:t>関数</a:t>
            </a:r>
            <a:endParaRPr lang="en-US" altLang="ja-JP" dirty="0" smtClean="0"/>
          </a:p>
          <a:p>
            <a:pPr marL="514350" indent="-514350">
              <a:buFont typeface="+mj-lt"/>
              <a:buAutoNum type="arabicPeriod"/>
            </a:pPr>
            <a:r>
              <a:rPr kumimoji="1" lang="ja-JP" altLang="en-US" dirty="0"/>
              <a:t>スペクトル</a:t>
            </a:r>
            <a:r>
              <a:rPr kumimoji="1" lang="ja-JP" altLang="en-US" dirty="0" smtClean="0"/>
              <a:t>とピリオドグラム</a:t>
            </a:r>
            <a:endParaRPr kumimoji="1" lang="en-US" altLang="ja-JP" dirty="0" smtClean="0"/>
          </a:p>
          <a:p>
            <a:pPr marL="514350" indent="-514350">
              <a:buFont typeface="+mj-lt"/>
              <a:buAutoNum type="arabicPeriod"/>
            </a:pPr>
            <a:r>
              <a:rPr lang="ja-JP" altLang="en-US" dirty="0" smtClean="0"/>
              <a:t>モデリング</a:t>
            </a:r>
            <a:endParaRPr lang="en-US" altLang="ja-JP" dirty="0" smtClean="0"/>
          </a:p>
          <a:p>
            <a:pPr marL="514350" indent="-514350">
              <a:buFont typeface="+mj-lt"/>
              <a:buAutoNum type="arabicPeriod"/>
            </a:pPr>
            <a:r>
              <a:rPr kumimoji="1" lang="ja-JP" altLang="en-US" dirty="0"/>
              <a:t>最小</a:t>
            </a:r>
            <a:r>
              <a:rPr kumimoji="1" lang="ja-JP" altLang="en-US" dirty="0" smtClean="0"/>
              <a:t>二乗法</a:t>
            </a:r>
            <a:endParaRPr kumimoji="1" lang="en-US" altLang="ja-JP" dirty="0" smtClean="0"/>
          </a:p>
          <a:p>
            <a:pPr marL="514350" indent="-514350">
              <a:buFont typeface="+mj-lt"/>
              <a:buAutoNum type="arabicPeriod"/>
            </a:pPr>
            <a:r>
              <a:rPr lang="en-US" altLang="ja-JP" dirty="0" smtClean="0"/>
              <a:t>ARMA</a:t>
            </a:r>
            <a:r>
              <a:rPr lang="ja-JP" altLang="en-US" dirty="0" smtClean="0"/>
              <a:t>モデルによる時系列の解析</a:t>
            </a:r>
            <a:endParaRPr lang="en-US" altLang="ja-JP" dirty="0" smtClean="0"/>
          </a:p>
          <a:p>
            <a:pPr marL="514350" indent="-514350">
              <a:buFont typeface="+mj-lt"/>
              <a:buAutoNum type="arabicPeriod"/>
            </a:pPr>
            <a:r>
              <a:rPr kumimoji="1" lang="en-US" altLang="ja-JP" dirty="0" smtClean="0"/>
              <a:t>AR</a:t>
            </a:r>
            <a:r>
              <a:rPr kumimoji="1" lang="ja-JP" altLang="en-US" dirty="0" smtClean="0"/>
              <a:t>モデルの推定</a:t>
            </a:r>
            <a:endParaRPr kumimoji="1" lang="en-US" altLang="ja-JP" dirty="0" smtClean="0"/>
          </a:p>
          <a:p>
            <a:pPr marL="514350" indent="-514350">
              <a:buFont typeface="+mj-lt"/>
              <a:buAutoNum type="arabicPeriod"/>
            </a:pPr>
            <a:r>
              <a:rPr kumimoji="1" lang="ja-JP" altLang="en-US" dirty="0" smtClean="0"/>
              <a:t>局所定常</a:t>
            </a:r>
            <a:r>
              <a:rPr kumimoji="1" lang="en-US" altLang="ja-JP" dirty="0" smtClean="0"/>
              <a:t>AR</a:t>
            </a:r>
            <a:r>
              <a:rPr lang="ja-JP" altLang="en-US" dirty="0" smtClean="0"/>
              <a:t>モデル</a:t>
            </a:r>
            <a:endParaRPr lang="en-US" altLang="ja-JP" dirty="0" smtClean="0"/>
          </a:p>
          <a:p>
            <a:pPr marL="514350" indent="-514350">
              <a:buFont typeface="+mj-lt"/>
              <a:buAutoNum type="arabicPeriod"/>
            </a:pPr>
            <a:r>
              <a:rPr kumimoji="1" lang="ja-JP" altLang="en-US" dirty="0"/>
              <a:t>状態</a:t>
            </a:r>
            <a:r>
              <a:rPr kumimoji="1" lang="ja-JP" altLang="en-US" dirty="0" smtClean="0"/>
              <a:t>空間モデルによる時系列の解析</a:t>
            </a:r>
            <a:endParaRPr kumimoji="1" lang="en-US" altLang="ja-JP" dirty="0" smtClean="0"/>
          </a:p>
          <a:p>
            <a:pPr marL="514350" indent="-514350">
              <a:buFont typeface="+mj-lt"/>
              <a:buAutoNum type="arabicPeriod"/>
            </a:pPr>
            <a:r>
              <a:rPr kumimoji="1" lang="en-US" altLang="ja-JP" dirty="0" smtClean="0"/>
              <a:t>ARMA</a:t>
            </a:r>
            <a:r>
              <a:rPr kumimoji="1" lang="ja-JP" altLang="en-US" dirty="0" smtClean="0"/>
              <a:t>モデルの推定</a:t>
            </a:r>
            <a:endParaRPr kumimoji="1" lang="en-US" altLang="ja-JP" dirty="0" smtClean="0"/>
          </a:p>
          <a:p>
            <a:pPr marL="514350" indent="-514350">
              <a:buFont typeface="+mj-lt"/>
              <a:buAutoNum type="arabicPeriod"/>
            </a:pPr>
            <a:r>
              <a:rPr lang="ja-JP" altLang="en-US" dirty="0" smtClean="0"/>
              <a:t>トレンドの推定</a:t>
            </a:r>
            <a:endParaRPr lang="en-US" altLang="ja-JP" dirty="0" smtClean="0"/>
          </a:p>
          <a:p>
            <a:pPr marL="514350" indent="-514350">
              <a:buFont typeface="+mj-lt"/>
              <a:buAutoNum type="arabicPeriod"/>
            </a:pPr>
            <a:r>
              <a:rPr kumimoji="1" lang="ja-JP" altLang="en-US" dirty="0" smtClean="0"/>
              <a:t>季節調整モデル</a:t>
            </a:r>
            <a:endParaRPr kumimoji="1" lang="en-US" altLang="ja-JP" dirty="0" smtClean="0"/>
          </a:p>
          <a:p>
            <a:pPr marL="514350" indent="-514350">
              <a:buFont typeface="+mj-lt"/>
              <a:buAutoNum type="arabicPeriod"/>
            </a:pPr>
            <a:r>
              <a:rPr kumimoji="1" lang="ja-JP" altLang="en-US" dirty="0" smtClean="0"/>
              <a:t>時変係数</a:t>
            </a:r>
            <a:r>
              <a:rPr kumimoji="1" lang="en-US" altLang="ja-JP" dirty="0" smtClean="0"/>
              <a:t>AR</a:t>
            </a:r>
            <a:r>
              <a:rPr kumimoji="1" lang="ja-JP" altLang="en-US" dirty="0" smtClean="0"/>
              <a:t>モデル</a:t>
            </a:r>
            <a:endParaRPr kumimoji="1" lang="en-US" altLang="ja-JP" dirty="0" smtClean="0"/>
          </a:p>
          <a:p>
            <a:pPr marL="514350" indent="-514350">
              <a:buFont typeface="+mj-lt"/>
              <a:buAutoNum type="arabicPeriod"/>
            </a:pPr>
            <a:r>
              <a:rPr lang="ja-JP" altLang="en-US" dirty="0" smtClean="0"/>
              <a:t>非ガウス型モデル</a:t>
            </a:r>
            <a:endParaRPr lang="en-US" altLang="ja-JP" dirty="0" smtClean="0"/>
          </a:p>
          <a:p>
            <a:pPr marL="514350" indent="-514350">
              <a:buFont typeface="+mj-lt"/>
              <a:buAutoNum type="arabicPeriod"/>
            </a:pPr>
            <a:r>
              <a:rPr kumimoji="1" lang="ja-JP" altLang="en-US" dirty="0" smtClean="0"/>
              <a:t>モンテカルロ・フィルタ</a:t>
            </a:r>
            <a:endParaRPr kumimoji="1" lang="en-US" altLang="ja-JP" dirty="0" smtClean="0"/>
          </a:p>
          <a:p>
            <a:pPr marL="514350" indent="-514350">
              <a:buFont typeface="+mj-lt"/>
              <a:buAutoNum type="arabicPeriod"/>
            </a:pPr>
            <a:r>
              <a:rPr lang="ja-JP" altLang="en-US" dirty="0"/>
              <a:t>シミュレーション</a:t>
            </a:r>
            <a:endParaRPr kumimoji="1" lang="ja-JP" altLang="en-US" dirty="0"/>
          </a:p>
        </p:txBody>
      </p:sp>
    </p:spTree>
    <p:extLst>
      <p:ext uri="{BB962C8B-B14F-4D97-AF65-F5344CB8AC3E}">
        <p14:creationId xmlns:p14="http://schemas.microsoft.com/office/powerpoint/2010/main" val="9278845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marL="514350" indent="-514350"/>
            <a:r>
              <a:rPr lang="ja-JP" altLang="en-US" dirty="0"/>
              <a:t>時系列データの解析とその準備</a:t>
            </a:r>
            <a:endParaRPr lang="en-US" altLang="ja-JP" dirty="0"/>
          </a:p>
        </p:txBody>
      </p:sp>
    </p:spTree>
    <p:extLst>
      <p:ext uri="{BB962C8B-B14F-4D97-AF65-F5344CB8AC3E}">
        <p14:creationId xmlns:p14="http://schemas.microsoft.com/office/powerpoint/2010/main" val="107622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時系列データ</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a:t>
            </a:r>
            <a:endParaRPr kumimoji="1" lang="en-US" altLang="ja-JP" dirty="0" smtClean="0"/>
          </a:p>
          <a:p>
            <a:pPr lvl="1"/>
            <a:r>
              <a:rPr lang="ja-JP" altLang="en-US" dirty="0" smtClean="0"/>
              <a:t>時間とともに不規則に変動する現象の記録</a:t>
            </a:r>
            <a:endParaRPr lang="en-US" altLang="ja-JP" dirty="0" smtClean="0"/>
          </a:p>
          <a:p>
            <a:pPr lvl="2"/>
            <a:r>
              <a:rPr kumimoji="1" lang="ja-JP" altLang="en-US" dirty="0" smtClean="0"/>
              <a:t>気圧，気温，地震波の記録，株価，為替レート</a:t>
            </a:r>
            <a:endParaRPr kumimoji="1" lang="en-US" altLang="ja-JP" dirty="0" smtClean="0"/>
          </a:p>
          <a:p>
            <a:pPr lvl="2"/>
            <a:endParaRPr lang="en-US" altLang="ja-JP" dirty="0"/>
          </a:p>
          <a:p>
            <a:r>
              <a:rPr kumimoji="1" lang="ja-JP" altLang="en-US" dirty="0" smtClean="0"/>
              <a:t>時系列解析の第一歩</a:t>
            </a:r>
            <a:endParaRPr kumimoji="1" lang="en-US" altLang="ja-JP" dirty="0" smtClean="0"/>
          </a:p>
          <a:p>
            <a:pPr lvl="1"/>
            <a:r>
              <a:rPr lang="ja-JP" altLang="en-US" dirty="0" smtClean="0">
                <a:solidFill>
                  <a:srgbClr val="FF0000"/>
                </a:solidFill>
              </a:rPr>
              <a:t>データを図示してみること！</a:t>
            </a:r>
            <a:endParaRPr kumimoji="1" lang="en-US" altLang="ja-JP" dirty="0">
              <a:solidFill>
                <a:srgbClr val="FF0000"/>
              </a:solidFill>
            </a:endParaRPr>
          </a:p>
          <a:p>
            <a:pPr lvl="1"/>
            <a:endParaRPr kumimoji="1" lang="ja-JP" altLang="en-US" dirty="0"/>
          </a:p>
        </p:txBody>
      </p:sp>
      <p:pic>
        <p:nvPicPr>
          <p:cNvPr id="2052" name="Picture 4" descr="チャート画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725144"/>
            <a:ext cx="4248472" cy="2050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765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時系列データの分類（１）</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連続時間時系列：連続的に観測（アナログ）</a:t>
            </a:r>
            <a:endParaRPr kumimoji="1" lang="en-US" altLang="ja-JP" dirty="0" smtClean="0"/>
          </a:p>
          <a:p>
            <a:r>
              <a:rPr lang="ja-JP" altLang="en-US" dirty="0"/>
              <a:t>離散</a:t>
            </a:r>
            <a:r>
              <a:rPr lang="ja-JP" altLang="en-US" dirty="0" smtClean="0"/>
              <a:t>時間時系列：ある時間間隔で観測</a:t>
            </a:r>
            <a:endParaRPr lang="en-US" altLang="ja-JP" dirty="0" smtClean="0"/>
          </a:p>
          <a:p>
            <a:endParaRPr kumimoji="1" lang="en-US" altLang="ja-JP" dirty="0"/>
          </a:p>
          <a:p>
            <a:r>
              <a:rPr lang="ja-JP" altLang="en-US" dirty="0" smtClean="0"/>
              <a:t>一変量時系列：</a:t>
            </a:r>
            <a:r>
              <a:rPr lang="en-US" altLang="ja-JP" dirty="0" smtClean="0"/>
              <a:t>1</a:t>
            </a:r>
            <a:r>
              <a:rPr lang="ja-JP" altLang="en-US" dirty="0" smtClean="0"/>
              <a:t>種類だけの情報</a:t>
            </a:r>
            <a:endParaRPr lang="en-US" altLang="ja-JP" dirty="0" smtClean="0"/>
          </a:p>
          <a:p>
            <a:r>
              <a:rPr kumimoji="1" lang="ja-JP" altLang="en-US" dirty="0" smtClean="0"/>
              <a:t>多変量時系列：</a:t>
            </a:r>
            <a:r>
              <a:rPr kumimoji="1" lang="en-US" altLang="ja-JP" dirty="0" smtClean="0"/>
              <a:t>2</a:t>
            </a:r>
            <a:r>
              <a:rPr kumimoji="1" lang="ja-JP" altLang="en-US" dirty="0" smtClean="0"/>
              <a:t>つ以上の情報を同時に記録</a:t>
            </a:r>
            <a:endParaRPr kumimoji="1" lang="en-US" altLang="ja-JP" dirty="0" smtClean="0"/>
          </a:p>
          <a:p>
            <a:endParaRPr lang="en-US" altLang="ja-JP" dirty="0"/>
          </a:p>
          <a:p>
            <a:r>
              <a:rPr kumimoji="1" lang="ja-JP" altLang="en-US" dirty="0" smtClean="0"/>
              <a:t>定常時系列：変動の仕方が時間的に不変</a:t>
            </a:r>
            <a:endParaRPr kumimoji="1" lang="en-US" altLang="ja-JP" dirty="0" smtClean="0"/>
          </a:p>
          <a:p>
            <a:r>
              <a:rPr lang="ja-JP" altLang="en-US" dirty="0" smtClean="0"/>
              <a:t>非定常時系列：変動の仕方が時間的に変化</a:t>
            </a:r>
            <a:endParaRPr kumimoji="1" lang="en-US" altLang="ja-JP" dirty="0"/>
          </a:p>
          <a:p>
            <a:endParaRPr kumimoji="1" lang="en-US" altLang="ja-JP" dirty="0" smtClean="0"/>
          </a:p>
          <a:p>
            <a:endParaRPr kumimoji="1" lang="ja-JP" altLang="en-US" dirty="0"/>
          </a:p>
        </p:txBody>
      </p:sp>
    </p:spTree>
    <p:extLst>
      <p:ext uri="{BB962C8B-B14F-4D97-AF65-F5344CB8AC3E}">
        <p14:creationId xmlns:p14="http://schemas.microsoft.com/office/powerpoint/2010/main" val="357563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時系列データの分類（２）</a:t>
            </a:r>
            <a:endParaRPr kumimoji="1" lang="ja-JP" altLang="en-US" dirty="0"/>
          </a:p>
        </p:txBody>
      </p:sp>
      <p:sp>
        <p:nvSpPr>
          <p:cNvPr id="3" name="コンテンツ プレースホルダー 2"/>
          <p:cNvSpPr>
            <a:spLocks noGrp="1"/>
          </p:cNvSpPr>
          <p:nvPr>
            <p:ph idx="1"/>
          </p:nvPr>
        </p:nvSpPr>
        <p:spPr/>
        <p:txBody>
          <a:bodyPr>
            <a:normAutofit fontScale="92500"/>
          </a:bodyPr>
          <a:lstStyle/>
          <a:p>
            <a:r>
              <a:rPr kumimoji="1" lang="ja-JP" altLang="en-US" dirty="0" smtClean="0"/>
              <a:t>ガウス型時系列：正規分布に従う</a:t>
            </a:r>
            <a:endParaRPr kumimoji="1" lang="en-US" altLang="ja-JP" dirty="0" smtClean="0"/>
          </a:p>
          <a:p>
            <a:r>
              <a:rPr lang="ja-JP" altLang="en-US" dirty="0" smtClean="0"/>
              <a:t>非ガウス型時系列：正規分布に従わない</a:t>
            </a:r>
            <a:endParaRPr lang="en-US" altLang="ja-JP" dirty="0" smtClean="0"/>
          </a:p>
          <a:p>
            <a:endParaRPr kumimoji="1" lang="en-US" altLang="ja-JP" dirty="0"/>
          </a:p>
          <a:p>
            <a:r>
              <a:rPr lang="ja-JP" altLang="en-US" dirty="0" smtClean="0"/>
              <a:t>線形時系列：線形モデルとして出力できる</a:t>
            </a:r>
            <a:endParaRPr lang="en-US" altLang="ja-JP" dirty="0" smtClean="0"/>
          </a:p>
          <a:p>
            <a:r>
              <a:rPr kumimoji="1" lang="ja-JP" altLang="en-US" dirty="0" smtClean="0"/>
              <a:t>非線形時系列：非線形なモデルが必要</a:t>
            </a:r>
            <a:endParaRPr kumimoji="1" lang="en-US" altLang="ja-JP" dirty="0" smtClean="0"/>
          </a:p>
          <a:p>
            <a:endParaRPr lang="en-US" altLang="ja-JP" dirty="0" smtClean="0"/>
          </a:p>
          <a:p>
            <a:r>
              <a:rPr lang="ja-JP" altLang="en-US" dirty="0" smtClean="0"/>
              <a:t>欠損値：記録されていない値</a:t>
            </a:r>
            <a:endParaRPr lang="en-US" altLang="ja-JP" dirty="0" smtClean="0"/>
          </a:p>
          <a:p>
            <a:r>
              <a:rPr lang="ja-JP" altLang="en-US" dirty="0" smtClean="0"/>
              <a:t>異常値：明らかに異常なデータ（人為的なミス）</a:t>
            </a:r>
            <a:endParaRPr lang="en-US" altLang="ja-JP" dirty="0" smtClean="0"/>
          </a:p>
          <a:p>
            <a:endParaRPr lang="en-US" altLang="ja-JP" dirty="0"/>
          </a:p>
        </p:txBody>
      </p:sp>
    </p:spTree>
    <p:extLst>
      <p:ext uri="{BB962C8B-B14F-4D97-AF65-F5344CB8AC3E}">
        <p14:creationId xmlns:p14="http://schemas.microsoft.com/office/powerpoint/2010/main" val="1854475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時系列解析の目的</a:t>
            </a:r>
            <a:endParaRPr kumimoji="1" lang="ja-JP" altLang="en-US" dirty="0"/>
          </a:p>
        </p:txBody>
      </p:sp>
      <p:sp>
        <p:nvSpPr>
          <p:cNvPr id="3" name="コンテンツ プレースホルダー 2"/>
          <p:cNvSpPr>
            <a:spLocks noGrp="1"/>
          </p:cNvSpPr>
          <p:nvPr>
            <p:ph idx="1"/>
          </p:nvPr>
        </p:nvSpPr>
        <p:spPr/>
        <p:txBody>
          <a:bodyPr>
            <a:normAutofit fontScale="92500" lnSpcReduction="20000"/>
          </a:bodyPr>
          <a:lstStyle/>
          <a:p>
            <a:r>
              <a:rPr kumimoji="1" lang="ja-JP" altLang="en-US" dirty="0" smtClean="0"/>
              <a:t>記述</a:t>
            </a:r>
            <a:endParaRPr kumimoji="1" lang="en-US" altLang="ja-JP" dirty="0" smtClean="0"/>
          </a:p>
          <a:p>
            <a:pPr lvl="1"/>
            <a:r>
              <a:rPr lang="ja-JP" altLang="en-US" dirty="0" smtClean="0"/>
              <a:t>時系列の図示や特徴を簡潔に表現すること</a:t>
            </a:r>
            <a:endParaRPr lang="en-US" altLang="ja-JP" dirty="0" smtClean="0"/>
          </a:p>
          <a:p>
            <a:pPr lvl="2"/>
            <a:r>
              <a:rPr lang="ja-JP" altLang="en-US" dirty="0"/>
              <a:t>基本的</a:t>
            </a:r>
            <a:r>
              <a:rPr lang="ja-JP" altLang="en-US" dirty="0" smtClean="0"/>
              <a:t>な記述統計量（ピリオドグラムなど）を用いる</a:t>
            </a:r>
            <a:endParaRPr lang="en-US" altLang="ja-JP" dirty="0" smtClean="0"/>
          </a:p>
          <a:p>
            <a:r>
              <a:rPr kumimoji="1" lang="ja-JP" altLang="en-US" dirty="0" smtClean="0"/>
              <a:t>モデリング</a:t>
            </a:r>
            <a:endParaRPr kumimoji="1" lang="en-US" altLang="ja-JP" dirty="0" smtClean="0"/>
          </a:p>
          <a:p>
            <a:pPr lvl="1"/>
            <a:r>
              <a:rPr lang="ja-JP" altLang="en-US" dirty="0" smtClean="0"/>
              <a:t>時系列の確率的構造を解析すること</a:t>
            </a:r>
            <a:endParaRPr lang="en-US" altLang="ja-JP" dirty="0" smtClean="0"/>
          </a:p>
          <a:p>
            <a:pPr lvl="2"/>
            <a:r>
              <a:rPr lang="ja-JP" altLang="en-US" dirty="0" smtClean="0"/>
              <a:t>時系列の変動の仕方を表現する時系列モデルを構成</a:t>
            </a:r>
            <a:endParaRPr lang="en-US" altLang="ja-JP" dirty="0" smtClean="0"/>
          </a:p>
          <a:p>
            <a:r>
              <a:rPr lang="ja-JP" altLang="en-US" dirty="0"/>
              <a:t>予測</a:t>
            </a:r>
            <a:endParaRPr lang="en-US" altLang="ja-JP" dirty="0"/>
          </a:p>
          <a:p>
            <a:pPr lvl="1"/>
            <a:r>
              <a:rPr lang="ja-JP" altLang="en-US" dirty="0"/>
              <a:t>今後の時系列の変動を予測すること</a:t>
            </a:r>
            <a:endParaRPr lang="en-US" altLang="ja-JP" dirty="0"/>
          </a:p>
          <a:p>
            <a:pPr lvl="2"/>
            <a:r>
              <a:rPr lang="ja-JP" altLang="en-US" dirty="0"/>
              <a:t>時系列が互いに相関を持つことを</a:t>
            </a:r>
            <a:r>
              <a:rPr lang="ja-JP" altLang="en-US" dirty="0" smtClean="0"/>
              <a:t>利用</a:t>
            </a:r>
            <a:endParaRPr lang="en-US" altLang="ja-JP" dirty="0"/>
          </a:p>
          <a:p>
            <a:r>
              <a:rPr lang="ja-JP" altLang="en-US" dirty="0"/>
              <a:t>信号抽出</a:t>
            </a:r>
            <a:endParaRPr lang="en-US" altLang="ja-JP" dirty="0"/>
          </a:p>
          <a:p>
            <a:pPr lvl="1"/>
            <a:r>
              <a:rPr lang="ja-JP" altLang="en-US" dirty="0"/>
              <a:t>目的に応じて必要な信号や情報を取り出すこと</a:t>
            </a:r>
            <a:endParaRPr lang="en-US" altLang="ja-JP" dirty="0"/>
          </a:p>
          <a:p>
            <a:pPr lvl="1"/>
            <a:endParaRPr lang="en-US" altLang="ja-JP" dirty="0"/>
          </a:p>
          <a:p>
            <a:pPr lvl="2"/>
            <a:endParaRPr lang="ja-JP" altLang="en-US" dirty="0"/>
          </a:p>
          <a:p>
            <a:pPr lvl="2"/>
            <a:endParaRPr lang="ja-JP" altLang="en-US" dirty="0" smtClean="0"/>
          </a:p>
        </p:txBody>
      </p:sp>
    </p:spTree>
    <p:extLst>
      <p:ext uri="{BB962C8B-B14F-4D97-AF65-F5344CB8AC3E}">
        <p14:creationId xmlns:p14="http://schemas.microsoft.com/office/powerpoint/2010/main" val="2964921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時系列データの前処理</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時系列データにおける前処理</a:t>
            </a:r>
            <a:endParaRPr kumimoji="1" lang="en-US" altLang="ja-JP" dirty="0" smtClean="0"/>
          </a:p>
          <a:p>
            <a:pPr lvl="1"/>
            <a:r>
              <a:rPr kumimoji="1" lang="ja-JP" altLang="en-US" dirty="0" smtClean="0"/>
              <a:t>非定常　→　定常</a:t>
            </a:r>
            <a:endParaRPr kumimoji="1" lang="en-US" altLang="ja-JP" dirty="0" smtClean="0"/>
          </a:p>
          <a:p>
            <a:pPr lvl="1"/>
            <a:endParaRPr lang="en-US" altLang="ja-JP" dirty="0"/>
          </a:p>
          <a:p>
            <a:r>
              <a:rPr kumimoji="1" lang="ja-JP" altLang="en-US" dirty="0" smtClean="0"/>
              <a:t>前処理の例</a:t>
            </a:r>
            <a:endParaRPr kumimoji="1" lang="en-US" altLang="ja-JP" dirty="0" smtClean="0"/>
          </a:p>
          <a:p>
            <a:pPr lvl="1"/>
            <a:r>
              <a:rPr lang="ja-JP" altLang="en-US" dirty="0"/>
              <a:t>変数</a:t>
            </a:r>
            <a:r>
              <a:rPr lang="ja-JP" altLang="en-US" dirty="0" smtClean="0"/>
              <a:t>変換</a:t>
            </a:r>
            <a:endParaRPr lang="en-US" altLang="ja-JP" dirty="0" smtClean="0"/>
          </a:p>
          <a:p>
            <a:pPr lvl="1"/>
            <a:r>
              <a:rPr kumimoji="1" lang="ja-JP" altLang="en-US" dirty="0" smtClean="0"/>
              <a:t>差分（階差）</a:t>
            </a:r>
            <a:endParaRPr kumimoji="1" lang="en-US" altLang="ja-JP" dirty="0" smtClean="0"/>
          </a:p>
          <a:p>
            <a:pPr lvl="1"/>
            <a:r>
              <a:rPr lang="ja-JP" altLang="en-US" dirty="0" smtClean="0"/>
              <a:t>前期比・前年同期比</a:t>
            </a:r>
            <a:endParaRPr lang="en-US" altLang="ja-JP" dirty="0" smtClean="0"/>
          </a:p>
          <a:p>
            <a:pPr lvl="1"/>
            <a:r>
              <a:rPr kumimoji="1" lang="ja-JP" altLang="en-US" dirty="0"/>
              <a:t>移動平均</a:t>
            </a:r>
          </a:p>
        </p:txBody>
      </p:sp>
    </p:spTree>
    <p:extLst>
      <p:ext uri="{BB962C8B-B14F-4D97-AF65-F5344CB8AC3E}">
        <p14:creationId xmlns:p14="http://schemas.microsoft.com/office/powerpoint/2010/main" val="3065687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変数変換</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モデリングが困難になる可能性が高いデータ</a:t>
            </a:r>
            <a:endParaRPr lang="en-US" altLang="ja-JP" dirty="0"/>
          </a:p>
          <a:p>
            <a:pPr lvl="1"/>
            <a:r>
              <a:rPr lang="ja-JP" altLang="en-US" dirty="0"/>
              <a:t>値の増加に伴い変動の大きさが増大する</a:t>
            </a:r>
            <a:endParaRPr lang="en-US" altLang="ja-JP" dirty="0"/>
          </a:p>
          <a:p>
            <a:pPr lvl="2"/>
            <a:r>
              <a:rPr lang="ja-JP" altLang="en-US" dirty="0"/>
              <a:t>金額や人数などのデータ</a:t>
            </a:r>
            <a:endParaRPr lang="en-US" altLang="ja-JP" dirty="0"/>
          </a:p>
          <a:p>
            <a:pPr lvl="1"/>
            <a:endParaRPr lang="en-US" altLang="ja-JP" dirty="0"/>
          </a:p>
          <a:p>
            <a:r>
              <a:rPr kumimoji="1" lang="ja-JP" altLang="en-US" dirty="0" smtClean="0"/>
              <a:t>変数変換の例</a:t>
            </a:r>
            <a:endParaRPr kumimoji="1" lang="en-US" altLang="ja-JP" dirty="0" smtClean="0"/>
          </a:p>
          <a:p>
            <a:pPr lvl="1"/>
            <a:r>
              <a:rPr lang="ja-JP" altLang="en-US" dirty="0" smtClean="0">
                <a:solidFill>
                  <a:srgbClr val="FF0000"/>
                </a:solidFill>
              </a:rPr>
              <a:t>対数変換</a:t>
            </a:r>
            <a:r>
              <a:rPr lang="ja-JP" altLang="en-US" dirty="0" smtClean="0"/>
              <a:t>：</a:t>
            </a:r>
            <a:r>
              <a:rPr lang="en-US" altLang="ja-JP" dirty="0" smtClean="0"/>
              <a:t>log</a:t>
            </a:r>
            <a:r>
              <a:rPr lang="ja-JP" altLang="en-US" dirty="0" smtClean="0"/>
              <a:t>をとって分散を一様，正規分布に</a:t>
            </a:r>
            <a:endParaRPr kumimoji="1" lang="en-US" altLang="ja-JP" dirty="0" smtClean="0"/>
          </a:p>
          <a:p>
            <a:pPr lvl="1"/>
            <a:r>
              <a:rPr kumimoji="1" lang="ja-JP" altLang="en-US" dirty="0" smtClean="0">
                <a:solidFill>
                  <a:srgbClr val="FF0000"/>
                </a:solidFill>
              </a:rPr>
              <a:t>ロジット変換</a:t>
            </a:r>
            <a:r>
              <a:rPr kumimoji="1" lang="ja-JP" altLang="en-US" dirty="0" smtClean="0"/>
              <a:t>：</a:t>
            </a:r>
            <a:r>
              <a:rPr lang="en-US" altLang="ja-JP" dirty="0" smtClean="0">
                <a:sym typeface="Wingdings" panose="05000000000000000000" pitchFamily="2" charset="2"/>
              </a:rPr>
              <a:t>(0,1)</a:t>
            </a:r>
            <a:r>
              <a:rPr lang="ja-JP" altLang="en-US" dirty="0" smtClean="0">
                <a:sym typeface="Wingdings" panose="05000000000000000000" pitchFamily="2" charset="2"/>
              </a:rPr>
              <a:t>上の値をとるデータに対する変換で分布の歪みが少なくなる</a:t>
            </a:r>
            <a:endParaRPr kumimoji="1" lang="ja-JP" altLang="en-US" dirty="0"/>
          </a:p>
        </p:txBody>
      </p:sp>
    </p:spTree>
    <p:extLst>
      <p:ext uri="{BB962C8B-B14F-4D97-AF65-F5344CB8AC3E}">
        <p14:creationId xmlns:p14="http://schemas.microsoft.com/office/powerpoint/2010/main" val="3772659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差分（階差）</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時系列が顕著なトレンドを含む場合に行う</a:t>
            </a:r>
            <a:endParaRPr kumimoji="1" lang="en-US" altLang="ja-JP" dirty="0" smtClean="0"/>
          </a:p>
          <a:p>
            <a:pPr lvl="1"/>
            <a:endParaRPr kumimoji="1" lang="en-US" altLang="ja-JP" dirty="0" smtClean="0"/>
          </a:p>
          <a:p>
            <a:r>
              <a:rPr lang="ja-JP" altLang="en-US" dirty="0" smtClean="0"/>
              <a:t>差分をとる</a:t>
            </a:r>
            <a:endParaRPr lang="en-US" altLang="ja-JP" dirty="0" smtClean="0"/>
          </a:p>
          <a:p>
            <a:pPr lvl="1"/>
            <a:r>
              <a:rPr lang="ja-JP" altLang="en-US" dirty="0" smtClean="0"/>
              <a:t>時系列が</a:t>
            </a:r>
            <a:r>
              <a:rPr lang="en-US" altLang="ja-JP" dirty="0" smtClean="0"/>
              <a:t>1</a:t>
            </a:r>
            <a:r>
              <a:rPr lang="ja-JP" altLang="en-US" dirty="0" smtClean="0"/>
              <a:t>次式　→　１点前との差分</a:t>
            </a:r>
            <a:endParaRPr lang="en-US" altLang="ja-JP" dirty="0" smtClean="0"/>
          </a:p>
          <a:p>
            <a:pPr lvl="1"/>
            <a:r>
              <a:rPr lang="ja-JP" altLang="en-US" dirty="0" smtClean="0"/>
              <a:t>時系列が</a:t>
            </a:r>
            <a:r>
              <a:rPr lang="en-US" altLang="ja-JP" dirty="0" smtClean="0"/>
              <a:t>2</a:t>
            </a:r>
            <a:r>
              <a:rPr lang="ja-JP" altLang="en-US" dirty="0" smtClean="0"/>
              <a:t>次式　→　差分の差分をとる</a:t>
            </a:r>
            <a:endParaRPr lang="en-US" altLang="ja-JP" dirty="0" smtClean="0"/>
          </a:p>
          <a:p>
            <a:pPr lvl="1"/>
            <a:endParaRPr lang="en-US" altLang="ja-JP" dirty="0"/>
          </a:p>
          <a:p>
            <a:r>
              <a:rPr lang="ja-JP" altLang="en-US" dirty="0" smtClean="0"/>
              <a:t>金融の分野ではボラティリティ（株価などの変動率）として用いられている</a:t>
            </a:r>
            <a:endParaRPr lang="en-US" altLang="ja-JP" dirty="0" smtClean="0"/>
          </a:p>
          <a:p>
            <a:pPr lvl="2"/>
            <a:endParaRPr kumimoji="1" lang="ja-JP" altLang="en-US" dirty="0"/>
          </a:p>
        </p:txBody>
      </p:sp>
    </p:spTree>
    <p:extLst>
      <p:ext uri="{BB962C8B-B14F-4D97-AF65-F5344CB8AC3E}">
        <p14:creationId xmlns:p14="http://schemas.microsoft.com/office/powerpoint/2010/main" val="3505600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前期比・前年同期比</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前期比や前年同期比を分析したいとき</a:t>
            </a:r>
            <a:endParaRPr lang="en-US" altLang="ja-JP" dirty="0" smtClean="0"/>
          </a:p>
          <a:p>
            <a:pPr lvl="1"/>
            <a:r>
              <a:rPr lang="ja-JP" altLang="en-US" dirty="0" smtClean="0"/>
              <a:t>前期比：トレンドの除去</a:t>
            </a:r>
            <a:endParaRPr lang="en-US" altLang="ja-JP" dirty="0" smtClean="0"/>
          </a:p>
          <a:p>
            <a:r>
              <a:rPr lang="ja-JP" altLang="en-US" dirty="0" smtClean="0"/>
              <a:t>前</a:t>
            </a:r>
            <a:r>
              <a:rPr lang="en-US" altLang="ja-JP" dirty="0" smtClean="0"/>
              <a:t>	</a:t>
            </a:r>
            <a:r>
              <a:rPr lang="ja-JP" altLang="en-US" dirty="0" smtClean="0"/>
              <a:t>年同期比：周期分布の除去</a:t>
            </a:r>
            <a:endParaRPr lang="en-US" altLang="ja-JP" dirty="0" smtClean="0"/>
          </a:p>
          <a:p>
            <a:endParaRPr kumimoji="1" lang="en-US" altLang="ja-JP" dirty="0" smtClean="0"/>
          </a:p>
          <a:p>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429000"/>
            <a:ext cx="7706520" cy="3212263"/>
          </a:xfrm>
          <a:prstGeom prst="rect">
            <a:avLst/>
          </a:prstGeom>
        </p:spPr>
      </p:pic>
    </p:spTree>
    <p:extLst>
      <p:ext uri="{BB962C8B-B14F-4D97-AF65-F5344CB8AC3E}">
        <p14:creationId xmlns:p14="http://schemas.microsoft.com/office/powerpoint/2010/main" val="3517807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移動平均</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変動の激しい時系列を滑らかにする方法</a:t>
            </a:r>
            <a:endParaRPr kumimoji="1" lang="en-US" altLang="ja-JP" dirty="0" smtClean="0"/>
          </a:p>
          <a:p>
            <a:pPr lvl="1"/>
            <a:r>
              <a:rPr lang="ja-JP" altLang="en-US" dirty="0" smtClean="0"/>
              <a:t>長所：滑らかな推定値</a:t>
            </a:r>
            <a:endParaRPr lang="en-US" altLang="ja-JP" dirty="0" smtClean="0"/>
          </a:p>
          <a:p>
            <a:pPr lvl="1"/>
            <a:r>
              <a:rPr kumimoji="1" lang="ja-JP" altLang="en-US" dirty="0" smtClean="0"/>
              <a:t>短所：異常値に影響を受けやすい</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5029" y="3245205"/>
            <a:ext cx="3315163" cy="3496163"/>
          </a:xfrm>
          <a:prstGeom prst="rect">
            <a:avLst/>
          </a:prstGeom>
        </p:spPr>
      </p:pic>
    </p:spTree>
    <p:extLst>
      <p:ext uri="{BB962C8B-B14F-4D97-AF65-F5344CB8AC3E}">
        <p14:creationId xmlns:p14="http://schemas.microsoft.com/office/powerpoint/2010/main" val="114730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共分散関数</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408041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時系列の分布と定常性</a:t>
            </a:r>
            <a:endParaRPr kumimoji="1" lang="ja-JP" altLang="en-US" dirty="0"/>
          </a:p>
        </p:txBody>
      </p:sp>
      <p:sp>
        <p:nvSpPr>
          <p:cNvPr id="3" name="コンテンツ プレースホルダー 2"/>
          <p:cNvSpPr>
            <a:spLocks noGrp="1"/>
          </p:cNvSpPr>
          <p:nvPr>
            <p:ph idx="1"/>
          </p:nvPr>
        </p:nvSpPr>
        <p:spPr/>
        <p:txBody>
          <a:bodyPr/>
          <a:lstStyle/>
          <a:p>
            <a:r>
              <a:rPr lang="ja-JP" altLang="en-US" dirty="0"/>
              <a:t>同時分布</a:t>
            </a:r>
            <a:endParaRPr lang="en-US" altLang="ja-JP" dirty="0"/>
          </a:p>
          <a:p>
            <a:pPr lvl="1"/>
            <a:r>
              <a:rPr lang="ja-JP" altLang="en-US" dirty="0"/>
              <a:t>確率変数が複数あるときに複数の確率変数がとる値の組に対する確率</a:t>
            </a:r>
            <a:r>
              <a:rPr lang="ja-JP" altLang="en-US" dirty="0" smtClean="0"/>
              <a:t>分布</a:t>
            </a:r>
            <a:endParaRPr lang="en-US" altLang="ja-JP" dirty="0" smtClean="0"/>
          </a:p>
          <a:p>
            <a:pPr lvl="2"/>
            <a:r>
              <a:rPr lang="ja-JP" altLang="en-US" dirty="0"/>
              <a:t>確率</a:t>
            </a:r>
            <a:r>
              <a:rPr lang="ja-JP" altLang="en-US" dirty="0" smtClean="0"/>
              <a:t>分布</a:t>
            </a:r>
            <a:r>
              <a:rPr lang="ja-JP" altLang="en-US" dirty="0"/>
              <a:t>：</a:t>
            </a:r>
            <a:r>
              <a:rPr lang="ja-JP" altLang="en-US" dirty="0" smtClean="0"/>
              <a:t>確率</a:t>
            </a:r>
            <a:r>
              <a:rPr lang="ja-JP" altLang="en-US" dirty="0"/>
              <a:t>変数の分布を示すもの．確率の</a:t>
            </a:r>
            <a:r>
              <a:rPr lang="ja-JP" altLang="en-US" dirty="0" smtClean="0"/>
              <a:t>関数</a:t>
            </a:r>
            <a:endParaRPr lang="en-US" altLang="ja-JP" dirty="0" smtClean="0"/>
          </a:p>
          <a:p>
            <a:pPr lvl="2"/>
            <a:endParaRPr lang="en-US" altLang="ja-JP" dirty="0" smtClean="0"/>
          </a:p>
          <a:p>
            <a:r>
              <a:rPr lang="ja-JP" altLang="en-US" dirty="0" smtClean="0"/>
              <a:t>周辺</a:t>
            </a:r>
            <a:r>
              <a:rPr lang="ja-JP" altLang="en-US" dirty="0"/>
              <a:t>分布</a:t>
            </a:r>
            <a:endParaRPr lang="en-US" altLang="ja-JP" dirty="0"/>
          </a:p>
          <a:p>
            <a:pPr lvl="1"/>
            <a:r>
              <a:rPr lang="ja-JP" altLang="en-US" dirty="0"/>
              <a:t>確率変数をひとつに絞った確率分布</a:t>
            </a:r>
            <a:endParaRPr lang="en-US" altLang="ja-JP" dirty="0"/>
          </a:p>
          <a:p>
            <a:pPr lvl="1"/>
            <a:endParaRPr lang="en-US" altLang="ja-JP" dirty="0"/>
          </a:p>
          <a:p>
            <a:endParaRPr kumimoji="1" lang="ja-JP" altLang="en-US" dirty="0"/>
          </a:p>
        </p:txBody>
      </p:sp>
    </p:spTree>
    <p:extLst>
      <p:ext uri="{BB962C8B-B14F-4D97-AF65-F5344CB8AC3E}">
        <p14:creationId xmlns:p14="http://schemas.microsoft.com/office/powerpoint/2010/main" val="4046716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時系列の分布と定常性</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ormAutofit/>
              </a:bodyPr>
              <a:lstStyle/>
              <a:p>
                <a:r>
                  <a:rPr lang="ja-JP" altLang="en-US" dirty="0" smtClean="0"/>
                  <a:t>共分散</a:t>
                </a:r>
                <a:endParaRPr lang="en-US" altLang="ja-JP" dirty="0" smtClean="0"/>
              </a:p>
              <a:p>
                <a:pPr lvl="1"/>
                <a:r>
                  <a:rPr lang="en-US" altLang="ja-JP" dirty="0" smtClean="0"/>
                  <a:t>2</a:t>
                </a:r>
                <a:r>
                  <a:rPr lang="ja-JP" altLang="en-US" dirty="0" smtClean="0"/>
                  <a:t>組の対応するデータ間での平均からの偏差の積の平均値</a:t>
                </a:r>
                <a:endParaRPr lang="en-US" altLang="ja-JP" dirty="0" smtClean="0"/>
              </a:p>
              <a:p>
                <a:pPr lvl="1"/>
                <a:r>
                  <a:rPr lang="ja-JP" altLang="en-US" dirty="0"/>
                  <a:t>意味的には</a:t>
                </a:r>
                <a:r>
                  <a:rPr lang="ja-JP" altLang="en-US" dirty="0" smtClean="0"/>
                  <a:t>相関係数ほぼ同じ</a:t>
                </a:r>
                <a:endParaRPr lang="en-US" altLang="ja-JP" dirty="0" smtClean="0"/>
              </a:p>
              <a:p>
                <a:pPr lvl="2"/>
                <a:r>
                  <a:rPr lang="ja-JP" altLang="en-US" dirty="0"/>
                  <a:t>共</a:t>
                </a:r>
                <a:r>
                  <a:rPr lang="ja-JP" altLang="en-US" dirty="0" smtClean="0"/>
                  <a:t>分散：もとの値の大きさで数値が決まる</a:t>
                </a:r>
                <a:endParaRPr lang="en-US" altLang="ja-JP" dirty="0" smtClean="0"/>
              </a:p>
              <a:p>
                <a:pPr lvl="2"/>
                <a:r>
                  <a:rPr lang="ja-JP" altLang="en-US" dirty="0"/>
                  <a:t>相関</a:t>
                </a:r>
                <a:r>
                  <a:rPr lang="ja-JP" altLang="en-US" dirty="0" smtClean="0"/>
                  <a:t>係数：もとの値の大きさに左右されない</a:t>
                </a:r>
                <a:endParaRPr lang="en-US" altLang="ja-JP" dirty="0" smtClean="0"/>
              </a:p>
              <a:p>
                <a:r>
                  <a:rPr lang="ja-JP" altLang="en-US" dirty="0" smtClean="0"/>
                  <a:t>自己共分散</a:t>
                </a:r>
                <a:endParaRPr lang="en-US" altLang="ja-JP" dirty="0" smtClean="0"/>
              </a:p>
              <a:p>
                <a:pPr lvl="1"/>
                <a:r>
                  <a:rPr lang="ja-JP" altLang="en-US" dirty="0" smtClean="0"/>
                  <a:t>自分自身の時間をずらしたバージョンとの共分散</a:t>
                </a:r>
                <a:endParaRPr lang="en-US" altLang="ja-JP" dirty="0" smtClean="0"/>
              </a:p>
              <a:p>
                <a:pPr lvl="2"/>
                <a:r>
                  <a:rPr lang="ja-JP" altLang="en-US" dirty="0" smtClean="0"/>
                  <a:t>時系列</a:t>
                </a:r>
                <a14:m>
                  <m:oMath xmlns:m="http://schemas.openxmlformats.org/officeDocument/2006/math">
                    <m:sSub>
                      <m:sSubPr>
                        <m:ctrlPr>
                          <a:rPr lang="en-US" altLang="ja-JP" i="1" smtClean="0">
                            <a:latin typeface="Cambria Math"/>
                          </a:rPr>
                        </m:ctrlPr>
                      </m:sSubPr>
                      <m:e>
                        <m:r>
                          <a:rPr lang="en-US" altLang="ja-JP" b="0" i="1" smtClean="0">
                            <a:latin typeface="Cambria Math"/>
                          </a:rPr>
                          <m:t>𝑦</m:t>
                        </m:r>
                      </m:e>
                      <m:sub>
                        <m:r>
                          <a:rPr lang="en-US" altLang="ja-JP" b="0" i="1" smtClean="0">
                            <a:latin typeface="Cambria Math"/>
                          </a:rPr>
                          <m:t>𝑛</m:t>
                        </m:r>
                      </m:sub>
                    </m:sSub>
                  </m:oMath>
                </a14:m>
                <a:r>
                  <a:rPr lang="ja-JP" altLang="en-US" dirty="0" smtClean="0"/>
                  <a:t>と</a:t>
                </a:r>
                <a14:m>
                  <m:oMath xmlns:m="http://schemas.openxmlformats.org/officeDocument/2006/math">
                    <m:sSub>
                      <m:sSubPr>
                        <m:ctrlPr>
                          <a:rPr lang="en-US" altLang="ja-JP" i="1">
                            <a:latin typeface="Cambria Math"/>
                          </a:rPr>
                        </m:ctrlPr>
                      </m:sSubPr>
                      <m:e>
                        <m:r>
                          <a:rPr lang="en-US" altLang="ja-JP" i="1">
                            <a:latin typeface="Cambria Math"/>
                          </a:rPr>
                          <m:t>𝑦</m:t>
                        </m:r>
                      </m:e>
                      <m:sub>
                        <m:r>
                          <a:rPr lang="en-US" altLang="ja-JP" i="1">
                            <a:latin typeface="Cambria Math"/>
                          </a:rPr>
                          <m:t>𝑛</m:t>
                        </m:r>
                        <m:r>
                          <a:rPr lang="en-US" altLang="ja-JP" b="0" i="1" smtClean="0">
                            <a:latin typeface="Cambria Math"/>
                          </a:rPr>
                          <m:t>−</m:t>
                        </m:r>
                        <m:r>
                          <a:rPr lang="en-US" altLang="ja-JP" b="0" i="1" smtClean="0">
                            <a:latin typeface="Cambria Math"/>
                          </a:rPr>
                          <m:t>𝑘</m:t>
                        </m:r>
                      </m:sub>
                    </m:sSub>
                    <m:r>
                      <a:rPr lang="en-US" altLang="ja-JP" i="1">
                        <a:latin typeface="Cambria Math"/>
                      </a:rPr>
                      <m:t> </m:t>
                    </m:r>
                  </m:oMath>
                </a14:m>
                <a:r>
                  <a:rPr lang="ja-JP" altLang="en-US" dirty="0" smtClean="0"/>
                  <a:t>との共分散</a:t>
                </a:r>
                <a:endParaRPr lang="en-US" altLang="ja-JP" dirty="0"/>
              </a:p>
              <a:p>
                <a:endParaRPr lang="en-US" altLang="ja-JP"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1">
                <a:blip r:embed="rId2"/>
                <a:stretch>
                  <a:fillRect l="-1630" t="-2426" r="-741" b="-80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201352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時系列の分布と定常性</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時系列データは平均，分散，共分散だけで特徴を捉えられるわけではない</a:t>
            </a:r>
            <a:endParaRPr kumimoji="1" lang="en-US" altLang="ja-JP" dirty="0" smtClean="0"/>
          </a:p>
          <a:p>
            <a:pPr lvl="1"/>
            <a:r>
              <a:rPr lang="ja-JP" altLang="en-US" dirty="0" smtClean="0"/>
              <a:t>同時確率密度関数を調べる必要がある</a:t>
            </a:r>
            <a:endParaRPr lang="en-US" altLang="ja-JP" dirty="0" smtClean="0"/>
          </a:p>
          <a:p>
            <a:pPr lvl="8"/>
            <a:endParaRPr kumimoji="1" lang="en-US" altLang="ja-JP" dirty="0" smtClean="0"/>
          </a:p>
          <a:p>
            <a:r>
              <a:rPr kumimoji="1" lang="ja-JP" altLang="en-US" dirty="0" smtClean="0"/>
              <a:t>同時確率密度関数</a:t>
            </a:r>
            <a:endParaRPr kumimoji="1" lang="en-US" altLang="ja-JP" dirty="0" smtClean="0"/>
          </a:p>
          <a:p>
            <a:pPr lvl="1"/>
            <a:r>
              <a:rPr kumimoji="1" lang="en-US" altLang="ja-JP" dirty="0" smtClean="0"/>
              <a:t>X=1</a:t>
            </a:r>
            <a:r>
              <a:rPr kumimoji="1" lang="ja-JP" altLang="en-US" dirty="0" err="1" smtClean="0"/>
              <a:t>，</a:t>
            </a:r>
            <a:r>
              <a:rPr kumimoji="1" lang="en-US" altLang="ja-JP" dirty="0" smtClean="0"/>
              <a:t>Y=0</a:t>
            </a:r>
            <a:r>
              <a:rPr kumimoji="1" lang="ja-JP" altLang="en-US" dirty="0" smtClean="0"/>
              <a:t>のとき値はこうなる　といった関数</a:t>
            </a:r>
            <a:endParaRPr kumimoji="1" lang="en-US" altLang="ja-JP" dirty="0" smtClean="0"/>
          </a:p>
          <a:p>
            <a:pPr lvl="1"/>
            <a:r>
              <a:rPr kumimoji="1" lang="ja-JP" altLang="en-US" dirty="0" smtClean="0"/>
              <a:t>連続なデータに関しては積分型で示せる</a:t>
            </a:r>
            <a:endParaRPr kumimoji="1" lang="en-US" altLang="ja-JP" dirty="0"/>
          </a:p>
          <a:p>
            <a:endParaRPr kumimoji="1" lang="ja-JP" altLang="en-US" dirty="0"/>
          </a:p>
        </p:txBody>
      </p:sp>
    </p:spTree>
    <p:extLst>
      <p:ext uri="{BB962C8B-B14F-4D97-AF65-F5344CB8AC3E}">
        <p14:creationId xmlns:p14="http://schemas.microsoft.com/office/powerpoint/2010/main" val="1903141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多変量時系列</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相互共分散関数</a:t>
            </a:r>
            <a:endParaRPr kumimoji="1" lang="en-US" altLang="ja-JP" dirty="0" smtClean="0"/>
          </a:p>
          <a:p>
            <a:pPr lvl="1"/>
            <a:r>
              <a:rPr lang="ja-JP" altLang="en-US" dirty="0"/>
              <a:t>自己共</a:t>
            </a:r>
            <a:r>
              <a:rPr lang="ja-JP" altLang="en-US" dirty="0" smtClean="0"/>
              <a:t>分散の多変量時系列バージョン</a:t>
            </a:r>
            <a:endParaRPr lang="en-US" altLang="ja-JP" dirty="0" smtClean="0"/>
          </a:p>
          <a:p>
            <a:pPr lvl="1"/>
            <a:endParaRPr kumimoji="1" lang="en-US" altLang="ja-JP" dirty="0" smtClean="0"/>
          </a:p>
          <a:p>
            <a:r>
              <a:rPr lang="ja-JP" altLang="en-US" dirty="0" smtClean="0"/>
              <a:t>相互相関関数</a:t>
            </a:r>
            <a:endParaRPr lang="en-US" altLang="ja-JP" dirty="0" smtClean="0"/>
          </a:p>
          <a:p>
            <a:pPr lvl="1"/>
            <a:r>
              <a:rPr kumimoji="1" lang="ja-JP" altLang="en-US"/>
              <a:t>自己</a:t>
            </a:r>
            <a:r>
              <a:rPr kumimoji="1" lang="ja-JP" altLang="en-US" smtClean="0"/>
              <a:t>相関関数の多変量時系列バージョン</a:t>
            </a:r>
            <a:endParaRPr kumimoji="1" lang="ja-JP" altLang="en-US" dirty="0"/>
          </a:p>
        </p:txBody>
      </p:sp>
    </p:spTree>
    <p:extLst>
      <p:ext uri="{BB962C8B-B14F-4D97-AF65-F5344CB8AC3E}">
        <p14:creationId xmlns:p14="http://schemas.microsoft.com/office/powerpoint/2010/main" val="343631855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4113</TotalTime>
  <Words>665</Words>
  <Application>Microsoft Office PowerPoint</Application>
  <PresentationFormat>画面に合わせる (4:3)</PresentationFormat>
  <Paragraphs>125</Paragraphs>
  <Slides>18</Slides>
  <Notes>0</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Office ​​テーマ</vt:lpstr>
      <vt:lpstr>時系列解析入門</vt:lpstr>
      <vt:lpstr>文献紹介</vt:lpstr>
      <vt:lpstr>目次</vt:lpstr>
      <vt:lpstr>時系列データの解析とその準備</vt:lpstr>
      <vt:lpstr>時系列データ</vt:lpstr>
      <vt:lpstr>時系列データの分類（１）</vt:lpstr>
      <vt:lpstr>時系列データの分類（２）</vt:lpstr>
      <vt:lpstr>時系列解析の目的</vt:lpstr>
      <vt:lpstr>時系列データの前処理</vt:lpstr>
      <vt:lpstr>変数変換</vt:lpstr>
      <vt:lpstr>差分（階差）</vt:lpstr>
      <vt:lpstr>前期比・前年同期比</vt:lpstr>
      <vt:lpstr>移動平均</vt:lpstr>
      <vt:lpstr>共分散関数</vt:lpstr>
      <vt:lpstr>時系列の分布と定常性</vt:lpstr>
      <vt:lpstr>時系列の分布と定常性</vt:lpstr>
      <vt:lpstr>時系列の分布と定常性</vt:lpstr>
      <vt:lpstr>多変量時系列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時系列解析入門</dc:title>
  <dc:creator>oss.wakayama</dc:creator>
  <cp:lastModifiedBy>oss.wakayama</cp:lastModifiedBy>
  <cp:revision>32</cp:revision>
  <dcterms:created xsi:type="dcterms:W3CDTF">2014-07-29T06:41:53Z</dcterms:created>
  <dcterms:modified xsi:type="dcterms:W3CDTF">2014-08-20T05:46:33Z</dcterms:modified>
</cp:coreProperties>
</file>