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73001" autoAdjust="0"/>
  </p:normalViewPr>
  <p:slideViewPr>
    <p:cSldViewPr snapToGrid="0">
      <p:cViewPr varScale="1">
        <p:scale>
          <a:sx n="77" d="100"/>
          <a:sy n="77" d="100"/>
        </p:scale>
        <p:origin x="108" y="168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CED04-F8D2-4D98-88C0-158FBCC8E8CE}" type="datetimeFigureOut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FD2A9-3A83-47A9-8427-0C4CE71AA4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249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FD2A9-3A83-47A9-8427-0C4CE71AA4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324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共</a:t>
            </a:r>
            <a:r>
              <a:rPr lang="ja-JP" altLang="en-US"/>
              <a:t>進化のプロセスを定量的に示すために遅延相関分析を利用する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FD2A9-3A83-47A9-8427-0C4CE71AA4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638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Commiter</a:t>
            </a:r>
            <a:r>
              <a:rPr kumimoji="1" lang="en-US" altLang="ja-JP" dirty="0" smtClean="0"/>
              <a:t> … </a:t>
            </a:r>
            <a:r>
              <a:rPr kumimoji="1" lang="ja-JP" altLang="en-US" dirty="0" smtClean="0"/>
              <a:t>コミッタ数</a:t>
            </a:r>
            <a:endParaRPr kumimoji="1" lang="en-US" altLang="ja-JP" dirty="0" smtClean="0"/>
          </a:p>
          <a:p>
            <a:r>
              <a:rPr kumimoji="1" lang="en-US" altLang="ja-JP" dirty="0" smtClean="0"/>
              <a:t>Fixer</a:t>
            </a:r>
            <a:r>
              <a:rPr kumimoji="1" lang="en-US" altLang="ja-JP" baseline="0" dirty="0" smtClean="0"/>
              <a:t> …</a:t>
            </a:r>
            <a:r>
              <a:rPr kumimoji="1" lang="ja-JP" altLang="en-US" baseline="0" dirty="0" smtClean="0"/>
              <a:t>　バグ修正者数</a:t>
            </a:r>
            <a:endParaRPr kumimoji="1" lang="ja-JP" altLang="en-US" dirty="0" smtClean="0"/>
          </a:p>
          <a:p>
            <a:r>
              <a:rPr kumimoji="1" lang="en-US" altLang="ja-JP" dirty="0" err="1" smtClean="0"/>
              <a:t>AvgCyclomatic</a:t>
            </a:r>
            <a:r>
              <a:rPr kumimoji="1" lang="en-US" altLang="ja-JP" baseline="0" dirty="0" smtClean="0"/>
              <a:t> … </a:t>
            </a:r>
            <a:r>
              <a:rPr kumimoji="1" lang="ja-JP" altLang="en-US" baseline="0" dirty="0" smtClean="0"/>
              <a:t>複雑度</a:t>
            </a:r>
            <a:endParaRPr kumimoji="1" lang="en-US" altLang="ja-JP" baseline="0" dirty="0" smtClean="0"/>
          </a:p>
          <a:p>
            <a:r>
              <a:rPr kumimoji="1" lang="en-US" altLang="ja-JP" dirty="0" err="1" smtClean="0"/>
              <a:t>CountLineCodeDecl</a:t>
            </a:r>
            <a:r>
              <a:rPr kumimoji="1" lang="en-US" altLang="ja-JP" baseline="0" dirty="0" smtClean="0"/>
              <a:t> … </a:t>
            </a:r>
            <a:r>
              <a:rPr kumimoji="1" lang="ja-JP" altLang="en-US" baseline="0" dirty="0" smtClean="0"/>
              <a:t>宣言部の行数</a:t>
            </a:r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FD2A9-3A83-47A9-8427-0C4CE71AA4F7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6539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NumberOfForums</a:t>
            </a:r>
            <a:r>
              <a:rPr kumimoji="1" lang="en-US" altLang="ja-JP" dirty="0" smtClean="0"/>
              <a:t> … </a:t>
            </a:r>
            <a:r>
              <a:rPr kumimoji="1" lang="ja-JP" altLang="en-US" dirty="0" smtClean="0"/>
              <a:t>プロジェクトに投稿された回数</a:t>
            </a:r>
            <a:endParaRPr kumimoji="1" lang="en-US" altLang="ja-JP" dirty="0" smtClean="0"/>
          </a:p>
          <a:p>
            <a:r>
              <a:rPr kumimoji="1" lang="en-US" altLang="ja-JP" dirty="0" err="1" smtClean="0"/>
              <a:t>Commiter</a:t>
            </a:r>
            <a:r>
              <a:rPr kumimoji="1" lang="en-US" altLang="ja-JP" dirty="0" smtClean="0"/>
              <a:t> … </a:t>
            </a:r>
            <a:r>
              <a:rPr kumimoji="1" lang="ja-JP" altLang="en-US" dirty="0" smtClean="0"/>
              <a:t>コミッタ数</a:t>
            </a:r>
            <a:endParaRPr kumimoji="1" lang="en-US" altLang="ja-JP" dirty="0" smtClean="0"/>
          </a:p>
          <a:p>
            <a:r>
              <a:rPr kumimoji="1" lang="en-US" altLang="ja-JP" dirty="0" smtClean="0"/>
              <a:t>Reporter …</a:t>
            </a:r>
            <a:r>
              <a:rPr kumimoji="1" lang="ja-JP" altLang="en-US" dirty="0" smtClean="0"/>
              <a:t>　バグ報告者数</a:t>
            </a:r>
            <a:endParaRPr kumimoji="1" lang="en-US" altLang="ja-JP" dirty="0" smtClean="0"/>
          </a:p>
          <a:p>
            <a:r>
              <a:rPr kumimoji="1" lang="en-US" altLang="ja-JP" dirty="0" smtClean="0"/>
              <a:t>Fixer</a:t>
            </a:r>
            <a:r>
              <a:rPr kumimoji="1" lang="en-US" altLang="ja-JP" baseline="0" dirty="0" smtClean="0"/>
              <a:t> …</a:t>
            </a:r>
            <a:r>
              <a:rPr kumimoji="1" lang="ja-JP" altLang="en-US" baseline="0" dirty="0" smtClean="0"/>
              <a:t>　バグ修正者数</a:t>
            </a:r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FD2A9-3A83-47A9-8427-0C4CE71AA4F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474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D3799-88CB-413B-8BB8-DD544FA5C23E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91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1A9A3-AE97-4DAA-9BE1-0F40859257E2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86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57E8-B516-41E4-8962-5040493B6D32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44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64744-4E8B-44B0-9CF4-F957FBCF8E05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04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5456-9CCD-4B83-99C7-00E40B36C176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45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401A5-EBEE-4479-B7EA-319EFF29C1E5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229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B243-CBEB-43EC-BA49-36931264D834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53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C79CA837-5BCC-4D07-8C9E-226954CB1090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56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7A618-36F6-4A73-BB25-85A3CC2BF645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55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8D1B-4EF2-4F7C-9E24-28932B5E0848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881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42386-CC89-4282-B623-13A670EE7ED8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94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9CB40F3-2230-4494-B19C-9770854C2D77}" type="datetime1">
              <a:rPr kumimoji="1" lang="ja-JP" altLang="en-US" smtClean="0"/>
              <a:t>2017/5/22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15E6FAE-75AE-4844-ACFD-6487B8ED00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1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 smtClean="0"/>
              <a:t>OSS</a:t>
            </a:r>
            <a:r>
              <a:rPr kumimoji="1" lang="ja-JP" altLang="en-US" sz="4400" dirty="0" smtClean="0"/>
              <a:t>開発における</a:t>
            </a:r>
            <a:r>
              <a:rPr kumimoji="1" lang="en-US" altLang="ja-JP" sz="4400" dirty="0" smtClean="0"/>
              <a:t/>
            </a:r>
            <a:br>
              <a:rPr kumimoji="1" lang="en-US" altLang="ja-JP" sz="4400" dirty="0" smtClean="0"/>
            </a:br>
            <a:r>
              <a:rPr kumimoji="1" lang="ja-JP" altLang="en-US" sz="4400" dirty="0" smtClean="0"/>
              <a:t>共進化プロセスの理解のための遅延相関分析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kumimoji="1" lang="ja-JP" altLang="en-US" sz="2800" dirty="0" smtClean="0"/>
              <a:t>山谷　陽亮，大平　雅雄，伊原　彰紀</a:t>
            </a:r>
            <a:endParaRPr kumimoji="1" lang="en-US" altLang="ja-JP" sz="2800" dirty="0" smtClean="0"/>
          </a:p>
          <a:p>
            <a:pPr algn="r"/>
            <a:endParaRPr lang="en-US" altLang="ja-JP" sz="2800" dirty="0"/>
          </a:p>
          <a:p>
            <a:pPr algn="r"/>
            <a:r>
              <a:rPr kumimoji="1" lang="en-US" altLang="ja-JP" sz="2800" dirty="0" smtClean="0"/>
              <a:t>2013</a:t>
            </a:r>
            <a:r>
              <a:rPr kumimoji="1" lang="ja-JP" altLang="en-US" sz="2800" dirty="0" smtClean="0"/>
              <a:t>情報処理学会研究報告</a:t>
            </a:r>
            <a:endParaRPr kumimoji="1" lang="ja-JP" altLang="en-US" sz="2800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094480" y="6384630"/>
            <a:ext cx="3617103" cy="365125"/>
          </a:xfrm>
        </p:spPr>
        <p:txBody>
          <a:bodyPr/>
          <a:lstStyle/>
          <a:p>
            <a:pPr algn="r"/>
            <a:r>
              <a:rPr kumimoji="1" lang="ja-JP" altLang="en-US" sz="2000" b="1" dirty="0" smtClean="0"/>
              <a:t>蘆田　誠人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178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/>
              <a:t>OSS</a:t>
            </a:r>
            <a:r>
              <a:rPr kumimoji="1" lang="ja-JP" altLang="en-US" sz="2400" dirty="0"/>
              <a:t>の進化が著しい</a:t>
            </a:r>
            <a:endParaRPr lang="en-US" altLang="ja-JP" sz="2400" dirty="0"/>
          </a:p>
          <a:p>
            <a:pPr marL="363538" indent="0">
              <a:buFont typeface="Wingdings" panose="05000000000000000000" pitchFamily="2" charset="2"/>
              <a:buChar char="ü"/>
            </a:pPr>
            <a:r>
              <a:rPr kumimoji="1" lang="ja-JP" altLang="en-US" sz="2400"/>
              <a:t>　コミュニティ</a:t>
            </a:r>
            <a:r>
              <a:rPr kumimoji="1" lang="ja-JP" altLang="en-US" sz="2400" dirty="0"/>
              <a:t>に参加する参加者が増加</a:t>
            </a:r>
            <a:endParaRPr lang="en-US" altLang="ja-JP" sz="2400" dirty="0"/>
          </a:p>
          <a:p>
            <a:pPr marL="363538" indent="0">
              <a:buFont typeface="Wingdings" panose="05000000000000000000" pitchFamily="2" charset="2"/>
              <a:buChar char="ü"/>
            </a:pPr>
            <a:r>
              <a:rPr lang="ja-JP" altLang="en-US" sz="2400"/>
              <a:t>　アーティファクト</a:t>
            </a:r>
            <a:r>
              <a:rPr lang="ja-JP" altLang="en-US" sz="2400" dirty="0"/>
              <a:t>におけるバグの増加</a:t>
            </a:r>
            <a:endParaRPr lang="en-US" altLang="ja-JP" sz="2400" dirty="0"/>
          </a:p>
          <a:p>
            <a:pPr marL="363538" indent="0">
              <a:buFont typeface="Wingdings" panose="05000000000000000000" pitchFamily="2" charset="2"/>
              <a:buChar char="ü"/>
            </a:pPr>
            <a:r>
              <a:rPr kumimoji="1" lang="ja-JP" altLang="en-US" sz="2400"/>
              <a:t>　開発者</a:t>
            </a:r>
            <a:r>
              <a:rPr kumimoji="1" lang="ja-JP" altLang="en-US" sz="2400" dirty="0"/>
              <a:t>のレベル上昇</a:t>
            </a:r>
            <a:endParaRPr lang="en-US" altLang="ja-JP" sz="2400" dirty="0"/>
          </a:p>
          <a:p>
            <a:endParaRPr kumimoji="1" lang="en-US" altLang="ja-JP" sz="2400" dirty="0"/>
          </a:p>
          <a:p>
            <a:r>
              <a:rPr lang="ja-JP" altLang="en-US" sz="2400" dirty="0"/>
              <a:t>　　</a:t>
            </a:r>
            <a:r>
              <a:rPr kumimoji="1" lang="ja-JP" altLang="en-US" sz="2400" u="sng" dirty="0"/>
              <a:t>お互いが影響しあいながら</a:t>
            </a:r>
            <a:r>
              <a:rPr kumimoji="1" lang="en-US" altLang="ja-JP" sz="2400" u="sng" dirty="0"/>
              <a:t>OSS</a:t>
            </a:r>
            <a:r>
              <a:rPr kumimoji="1" lang="ja-JP" altLang="en-US" sz="2400" u="sng" dirty="0" err="1"/>
              <a:t>は進</a:t>
            </a:r>
            <a:r>
              <a:rPr kumimoji="1" lang="ja-JP" altLang="en-US" sz="2400" u="sng" dirty="0"/>
              <a:t>化していくもの</a:t>
            </a:r>
          </a:p>
          <a:p>
            <a:pPr algn="ctr"/>
            <a:r>
              <a:rPr lang="ja-JP" altLang="en-US" sz="2400" dirty="0"/>
              <a:t>↓</a:t>
            </a:r>
            <a:endParaRPr lang="en-US" altLang="ja-JP" sz="2400" dirty="0"/>
          </a:p>
          <a:p>
            <a:pPr algn="ctr"/>
            <a:r>
              <a:rPr lang="ja-JP" altLang="en-US" sz="2400"/>
              <a:t>共進化</a:t>
            </a: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79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遅延相関分析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2800" u="sng" dirty="0" smtClean="0"/>
              <a:t>相関分析</a:t>
            </a:r>
            <a:endParaRPr lang="en-US" altLang="ja-JP" sz="2800" u="sng" dirty="0" smtClean="0"/>
          </a:p>
          <a:p>
            <a:r>
              <a:rPr lang="ja-JP" altLang="en-US" sz="2400" dirty="0" smtClean="0"/>
              <a:t>一方のレイヤーの変化が他方のレイヤーの変化に影響を与えるかを調査</a:t>
            </a:r>
            <a:endParaRPr lang="en-US" altLang="ja-JP" sz="2400" dirty="0" smtClean="0"/>
          </a:p>
          <a:p>
            <a:endParaRPr lang="en-US" altLang="ja-JP" dirty="0"/>
          </a:p>
          <a:p>
            <a:pPr marL="0" indent="0">
              <a:buNone/>
            </a:pPr>
            <a:r>
              <a:rPr lang="ja-JP" altLang="en-US" sz="2800" b="1" u="sng" dirty="0" smtClean="0">
                <a:solidFill>
                  <a:srgbClr val="FF0000"/>
                </a:solidFill>
              </a:rPr>
              <a:t>遅延相関分析</a:t>
            </a:r>
            <a:endParaRPr lang="en-US" altLang="ja-JP" sz="2800" b="1" u="sng" dirty="0" smtClean="0">
              <a:solidFill>
                <a:srgbClr val="FF0000"/>
              </a:solidFill>
            </a:endParaRPr>
          </a:p>
          <a:p>
            <a:r>
              <a:rPr lang="ja-JP" altLang="en-US" sz="2400" dirty="0" smtClean="0"/>
              <a:t>どれだけ</a:t>
            </a:r>
            <a:r>
              <a:rPr lang="ja-JP" altLang="en-US" sz="2400" dirty="0"/>
              <a:t>の</a:t>
            </a:r>
            <a:r>
              <a:rPr lang="ja-JP" altLang="en-US" sz="2400" dirty="0" smtClean="0"/>
              <a:t>期間の遅延をもって一方のレイヤーの変化が他方のレイヤーの変化に影響を与えるか</a:t>
            </a:r>
            <a:endParaRPr lang="en-US" altLang="ja-JP" sz="240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0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892" y="4190407"/>
            <a:ext cx="3873935" cy="21717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遅延相関分析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60" y="1737361"/>
            <a:ext cx="7932734" cy="4023360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三つのパラメータを定義</a:t>
            </a:r>
            <a:endParaRPr kumimoji="1" lang="en-US" altLang="ja-JP" sz="2400" dirty="0"/>
          </a:p>
          <a:p>
            <a:r>
              <a:rPr lang="ja-JP" altLang="en-US" sz="2400" dirty="0"/>
              <a:t>　加算係数 ・・・ 説明変数の値を累積させた期間</a:t>
            </a:r>
            <a:endParaRPr lang="en-US" altLang="ja-JP" sz="2400" dirty="0"/>
          </a:p>
          <a:p>
            <a:r>
              <a:rPr kumimoji="1" lang="ja-JP" altLang="en-US" sz="2400" dirty="0"/>
              <a:t>　差分係数 </a:t>
            </a:r>
            <a:r>
              <a:rPr lang="ja-JP" altLang="en-US" sz="2400" dirty="0"/>
              <a:t>・・・ 目的変数の値の変化を考慮する期間</a:t>
            </a:r>
            <a:endParaRPr kumimoji="1" lang="en-US" altLang="ja-JP" sz="2400" dirty="0"/>
          </a:p>
          <a:p>
            <a:r>
              <a:rPr lang="ja-JP" altLang="en-US" sz="2400" dirty="0"/>
              <a:t>　遅延係数 ・・・ 説明変数の累積が目的変数の変化に</a:t>
            </a:r>
            <a:endParaRPr lang="en-US" altLang="ja-JP" sz="2400" dirty="0"/>
          </a:p>
          <a:p>
            <a:r>
              <a:rPr lang="ja-JP" altLang="en-US" sz="2400" dirty="0"/>
              <a:t>　　　　　　　　　　影響を</a:t>
            </a:r>
            <a:r>
              <a:rPr lang="ja-JP" altLang="en-US" sz="2400"/>
              <a:t>与える期間</a:t>
            </a:r>
            <a:r>
              <a:rPr lang="ja-JP" altLang="en-US" dirty="0"/>
              <a:t>　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722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アルゴリズム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2400" dirty="0" smtClean="0"/>
                  <a:t>STEP1 : </a:t>
                </a:r>
                <a:r>
                  <a:rPr lang="ja-JP" altLang="en-US" sz="2400" dirty="0" smtClean="0"/>
                  <a:t>説明変数の累積値を求める</a:t>
                </a:r>
                <a:r>
                  <a:rPr lang="en-US" altLang="ja-JP" sz="2400" dirty="0" smtClean="0"/>
                  <a:t>(</a:t>
                </a:r>
                <a:r>
                  <a:rPr lang="ja-JP" altLang="en-US" sz="2400" dirty="0" smtClean="0"/>
                  <a:t>加算係数 </a:t>
                </a:r>
                <a:r>
                  <a:rPr lang="en-US" altLang="ja-JP" sz="2400" dirty="0"/>
                  <a:t>i</a:t>
                </a:r>
                <a:r>
                  <a:rPr lang="en-US" altLang="ja-JP" sz="2400" dirty="0" smtClean="0"/>
                  <a:t> – j </a:t>
                </a:r>
                <a:r>
                  <a:rPr lang="ja-JP" altLang="en-US" sz="2400" dirty="0" smtClean="0"/>
                  <a:t>間</a:t>
                </a:r>
                <a:r>
                  <a:rPr lang="en-US" altLang="ja-JP" sz="2400" dirty="0" smtClean="0"/>
                  <a:t>)</a:t>
                </a:r>
              </a:p>
              <a:p>
                <a:pPr marL="0" indent="0" algn="ctr">
                  <a:buNone/>
                </a:pPr>
                <a:r>
                  <a:rPr lang="en-US" altLang="ja-JP" sz="2800" dirty="0" smtClean="0"/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𝑖𝑗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+⋯+ </m:t>
                    </m:r>
                    <m:sSub>
                      <m:sSubPr>
                        <m:ctrlP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kumimoji="1" lang="en-US" altLang="ja-JP" sz="2400" dirty="0"/>
              </a:p>
              <a:p>
                <a:pPr marL="871400" lvl="5" indent="0">
                  <a:buNone/>
                </a:pPr>
                <a:endParaRPr lang="en-US" altLang="ja-JP" sz="1600" dirty="0"/>
              </a:p>
              <a:p>
                <a:pPr marL="871400" lvl="5" indent="0">
                  <a:buNone/>
                </a:pPr>
                <a:r>
                  <a:rPr kumimoji="1" lang="en-US" altLang="ja-JP" sz="1600" dirty="0" smtClean="0"/>
                  <a:t> 		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ja-JP" altLang="en-US" sz="2400" dirty="0" smtClean="0"/>
                  <a:t>　：　時刻</a:t>
                </a:r>
                <a:r>
                  <a:rPr lang="en-US" altLang="ja-JP" sz="2400" dirty="0" smtClean="0"/>
                  <a:t>i</a:t>
                </a:r>
                <a:r>
                  <a:rPr lang="ja-JP" altLang="en-US" sz="2400" dirty="0" smtClean="0"/>
                  <a:t>における説明変数の値</a:t>
                </a:r>
                <a:endParaRPr lang="en-US" altLang="ja-JP" sz="2400" dirty="0" smtClean="0"/>
              </a:p>
              <a:p>
                <a:pPr marL="871400" lvl="5" indent="0">
                  <a:buNone/>
                </a:pPr>
                <a:r>
                  <a:rPr kumimoji="1" lang="ja-JP" altLang="en-US" sz="2400" dirty="0"/>
                  <a:t>　</a:t>
                </a:r>
                <a:r>
                  <a:rPr kumimoji="1" lang="en-US" altLang="ja-JP" sz="2400" dirty="0" smtClean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kumimoji="1" lang="en-US" altLang="ja-JP" sz="2400" dirty="0" smtClean="0"/>
                  <a:t> :</a:t>
                </a:r>
                <a:r>
                  <a:rPr kumimoji="1" lang="ja-JP" altLang="en-US" sz="2400" dirty="0" smtClean="0"/>
                  <a:t>　説明変数の累積値</a:t>
                </a:r>
                <a:endParaRPr kumimoji="1" lang="en-US" altLang="ja-JP" sz="2400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27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0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アルゴリズム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sz="2400" dirty="0" smtClean="0"/>
                  <a:t>STEP2 : </a:t>
                </a:r>
                <a:r>
                  <a:rPr kumimoji="1" lang="ja-JP" altLang="en-US" sz="2400" dirty="0" smtClean="0"/>
                  <a:t>目的変数の値の変化値を求める</a:t>
                </a:r>
                <a:endParaRPr kumimoji="1" lang="en-US" altLang="ja-JP" sz="2400" dirty="0" smtClean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kumimoji="1" lang="en-US" altLang="ja-JP" dirty="0" smtClean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871400" lvl="5" indent="0">
                  <a:buNone/>
                </a:pPr>
                <a:r>
                  <a:rPr lang="en-US" altLang="ja-JP" sz="240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ja-JP" altLang="en-US" sz="2400" dirty="0"/>
                  <a:t>　：　</a:t>
                </a:r>
                <a:r>
                  <a:rPr lang="ja-JP" altLang="en-US" sz="2400" dirty="0" smtClean="0"/>
                  <a:t>時刻</a:t>
                </a:r>
                <a:r>
                  <a:rPr lang="en-US" altLang="ja-JP" sz="2400" dirty="0" smtClean="0"/>
                  <a:t>n</a:t>
                </a:r>
                <a:r>
                  <a:rPr lang="ja-JP" altLang="en-US" sz="2400" dirty="0" smtClean="0"/>
                  <a:t>に</a:t>
                </a:r>
                <a:r>
                  <a:rPr lang="ja-JP" altLang="en-US" sz="2400" dirty="0"/>
                  <a:t>おける説明変数の値</a:t>
                </a:r>
                <a:endParaRPr lang="en-US" altLang="ja-JP" sz="2400" dirty="0"/>
              </a:p>
              <a:p>
                <a:pPr marL="871400" lvl="5" indent="0">
                  <a:buNone/>
                </a:pPr>
                <a:r>
                  <a:rPr lang="ja-JP" altLang="en-US" sz="2400" dirty="0"/>
                  <a:t>　</a:t>
                </a:r>
                <a:r>
                  <a:rPr lang="en-US" altLang="ja-JP" sz="240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ja-JP" sz="2400" dirty="0"/>
                  <a:t> </a:t>
                </a:r>
                <a:r>
                  <a:rPr lang="ja-JP" altLang="en-US" sz="2400" dirty="0" smtClean="0"/>
                  <a:t> ：   時刻</a:t>
                </a:r>
                <a:r>
                  <a:rPr lang="en-US" altLang="ja-JP" sz="2400" dirty="0" smtClean="0"/>
                  <a:t>m</a:t>
                </a:r>
                <a:r>
                  <a:rPr lang="ja-JP" altLang="en-US" sz="2400" dirty="0" smtClean="0"/>
                  <a:t>における説明変数の値</a:t>
                </a:r>
                <a:endParaRPr lang="en-US" altLang="ja-JP" sz="2400" dirty="0"/>
              </a:p>
              <a:p>
                <a:pPr marL="0" indent="0" algn="ctr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423" t="-27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5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アルゴリズム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 smtClean="0"/>
              <a:t>STEP</a:t>
            </a:r>
            <a:r>
              <a:rPr lang="en-US" altLang="ja-JP" sz="2400" dirty="0" smtClean="0"/>
              <a:t>3 : STEP1,STEP2</a:t>
            </a:r>
            <a:r>
              <a:rPr lang="ja-JP" altLang="en-US" sz="2400" dirty="0" smtClean="0"/>
              <a:t>より相関係数を求める</a:t>
            </a:r>
            <a:endParaRPr lang="en-US" altLang="ja-JP" sz="2400" dirty="0" smtClean="0"/>
          </a:p>
          <a:p>
            <a:endParaRPr kumimoji="1" lang="en-US" altLang="ja-JP" sz="2400" dirty="0"/>
          </a:p>
          <a:p>
            <a:r>
              <a:rPr lang="ja-JP" altLang="en-US" sz="2400" dirty="0" smtClean="0"/>
              <a:t>　→　ピアソンの積率相関係数を用いて求める</a:t>
            </a: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44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アルゴリズム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 smtClean="0"/>
              <a:t>STEP4  :  STEP1</a:t>
            </a:r>
            <a:r>
              <a:rPr kumimoji="1" lang="ja-JP" altLang="en-US" sz="2400" dirty="0" smtClean="0"/>
              <a:t>から</a:t>
            </a:r>
            <a:r>
              <a:rPr kumimoji="1" lang="en-US" altLang="ja-JP" sz="2400" dirty="0" smtClean="0"/>
              <a:t>STEP3</a:t>
            </a:r>
            <a:r>
              <a:rPr kumimoji="1" lang="ja-JP" altLang="en-US" sz="2400" dirty="0" smtClean="0"/>
              <a:t>までの</a:t>
            </a:r>
            <a:r>
              <a:rPr kumimoji="1" lang="ja-JP" altLang="en-US" sz="2400" dirty="0" smtClean="0"/>
              <a:t>処理を各パラメータの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　　　　　全組み合わせについて行う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lang="en-US" altLang="ja-JP" sz="2400" dirty="0" smtClean="0"/>
              <a:t>STEP5 : </a:t>
            </a:r>
            <a:r>
              <a:rPr lang="ja-JP" altLang="en-US" sz="2400" dirty="0" smtClean="0"/>
              <a:t>相関係数の絶対値が最大となる際の</a:t>
            </a:r>
            <a:r>
              <a:rPr lang="ja-JP" altLang="en-US" sz="2400" dirty="0"/>
              <a:t>パラメータ</a:t>
            </a:r>
            <a:r>
              <a:rPr lang="ja-JP" altLang="en-US" sz="2400" dirty="0" smtClean="0"/>
              <a:t>と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　  相関係数の絶対値の値を求める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43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対象</a:t>
            </a:r>
            <a:r>
              <a:rPr lang="ja-JP" altLang="en-US" dirty="0" smtClean="0"/>
              <a:t>プロジェクト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800" dirty="0" smtClean="0"/>
              <a:t>Eclipse Platfor</a:t>
            </a:r>
            <a:r>
              <a:rPr lang="en-US" altLang="ja-JP" sz="2800" dirty="0" smtClean="0"/>
              <a:t>m</a:t>
            </a:r>
            <a:r>
              <a:rPr lang="ja-JP" altLang="en-US" sz="2800" dirty="0" smtClean="0"/>
              <a:t>プロジェクト</a:t>
            </a:r>
            <a:endParaRPr lang="en-US" altLang="ja-JP" sz="2800" dirty="0" smtClean="0"/>
          </a:p>
          <a:p>
            <a:pPr marL="363538" indent="0">
              <a:buFont typeface="Wingdings" panose="05000000000000000000" pitchFamily="2" charset="2"/>
              <a:buChar char="l"/>
            </a:pPr>
            <a:r>
              <a:rPr kumimoji="1" lang="ja-JP" altLang="en-US" dirty="0"/>
              <a:t>　</a:t>
            </a:r>
            <a:r>
              <a:rPr kumimoji="1" lang="ja-JP" altLang="en-US" dirty="0" smtClean="0"/>
              <a:t>　</a:t>
            </a:r>
            <a:r>
              <a:rPr kumimoji="1" lang="en-US" altLang="ja-JP" sz="2400" dirty="0" smtClean="0"/>
              <a:t>2004</a:t>
            </a:r>
            <a:r>
              <a:rPr kumimoji="1" lang="ja-JP" altLang="en-US" sz="2400" dirty="0" smtClean="0"/>
              <a:t>年</a:t>
            </a:r>
            <a:r>
              <a:rPr kumimoji="1" lang="en-US" altLang="ja-JP" sz="2400" dirty="0" smtClean="0"/>
              <a:t>8</a:t>
            </a:r>
            <a:r>
              <a:rPr kumimoji="1" lang="ja-JP" altLang="en-US" sz="2400" dirty="0" smtClean="0"/>
              <a:t>月から</a:t>
            </a:r>
            <a:r>
              <a:rPr kumimoji="1" lang="en-US" altLang="ja-JP" sz="2400" dirty="0" smtClean="0"/>
              <a:t>2006</a:t>
            </a:r>
            <a:r>
              <a:rPr kumimoji="1" lang="ja-JP" altLang="en-US" sz="2400" dirty="0" smtClean="0"/>
              <a:t>年</a:t>
            </a:r>
            <a:r>
              <a:rPr kumimoji="1" lang="en-US" altLang="ja-JP" sz="2400" dirty="0" smtClean="0"/>
              <a:t>6</a:t>
            </a:r>
            <a:r>
              <a:rPr kumimoji="1" lang="ja-JP" altLang="en-US" sz="2400" dirty="0" smtClean="0"/>
              <a:t>月のデータ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47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メトリクス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6377" y="1980242"/>
            <a:ext cx="5782704" cy="4236662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5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ja-JP" altLang="en-US" sz="2800" dirty="0" smtClean="0"/>
              <a:t>メトリクス</a:t>
            </a:r>
            <a:r>
              <a:rPr lang="ja-JP" altLang="en-US" sz="2800" dirty="0" smtClean="0"/>
              <a:t>の組についてパラメータ変化させ</a:t>
            </a:r>
            <a:r>
              <a:rPr kumimoji="1" lang="ja-JP" altLang="en-US" sz="2800" dirty="0" smtClean="0"/>
              <a:t>分析</a:t>
            </a:r>
            <a:endParaRPr kumimoji="1"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　→　</a:t>
            </a:r>
            <a:r>
              <a:rPr lang="en-US" altLang="ja-JP" sz="2800" dirty="0" smtClean="0"/>
              <a:t>48</a:t>
            </a:r>
            <a:r>
              <a:rPr lang="ja-JP" altLang="en-US" sz="2800" dirty="0" smtClean="0"/>
              <a:t>通りのパターン</a:t>
            </a:r>
            <a:endParaRPr lang="en-US" altLang="ja-JP" sz="2800" dirty="0" smtClean="0"/>
          </a:p>
          <a:p>
            <a:pPr marL="1071400" lvl="6" indent="0">
              <a:buNone/>
            </a:pPr>
            <a:r>
              <a:rPr lang="en-US" altLang="ja-JP" sz="2800" dirty="0"/>
              <a:t> </a:t>
            </a:r>
            <a:r>
              <a:rPr lang="en-US" altLang="ja-JP" sz="2800" dirty="0" smtClean="0"/>
              <a:t> </a:t>
            </a:r>
            <a:endParaRPr kumimoji="1" lang="en-US" altLang="ja-JP" sz="2800" dirty="0"/>
          </a:p>
          <a:p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17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3605" y="1896569"/>
            <a:ext cx="5228633" cy="4366272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12</a:t>
            </a:fld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718125" y="2689506"/>
            <a:ext cx="4755770" cy="3042598"/>
            <a:chOff x="2197290" y="2620370"/>
            <a:chExt cx="4755770" cy="3042598"/>
          </a:xfrm>
        </p:grpSpPr>
        <p:sp>
          <p:nvSpPr>
            <p:cNvPr id="6" name="正方形/長方形 5"/>
            <p:cNvSpPr/>
            <p:nvPr/>
          </p:nvSpPr>
          <p:spPr>
            <a:xfrm>
              <a:off x="2197290" y="2620370"/>
              <a:ext cx="4749420" cy="15012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2203640" y="3009757"/>
              <a:ext cx="4749420" cy="150126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2197290" y="5512842"/>
              <a:ext cx="4749420" cy="150126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5822238" y="2944411"/>
            <a:ext cx="17107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u="sng" dirty="0" smtClean="0"/>
              <a:t>加算係数</a:t>
            </a:r>
            <a:endParaRPr lang="en-US" altLang="ja-JP" sz="2400" u="sng" dirty="0" smtClean="0"/>
          </a:p>
          <a:p>
            <a:r>
              <a:rPr lang="en-US" altLang="ja-JP" sz="2400" dirty="0" smtClean="0"/>
              <a:t>	1 ~ 3</a:t>
            </a:r>
          </a:p>
          <a:p>
            <a:r>
              <a:rPr kumimoji="1" lang="ja-JP" altLang="en-US" sz="2400" u="sng" dirty="0" smtClean="0"/>
              <a:t>差分係数</a:t>
            </a:r>
            <a:endParaRPr kumimoji="1" lang="en-US" altLang="ja-JP" sz="2400" u="sng" dirty="0" smtClean="0"/>
          </a:p>
          <a:p>
            <a:r>
              <a:rPr kumimoji="1" lang="en-US" altLang="ja-JP" sz="2400" dirty="0" smtClean="0"/>
              <a:t>	0 ~ 3</a:t>
            </a:r>
          </a:p>
          <a:p>
            <a:r>
              <a:rPr lang="ja-JP" altLang="en-US" sz="2400" u="sng" dirty="0" smtClean="0"/>
              <a:t>遅延係数</a:t>
            </a:r>
            <a:endParaRPr lang="en-US" altLang="ja-JP" sz="2400" u="sng" dirty="0" smtClean="0"/>
          </a:p>
          <a:p>
            <a:r>
              <a:rPr kumimoji="1" lang="en-US" altLang="ja-JP" sz="2400" dirty="0" smtClean="0"/>
              <a:t>	0 ~ 3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1401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結果</a:t>
            </a:r>
            <a:endParaRPr kumimoji="1" lang="ja-JP" altLang="en-US" dirty="0"/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3974" y="2458130"/>
            <a:ext cx="8700636" cy="3066370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2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400" dirty="0" smtClean="0"/>
              <a:t>OSS</a:t>
            </a:r>
            <a:r>
              <a:rPr kumimoji="1" lang="ja-JP" altLang="en-US" sz="2400" dirty="0" smtClean="0"/>
              <a:t>システムとコミュニティは共進化の関係にあることを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kumimoji="1" lang="ja-JP" altLang="en-US" sz="2400" dirty="0" smtClean="0"/>
              <a:t>考慮することにより発見できた．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400" dirty="0" smtClean="0"/>
              <a:t>Eclipse Platform</a:t>
            </a:r>
            <a:r>
              <a:rPr kumimoji="1" lang="ja-JP" altLang="en-US" sz="2400" dirty="0" smtClean="0"/>
              <a:t>だけでなく，</a:t>
            </a:r>
            <a:r>
              <a:rPr kumimoji="1" lang="en-US" altLang="ja-JP" sz="2400" dirty="0" smtClean="0"/>
              <a:t>Netbeans</a:t>
            </a:r>
            <a:r>
              <a:rPr kumimoji="1" lang="ja-JP" altLang="en-US" sz="2400" dirty="0" smtClean="0"/>
              <a:t>や</a:t>
            </a:r>
            <a:r>
              <a:rPr kumimoji="1" lang="en-US" altLang="ja-JP" sz="2400" dirty="0" smtClean="0"/>
              <a:t>Firefox</a:t>
            </a:r>
            <a:r>
              <a:rPr kumimoji="1" lang="ja-JP" altLang="en-US" sz="2400" dirty="0" smtClean="0"/>
              <a:t>なども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kumimoji="1" lang="ja-JP" altLang="en-US" sz="2400" dirty="0" smtClean="0"/>
              <a:t>対象にする．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メトリクスの追加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7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オフショア開発の研究よりも現実的な研究だと感じた．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ü"/>
            </a:pPr>
            <a:endParaRPr lang="en-US" altLang="ja-JP" sz="2400" smtClean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ü"/>
            </a:pPr>
            <a:r>
              <a:rPr kumimoji="1" lang="en-US" altLang="ja-JP" sz="2400" dirty="0" smtClean="0"/>
              <a:t>STEP4</a:t>
            </a:r>
            <a:r>
              <a:rPr kumimoji="1" lang="ja-JP" altLang="en-US" sz="2400" dirty="0" smtClean="0"/>
              <a:t>と</a:t>
            </a:r>
            <a:r>
              <a:rPr kumimoji="1" lang="en-US" altLang="ja-JP" sz="2400" dirty="0" smtClean="0"/>
              <a:t>STEP5</a:t>
            </a:r>
            <a:r>
              <a:rPr kumimoji="1" lang="ja-JP" altLang="en-US" sz="2400" dirty="0" smtClean="0"/>
              <a:t>の動作の詳細を見てみたいと思った．</a:t>
            </a:r>
            <a:endParaRPr kumimoji="1" lang="en-US" altLang="ja-JP" sz="2400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E6FAE-75AE-4844-ACFD-6487B8ED00F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6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2953</TotalTime>
  <Words>230</Words>
  <Application>Microsoft Office PowerPoint</Application>
  <PresentationFormat>画面に合わせる (4:3)</PresentationFormat>
  <Paragraphs>106</Paragraphs>
  <Slides>15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ＭＳ Ｐゴシック</vt:lpstr>
      <vt:lpstr>Calibri</vt:lpstr>
      <vt:lpstr>Calibri Light</vt:lpstr>
      <vt:lpstr>Cambria Math</vt:lpstr>
      <vt:lpstr>Wingdings</vt:lpstr>
      <vt:lpstr>レトロスペクト</vt:lpstr>
      <vt:lpstr>OSS開発における 共進化プロセスの理解のための遅延相関分析</vt:lpstr>
      <vt:lpstr>背景</vt:lpstr>
      <vt:lpstr>遅延相関分析</vt:lpstr>
      <vt:lpstr>遅延相関分析 </vt:lpstr>
      <vt:lpstr>アルゴリズム</vt:lpstr>
      <vt:lpstr>アルゴリズム</vt:lpstr>
      <vt:lpstr>アルゴリズム</vt:lpstr>
      <vt:lpstr>アルゴリズム</vt:lpstr>
      <vt:lpstr>対象プロジェクト</vt:lpstr>
      <vt:lpstr>メトリクス</vt:lpstr>
      <vt:lpstr>結果</vt:lpstr>
      <vt:lpstr>結果</vt:lpstr>
      <vt:lpstr>結果</vt:lpstr>
      <vt:lpstr>まとめ</vt:lpstr>
      <vt:lpstr>所感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OSS開発における 共進化プロセスの理解のための遅延相関分析</dc:title>
  <dc:creator>芦田誠人</dc:creator>
  <cp:lastModifiedBy>芦田誠人</cp:lastModifiedBy>
  <cp:revision>32</cp:revision>
  <dcterms:created xsi:type="dcterms:W3CDTF">2017-05-22T12:42:43Z</dcterms:created>
  <dcterms:modified xsi:type="dcterms:W3CDTF">2017-05-24T13:55:46Z</dcterms:modified>
</cp:coreProperties>
</file>