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8" r:id="rId3"/>
    <p:sldId id="269" r:id="rId4"/>
    <p:sldId id="268" r:id="rId5"/>
    <p:sldId id="260" r:id="rId6"/>
    <p:sldId id="261" r:id="rId7"/>
    <p:sldId id="262" r:id="rId8"/>
    <p:sldId id="263" r:id="rId9"/>
    <p:sldId id="264" r:id="rId10"/>
    <p:sldId id="265" r:id="rId11"/>
    <p:sldId id="266" r:id="rId12"/>
    <p:sldId id="270" r:id="rId13"/>
    <p:sldId id="271" r:id="rId14"/>
    <p:sldId id="267" r:id="rId1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756" autoAdjust="0"/>
  </p:normalViewPr>
  <p:slideViewPr>
    <p:cSldViewPr>
      <p:cViewPr varScale="1">
        <p:scale>
          <a:sx n="47" d="100"/>
          <a:sy n="47" d="100"/>
        </p:scale>
        <p:origin x="1380" y="3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3D03F9-6EF6-47EC-9D4B-33F91BC5C091}" type="datetimeFigureOut">
              <a:rPr kumimoji="1" lang="ja-JP" altLang="en-US" smtClean="0"/>
              <a:t>2016/12/9</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D33876-E47E-4372-9975-1CB08D8C0C1F}" type="slidenum">
              <a:rPr kumimoji="1" lang="ja-JP" altLang="en-US" smtClean="0"/>
              <a:t>‹#›</a:t>
            </a:fld>
            <a:endParaRPr kumimoji="1" lang="ja-JP" altLang="en-US"/>
          </a:p>
        </p:txBody>
      </p:sp>
    </p:spTree>
    <p:extLst>
      <p:ext uri="{BB962C8B-B14F-4D97-AF65-F5344CB8AC3E}">
        <p14:creationId xmlns:p14="http://schemas.microsoft.com/office/powerpoint/2010/main" val="214131591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a:t>
            </a:fld>
            <a:endParaRPr kumimoji="1" lang="ja-JP" altLang="en-US"/>
          </a:p>
        </p:txBody>
      </p:sp>
    </p:spTree>
    <p:extLst>
      <p:ext uri="{BB962C8B-B14F-4D97-AF65-F5344CB8AC3E}">
        <p14:creationId xmlns:p14="http://schemas.microsoft.com/office/powerpoint/2010/main" val="437924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・ユーザとシステムの発注者</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・ユーザの要求を把握することが不可欠</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2</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・膨大なユーザ要求の中から、システム化に最適な部分を取り出したものがシステム要件とされる</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3</a:t>
            </a:fld>
            <a:endParaRPr kumimoji="1" lang="ja-JP" altLang="en-US"/>
          </a:p>
        </p:txBody>
      </p:sp>
    </p:spTree>
    <p:extLst>
      <p:ext uri="{BB962C8B-B14F-4D97-AF65-F5344CB8AC3E}">
        <p14:creationId xmlns:p14="http://schemas.microsoft.com/office/powerpoint/2010/main" val="3565595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・システム化の範囲が見えてきたら、システムに求められる要件を決める</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・システム要求を決めるためにもユーザ要求をうまく引き出す必要がある</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・話の途中で助言やシステム化の提案をして、重要なことを聞き漏らさないように、ユーザの話を聞くことに徹する姿勢が重要</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4</a:t>
            </a:fld>
            <a:endParaRPr kumimoji="1" lang="ja-JP" altLang="en-US"/>
          </a:p>
        </p:txBody>
      </p:sp>
    </p:spTree>
    <p:extLst>
      <p:ext uri="{BB962C8B-B14F-4D97-AF65-F5344CB8AC3E}">
        <p14:creationId xmlns:p14="http://schemas.microsoft.com/office/powerpoint/2010/main" val="2998003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5</a:t>
            </a:fld>
            <a:endParaRPr kumimoji="1" lang="ja-JP" altLang="en-US"/>
          </a:p>
        </p:txBody>
      </p:sp>
    </p:spTree>
    <p:extLst>
      <p:ext uri="{BB962C8B-B14F-4D97-AF65-F5344CB8AC3E}">
        <p14:creationId xmlns:p14="http://schemas.microsoft.com/office/powerpoint/2010/main" val="925448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・業務フロー図：導入前と後で、どのように業務が変わるかを明示する</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・主な機能：システム全体として、どのような入力に対し、どのような処理を行い、どのような出力がされるのかを記述</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・システムの</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・システム化に必要な機材やソフトウェアなどのコスト</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6</a:t>
            </a:fld>
            <a:endParaRPr kumimoji="1" lang="ja-JP" altLang="en-US"/>
          </a:p>
        </p:txBody>
      </p:sp>
    </p:spTree>
    <p:extLst>
      <p:ext uri="{BB962C8B-B14F-4D97-AF65-F5344CB8AC3E}">
        <p14:creationId xmlns:p14="http://schemas.microsoft.com/office/powerpoint/2010/main" val="1150073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・受注によるメリット、リスクを上司などに説明、受注の可否を客観的に判断</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・決裁：案件の採否を決める</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7</a:t>
            </a:fld>
            <a:endParaRPr kumimoji="1" lang="ja-JP" altLang="en-US"/>
          </a:p>
        </p:txBody>
      </p:sp>
    </p:spTree>
    <p:extLst>
      <p:ext uri="{BB962C8B-B14F-4D97-AF65-F5344CB8AC3E}">
        <p14:creationId xmlns:p14="http://schemas.microsoft.com/office/powerpoint/2010/main" val="1910653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a:t>
            </a:r>
            <a:r>
              <a:rPr lang="en-US" altLang="ja-JP" sz="1200" dirty="0" smtClean="0"/>
              <a:t>How</a:t>
            </a:r>
            <a:r>
              <a:rPr lang="ja-JP" altLang="en-US" sz="1200" dirty="0" smtClean="0"/>
              <a:t>：どのような作業方法で進めるか</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8</a:t>
            </a:fld>
            <a:endParaRPr kumimoji="1" lang="ja-JP" altLang="en-US"/>
          </a:p>
        </p:txBody>
      </p:sp>
    </p:spTree>
    <p:extLst>
      <p:ext uri="{BB962C8B-B14F-4D97-AF65-F5344CB8AC3E}">
        <p14:creationId xmlns:p14="http://schemas.microsoft.com/office/powerpoint/2010/main" val="2048473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・開発モデル：ウォーターフォールモデル、プロトタイプ開発、アジャイルなど</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・システム開発環境：</a:t>
            </a:r>
            <a:r>
              <a:rPr kumimoji="1" lang="en-US" altLang="ja-JP" sz="1200" dirty="0" smtClean="0"/>
              <a:t>OS</a:t>
            </a:r>
            <a:r>
              <a:rPr kumimoji="1" lang="ja-JP" altLang="en-US" sz="1200" dirty="0" err="1" smtClean="0"/>
              <a:t>、</a:t>
            </a:r>
            <a:r>
              <a:rPr kumimoji="1" lang="ja-JP" altLang="en-US" sz="1200" dirty="0" smtClean="0"/>
              <a:t>開発言語、ドキュメント作成ソフト</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・開発体制：メンバーと役割分担</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・留意点：何を重視するか</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9</a:t>
            </a:fld>
            <a:endParaRPr kumimoji="1" lang="ja-JP" altLang="en-US"/>
          </a:p>
        </p:txBody>
      </p:sp>
    </p:spTree>
    <p:extLst>
      <p:ext uri="{BB962C8B-B14F-4D97-AF65-F5344CB8AC3E}">
        <p14:creationId xmlns:p14="http://schemas.microsoft.com/office/powerpoint/2010/main" val="2226584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10</a:t>
            </a:fld>
            <a:endParaRPr kumimoji="1" lang="ja-JP" altLang="en-US"/>
          </a:p>
        </p:txBody>
      </p:sp>
    </p:spTree>
    <p:extLst>
      <p:ext uri="{BB962C8B-B14F-4D97-AF65-F5344CB8AC3E}">
        <p14:creationId xmlns:p14="http://schemas.microsoft.com/office/powerpoint/2010/main" val="3472724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・クリティカルパス：遅らせることのできない作業</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・ダミー：並行して行う作業を区別するためのもの（</a:t>
            </a:r>
            <a:r>
              <a:rPr kumimoji="1" lang="en-US" altLang="ja-JP" sz="1200" dirty="0" smtClean="0"/>
              <a:t>4~5</a:t>
            </a:r>
            <a:r>
              <a:rPr kumimoji="1" lang="ja-JP" altLang="en-US" sz="1200" dirty="0" smtClean="0"/>
              <a:t>は時間</a:t>
            </a:r>
            <a:r>
              <a:rPr kumimoji="1" lang="en-US" altLang="ja-JP" sz="1200" dirty="0" smtClean="0"/>
              <a:t>0</a:t>
            </a:r>
            <a:r>
              <a:rPr kumimoji="1" lang="ja-JP" altLang="en-US" sz="1200" dirty="0" smtClean="0"/>
              <a:t>）</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・クリティカルパスを見て、プロジェクト全体の期間が分かる。だが、作業一つ一つの始めるタイミング、終わるタイミングが分からない</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　ガントチャート</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11</a:t>
            </a:fld>
            <a:endParaRPr kumimoji="1" lang="ja-JP" altLang="en-US"/>
          </a:p>
        </p:txBody>
      </p:sp>
    </p:spTree>
    <p:extLst>
      <p:ext uri="{BB962C8B-B14F-4D97-AF65-F5344CB8AC3E}">
        <p14:creationId xmlns:p14="http://schemas.microsoft.com/office/powerpoint/2010/main" val="3645636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12</a:t>
            </a:fld>
            <a:endParaRPr kumimoji="1" lang="ja-JP" altLang="en-US"/>
          </a:p>
        </p:txBody>
      </p:sp>
    </p:spTree>
    <p:extLst>
      <p:ext uri="{BB962C8B-B14F-4D97-AF65-F5344CB8AC3E}">
        <p14:creationId xmlns:p14="http://schemas.microsoft.com/office/powerpoint/2010/main" val="1435677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・ガスコンロが</a:t>
            </a:r>
            <a:r>
              <a:rPr lang="en-US" altLang="ja-JP" sz="1200" dirty="0" smtClean="0"/>
              <a:t>1</a:t>
            </a:r>
            <a:r>
              <a:rPr lang="ja-JP" altLang="en-US" sz="1200" dirty="0" err="1" smtClean="0"/>
              <a:t>つの</a:t>
            </a:r>
            <a:r>
              <a:rPr lang="ja-JP" altLang="en-US" sz="1200" dirty="0" smtClean="0"/>
              <a:t>場合、同時にできず、</a:t>
            </a:r>
            <a:r>
              <a:rPr lang="en-US" altLang="ja-JP" sz="1200" dirty="0" smtClean="0"/>
              <a:t>14</a:t>
            </a:r>
            <a:r>
              <a:rPr lang="ja-JP" altLang="en-US" sz="1200" dirty="0" smtClean="0"/>
              <a:t>分以上かかる</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・資源を考慮して、各作業を誰が行うかを決めることが重要</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・進捗状況を表現することもできる</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例）計画を細線、実績の割合を太線にする</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13</a:t>
            </a:fld>
            <a:endParaRPr kumimoji="1" lang="ja-JP" altLang="en-US"/>
          </a:p>
        </p:txBody>
      </p:sp>
    </p:spTree>
    <p:extLst>
      <p:ext uri="{BB962C8B-B14F-4D97-AF65-F5344CB8AC3E}">
        <p14:creationId xmlns:p14="http://schemas.microsoft.com/office/powerpoint/2010/main" val="1987490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・発注されたものをそのまま作るのではなく、メリット、リスクを客観的に考えて受注するかを決める</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14</a:t>
            </a:fld>
            <a:endParaRPr kumimoji="1" lang="ja-JP" altLang="en-US"/>
          </a:p>
        </p:txBody>
      </p:sp>
    </p:spTree>
    <p:extLst>
      <p:ext uri="{BB962C8B-B14F-4D97-AF65-F5344CB8AC3E}">
        <p14:creationId xmlns:p14="http://schemas.microsoft.com/office/powerpoint/2010/main" val="579052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890C5DB-06BF-4BD3-9F38-0BB047EE34FC}" type="datetime1">
              <a:rPr kumimoji="1" lang="ja-JP" altLang="en-US" smtClean="0"/>
              <a:t>2016/12/9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866436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77B4FC6-B014-4D38-BEAB-A9C977288534}" type="datetime1">
              <a:rPr kumimoji="1" lang="ja-JP" altLang="en-US" smtClean="0"/>
              <a:t>2016/12/9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207569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4129D9C-4773-4C0B-A901-06FCF9DC0C5B}" type="datetime1">
              <a:rPr kumimoji="1" lang="ja-JP" altLang="en-US" smtClean="0"/>
              <a:t>2016/12/9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2552108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0C15E7E-B03C-4623-BF03-0536F6C4858E}" type="datetime1">
              <a:rPr kumimoji="1" lang="ja-JP" altLang="en-US" smtClean="0"/>
              <a:t>2016/12/9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479743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F98A977-572C-46C8-9C1F-F92D297110DC}" type="datetime1">
              <a:rPr kumimoji="1" lang="ja-JP" altLang="en-US" smtClean="0"/>
              <a:t>2016/12/9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2934469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CC94ADA2-1B2B-48FB-A89F-3444BE5F0FE6}" type="datetime1">
              <a:rPr kumimoji="1" lang="ja-JP" altLang="en-US" smtClean="0"/>
              <a:t>2016/12/9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308964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BE5B578-3580-49D9-B781-9E4C2838FA84}" type="datetime1">
              <a:rPr kumimoji="1" lang="ja-JP" altLang="en-US" smtClean="0"/>
              <a:t>2016/12/9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512480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296B3EE-364B-4C01-AA9F-7134BD996525}" type="datetime1">
              <a:rPr kumimoji="1" lang="ja-JP" altLang="en-US" smtClean="0"/>
              <a:t>2016/12/9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406858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1B248A1-DA29-451F-B566-C4A93ADF3AB5}" type="datetime1">
              <a:rPr kumimoji="1" lang="ja-JP" altLang="en-US" smtClean="0"/>
              <a:t>2016/12/9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357531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D8D72B1-8906-46CD-93F5-B8D905B38F12}" type="datetime1">
              <a:rPr kumimoji="1" lang="ja-JP" altLang="en-US" smtClean="0"/>
              <a:t>2016/12/9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2180004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87BF393-5800-4B8D-B702-E0E4A719B9E5}" type="datetime1">
              <a:rPr kumimoji="1" lang="ja-JP" altLang="en-US" smtClean="0"/>
              <a:t>2016/12/9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221804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017693-A552-4B86-9FB2-D542AF60D71E}" type="datetime1">
              <a:rPr kumimoji="1" lang="ja-JP" altLang="en-US" smtClean="0"/>
              <a:t>2016/12/9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11136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23528" y="764704"/>
            <a:ext cx="8458200" cy="1470025"/>
          </a:xfrm>
        </p:spPr>
        <p:txBody>
          <a:bodyPr>
            <a:normAutofit/>
          </a:bodyPr>
          <a:lstStyle/>
          <a:p>
            <a:r>
              <a:rPr kumimoji="1" lang="ja-JP" altLang="en-US" dirty="0" smtClean="0"/>
              <a:t>システム要件定義</a:t>
            </a:r>
            <a:endParaRPr kumimoji="1" lang="ja-JP" altLang="en-US" dirty="0"/>
          </a:p>
        </p:txBody>
      </p:sp>
      <p:sp>
        <p:nvSpPr>
          <p:cNvPr id="3" name="サブタイトル 2"/>
          <p:cNvSpPr>
            <a:spLocks noGrp="1"/>
          </p:cNvSpPr>
          <p:nvPr>
            <p:ph type="subTitle" idx="1"/>
          </p:nvPr>
        </p:nvSpPr>
        <p:spPr>
          <a:xfrm>
            <a:off x="1371600" y="2497783"/>
            <a:ext cx="7232848" cy="2625212"/>
          </a:xfrm>
        </p:spPr>
        <p:txBody>
          <a:bodyPr>
            <a:noAutofit/>
          </a:bodyPr>
          <a:lstStyle/>
          <a:p>
            <a:pPr algn="l"/>
            <a:r>
              <a:rPr lang="ja-JP" altLang="en-US" sz="2600" dirty="0" smtClean="0">
                <a:solidFill>
                  <a:schemeClr val="tx1"/>
                </a:solidFill>
              </a:rPr>
              <a:t>資料：ずっと受けたかった</a:t>
            </a:r>
            <a:endParaRPr lang="en-US" altLang="ja-JP" sz="2600" dirty="0" smtClean="0">
              <a:solidFill>
                <a:schemeClr val="tx1"/>
              </a:solidFill>
            </a:endParaRPr>
          </a:p>
          <a:p>
            <a:pPr algn="l"/>
            <a:r>
              <a:rPr kumimoji="1" lang="en-US" altLang="ja-JP" sz="2600" dirty="0">
                <a:solidFill>
                  <a:schemeClr val="tx1"/>
                </a:solidFill>
              </a:rPr>
              <a:t>	</a:t>
            </a:r>
            <a:r>
              <a:rPr kumimoji="1" lang="en-US" altLang="ja-JP" sz="2600" dirty="0" smtClean="0">
                <a:solidFill>
                  <a:schemeClr val="tx1"/>
                </a:solidFill>
              </a:rPr>
              <a:t>	</a:t>
            </a:r>
            <a:r>
              <a:rPr kumimoji="1" lang="ja-JP" altLang="en-US" sz="2600" dirty="0" smtClean="0">
                <a:solidFill>
                  <a:schemeClr val="tx1"/>
                </a:solidFill>
              </a:rPr>
              <a:t>ソフトウェアエンジニアリングの</a:t>
            </a:r>
            <a:r>
              <a:rPr kumimoji="1" lang="ja-JP" altLang="en-US" sz="2600" dirty="0" smtClean="0">
                <a:solidFill>
                  <a:schemeClr val="tx1"/>
                </a:solidFill>
              </a:rPr>
              <a:t>授業</a:t>
            </a:r>
            <a:r>
              <a:rPr kumimoji="1" lang="en-US" altLang="ja-JP" sz="2600" dirty="0" smtClean="0">
                <a:solidFill>
                  <a:schemeClr val="tx1"/>
                </a:solidFill>
              </a:rPr>
              <a:t>2</a:t>
            </a:r>
          </a:p>
          <a:p>
            <a:pPr algn="l"/>
            <a:r>
              <a:rPr kumimoji="1" lang="ja-JP" altLang="en-US" sz="2600" dirty="0" smtClean="0">
                <a:solidFill>
                  <a:schemeClr val="tx1"/>
                </a:solidFill>
              </a:rPr>
              <a:t>範囲</a:t>
            </a:r>
            <a:r>
              <a:rPr kumimoji="1" lang="ja-JP" altLang="en-US" sz="2600" dirty="0" smtClean="0">
                <a:solidFill>
                  <a:schemeClr val="tx1"/>
                </a:solidFill>
              </a:rPr>
              <a:t>：</a:t>
            </a:r>
            <a:r>
              <a:rPr kumimoji="1" lang="ja-JP" altLang="en-US" sz="2600" dirty="0" smtClean="0">
                <a:solidFill>
                  <a:schemeClr val="tx1"/>
                </a:solidFill>
              </a:rPr>
              <a:t>第</a:t>
            </a:r>
            <a:r>
              <a:rPr kumimoji="1" lang="en-US" altLang="ja-JP" sz="2600" dirty="0" smtClean="0">
                <a:solidFill>
                  <a:schemeClr val="tx1"/>
                </a:solidFill>
              </a:rPr>
              <a:t>9</a:t>
            </a:r>
            <a:r>
              <a:rPr kumimoji="1" lang="ja-JP" altLang="en-US" sz="2600" dirty="0" smtClean="0">
                <a:solidFill>
                  <a:schemeClr val="tx1"/>
                </a:solidFill>
              </a:rPr>
              <a:t>章</a:t>
            </a:r>
            <a:r>
              <a:rPr kumimoji="1" lang="ja-JP" altLang="en-US" sz="2600" dirty="0" smtClean="0">
                <a:solidFill>
                  <a:schemeClr val="tx1"/>
                </a:solidFill>
              </a:rPr>
              <a:t>（</a:t>
            </a:r>
            <a:r>
              <a:rPr kumimoji="1" lang="en-US" altLang="ja-JP" sz="2600" dirty="0" smtClean="0">
                <a:solidFill>
                  <a:schemeClr val="tx1"/>
                </a:solidFill>
              </a:rPr>
              <a:t>P.79</a:t>
            </a:r>
            <a:r>
              <a:rPr kumimoji="1" lang="ja-JP" altLang="en-US" sz="2600" dirty="0" smtClean="0">
                <a:solidFill>
                  <a:schemeClr val="tx1"/>
                </a:solidFill>
              </a:rPr>
              <a:t>～</a:t>
            </a:r>
            <a:r>
              <a:rPr kumimoji="1" lang="en-US" altLang="ja-JP" sz="2600" dirty="0" smtClean="0">
                <a:solidFill>
                  <a:schemeClr val="tx1"/>
                </a:solidFill>
              </a:rPr>
              <a:t>P.92</a:t>
            </a:r>
            <a:r>
              <a:rPr kumimoji="1" lang="ja-JP" altLang="en-US" sz="2600" dirty="0" smtClean="0">
                <a:solidFill>
                  <a:schemeClr val="tx1"/>
                </a:solidFill>
              </a:rPr>
              <a:t>）</a:t>
            </a:r>
            <a:endParaRPr kumimoji="1" lang="en-US" altLang="ja-JP" sz="2600" dirty="0" smtClean="0">
              <a:solidFill>
                <a:schemeClr val="tx1"/>
              </a:solidFill>
            </a:endParaRPr>
          </a:p>
          <a:p>
            <a:pPr algn="l"/>
            <a:r>
              <a:rPr lang="ja-JP" altLang="en-US" sz="2600" dirty="0" smtClean="0">
                <a:solidFill>
                  <a:schemeClr val="tx1"/>
                </a:solidFill>
              </a:rPr>
              <a:t>著者：鶴保 征城</a:t>
            </a:r>
            <a:endParaRPr lang="en-US" altLang="ja-JP" sz="2600" dirty="0" smtClean="0">
              <a:solidFill>
                <a:schemeClr val="tx1"/>
              </a:solidFill>
            </a:endParaRPr>
          </a:p>
          <a:p>
            <a:pPr algn="l"/>
            <a:r>
              <a:rPr lang="ja-JP" altLang="en-US" sz="2600" dirty="0">
                <a:solidFill>
                  <a:schemeClr val="bg1"/>
                </a:solidFill>
              </a:rPr>
              <a:t>著者：</a:t>
            </a:r>
            <a:r>
              <a:rPr kumimoji="1" lang="ja-JP" altLang="en-US" sz="2600" dirty="0" smtClean="0">
                <a:solidFill>
                  <a:schemeClr val="tx1"/>
                </a:solidFill>
              </a:rPr>
              <a:t>駒谷 昇一</a:t>
            </a:r>
            <a:endParaRPr kumimoji="1" lang="ja-JP" altLang="en-US" sz="2600" dirty="0">
              <a:solidFill>
                <a:schemeClr val="tx1"/>
              </a:solidFill>
            </a:endParaRPr>
          </a:p>
        </p:txBody>
      </p:sp>
      <p:sp>
        <p:nvSpPr>
          <p:cNvPr id="4" name="テキスト ボックス 3"/>
          <p:cNvSpPr txBox="1"/>
          <p:nvPr/>
        </p:nvSpPr>
        <p:spPr>
          <a:xfrm>
            <a:off x="6021117" y="5555006"/>
            <a:ext cx="3096344" cy="369332"/>
          </a:xfrm>
          <a:prstGeom prst="rect">
            <a:avLst/>
          </a:prstGeom>
          <a:noFill/>
        </p:spPr>
        <p:txBody>
          <a:bodyPr wrap="square" rtlCol="0">
            <a:spAutoFit/>
          </a:bodyPr>
          <a:lstStyle/>
          <a:p>
            <a:r>
              <a:rPr lang="en-US" altLang="ja-JP" dirty="0" smtClean="0"/>
              <a:t>60191008</a:t>
            </a:r>
            <a:r>
              <a:rPr lang="ja-JP" altLang="en-US" dirty="0" smtClean="0"/>
              <a:t>　　　大石 聖也</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a:t>
            </a:fld>
            <a:endParaRPr kumimoji="1" lang="ja-JP" altLang="en-US"/>
          </a:p>
        </p:txBody>
      </p:sp>
    </p:spTree>
    <p:extLst>
      <p:ext uri="{BB962C8B-B14F-4D97-AF65-F5344CB8AC3E}">
        <p14:creationId xmlns:p14="http://schemas.microsoft.com/office/powerpoint/2010/main" val="34172236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良いシステムと</a:t>
            </a:r>
            <a:r>
              <a:rPr lang="ja-JP" altLang="en-US" dirty="0"/>
              <a:t>は</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2</a:t>
            </a:fld>
            <a:endParaRPr kumimoji="1" lang="ja-JP" altLang="en-US"/>
          </a:p>
        </p:txBody>
      </p:sp>
      <p:sp>
        <p:nvSpPr>
          <p:cNvPr id="4" name="テキスト ボックス 3"/>
          <p:cNvSpPr txBox="1"/>
          <p:nvPr/>
        </p:nvSpPr>
        <p:spPr>
          <a:xfrm>
            <a:off x="1044724" y="1628800"/>
            <a:ext cx="7199684" cy="3108543"/>
          </a:xfrm>
          <a:prstGeom prst="rect">
            <a:avLst/>
          </a:prstGeom>
          <a:noFill/>
        </p:spPr>
        <p:txBody>
          <a:bodyPr wrap="square" rtlCol="0">
            <a:spAutoFit/>
          </a:bodyPr>
          <a:lstStyle/>
          <a:p>
            <a:r>
              <a:rPr kumimoji="1" lang="ja-JP" altLang="en-US" sz="2800" dirty="0" smtClean="0"/>
              <a:t>・すべてのステークホルダ（ユーザ、発注者）が</a:t>
            </a:r>
            <a:endParaRPr kumimoji="1" lang="en-US" altLang="ja-JP" sz="2800" dirty="0" smtClean="0"/>
          </a:p>
          <a:p>
            <a:r>
              <a:rPr lang="ja-JP" altLang="en-US" sz="2800" dirty="0">
                <a:solidFill>
                  <a:schemeClr val="bg1"/>
                </a:solidFill>
              </a:rPr>
              <a:t>・</a:t>
            </a:r>
            <a:r>
              <a:rPr kumimoji="1" lang="ja-JP" altLang="en-US" sz="2800" dirty="0" smtClean="0"/>
              <a:t>満足するシステム</a:t>
            </a:r>
            <a:endParaRPr kumimoji="1" lang="en-US" altLang="ja-JP" sz="2800" dirty="0" smtClean="0"/>
          </a:p>
          <a:p>
            <a:endParaRPr lang="en-US" altLang="ja-JP" sz="2800" dirty="0" smtClean="0"/>
          </a:p>
          <a:p>
            <a:endParaRPr lang="en-US" altLang="ja-JP" sz="2800" dirty="0"/>
          </a:p>
          <a:p>
            <a:endParaRPr lang="en-US" altLang="ja-JP" sz="2800" dirty="0"/>
          </a:p>
          <a:p>
            <a:r>
              <a:rPr kumimoji="1" lang="ja-JP" altLang="en-US" sz="2800" dirty="0" smtClean="0"/>
              <a:t>　</a:t>
            </a:r>
            <a:r>
              <a:rPr kumimoji="1" lang="en-US" altLang="ja-JP" sz="2800" dirty="0" smtClean="0"/>
              <a:t>	</a:t>
            </a:r>
            <a:r>
              <a:rPr kumimoji="1" lang="ja-JP" altLang="en-US" sz="2800" dirty="0" smtClean="0"/>
              <a:t>　利用者</a:t>
            </a:r>
            <a:r>
              <a:rPr lang="ja-JP" altLang="en-US" sz="2800" dirty="0"/>
              <a:t>に</a:t>
            </a:r>
            <a:r>
              <a:rPr kumimoji="1" lang="ja-JP" altLang="en-US" sz="2800" dirty="0" smtClean="0"/>
              <a:t>は便利</a:t>
            </a:r>
            <a:endParaRPr kumimoji="1" lang="en-US" altLang="ja-JP" sz="2800" dirty="0" smtClean="0"/>
          </a:p>
          <a:p>
            <a:r>
              <a:rPr lang="ja-JP" altLang="en-US" sz="2800" dirty="0"/>
              <a:t>　</a:t>
            </a:r>
            <a:r>
              <a:rPr lang="en-US" altLang="ja-JP" sz="2800" dirty="0" smtClean="0"/>
              <a:t>	</a:t>
            </a:r>
            <a:r>
              <a:rPr lang="ja-JP" altLang="en-US" sz="2800" dirty="0" smtClean="0"/>
              <a:t>　価格が高すぎて、企業の収益を悪化</a:t>
            </a:r>
            <a:endParaRPr kumimoji="1" lang="en-US" altLang="ja-JP" sz="2800" dirty="0" smtClean="0"/>
          </a:p>
        </p:txBody>
      </p:sp>
      <p:sp>
        <p:nvSpPr>
          <p:cNvPr id="3" name="乗算記号 2"/>
          <p:cNvSpPr/>
          <p:nvPr/>
        </p:nvSpPr>
        <p:spPr>
          <a:xfrm>
            <a:off x="1187624" y="3670313"/>
            <a:ext cx="1080120" cy="1080120"/>
          </a:xfrm>
          <a:prstGeom prst="mathMultiply">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78190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ユーザ要求と</a:t>
            </a:r>
            <a:r>
              <a:rPr lang="ja-JP" altLang="en-US" dirty="0"/>
              <a:t>は</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3</a:t>
            </a:fld>
            <a:endParaRPr kumimoji="1" lang="ja-JP" altLang="en-US"/>
          </a:p>
        </p:txBody>
      </p:sp>
      <p:sp>
        <p:nvSpPr>
          <p:cNvPr id="4" name="テキスト ボックス 3"/>
          <p:cNvSpPr txBox="1"/>
          <p:nvPr/>
        </p:nvSpPr>
        <p:spPr>
          <a:xfrm>
            <a:off x="828142" y="1628800"/>
            <a:ext cx="7487716" cy="2677656"/>
          </a:xfrm>
          <a:prstGeom prst="rect">
            <a:avLst/>
          </a:prstGeom>
          <a:noFill/>
        </p:spPr>
        <p:txBody>
          <a:bodyPr wrap="square" rtlCol="0">
            <a:spAutoFit/>
          </a:bodyPr>
          <a:lstStyle/>
          <a:p>
            <a:r>
              <a:rPr kumimoji="1" lang="ja-JP" altLang="en-US" sz="2800" dirty="0" smtClean="0"/>
              <a:t>・ユーザの「～をしてほしい」、「～に困っている」</a:t>
            </a:r>
            <a:endParaRPr lang="en-US" altLang="ja-JP" sz="2800" dirty="0"/>
          </a:p>
          <a:p>
            <a:endParaRPr lang="en-US" altLang="ja-JP" sz="2800" dirty="0" smtClean="0"/>
          </a:p>
          <a:p>
            <a:endParaRPr lang="en-US" altLang="ja-JP" sz="2800" dirty="0" smtClean="0"/>
          </a:p>
          <a:p>
            <a:r>
              <a:rPr lang="ja-JP" altLang="en-US" sz="2800" dirty="0" smtClean="0"/>
              <a:t>・要求の中身</a:t>
            </a:r>
            <a:endParaRPr lang="en-US" altLang="ja-JP" sz="2800" dirty="0" smtClean="0"/>
          </a:p>
          <a:p>
            <a:r>
              <a:rPr lang="ja-JP" altLang="en-US" sz="2800" dirty="0"/>
              <a:t>　</a:t>
            </a:r>
            <a:r>
              <a:rPr lang="ja-JP" altLang="en-US" sz="2800" dirty="0" smtClean="0"/>
              <a:t>　→　システムでは解決できないもの</a:t>
            </a:r>
            <a:endParaRPr lang="en-US" altLang="ja-JP" sz="2800" dirty="0" smtClean="0"/>
          </a:p>
          <a:p>
            <a:r>
              <a:rPr kumimoji="1" lang="ja-JP" altLang="en-US" sz="2800" dirty="0"/>
              <a:t>　</a:t>
            </a:r>
            <a:r>
              <a:rPr kumimoji="1" lang="ja-JP" altLang="en-US" sz="2800" dirty="0" smtClean="0"/>
              <a:t>　</a:t>
            </a:r>
            <a:r>
              <a:rPr kumimoji="1" lang="ja-JP" altLang="en-US" sz="2800" dirty="0" smtClean="0">
                <a:solidFill>
                  <a:schemeClr val="bg1"/>
                </a:solidFill>
              </a:rPr>
              <a:t>→</a:t>
            </a:r>
            <a:r>
              <a:rPr kumimoji="1" lang="ja-JP" altLang="en-US" sz="2800" dirty="0" smtClean="0"/>
              <a:t>　システムでなくても解決できるもの</a:t>
            </a:r>
            <a:r>
              <a:rPr lang="ja-JP" altLang="en-US" sz="2800" dirty="0"/>
              <a:t>　</a:t>
            </a:r>
            <a:r>
              <a:rPr lang="ja-JP" altLang="en-US" sz="2800" dirty="0" smtClean="0"/>
              <a:t>など</a:t>
            </a:r>
            <a:endParaRPr kumimoji="1" lang="en-US" altLang="ja-JP" sz="2800" dirty="0" smtClean="0"/>
          </a:p>
        </p:txBody>
      </p:sp>
    </p:spTree>
    <p:extLst>
      <p:ext uri="{BB962C8B-B14F-4D97-AF65-F5344CB8AC3E}">
        <p14:creationId xmlns:p14="http://schemas.microsoft.com/office/powerpoint/2010/main" val="26212570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システム要件と</a:t>
            </a:r>
            <a:r>
              <a:rPr lang="ja-JP" altLang="en-US" dirty="0"/>
              <a:t>は</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4</a:t>
            </a:fld>
            <a:endParaRPr kumimoji="1" lang="ja-JP" altLang="en-US"/>
          </a:p>
        </p:txBody>
      </p:sp>
      <p:sp>
        <p:nvSpPr>
          <p:cNvPr id="4" name="テキスト ボックス 3"/>
          <p:cNvSpPr txBox="1"/>
          <p:nvPr/>
        </p:nvSpPr>
        <p:spPr>
          <a:xfrm>
            <a:off x="1403648" y="1358794"/>
            <a:ext cx="6912768" cy="954107"/>
          </a:xfrm>
          <a:prstGeom prst="rect">
            <a:avLst/>
          </a:prstGeom>
          <a:noFill/>
        </p:spPr>
        <p:txBody>
          <a:bodyPr wrap="square" rtlCol="0">
            <a:spAutoFit/>
          </a:bodyPr>
          <a:lstStyle/>
          <a:p>
            <a:r>
              <a:rPr kumimoji="1" lang="ja-JP" altLang="en-US" sz="2800" dirty="0" smtClean="0"/>
              <a:t>・膨大なユーザ要求の</a:t>
            </a:r>
            <a:r>
              <a:rPr lang="ja-JP" altLang="en-US" sz="2800" dirty="0"/>
              <a:t>中から</a:t>
            </a:r>
            <a:r>
              <a:rPr lang="ja-JP" altLang="en-US" sz="2800" dirty="0" smtClean="0"/>
              <a:t>取り出した</a:t>
            </a:r>
            <a:endParaRPr lang="en-US" altLang="ja-JP" sz="2800" dirty="0" smtClean="0"/>
          </a:p>
          <a:p>
            <a:r>
              <a:rPr lang="ja-JP" altLang="en-US" sz="2800" dirty="0">
                <a:solidFill>
                  <a:schemeClr val="bg1"/>
                </a:solidFill>
              </a:rPr>
              <a:t>・</a:t>
            </a:r>
            <a:r>
              <a:rPr lang="ja-JP" altLang="en-US" sz="2800" dirty="0" smtClean="0"/>
              <a:t>システム化</a:t>
            </a:r>
            <a:r>
              <a:rPr kumimoji="1" lang="ja-JP" altLang="en-US" sz="2800" dirty="0" smtClean="0"/>
              <a:t>に最適な部分</a:t>
            </a:r>
            <a:endParaRPr kumimoji="1" lang="en-US" altLang="ja-JP" sz="2800" dirty="0" smtClean="0"/>
          </a:p>
        </p:txBody>
      </p:sp>
      <p:sp>
        <p:nvSpPr>
          <p:cNvPr id="15" name="テキスト ボックス 14"/>
          <p:cNvSpPr txBox="1"/>
          <p:nvPr/>
        </p:nvSpPr>
        <p:spPr>
          <a:xfrm>
            <a:off x="2627784" y="5579948"/>
            <a:ext cx="4176464" cy="369332"/>
          </a:xfrm>
          <a:prstGeom prst="rect">
            <a:avLst/>
          </a:prstGeom>
          <a:noFill/>
        </p:spPr>
        <p:txBody>
          <a:bodyPr wrap="square" rtlCol="0">
            <a:spAutoFit/>
          </a:bodyPr>
          <a:lstStyle/>
          <a:p>
            <a:r>
              <a:rPr kumimoji="1" lang="ja-JP" altLang="en-US" dirty="0" smtClean="0"/>
              <a:t>図</a:t>
            </a:r>
            <a:r>
              <a:rPr lang="en-US" altLang="ja-JP" dirty="0"/>
              <a:t>1</a:t>
            </a:r>
            <a:r>
              <a:rPr lang="ja-JP" altLang="en-US" dirty="0" err="1" smtClean="0"/>
              <a:t>．</a:t>
            </a:r>
            <a:r>
              <a:rPr kumimoji="1" lang="ja-JP" altLang="en-US" dirty="0" smtClean="0"/>
              <a:t>ユーザ要求とシステム要求の関係</a:t>
            </a:r>
            <a:endParaRPr kumimoji="1" lang="en-US" altLang="ja-JP" dirty="0" smtClean="0"/>
          </a:p>
        </p:txBody>
      </p:sp>
      <p:grpSp>
        <p:nvGrpSpPr>
          <p:cNvPr id="27" name="グループ化 26"/>
          <p:cNvGrpSpPr/>
          <p:nvPr/>
        </p:nvGrpSpPr>
        <p:grpSpPr>
          <a:xfrm>
            <a:off x="1619672" y="2654938"/>
            <a:ext cx="6480720" cy="2860110"/>
            <a:chOff x="1331640" y="3234922"/>
            <a:chExt cx="6480720" cy="2860110"/>
          </a:xfrm>
        </p:grpSpPr>
        <p:grpSp>
          <p:nvGrpSpPr>
            <p:cNvPr id="23" name="グループ化 22"/>
            <p:cNvGrpSpPr/>
            <p:nvPr/>
          </p:nvGrpSpPr>
          <p:grpSpPr>
            <a:xfrm>
              <a:off x="1331640" y="3234922"/>
              <a:ext cx="5904656" cy="2860110"/>
              <a:chOff x="1331640" y="3234922"/>
              <a:chExt cx="5904656" cy="2860110"/>
            </a:xfrm>
          </p:grpSpPr>
          <p:grpSp>
            <p:nvGrpSpPr>
              <p:cNvPr id="21" name="グループ化 20"/>
              <p:cNvGrpSpPr/>
              <p:nvPr/>
            </p:nvGrpSpPr>
            <p:grpSpPr>
              <a:xfrm>
                <a:off x="1331640" y="3430736"/>
                <a:ext cx="5904656" cy="2664296"/>
                <a:chOff x="1331640" y="3392996"/>
                <a:chExt cx="5904656" cy="2664296"/>
              </a:xfrm>
            </p:grpSpPr>
            <p:sp>
              <p:nvSpPr>
                <p:cNvPr id="20" name="フリーフォーム 19"/>
                <p:cNvSpPr/>
                <p:nvPr/>
              </p:nvSpPr>
              <p:spPr>
                <a:xfrm>
                  <a:off x="5148064" y="3601458"/>
                  <a:ext cx="2088232" cy="2247372"/>
                </a:xfrm>
                <a:custGeom>
                  <a:avLst/>
                  <a:gdLst>
                    <a:gd name="connsiteX0" fmla="*/ 717092 w 2088232"/>
                    <a:gd name="connsiteY0" fmla="*/ 0 h 2247372"/>
                    <a:gd name="connsiteX1" fmla="*/ 786579 w 2088232"/>
                    <a:gd name="connsiteY1" fmla="*/ 19048 h 2247372"/>
                    <a:gd name="connsiteX2" fmla="*/ 2088232 w 2088232"/>
                    <a:gd name="connsiteY2" fmla="*/ 1123686 h 2247372"/>
                    <a:gd name="connsiteX3" fmla="*/ 786579 w 2088232"/>
                    <a:gd name="connsiteY3" fmla="*/ 2228324 h 2247372"/>
                    <a:gd name="connsiteX4" fmla="*/ 717092 w 2088232"/>
                    <a:gd name="connsiteY4" fmla="*/ 2247372 h 2247372"/>
                    <a:gd name="connsiteX5" fmla="*/ 621798 w 2088232"/>
                    <a:gd name="connsiteY5" fmla="*/ 2200075 h 2247372"/>
                    <a:gd name="connsiteX6" fmla="*/ 0 w 2088232"/>
                    <a:gd name="connsiteY6" fmla="*/ 1123686 h 2247372"/>
                    <a:gd name="connsiteX7" fmla="*/ 621798 w 2088232"/>
                    <a:gd name="connsiteY7" fmla="*/ 47297 h 2247372"/>
                    <a:gd name="connsiteX8" fmla="*/ 717092 w 2088232"/>
                    <a:gd name="connsiteY8" fmla="*/ 0 h 224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8232" h="2247372">
                      <a:moveTo>
                        <a:pt x="717092" y="0"/>
                      </a:moveTo>
                      <a:lnTo>
                        <a:pt x="786579" y="19048"/>
                      </a:lnTo>
                      <a:cubicBezTo>
                        <a:pt x="1571903" y="258445"/>
                        <a:pt x="2088232" y="663858"/>
                        <a:pt x="2088232" y="1123686"/>
                      </a:cubicBezTo>
                      <a:cubicBezTo>
                        <a:pt x="2088232" y="1583514"/>
                        <a:pt x="1571903" y="1988928"/>
                        <a:pt x="786579" y="2228324"/>
                      </a:cubicBezTo>
                      <a:lnTo>
                        <a:pt x="717092" y="2247372"/>
                      </a:lnTo>
                      <a:lnTo>
                        <a:pt x="621798" y="2200075"/>
                      </a:lnTo>
                      <a:cubicBezTo>
                        <a:pt x="251427" y="1992781"/>
                        <a:pt x="0" y="1588486"/>
                        <a:pt x="0" y="1123686"/>
                      </a:cubicBezTo>
                      <a:cubicBezTo>
                        <a:pt x="0" y="658887"/>
                        <a:pt x="251427" y="254591"/>
                        <a:pt x="621798" y="47297"/>
                      </a:cubicBezTo>
                      <a:lnTo>
                        <a:pt x="717092" y="0"/>
                      </a:lnTo>
                      <a:close/>
                    </a:path>
                  </a:pathLst>
                </a:custGeom>
                <a:solidFill>
                  <a:schemeClr val="accent6">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9" name="フリーフォーム 18"/>
                <p:cNvSpPr/>
                <p:nvPr/>
              </p:nvSpPr>
              <p:spPr>
                <a:xfrm>
                  <a:off x="1331640" y="3392996"/>
                  <a:ext cx="4533516" cy="2664296"/>
                </a:xfrm>
                <a:custGeom>
                  <a:avLst/>
                  <a:gdLst>
                    <a:gd name="connsiteX0" fmla="*/ 2952328 w 4533516"/>
                    <a:gd name="connsiteY0" fmla="*/ 0 h 2664296"/>
                    <a:gd name="connsiteX1" fmla="*/ 4359583 w 4533516"/>
                    <a:gd name="connsiteY1" fmla="*/ 160783 h 2664296"/>
                    <a:gd name="connsiteX2" fmla="*/ 4533516 w 4533516"/>
                    <a:gd name="connsiteY2" fmla="*/ 208462 h 2664296"/>
                    <a:gd name="connsiteX3" fmla="*/ 4438222 w 4533516"/>
                    <a:gd name="connsiteY3" fmla="*/ 255759 h 2664296"/>
                    <a:gd name="connsiteX4" fmla="*/ 3816424 w 4533516"/>
                    <a:gd name="connsiteY4" fmla="*/ 1332148 h 2664296"/>
                    <a:gd name="connsiteX5" fmla="*/ 4438222 w 4533516"/>
                    <a:gd name="connsiteY5" fmla="*/ 2408537 h 2664296"/>
                    <a:gd name="connsiteX6" fmla="*/ 4533516 w 4533516"/>
                    <a:gd name="connsiteY6" fmla="*/ 2455834 h 2664296"/>
                    <a:gd name="connsiteX7" fmla="*/ 4359583 w 4533516"/>
                    <a:gd name="connsiteY7" fmla="*/ 2503513 h 2664296"/>
                    <a:gd name="connsiteX8" fmla="*/ 2952328 w 4533516"/>
                    <a:gd name="connsiteY8" fmla="*/ 2664296 h 2664296"/>
                    <a:gd name="connsiteX9" fmla="*/ 0 w 4533516"/>
                    <a:gd name="connsiteY9" fmla="*/ 1332148 h 2664296"/>
                    <a:gd name="connsiteX10" fmla="*/ 2952328 w 4533516"/>
                    <a:gd name="connsiteY10" fmla="*/ 0 h 26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33516" h="2664296">
                      <a:moveTo>
                        <a:pt x="2952328" y="0"/>
                      </a:moveTo>
                      <a:cubicBezTo>
                        <a:pt x="3461868" y="0"/>
                        <a:pt x="3941258" y="58245"/>
                        <a:pt x="4359583" y="160783"/>
                      </a:cubicBezTo>
                      <a:lnTo>
                        <a:pt x="4533516" y="208462"/>
                      </a:lnTo>
                      <a:lnTo>
                        <a:pt x="4438222" y="255759"/>
                      </a:lnTo>
                      <a:cubicBezTo>
                        <a:pt x="4067851" y="463053"/>
                        <a:pt x="3816424" y="867349"/>
                        <a:pt x="3816424" y="1332148"/>
                      </a:cubicBezTo>
                      <a:cubicBezTo>
                        <a:pt x="3816424" y="1796948"/>
                        <a:pt x="4067851" y="2201243"/>
                        <a:pt x="4438222" y="2408537"/>
                      </a:cubicBezTo>
                      <a:lnTo>
                        <a:pt x="4533516" y="2455834"/>
                      </a:lnTo>
                      <a:lnTo>
                        <a:pt x="4359583" y="2503513"/>
                      </a:lnTo>
                      <a:cubicBezTo>
                        <a:pt x="3941258" y="2606052"/>
                        <a:pt x="3461868" y="2664296"/>
                        <a:pt x="2952328" y="2664296"/>
                      </a:cubicBezTo>
                      <a:cubicBezTo>
                        <a:pt x="1321802" y="2664296"/>
                        <a:pt x="0" y="2067873"/>
                        <a:pt x="0" y="1332148"/>
                      </a:cubicBezTo>
                      <a:cubicBezTo>
                        <a:pt x="0" y="596423"/>
                        <a:pt x="1321802" y="0"/>
                        <a:pt x="2952328" y="0"/>
                      </a:cubicBezTo>
                      <a:close/>
                    </a:path>
                  </a:pathLst>
                </a:cu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grpSp>
          <p:sp>
            <p:nvSpPr>
              <p:cNvPr id="3" name="角丸四角形 2"/>
              <p:cNvSpPr/>
              <p:nvPr/>
            </p:nvSpPr>
            <p:spPr>
              <a:xfrm>
                <a:off x="3419872" y="3234922"/>
                <a:ext cx="1728192" cy="5040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ユーザ要求</a:t>
                </a:r>
                <a:endParaRPr kumimoji="1" lang="ja-JP" altLang="en-US" sz="2000" dirty="0"/>
              </a:p>
            </p:txBody>
          </p:sp>
        </p:grpSp>
        <p:sp>
          <p:nvSpPr>
            <p:cNvPr id="22" name="角丸四角形 21"/>
            <p:cNvSpPr/>
            <p:nvPr/>
          </p:nvSpPr>
          <p:spPr>
            <a:xfrm>
              <a:off x="6084168" y="3738978"/>
              <a:ext cx="1728192" cy="56289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システム要求</a:t>
              </a:r>
              <a:endParaRPr kumimoji="1" lang="ja-JP" altLang="en-US" sz="2000" dirty="0"/>
            </a:p>
          </p:txBody>
        </p:sp>
        <p:sp>
          <p:nvSpPr>
            <p:cNvPr id="24" name="テキスト ボックス 23"/>
            <p:cNvSpPr txBox="1"/>
            <p:nvPr/>
          </p:nvSpPr>
          <p:spPr>
            <a:xfrm>
              <a:off x="1754627" y="4592845"/>
              <a:ext cx="2605200" cy="707886"/>
            </a:xfrm>
            <a:prstGeom prst="rect">
              <a:avLst/>
            </a:prstGeom>
            <a:noFill/>
          </p:spPr>
          <p:txBody>
            <a:bodyPr wrap="none" rtlCol="0">
              <a:spAutoFit/>
            </a:bodyPr>
            <a:lstStyle/>
            <a:p>
              <a:pPr algn="ctr"/>
              <a:r>
                <a:rPr kumimoji="1" lang="ja-JP" altLang="en-US" sz="2000" dirty="0" smtClean="0"/>
                <a:t>ユーザからの要求でも</a:t>
              </a:r>
              <a:endParaRPr kumimoji="1" lang="en-US" altLang="ja-JP" sz="2000" dirty="0" smtClean="0"/>
            </a:p>
            <a:p>
              <a:pPr algn="ctr"/>
              <a:r>
                <a:rPr kumimoji="1" lang="ja-JP" altLang="en-US" sz="2000" dirty="0" smtClean="0"/>
                <a:t>システム化しない部分</a:t>
              </a:r>
              <a:endParaRPr kumimoji="1" lang="ja-JP" altLang="en-US" sz="2000" dirty="0"/>
            </a:p>
          </p:txBody>
        </p:sp>
        <p:sp>
          <p:nvSpPr>
            <p:cNvPr id="26" name="テキスト ボックス 25"/>
            <p:cNvSpPr txBox="1"/>
            <p:nvPr/>
          </p:nvSpPr>
          <p:spPr>
            <a:xfrm>
              <a:off x="5373687" y="4581990"/>
              <a:ext cx="1636987" cy="707886"/>
            </a:xfrm>
            <a:prstGeom prst="rect">
              <a:avLst/>
            </a:prstGeom>
            <a:noFill/>
          </p:spPr>
          <p:txBody>
            <a:bodyPr wrap="none" rtlCol="0">
              <a:spAutoFit/>
            </a:bodyPr>
            <a:lstStyle/>
            <a:p>
              <a:pPr algn="ctr"/>
              <a:r>
                <a:rPr lang="ja-JP" altLang="en-US" sz="2000" dirty="0" smtClean="0"/>
                <a:t>システム化の</a:t>
              </a:r>
              <a:endParaRPr lang="en-US" altLang="ja-JP" sz="2000" dirty="0" smtClean="0"/>
            </a:p>
            <a:p>
              <a:pPr algn="ctr"/>
              <a:r>
                <a:rPr lang="ja-JP" altLang="en-US" sz="2000" dirty="0" smtClean="0"/>
                <a:t>対象部分</a:t>
              </a:r>
              <a:endParaRPr kumimoji="1" lang="ja-JP" altLang="en-US" sz="2000" dirty="0"/>
            </a:p>
          </p:txBody>
        </p:sp>
      </p:grpSp>
    </p:spTree>
    <p:extLst>
      <p:ext uri="{BB962C8B-B14F-4D97-AF65-F5344CB8AC3E}">
        <p14:creationId xmlns:p14="http://schemas.microsoft.com/office/powerpoint/2010/main" val="26957069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システム要件定義書とは</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5</a:t>
            </a:fld>
            <a:endParaRPr kumimoji="1" lang="ja-JP" altLang="en-US"/>
          </a:p>
        </p:txBody>
      </p:sp>
      <p:sp>
        <p:nvSpPr>
          <p:cNvPr id="4" name="テキスト ボックス 3"/>
          <p:cNvSpPr txBox="1"/>
          <p:nvPr/>
        </p:nvSpPr>
        <p:spPr>
          <a:xfrm>
            <a:off x="1044724" y="1772816"/>
            <a:ext cx="7054552" cy="2677656"/>
          </a:xfrm>
          <a:prstGeom prst="rect">
            <a:avLst/>
          </a:prstGeom>
          <a:noFill/>
        </p:spPr>
        <p:txBody>
          <a:bodyPr wrap="square" rtlCol="0">
            <a:spAutoFit/>
          </a:bodyPr>
          <a:lstStyle/>
          <a:p>
            <a:r>
              <a:rPr kumimoji="1" lang="ja-JP" altLang="en-US" sz="2800" dirty="0" smtClean="0"/>
              <a:t>・システムに求められる要件を記述したもの</a:t>
            </a:r>
            <a:endParaRPr kumimoji="1" lang="en-US" altLang="ja-JP" sz="2800" dirty="0" smtClean="0"/>
          </a:p>
          <a:p>
            <a:endParaRPr lang="en-US" altLang="ja-JP" sz="2800" dirty="0" smtClean="0"/>
          </a:p>
          <a:p>
            <a:endParaRPr lang="en-US" altLang="ja-JP" sz="2800" dirty="0"/>
          </a:p>
          <a:p>
            <a:r>
              <a:rPr kumimoji="1" lang="ja-JP" altLang="en-US" sz="2800" dirty="0" smtClean="0"/>
              <a:t>・明確化</a:t>
            </a:r>
            <a:endParaRPr kumimoji="1" lang="en-US" altLang="ja-JP" sz="2800" dirty="0" smtClean="0"/>
          </a:p>
          <a:p>
            <a:r>
              <a:rPr lang="ja-JP" altLang="en-US" sz="2800" dirty="0"/>
              <a:t>　</a:t>
            </a:r>
            <a:r>
              <a:rPr lang="ja-JP" altLang="en-US" sz="2800" dirty="0" smtClean="0"/>
              <a:t>→　</a:t>
            </a:r>
            <a:r>
              <a:rPr kumimoji="1" lang="ja-JP" altLang="en-US" sz="2800" dirty="0" smtClean="0"/>
              <a:t>システム構築に必要な技術、費用、期間</a:t>
            </a:r>
            <a:endParaRPr kumimoji="1" lang="en-US" altLang="ja-JP" sz="2800" dirty="0" smtClean="0"/>
          </a:p>
          <a:p>
            <a:r>
              <a:rPr lang="ja-JP" altLang="en-US" sz="2800" dirty="0" smtClean="0"/>
              <a:t>　</a:t>
            </a:r>
            <a:r>
              <a:rPr lang="ja-JP" altLang="en-US" sz="2800" dirty="0" smtClean="0">
                <a:solidFill>
                  <a:schemeClr val="bg1"/>
                </a:solidFill>
              </a:rPr>
              <a:t>→</a:t>
            </a:r>
            <a:r>
              <a:rPr lang="ja-JP" altLang="en-US" sz="2800" dirty="0" smtClean="0"/>
              <a:t>　セキュリティや品質に求められるレベル</a:t>
            </a:r>
            <a:endParaRPr kumimoji="1" lang="en-US" altLang="ja-JP" sz="2800" dirty="0" smtClean="0"/>
          </a:p>
        </p:txBody>
      </p:sp>
    </p:spTree>
    <p:extLst>
      <p:ext uri="{BB962C8B-B14F-4D97-AF65-F5344CB8AC3E}">
        <p14:creationId xmlns:p14="http://schemas.microsoft.com/office/powerpoint/2010/main" val="247845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システム要件定義書の構成</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6</a:t>
            </a:fld>
            <a:endParaRPr kumimoji="1" lang="ja-JP" altLang="en-US"/>
          </a:p>
        </p:txBody>
      </p:sp>
      <p:sp>
        <p:nvSpPr>
          <p:cNvPr id="4" name="テキスト ボックス 3"/>
          <p:cNvSpPr txBox="1"/>
          <p:nvPr/>
        </p:nvSpPr>
        <p:spPr>
          <a:xfrm>
            <a:off x="1115616" y="1458496"/>
            <a:ext cx="6912768" cy="4580741"/>
          </a:xfrm>
          <a:prstGeom prst="rect">
            <a:avLst/>
          </a:prstGeom>
          <a:noFill/>
        </p:spPr>
        <p:txBody>
          <a:bodyPr wrap="square" rtlCol="0">
            <a:spAutoFit/>
          </a:bodyPr>
          <a:lstStyle/>
          <a:p>
            <a:pPr>
              <a:lnSpc>
                <a:spcPts val="5000"/>
              </a:lnSpc>
            </a:pPr>
            <a:r>
              <a:rPr kumimoji="1" lang="ja-JP" altLang="en-US" sz="2400" dirty="0" smtClean="0"/>
              <a:t>・目的、目標</a:t>
            </a:r>
            <a:r>
              <a:rPr lang="ja-JP" altLang="en-US" sz="2400" dirty="0"/>
              <a:t>、</a:t>
            </a:r>
            <a:r>
              <a:rPr lang="ja-JP" altLang="en-US" sz="2400" dirty="0" smtClean="0"/>
              <a:t>構想</a:t>
            </a:r>
            <a:r>
              <a:rPr lang="ja-JP" altLang="en-US" sz="2400" dirty="0"/>
              <a:t>、</a:t>
            </a:r>
            <a:r>
              <a:rPr lang="ja-JP" altLang="en-US" sz="2400" dirty="0" smtClean="0"/>
              <a:t>概要</a:t>
            </a:r>
            <a:endParaRPr lang="en-US" altLang="ja-JP" sz="2400" dirty="0" smtClean="0"/>
          </a:p>
          <a:p>
            <a:pPr>
              <a:lnSpc>
                <a:spcPts val="5000"/>
              </a:lnSpc>
            </a:pPr>
            <a:r>
              <a:rPr lang="ja-JP" altLang="en-US" sz="2400" dirty="0" smtClean="0"/>
              <a:t>・システムの主な機能</a:t>
            </a:r>
            <a:endParaRPr lang="en-US" altLang="ja-JP" sz="2400" dirty="0" smtClean="0"/>
          </a:p>
          <a:p>
            <a:pPr>
              <a:lnSpc>
                <a:spcPts val="5000"/>
              </a:lnSpc>
            </a:pPr>
            <a:r>
              <a:rPr kumimoji="1" lang="ja-JP" altLang="en-US" sz="2400" dirty="0" smtClean="0"/>
              <a:t>・求められる品質、セキュリティ</a:t>
            </a:r>
            <a:endParaRPr kumimoji="1" lang="en-US" altLang="ja-JP" sz="2400" dirty="0" smtClean="0"/>
          </a:p>
          <a:p>
            <a:pPr>
              <a:lnSpc>
                <a:spcPts val="5000"/>
              </a:lnSpc>
            </a:pPr>
            <a:r>
              <a:rPr lang="ja-JP" altLang="en-US" sz="2400" dirty="0" smtClean="0"/>
              <a:t>・システム導入後の業務フロー図</a:t>
            </a:r>
            <a:endParaRPr lang="en-US" altLang="ja-JP" sz="2400" dirty="0" smtClean="0"/>
          </a:p>
          <a:p>
            <a:pPr>
              <a:lnSpc>
                <a:spcPts val="5000"/>
              </a:lnSpc>
            </a:pPr>
            <a:r>
              <a:rPr kumimoji="1" lang="ja-JP" altLang="en-US" sz="2400" dirty="0" smtClean="0"/>
              <a:t>・システム化による改善効果やメリット</a:t>
            </a:r>
            <a:endParaRPr kumimoji="1" lang="en-US" altLang="ja-JP" sz="2400" dirty="0" smtClean="0"/>
          </a:p>
          <a:p>
            <a:pPr>
              <a:lnSpc>
                <a:spcPts val="5000"/>
              </a:lnSpc>
            </a:pPr>
            <a:r>
              <a:rPr lang="ja-JP" altLang="en-US" sz="2400" dirty="0" smtClean="0"/>
              <a:t>・システム化に必要なコスト</a:t>
            </a:r>
            <a:endParaRPr lang="en-US" altLang="ja-JP" sz="2400" dirty="0" smtClean="0"/>
          </a:p>
          <a:p>
            <a:pPr>
              <a:lnSpc>
                <a:spcPts val="5000"/>
              </a:lnSpc>
            </a:pPr>
            <a:r>
              <a:rPr kumimoji="1" lang="ja-JP" altLang="en-US" sz="2400" dirty="0" smtClean="0"/>
              <a:t>・導入されるまでの大まかなスケジュール</a:t>
            </a:r>
            <a:endParaRPr kumimoji="1" lang="en-US" altLang="ja-JP" sz="2400" dirty="0" smtClean="0"/>
          </a:p>
        </p:txBody>
      </p:sp>
    </p:spTree>
    <p:extLst>
      <p:ext uri="{BB962C8B-B14F-4D97-AF65-F5344CB8AC3E}">
        <p14:creationId xmlns:p14="http://schemas.microsoft.com/office/powerpoint/2010/main" val="5806883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開発計画書とは</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7</a:t>
            </a:fld>
            <a:endParaRPr kumimoji="1" lang="ja-JP" altLang="en-US"/>
          </a:p>
        </p:txBody>
      </p:sp>
      <p:sp>
        <p:nvSpPr>
          <p:cNvPr id="4" name="テキスト ボックス 3"/>
          <p:cNvSpPr txBox="1"/>
          <p:nvPr/>
        </p:nvSpPr>
        <p:spPr>
          <a:xfrm>
            <a:off x="1044724" y="1567526"/>
            <a:ext cx="7054552" cy="954107"/>
          </a:xfrm>
          <a:prstGeom prst="rect">
            <a:avLst/>
          </a:prstGeom>
          <a:noFill/>
        </p:spPr>
        <p:txBody>
          <a:bodyPr wrap="square" rtlCol="0">
            <a:spAutoFit/>
          </a:bodyPr>
          <a:lstStyle/>
          <a:p>
            <a:r>
              <a:rPr kumimoji="1" lang="ja-JP" altLang="en-US" sz="2800" dirty="0" smtClean="0"/>
              <a:t>・システム構築の受注をしてもいいかを社内で</a:t>
            </a:r>
            <a:endParaRPr kumimoji="1" lang="en-US" altLang="ja-JP" sz="2800" dirty="0" smtClean="0"/>
          </a:p>
          <a:p>
            <a:r>
              <a:rPr lang="ja-JP" altLang="en-US" sz="2800" dirty="0">
                <a:solidFill>
                  <a:schemeClr val="bg1"/>
                </a:solidFill>
              </a:rPr>
              <a:t>・</a:t>
            </a:r>
            <a:r>
              <a:rPr kumimoji="1" lang="ja-JP" altLang="en-US" sz="2800" dirty="0" smtClean="0"/>
              <a:t>判断するための資料</a:t>
            </a:r>
            <a:endParaRPr kumimoji="1" lang="en-US" altLang="ja-JP" sz="2800" dirty="0" smtClean="0"/>
          </a:p>
        </p:txBody>
      </p:sp>
      <p:sp>
        <p:nvSpPr>
          <p:cNvPr id="15" name="テキスト ボックス 14"/>
          <p:cNvSpPr txBox="1"/>
          <p:nvPr/>
        </p:nvSpPr>
        <p:spPr>
          <a:xfrm>
            <a:off x="3066400" y="5282867"/>
            <a:ext cx="3237021" cy="367870"/>
          </a:xfrm>
          <a:prstGeom prst="rect">
            <a:avLst/>
          </a:prstGeom>
          <a:noFill/>
        </p:spPr>
        <p:txBody>
          <a:bodyPr wrap="square" rtlCol="0">
            <a:spAutoFit/>
          </a:bodyPr>
          <a:lstStyle/>
          <a:p>
            <a:r>
              <a:rPr kumimoji="1" lang="ja-JP" altLang="en-US" dirty="0" smtClean="0"/>
              <a:t>図</a:t>
            </a:r>
            <a:r>
              <a:rPr lang="en-US" altLang="ja-JP" dirty="0"/>
              <a:t>2</a:t>
            </a:r>
            <a:r>
              <a:rPr lang="ja-JP" altLang="en-US" dirty="0" err="1" smtClean="0"/>
              <a:t>．</a:t>
            </a:r>
            <a:r>
              <a:rPr lang="ja-JP" altLang="en-US" dirty="0"/>
              <a:t>発注</a:t>
            </a:r>
            <a:r>
              <a:rPr lang="ja-JP" altLang="en-US" dirty="0" smtClean="0"/>
              <a:t>から受注までの流れ</a:t>
            </a:r>
            <a:endParaRPr kumimoji="1" lang="en-US" altLang="ja-JP" dirty="0" smtClean="0"/>
          </a:p>
        </p:txBody>
      </p:sp>
      <p:grpSp>
        <p:nvGrpSpPr>
          <p:cNvPr id="44" name="グループ化 43"/>
          <p:cNvGrpSpPr/>
          <p:nvPr/>
        </p:nvGrpSpPr>
        <p:grpSpPr>
          <a:xfrm>
            <a:off x="1331640" y="3068960"/>
            <a:ext cx="6901476" cy="2000622"/>
            <a:chOff x="1434370" y="3356991"/>
            <a:chExt cx="6901476" cy="2000622"/>
          </a:xfrm>
        </p:grpSpPr>
        <p:grpSp>
          <p:nvGrpSpPr>
            <p:cNvPr id="43" name="グループ化 42"/>
            <p:cNvGrpSpPr/>
            <p:nvPr/>
          </p:nvGrpSpPr>
          <p:grpSpPr>
            <a:xfrm>
              <a:off x="1434370" y="3428558"/>
              <a:ext cx="919057" cy="1651614"/>
              <a:chOff x="1554867" y="3429000"/>
              <a:chExt cx="919057" cy="1651614"/>
            </a:xfrm>
          </p:grpSpPr>
          <p:grpSp>
            <p:nvGrpSpPr>
              <p:cNvPr id="16" name="グループ化 15"/>
              <p:cNvGrpSpPr/>
              <p:nvPr/>
            </p:nvGrpSpPr>
            <p:grpSpPr>
              <a:xfrm>
                <a:off x="1554867" y="3429000"/>
                <a:ext cx="919057" cy="1220760"/>
                <a:chOff x="5940152" y="2590183"/>
                <a:chExt cx="1152128" cy="1530343"/>
              </a:xfrm>
              <a:solidFill>
                <a:srgbClr val="00B0F0"/>
              </a:solidFill>
            </p:grpSpPr>
            <p:sp>
              <p:nvSpPr>
                <p:cNvPr id="17" name="二等辺三角形 16"/>
                <p:cNvSpPr/>
                <p:nvPr/>
              </p:nvSpPr>
              <p:spPr>
                <a:xfrm>
                  <a:off x="5940152" y="3112414"/>
                  <a:ext cx="1152128" cy="1008112"/>
                </a:xfrm>
                <a:prstGeom prst="triangle">
                  <a:avLst/>
                </a:prstGeom>
                <a:grp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8" name="円/楕円 17"/>
                <p:cNvSpPr/>
                <p:nvPr/>
              </p:nvSpPr>
              <p:spPr>
                <a:xfrm>
                  <a:off x="6059016" y="2590183"/>
                  <a:ext cx="914400" cy="914400"/>
                </a:xfrm>
                <a:prstGeom prst="ellipse">
                  <a:avLst/>
                </a:prstGeom>
                <a:grp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grpSp>
          <p:sp>
            <p:nvSpPr>
              <p:cNvPr id="32" name="テキスト ボックス 31"/>
              <p:cNvSpPr txBox="1"/>
              <p:nvPr/>
            </p:nvSpPr>
            <p:spPr>
              <a:xfrm>
                <a:off x="1582225" y="4711282"/>
                <a:ext cx="864339" cy="369332"/>
              </a:xfrm>
              <a:prstGeom prst="rect">
                <a:avLst/>
              </a:prstGeom>
              <a:noFill/>
            </p:spPr>
            <p:txBody>
              <a:bodyPr wrap="none" rtlCol="0">
                <a:spAutoFit/>
              </a:bodyPr>
              <a:lstStyle/>
              <a:p>
                <a:r>
                  <a:rPr kumimoji="1" lang="ja-JP" altLang="en-US" dirty="0" smtClean="0"/>
                  <a:t>お客様</a:t>
                </a:r>
                <a:endParaRPr kumimoji="1" lang="ja-JP" altLang="en-US" dirty="0"/>
              </a:p>
            </p:txBody>
          </p:sp>
        </p:grpSp>
        <p:grpSp>
          <p:nvGrpSpPr>
            <p:cNvPr id="41" name="グループ化 40"/>
            <p:cNvGrpSpPr/>
            <p:nvPr/>
          </p:nvGrpSpPr>
          <p:grpSpPr>
            <a:xfrm>
              <a:off x="3886658" y="3429000"/>
              <a:ext cx="1569660" cy="1928613"/>
              <a:chOff x="3886658" y="3429000"/>
              <a:chExt cx="1569660" cy="1928613"/>
            </a:xfrm>
          </p:grpSpPr>
          <p:grpSp>
            <p:nvGrpSpPr>
              <p:cNvPr id="7" name="グループ化 6"/>
              <p:cNvGrpSpPr/>
              <p:nvPr/>
            </p:nvGrpSpPr>
            <p:grpSpPr>
              <a:xfrm>
                <a:off x="4211960" y="3429000"/>
                <a:ext cx="919057" cy="1220760"/>
                <a:chOff x="5940152" y="2590183"/>
                <a:chExt cx="1152128" cy="1530343"/>
              </a:xfrm>
            </p:grpSpPr>
            <p:sp>
              <p:nvSpPr>
                <p:cNvPr id="3" name="二等辺三角形 2"/>
                <p:cNvSpPr/>
                <p:nvPr/>
              </p:nvSpPr>
              <p:spPr>
                <a:xfrm>
                  <a:off x="5940152" y="3112414"/>
                  <a:ext cx="1152128" cy="1008112"/>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 name="円/楕円 5"/>
                <p:cNvSpPr/>
                <p:nvPr/>
              </p:nvSpPr>
              <p:spPr>
                <a:xfrm>
                  <a:off x="6059016" y="2590183"/>
                  <a:ext cx="914400" cy="9144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sp>
            <p:nvSpPr>
              <p:cNvPr id="33" name="テキスト ボックス 32"/>
              <p:cNvSpPr txBox="1"/>
              <p:nvPr/>
            </p:nvSpPr>
            <p:spPr>
              <a:xfrm>
                <a:off x="3886658" y="4711282"/>
                <a:ext cx="1569660" cy="646331"/>
              </a:xfrm>
              <a:prstGeom prst="rect">
                <a:avLst/>
              </a:prstGeom>
              <a:noFill/>
              <a:ln>
                <a:noFill/>
              </a:ln>
            </p:spPr>
            <p:txBody>
              <a:bodyPr wrap="none" rtlCol="0">
                <a:spAutoFit/>
              </a:bodyPr>
              <a:lstStyle/>
              <a:p>
                <a:pPr algn="ctr"/>
                <a:r>
                  <a:rPr kumimoji="1" lang="ja-JP" altLang="en-US" dirty="0" smtClean="0"/>
                  <a:t>社員</a:t>
                </a:r>
                <a:endParaRPr kumimoji="1" lang="en-US" altLang="ja-JP" dirty="0" smtClean="0"/>
              </a:p>
              <a:p>
                <a:pPr algn="ctr"/>
                <a:r>
                  <a:rPr lang="ja-JP" altLang="en-US" dirty="0" smtClean="0"/>
                  <a:t>（案件担当者）</a:t>
                </a:r>
                <a:endParaRPr kumimoji="1" lang="ja-JP" altLang="en-US" dirty="0"/>
              </a:p>
            </p:txBody>
          </p:sp>
        </p:grpSp>
        <p:grpSp>
          <p:nvGrpSpPr>
            <p:cNvPr id="42" name="グループ化 41"/>
            <p:cNvGrpSpPr/>
            <p:nvPr/>
          </p:nvGrpSpPr>
          <p:grpSpPr>
            <a:xfrm>
              <a:off x="6766186" y="3429000"/>
              <a:ext cx="1569660" cy="1928613"/>
              <a:chOff x="6443922" y="3429000"/>
              <a:chExt cx="1569660" cy="1928613"/>
            </a:xfrm>
          </p:grpSpPr>
          <p:grpSp>
            <p:nvGrpSpPr>
              <p:cNvPr id="19" name="グループ化 18"/>
              <p:cNvGrpSpPr/>
              <p:nvPr/>
            </p:nvGrpSpPr>
            <p:grpSpPr>
              <a:xfrm>
                <a:off x="6769224" y="3429000"/>
                <a:ext cx="919057" cy="1220760"/>
                <a:chOff x="5940152" y="2590183"/>
                <a:chExt cx="1152128" cy="1530343"/>
              </a:xfrm>
              <a:solidFill>
                <a:srgbClr val="92D050"/>
              </a:solidFill>
            </p:grpSpPr>
            <p:sp>
              <p:nvSpPr>
                <p:cNvPr id="20" name="二等辺三角形 19"/>
                <p:cNvSpPr/>
                <p:nvPr/>
              </p:nvSpPr>
              <p:spPr>
                <a:xfrm>
                  <a:off x="5940152" y="3112414"/>
                  <a:ext cx="1152128" cy="1008112"/>
                </a:xfrm>
                <a:prstGeom prst="triangle">
                  <a:avLst/>
                </a:prstGeom>
                <a:grp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1" name="円/楕円 20"/>
                <p:cNvSpPr/>
                <p:nvPr/>
              </p:nvSpPr>
              <p:spPr>
                <a:xfrm>
                  <a:off x="6059016" y="2590183"/>
                  <a:ext cx="914400" cy="914400"/>
                </a:xfrm>
                <a:prstGeom prst="ellipse">
                  <a:avLst/>
                </a:prstGeom>
                <a:grp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grpSp>
          <p:sp>
            <p:nvSpPr>
              <p:cNvPr id="34" name="テキスト ボックス 33"/>
              <p:cNvSpPr txBox="1"/>
              <p:nvPr/>
            </p:nvSpPr>
            <p:spPr>
              <a:xfrm>
                <a:off x="6443922" y="4711282"/>
                <a:ext cx="1569660" cy="646331"/>
              </a:xfrm>
              <a:prstGeom prst="rect">
                <a:avLst/>
              </a:prstGeom>
              <a:noFill/>
            </p:spPr>
            <p:txBody>
              <a:bodyPr wrap="none" rtlCol="0">
                <a:spAutoFit/>
              </a:bodyPr>
              <a:lstStyle/>
              <a:p>
                <a:pPr algn="ctr"/>
                <a:r>
                  <a:rPr lang="ja-JP" altLang="en-US" dirty="0" smtClean="0"/>
                  <a:t>上司</a:t>
                </a:r>
                <a:endParaRPr lang="en-US" altLang="ja-JP" dirty="0" smtClean="0"/>
              </a:p>
              <a:p>
                <a:pPr algn="ctr"/>
                <a:r>
                  <a:rPr kumimoji="1" lang="ja-JP" altLang="en-US" dirty="0" smtClean="0"/>
                  <a:t>（決裁責任者）</a:t>
                </a:r>
                <a:endParaRPr kumimoji="1" lang="ja-JP" altLang="en-US" dirty="0"/>
              </a:p>
            </p:txBody>
          </p:sp>
        </p:grpSp>
        <p:grpSp>
          <p:nvGrpSpPr>
            <p:cNvPr id="39" name="グループ化 38"/>
            <p:cNvGrpSpPr/>
            <p:nvPr/>
          </p:nvGrpSpPr>
          <p:grpSpPr>
            <a:xfrm>
              <a:off x="2750022" y="3356991"/>
              <a:ext cx="1152128" cy="2000622"/>
              <a:chOff x="2765492" y="3300586"/>
              <a:chExt cx="1152128" cy="2000622"/>
            </a:xfrm>
          </p:grpSpPr>
          <p:cxnSp>
            <p:nvCxnSpPr>
              <p:cNvPr id="23" name="直線矢印コネクタ 22"/>
              <p:cNvCxnSpPr/>
              <p:nvPr/>
            </p:nvCxnSpPr>
            <p:spPr>
              <a:xfrm>
                <a:off x="2837500" y="3854463"/>
                <a:ext cx="1080120" cy="0"/>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flipH="1">
                <a:off x="2765492" y="4445989"/>
                <a:ext cx="1080120" cy="0"/>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sp>
            <p:nvSpPr>
              <p:cNvPr id="35" name="テキスト ボックス 34"/>
              <p:cNvSpPr txBox="1"/>
              <p:nvPr/>
            </p:nvSpPr>
            <p:spPr>
              <a:xfrm>
                <a:off x="3022407" y="3300586"/>
                <a:ext cx="646331" cy="369332"/>
              </a:xfrm>
              <a:prstGeom prst="rect">
                <a:avLst/>
              </a:prstGeom>
              <a:noFill/>
            </p:spPr>
            <p:txBody>
              <a:bodyPr wrap="none" rtlCol="0">
                <a:spAutoFit/>
              </a:bodyPr>
              <a:lstStyle/>
              <a:p>
                <a:r>
                  <a:rPr lang="ja-JP" altLang="en-US" dirty="0">
                    <a:solidFill>
                      <a:srgbClr val="FF0000"/>
                    </a:solidFill>
                  </a:rPr>
                  <a:t>発注</a:t>
                </a:r>
                <a:endParaRPr kumimoji="1" lang="ja-JP" altLang="en-US" dirty="0">
                  <a:solidFill>
                    <a:srgbClr val="FF0000"/>
                  </a:solidFill>
                </a:endParaRPr>
              </a:p>
            </p:txBody>
          </p:sp>
          <p:sp>
            <p:nvSpPr>
              <p:cNvPr id="36" name="テキスト ボックス 35"/>
              <p:cNvSpPr txBox="1"/>
              <p:nvPr/>
            </p:nvSpPr>
            <p:spPr>
              <a:xfrm>
                <a:off x="2778662" y="4654877"/>
                <a:ext cx="1107996" cy="646331"/>
              </a:xfrm>
              <a:prstGeom prst="rect">
                <a:avLst/>
              </a:prstGeom>
              <a:noFill/>
            </p:spPr>
            <p:txBody>
              <a:bodyPr wrap="none" rtlCol="0">
                <a:spAutoFit/>
              </a:bodyPr>
              <a:lstStyle/>
              <a:p>
                <a:pPr algn="ctr"/>
                <a:r>
                  <a:rPr lang="ja-JP" altLang="en-US" dirty="0">
                    <a:solidFill>
                      <a:srgbClr val="FF0000"/>
                    </a:solidFill>
                  </a:rPr>
                  <a:t>提案書</a:t>
                </a:r>
                <a:r>
                  <a:rPr lang="ja-JP" altLang="en-US" dirty="0" smtClean="0">
                    <a:solidFill>
                      <a:srgbClr val="FF0000"/>
                    </a:solidFill>
                  </a:rPr>
                  <a:t>の</a:t>
                </a:r>
                <a:endParaRPr lang="en-US" altLang="ja-JP" dirty="0" smtClean="0">
                  <a:solidFill>
                    <a:srgbClr val="FF0000"/>
                  </a:solidFill>
                </a:endParaRPr>
              </a:p>
              <a:p>
                <a:pPr algn="ctr"/>
                <a:r>
                  <a:rPr lang="ja-JP" altLang="en-US" dirty="0" smtClean="0">
                    <a:solidFill>
                      <a:srgbClr val="FF0000"/>
                    </a:solidFill>
                  </a:rPr>
                  <a:t>提示</a:t>
                </a:r>
                <a:endParaRPr kumimoji="1" lang="ja-JP" altLang="en-US" dirty="0">
                  <a:solidFill>
                    <a:srgbClr val="FF0000"/>
                  </a:solidFill>
                </a:endParaRPr>
              </a:p>
            </p:txBody>
          </p:sp>
        </p:grpSp>
        <p:grpSp>
          <p:nvGrpSpPr>
            <p:cNvPr id="40" name="グループ化 39"/>
            <p:cNvGrpSpPr/>
            <p:nvPr/>
          </p:nvGrpSpPr>
          <p:grpSpPr>
            <a:xfrm>
              <a:off x="5364283" y="3358058"/>
              <a:ext cx="1526380" cy="1708729"/>
              <a:chOff x="5278666" y="3310363"/>
              <a:chExt cx="1526380" cy="1708729"/>
            </a:xfrm>
          </p:grpSpPr>
          <p:cxnSp>
            <p:nvCxnSpPr>
              <p:cNvPr id="25" name="直線矢印コネクタ 24"/>
              <p:cNvCxnSpPr/>
              <p:nvPr/>
            </p:nvCxnSpPr>
            <p:spPr>
              <a:xfrm>
                <a:off x="5501796" y="3845586"/>
                <a:ext cx="1080120" cy="0"/>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flipH="1">
                <a:off x="5394764" y="4437112"/>
                <a:ext cx="1080120" cy="0"/>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sp>
            <p:nvSpPr>
              <p:cNvPr id="37" name="テキスト ボックス 36"/>
              <p:cNvSpPr txBox="1"/>
              <p:nvPr/>
            </p:nvSpPr>
            <p:spPr>
              <a:xfrm>
                <a:off x="5278666" y="3310363"/>
                <a:ext cx="1526380" cy="369332"/>
              </a:xfrm>
              <a:prstGeom prst="rect">
                <a:avLst/>
              </a:prstGeom>
              <a:noFill/>
            </p:spPr>
            <p:txBody>
              <a:bodyPr wrap="none" rtlCol="0">
                <a:spAutoFit/>
              </a:bodyPr>
              <a:lstStyle/>
              <a:p>
                <a:r>
                  <a:rPr kumimoji="1" lang="ja-JP" altLang="en-US" dirty="0" smtClean="0">
                    <a:solidFill>
                      <a:srgbClr val="FF0000"/>
                    </a:solidFill>
                  </a:rPr>
                  <a:t>計画書を渡す</a:t>
                </a:r>
                <a:endParaRPr kumimoji="1" lang="ja-JP" altLang="en-US" dirty="0">
                  <a:solidFill>
                    <a:srgbClr val="FF0000"/>
                  </a:solidFill>
                </a:endParaRPr>
              </a:p>
            </p:txBody>
          </p:sp>
          <p:sp>
            <p:nvSpPr>
              <p:cNvPr id="38" name="テキスト ボックス 37"/>
              <p:cNvSpPr txBox="1"/>
              <p:nvPr/>
            </p:nvSpPr>
            <p:spPr>
              <a:xfrm>
                <a:off x="5377251" y="4649760"/>
                <a:ext cx="1329210" cy="369332"/>
              </a:xfrm>
              <a:prstGeom prst="rect">
                <a:avLst/>
              </a:prstGeom>
              <a:noFill/>
            </p:spPr>
            <p:txBody>
              <a:bodyPr wrap="none" rtlCol="0">
                <a:spAutoFit/>
              </a:bodyPr>
              <a:lstStyle/>
              <a:p>
                <a:r>
                  <a:rPr lang="ja-JP" altLang="en-US" dirty="0">
                    <a:solidFill>
                      <a:srgbClr val="FF0000"/>
                    </a:solidFill>
                  </a:rPr>
                  <a:t>受注</a:t>
                </a:r>
                <a:r>
                  <a:rPr lang="ja-JP" altLang="en-US" dirty="0" smtClean="0">
                    <a:solidFill>
                      <a:srgbClr val="FF0000"/>
                    </a:solidFill>
                  </a:rPr>
                  <a:t>の可否</a:t>
                </a:r>
                <a:endParaRPr kumimoji="1" lang="ja-JP" altLang="en-US" dirty="0">
                  <a:solidFill>
                    <a:srgbClr val="FF0000"/>
                  </a:solidFill>
                </a:endParaRPr>
              </a:p>
            </p:txBody>
          </p:sp>
        </p:grpSp>
      </p:grpSp>
    </p:spTree>
    <p:extLst>
      <p:ext uri="{BB962C8B-B14F-4D97-AF65-F5344CB8AC3E}">
        <p14:creationId xmlns:p14="http://schemas.microsoft.com/office/powerpoint/2010/main" val="27310890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開発計画書の評価方法</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8</a:t>
            </a:fld>
            <a:endParaRPr kumimoji="1" lang="ja-JP" altLang="en-US"/>
          </a:p>
        </p:txBody>
      </p:sp>
      <p:sp>
        <p:nvSpPr>
          <p:cNvPr id="4" name="テキスト ボックス 3"/>
          <p:cNvSpPr txBox="1"/>
          <p:nvPr/>
        </p:nvSpPr>
        <p:spPr>
          <a:xfrm>
            <a:off x="1331640" y="1412776"/>
            <a:ext cx="7054552" cy="523220"/>
          </a:xfrm>
          <a:prstGeom prst="rect">
            <a:avLst/>
          </a:prstGeom>
          <a:noFill/>
        </p:spPr>
        <p:txBody>
          <a:bodyPr wrap="square" rtlCol="0">
            <a:spAutoFit/>
          </a:bodyPr>
          <a:lstStyle/>
          <a:p>
            <a:r>
              <a:rPr kumimoji="1" lang="ja-JP" altLang="en-US" sz="2800" dirty="0" smtClean="0"/>
              <a:t>・</a:t>
            </a:r>
            <a:r>
              <a:rPr kumimoji="1" lang="en-US" altLang="ja-JP" sz="2800" dirty="0" smtClean="0"/>
              <a:t>5W2H</a:t>
            </a:r>
            <a:r>
              <a:rPr kumimoji="1" lang="ja-JP" altLang="en-US" sz="2800" dirty="0" smtClean="0"/>
              <a:t>で考える</a:t>
            </a:r>
            <a:endParaRPr kumimoji="1" lang="en-US" altLang="ja-JP" sz="2800" dirty="0" smtClean="0"/>
          </a:p>
        </p:txBody>
      </p:sp>
      <p:graphicFrame>
        <p:nvGraphicFramePr>
          <p:cNvPr id="3" name="表 2"/>
          <p:cNvGraphicFramePr>
            <a:graphicFrameLocks noGrp="1"/>
          </p:cNvGraphicFramePr>
          <p:nvPr>
            <p:extLst>
              <p:ext uri="{D42A27DB-BD31-4B8C-83A1-F6EECF244321}">
                <p14:modId xmlns:p14="http://schemas.microsoft.com/office/powerpoint/2010/main" val="3266444767"/>
              </p:ext>
            </p:extLst>
          </p:nvPr>
        </p:nvGraphicFramePr>
        <p:xfrm>
          <a:off x="1187105" y="2161596"/>
          <a:ext cx="6769789" cy="3969154"/>
        </p:xfrm>
        <a:graphic>
          <a:graphicData uri="http://schemas.openxmlformats.org/drawingml/2006/table">
            <a:tbl>
              <a:tblPr firstRow="1" bandRow="1">
                <a:tableStyleId>{E8B1032C-EA38-4F05-BA0D-38AFFFC7BED3}</a:tableStyleId>
              </a:tblPr>
              <a:tblGrid>
                <a:gridCol w="1656184"/>
                <a:gridCol w="5113605"/>
              </a:tblGrid>
              <a:tr h="567022">
                <a:tc>
                  <a:txBody>
                    <a:bodyPr/>
                    <a:lstStyle/>
                    <a:p>
                      <a:r>
                        <a:rPr kumimoji="1" lang="en-US" altLang="ja-JP" sz="2400" b="0" dirty="0" smtClean="0"/>
                        <a:t>Why</a:t>
                      </a:r>
                      <a:endParaRPr kumimoji="1" lang="ja-JP" altLang="en-US" sz="2400" b="0" dirty="0"/>
                    </a:p>
                  </a:txBody>
                  <a:tcPr marL="139813" marR="139813" marT="69907" marB="69907"/>
                </a:tc>
                <a:tc>
                  <a:txBody>
                    <a:bodyPr/>
                    <a:lstStyle/>
                    <a:p>
                      <a:r>
                        <a:rPr lang="ja-JP" altLang="en-US" sz="2400" b="0" dirty="0" smtClean="0"/>
                        <a:t>なぜ受注するのか</a:t>
                      </a:r>
                      <a:endParaRPr kumimoji="1" lang="ja-JP" altLang="en-US" sz="2400" b="0" dirty="0"/>
                    </a:p>
                  </a:txBody>
                  <a:tcPr marL="139813" marR="139813" marT="69907" marB="69907"/>
                </a:tc>
              </a:tr>
              <a:tr h="5670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400" dirty="0" smtClean="0"/>
                        <a:t>What</a:t>
                      </a:r>
                    </a:p>
                  </a:txBody>
                  <a:tcPr marL="139813" marR="139813" marT="69907" marB="69907"/>
                </a:tc>
                <a:tc>
                  <a:txBody>
                    <a:bodyPr/>
                    <a:lstStyle/>
                    <a:p>
                      <a:r>
                        <a:rPr lang="ja-JP" altLang="en-US" sz="2400" dirty="0" smtClean="0"/>
                        <a:t>なにを作成するのか</a:t>
                      </a:r>
                      <a:endParaRPr kumimoji="1" lang="ja-JP" altLang="en-US" sz="2400" dirty="0"/>
                    </a:p>
                  </a:txBody>
                  <a:tcPr marL="139813" marR="139813" marT="69907" marB="69907"/>
                </a:tc>
              </a:tr>
              <a:tr h="5670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dirty="0" smtClean="0"/>
                        <a:t>Where</a:t>
                      </a:r>
                    </a:p>
                  </a:txBody>
                  <a:tcPr marL="139813" marR="139813" marT="69907" marB="69907"/>
                </a:tc>
                <a:tc>
                  <a:txBody>
                    <a:bodyPr/>
                    <a:lstStyle/>
                    <a:p>
                      <a:r>
                        <a:rPr kumimoji="1" lang="ja-JP" altLang="en-US" sz="2400" dirty="0" smtClean="0"/>
                        <a:t>どこで作業するのか</a:t>
                      </a:r>
                      <a:endParaRPr kumimoji="1" lang="ja-JP" altLang="en-US" sz="2400" dirty="0"/>
                    </a:p>
                  </a:txBody>
                  <a:tcPr marL="139813" marR="139813" marT="69907" marB="69907"/>
                </a:tc>
              </a:tr>
              <a:tr h="567022">
                <a:tc>
                  <a:txBody>
                    <a:bodyPr/>
                    <a:lstStyle/>
                    <a:p>
                      <a:r>
                        <a:rPr lang="en-US" altLang="ja-JP" sz="2400" dirty="0" smtClean="0"/>
                        <a:t>Who</a:t>
                      </a:r>
                      <a:endParaRPr kumimoji="1" lang="ja-JP" altLang="en-US" sz="2400" dirty="0"/>
                    </a:p>
                  </a:txBody>
                  <a:tcPr marL="139813" marR="139813" marT="69907" marB="69907"/>
                </a:tc>
                <a:tc>
                  <a:txBody>
                    <a:bodyPr/>
                    <a:lstStyle/>
                    <a:p>
                      <a:r>
                        <a:rPr lang="ja-JP" altLang="en-US" sz="2400" dirty="0" smtClean="0"/>
                        <a:t>誰が担当するのか</a:t>
                      </a:r>
                      <a:endParaRPr kumimoji="1" lang="ja-JP" altLang="en-US" sz="2400" dirty="0"/>
                    </a:p>
                  </a:txBody>
                  <a:tcPr marL="139813" marR="139813" marT="69907" marB="69907"/>
                </a:tc>
              </a:tr>
              <a:tr h="5670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dirty="0" smtClean="0"/>
                        <a:t>When</a:t>
                      </a:r>
                    </a:p>
                  </a:txBody>
                  <a:tcPr marL="139813" marR="139813" marT="69907" marB="69907"/>
                </a:tc>
                <a:tc>
                  <a:txBody>
                    <a:bodyPr/>
                    <a:lstStyle/>
                    <a:p>
                      <a:r>
                        <a:rPr kumimoji="1" lang="ja-JP" altLang="en-US" sz="2400" dirty="0" smtClean="0"/>
                        <a:t>どのようなスケジュールで進めるのか</a:t>
                      </a:r>
                      <a:endParaRPr kumimoji="1" lang="ja-JP" altLang="en-US" sz="2400" dirty="0"/>
                    </a:p>
                  </a:txBody>
                  <a:tcPr marL="139813" marR="139813" marT="69907" marB="69907"/>
                </a:tc>
              </a:tr>
              <a:tr h="567022">
                <a:tc>
                  <a:txBody>
                    <a:bodyPr/>
                    <a:lstStyle/>
                    <a:p>
                      <a:r>
                        <a:rPr lang="en-US" altLang="ja-JP" sz="2400" dirty="0" smtClean="0"/>
                        <a:t>How</a:t>
                      </a:r>
                      <a:endParaRPr kumimoji="1" lang="ja-JP" altLang="en-US" sz="2400" dirty="0"/>
                    </a:p>
                  </a:txBody>
                  <a:tcPr marL="139813" marR="139813" marT="69907" marB="69907"/>
                </a:tc>
                <a:tc>
                  <a:txBody>
                    <a:bodyPr/>
                    <a:lstStyle/>
                    <a:p>
                      <a:r>
                        <a:rPr lang="ja-JP" altLang="en-US" sz="2400" dirty="0" smtClean="0"/>
                        <a:t>どのように進めるのか</a:t>
                      </a:r>
                      <a:endParaRPr kumimoji="1" lang="ja-JP" altLang="en-US" sz="2400" dirty="0"/>
                    </a:p>
                  </a:txBody>
                  <a:tcPr marL="139813" marR="139813" marT="69907" marB="69907"/>
                </a:tc>
              </a:tr>
              <a:tr h="567022">
                <a:tc>
                  <a:txBody>
                    <a:bodyPr/>
                    <a:lstStyle/>
                    <a:p>
                      <a:r>
                        <a:rPr kumimoji="1" lang="en-US" altLang="ja-JP" sz="2400" dirty="0" smtClean="0"/>
                        <a:t>How much</a:t>
                      </a:r>
                      <a:endParaRPr kumimoji="1" lang="ja-JP" altLang="en-US" sz="2400" dirty="0"/>
                    </a:p>
                  </a:txBody>
                  <a:tcPr marL="139813" marR="139813" marT="69907" marB="69907"/>
                </a:tc>
                <a:tc>
                  <a:txBody>
                    <a:bodyPr/>
                    <a:lstStyle/>
                    <a:p>
                      <a:r>
                        <a:rPr kumimoji="1" lang="ja-JP" altLang="en-US" sz="2400" dirty="0" smtClean="0"/>
                        <a:t>いくらかかり、利益がいくら出るのか</a:t>
                      </a:r>
                      <a:endParaRPr kumimoji="1" lang="ja-JP" altLang="en-US" sz="2400" dirty="0"/>
                    </a:p>
                  </a:txBody>
                  <a:tcPr marL="139813" marR="139813" marT="69907" marB="69907"/>
                </a:tc>
              </a:tr>
            </a:tbl>
          </a:graphicData>
        </a:graphic>
      </p:graphicFrame>
    </p:spTree>
    <p:extLst>
      <p:ext uri="{BB962C8B-B14F-4D97-AF65-F5344CB8AC3E}">
        <p14:creationId xmlns:p14="http://schemas.microsoft.com/office/powerpoint/2010/main" val="14378543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開発計画書の構成</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9</a:t>
            </a:fld>
            <a:endParaRPr kumimoji="1" lang="ja-JP" altLang="en-US"/>
          </a:p>
        </p:txBody>
      </p:sp>
      <p:sp>
        <p:nvSpPr>
          <p:cNvPr id="16" name="テキスト ボックス 15"/>
          <p:cNvSpPr txBox="1"/>
          <p:nvPr/>
        </p:nvSpPr>
        <p:spPr>
          <a:xfrm>
            <a:off x="1115616" y="1458496"/>
            <a:ext cx="6912768" cy="4580741"/>
          </a:xfrm>
          <a:prstGeom prst="rect">
            <a:avLst/>
          </a:prstGeom>
          <a:noFill/>
        </p:spPr>
        <p:txBody>
          <a:bodyPr wrap="square" rtlCol="0">
            <a:spAutoFit/>
          </a:bodyPr>
          <a:lstStyle/>
          <a:p>
            <a:pPr>
              <a:lnSpc>
                <a:spcPts val="5000"/>
              </a:lnSpc>
            </a:pPr>
            <a:r>
              <a:rPr kumimoji="1" lang="ja-JP" altLang="en-US" sz="2400" dirty="0" smtClean="0"/>
              <a:t>・納期の設定　</a:t>
            </a:r>
            <a:r>
              <a:rPr kumimoji="1" lang="en-US" altLang="ja-JP" sz="2400" dirty="0" smtClean="0"/>
              <a:t>	</a:t>
            </a:r>
            <a:r>
              <a:rPr kumimoji="1" lang="ja-JP" altLang="en-US" sz="2400" dirty="0" smtClean="0"/>
              <a:t>→　</a:t>
            </a:r>
            <a:r>
              <a:rPr kumimoji="1" lang="en-US" altLang="ja-JP" sz="2400" dirty="0" smtClean="0">
                <a:solidFill>
                  <a:srgbClr val="FF0000"/>
                </a:solidFill>
              </a:rPr>
              <a:t>PERT</a:t>
            </a:r>
            <a:r>
              <a:rPr lang="ja-JP" altLang="en-US" sz="2400" dirty="0">
                <a:solidFill>
                  <a:srgbClr val="FF0000"/>
                </a:solidFill>
              </a:rPr>
              <a:t>図</a:t>
            </a:r>
            <a:r>
              <a:rPr lang="ja-JP" altLang="en-US" sz="2400" dirty="0"/>
              <a:t>、</a:t>
            </a:r>
            <a:r>
              <a:rPr lang="ja-JP" altLang="en-US" sz="2400" dirty="0">
                <a:solidFill>
                  <a:srgbClr val="FF0000"/>
                </a:solidFill>
              </a:rPr>
              <a:t>ガントチャート</a:t>
            </a:r>
            <a:endParaRPr kumimoji="1" lang="en-US" altLang="ja-JP" sz="2400" dirty="0" smtClean="0">
              <a:solidFill>
                <a:srgbClr val="FF0000"/>
              </a:solidFill>
            </a:endParaRPr>
          </a:p>
          <a:p>
            <a:pPr>
              <a:lnSpc>
                <a:spcPts val="5000"/>
              </a:lnSpc>
            </a:pPr>
            <a:r>
              <a:rPr lang="ja-JP" altLang="en-US" sz="2400" dirty="0" smtClean="0"/>
              <a:t>・開発モデル</a:t>
            </a:r>
            <a:endParaRPr lang="en-US" altLang="ja-JP" sz="2400" dirty="0" smtClean="0"/>
          </a:p>
          <a:p>
            <a:pPr>
              <a:lnSpc>
                <a:spcPts val="5000"/>
              </a:lnSpc>
            </a:pPr>
            <a:r>
              <a:rPr kumimoji="1" lang="ja-JP" altLang="en-US" sz="2400" dirty="0" smtClean="0"/>
              <a:t>・システム開発環境</a:t>
            </a:r>
            <a:endParaRPr lang="en-US" altLang="ja-JP" sz="2400" dirty="0"/>
          </a:p>
          <a:p>
            <a:pPr>
              <a:lnSpc>
                <a:spcPts val="5000"/>
              </a:lnSpc>
            </a:pPr>
            <a:r>
              <a:rPr lang="ja-JP" altLang="en-US" sz="2400" dirty="0" smtClean="0"/>
              <a:t>・生産物の規模</a:t>
            </a:r>
            <a:endParaRPr lang="en-US" altLang="ja-JP" sz="2400" dirty="0" smtClean="0"/>
          </a:p>
          <a:p>
            <a:pPr>
              <a:lnSpc>
                <a:spcPts val="5000"/>
              </a:lnSpc>
            </a:pPr>
            <a:r>
              <a:rPr kumimoji="1" lang="ja-JP" altLang="en-US" sz="2400" dirty="0" smtClean="0"/>
              <a:t>・開発体制</a:t>
            </a:r>
            <a:endParaRPr kumimoji="1" lang="en-US" altLang="ja-JP" sz="2400" dirty="0" smtClean="0"/>
          </a:p>
          <a:p>
            <a:pPr>
              <a:lnSpc>
                <a:spcPts val="5000"/>
              </a:lnSpc>
            </a:pPr>
            <a:r>
              <a:rPr lang="ja-JP" altLang="en-US" sz="2400" dirty="0" smtClean="0"/>
              <a:t>・システム開発上の留意点</a:t>
            </a:r>
            <a:endParaRPr lang="en-US" altLang="ja-JP" sz="2400" dirty="0" smtClean="0"/>
          </a:p>
          <a:p>
            <a:pPr>
              <a:lnSpc>
                <a:spcPts val="5000"/>
              </a:lnSpc>
            </a:pPr>
            <a:r>
              <a:rPr kumimoji="1" lang="ja-JP" altLang="en-US" sz="2400" dirty="0" smtClean="0"/>
              <a:t>・想定されるリスクと対策</a:t>
            </a:r>
            <a:endParaRPr kumimoji="1" lang="en-US" altLang="ja-JP" sz="2400" dirty="0" smtClean="0"/>
          </a:p>
        </p:txBody>
      </p:sp>
    </p:spTree>
    <p:extLst>
      <p:ext uri="{BB962C8B-B14F-4D97-AF65-F5344CB8AC3E}">
        <p14:creationId xmlns:p14="http://schemas.microsoft.com/office/powerpoint/2010/main" val="5005650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en-US" altLang="ja-JP" dirty="0" smtClean="0"/>
              <a:t>PERT</a:t>
            </a:r>
            <a:r>
              <a:rPr lang="ja-JP" altLang="en-US" dirty="0" smtClean="0"/>
              <a:t>図とは</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10</a:t>
            </a:fld>
            <a:endParaRPr kumimoji="1" lang="ja-JP" altLang="en-US"/>
          </a:p>
        </p:txBody>
      </p:sp>
      <p:sp>
        <p:nvSpPr>
          <p:cNvPr id="4" name="テキスト ボックス 3"/>
          <p:cNvSpPr txBox="1"/>
          <p:nvPr/>
        </p:nvSpPr>
        <p:spPr>
          <a:xfrm>
            <a:off x="1403648" y="1772816"/>
            <a:ext cx="6912768" cy="2677656"/>
          </a:xfrm>
          <a:prstGeom prst="rect">
            <a:avLst/>
          </a:prstGeom>
          <a:noFill/>
        </p:spPr>
        <p:txBody>
          <a:bodyPr wrap="square" rtlCol="0">
            <a:spAutoFit/>
          </a:bodyPr>
          <a:lstStyle/>
          <a:p>
            <a:r>
              <a:rPr kumimoji="1" lang="ja-JP" altLang="en-US" sz="2800" dirty="0" smtClean="0"/>
              <a:t>・作業の手順を図で表し、各作業にかかる</a:t>
            </a:r>
            <a:endParaRPr kumimoji="1" lang="en-US" altLang="ja-JP" sz="2800" dirty="0" smtClean="0"/>
          </a:p>
          <a:p>
            <a:r>
              <a:rPr lang="ja-JP" altLang="en-US" sz="2800" dirty="0">
                <a:solidFill>
                  <a:schemeClr val="bg1"/>
                </a:solidFill>
              </a:rPr>
              <a:t>・</a:t>
            </a:r>
            <a:r>
              <a:rPr kumimoji="1" lang="ja-JP" altLang="en-US" sz="2800" dirty="0" smtClean="0"/>
              <a:t>時間から、プロジェクト全体の期間を求める</a:t>
            </a:r>
            <a:endParaRPr kumimoji="1" lang="en-US" altLang="ja-JP" sz="2800" dirty="0" smtClean="0"/>
          </a:p>
          <a:p>
            <a:endParaRPr lang="en-US" altLang="ja-JP" sz="2800" dirty="0"/>
          </a:p>
          <a:p>
            <a:endParaRPr kumimoji="1" lang="en-US" altLang="ja-JP" sz="2800" dirty="0" smtClean="0"/>
          </a:p>
          <a:p>
            <a:r>
              <a:rPr lang="ja-JP" altLang="en-US" sz="2800" dirty="0" smtClean="0"/>
              <a:t>・クリティカルパス</a:t>
            </a:r>
            <a:endParaRPr lang="en-US" altLang="ja-JP" sz="2800" dirty="0" smtClean="0"/>
          </a:p>
          <a:p>
            <a:r>
              <a:rPr kumimoji="1" lang="ja-JP" altLang="en-US" sz="2800" dirty="0"/>
              <a:t>　</a:t>
            </a:r>
            <a:r>
              <a:rPr lang="ja-JP" altLang="en-US" sz="2800" dirty="0" smtClean="0"/>
              <a:t>→　</a:t>
            </a:r>
            <a:r>
              <a:rPr kumimoji="1" lang="ja-JP" altLang="en-US" sz="2800" dirty="0" smtClean="0"/>
              <a:t>遅らせることのできない作業</a:t>
            </a:r>
            <a:endParaRPr kumimoji="1" lang="en-US" altLang="ja-JP" sz="2800" dirty="0" smtClean="0"/>
          </a:p>
        </p:txBody>
      </p:sp>
    </p:spTree>
    <p:extLst>
      <p:ext uri="{BB962C8B-B14F-4D97-AF65-F5344CB8AC3E}">
        <p14:creationId xmlns:p14="http://schemas.microsoft.com/office/powerpoint/2010/main" val="12813610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en-US" altLang="ja-JP" dirty="0" smtClean="0"/>
              <a:t>PERT</a:t>
            </a:r>
            <a:r>
              <a:rPr lang="ja-JP" altLang="en-US" dirty="0" smtClean="0"/>
              <a:t>図の例</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11</a:t>
            </a:fld>
            <a:endParaRPr kumimoji="1" lang="ja-JP" altLang="en-US"/>
          </a:p>
        </p:txBody>
      </p:sp>
      <p:sp>
        <p:nvSpPr>
          <p:cNvPr id="15" name="テキスト ボックス 14"/>
          <p:cNvSpPr txBox="1"/>
          <p:nvPr/>
        </p:nvSpPr>
        <p:spPr>
          <a:xfrm>
            <a:off x="3337614" y="5492397"/>
            <a:ext cx="1863403" cy="369332"/>
          </a:xfrm>
          <a:prstGeom prst="rect">
            <a:avLst/>
          </a:prstGeom>
          <a:noFill/>
        </p:spPr>
        <p:txBody>
          <a:bodyPr wrap="square" rtlCol="0">
            <a:spAutoFit/>
          </a:bodyPr>
          <a:lstStyle/>
          <a:p>
            <a:r>
              <a:rPr kumimoji="1" lang="ja-JP" altLang="en-US" dirty="0" smtClean="0"/>
              <a:t>図</a:t>
            </a:r>
            <a:r>
              <a:rPr lang="en-US" altLang="ja-JP" dirty="0"/>
              <a:t>3</a:t>
            </a:r>
            <a:r>
              <a:rPr lang="ja-JP" altLang="en-US" dirty="0" err="1" smtClean="0"/>
              <a:t>．</a:t>
            </a:r>
            <a:r>
              <a:rPr lang="en-US" altLang="ja-JP" dirty="0" smtClean="0"/>
              <a:t>PERT</a:t>
            </a:r>
            <a:r>
              <a:rPr lang="ja-JP" altLang="en-US" dirty="0" smtClean="0"/>
              <a:t>図の例</a:t>
            </a:r>
            <a:endParaRPr kumimoji="1" lang="en-US" altLang="ja-JP" dirty="0" smtClean="0"/>
          </a:p>
        </p:txBody>
      </p:sp>
      <p:grpSp>
        <p:nvGrpSpPr>
          <p:cNvPr id="66" name="グループ化 65"/>
          <p:cNvGrpSpPr/>
          <p:nvPr/>
        </p:nvGrpSpPr>
        <p:grpSpPr>
          <a:xfrm>
            <a:off x="539552" y="1484784"/>
            <a:ext cx="7640513" cy="3971980"/>
            <a:chOff x="498842" y="1726642"/>
            <a:chExt cx="7640513" cy="3971980"/>
          </a:xfrm>
        </p:grpSpPr>
        <p:sp>
          <p:nvSpPr>
            <p:cNvPr id="3" name="円/楕円 2"/>
            <p:cNvSpPr/>
            <p:nvPr/>
          </p:nvSpPr>
          <p:spPr>
            <a:xfrm>
              <a:off x="1043608" y="4221088"/>
              <a:ext cx="595173" cy="595173"/>
            </a:xfrm>
            <a:prstGeom prst="ellipse">
              <a:avLst/>
            </a:prstGeom>
            <a:solidFill>
              <a:schemeClr val="accent6">
                <a:lumMod val="60000"/>
                <a:lumOff val="40000"/>
              </a:schemeClr>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en-US" altLang="ja-JP" sz="3600" dirty="0" smtClean="0">
                  <a:solidFill>
                    <a:schemeClr val="tx1"/>
                  </a:solidFill>
                </a:rPr>
                <a:t>1</a:t>
              </a:r>
              <a:endParaRPr kumimoji="1" lang="ja-JP" altLang="en-US" sz="3600" dirty="0">
                <a:solidFill>
                  <a:schemeClr val="tx1"/>
                </a:solidFill>
              </a:endParaRPr>
            </a:p>
          </p:txBody>
        </p:sp>
        <p:sp>
          <p:nvSpPr>
            <p:cNvPr id="16" name="円/楕円 15"/>
            <p:cNvSpPr/>
            <p:nvPr/>
          </p:nvSpPr>
          <p:spPr>
            <a:xfrm>
              <a:off x="2186181" y="2825072"/>
              <a:ext cx="595173" cy="595173"/>
            </a:xfrm>
            <a:prstGeom prst="ellipse">
              <a:avLst/>
            </a:prstGeom>
            <a:solidFill>
              <a:schemeClr val="accent6">
                <a:lumMod val="60000"/>
                <a:lumOff val="40000"/>
              </a:schemeClr>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en-US" altLang="ja-JP" sz="3600" dirty="0" smtClean="0">
                  <a:solidFill>
                    <a:schemeClr val="tx1"/>
                  </a:solidFill>
                </a:rPr>
                <a:t>2</a:t>
              </a:r>
              <a:endParaRPr kumimoji="1" lang="ja-JP" altLang="en-US" sz="3600" dirty="0">
                <a:solidFill>
                  <a:schemeClr val="tx1"/>
                </a:solidFill>
              </a:endParaRPr>
            </a:p>
          </p:txBody>
        </p:sp>
        <p:sp>
          <p:nvSpPr>
            <p:cNvPr id="17" name="円/楕円 16"/>
            <p:cNvSpPr/>
            <p:nvPr/>
          </p:nvSpPr>
          <p:spPr>
            <a:xfrm>
              <a:off x="3931020" y="1726642"/>
              <a:ext cx="595173" cy="595173"/>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dirty="0" smtClean="0">
                  <a:solidFill>
                    <a:schemeClr val="tx1"/>
                  </a:solidFill>
                </a:rPr>
                <a:t>4</a:t>
              </a:r>
              <a:endParaRPr kumimoji="1" lang="ja-JP" altLang="en-US" sz="3600" dirty="0">
                <a:solidFill>
                  <a:schemeClr val="tx1"/>
                </a:solidFill>
              </a:endParaRPr>
            </a:p>
          </p:txBody>
        </p:sp>
        <p:sp>
          <p:nvSpPr>
            <p:cNvPr id="18" name="円/楕円 17"/>
            <p:cNvSpPr/>
            <p:nvPr/>
          </p:nvSpPr>
          <p:spPr>
            <a:xfrm>
              <a:off x="4716016" y="3112001"/>
              <a:ext cx="595173" cy="595173"/>
            </a:xfrm>
            <a:prstGeom prst="ellipse">
              <a:avLst/>
            </a:prstGeom>
            <a:solidFill>
              <a:schemeClr val="accent6">
                <a:lumMod val="60000"/>
                <a:lumOff val="40000"/>
              </a:schemeClr>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en-US" altLang="ja-JP" sz="3600" dirty="0" smtClean="0">
                  <a:solidFill>
                    <a:schemeClr val="tx1"/>
                  </a:solidFill>
                </a:rPr>
                <a:t>5</a:t>
              </a:r>
              <a:endParaRPr kumimoji="1" lang="ja-JP" altLang="en-US" sz="3600" dirty="0">
                <a:solidFill>
                  <a:schemeClr val="tx1"/>
                </a:solidFill>
              </a:endParaRPr>
            </a:p>
          </p:txBody>
        </p:sp>
        <p:sp>
          <p:nvSpPr>
            <p:cNvPr id="19" name="円/楕円 18"/>
            <p:cNvSpPr/>
            <p:nvPr/>
          </p:nvSpPr>
          <p:spPr>
            <a:xfrm>
              <a:off x="2875306" y="4816261"/>
              <a:ext cx="595173" cy="595173"/>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dirty="0" smtClean="0">
                  <a:solidFill>
                    <a:schemeClr val="tx1"/>
                  </a:solidFill>
                </a:rPr>
                <a:t>3</a:t>
              </a:r>
              <a:endParaRPr kumimoji="1" lang="ja-JP" altLang="en-US" sz="3600" dirty="0">
                <a:solidFill>
                  <a:schemeClr val="tx1"/>
                </a:solidFill>
              </a:endParaRPr>
            </a:p>
          </p:txBody>
        </p:sp>
        <p:sp>
          <p:nvSpPr>
            <p:cNvPr id="20" name="円/楕円 19"/>
            <p:cNvSpPr/>
            <p:nvPr/>
          </p:nvSpPr>
          <p:spPr>
            <a:xfrm>
              <a:off x="5958027" y="4070071"/>
              <a:ext cx="595173" cy="595173"/>
            </a:xfrm>
            <a:prstGeom prst="ellipse">
              <a:avLst/>
            </a:prstGeom>
            <a:solidFill>
              <a:schemeClr val="accent6">
                <a:lumMod val="60000"/>
                <a:lumOff val="40000"/>
              </a:schemeClr>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en-US" altLang="ja-JP" sz="3600" dirty="0" smtClean="0">
                  <a:solidFill>
                    <a:schemeClr val="tx1"/>
                  </a:solidFill>
                </a:rPr>
                <a:t>6</a:t>
              </a:r>
              <a:endParaRPr kumimoji="1" lang="ja-JP" altLang="en-US" sz="3600" dirty="0">
                <a:solidFill>
                  <a:schemeClr val="tx1"/>
                </a:solidFill>
              </a:endParaRPr>
            </a:p>
          </p:txBody>
        </p:sp>
        <p:sp>
          <p:nvSpPr>
            <p:cNvPr id="21" name="円/楕円 20"/>
            <p:cNvSpPr/>
            <p:nvPr/>
          </p:nvSpPr>
          <p:spPr>
            <a:xfrm>
              <a:off x="7517053" y="4070070"/>
              <a:ext cx="595173" cy="595173"/>
            </a:xfrm>
            <a:prstGeom prst="ellipse">
              <a:avLst/>
            </a:prstGeom>
            <a:solidFill>
              <a:schemeClr val="accent6">
                <a:lumMod val="60000"/>
                <a:lumOff val="40000"/>
              </a:schemeClr>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en-US" altLang="ja-JP" sz="3600" dirty="0" smtClean="0">
                  <a:solidFill>
                    <a:schemeClr val="tx1"/>
                  </a:solidFill>
                </a:rPr>
                <a:t>7</a:t>
              </a:r>
              <a:endParaRPr kumimoji="1" lang="ja-JP" altLang="en-US" sz="3600" dirty="0">
                <a:solidFill>
                  <a:schemeClr val="tx1"/>
                </a:solidFill>
              </a:endParaRPr>
            </a:p>
          </p:txBody>
        </p:sp>
        <p:cxnSp>
          <p:nvCxnSpPr>
            <p:cNvPr id="7" name="直線矢印コネクタ 6"/>
            <p:cNvCxnSpPr>
              <a:stCxn id="3" idx="7"/>
              <a:endCxn id="16" idx="3"/>
            </p:cNvCxnSpPr>
            <p:nvPr/>
          </p:nvCxnSpPr>
          <p:spPr>
            <a:xfrm flipV="1">
              <a:off x="1551620" y="3333084"/>
              <a:ext cx="721722" cy="975165"/>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a:stCxn id="16" idx="6"/>
              <a:endCxn id="18" idx="1"/>
            </p:cNvCxnSpPr>
            <p:nvPr/>
          </p:nvCxnSpPr>
          <p:spPr>
            <a:xfrm>
              <a:off x="2781354" y="3122659"/>
              <a:ext cx="2021823" cy="76503"/>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a:stCxn id="16" idx="7"/>
              <a:endCxn id="17" idx="3"/>
            </p:cNvCxnSpPr>
            <p:nvPr/>
          </p:nvCxnSpPr>
          <p:spPr>
            <a:xfrm flipV="1">
              <a:off x="2694193" y="2234654"/>
              <a:ext cx="1323988" cy="677579"/>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a:stCxn id="3" idx="6"/>
              <a:endCxn id="18" idx="2"/>
            </p:cNvCxnSpPr>
            <p:nvPr/>
          </p:nvCxnSpPr>
          <p:spPr>
            <a:xfrm flipV="1">
              <a:off x="1638781" y="3409588"/>
              <a:ext cx="3077235" cy="1109087"/>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a:stCxn id="3" idx="5"/>
              <a:endCxn id="19" idx="2"/>
            </p:cNvCxnSpPr>
            <p:nvPr/>
          </p:nvCxnSpPr>
          <p:spPr>
            <a:xfrm>
              <a:off x="1551620" y="4729100"/>
              <a:ext cx="1323686" cy="384748"/>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a:stCxn id="19" idx="6"/>
              <a:endCxn id="20" idx="2"/>
            </p:cNvCxnSpPr>
            <p:nvPr/>
          </p:nvCxnSpPr>
          <p:spPr>
            <a:xfrm flipV="1">
              <a:off x="3470479" y="4367658"/>
              <a:ext cx="2487548" cy="74619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a:stCxn id="18" idx="5"/>
              <a:endCxn id="20" idx="1"/>
            </p:cNvCxnSpPr>
            <p:nvPr/>
          </p:nvCxnSpPr>
          <p:spPr>
            <a:xfrm>
              <a:off x="5224028" y="3620013"/>
              <a:ext cx="821160" cy="53721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a:stCxn id="20" idx="6"/>
              <a:endCxn id="21" idx="2"/>
            </p:cNvCxnSpPr>
            <p:nvPr/>
          </p:nvCxnSpPr>
          <p:spPr>
            <a:xfrm flipV="1">
              <a:off x="6553200" y="4367657"/>
              <a:ext cx="963853" cy="1"/>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a:stCxn id="17" idx="5"/>
              <a:endCxn id="18" idx="0"/>
            </p:cNvCxnSpPr>
            <p:nvPr/>
          </p:nvCxnSpPr>
          <p:spPr>
            <a:xfrm>
              <a:off x="4439032" y="2234654"/>
              <a:ext cx="574571" cy="877347"/>
            </a:xfrm>
            <a:prstGeom prst="straightConnector1">
              <a:avLst/>
            </a:prstGeom>
            <a:ln w="63500">
              <a:prstDash val="sysDot"/>
              <a:tailEnd type="triangle"/>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1694245" y="3713532"/>
              <a:ext cx="532518" cy="369332"/>
            </a:xfrm>
            <a:prstGeom prst="rect">
              <a:avLst/>
            </a:prstGeom>
            <a:solidFill>
              <a:schemeClr val="bg1"/>
            </a:solidFill>
            <a:ln>
              <a:solidFill>
                <a:srgbClr val="FF0000"/>
              </a:solidFill>
            </a:ln>
          </p:spPr>
          <p:txBody>
            <a:bodyPr wrap="none" rtlCol="0">
              <a:spAutoFit/>
            </a:bodyPr>
            <a:lstStyle/>
            <a:p>
              <a:r>
                <a:rPr lang="en-US" altLang="ja-JP" dirty="0"/>
                <a:t>1</a:t>
              </a:r>
              <a:r>
                <a:rPr lang="ja-JP" altLang="en-US" dirty="0"/>
                <a:t>分</a:t>
              </a:r>
              <a:endParaRPr kumimoji="1" lang="ja-JP" altLang="en-US" dirty="0"/>
            </a:p>
          </p:txBody>
        </p:sp>
        <p:sp>
          <p:nvSpPr>
            <p:cNvPr id="48" name="テキスト ボックス 47"/>
            <p:cNvSpPr txBox="1"/>
            <p:nvPr/>
          </p:nvSpPr>
          <p:spPr>
            <a:xfrm>
              <a:off x="1859623" y="4708099"/>
              <a:ext cx="532518" cy="369332"/>
            </a:xfrm>
            <a:prstGeom prst="rect">
              <a:avLst/>
            </a:prstGeom>
            <a:solidFill>
              <a:schemeClr val="bg1"/>
            </a:solidFill>
            <a:ln>
              <a:solidFill>
                <a:schemeClr val="accent1"/>
              </a:solidFill>
            </a:ln>
          </p:spPr>
          <p:txBody>
            <a:bodyPr wrap="none" rtlCol="0">
              <a:spAutoFit/>
            </a:bodyPr>
            <a:lstStyle/>
            <a:p>
              <a:r>
                <a:rPr lang="en-US" altLang="ja-JP" dirty="0"/>
                <a:t>1</a:t>
              </a:r>
              <a:r>
                <a:rPr lang="ja-JP" altLang="en-US" dirty="0"/>
                <a:t>分</a:t>
              </a:r>
              <a:endParaRPr kumimoji="1" lang="ja-JP" altLang="en-US" dirty="0"/>
            </a:p>
          </p:txBody>
        </p:sp>
        <p:sp>
          <p:nvSpPr>
            <p:cNvPr id="49" name="テキスト ボックス 48"/>
            <p:cNvSpPr txBox="1"/>
            <p:nvPr/>
          </p:nvSpPr>
          <p:spPr>
            <a:xfrm>
              <a:off x="2583951" y="3964677"/>
              <a:ext cx="532518" cy="369332"/>
            </a:xfrm>
            <a:prstGeom prst="rect">
              <a:avLst/>
            </a:prstGeom>
            <a:solidFill>
              <a:schemeClr val="bg1"/>
            </a:solidFill>
            <a:ln>
              <a:solidFill>
                <a:schemeClr val="accent1"/>
              </a:solidFill>
            </a:ln>
          </p:spPr>
          <p:txBody>
            <a:bodyPr wrap="none" rtlCol="0">
              <a:spAutoFit/>
            </a:bodyPr>
            <a:lstStyle/>
            <a:p>
              <a:r>
                <a:rPr lang="en-US" altLang="ja-JP" dirty="0"/>
                <a:t>1</a:t>
              </a:r>
              <a:r>
                <a:rPr lang="ja-JP" altLang="en-US" dirty="0"/>
                <a:t>分</a:t>
              </a:r>
              <a:endParaRPr kumimoji="1" lang="ja-JP" altLang="en-US" dirty="0"/>
            </a:p>
          </p:txBody>
        </p:sp>
        <p:sp>
          <p:nvSpPr>
            <p:cNvPr id="50" name="テキスト ボックス 49"/>
            <p:cNvSpPr txBox="1"/>
            <p:nvPr/>
          </p:nvSpPr>
          <p:spPr>
            <a:xfrm>
              <a:off x="4347171" y="4629076"/>
              <a:ext cx="532518" cy="369332"/>
            </a:xfrm>
            <a:prstGeom prst="rect">
              <a:avLst/>
            </a:prstGeom>
            <a:solidFill>
              <a:schemeClr val="bg1"/>
            </a:solidFill>
            <a:ln>
              <a:solidFill>
                <a:schemeClr val="accent1"/>
              </a:solidFill>
            </a:ln>
          </p:spPr>
          <p:txBody>
            <a:bodyPr wrap="none" rtlCol="0">
              <a:spAutoFit/>
            </a:bodyPr>
            <a:lstStyle/>
            <a:p>
              <a:r>
                <a:rPr lang="en-US" altLang="ja-JP" dirty="0" smtClean="0"/>
                <a:t>5</a:t>
              </a:r>
              <a:r>
                <a:rPr lang="ja-JP" altLang="en-US" dirty="0" smtClean="0"/>
                <a:t>分</a:t>
              </a:r>
              <a:endParaRPr kumimoji="1" lang="ja-JP" altLang="en-US" dirty="0"/>
            </a:p>
          </p:txBody>
        </p:sp>
        <p:sp>
          <p:nvSpPr>
            <p:cNvPr id="51" name="テキスト ボックス 50"/>
            <p:cNvSpPr txBox="1"/>
            <p:nvPr/>
          </p:nvSpPr>
          <p:spPr>
            <a:xfrm>
              <a:off x="5321914" y="3652495"/>
              <a:ext cx="532518" cy="369332"/>
            </a:xfrm>
            <a:prstGeom prst="rect">
              <a:avLst/>
            </a:prstGeom>
            <a:solidFill>
              <a:schemeClr val="bg1"/>
            </a:solidFill>
            <a:ln>
              <a:solidFill>
                <a:srgbClr val="FF0000"/>
              </a:solidFill>
            </a:ln>
          </p:spPr>
          <p:txBody>
            <a:bodyPr wrap="none" rtlCol="0">
              <a:spAutoFit/>
            </a:bodyPr>
            <a:lstStyle/>
            <a:p>
              <a:r>
                <a:rPr lang="en-US" altLang="ja-JP" dirty="0" smtClean="0"/>
                <a:t>6</a:t>
              </a:r>
              <a:r>
                <a:rPr lang="ja-JP" altLang="en-US" dirty="0" smtClean="0"/>
                <a:t>分</a:t>
              </a:r>
              <a:endParaRPr kumimoji="1" lang="ja-JP" altLang="en-US" dirty="0"/>
            </a:p>
          </p:txBody>
        </p:sp>
        <p:sp>
          <p:nvSpPr>
            <p:cNvPr id="52" name="テキスト ボックス 51"/>
            <p:cNvSpPr txBox="1"/>
            <p:nvPr/>
          </p:nvSpPr>
          <p:spPr>
            <a:xfrm>
              <a:off x="6692026" y="4182990"/>
              <a:ext cx="532518" cy="369332"/>
            </a:xfrm>
            <a:prstGeom prst="rect">
              <a:avLst/>
            </a:prstGeom>
            <a:solidFill>
              <a:schemeClr val="bg1"/>
            </a:solidFill>
            <a:ln>
              <a:solidFill>
                <a:srgbClr val="FF0000"/>
              </a:solidFill>
            </a:ln>
          </p:spPr>
          <p:txBody>
            <a:bodyPr wrap="none" rtlCol="0">
              <a:spAutoFit/>
            </a:bodyPr>
            <a:lstStyle/>
            <a:p>
              <a:r>
                <a:rPr lang="en-US" altLang="ja-JP" dirty="0" smtClean="0"/>
                <a:t>2</a:t>
              </a:r>
              <a:r>
                <a:rPr lang="ja-JP" altLang="en-US" dirty="0" smtClean="0"/>
                <a:t>分</a:t>
              </a:r>
              <a:endParaRPr kumimoji="1" lang="ja-JP" altLang="en-US" dirty="0"/>
            </a:p>
          </p:txBody>
        </p:sp>
        <p:sp>
          <p:nvSpPr>
            <p:cNvPr id="53" name="テキスト ボックス 52"/>
            <p:cNvSpPr txBox="1"/>
            <p:nvPr/>
          </p:nvSpPr>
          <p:spPr>
            <a:xfrm>
              <a:off x="3040977" y="3121404"/>
              <a:ext cx="532518" cy="369332"/>
            </a:xfrm>
            <a:prstGeom prst="rect">
              <a:avLst/>
            </a:prstGeom>
            <a:solidFill>
              <a:schemeClr val="bg1"/>
            </a:solidFill>
            <a:ln>
              <a:solidFill>
                <a:srgbClr val="FF0000"/>
              </a:solidFill>
            </a:ln>
          </p:spPr>
          <p:txBody>
            <a:bodyPr wrap="none" rtlCol="0">
              <a:spAutoFit/>
            </a:bodyPr>
            <a:lstStyle/>
            <a:p>
              <a:r>
                <a:rPr lang="en-US" altLang="ja-JP" dirty="0" smtClean="0"/>
                <a:t>5</a:t>
              </a:r>
              <a:r>
                <a:rPr lang="ja-JP" altLang="en-US" dirty="0" smtClean="0"/>
                <a:t>分</a:t>
              </a:r>
              <a:endParaRPr kumimoji="1" lang="ja-JP" altLang="en-US" dirty="0"/>
            </a:p>
          </p:txBody>
        </p:sp>
        <p:sp>
          <p:nvSpPr>
            <p:cNvPr id="54" name="テキスト ボックス 53"/>
            <p:cNvSpPr txBox="1"/>
            <p:nvPr/>
          </p:nvSpPr>
          <p:spPr>
            <a:xfrm>
              <a:off x="3199235" y="2215052"/>
              <a:ext cx="532518" cy="369332"/>
            </a:xfrm>
            <a:prstGeom prst="rect">
              <a:avLst/>
            </a:prstGeom>
            <a:solidFill>
              <a:schemeClr val="bg1"/>
            </a:solidFill>
            <a:ln>
              <a:solidFill>
                <a:schemeClr val="accent1"/>
              </a:solidFill>
            </a:ln>
          </p:spPr>
          <p:txBody>
            <a:bodyPr wrap="none" rtlCol="0">
              <a:spAutoFit/>
            </a:bodyPr>
            <a:lstStyle/>
            <a:p>
              <a:r>
                <a:rPr lang="en-US" altLang="ja-JP" dirty="0"/>
                <a:t>1</a:t>
              </a:r>
              <a:r>
                <a:rPr lang="ja-JP" altLang="en-US" dirty="0"/>
                <a:t>分</a:t>
              </a:r>
              <a:endParaRPr kumimoji="1" lang="ja-JP" altLang="en-US" dirty="0"/>
            </a:p>
          </p:txBody>
        </p:sp>
        <p:sp>
          <p:nvSpPr>
            <p:cNvPr id="55" name="テキスト ボックス 54"/>
            <p:cNvSpPr txBox="1"/>
            <p:nvPr/>
          </p:nvSpPr>
          <p:spPr>
            <a:xfrm>
              <a:off x="2409164" y="1853275"/>
              <a:ext cx="1159292" cy="584775"/>
            </a:xfrm>
            <a:prstGeom prst="rect">
              <a:avLst/>
            </a:prstGeom>
            <a:noFill/>
          </p:spPr>
          <p:txBody>
            <a:bodyPr wrap="none" rtlCol="0">
              <a:spAutoFit/>
            </a:bodyPr>
            <a:lstStyle/>
            <a:p>
              <a:r>
                <a:rPr lang="ja-JP" altLang="en-US" sz="1600" dirty="0" smtClean="0"/>
                <a:t>お</a:t>
              </a:r>
              <a:r>
                <a:rPr lang="ja-JP" altLang="en-US" sz="1600" dirty="0"/>
                <a:t>湯</a:t>
              </a:r>
              <a:r>
                <a:rPr lang="ja-JP" altLang="en-US" sz="1600" dirty="0" smtClean="0"/>
                <a:t>に</a:t>
              </a:r>
              <a:r>
                <a:rPr lang="ja-JP" altLang="en-US" sz="1600" dirty="0"/>
                <a:t>塩</a:t>
              </a:r>
              <a:r>
                <a:rPr lang="ja-JP" altLang="en-US" sz="1600" dirty="0" smtClean="0"/>
                <a:t>を</a:t>
              </a:r>
              <a:endParaRPr lang="en-US" altLang="ja-JP" sz="1600" dirty="0" smtClean="0"/>
            </a:p>
            <a:p>
              <a:r>
                <a:rPr lang="ja-JP" altLang="en-US" sz="1600" dirty="0" smtClean="0"/>
                <a:t>入れる</a:t>
              </a:r>
              <a:endParaRPr kumimoji="1" lang="ja-JP" altLang="en-US" sz="1600" dirty="0"/>
            </a:p>
          </p:txBody>
        </p:sp>
        <p:sp>
          <p:nvSpPr>
            <p:cNvPr id="56" name="テキスト ボックス 55"/>
            <p:cNvSpPr txBox="1"/>
            <p:nvPr/>
          </p:nvSpPr>
          <p:spPr>
            <a:xfrm>
              <a:off x="2991965" y="2822356"/>
              <a:ext cx="1710725" cy="338554"/>
            </a:xfrm>
            <a:prstGeom prst="rect">
              <a:avLst/>
            </a:prstGeom>
            <a:noFill/>
          </p:spPr>
          <p:txBody>
            <a:bodyPr wrap="none" rtlCol="0">
              <a:spAutoFit/>
            </a:bodyPr>
            <a:lstStyle/>
            <a:p>
              <a:r>
                <a:rPr lang="ja-JP" altLang="en-US" sz="1600" dirty="0" smtClean="0"/>
                <a:t>お湯を沸騰させる</a:t>
              </a:r>
              <a:endParaRPr lang="en-US" altLang="ja-JP" sz="1600" dirty="0" smtClean="0"/>
            </a:p>
          </p:txBody>
        </p:sp>
        <p:sp>
          <p:nvSpPr>
            <p:cNvPr id="57" name="テキスト ボックス 56"/>
            <p:cNvSpPr txBox="1"/>
            <p:nvPr/>
          </p:nvSpPr>
          <p:spPr>
            <a:xfrm>
              <a:off x="5376639" y="3274789"/>
              <a:ext cx="1475083" cy="338554"/>
            </a:xfrm>
            <a:prstGeom prst="rect">
              <a:avLst/>
            </a:prstGeom>
            <a:noFill/>
          </p:spPr>
          <p:txBody>
            <a:bodyPr wrap="none" rtlCol="0">
              <a:spAutoFit/>
            </a:bodyPr>
            <a:lstStyle/>
            <a:p>
              <a:r>
                <a:rPr lang="ja-JP" altLang="en-US" sz="1600" dirty="0" smtClean="0"/>
                <a:t>パスタをゆでる</a:t>
              </a:r>
              <a:endParaRPr lang="en-US" altLang="ja-JP" sz="1600" dirty="0" smtClean="0"/>
            </a:p>
          </p:txBody>
        </p:sp>
        <p:sp>
          <p:nvSpPr>
            <p:cNvPr id="58" name="テキスト ボックス 57"/>
            <p:cNvSpPr txBox="1"/>
            <p:nvPr/>
          </p:nvSpPr>
          <p:spPr>
            <a:xfrm>
              <a:off x="6435042" y="4665243"/>
              <a:ext cx="1704313" cy="584775"/>
            </a:xfrm>
            <a:prstGeom prst="rect">
              <a:avLst/>
            </a:prstGeom>
            <a:noFill/>
          </p:spPr>
          <p:txBody>
            <a:bodyPr wrap="none" rtlCol="0">
              <a:spAutoFit/>
            </a:bodyPr>
            <a:lstStyle/>
            <a:p>
              <a:r>
                <a:rPr lang="ja-JP" altLang="en-US" sz="1600" dirty="0" smtClean="0"/>
                <a:t>パスタとソースを</a:t>
              </a:r>
              <a:endParaRPr lang="en-US" altLang="ja-JP" sz="1600" dirty="0" smtClean="0"/>
            </a:p>
            <a:p>
              <a:r>
                <a:rPr lang="ja-JP" altLang="en-US" sz="1600" dirty="0" smtClean="0"/>
                <a:t>お皿に盛りつける</a:t>
              </a:r>
              <a:endParaRPr lang="en-US" altLang="ja-JP" sz="1600" dirty="0" smtClean="0"/>
            </a:p>
          </p:txBody>
        </p:sp>
        <p:sp>
          <p:nvSpPr>
            <p:cNvPr id="59" name="テキスト ボックス 58"/>
            <p:cNvSpPr txBox="1"/>
            <p:nvPr/>
          </p:nvSpPr>
          <p:spPr>
            <a:xfrm>
              <a:off x="4117460" y="4999695"/>
              <a:ext cx="1840567" cy="584775"/>
            </a:xfrm>
            <a:prstGeom prst="rect">
              <a:avLst/>
            </a:prstGeom>
            <a:noFill/>
          </p:spPr>
          <p:txBody>
            <a:bodyPr wrap="none" rtlCol="0">
              <a:spAutoFit/>
            </a:bodyPr>
            <a:lstStyle/>
            <a:p>
              <a:r>
                <a:rPr lang="ja-JP" altLang="en-US" sz="1600" dirty="0" smtClean="0"/>
                <a:t>ミートソースを</a:t>
              </a:r>
              <a:endParaRPr lang="en-US" altLang="ja-JP" sz="1600" dirty="0" smtClean="0"/>
            </a:p>
            <a:p>
              <a:r>
                <a:rPr lang="ja-JP" altLang="en-US" sz="1600" dirty="0" smtClean="0"/>
                <a:t>フライパンで温める</a:t>
              </a:r>
              <a:endParaRPr lang="en-US" altLang="ja-JP" sz="1600" dirty="0" smtClean="0"/>
            </a:p>
          </p:txBody>
        </p:sp>
        <p:sp>
          <p:nvSpPr>
            <p:cNvPr id="60" name="テキスト ボックス 59"/>
            <p:cNvSpPr txBox="1"/>
            <p:nvPr/>
          </p:nvSpPr>
          <p:spPr>
            <a:xfrm>
              <a:off x="796282" y="5113847"/>
              <a:ext cx="1787669" cy="584775"/>
            </a:xfrm>
            <a:prstGeom prst="rect">
              <a:avLst/>
            </a:prstGeom>
            <a:noFill/>
          </p:spPr>
          <p:txBody>
            <a:bodyPr wrap="none" rtlCol="0">
              <a:spAutoFit/>
            </a:bodyPr>
            <a:lstStyle/>
            <a:p>
              <a:r>
                <a:rPr lang="ja-JP" altLang="en-US" sz="1600" dirty="0" smtClean="0"/>
                <a:t>ミートソースの缶を</a:t>
              </a:r>
              <a:endParaRPr lang="en-US" altLang="ja-JP" sz="1600" dirty="0" smtClean="0"/>
            </a:p>
            <a:p>
              <a:r>
                <a:rPr lang="ja-JP" altLang="en-US" sz="1600" dirty="0" smtClean="0"/>
                <a:t>開ける</a:t>
              </a:r>
              <a:endParaRPr lang="en-US" altLang="ja-JP" sz="1600" dirty="0" smtClean="0"/>
            </a:p>
          </p:txBody>
        </p:sp>
        <p:sp>
          <p:nvSpPr>
            <p:cNvPr id="61" name="テキスト ボックス 60"/>
            <p:cNvSpPr txBox="1"/>
            <p:nvPr/>
          </p:nvSpPr>
          <p:spPr>
            <a:xfrm>
              <a:off x="498842" y="3364456"/>
              <a:ext cx="1511952" cy="584775"/>
            </a:xfrm>
            <a:prstGeom prst="rect">
              <a:avLst/>
            </a:prstGeom>
            <a:noFill/>
          </p:spPr>
          <p:txBody>
            <a:bodyPr wrap="none" rtlCol="0">
              <a:spAutoFit/>
            </a:bodyPr>
            <a:lstStyle/>
            <a:p>
              <a:r>
                <a:rPr lang="ja-JP" altLang="en-US" sz="1600" dirty="0" smtClean="0"/>
                <a:t>鍋に水を入れ、</a:t>
              </a:r>
              <a:endParaRPr lang="en-US" altLang="ja-JP" sz="1600" dirty="0" smtClean="0"/>
            </a:p>
            <a:p>
              <a:r>
                <a:rPr lang="ja-JP" altLang="en-US" sz="1600" dirty="0"/>
                <a:t>火</a:t>
              </a:r>
              <a:r>
                <a:rPr lang="ja-JP" altLang="en-US" sz="1600" dirty="0" smtClean="0"/>
                <a:t>にかけ</a:t>
              </a:r>
              <a:r>
                <a:rPr lang="ja-JP" altLang="en-US" sz="1600" dirty="0"/>
                <a:t>る</a:t>
              </a:r>
              <a:endParaRPr lang="en-US" altLang="ja-JP" sz="1600" dirty="0" smtClean="0"/>
            </a:p>
          </p:txBody>
        </p:sp>
        <p:sp>
          <p:nvSpPr>
            <p:cNvPr id="62" name="テキスト ボックス 61"/>
            <p:cNvSpPr txBox="1"/>
            <p:nvPr/>
          </p:nvSpPr>
          <p:spPr>
            <a:xfrm>
              <a:off x="3095074" y="3950799"/>
              <a:ext cx="1292341" cy="338554"/>
            </a:xfrm>
            <a:prstGeom prst="rect">
              <a:avLst/>
            </a:prstGeom>
            <a:noFill/>
          </p:spPr>
          <p:txBody>
            <a:bodyPr wrap="none" rtlCol="0">
              <a:spAutoFit/>
            </a:bodyPr>
            <a:lstStyle/>
            <a:p>
              <a:r>
                <a:rPr lang="ja-JP" altLang="en-US" sz="1600" dirty="0" smtClean="0"/>
                <a:t>パスタを量る</a:t>
              </a:r>
              <a:endParaRPr lang="en-US" altLang="ja-JP" sz="1600" dirty="0" smtClean="0"/>
            </a:p>
          </p:txBody>
        </p:sp>
      </p:grpSp>
      <p:grpSp>
        <p:nvGrpSpPr>
          <p:cNvPr id="65" name="グループ化 64"/>
          <p:cNvGrpSpPr/>
          <p:nvPr/>
        </p:nvGrpSpPr>
        <p:grpSpPr>
          <a:xfrm>
            <a:off x="5486548" y="1403623"/>
            <a:ext cx="3098920" cy="1015663"/>
            <a:chOff x="5295691" y="1268759"/>
            <a:chExt cx="3098920" cy="1015663"/>
          </a:xfrm>
        </p:grpSpPr>
        <p:grpSp>
          <p:nvGrpSpPr>
            <p:cNvPr id="64" name="グループ化 63"/>
            <p:cNvGrpSpPr/>
            <p:nvPr/>
          </p:nvGrpSpPr>
          <p:grpSpPr>
            <a:xfrm>
              <a:off x="5295691" y="1484784"/>
              <a:ext cx="980516" cy="598096"/>
              <a:chOff x="5295691" y="1484784"/>
              <a:chExt cx="980516" cy="598096"/>
            </a:xfrm>
          </p:grpSpPr>
          <p:cxnSp>
            <p:nvCxnSpPr>
              <p:cNvPr id="41" name="直線矢印コネクタ 40"/>
              <p:cNvCxnSpPr/>
              <p:nvPr/>
            </p:nvCxnSpPr>
            <p:spPr>
              <a:xfrm>
                <a:off x="5321914" y="1484784"/>
                <a:ext cx="954293" cy="0"/>
              </a:xfrm>
              <a:prstGeom prst="straightConnector1">
                <a:avLst/>
              </a:prstGeom>
              <a:ln w="63500">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flipV="1">
                <a:off x="5295691" y="2082879"/>
                <a:ext cx="963853" cy="1"/>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テキスト ボックス 62"/>
            <p:cNvSpPr txBox="1"/>
            <p:nvPr/>
          </p:nvSpPr>
          <p:spPr>
            <a:xfrm>
              <a:off x="6222619" y="1268759"/>
              <a:ext cx="2171992" cy="1015663"/>
            </a:xfrm>
            <a:prstGeom prst="rect">
              <a:avLst/>
            </a:prstGeom>
            <a:noFill/>
          </p:spPr>
          <p:txBody>
            <a:bodyPr wrap="square" rtlCol="0">
              <a:spAutoFit/>
            </a:bodyPr>
            <a:lstStyle/>
            <a:p>
              <a:r>
                <a:rPr lang="ja-JP" altLang="en-US" sz="2000" dirty="0"/>
                <a:t>：</a:t>
              </a:r>
              <a:r>
                <a:rPr lang="ja-JP" altLang="en-US" sz="2000" dirty="0" smtClean="0"/>
                <a:t>ダミー</a:t>
              </a:r>
              <a:endParaRPr lang="en-US" altLang="ja-JP" sz="2000" dirty="0" smtClean="0"/>
            </a:p>
            <a:p>
              <a:endParaRPr lang="en-US" altLang="ja-JP" sz="2000" dirty="0" smtClean="0"/>
            </a:p>
            <a:p>
              <a:r>
                <a:rPr kumimoji="1" lang="ja-JP" altLang="en-US" sz="2000" dirty="0" smtClean="0"/>
                <a:t>：クリティカルパス</a:t>
              </a:r>
              <a:endParaRPr kumimoji="1" lang="ja-JP" altLang="en-US" sz="2000" dirty="0"/>
            </a:p>
          </p:txBody>
        </p:sp>
      </p:grpSp>
    </p:spTree>
    <p:extLst>
      <p:ext uri="{BB962C8B-B14F-4D97-AF65-F5344CB8AC3E}">
        <p14:creationId xmlns:p14="http://schemas.microsoft.com/office/powerpoint/2010/main" val="16368804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ガントチャートとは</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12</a:t>
            </a:fld>
            <a:endParaRPr kumimoji="1" lang="ja-JP" altLang="en-US"/>
          </a:p>
        </p:txBody>
      </p:sp>
      <p:sp>
        <p:nvSpPr>
          <p:cNvPr id="4" name="テキスト ボックス 3"/>
          <p:cNvSpPr txBox="1"/>
          <p:nvPr/>
        </p:nvSpPr>
        <p:spPr>
          <a:xfrm>
            <a:off x="1403648" y="1700808"/>
            <a:ext cx="6912768" cy="3539430"/>
          </a:xfrm>
          <a:prstGeom prst="rect">
            <a:avLst/>
          </a:prstGeom>
          <a:noFill/>
        </p:spPr>
        <p:txBody>
          <a:bodyPr wrap="square" rtlCol="0">
            <a:spAutoFit/>
          </a:bodyPr>
          <a:lstStyle/>
          <a:p>
            <a:r>
              <a:rPr kumimoji="1" lang="ja-JP" altLang="en-US" sz="2800" dirty="0" smtClean="0"/>
              <a:t>・どの作業にどのくらいの時間がいるのか</a:t>
            </a:r>
            <a:endParaRPr kumimoji="1" lang="en-US" altLang="ja-JP" sz="2800" dirty="0" smtClean="0"/>
          </a:p>
          <a:p>
            <a:r>
              <a:rPr lang="ja-JP" altLang="en-US" sz="2800" dirty="0" smtClean="0">
                <a:solidFill>
                  <a:schemeClr val="bg1"/>
                </a:solidFill>
              </a:rPr>
              <a:t>・</a:t>
            </a:r>
            <a:r>
              <a:rPr lang="ja-JP" altLang="en-US" sz="2800" dirty="0" smtClean="0"/>
              <a:t>どの</a:t>
            </a:r>
            <a:r>
              <a:rPr lang="ja-JP" altLang="en-US" sz="2800" dirty="0"/>
              <a:t>作業</a:t>
            </a:r>
            <a:r>
              <a:rPr lang="ja-JP" altLang="en-US" sz="2800" dirty="0" smtClean="0"/>
              <a:t>をいつから始め、いつ終了するか</a:t>
            </a:r>
            <a:endParaRPr lang="en-US" altLang="ja-JP" sz="2800" dirty="0" smtClean="0"/>
          </a:p>
          <a:p>
            <a:endParaRPr lang="en-US" altLang="ja-JP" sz="2800" dirty="0">
              <a:solidFill>
                <a:schemeClr val="bg1"/>
              </a:solidFill>
            </a:endParaRPr>
          </a:p>
          <a:p>
            <a:endParaRPr kumimoji="1" lang="en-US" altLang="ja-JP" sz="2800" dirty="0" smtClean="0"/>
          </a:p>
          <a:p>
            <a:endParaRPr kumimoji="1" lang="en-US" altLang="ja-JP" sz="2800" dirty="0" smtClean="0"/>
          </a:p>
          <a:p>
            <a:endParaRPr kumimoji="1" lang="en-US" altLang="ja-JP" sz="2800" dirty="0"/>
          </a:p>
          <a:p>
            <a:r>
              <a:rPr lang="ja-JP" altLang="en-US" sz="2800" dirty="0" smtClean="0"/>
              <a:t>・人や機材など開発の資源を考慮して、</a:t>
            </a:r>
            <a:endParaRPr lang="en-US" altLang="ja-JP" sz="2800" dirty="0" smtClean="0"/>
          </a:p>
          <a:p>
            <a:r>
              <a:rPr lang="ja-JP" altLang="en-US" sz="2800" dirty="0" smtClean="0">
                <a:solidFill>
                  <a:schemeClr val="bg1"/>
                </a:solidFill>
              </a:rPr>
              <a:t>・</a:t>
            </a:r>
            <a:r>
              <a:rPr lang="ja-JP" altLang="en-US" sz="2800" dirty="0" smtClean="0"/>
              <a:t>スケジュールを考えることができる</a:t>
            </a:r>
            <a:endParaRPr kumimoji="1" lang="en-US" altLang="ja-JP" sz="2800" dirty="0" smtClean="0"/>
          </a:p>
        </p:txBody>
      </p:sp>
      <p:sp>
        <p:nvSpPr>
          <p:cNvPr id="3" name="下矢印 2"/>
          <p:cNvSpPr/>
          <p:nvPr/>
        </p:nvSpPr>
        <p:spPr>
          <a:xfrm>
            <a:off x="3059832" y="3140968"/>
            <a:ext cx="1512168" cy="79208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379068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ガントチャートの例</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13</a:t>
            </a:fld>
            <a:endParaRPr kumimoji="1" lang="ja-JP" altLang="en-US"/>
          </a:p>
        </p:txBody>
      </p:sp>
      <p:sp>
        <p:nvSpPr>
          <p:cNvPr id="15" name="テキスト ボックス 14"/>
          <p:cNvSpPr txBox="1"/>
          <p:nvPr/>
        </p:nvSpPr>
        <p:spPr>
          <a:xfrm>
            <a:off x="3285486" y="5766040"/>
            <a:ext cx="2592288" cy="369332"/>
          </a:xfrm>
          <a:prstGeom prst="rect">
            <a:avLst/>
          </a:prstGeom>
          <a:noFill/>
        </p:spPr>
        <p:txBody>
          <a:bodyPr wrap="square" rtlCol="0">
            <a:spAutoFit/>
          </a:bodyPr>
          <a:lstStyle/>
          <a:p>
            <a:r>
              <a:rPr kumimoji="1" lang="ja-JP" altLang="en-US" dirty="0" smtClean="0"/>
              <a:t>図</a:t>
            </a:r>
            <a:r>
              <a:rPr lang="en-US" altLang="ja-JP" dirty="0"/>
              <a:t>4</a:t>
            </a:r>
            <a:r>
              <a:rPr lang="ja-JP" altLang="en-US" dirty="0" err="1" smtClean="0"/>
              <a:t>．</a:t>
            </a:r>
            <a:r>
              <a:rPr lang="ja-JP" altLang="en-US" dirty="0"/>
              <a:t>ガント</a:t>
            </a:r>
            <a:r>
              <a:rPr lang="ja-JP" altLang="en-US" dirty="0" smtClean="0"/>
              <a:t>チャートの例</a:t>
            </a:r>
            <a:endParaRPr kumimoji="1" lang="en-US" altLang="ja-JP" dirty="0" smtClean="0"/>
          </a:p>
        </p:txBody>
      </p:sp>
      <p:graphicFrame>
        <p:nvGraphicFramePr>
          <p:cNvPr id="6" name="表 5"/>
          <p:cNvGraphicFramePr>
            <a:graphicFrameLocks noGrp="1"/>
          </p:cNvGraphicFramePr>
          <p:nvPr>
            <p:extLst>
              <p:ext uri="{D42A27DB-BD31-4B8C-83A1-F6EECF244321}">
                <p14:modId xmlns:p14="http://schemas.microsoft.com/office/powerpoint/2010/main" val="3599600214"/>
              </p:ext>
            </p:extLst>
          </p:nvPr>
        </p:nvGraphicFramePr>
        <p:xfrm>
          <a:off x="467544" y="1663697"/>
          <a:ext cx="7642101" cy="3969504"/>
        </p:xfrm>
        <a:graphic>
          <a:graphicData uri="http://schemas.openxmlformats.org/drawingml/2006/table">
            <a:tbl>
              <a:tblPr firstRow="1" bandRow="1">
                <a:tableStyleId>{5940675A-B579-460E-94D1-54222C63F5DA}</a:tableStyleId>
              </a:tblPr>
              <a:tblGrid>
                <a:gridCol w="508000"/>
                <a:gridCol w="508000"/>
                <a:gridCol w="508000"/>
                <a:gridCol w="508000"/>
                <a:gridCol w="508000"/>
                <a:gridCol w="508000"/>
                <a:gridCol w="508000"/>
                <a:gridCol w="508000"/>
                <a:gridCol w="508000"/>
                <a:gridCol w="508000"/>
                <a:gridCol w="508000"/>
                <a:gridCol w="508000"/>
                <a:gridCol w="508000"/>
                <a:gridCol w="508000"/>
                <a:gridCol w="530101"/>
              </a:tblGrid>
              <a:tr h="398016">
                <a:tc rowSpan="4">
                  <a:txBody>
                    <a:bodyPr/>
                    <a:lstStyle/>
                    <a:p>
                      <a:pPr algn="ctr"/>
                      <a:r>
                        <a:rPr kumimoji="1" lang="ja-JP" altLang="en-US" dirty="0" smtClean="0">
                          <a:solidFill>
                            <a:schemeClr val="bg1"/>
                          </a:solidFill>
                        </a:rPr>
                        <a:t>料理人</a:t>
                      </a:r>
                      <a:endParaRPr kumimoji="1" lang="ja-JP" altLang="en-US" dirty="0">
                        <a:solidFill>
                          <a:schemeClr val="bg1"/>
                        </a:solidFill>
                      </a:endParaRPr>
                    </a:p>
                  </a:txBody>
                  <a:tcPr anchor="ctr">
                    <a:lnR w="12700" cap="flat" cmpd="sng" algn="ctr">
                      <a:solidFill>
                        <a:schemeClr val="tx1"/>
                      </a:solidFill>
                      <a:prstDash val="dash"/>
                      <a:round/>
                      <a:headEnd type="none" w="med" len="med"/>
                      <a:tailEnd type="none" w="med" len="med"/>
                    </a:lnR>
                    <a:solidFill>
                      <a:schemeClr val="accent5">
                        <a:lumMod val="60000"/>
                        <a:lumOff val="40000"/>
                      </a:schemeClr>
                    </a:solidFill>
                  </a:tcPr>
                </a:tc>
                <a:tc>
                  <a:txBody>
                    <a:bodyPr/>
                    <a:lstStyle/>
                    <a:p>
                      <a:endParaRPr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3">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4">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4">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4">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3">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4">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4">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4">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4">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4">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2">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2">
                  <a:txBody>
                    <a:bodyPr/>
                    <a:lstStyle/>
                    <a:p>
                      <a:endParaRPr kumimoji="1" lang="ja-JP" altLang="en-US" dirty="0"/>
                    </a:p>
                  </a:txBody>
                  <a:tcPr>
                    <a:lnL w="12700" cap="flat" cmpd="sng" algn="ctr">
                      <a:solidFill>
                        <a:schemeClr val="tx1"/>
                      </a:solidFill>
                      <a:prstDash val="dash"/>
                      <a:round/>
                      <a:headEnd type="none" w="med" len="med"/>
                      <a:tailEnd type="none" w="med" len="med"/>
                    </a:lnL>
                  </a:tcPr>
                </a:tc>
              </a:tr>
              <a:tr h="398016">
                <a:tc vMerge="1">
                  <a:txBody>
                    <a:bodyPr/>
                    <a:lstStyle/>
                    <a:p>
                      <a:endParaRPr kumimoji="1" lang="ja-JP" altLang="en-US"/>
                    </a:p>
                  </a:txBody>
                  <a:tcPr/>
                </a:tc>
                <a:tc>
                  <a:txBody>
                    <a:bodyPr/>
                    <a:lstStyle/>
                    <a:p>
                      <a:endParaRPr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r>
              <a:tr h="398016">
                <a:tc vMerge="1">
                  <a:txBody>
                    <a:bodyPr/>
                    <a:lstStyle/>
                    <a:p>
                      <a:endParaRPr kumimoji="1" lang="ja-JP" altLang="en-US" dirty="0"/>
                    </a:p>
                  </a:txBody>
                  <a:tcPr/>
                </a:tc>
                <a:tc rowSpan="2">
                  <a:txBody>
                    <a:bodyPr/>
                    <a:lstStyle/>
                    <a:p>
                      <a:endParaRPr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vMerge="1">
                  <a:txBody>
                    <a:bodyPr/>
                    <a:lstStyle/>
                    <a:p>
                      <a:endParaRPr kumimoji="1" lang="ja-JP" altLang="en-US" dirty="0"/>
                    </a:p>
                  </a:txBody>
                  <a:tcPr>
                    <a:solidFill>
                      <a:schemeClr val="bg1"/>
                    </a:solidFill>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rowSpan="2">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gridSpan="2">
                  <a:txBody>
                    <a:bodyPr/>
                    <a:lstStyle/>
                    <a:p>
                      <a:endParaRPr kumimoji="1" lang="ja-JP" altLang="en-US" dirty="0"/>
                    </a:p>
                  </a:txBody>
                  <a:tcPr>
                    <a:lnL w="12700" cap="flat" cmpd="sng" algn="ctr">
                      <a:solidFill>
                        <a:schemeClr val="tx1"/>
                      </a:solidFill>
                      <a:prstDash val="dash"/>
                      <a:round/>
                      <a:headEnd type="none" w="med" len="med"/>
                      <a:tailEnd type="none" w="med" len="med"/>
                    </a:lnL>
                    <a:solidFill>
                      <a:schemeClr val="accent6"/>
                    </a:solidFill>
                  </a:tcPr>
                </a:tc>
                <a:tc hMerge="1">
                  <a:txBody>
                    <a:bodyPr/>
                    <a:lstStyle/>
                    <a:p>
                      <a:endParaRPr kumimoji="1" lang="ja-JP" altLang="en-US" dirty="0"/>
                    </a:p>
                  </a:txBody>
                  <a:tcPr>
                    <a:lnL w="12700" cap="flat" cmpd="sng" algn="ctr">
                      <a:solidFill>
                        <a:schemeClr val="tx1"/>
                      </a:solidFill>
                      <a:prstDash val="dash"/>
                      <a:round/>
                      <a:headEnd type="none" w="med" len="med"/>
                      <a:tailEnd type="none" w="med" len="med"/>
                    </a:lnL>
                    <a:solidFill>
                      <a:schemeClr val="accent6"/>
                    </a:solidFill>
                  </a:tcPr>
                </a:tc>
              </a:tr>
              <a:tr h="398016">
                <a:tc vMerge="1">
                  <a:txBody>
                    <a:bodyPr/>
                    <a:lstStyle/>
                    <a:p>
                      <a:endParaRPr kumimoji="1" lang="ja-JP" altLang="en-US"/>
                    </a:p>
                  </a:txBody>
                  <a:tcPr/>
                </a:tc>
                <a:tc vMerge="1">
                  <a:txBody>
                    <a:bodyPr/>
                    <a:lstStyle/>
                    <a:p>
                      <a:endParaRPr lang="ja-JP" altLang="en-US" dirty="0"/>
                    </a:p>
                  </a:txBody>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tcPr>
                </a:tc>
              </a:tr>
              <a:tr h="265344">
                <a:tc rowSpan="3">
                  <a:txBody>
                    <a:bodyPr/>
                    <a:lstStyle/>
                    <a:p>
                      <a:pPr algn="ctr"/>
                      <a:r>
                        <a:rPr kumimoji="1" lang="ja-JP" altLang="en-US" dirty="0" smtClean="0">
                          <a:solidFill>
                            <a:schemeClr val="bg1"/>
                          </a:solidFill>
                        </a:rPr>
                        <a:t>コンロ右</a:t>
                      </a:r>
                      <a:endParaRPr kumimoji="1" lang="ja-JP" altLang="en-US" dirty="0">
                        <a:solidFill>
                          <a:schemeClr val="bg1"/>
                        </a:solidFill>
                      </a:endParaRPr>
                    </a:p>
                  </a:txBody>
                  <a:tcPr anchor="ctr">
                    <a:lnR w="12700" cap="flat" cmpd="sng" algn="ctr">
                      <a:solidFill>
                        <a:schemeClr val="tx1"/>
                      </a:solidFill>
                      <a:prstDash val="dash"/>
                      <a:round/>
                      <a:headEnd type="none" w="med" len="med"/>
                      <a:tailEnd type="none" w="med" len="med"/>
                    </a:lnR>
                    <a:solidFill>
                      <a:schemeClr val="accent5">
                        <a:lumMod val="60000"/>
                        <a:lumOff val="40000"/>
                      </a:schemeClr>
                    </a:solidFill>
                  </a:tcPr>
                </a:tc>
                <a:tc rowSpan="3">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2">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2">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2">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2">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2">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2">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3">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3">
                  <a:txBody>
                    <a:bodyPr/>
                    <a:lstStyle/>
                    <a:p>
                      <a:endParaRPr kumimoji="1" lang="ja-JP" altLang="en-US" dirty="0"/>
                    </a:p>
                  </a:txBody>
                  <a:tcPr>
                    <a:lnL w="12700" cap="flat" cmpd="sng" algn="ctr">
                      <a:solidFill>
                        <a:schemeClr val="tx1"/>
                      </a:solidFill>
                      <a:prstDash val="dash"/>
                      <a:round/>
                      <a:headEnd type="none" w="med" len="med"/>
                      <a:tailEnd type="none" w="med" len="med"/>
                    </a:lnL>
                  </a:tcPr>
                </a:tc>
              </a:tr>
              <a:tr h="265344">
                <a:tc vMerge="1">
                  <a:txBody>
                    <a:bodyPr/>
                    <a:lstStyle/>
                    <a:p>
                      <a:endParaRPr kumimoji="1" lang="ja-JP" altLang="en-US"/>
                    </a:p>
                  </a:txBody>
                  <a:tcPr/>
                </a:tc>
                <a:tc vMerge="1">
                  <a:txBody>
                    <a:bodyPr/>
                    <a:lstStyle/>
                    <a:p>
                      <a:endParaRPr kumimoji="1" lang="ja-JP" altLang="en-US" dirty="0"/>
                    </a:p>
                  </a:txBody>
                  <a:tcPr/>
                </a:tc>
                <a:tc gridSpan="5">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hMerge="1">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hMerge="1">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hMerge="1">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hMerge="1">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r>
              <a:tr h="265344">
                <a:tc vMerge="1">
                  <a:txBody>
                    <a:bodyPr/>
                    <a:lstStyle/>
                    <a:p>
                      <a:endParaRPr kumimoji="1" lang="ja-JP" altLang="en-US"/>
                    </a:p>
                  </a:txBody>
                  <a:tcPr/>
                </a:tc>
                <a:tc vMerge="1">
                  <a:txBody>
                    <a:bodyPr/>
                    <a:lstStyle/>
                    <a:p>
                      <a:endParaRPr kumimoji="1" lang="ja-JP" altLang="en-US" dirty="0"/>
                    </a:p>
                  </a:txBody>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gridSpan="6">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hMerge="1">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hMerge="1">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hMerge="1">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hMerge="1">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hMerge="1">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vMerge="1">
                  <a:txBody>
                    <a:bodyPr/>
                    <a:lstStyle/>
                    <a:p>
                      <a:endParaRPr kumimoji="1" lang="ja-JP" altLang="en-US" dirty="0"/>
                    </a:p>
                  </a:txBody>
                  <a:tcPr/>
                </a:tc>
                <a:tc vMerge="1">
                  <a:txBody>
                    <a:bodyPr/>
                    <a:lstStyle/>
                    <a:p>
                      <a:endParaRPr kumimoji="1" lang="ja-JP" altLang="en-US" dirty="0"/>
                    </a:p>
                  </a:txBody>
                  <a:tcPr/>
                </a:tc>
              </a:tr>
              <a:tr h="265344">
                <a:tc rowSpan="3">
                  <a:txBody>
                    <a:bodyPr/>
                    <a:lstStyle/>
                    <a:p>
                      <a:pPr algn="ctr"/>
                      <a:r>
                        <a:rPr kumimoji="1" lang="ja-JP" altLang="en-US" dirty="0" smtClean="0">
                          <a:solidFill>
                            <a:schemeClr val="bg1"/>
                          </a:solidFill>
                        </a:rPr>
                        <a:t>コンロ左</a:t>
                      </a:r>
                      <a:endParaRPr kumimoji="1" lang="ja-JP" altLang="en-US" dirty="0">
                        <a:solidFill>
                          <a:schemeClr val="bg1"/>
                        </a:solidFill>
                      </a:endParaRPr>
                    </a:p>
                  </a:txBody>
                  <a:tcPr anchor="ctr">
                    <a:lnR w="12700" cap="flat" cmpd="sng" algn="ctr">
                      <a:solidFill>
                        <a:schemeClr val="tx1"/>
                      </a:solidFill>
                      <a:prstDash val="dash"/>
                      <a:round/>
                      <a:headEnd type="none" w="med" len="med"/>
                      <a:tailEnd type="none" w="med" len="med"/>
                    </a:lnR>
                    <a:solidFill>
                      <a:schemeClr val="accent5">
                        <a:lumMod val="60000"/>
                        <a:lumOff val="40000"/>
                      </a:schemeClr>
                    </a:solidFill>
                  </a:tcPr>
                </a:tc>
                <a:tc rowSpan="3">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3">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3">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3">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3">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3">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3">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3">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rowSpan="3">
                  <a:txBody>
                    <a:bodyPr/>
                    <a:lstStyle/>
                    <a:p>
                      <a:endParaRPr kumimoji="1" lang="ja-JP" altLang="en-US" dirty="0"/>
                    </a:p>
                  </a:txBody>
                  <a:tcPr>
                    <a:lnL w="12700" cap="flat" cmpd="sng" algn="ctr">
                      <a:solidFill>
                        <a:schemeClr val="tx1"/>
                      </a:solidFill>
                      <a:prstDash val="dash"/>
                      <a:round/>
                      <a:headEnd type="none" w="med" len="med"/>
                      <a:tailEnd type="none" w="med" len="med"/>
                    </a:lnL>
                  </a:tcPr>
                </a:tc>
              </a:tr>
              <a:tr h="265344">
                <a:tc vMerge="1">
                  <a:txBody>
                    <a:bodyPr/>
                    <a:lstStyle/>
                    <a:p>
                      <a:endParaRPr kumimoji="1" lang="ja-JP" altLang="en-US"/>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gridSpan="5">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hMerge="1">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hMerge="1">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hMerge="1">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hMerge="1">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solidFill>
                      <a:schemeClr val="accent6"/>
                    </a:solidFill>
                  </a:tcPr>
                </a:tc>
                <a:tc vMerge="1">
                  <a:txBody>
                    <a:bodyPr/>
                    <a:lstStyle/>
                    <a:p>
                      <a:endParaRPr kumimoji="1" lang="ja-JP" altLang="en-US" dirty="0"/>
                    </a:p>
                  </a:txBody>
                  <a:tcPr/>
                </a:tc>
                <a:tc vMerge="1">
                  <a:txBody>
                    <a:bodyPr/>
                    <a:lstStyle/>
                    <a:p>
                      <a:endParaRPr kumimoji="1" lang="ja-JP" altLang="en-US" dirty="0"/>
                    </a:p>
                  </a:txBody>
                  <a:tcPr/>
                </a:tc>
              </a:tr>
              <a:tr h="265344">
                <a:tc vMerge="1">
                  <a:txBody>
                    <a:bodyPr/>
                    <a:lstStyle/>
                    <a:p>
                      <a:endParaRPr kumimoji="1" lang="ja-JP" altLang="en-US"/>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a:txBody>
                    <a:bodyPr/>
                    <a:lstStyle/>
                    <a:p>
                      <a:endParaRPr kumimoji="1" lang="ja-JP" altLang="en-US" dirty="0"/>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tcPr>
                </a:tc>
                <a:tc vMerge="1">
                  <a:txBody>
                    <a:bodyPr/>
                    <a:lstStyle/>
                    <a:p>
                      <a:endParaRPr kumimoji="1" lang="ja-JP" altLang="en-US" dirty="0"/>
                    </a:p>
                  </a:txBody>
                  <a:tcPr/>
                </a:tc>
                <a:tc vMerge="1">
                  <a:txBody>
                    <a:bodyPr/>
                    <a:lstStyle/>
                    <a:p>
                      <a:endParaRPr kumimoji="1" lang="ja-JP" altLang="en-US" dirty="0"/>
                    </a:p>
                  </a:txBody>
                  <a:tcPr/>
                </a:tc>
              </a:tr>
            </a:tbl>
          </a:graphicData>
        </a:graphic>
      </p:graphicFrame>
      <p:grpSp>
        <p:nvGrpSpPr>
          <p:cNvPr id="42" name="グループ化 41"/>
          <p:cNvGrpSpPr/>
          <p:nvPr/>
        </p:nvGrpSpPr>
        <p:grpSpPr>
          <a:xfrm>
            <a:off x="815184" y="1268760"/>
            <a:ext cx="7851024" cy="3528392"/>
            <a:chOff x="1163739" y="1328839"/>
            <a:chExt cx="7851024" cy="3528392"/>
          </a:xfrm>
        </p:grpSpPr>
        <p:sp>
          <p:nvSpPr>
            <p:cNvPr id="18" name="テキスト ボックス 17"/>
            <p:cNvSpPr txBox="1"/>
            <p:nvPr/>
          </p:nvSpPr>
          <p:spPr>
            <a:xfrm>
              <a:off x="1372960" y="1775687"/>
              <a:ext cx="2488182" cy="338554"/>
            </a:xfrm>
            <a:prstGeom prst="rect">
              <a:avLst/>
            </a:prstGeom>
            <a:solidFill>
              <a:schemeClr val="bg1"/>
            </a:solidFill>
          </p:spPr>
          <p:txBody>
            <a:bodyPr wrap="none" rtlCol="0">
              <a:spAutoFit/>
            </a:bodyPr>
            <a:lstStyle/>
            <a:p>
              <a:r>
                <a:rPr kumimoji="1" lang="ja-JP" altLang="en-US" sz="1600" dirty="0" smtClean="0"/>
                <a:t>鍋に水を入れ、火にかける</a:t>
              </a:r>
              <a:endParaRPr kumimoji="1" lang="ja-JP" altLang="en-US" sz="1600" dirty="0"/>
            </a:p>
          </p:txBody>
        </p:sp>
        <p:sp>
          <p:nvSpPr>
            <p:cNvPr id="19" name="テキスト ボックス 18"/>
            <p:cNvSpPr txBox="1"/>
            <p:nvPr/>
          </p:nvSpPr>
          <p:spPr>
            <a:xfrm>
              <a:off x="3844276" y="1740571"/>
              <a:ext cx="1292341" cy="338554"/>
            </a:xfrm>
            <a:prstGeom prst="rect">
              <a:avLst/>
            </a:prstGeom>
            <a:solidFill>
              <a:schemeClr val="bg1"/>
            </a:solidFill>
          </p:spPr>
          <p:txBody>
            <a:bodyPr wrap="none" rtlCol="0">
              <a:spAutoFit/>
            </a:bodyPr>
            <a:lstStyle/>
            <a:p>
              <a:r>
                <a:rPr kumimoji="1" lang="ja-JP" altLang="en-US" sz="1600" dirty="0" smtClean="0"/>
                <a:t>パスタを量る</a:t>
              </a:r>
              <a:endParaRPr kumimoji="1" lang="ja-JP" altLang="en-US" sz="1600" dirty="0"/>
            </a:p>
          </p:txBody>
        </p:sp>
        <p:sp>
          <p:nvSpPr>
            <p:cNvPr id="20" name="テキスト ボックス 19"/>
            <p:cNvSpPr txBox="1"/>
            <p:nvPr/>
          </p:nvSpPr>
          <p:spPr>
            <a:xfrm>
              <a:off x="6622410" y="1905649"/>
              <a:ext cx="1704313" cy="584775"/>
            </a:xfrm>
            <a:prstGeom prst="rect">
              <a:avLst/>
            </a:prstGeom>
            <a:solidFill>
              <a:schemeClr val="bg1"/>
            </a:solidFill>
          </p:spPr>
          <p:txBody>
            <a:bodyPr wrap="none" rtlCol="0">
              <a:spAutoFit/>
            </a:bodyPr>
            <a:lstStyle/>
            <a:p>
              <a:r>
                <a:rPr kumimoji="1" lang="ja-JP" altLang="en-US" sz="1600" dirty="0" smtClean="0"/>
                <a:t>パスタとソースを</a:t>
              </a:r>
              <a:endParaRPr kumimoji="1" lang="en-US" altLang="ja-JP" sz="1600" dirty="0" smtClean="0"/>
            </a:p>
            <a:p>
              <a:r>
                <a:rPr kumimoji="1" lang="ja-JP" altLang="en-US" sz="1600" dirty="0" smtClean="0"/>
                <a:t>お皿に盛りつける</a:t>
              </a:r>
              <a:endParaRPr kumimoji="1" lang="ja-JP" altLang="en-US" sz="1600" dirty="0"/>
            </a:p>
          </p:txBody>
        </p:sp>
        <p:sp>
          <p:nvSpPr>
            <p:cNvPr id="21" name="テキスト ボックス 20"/>
            <p:cNvSpPr txBox="1"/>
            <p:nvPr/>
          </p:nvSpPr>
          <p:spPr>
            <a:xfrm>
              <a:off x="1321561" y="2524138"/>
              <a:ext cx="1747594" cy="338554"/>
            </a:xfrm>
            <a:prstGeom prst="rect">
              <a:avLst/>
            </a:prstGeom>
            <a:solidFill>
              <a:schemeClr val="bg1"/>
            </a:solidFill>
          </p:spPr>
          <p:txBody>
            <a:bodyPr wrap="none" rtlCol="0">
              <a:spAutoFit/>
            </a:bodyPr>
            <a:lstStyle/>
            <a:p>
              <a:r>
                <a:rPr kumimoji="1" lang="ja-JP" altLang="en-US" sz="1600" dirty="0" smtClean="0"/>
                <a:t>お湯に塩を入れる</a:t>
              </a:r>
              <a:endParaRPr kumimoji="1" lang="ja-JP" altLang="en-US" sz="1600" dirty="0"/>
            </a:p>
          </p:txBody>
        </p:sp>
        <p:sp>
          <p:nvSpPr>
            <p:cNvPr id="22" name="テキスト ボックス 21"/>
            <p:cNvSpPr txBox="1"/>
            <p:nvPr/>
          </p:nvSpPr>
          <p:spPr>
            <a:xfrm>
              <a:off x="2238765" y="3317709"/>
              <a:ext cx="1710725" cy="338554"/>
            </a:xfrm>
            <a:prstGeom prst="rect">
              <a:avLst/>
            </a:prstGeom>
            <a:solidFill>
              <a:schemeClr val="bg1"/>
            </a:solidFill>
          </p:spPr>
          <p:txBody>
            <a:bodyPr wrap="none" rtlCol="0">
              <a:spAutoFit/>
            </a:bodyPr>
            <a:lstStyle/>
            <a:p>
              <a:r>
                <a:rPr kumimoji="1" lang="ja-JP" altLang="en-US" sz="1600" dirty="0" smtClean="0"/>
                <a:t>お湯を沸騰させる</a:t>
              </a:r>
              <a:endParaRPr kumimoji="1" lang="ja-JP" altLang="en-US" sz="1600" dirty="0"/>
            </a:p>
          </p:txBody>
        </p:sp>
        <p:sp>
          <p:nvSpPr>
            <p:cNvPr id="23" name="テキスト ボックス 22"/>
            <p:cNvSpPr txBox="1"/>
            <p:nvPr/>
          </p:nvSpPr>
          <p:spPr>
            <a:xfrm>
              <a:off x="3454774" y="2546698"/>
              <a:ext cx="2364750" cy="338554"/>
            </a:xfrm>
            <a:prstGeom prst="rect">
              <a:avLst/>
            </a:prstGeom>
            <a:solidFill>
              <a:schemeClr val="bg1"/>
            </a:solidFill>
          </p:spPr>
          <p:txBody>
            <a:bodyPr wrap="none" rtlCol="0">
              <a:spAutoFit/>
            </a:bodyPr>
            <a:lstStyle/>
            <a:p>
              <a:r>
                <a:rPr kumimoji="1" lang="ja-JP" altLang="en-US" sz="1600" dirty="0" smtClean="0"/>
                <a:t>ミートソースの缶を開ける</a:t>
              </a:r>
              <a:endParaRPr kumimoji="1" lang="ja-JP" altLang="en-US" sz="1600" dirty="0"/>
            </a:p>
          </p:txBody>
        </p:sp>
        <p:sp>
          <p:nvSpPr>
            <p:cNvPr id="24" name="テキスト ボックス 23"/>
            <p:cNvSpPr txBox="1"/>
            <p:nvPr/>
          </p:nvSpPr>
          <p:spPr>
            <a:xfrm>
              <a:off x="5146210" y="3653654"/>
              <a:ext cx="1475084" cy="338554"/>
            </a:xfrm>
            <a:prstGeom prst="rect">
              <a:avLst/>
            </a:prstGeom>
            <a:solidFill>
              <a:schemeClr val="bg1"/>
            </a:solidFill>
          </p:spPr>
          <p:txBody>
            <a:bodyPr wrap="none" rtlCol="0">
              <a:spAutoFit/>
            </a:bodyPr>
            <a:lstStyle/>
            <a:p>
              <a:r>
                <a:rPr kumimoji="1" lang="ja-JP" altLang="en-US" sz="1600" dirty="0" smtClean="0"/>
                <a:t>パスタをゆでる</a:t>
              </a:r>
              <a:endParaRPr kumimoji="1" lang="ja-JP" altLang="en-US" sz="1600" dirty="0"/>
            </a:p>
          </p:txBody>
        </p:sp>
        <p:sp>
          <p:nvSpPr>
            <p:cNvPr id="25" name="テキスト ボックス 24"/>
            <p:cNvSpPr txBox="1"/>
            <p:nvPr/>
          </p:nvSpPr>
          <p:spPr>
            <a:xfrm>
              <a:off x="4637149" y="4518677"/>
              <a:ext cx="3033203" cy="338554"/>
            </a:xfrm>
            <a:prstGeom prst="rect">
              <a:avLst/>
            </a:prstGeom>
            <a:solidFill>
              <a:schemeClr val="bg1"/>
            </a:solidFill>
          </p:spPr>
          <p:txBody>
            <a:bodyPr wrap="none" rtlCol="0">
              <a:spAutoFit/>
            </a:bodyPr>
            <a:lstStyle/>
            <a:p>
              <a:r>
                <a:rPr kumimoji="1" lang="ja-JP" altLang="en-US" sz="1600" dirty="0" smtClean="0"/>
                <a:t>ミートソースをフライパンで温める</a:t>
              </a:r>
              <a:endParaRPr kumimoji="1" lang="ja-JP" altLang="en-US" sz="1600" dirty="0"/>
            </a:p>
          </p:txBody>
        </p:sp>
        <p:sp>
          <p:nvSpPr>
            <p:cNvPr id="26" name="テキスト ボックス 25"/>
            <p:cNvSpPr txBox="1"/>
            <p:nvPr/>
          </p:nvSpPr>
          <p:spPr>
            <a:xfrm>
              <a:off x="1163739" y="1362935"/>
              <a:ext cx="301686" cy="369332"/>
            </a:xfrm>
            <a:prstGeom prst="rect">
              <a:avLst/>
            </a:prstGeom>
            <a:noFill/>
          </p:spPr>
          <p:txBody>
            <a:bodyPr wrap="none" rtlCol="0">
              <a:spAutoFit/>
            </a:bodyPr>
            <a:lstStyle/>
            <a:p>
              <a:r>
                <a:rPr kumimoji="1" lang="en-US" altLang="ja-JP" dirty="0" smtClean="0"/>
                <a:t>0</a:t>
              </a:r>
              <a:endParaRPr kumimoji="1" lang="ja-JP" altLang="en-US" dirty="0"/>
            </a:p>
          </p:txBody>
        </p:sp>
        <p:sp>
          <p:nvSpPr>
            <p:cNvPr id="27" name="テキスト ボックス 26"/>
            <p:cNvSpPr txBox="1"/>
            <p:nvPr/>
          </p:nvSpPr>
          <p:spPr>
            <a:xfrm>
              <a:off x="8311235" y="1337787"/>
              <a:ext cx="418704" cy="369332"/>
            </a:xfrm>
            <a:prstGeom prst="rect">
              <a:avLst/>
            </a:prstGeom>
            <a:noFill/>
          </p:spPr>
          <p:txBody>
            <a:bodyPr wrap="none" rtlCol="0">
              <a:spAutoFit/>
            </a:bodyPr>
            <a:lstStyle/>
            <a:p>
              <a:r>
                <a:rPr lang="en-US" altLang="ja-JP" dirty="0" smtClean="0"/>
                <a:t>14</a:t>
              </a:r>
              <a:endParaRPr kumimoji="1" lang="ja-JP" altLang="en-US" dirty="0"/>
            </a:p>
          </p:txBody>
        </p:sp>
        <p:sp>
          <p:nvSpPr>
            <p:cNvPr id="28" name="テキスト ボックス 27"/>
            <p:cNvSpPr txBox="1"/>
            <p:nvPr/>
          </p:nvSpPr>
          <p:spPr>
            <a:xfrm>
              <a:off x="7773043" y="1354104"/>
              <a:ext cx="418704" cy="369332"/>
            </a:xfrm>
            <a:prstGeom prst="rect">
              <a:avLst/>
            </a:prstGeom>
            <a:noFill/>
          </p:spPr>
          <p:txBody>
            <a:bodyPr wrap="none" rtlCol="0">
              <a:spAutoFit/>
            </a:bodyPr>
            <a:lstStyle/>
            <a:p>
              <a:r>
                <a:rPr kumimoji="1" lang="en-US" altLang="ja-JP" dirty="0" smtClean="0"/>
                <a:t>13</a:t>
              </a:r>
              <a:endParaRPr kumimoji="1" lang="ja-JP" altLang="en-US" dirty="0"/>
            </a:p>
          </p:txBody>
        </p:sp>
        <p:sp>
          <p:nvSpPr>
            <p:cNvPr id="29" name="テキスト ボックス 28"/>
            <p:cNvSpPr txBox="1"/>
            <p:nvPr/>
          </p:nvSpPr>
          <p:spPr>
            <a:xfrm>
              <a:off x="7234851" y="1337787"/>
              <a:ext cx="418704" cy="369332"/>
            </a:xfrm>
            <a:prstGeom prst="rect">
              <a:avLst/>
            </a:prstGeom>
            <a:noFill/>
          </p:spPr>
          <p:txBody>
            <a:bodyPr wrap="none" rtlCol="0">
              <a:spAutoFit/>
            </a:bodyPr>
            <a:lstStyle/>
            <a:p>
              <a:r>
                <a:rPr kumimoji="1" lang="en-US" altLang="ja-JP" dirty="0" smtClean="0"/>
                <a:t>12</a:t>
              </a:r>
              <a:endParaRPr kumimoji="1" lang="ja-JP" altLang="en-US" dirty="0"/>
            </a:p>
          </p:txBody>
        </p:sp>
        <p:sp>
          <p:nvSpPr>
            <p:cNvPr id="30" name="テキスト ボックス 29"/>
            <p:cNvSpPr txBox="1"/>
            <p:nvPr/>
          </p:nvSpPr>
          <p:spPr>
            <a:xfrm>
              <a:off x="6738763" y="1337787"/>
              <a:ext cx="418704" cy="369332"/>
            </a:xfrm>
            <a:prstGeom prst="rect">
              <a:avLst/>
            </a:prstGeom>
            <a:noFill/>
          </p:spPr>
          <p:txBody>
            <a:bodyPr wrap="none" rtlCol="0">
              <a:spAutoFit/>
            </a:bodyPr>
            <a:lstStyle/>
            <a:p>
              <a:r>
                <a:rPr lang="en-US" altLang="ja-JP" dirty="0" smtClean="0"/>
                <a:t>11</a:t>
              </a:r>
              <a:endParaRPr kumimoji="1" lang="ja-JP" altLang="en-US" dirty="0"/>
            </a:p>
          </p:txBody>
        </p:sp>
        <p:sp>
          <p:nvSpPr>
            <p:cNvPr id="31" name="テキスト ボックス 30"/>
            <p:cNvSpPr txBox="1"/>
            <p:nvPr/>
          </p:nvSpPr>
          <p:spPr>
            <a:xfrm>
              <a:off x="6210264" y="1328839"/>
              <a:ext cx="418704" cy="369332"/>
            </a:xfrm>
            <a:prstGeom prst="rect">
              <a:avLst/>
            </a:prstGeom>
            <a:noFill/>
          </p:spPr>
          <p:txBody>
            <a:bodyPr wrap="none" rtlCol="0">
              <a:spAutoFit/>
            </a:bodyPr>
            <a:lstStyle/>
            <a:p>
              <a:r>
                <a:rPr kumimoji="1" lang="en-US" altLang="ja-JP" dirty="0" smtClean="0"/>
                <a:t>10</a:t>
              </a:r>
              <a:endParaRPr kumimoji="1" lang="ja-JP" altLang="en-US" dirty="0"/>
            </a:p>
          </p:txBody>
        </p:sp>
        <p:sp>
          <p:nvSpPr>
            <p:cNvPr id="32" name="テキスト ボックス 31"/>
            <p:cNvSpPr txBox="1"/>
            <p:nvPr/>
          </p:nvSpPr>
          <p:spPr>
            <a:xfrm>
              <a:off x="5721174" y="1359182"/>
              <a:ext cx="301686" cy="369332"/>
            </a:xfrm>
            <a:prstGeom prst="rect">
              <a:avLst/>
            </a:prstGeom>
            <a:noFill/>
          </p:spPr>
          <p:txBody>
            <a:bodyPr wrap="none" rtlCol="0">
              <a:spAutoFit/>
            </a:bodyPr>
            <a:lstStyle/>
            <a:p>
              <a:r>
                <a:rPr kumimoji="1" lang="en-US" altLang="ja-JP" dirty="0" smtClean="0"/>
                <a:t>9</a:t>
              </a:r>
              <a:endParaRPr kumimoji="1" lang="ja-JP" altLang="en-US" dirty="0"/>
            </a:p>
          </p:txBody>
        </p:sp>
        <p:sp>
          <p:nvSpPr>
            <p:cNvPr id="33" name="テキスト ボックス 32"/>
            <p:cNvSpPr txBox="1"/>
            <p:nvPr/>
          </p:nvSpPr>
          <p:spPr>
            <a:xfrm>
              <a:off x="5247690" y="1342402"/>
              <a:ext cx="301686" cy="369332"/>
            </a:xfrm>
            <a:prstGeom prst="rect">
              <a:avLst/>
            </a:prstGeom>
            <a:noFill/>
          </p:spPr>
          <p:txBody>
            <a:bodyPr wrap="none" rtlCol="0">
              <a:spAutoFit/>
            </a:bodyPr>
            <a:lstStyle/>
            <a:p>
              <a:r>
                <a:rPr kumimoji="1" lang="en-US" altLang="ja-JP" dirty="0" smtClean="0"/>
                <a:t>8</a:t>
              </a:r>
              <a:endParaRPr kumimoji="1" lang="ja-JP" altLang="en-US" dirty="0"/>
            </a:p>
          </p:txBody>
        </p:sp>
        <p:sp>
          <p:nvSpPr>
            <p:cNvPr id="34" name="テキスト ボックス 33"/>
            <p:cNvSpPr txBox="1"/>
            <p:nvPr/>
          </p:nvSpPr>
          <p:spPr>
            <a:xfrm>
              <a:off x="4721492" y="1343892"/>
              <a:ext cx="301686" cy="369332"/>
            </a:xfrm>
            <a:prstGeom prst="rect">
              <a:avLst/>
            </a:prstGeom>
            <a:noFill/>
          </p:spPr>
          <p:txBody>
            <a:bodyPr wrap="none" rtlCol="0">
              <a:spAutoFit/>
            </a:bodyPr>
            <a:lstStyle/>
            <a:p>
              <a:r>
                <a:rPr kumimoji="1" lang="en-US" altLang="ja-JP" dirty="0" smtClean="0"/>
                <a:t>7</a:t>
              </a:r>
              <a:endParaRPr kumimoji="1" lang="ja-JP" altLang="en-US" dirty="0"/>
            </a:p>
          </p:txBody>
        </p:sp>
        <p:sp>
          <p:nvSpPr>
            <p:cNvPr id="35" name="テキスト ボックス 34"/>
            <p:cNvSpPr txBox="1"/>
            <p:nvPr/>
          </p:nvSpPr>
          <p:spPr>
            <a:xfrm>
              <a:off x="4215912" y="1337787"/>
              <a:ext cx="301686" cy="369332"/>
            </a:xfrm>
            <a:prstGeom prst="rect">
              <a:avLst/>
            </a:prstGeom>
            <a:noFill/>
          </p:spPr>
          <p:txBody>
            <a:bodyPr wrap="none" rtlCol="0">
              <a:spAutoFit/>
            </a:bodyPr>
            <a:lstStyle/>
            <a:p>
              <a:r>
                <a:rPr kumimoji="1" lang="en-US" altLang="ja-JP" dirty="0" smtClean="0"/>
                <a:t>6</a:t>
              </a:r>
              <a:endParaRPr kumimoji="1" lang="ja-JP" altLang="en-US" dirty="0"/>
            </a:p>
          </p:txBody>
        </p:sp>
        <p:sp>
          <p:nvSpPr>
            <p:cNvPr id="36" name="テキスト ボックス 35"/>
            <p:cNvSpPr txBox="1"/>
            <p:nvPr/>
          </p:nvSpPr>
          <p:spPr>
            <a:xfrm>
              <a:off x="3724526" y="1346543"/>
              <a:ext cx="301686" cy="369332"/>
            </a:xfrm>
            <a:prstGeom prst="rect">
              <a:avLst/>
            </a:prstGeom>
            <a:noFill/>
          </p:spPr>
          <p:txBody>
            <a:bodyPr wrap="none" rtlCol="0">
              <a:spAutoFit/>
            </a:bodyPr>
            <a:lstStyle/>
            <a:p>
              <a:r>
                <a:rPr kumimoji="1" lang="en-US" altLang="ja-JP" dirty="0" smtClean="0"/>
                <a:t>5</a:t>
              </a:r>
              <a:endParaRPr kumimoji="1" lang="ja-JP" altLang="en-US" dirty="0"/>
            </a:p>
          </p:txBody>
        </p:sp>
        <p:sp>
          <p:nvSpPr>
            <p:cNvPr id="37" name="テキスト ボックス 36"/>
            <p:cNvSpPr txBox="1"/>
            <p:nvPr/>
          </p:nvSpPr>
          <p:spPr>
            <a:xfrm>
              <a:off x="3226043" y="1357220"/>
              <a:ext cx="301686" cy="369332"/>
            </a:xfrm>
            <a:prstGeom prst="rect">
              <a:avLst/>
            </a:prstGeom>
            <a:noFill/>
          </p:spPr>
          <p:txBody>
            <a:bodyPr wrap="none" rtlCol="0">
              <a:spAutoFit/>
            </a:bodyPr>
            <a:lstStyle/>
            <a:p>
              <a:r>
                <a:rPr kumimoji="1" lang="en-US" altLang="ja-JP" dirty="0" smtClean="0"/>
                <a:t>4</a:t>
              </a:r>
              <a:endParaRPr kumimoji="1" lang="ja-JP" altLang="en-US" dirty="0"/>
            </a:p>
          </p:txBody>
        </p:sp>
        <p:sp>
          <p:nvSpPr>
            <p:cNvPr id="38" name="テキスト ボックス 37"/>
            <p:cNvSpPr txBox="1"/>
            <p:nvPr/>
          </p:nvSpPr>
          <p:spPr>
            <a:xfrm>
              <a:off x="2727560" y="1346543"/>
              <a:ext cx="301686" cy="369332"/>
            </a:xfrm>
            <a:prstGeom prst="rect">
              <a:avLst/>
            </a:prstGeom>
            <a:noFill/>
          </p:spPr>
          <p:txBody>
            <a:bodyPr wrap="none" rtlCol="0">
              <a:spAutoFit/>
            </a:bodyPr>
            <a:lstStyle/>
            <a:p>
              <a:r>
                <a:rPr kumimoji="1" lang="en-US" altLang="ja-JP" dirty="0" smtClean="0"/>
                <a:t>3</a:t>
              </a:r>
              <a:endParaRPr kumimoji="1" lang="ja-JP" altLang="en-US" dirty="0"/>
            </a:p>
          </p:txBody>
        </p:sp>
        <p:sp>
          <p:nvSpPr>
            <p:cNvPr id="39" name="テキスト ボックス 38"/>
            <p:cNvSpPr txBox="1"/>
            <p:nvPr/>
          </p:nvSpPr>
          <p:spPr>
            <a:xfrm>
              <a:off x="2194891" y="1362935"/>
              <a:ext cx="301686" cy="369332"/>
            </a:xfrm>
            <a:prstGeom prst="rect">
              <a:avLst/>
            </a:prstGeom>
            <a:noFill/>
          </p:spPr>
          <p:txBody>
            <a:bodyPr wrap="none" rtlCol="0">
              <a:spAutoFit/>
            </a:bodyPr>
            <a:lstStyle/>
            <a:p>
              <a:r>
                <a:rPr lang="en-US" altLang="ja-JP" dirty="0" smtClean="0"/>
                <a:t>2</a:t>
              </a:r>
              <a:endParaRPr kumimoji="1" lang="ja-JP" altLang="en-US" dirty="0"/>
            </a:p>
          </p:txBody>
        </p:sp>
        <p:sp>
          <p:nvSpPr>
            <p:cNvPr id="40" name="テキスト ボックス 39"/>
            <p:cNvSpPr txBox="1"/>
            <p:nvPr/>
          </p:nvSpPr>
          <p:spPr>
            <a:xfrm>
              <a:off x="1662222" y="1362935"/>
              <a:ext cx="301686" cy="369332"/>
            </a:xfrm>
            <a:prstGeom prst="rect">
              <a:avLst/>
            </a:prstGeom>
            <a:noFill/>
          </p:spPr>
          <p:txBody>
            <a:bodyPr wrap="none" rtlCol="0">
              <a:spAutoFit/>
            </a:bodyPr>
            <a:lstStyle/>
            <a:p>
              <a:r>
                <a:rPr lang="en-US" altLang="ja-JP" dirty="0" smtClean="0"/>
                <a:t>1</a:t>
              </a:r>
              <a:endParaRPr kumimoji="1" lang="ja-JP" altLang="en-US" dirty="0"/>
            </a:p>
          </p:txBody>
        </p:sp>
        <p:sp>
          <p:nvSpPr>
            <p:cNvPr id="41" name="テキスト ボックス 40"/>
            <p:cNvSpPr txBox="1"/>
            <p:nvPr/>
          </p:nvSpPr>
          <p:spPr>
            <a:xfrm>
              <a:off x="8458200" y="1628363"/>
              <a:ext cx="556563" cy="369332"/>
            </a:xfrm>
            <a:prstGeom prst="rect">
              <a:avLst/>
            </a:prstGeom>
            <a:noFill/>
          </p:spPr>
          <p:txBody>
            <a:bodyPr wrap="none" rtlCol="0">
              <a:spAutoFit/>
            </a:bodyPr>
            <a:lstStyle/>
            <a:p>
              <a:r>
                <a:rPr lang="en-US" altLang="ja-JP" dirty="0"/>
                <a:t>[</a:t>
              </a:r>
              <a:r>
                <a:rPr kumimoji="1" lang="ja-JP" altLang="en-US" dirty="0" smtClean="0"/>
                <a:t>分</a:t>
              </a:r>
              <a:r>
                <a:rPr kumimoji="1" lang="en-US" altLang="ja-JP" dirty="0" smtClean="0"/>
                <a:t>]</a:t>
              </a:r>
              <a:endParaRPr kumimoji="1" lang="ja-JP" altLang="en-US" dirty="0"/>
            </a:p>
          </p:txBody>
        </p:sp>
      </p:grpSp>
    </p:spTree>
    <p:extLst>
      <p:ext uri="{BB962C8B-B14F-4D97-AF65-F5344CB8AC3E}">
        <p14:creationId xmlns:p14="http://schemas.microsoft.com/office/powerpoint/2010/main" val="12515785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まとめ</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14</a:t>
            </a:fld>
            <a:endParaRPr kumimoji="1" lang="ja-JP" altLang="en-US"/>
          </a:p>
        </p:txBody>
      </p:sp>
      <p:sp>
        <p:nvSpPr>
          <p:cNvPr id="4" name="テキスト ボックス 3"/>
          <p:cNvSpPr txBox="1"/>
          <p:nvPr/>
        </p:nvSpPr>
        <p:spPr>
          <a:xfrm>
            <a:off x="1403648" y="1700808"/>
            <a:ext cx="6912768" cy="2677656"/>
          </a:xfrm>
          <a:prstGeom prst="rect">
            <a:avLst/>
          </a:prstGeom>
          <a:noFill/>
        </p:spPr>
        <p:txBody>
          <a:bodyPr wrap="square" rtlCol="0">
            <a:spAutoFit/>
          </a:bodyPr>
          <a:lstStyle/>
          <a:p>
            <a:r>
              <a:rPr kumimoji="1" lang="ja-JP" altLang="en-US" sz="2800" dirty="0" smtClean="0"/>
              <a:t>・システムの要件を決める</a:t>
            </a:r>
            <a:endParaRPr kumimoji="1" lang="en-US" altLang="ja-JP" sz="2800" dirty="0" smtClean="0"/>
          </a:p>
          <a:p>
            <a:r>
              <a:rPr lang="ja-JP" altLang="en-US" sz="2800" dirty="0"/>
              <a:t>　</a:t>
            </a:r>
            <a:r>
              <a:rPr lang="ja-JP" altLang="en-US" sz="2800" dirty="0" smtClean="0"/>
              <a:t>→　膨大にあるユーザの要求から判断</a:t>
            </a:r>
            <a:endParaRPr lang="en-US" altLang="ja-JP" sz="2800" dirty="0" smtClean="0"/>
          </a:p>
          <a:p>
            <a:endParaRPr kumimoji="1" lang="en-US" altLang="ja-JP" sz="2800" dirty="0"/>
          </a:p>
          <a:p>
            <a:endParaRPr lang="en-US" altLang="ja-JP" sz="2800" dirty="0" smtClean="0"/>
          </a:p>
          <a:p>
            <a:r>
              <a:rPr lang="ja-JP" altLang="en-US" sz="2800" dirty="0" smtClean="0"/>
              <a:t>・受注の可否を決める</a:t>
            </a:r>
            <a:endParaRPr lang="en-US" altLang="ja-JP" sz="2800" dirty="0" smtClean="0"/>
          </a:p>
          <a:p>
            <a:r>
              <a:rPr kumimoji="1" lang="ja-JP" altLang="en-US" sz="2800" dirty="0"/>
              <a:t>　</a:t>
            </a:r>
            <a:r>
              <a:rPr kumimoji="1" lang="ja-JP" altLang="en-US" sz="2800" dirty="0" smtClean="0"/>
              <a:t>→　システム開発計画書が必要</a:t>
            </a:r>
            <a:endParaRPr kumimoji="1" lang="en-US" altLang="ja-JP" sz="2800" dirty="0" smtClean="0"/>
          </a:p>
        </p:txBody>
      </p:sp>
    </p:spTree>
    <p:extLst>
      <p:ext uri="{BB962C8B-B14F-4D97-AF65-F5344CB8AC3E}">
        <p14:creationId xmlns:p14="http://schemas.microsoft.com/office/powerpoint/2010/main" val="32884812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1903</TotalTime>
  <Words>928</Words>
  <Application>Microsoft Office PowerPoint</Application>
  <PresentationFormat>画面に合わせる (4:3)</PresentationFormat>
  <Paragraphs>234</Paragraphs>
  <Slides>14</Slides>
  <Notes>14</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14</vt:i4>
      </vt:variant>
    </vt:vector>
  </HeadingPairs>
  <TitlesOfParts>
    <vt:vector size="18" baseType="lpstr">
      <vt:lpstr>ＭＳ Ｐゴシック</vt:lpstr>
      <vt:lpstr>Arial</vt:lpstr>
      <vt:lpstr>Calibri</vt:lpstr>
      <vt:lpstr>Office ​​テーマ</vt:lpstr>
      <vt:lpstr>システム要件定義</vt:lpstr>
      <vt:lpstr>良いシステムとは</vt:lpstr>
      <vt:lpstr>ユーザ要求とは</vt:lpstr>
      <vt:lpstr>システム要件とは</vt:lpstr>
      <vt:lpstr>システム要件定義書とは</vt:lpstr>
      <vt:lpstr>システム要件定義書の構成</vt:lpstr>
      <vt:lpstr>開発計画書とは</vt:lpstr>
      <vt:lpstr>開発計画書の評価方法</vt:lpstr>
      <vt:lpstr>開発計画書の構成</vt:lpstr>
      <vt:lpstr>PERT図とは</vt:lpstr>
      <vt:lpstr>PERT図の例</vt:lpstr>
      <vt:lpstr>ガントチャートとは</vt:lpstr>
      <vt:lpstr>ガントチャートの例</vt:lpstr>
      <vt:lpstr>まとめ</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OSS開発における不具合割当て パターンに着目した不具合修正の予測</dc:title>
  <dc:creator>oss.wakayama</dc:creator>
  <cp:lastModifiedBy>雪待月</cp:lastModifiedBy>
  <cp:revision>103</cp:revision>
  <dcterms:created xsi:type="dcterms:W3CDTF">2016-10-26T07:06:34Z</dcterms:created>
  <dcterms:modified xsi:type="dcterms:W3CDTF">2016-12-09T00:33:51Z</dcterms:modified>
</cp:coreProperties>
</file>