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6" r:id="rId5"/>
    <p:sldId id="259" r:id="rId6"/>
    <p:sldId id="263" r:id="rId7"/>
    <p:sldId id="261" r:id="rId8"/>
    <p:sldId id="262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8005" autoAdjust="0"/>
  </p:normalViewPr>
  <p:slideViewPr>
    <p:cSldViewPr snapToGrid="0">
      <p:cViewPr varScale="1">
        <p:scale>
          <a:sx n="58" d="100"/>
          <a:sy n="58" d="100"/>
        </p:scale>
        <p:origin x="21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D0DAC-A1A2-4699-8B06-07F4B4ABABD1}" type="datetimeFigureOut">
              <a:rPr lang="en-MY" smtClean="0"/>
              <a:t>14/11/2019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5A24E8-B28B-4ACA-A273-FC6236D0380C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84275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母集団のデータの分布の様子を捉えるための目標として、前の仮定を利用して、母平均を定義できます。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5A24E8-B28B-4ACA-A273-FC6236D0380C}" type="slidenum">
              <a:rPr lang="en-MY" smtClean="0"/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61954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A16F-03A4-41AF-A38F-C33547CB6958}" type="datetime1">
              <a:rPr lang="en-MY" smtClean="0"/>
              <a:t>14/11/2019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79738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CA823-8A0B-44D5-9187-6DE04866972D}" type="datetime1">
              <a:rPr lang="en-MY" smtClean="0"/>
              <a:t>14/11/2019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27378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799C1-5AD6-4311-B594-2A6CB24474B0}" type="datetime1">
              <a:rPr lang="en-MY" smtClean="0"/>
              <a:t>14/11/2019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52715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E32A9-8D8D-4F13-88C2-97F9A6AD2AA6}" type="datetime1">
              <a:rPr lang="en-MY" smtClean="0"/>
              <a:t>14/11/2019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883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F819A-58CC-418B-9993-E3A69204B366}" type="datetime1">
              <a:rPr lang="en-MY" smtClean="0"/>
              <a:t>14/11/2019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09269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31DA0-9991-4EA9-8264-036F8BA9A8AB}" type="datetime1">
              <a:rPr lang="en-MY" smtClean="0"/>
              <a:t>14/11/2019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0600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6C5-9D54-4E45-915A-52DE567BA1E4}" type="datetime1">
              <a:rPr lang="en-MY" smtClean="0"/>
              <a:t>14/11/2019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70223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7FC5-3997-421A-8540-1B96B843D09C}" type="datetime1">
              <a:rPr lang="en-MY" smtClean="0"/>
              <a:t>14/11/2019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60274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CDFB-C469-46CA-8ECF-012AAF369B0E}" type="datetime1">
              <a:rPr lang="en-MY" smtClean="0"/>
              <a:t>14/11/2019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41009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1EE87-C6E1-4847-8ACC-22C920BBE9F3}" type="datetime1">
              <a:rPr lang="en-MY" smtClean="0"/>
              <a:t>14/11/2019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27950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2F2CA-800B-47AA-B20F-14DF4318C795}" type="datetime1">
              <a:rPr lang="en-MY" smtClean="0"/>
              <a:t>14/11/2019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27294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5461A-2DDE-4316-A0C0-AFBCF018B13F}" type="datetime1">
              <a:rPr lang="en-MY" smtClean="0"/>
              <a:t>14/11/2019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DF7FE-8CC6-4405-93AE-693920D3B4EA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49726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0" name="Rectangle 119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9DF203-EB70-4607-BA78-EDF8F793D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650" y="4555055"/>
            <a:ext cx="5435048" cy="1723125"/>
          </a:xfrm>
        </p:spPr>
        <p:txBody>
          <a:bodyPr anchor="ctr">
            <a:normAutofit/>
          </a:bodyPr>
          <a:lstStyle/>
          <a:p>
            <a:r>
              <a:rPr lang="ja-JP" altLang="en-US" sz="5600" dirty="0"/>
              <a:t>第</a:t>
            </a:r>
            <a:r>
              <a:rPr lang="en-US" altLang="ja-JP" sz="5600" dirty="0"/>
              <a:t>11</a:t>
            </a:r>
            <a:r>
              <a:rPr lang="ja-JP" altLang="en-US" sz="5600" dirty="0"/>
              <a:t>講～第</a:t>
            </a:r>
            <a:r>
              <a:rPr lang="en-US" altLang="ja-JP" sz="5600" dirty="0"/>
              <a:t>12</a:t>
            </a:r>
            <a:r>
              <a:rPr lang="ja-JP" altLang="en-US" sz="5600" dirty="0"/>
              <a:t>講</a:t>
            </a:r>
            <a:endParaRPr lang="en-MY" sz="5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A70E9-FC04-44BA-BE91-1DD17EEE4E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6968" y="4555055"/>
            <a:ext cx="2537450" cy="1723125"/>
          </a:xfrm>
        </p:spPr>
        <p:txBody>
          <a:bodyPr anchor="ctr">
            <a:normAutofit/>
          </a:bodyPr>
          <a:lstStyle/>
          <a:p>
            <a:pPr algn="l"/>
            <a:r>
              <a:rPr lang="ja-JP" altLang="en-US" dirty="0"/>
              <a:t>発表者</a:t>
            </a:r>
            <a:r>
              <a:rPr lang="en-MY" altLang="ja-JP" dirty="0"/>
              <a:t>:</a:t>
            </a:r>
          </a:p>
          <a:p>
            <a:pPr algn="l"/>
            <a:r>
              <a:rPr lang="en-US" altLang="ja-JP" dirty="0"/>
              <a:t>NUR</a:t>
            </a:r>
            <a:r>
              <a:rPr lang="ja-JP" altLang="en-US" dirty="0"/>
              <a:t> </a:t>
            </a:r>
            <a:r>
              <a:rPr lang="en-MY" altLang="ja-JP" dirty="0"/>
              <a:t>ATHIRAH</a:t>
            </a:r>
          </a:p>
          <a:p>
            <a:pPr algn="l"/>
            <a:r>
              <a:rPr lang="en-MY" dirty="0"/>
              <a:t>60226192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425" y="1322610"/>
            <a:ext cx="1682850" cy="16828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6253" y="2707205"/>
            <a:ext cx="721796" cy="7217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4374" y="2603243"/>
            <a:ext cx="220271" cy="2202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9087" y="0"/>
            <a:ext cx="4814914" cy="3429000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9834" y="4776880"/>
            <a:ext cx="0" cy="130302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692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3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6612" y="1231011"/>
            <a:ext cx="7426997" cy="4395978"/>
            <a:chOff x="1155481" y="498348"/>
            <a:chExt cx="9902663" cy="5861304"/>
          </a:xfrm>
        </p:grpSpPr>
        <p:sp>
          <p:nvSpPr>
            <p:cNvPr id="35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40" name="Oval 35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37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43200"/>
            <a:ext cx="9144000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AD0BCB4-1B32-432E-81AA-47DAF7717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939654"/>
            <a:ext cx="6858000" cy="1035891"/>
          </a:xfrm>
        </p:spPr>
        <p:txBody>
          <a:bodyPr anchor="ctr">
            <a:normAutofit/>
          </a:bodyPr>
          <a:lstStyle/>
          <a:p>
            <a:r>
              <a:rPr lang="ja-JP" altLang="en-US" sz="2100" dirty="0">
                <a:solidFill>
                  <a:schemeClr val="bg2"/>
                </a:solidFill>
              </a:rPr>
              <a:t>第</a:t>
            </a:r>
            <a:r>
              <a:rPr lang="en-US" altLang="ja-JP" sz="2100" dirty="0">
                <a:solidFill>
                  <a:schemeClr val="bg2"/>
                </a:solidFill>
              </a:rPr>
              <a:t>11</a:t>
            </a:r>
            <a:r>
              <a:rPr lang="ja-JP" altLang="en-US" sz="2100" dirty="0">
                <a:solidFill>
                  <a:schemeClr val="bg2"/>
                </a:solidFill>
              </a:rPr>
              <a:t>講：</a:t>
            </a:r>
            <a:br>
              <a:rPr lang="en-MY" altLang="ja-JP" sz="2100" dirty="0">
                <a:solidFill>
                  <a:schemeClr val="bg2"/>
                </a:solidFill>
              </a:rPr>
            </a:br>
            <a:r>
              <a:rPr lang="ja-JP" altLang="en-US" sz="2100" dirty="0">
                <a:solidFill>
                  <a:schemeClr val="bg2"/>
                </a:solidFill>
              </a:rPr>
              <a:t>「部分」によって「全体」を推論する</a:t>
            </a:r>
            <a:br>
              <a:rPr lang="en-MY" altLang="ja-JP" sz="2100" dirty="0">
                <a:solidFill>
                  <a:schemeClr val="bg2"/>
                </a:solidFill>
              </a:rPr>
            </a:br>
            <a:r>
              <a:rPr lang="ja-JP" altLang="en-US" sz="2100" dirty="0" err="1">
                <a:solidFill>
                  <a:schemeClr val="bg2"/>
                </a:solidFill>
              </a:rPr>
              <a:t>ー</a:t>
            </a:r>
            <a:r>
              <a:rPr lang="ja-JP" altLang="en-US" sz="2100" dirty="0">
                <a:solidFill>
                  <a:schemeClr val="bg2"/>
                </a:solidFill>
              </a:rPr>
              <a:t>母集団と統計的推定</a:t>
            </a:r>
            <a:endParaRPr lang="en-MY" sz="2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8195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0EF4C-384A-4250-B24F-659FF2A4E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4000" dirty="0"/>
              <a:t>ランダム・サンプリングと母平均</a:t>
            </a:r>
            <a:endParaRPr lang="en-MY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CD02C-6BA4-4D5E-8CC0-ED58CF0A5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742352" cy="2048791"/>
          </a:xfrm>
        </p:spPr>
        <p:txBody>
          <a:bodyPr/>
          <a:lstStyle/>
          <a:p>
            <a:r>
              <a:rPr lang="ja-JP" altLang="en-US" sz="2400" dirty="0"/>
              <a:t>母集団から繰り返しデータを観測することを十分多くの回数実行し、ヒストグラムを作成すれば、ヒストグラムは</a:t>
            </a:r>
            <a:r>
              <a:rPr lang="ja-JP" altLang="en-US" sz="2400" dirty="0">
                <a:solidFill>
                  <a:srgbClr val="FF0000"/>
                </a:solidFill>
              </a:rPr>
              <a:t>ほとんど母集団のものと一致</a:t>
            </a:r>
            <a:r>
              <a:rPr lang="ja-JP" altLang="en-US" sz="2400" dirty="0"/>
              <a:t>する</a:t>
            </a:r>
            <a:endParaRPr lang="en-MY" altLang="ja-JP" sz="2400" dirty="0"/>
          </a:p>
          <a:p>
            <a:r>
              <a:rPr lang="ja-JP" altLang="en-US" sz="2400" dirty="0"/>
              <a:t>観測を十分たくさん行うと、母集団の様子はかなり鮮明に捉えられる</a:t>
            </a:r>
            <a:endParaRPr lang="en-MY" altLang="ja-JP" sz="2400" dirty="0"/>
          </a:p>
          <a:p>
            <a:endParaRPr lang="en-MY" altLang="ja-JP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3C9B8-2C49-4783-9AD9-B8A35612D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3</a:t>
            </a:fld>
            <a:endParaRPr lang="en-MY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767FBD-6840-45B8-AF43-72FEEC1B3799}"/>
              </a:ext>
            </a:extLst>
          </p:cNvPr>
          <p:cNvSpPr txBox="1"/>
          <p:nvPr/>
        </p:nvSpPr>
        <p:spPr>
          <a:xfrm>
            <a:off x="2079494" y="4920793"/>
            <a:ext cx="4840664" cy="78319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dirty="0"/>
              <a:t>部分から全体への推論</a:t>
            </a:r>
            <a:endParaRPr lang="en-MY" altLang="ja-JP" sz="20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ja-JP" altLang="en-US" sz="2000" dirty="0"/>
              <a:t>部分によって全体を判断している</a:t>
            </a:r>
            <a:endParaRPr lang="en-MY" altLang="ja-JP" sz="2000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60F7E4F1-B24B-46A5-A691-484B08457225}"/>
              </a:ext>
            </a:extLst>
          </p:cNvPr>
          <p:cNvSpPr/>
          <p:nvPr/>
        </p:nvSpPr>
        <p:spPr>
          <a:xfrm>
            <a:off x="4245302" y="3874416"/>
            <a:ext cx="509048" cy="7352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0610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FF7B2-4613-4C73-A901-B10F8B2C7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ja-JP" altLang="en-US"/>
              <a:t>母平均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68CE9-12A1-4A01-B33A-6E874A035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母集団の平均</a:t>
            </a:r>
            <a:endParaRPr lang="en-MY" altLang="ja-JP" dirty="0"/>
          </a:p>
          <a:p>
            <a:r>
              <a:rPr lang="en-US" altLang="ja-JP" dirty="0"/>
              <a:t>μ(</a:t>
            </a:r>
            <a:r>
              <a:rPr lang="ja-JP" altLang="en-US" dirty="0"/>
              <a:t>ミュー</a:t>
            </a:r>
            <a:r>
              <a:rPr lang="en-US" altLang="ja-JP" dirty="0"/>
              <a:t>)</a:t>
            </a:r>
            <a:r>
              <a:rPr lang="ja-JP" altLang="en-US" dirty="0"/>
              <a:t>で書く</a:t>
            </a:r>
            <a:endParaRPr lang="en-MY" altLang="ja-JP" dirty="0"/>
          </a:p>
          <a:p>
            <a:r>
              <a:rPr lang="ja-JP" altLang="en-US" sz="2400" dirty="0"/>
              <a:t>母平均＝（データの数値）</a:t>
            </a:r>
            <a:r>
              <a:rPr lang="en-US" altLang="ja-JP" sz="2400" dirty="0"/>
              <a:t>×</a:t>
            </a:r>
            <a:r>
              <a:rPr lang="ja-JP" altLang="en-US" sz="2400" dirty="0"/>
              <a:t>（相対度数）の合計</a:t>
            </a:r>
            <a:endParaRPr lang="en-MY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82F66F-E300-458C-BE51-ED771860A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1512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6612" y="1231011"/>
            <a:ext cx="7426997" cy="4395978"/>
            <a:chOff x="1155481" y="498348"/>
            <a:chExt cx="9902663" cy="5861304"/>
          </a:xfrm>
        </p:grpSpPr>
        <p:sp>
          <p:nvSpPr>
            <p:cNvPr id="18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20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43200"/>
            <a:ext cx="9144000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DD01519-3AE6-46E0-B301-6BC194E672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939654"/>
            <a:ext cx="6858000" cy="1035891"/>
          </a:xfrm>
        </p:spPr>
        <p:txBody>
          <a:bodyPr anchor="ctr">
            <a:normAutofit/>
          </a:bodyPr>
          <a:lstStyle/>
          <a:p>
            <a:r>
              <a:rPr lang="ja-JP" altLang="en-US" sz="2100" dirty="0">
                <a:solidFill>
                  <a:schemeClr val="bg2"/>
                </a:solidFill>
              </a:rPr>
              <a:t>第</a:t>
            </a:r>
            <a:r>
              <a:rPr lang="en-US" altLang="ja-JP" sz="2100" dirty="0">
                <a:solidFill>
                  <a:schemeClr val="bg2"/>
                </a:solidFill>
              </a:rPr>
              <a:t>12</a:t>
            </a:r>
            <a:r>
              <a:rPr lang="ja-JP" altLang="en-US" sz="2100" dirty="0">
                <a:solidFill>
                  <a:schemeClr val="bg2"/>
                </a:solidFill>
              </a:rPr>
              <a:t>講：</a:t>
            </a:r>
            <a:br>
              <a:rPr lang="en-MY" altLang="ja-JP" sz="2100" dirty="0">
                <a:solidFill>
                  <a:schemeClr val="bg2"/>
                </a:solidFill>
              </a:rPr>
            </a:br>
            <a:r>
              <a:rPr lang="ja-JP" altLang="en-US" sz="2100" dirty="0">
                <a:solidFill>
                  <a:schemeClr val="bg2"/>
                </a:solidFill>
              </a:rPr>
              <a:t>母集団のデータの散らばり具合を表す統計量</a:t>
            </a:r>
            <a:br>
              <a:rPr lang="en-MY" altLang="ja-JP" sz="2100" dirty="0">
                <a:solidFill>
                  <a:schemeClr val="bg2"/>
                </a:solidFill>
              </a:rPr>
            </a:br>
            <a:r>
              <a:rPr lang="ja-JP" altLang="en-US" sz="2100" dirty="0">
                <a:solidFill>
                  <a:schemeClr val="bg2"/>
                </a:solidFill>
              </a:rPr>
              <a:t>－母分散と母標準偏差</a:t>
            </a:r>
            <a:endParaRPr lang="en-MY" sz="2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677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0F4D-887C-49E5-ACC2-50225A490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母分散と母標準偏差の計算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4F792A-097B-449B-B5BC-A2952BD788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ja-JP" altLang="en-US" dirty="0"/>
              <a:t>母標準偏差</a:t>
            </a:r>
            <a:endParaRPr lang="en-MY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D14BD-C521-4F99-A6C2-926C94798D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ja-JP" altLang="en-US" dirty="0"/>
              <a:t>母集団の標準偏差</a:t>
            </a:r>
            <a:endParaRPr lang="en-MY" altLang="ja-JP" dirty="0"/>
          </a:p>
          <a:p>
            <a:r>
              <a:rPr lang="en-US" altLang="ja-JP" dirty="0"/>
              <a:t>σ</a:t>
            </a:r>
            <a:r>
              <a:rPr lang="ja-JP" altLang="en-US" dirty="0"/>
              <a:t>という記号で表す</a:t>
            </a:r>
            <a:endParaRPr lang="en-MY" altLang="ja-JP" dirty="0"/>
          </a:p>
          <a:p>
            <a:endParaRPr lang="en-MY" dirty="0"/>
          </a:p>
          <a:p>
            <a:endParaRPr lang="en-MY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424E1F-18B0-4D9E-910A-E0324E06E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ja-JP" altLang="en-US" dirty="0"/>
              <a:t>母分散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D14DD93F-A951-4E3E-809E-F417221F3B73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/>
            <p:txBody>
              <a:bodyPr/>
              <a:lstStyle/>
              <a:p>
                <a:r>
                  <a:rPr lang="ja-JP" altLang="en-US" dirty="0"/>
                  <a:t>母集団の分散</a:t>
                </a:r>
                <a:endParaRPr lang="en-MY" altLang="ja-JP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MY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と書</m:t>
                    </m:r>
                    <m:r>
                      <a:rPr lang="ja-JP" altLang="en-US" i="1" dirty="0">
                        <a:latin typeface="Cambria Math" panose="02040503050406030204" pitchFamily="18" charset="0"/>
                      </a:rPr>
                      <m:t>くこと</m:t>
                    </m:r>
                  </m:oMath>
                </a14:m>
                <a:r>
                  <a:rPr lang="ja-JP" altLang="en-US" dirty="0"/>
                  <a:t>にする</a:t>
                </a:r>
                <a:endParaRPr lang="en-MY" altLang="ja-JP" dirty="0"/>
              </a:p>
              <a:p>
                <a:endParaRPr lang="en-MY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D14DD93F-A951-4E3E-809E-F417221F3B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>
                <a:blip r:embed="rId2"/>
                <a:stretch>
                  <a:fillRect l="-2821" t="-2815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1921AE-D52F-49CE-BDCF-27C5F1F10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14124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DAFA7-41DD-4AC3-B583-A679FCDF7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ja-JP" altLang="en-US"/>
              <a:t>母分散と母標準偏差の計算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C66CAA-F00A-4FFB-897C-8E78EC2C8F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</p:spPr>
            <p:txBody>
              <a:bodyPr/>
              <a:lstStyle/>
              <a:p>
                <a:r>
                  <a:rPr lang="ja-JP" altLang="en-US" sz="2400" dirty="0"/>
                  <a:t>偏差＝（データの数値）</a:t>
                </a:r>
                <a:r>
                  <a:rPr lang="ja-JP" altLang="en-US" sz="2400" dirty="0" err="1"/>
                  <a:t>ー</a:t>
                </a:r>
                <a:r>
                  <a:rPr lang="ja-JP" altLang="en-US" sz="2400" dirty="0"/>
                  <a:t>（母平均</a:t>
                </a:r>
                <a:r>
                  <a:rPr lang="en-US" altLang="ja-JP" sz="2400" dirty="0"/>
                  <a:t>μ</a:t>
                </a:r>
                <a:r>
                  <a:rPr lang="ja-JP" altLang="en-US" sz="2400" dirty="0"/>
                  <a:t>）</a:t>
                </a:r>
                <a:endParaRPr lang="en-MY" altLang="ja-JP" sz="2400" dirty="0"/>
              </a:p>
              <a:p>
                <a:endParaRPr lang="en-MY" altLang="ja-JP" sz="2400" dirty="0"/>
              </a:p>
              <a:p>
                <a:r>
                  <a:rPr lang="ja-JP" altLang="en-US" sz="2400" dirty="0"/>
                  <a:t>母分散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MY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 i="1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ja-JP" altLang="en-US" sz="2400" dirty="0"/>
                  <a:t>＝｛（偏差の</a:t>
                </a:r>
                <a:r>
                  <a:rPr lang="en-US" altLang="ja-JP" sz="2400" dirty="0"/>
                  <a:t>2</a:t>
                </a:r>
                <a:r>
                  <a:rPr lang="ja-JP" altLang="en-US" sz="2400" dirty="0"/>
                  <a:t>乗）</a:t>
                </a:r>
                <a:r>
                  <a:rPr lang="en-US" altLang="ja-JP" sz="2400" dirty="0"/>
                  <a:t>×</a:t>
                </a:r>
                <a:r>
                  <a:rPr lang="ja-JP" altLang="en-US" sz="2400" dirty="0"/>
                  <a:t>（相対度数）｝の合計</a:t>
                </a:r>
                <a:endParaRPr lang="en-MY" altLang="ja-JP" sz="2400" dirty="0"/>
              </a:p>
              <a:p>
                <a:endParaRPr lang="en-MY" altLang="ja-JP" sz="2400" dirty="0"/>
              </a:p>
              <a:p>
                <a:r>
                  <a:rPr lang="ja-JP" altLang="en-US" sz="2400" dirty="0"/>
                  <a:t>母標準偏差</a:t>
                </a:r>
                <a:r>
                  <a:rPr lang="en-US" altLang="ja-JP" sz="2400" dirty="0"/>
                  <a:t>σ </a:t>
                </a:r>
                <a:r>
                  <a:rPr lang="ja-JP" altLang="en-US" sz="2400" dirty="0"/>
                  <a:t>＝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ja-JP" alt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</a:rPr>
                          <m:t>（</m:t>
                        </m:r>
                        <m:r>
                          <a:rPr lang="ja-JP" altLang="en-US" sz="2400" i="1" smtClean="0">
                            <a:latin typeface="Cambria Math" panose="02040503050406030204" pitchFamily="18" charset="0"/>
                          </a:rPr>
                          <m:t>母分散</m:t>
                        </m:r>
                        <m:sSup>
                          <m:sSupPr>
                            <m:ctrlPr>
                              <a:rPr lang="en-US" altLang="ja-JP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p>
                            <m:r>
                              <a:rPr lang="en-US" altLang="ja-JP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ja-JP" altLang="en-US" sz="2400" i="1">
                            <a:latin typeface="Cambria Math" panose="02040503050406030204" pitchFamily="18" charset="0"/>
                          </a:rPr>
                          <m:t>）</m:t>
                        </m:r>
                      </m:e>
                    </m:rad>
                  </m:oMath>
                </a14:m>
                <a:endParaRPr lang="en-MY" altLang="ja-JP" dirty="0"/>
              </a:p>
              <a:p>
                <a:endParaRPr lang="en-MY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C66CAA-F00A-4FFB-897C-8E78EC2C8F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  <a:blipFill>
                <a:blip r:embed="rId2"/>
                <a:stretch>
                  <a:fillRect l="-1005" t="-1961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91FE1D-6756-4DBE-8C87-E6B0FCA5F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64029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4F957-72A5-4B9A-8852-AA91113B6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ja-JP" altLang="en-US"/>
              <a:t>練習問題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1337AE-29F2-4D39-AA02-81B604E3CF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ja-JP" altLang="en-US" dirty="0">
                    <a:solidFill>
                      <a:srgbClr val="FF0000"/>
                    </a:solidFill>
                  </a:rPr>
                  <a:t>母分散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MY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ja-JP" altLang="en-US" dirty="0"/>
                  <a:t>と</a:t>
                </a:r>
                <a:r>
                  <a:rPr lang="ja-JP" altLang="en-US" dirty="0">
                    <a:solidFill>
                      <a:srgbClr val="FF0000"/>
                    </a:solidFill>
                  </a:rPr>
                  <a:t>母標準偏差</a:t>
                </a:r>
                <a:r>
                  <a:rPr lang="en-US" altLang="ja-JP" dirty="0"/>
                  <a:t>σ</a:t>
                </a:r>
                <a:r>
                  <a:rPr lang="ja-JP" altLang="en-US" dirty="0"/>
                  <a:t>を求める練習しよう。</a:t>
                </a:r>
                <a:endParaRPr lang="en-MY" altLang="ja-JP" dirty="0"/>
              </a:p>
              <a:p>
                <a:pPr marL="0" indent="0">
                  <a:buNone/>
                </a:pPr>
                <a:endParaRPr lang="en-MY" altLang="ja-JP" dirty="0"/>
              </a:p>
              <a:p>
                <a:pPr marL="0" indent="0">
                  <a:buNone/>
                </a:pPr>
                <a:r>
                  <a:rPr lang="ja-JP" altLang="en-US" dirty="0"/>
                  <a:t>次の母集団を考える。</a:t>
                </a:r>
                <a:endParaRPr lang="en-MY" altLang="ja-JP" dirty="0"/>
              </a:p>
              <a:p>
                <a:pPr marL="0" indent="0">
                  <a:buNone/>
                </a:pPr>
                <a:endParaRPr lang="en-MY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1337AE-29F2-4D39-AA02-81B604E3CF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  <a:blipFill>
                <a:blip r:embed="rId2"/>
                <a:stretch>
                  <a:fillRect l="-1546" t="-2381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7CEA84B-50DA-478F-B4C7-90D6039626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353214"/>
              </p:ext>
            </p:extLst>
          </p:nvPr>
        </p:nvGraphicFramePr>
        <p:xfrm>
          <a:off x="1410878" y="34290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28059598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4938532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78086064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2344564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36257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ja-JP" altLang="en-US"/>
                        <a:t>数字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/>
                        <a:t>11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/>
                        <a:t>9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/>
                        <a:t>1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28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ja-JP" altLang="en-US"/>
                        <a:t>相対度数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/>
                        <a:t>0.3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/>
                        <a:t>0.3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/>
                        <a:t>0.2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896918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AF02A2-E63D-4243-8E1C-9BD6F4061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639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40FAD-BB2C-4847-B0AB-9126E5311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練習問題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A51CF-A830-466D-A1CF-B324B8A25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/>
              <a:t>①まず、この母集団の母平均</a:t>
            </a:r>
            <a:r>
              <a:rPr lang="en-US" altLang="ja-JP" dirty="0"/>
              <a:t>μ</a:t>
            </a:r>
            <a:r>
              <a:rPr lang="ja-JP" altLang="en-US" dirty="0"/>
              <a:t>を求める</a:t>
            </a:r>
            <a:endParaRPr lang="en-MY" altLang="ja-JP" dirty="0"/>
          </a:p>
          <a:p>
            <a:pPr marL="0" indent="0">
              <a:buNone/>
            </a:pPr>
            <a:endParaRPr lang="en-MY" altLang="ja-JP" dirty="0"/>
          </a:p>
          <a:p>
            <a:pPr marL="0" indent="0">
              <a:buNone/>
            </a:pPr>
            <a:endParaRPr lang="en-MY" altLang="ja-JP" dirty="0"/>
          </a:p>
          <a:p>
            <a:pPr marL="0" indent="0">
              <a:buNone/>
            </a:pPr>
            <a:endParaRPr lang="en-MY" altLang="ja-JP" dirty="0"/>
          </a:p>
          <a:p>
            <a:pPr marL="0" indent="0">
              <a:buNone/>
            </a:pPr>
            <a:endParaRPr lang="en-MY" altLang="ja-JP" dirty="0"/>
          </a:p>
          <a:p>
            <a:pPr marL="0" indent="0">
              <a:buNone/>
            </a:pPr>
            <a:endParaRPr lang="en-MY" altLang="ja-JP" dirty="0"/>
          </a:p>
          <a:p>
            <a:pPr marL="0" indent="0">
              <a:buNone/>
            </a:pPr>
            <a:endParaRPr lang="en-MY" altLang="ja-JP" dirty="0"/>
          </a:p>
          <a:p>
            <a:pPr marL="0" indent="0">
              <a:buNone/>
            </a:pPr>
            <a:r>
              <a:rPr lang="ja-JP" altLang="en-US" dirty="0"/>
              <a:t>　これより、母平均</a:t>
            </a:r>
            <a:r>
              <a:rPr lang="en-US" altLang="ja-JP" dirty="0"/>
              <a:t>μ</a:t>
            </a:r>
            <a:r>
              <a:rPr lang="ja-JP" altLang="en-US" dirty="0"/>
              <a:t>＝</a:t>
            </a:r>
            <a:r>
              <a:rPr lang="en-MY" altLang="ja-JP" dirty="0"/>
              <a:t>7</a:t>
            </a:r>
            <a:r>
              <a:rPr lang="ja-JP" altLang="en-US" dirty="0"/>
              <a:t>となる</a:t>
            </a:r>
            <a:endParaRPr lang="en-MY" altLang="ja-JP" dirty="0"/>
          </a:p>
          <a:p>
            <a:endParaRPr lang="en-MY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F70E560-28E0-45B1-AB35-AFE9C91E7F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042412"/>
              </p:ext>
            </p:extLst>
          </p:nvPr>
        </p:nvGraphicFramePr>
        <p:xfrm>
          <a:off x="1238053" y="2509362"/>
          <a:ext cx="6667893" cy="262824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222631">
                  <a:extLst>
                    <a:ext uri="{9D8B030D-6E8A-4147-A177-3AD203B41FA5}">
                      <a16:colId xmlns:a16="http://schemas.microsoft.com/office/drawing/2014/main" val="1098425711"/>
                    </a:ext>
                  </a:extLst>
                </a:gridCol>
                <a:gridCol w="2222631">
                  <a:extLst>
                    <a:ext uri="{9D8B030D-6E8A-4147-A177-3AD203B41FA5}">
                      <a16:colId xmlns:a16="http://schemas.microsoft.com/office/drawing/2014/main" val="140112939"/>
                    </a:ext>
                  </a:extLst>
                </a:gridCol>
                <a:gridCol w="2222631">
                  <a:extLst>
                    <a:ext uri="{9D8B030D-6E8A-4147-A177-3AD203B41FA5}">
                      <a16:colId xmlns:a16="http://schemas.microsoft.com/office/drawing/2014/main" val="865754807"/>
                    </a:ext>
                  </a:extLst>
                </a:gridCol>
              </a:tblGrid>
              <a:tr h="438041">
                <a:tc>
                  <a:txBody>
                    <a:bodyPr/>
                    <a:lstStyle/>
                    <a:p>
                      <a:pPr algn="ctr"/>
                      <a:r>
                        <a:rPr lang="ja-JP" altLang="en-US" dirty="0"/>
                        <a:t>数字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dirty="0"/>
                        <a:t>相対度数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dirty="0"/>
                        <a:t>数字</a:t>
                      </a:r>
                      <a:r>
                        <a:rPr lang="en-US" altLang="ja-JP" dirty="0"/>
                        <a:t>×</a:t>
                      </a:r>
                      <a:r>
                        <a:rPr lang="ja-JP" altLang="en-US" dirty="0"/>
                        <a:t>相対度数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569107"/>
                  </a:ext>
                </a:extLst>
              </a:tr>
              <a:tr h="438041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75398"/>
                  </a:ext>
                </a:extLst>
              </a:tr>
              <a:tr h="438041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61439"/>
                  </a:ext>
                </a:extLst>
              </a:tr>
              <a:tr h="438041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200063"/>
                  </a:ext>
                </a:extLst>
              </a:tr>
              <a:tr h="438041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663063"/>
                  </a:ext>
                </a:extLst>
              </a:tr>
              <a:tr h="438041">
                <a:tc gridSpan="2">
                  <a:txBody>
                    <a:bodyPr/>
                    <a:lstStyle/>
                    <a:p>
                      <a:pPr algn="ctr"/>
                      <a:r>
                        <a:rPr lang="ja-JP" altLang="en-US" dirty="0"/>
                        <a:t>合計</a:t>
                      </a: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42960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380FE6C-1AB9-485A-885F-EE7C9D89645C}"/>
              </a:ext>
            </a:extLst>
          </p:cNvPr>
          <p:cNvSpPr txBox="1"/>
          <p:nvPr/>
        </p:nvSpPr>
        <p:spPr>
          <a:xfrm>
            <a:off x="6457357" y="2992200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3.3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AF27A3-6B76-4142-A45B-ACC8583481D1}"/>
              </a:ext>
            </a:extLst>
          </p:cNvPr>
          <p:cNvSpPr txBox="1"/>
          <p:nvPr/>
        </p:nvSpPr>
        <p:spPr>
          <a:xfrm>
            <a:off x="6457360" y="3429000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2.7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C17DF7-1B35-4F6B-8362-8733198007DA}"/>
              </a:ext>
            </a:extLst>
          </p:cNvPr>
          <p:cNvSpPr txBox="1"/>
          <p:nvPr/>
        </p:nvSpPr>
        <p:spPr>
          <a:xfrm>
            <a:off x="6457357" y="3876203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0.8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1A8FBF-6CF0-4957-8CC5-8E2FF101019C}"/>
              </a:ext>
            </a:extLst>
          </p:cNvPr>
          <p:cNvSpPr txBox="1"/>
          <p:nvPr/>
        </p:nvSpPr>
        <p:spPr>
          <a:xfrm>
            <a:off x="6457359" y="4297403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0.2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98C37F-1571-476D-AC6D-7701219565FA}"/>
              </a:ext>
            </a:extLst>
          </p:cNvPr>
          <p:cNvSpPr txBox="1"/>
          <p:nvPr/>
        </p:nvSpPr>
        <p:spPr>
          <a:xfrm>
            <a:off x="6457358" y="4711467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8F8E76-7F50-4BCC-96E9-494A141B4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2145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3889A-906C-44B7-AB86-8E8C69F9A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練習問題</a:t>
            </a:r>
            <a:endParaRPr lang="en-MY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0F6539-2C34-4952-87E3-54F96012B0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451728"/>
                <a:ext cx="7886700" cy="4939645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ja-JP" altLang="en-US" dirty="0"/>
                  <a:t>②次に偏差を求めて、それを</a:t>
                </a:r>
                <a:r>
                  <a:rPr lang="en-US" altLang="ja-JP" dirty="0"/>
                  <a:t>2</a:t>
                </a:r>
                <a:r>
                  <a:rPr lang="ja-JP" altLang="en-US" dirty="0"/>
                  <a:t>乗にし、相対度数を掛けて合計する</a:t>
                </a:r>
                <a:endParaRPr lang="en-MY" altLang="ja-JP" dirty="0"/>
              </a:p>
              <a:p>
                <a:pPr marL="0" indent="0">
                  <a:buNone/>
                </a:pPr>
                <a:endParaRPr lang="en-MY" altLang="ja-JP" dirty="0"/>
              </a:p>
              <a:p>
                <a:pPr marL="0" indent="0">
                  <a:buNone/>
                </a:pPr>
                <a:endParaRPr lang="en-MY" altLang="ja-JP" dirty="0"/>
              </a:p>
              <a:p>
                <a:pPr marL="0" indent="0">
                  <a:buNone/>
                </a:pPr>
                <a:endParaRPr lang="en-MY" altLang="ja-JP" dirty="0"/>
              </a:p>
              <a:p>
                <a:pPr marL="0" indent="0">
                  <a:buNone/>
                </a:pPr>
                <a:endParaRPr lang="en-MY" altLang="ja-JP" dirty="0"/>
              </a:p>
              <a:p>
                <a:pPr marL="0" indent="0">
                  <a:buNone/>
                </a:pPr>
                <a:endParaRPr lang="en-MY" altLang="ja-JP" dirty="0"/>
              </a:p>
              <a:p>
                <a:pPr marL="0" indent="0">
                  <a:buNone/>
                </a:pPr>
                <a:endParaRPr lang="en-MY" altLang="ja-JP" dirty="0"/>
              </a:p>
              <a:p>
                <a:pPr marL="0" indent="0">
                  <a:buNone/>
                </a:pPr>
                <a:r>
                  <a:rPr lang="ja-JP" altLang="en-US" dirty="0"/>
                  <a:t>③これより、</a:t>
                </a:r>
                <a:endParaRPr lang="en-MY" altLang="ja-JP" dirty="0"/>
              </a:p>
              <a:p>
                <a:pPr marL="0" indent="0">
                  <a:buNone/>
                </a:pPr>
                <a:r>
                  <a:rPr lang="ja-JP" altLang="en-US" dirty="0"/>
                  <a:t>母分散＝</a:t>
                </a:r>
                <a:r>
                  <a:rPr lang="en-MY" altLang="ja-JP" dirty="0"/>
                  <a:t>4.8+1.2+1.8+7.2</a:t>
                </a:r>
                <a:r>
                  <a:rPr lang="ja-JP" altLang="en-US" dirty="0"/>
                  <a:t>＝</a:t>
                </a:r>
                <a:r>
                  <a:rPr lang="en-MY" altLang="ja-JP" dirty="0"/>
                  <a:t>15</a:t>
                </a:r>
                <a:r>
                  <a:rPr lang="ja-JP" altLang="en-US" dirty="0"/>
                  <a:t>となる</a:t>
                </a:r>
                <a:endParaRPr lang="en-MY" altLang="ja-JP" dirty="0"/>
              </a:p>
              <a:p>
                <a:pPr marL="0" indent="0">
                  <a:buNone/>
                </a:pPr>
                <a:r>
                  <a:rPr lang="ja-JP" altLang="en-US" dirty="0"/>
                  <a:t>また、母標準偏差</a:t>
                </a:r>
                <a:r>
                  <a:rPr lang="en-US" altLang="ja-JP" dirty="0"/>
                  <a:t>σ</a:t>
                </a:r>
                <a:r>
                  <a:rPr lang="ja-JP" altLang="en-US" dirty="0"/>
                  <a:t>＝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ja-JP" alt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MY" altLang="ja-JP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e>
                    </m:rad>
                  </m:oMath>
                </a14:m>
                <a:r>
                  <a:rPr lang="ja-JP" altLang="en-US" dirty="0"/>
                  <a:t>＝</a:t>
                </a:r>
                <a:r>
                  <a:rPr lang="en-MY" altLang="ja-JP" dirty="0"/>
                  <a:t>3.87</a:t>
                </a:r>
                <a:r>
                  <a:rPr lang="ja-JP" altLang="en-US" dirty="0"/>
                  <a:t>となる</a:t>
                </a:r>
                <a:endParaRPr lang="en-MY" altLang="ja-JP" dirty="0"/>
              </a:p>
              <a:p>
                <a:pPr marL="0" indent="0">
                  <a:buNone/>
                </a:pPr>
                <a:endParaRPr lang="en-MY" altLang="ja-JP" dirty="0"/>
              </a:p>
              <a:p>
                <a:pPr marL="0" indent="0">
                  <a:buNone/>
                </a:pPr>
                <a:endParaRPr lang="en-MY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0F6539-2C34-4952-87E3-54F96012B0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451728"/>
                <a:ext cx="7886700" cy="4939645"/>
              </a:xfrm>
              <a:blipFill>
                <a:blip r:embed="rId2"/>
                <a:stretch>
                  <a:fillRect l="-1391" t="-2469"/>
                </a:stretch>
              </a:blipFill>
            </p:spPr>
            <p:txBody>
              <a:bodyPr/>
              <a:lstStyle/>
              <a:p>
                <a:r>
                  <a:rPr lang="en-MY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0BCB244-648C-4341-8059-7B233EA20D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245469"/>
              </p:ext>
            </p:extLst>
          </p:nvPr>
        </p:nvGraphicFramePr>
        <p:xfrm>
          <a:off x="628648" y="2802414"/>
          <a:ext cx="78867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7348">
                  <a:extLst>
                    <a:ext uri="{9D8B030D-6E8A-4147-A177-3AD203B41FA5}">
                      <a16:colId xmlns:a16="http://schemas.microsoft.com/office/drawing/2014/main" val="2728574750"/>
                    </a:ext>
                  </a:extLst>
                </a:gridCol>
                <a:gridCol w="1093509">
                  <a:extLst>
                    <a:ext uri="{9D8B030D-6E8A-4147-A177-3AD203B41FA5}">
                      <a16:colId xmlns:a16="http://schemas.microsoft.com/office/drawing/2014/main" val="2950535466"/>
                    </a:ext>
                  </a:extLst>
                </a:gridCol>
                <a:gridCol w="1461155">
                  <a:extLst>
                    <a:ext uri="{9D8B030D-6E8A-4147-A177-3AD203B41FA5}">
                      <a16:colId xmlns:a16="http://schemas.microsoft.com/office/drawing/2014/main" val="876137706"/>
                    </a:ext>
                  </a:extLst>
                </a:gridCol>
                <a:gridCol w="1809946">
                  <a:extLst>
                    <a:ext uri="{9D8B030D-6E8A-4147-A177-3AD203B41FA5}">
                      <a16:colId xmlns:a16="http://schemas.microsoft.com/office/drawing/2014/main" val="1279108548"/>
                    </a:ext>
                  </a:extLst>
                </a:gridCol>
                <a:gridCol w="2604742">
                  <a:extLst>
                    <a:ext uri="{9D8B030D-6E8A-4147-A177-3AD203B41FA5}">
                      <a16:colId xmlns:a16="http://schemas.microsoft.com/office/drawing/2014/main" val="2274945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ja-JP" altLang="en-US" dirty="0"/>
                        <a:t>数字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dirty="0"/>
                        <a:t>偏差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dirty="0"/>
                        <a:t>偏差の</a:t>
                      </a:r>
                      <a:r>
                        <a:rPr lang="en-US" altLang="ja-JP" dirty="0"/>
                        <a:t>2</a:t>
                      </a:r>
                      <a:r>
                        <a:rPr lang="ja-JP" altLang="en-US" dirty="0"/>
                        <a:t>乗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dirty="0"/>
                        <a:t>相対度数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dirty="0"/>
                        <a:t>偏差の</a:t>
                      </a:r>
                      <a:r>
                        <a:rPr lang="en-US" altLang="ja-JP" dirty="0"/>
                        <a:t>2</a:t>
                      </a:r>
                      <a:r>
                        <a:rPr lang="ja-JP" altLang="en-US" dirty="0"/>
                        <a:t>乗</a:t>
                      </a:r>
                      <a:r>
                        <a:rPr lang="en-US" altLang="ja-JP" dirty="0"/>
                        <a:t>×</a:t>
                      </a:r>
                      <a:r>
                        <a:rPr lang="ja-JP" altLang="en-US" dirty="0"/>
                        <a:t>相対度数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35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9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04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36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MY" dirty="0">
                        <a:ln>
                          <a:solidFill>
                            <a:schemeClr val="accent1"/>
                          </a:solidFill>
                        </a:ln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80875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C7F3CA9-14A2-4AA4-9976-109050813EE6}"/>
              </a:ext>
            </a:extLst>
          </p:cNvPr>
          <p:cNvSpPr txBox="1"/>
          <p:nvPr/>
        </p:nvSpPr>
        <p:spPr>
          <a:xfrm>
            <a:off x="1677972" y="3175990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5A9A16-457C-45CE-A644-954FD5F4D551}"/>
              </a:ext>
            </a:extLst>
          </p:cNvPr>
          <p:cNvSpPr txBox="1"/>
          <p:nvPr/>
        </p:nvSpPr>
        <p:spPr>
          <a:xfrm>
            <a:off x="1677972" y="3546970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C01D3D-EBEA-4980-8C89-4C3DF2C0A007}"/>
              </a:ext>
            </a:extLst>
          </p:cNvPr>
          <p:cNvSpPr txBox="1"/>
          <p:nvPr/>
        </p:nvSpPr>
        <p:spPr>
          <a:xfrm>
            <a:off x="1677970" y="3911589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-3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19D93A-2932-4E00-BE8D-21F6C016BD1C}"/>
              </a:ext>
            </a:extLst>
          </p:cNvPr>
          <p:cNvSpPr txBox="1"/>
          <p:nvPr/>
        </p:nvSpPr>
        <p:spPr>
          <a:xfrm>
            <a:off x="1677970" y="4280921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-6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180A90-5BD7-4EC8-9F3D-B74D5E722B86}"/>
              </a:ext>
            </a:extLst>
          </p:cNvPr>
          <p:cNvSpPr txBox="1"/>
          <p:nvPr/>
        </p:nvSpPr>
        <p:spPr>
          <a:xfrm>
            <a:off x="2971016" y="3175990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E605C8-C39C-4254-8BC6-820246C348B4}"/>
              </a:ext>
            </a:extLst>
          </p:cNvPr>
          <p:cNvSpPr txBox="1"/>
          <p:nvPr/>
        </p:nvSpPr>
        <p:spPr>
          <a:xfrm>
            <a:off x="2971016" y="3564494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F729C7-6D9F-40CC-8C46-2022F1C6E644}"/>
              </a:ext>
            </a:extLst>
          </p:cNvPr>
          <p:cNvSpPr txBox="1"/>
          <p:nvPr/>
        </p:nvSpPr>
        <p:spPr>
          <a:xfrm>
            <a:off x="2971014" y="3914756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9F22C3-986E-40D8-A0D8-8ED3A9749833}"/>
              </a:ext>
            </a:extLst>
          </p:cNvPr>
          <p:cNvSpPr txBox="1"/>
          <p:nvPr/>
        </p:nvSpPr>
        <p:spPr>
          <a:xfrm>
            <a:off x="2971013" y="4304412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36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B1AFF0-760D-470D-8DE1-E9A90181600B}"/>
              </a:ext>
            </a:extLst>
          </p:cNvPr>
          <p:cNvSpPr txBox="1"/>
          <p:nvPr/>
        </p:nvSpPr>
        <p:spPr>
          <a:xfrm>
            <a:off x="6798298" y="3175990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4.8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5DB496-3384-4303-A330-C3273C99813D}"/>
              </a:ext>
            </a:extLst>
          </p:cNvPr>
          <p:cNvSpPr txBox="1"/>
          <p:nvPr/>
        </p:nvSpPr>
        <p:spPr>
          <a:xfrm>
            <a:off x="6796725" y="3545322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1.2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F4C220-9C6D-40FA-94C9-351B9C2D4710}"/>
              </a:ext>
            </a:extLst>
          </p:cNvPr>
          <p:cNvSpPr txBox="1"/>
          <p:nvPr/>
        </p:nvSpPr>
        <p:spPr>
          <a:xfrm>
            <a:off x="6796726" y="3922332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1.8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F42EA6-0E52-4122-8FC8-E73D8D71879A}"/>
              </a:ext>
            </a:extLst>
          </p:cNvPr>
          <p:cNvSpPr txBox="1"/>
          <p:nvPr/>
        </p:nvSpPr>
        <p:spPr>
          <a:xfrm>
            <a:off x="6796723" y="4301731"/>
            <a:ext cx="84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>
                <a:solidFill>
                  <a:schemeClr val="accent1"/>
                </a:solidFill>
              </a:rPr>
              <a:t>7.2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6310EC2-4375-43E7-A872-BB7A10AA7C8E}"/>
              </a:ext>
            </a:extLst>
          </p:cNvPr>
          <p:cNvSpPr txBox="1"/>
          <p:nvPr/>
        </p:nvSpPr>
        <p:spPr>
          <a:xfrm>
            <a:off x="718103" y="2266227"/>
            <a:ext cx="3603987" cy="408623"/>
          </a:xfrm>
          <a:prstGeom prst="wedgeRoundRectCallout">
            <a:avLst>
              <a:gd name="adj1" fmla="val -12301"/>
              <a:gd name="adj2" fmla="val 94798"/>
              <a:gd name="adj3" fmla="val 16667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ja-JP" altLang="en-US" dirty="0"/>
              <a:t>（数字）－ 母平均</a:t>
            </a:r>
            <a:r>
              <a:rPr lang="en-MY" altLang="ja-JP" dirty="0"/>
              <a:t>(7)</a:t>
            </a:r>
            <a:endParaRPr lang="en-MY" dirty="0"/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EEB14E97-B73E-4447-8707-111B7E3C2E74}"/>
              </a:ext>
            </a:extLst>
          </p:cNvPr>
          <p:cNvSpPr/>
          <p:nvPr/>
        </p:nvSpPr>
        <p:spPr>
          <a:xfrm>
            <a:off x="2345703" y="2488675"/>
            <a:ext cx="3603987" cy="2422689"/>
          </a:xfrm>
          <a:prstGeom prst="flowChartConnector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3B9DC84-2AF1-43DE-84B3-2A9A52EF2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F7FE-8CC6-4405-93AE-693920D3B4EA}" type="slidenum">
              <a:rPr lang="en-MY" smtClean="0"/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0382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9" grpId="0" uiExpand="1" animBg="1"/>
      <p:bldP spid="2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103</TotalTime>
  <Words>360</Words>
  <Application>Microsoft Office PowerPoint</Application>
  <PresentationFormat>On-screen Show (4:3)</PresentationFormat>
  <Paragraphs>114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第11講～第12講</vt:lpstr>
      <vt:lpstr>第11講： 「部分」によって「全体」を推論する ー母集団と統計的推定</vt:lpstr>
      <vt:lpstr>ランダム・サンプリングと母平均</vt:lpstr>
      <vt:lpstr>母平均</vt:lpstr>
      <vt:lpstr>第12講： 母集団のデータの散らばり具合を表す統計量 －母分散と母標準偏差</vt:lpstr>
      <vt:lpstr>母分散と母標準偏差の計算</vt:lpstr>
      <vt:lpstr>母分散と母標準偏差の計算</vt:lpstr>
      <vt:lpstr>練習問題</vt:lpstr>
      <vt:lpstr>練習問題</vt:lpstr>
      <vt:lpstr>練習問題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第11講～第12講</dc:title>
  <dc:creator>NUR ATHIRAH RAMLI</dc:creator>
  <cp:lastModifiedBy>NUR ATHIRAH RAMLI</cp:lastModifiedBy>
  <cp:revision>13</cp:revision>
  <dcterms:created xsi:type="dcterms:W3CDTF">2019-11-13T15:12:09Z</dcterms:created>
  <dcterms:modified xsi:type="dcterms:W3CDTF">2019-11-14T05:45:09Z</dcterms:modified>
</cp:coreProperties>
</file>