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51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lvl2pPr marL="617220" indent="-342900">
              <a:buFont typeface="Arial" panose="020B0604020202020204" pitchFamily="34" charset="0"/>
              <a:buChar char="‒"/>
              <a:defRPr sz="2400"/>
            </a:lvl2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699FB-77C3-4692-ABBB-BB4FF64A7383}"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B03A310-9FC1-48D8-A3BB-12AC2B7D5107}" type="datetimeFigureOut">
              <a:rPr kumimoji="1" lang="ja-JP" altLang="en-US" smtClean="0"/>
              <a:t>2013/12/19</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4D699FB-77C3-4692-ABBB-BB4FF64A738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受入テスト</a:t>
            </a:r>
            <a:endParaRPr kumimoji="1" lang="ja-JP" altLang="en-US" dirty="0"/>
          </a:p>
        </p:txBody>
      </p:sp>
      <p:sp>
        <p:nvSpPr>
          <p:cNvPr id="3" name="サブタイトル 2"/>
          <p:cNvSpPr>
            <a:spLocks noGrp="1"/>
          </p:cNvSpPr>
          <p:nvPr>
            <p:ph type="subTitle" idx="1"/>
          </p:nvPr>
        </p:nvSpPr>
        <p:spPr/>
        <p:txBody>
          <a:bodyPr/>
          <a:lstStyle/>
          <a:p>
            <a:r>
              <a:rPr lang="en-US" altLang="ja-JP" dirty="0"/>
              <a:t>B3	</a:t>
            </a:r>
            <a:r>
              <a:rPr lang="ja-JP" altLang="en-US" dirty="0"/>
              <a:t>久木田　雄亮</a:t>
            </a:r>
          </a:p>
          <a:p>
            <a:endParaRPr kumimoji="1" lang="ja-JP" altLang="en-US" dirty="0"/>
          </a:p>
        </p:txBody>
      </p:sp>
    </p:spTree>
    <p:extLst>
      <p:ext uri="{BB962C8B-B14F-4D97-AF65-F5344CB8AC3E}">
        <p14:creationId xmlns:p14="http://schemas.microsoft.com/office/powerpoint/2010/main" val="4141298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資料</a:t>
            </a:r>
            <a:endParaRPr kumimoji="1" lang="ja-JP" altLang="en-US" dirty="0"/>
          </a:p>
        </p:txBody>
      </p:sp>
      <p:sp>
        <p:nvSpPr>
          <p:cNvPr id="3" name="コンテンツ プレースホルダー 2"/>
          <p:cNvSpPr>
            <a:spLocks noGrp="1"/>
          </p:cNvSpPr>
          <p:nvPr>
            <p:ph idx="1"/>
          </p:nvPr>
        </p:nvSpPr>
        <p:spPr>
          <a:xfrm>
            <a:off x="4572000" y="1600200"/>
            <a:ext cx="4114800" cy="4876800"/>
          </a:xfrm>
        </p:spPr>
        <p:txBody>
          <a:bodyPr/>
          <a:lstStyle/>
          <a:p>
            <a:pPr marL="0" indent="0">
              <a:buNone/>
            </a:pPr>
            <a:r>
              <a:rPr lang="ja-JP" altLang="en-US" dirty="0"/>
              <a:t>監修：	宇治則孝</a:t>
            </a:r>
          </a:p>
          <a:p>
            <a:pPr marL="0" indent="0">
              <a:buNone/>
            </a:pPr>
            <a:r>
              <a:rPr lang="ja-JP" altLang="en-US" dirty="0"/>
              <a:t>著者：	大森久美子</a:t>
            </a:r>
          </a:p>
          <a:p>
            <a:pPr marL="0" indent="0">
              <a:buNone/>
            </a:pPr>
            <a:r>
              <a:rPr lang="ja-JP" altLang="en-US" dirty="0"/>
              <a:t>	岡崎義勝</a:t>
            </a:r>
          </a:p>
          <a:p>
            <a:pPr marL="0" indent="0">
              <a:buNone/>
            </a:pPr>
            <a:r>
              <a:rPr lang="ja-JP" altLang="en-US" dirty="0"/>
              <a:t>	西原琢夫</a:t>
            </a:r>
          </a:p>
          <a:p>
            <a:pPr marL="0" indent="0">
              <a:buNone/>
            </a:pPr>
            <a:r>
              <a:rPr lang="ja-JP" altLang="en-US" dirty="0"/>
              <a:t>発行人：　佐々木幹夫</a:t>
            </a:r>
          </a:p>
          <a:p>
            <a:pPr marL="0" indent="0">
              <a:buNone/>
            </a:pPr>
            <a:r>
              <a:rPr lang="ja-JP" altLang="en-US" dirty="0"/>
              <a:t>発行所：　株式会社　翔泳社</a:t>
            </a:r>
          </a:p>
          <a:p>
            <a:pPr marL="0" indent="0">
              <a:buNone/>
            </a:pPr>
            <a:r>
              <a:rPr lang="ja-JP" altLang="en-US" dirty="0"/>
              <a:t>初版：	　２００９年４月９日</a:t>
            </a:r>
          </a:p>
          <a:p>
            <a:pPr marL="0" indent="0">
              <a:buNone/>
            </a:pPr>
            <a:endParaRPr lang="ja-JP" altLang="en-US" dirty="0"/>
          </a:p>
          <a:p>
            <a:pPr marL="0" indent="0">
              <a:buNone/>
            </a:pPr>
            <a:r>
              <a:rPr lang="ja-JP" altLang="en-US" sz="2800" dirty="0" smtClean="0"/>
              <a:t>第章</a:t>
            </a:r>
            <a:r>
              <a:rPr lang="ja-JP" altLang="en-US" sz="2800" dirty="0"/>
              <a:t>　</a:t>
            </a:r>
            <a:r>
              <a:rPr lang="ja-JP" altLang="en-US" sz="2800" dirty="0" smtClean="0"/>
              <a:t>受入テスト</a:t>
            </a:r>
            <a:endParaRPr kumimoji="1" lang="en-US" altLang="ja-JP" dirty="0" smtClean="0"/>
          </a:p>
        </p:txBody>
      </p:sp>
      <p:pic>
        <p:nvPicPr>
          <p:cNvPr id="4" name="コンテンツ プレースホルダ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628800"/>
            <a:ext cx="1828800" cy="2606040"/>
          </a:xfrm>
          <a:prstGeom prst="rect">
            <a:avLst/>
          </a:prstGeom>
        </p:spPr>
      </p:pic>
    </p:spTree>
    <p:extLst>
      <p:ext uri="{BB962C8B-B14F-4D97-AF65-F5344CB8AC3E}">
        <p14:creationId xmlns:p14="http://schemas.microsoft.com/office/powerpoint/2010/main" val="149187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受入</a:t>
            </a:r>
            <a:r>
              <a:rPr lang="ja-JP" altLang="en-US" dirty="0" smtClean="0"/>
              <a:t>テストとは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最初の要求定義と，完成したシステムが</a:t>
            </a:r>
            <a:r>
              <a:rPr kumimoji="1" lang="ja-JP" altLang="en-US" dirty="0" smtClean="0">
                <a:solidFill>
                  <a:srgbClr val="FF0000"/>
                </a:solidFill>
              </a:rPr>
              <a:t>要求定義どおり</a:t>
            </a:r>
            <a:r>
              <a:rPr kumimoji="1" lang="ja-JP" altLang="en-US" dirty="0" smtClean="0"/>
              <a:t>であるかどうかを確認するテスト</a:t>
            </a:r>
            <a:endParaRPr kumimoji="1" lang="en-US" altLang="ja-JP" dirty="0" smtClean="0"/>
          </a:p>
          <a:p>
            <a:endParaRPr lang="en-US" altLang="ja-JP" dirty="0" smtClean="0"/>
          </a:p>
          <a:p>
            <a:r>
              <a:rPr lang="ja-JP" altLang="en-US" dirty="0"/>
              <a:t>顧客</a:t>
            </a:r>
            <a:r>
              <a:rPr lang="ja-JP" altLang="en-US" dirty="0" smtClean="0"/>
              <a:t>が納入されたシステムが発注内容を</a:t>
            </a:r>
            <a:r>
              <a:rPr lang="ja-JP" altLang="en-US" dirty="0" smtClean="0">
                <a:solidFill>
                  <a:srgbClr val="FF0000"/>
                </a:solidFill>
              </a:rPr>
              <a:t>希望どおり</a:t>
            </a:r>
            <a:r>
              <a:rPr lang="ja-JP" altLang="en-US" dirty="0" smtClean="0"/>
              <a:t>に満たしているかを確認する</a:t>
            </a:r>
            <a:endParaRPr lang="en-US" altLang="ja-JP" dirty="0"/>
          </a:p>
          <a:p>
            <a:endParaRPr kumimoji="1" lang="ja-JP" altLang="en-US" dirty="0"/>
          </a:p>
        </p:txBody>
      </p:sp>
      <p:pic>
        <p:nvPicPr>
          <p:cNvPr id="2050" name="Picture 2" descr="C:\Users\kyusuke\Documents\情報システム演習2013\第11回資料\File-20-12-2013-01-00-18-jpegs\File-20-12-2013-01-00-18-pag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3553" y="3717032"/>
            <a:ext cx="6986839"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245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受入テストの期間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納入から検収までの期間は</a:t>
            </a:r>
            <a:r>
              <a:rPr kumimoji="1" lang="en-US" altLang="ja-JP" dirty="0" smtClean="0"/>
              <a:t>1</a:t>
            </a:r>
            <a:r>
              <a:rPr kumimoji="1" lang="ja-JP" altLang="en-US" dirty="0" smtClean="0"/>
              <a:t>週間から長くても１ヶ月程度</a:t>
            </a:r>
            <a:endParaRPr kumimoji="1" lang="en-US" altLang="ja-JP" dirty="0" smtClean="0"/>
          </a:p>
          <a:p>
            <a:pPr lvl="1"/>
            <a:r>
              <a:rPr lang="ja-JP" altLang="en-US" dirty="0" smtClean="0"/>
              <a:t>網羅性の実現は困難</a:t>
            </a:r>
            <a:endParaRPr lang="en-US" altLang="ja-JP" dirty="0" smtClean="0"/>
          </a:p>
          <a:p>
            <a:pPr lvl="1"/>
            <a:r>
              <a:rPr lang="ja-JP" altLang="en-US" dirty="0" smtClean="0"/>
              <a:t>出荷検査が適切に行われた場合は，テストの重複となる</a:t>
            </a:r>
            <a:endParaRPr lang="en-US" altLang="ja-JP" dirty="0" smtClean="0"/>
          </a:p>
          <a:p>
            <a:pPr lvl="1"/>
            <a:endParaRPr lang="en-US" altLang="ja-JP" dirty="0"/>
          </a:p>
          <a:p>
            <a:r>
              <a:rPr lang="ja-JP" altLang="en-US" dirty="0" smtClean="0"/>
              <a:t>受入テストには，網羅性よりも，</a:t>
            </a:r>
            <a:r>
              <a:rPr lang="ja-JP" altLang="en-US" dirty="0" smtClean="0">
                <a:solidFill>
                  <a:srgbClr val="FF0000"/>
                </a:solidFill>
              </a:rPr>
              <a:t>必要十分なテスト</a:t>
            </a:r>
            <a:r>
              <a:rPr lang="ja-JP" altLang="en-US" dirty="0" smtClean="0"/>
              <a:t>を短期間で効率よく行うことが求められる．</a:t>
            </a:r>
            <a:endParaRPr lang="en-US" altLang="ja-JP" dirty="0" smtClean="0"/>
          </a:p>
          <a:p>
            <a:endParaRPr lang="en-US" altLang="ja-JP" dirty="0"/>
          </a:p>
          <a:p>
            <a:endParaRPr lang="en-US" altLang="ja-JP" dirty="0"/>
          </a:p>
        </p:txBody>
      </p:sp>
    </p:spTree>
    <p:extLst>
      <p:ext uri="{BB962C8B-B14F-4D97-AF65-F5344CB8AC3E}">
        <p14:creationId xmlns:p14="http://schemas.microsoft.com/office/powerpoint/2010/main" val="4158459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受入テストの作業手順</a:t>
            </a:r>
            <a:endParaRPr kumimoji="1" lang="ja-JP" altLang="en-US" dirty="0"/>
          </a:p>
        </p:txBody>
      </p:sp>
      <p:sp>
        <p:nvSpPr>
          <p:cNvPr id="3" name="コンテンツ プレースホルダー 2"/>
          <p:cNvSpPr>
            <a:spLocks noGrp="1"/>
          </p:cNvSpPr>
          <p:nvPr>
            <p:ph idx="1"/>
          </p:nvPr>
        </p:nvSpPr>
        <p:spPr>
          <a:xfrm>
            <a:off x="457200" y="1600200"/>
            <a:ext cx="4517558" cy="4876800"/>
          </a:xfrm>
        </p:spPr>
        <p:txBody>
          <a:bodyPr/>
          <a:lstStyle/>
          <a:p>
            <a:r>
              <a:rPr kumimoji="1" lang="ja-JP" altLang="en-US" dirty="0" smtClean="0"/>
              <a:t>手順では，特有な項目はない</a:t>
            </a:r>
            <a:endParaRPr kumimoji="1" lang="en-US" altLang="ja-JP" dirty="0" smtClean="0"/>
          </a:p>
          <a:p>
            <a:endParaRPr lang="en-US" altLang="ja-JP" dirty="0"/>
          </a:p>
          <a:p>
            <a:r>
              <a:rPr kumimoji="1" lang="ja-JP" altLang="en-US" dirty="0" smtClean="0"/>
              <a:t>テスト項目の作成</a:t>
            </a:r>
            <a:endParaRPr kumimoji="1" lang="en-US" altLang="ja-JP" dirty="0" smtClean="0"/>
          </a:p>
          <a:p>
            <a:pPr lvl="1"/>
            <a:r>
              <a:rPr lang="ja-JP" altLang="en-US" dirty="0"/>
              <a:t>開発</a:t>
            </a:r>
            <a:r>
              <a:rPr lang="ja-JP" altLang="en-US" dirty="0" smtClean="0"/>
              <a:t>会社が作成したテスト項目をそのまま採用する方法</a:t>
            </a:r>
            <a:endParaRPr lang="en-US" altLang="ja-JP" dirty="0" smtClean="0"/>
          </a:p>
          <a:p>
            <a:pPr lvl="1"/>
            <a:endParaRPr kumimoji="1" lang="en-US" altLang="ja-JP" dirty="0"/>
          </a:p>
          <a:p>
            <a:pPr lvl="1"/>
            <a:r>
              <a:rPr lang="ja-JP" altLang="en-US" dirty="0" smtClean="0"/>
              <a:t>実施者が</a:t>
            </a:r>
            <a:r>
              <a:rPr lang="ja-JP" altLang="en-US" dirty="0" smtClean="0">
                <a:solidFill>
                  <a:srgbClr val="FF0000"/>
                </a:solidFill>
              </a:rPr>
              <a:t>独自のテスト項目</a:t>
            </a:r>
            <a:r>
              <a:rPr lang="ja-JP" altLang="en-US" dirty="0" smtClean="0"/>
              <a:t>を作成する方法</a:t>
            </a:r>
            <a:endParaRPr kumimoji="1" lang="en-US" altLang="ja-JP" dirty="0" smtClean="0"/>
          </a:p>
        </p:txBody>
      </p:sp>
      <p:pic>
        <p:nvPicPr>
          <p:cNvPr id="1026" name="Picture 2" descr="C:\Users\kyusuke\Documents\情報システム演習2013\第11回資料\File-20-12-2013-01-00-18-jpegs\File-20-12-2013-01-00-18-pag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4758" y="2060848"/>
            <a:ext cx="4169242"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028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受入テストに合格しなかった場合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プログラム上の不具合ならば，ソースコードを修正</a:t>
            </a:r>
            <a:endParaRPr kumimoji="1" lang="en-US" altLang="ja-JP" dirty="0" smtClean="0"/>
          </a:p>
          <a:p>
            <a:endParaRPr lang="en-US" altLang="ja-JP" dirty="0"/>
          </a:p>
          <a:p>
            <a:r>
              <a:rPr kumimoji="1" lang="ja-JP" altLang="en-US" dirty="0" smtClean="0"/>
              <a:t>外部設計や要件定義が原因の場合</a:t>
            </a:r>
            <a:endParaRPr kumimoji="1" lang="en-US" altLang="ja-JP" dirty="0" smtClean="0"/>
          </a:p>
          <a:p>
            <a:pPr lvl="1"/>
            <a:r>
              <a:rPr lang="ja-JP" altLang="en-US" dirty="0"/>
              <a:t>開発工程</a:t>
            </a:r>
            <a:r>
              <a:rPr lang="ja-JP" altLang="en-US" dirty="0" smtClean="0"/>
              <a:t>の上流に立ち戻り，それ以降の工程をやり直す</a:t>
            </a:r>
            <a:endParaRPr lang="en-US" altLang="ja-JP" dirty="0" smtClean="0"/>
          </a:p>
          <a:p>
            <a:pPr lvl="1"/>
            <a:endParaRPr lang="en-US" altLang="ja-JP" dirty="0" smtClean="0"/>
          </a:p>
          <a:p>
            <a:pPr lvl="1"/>
            <a:r>
              <a:rPr kumimoji="1" lang="ja-JP" altLang="en-US" dirty="0" smtClean="0"/>
              <a:t>システムの規模や不具合の内容によっては数ヶ月といった単位でのやり直しが発生する</a:t>
            </a:r>
            <a:endParaRPr kumimoji="1" lang="en-US" altLang="ja-JP" dirty="0" smtClean="0"/>
          </a:p>
          <a:p>
            <a:pPr lvl="1"/>
            <a:endParaRPr kumimoji="1" lang="ja-JP" altLang="en-US" dirty="0"/>
          </a:p>
        </p:txBody>
      </p:sp>
    </p:spTree>
    <p:extLst>
      <p:ext uri="{BB962C8B-B14F-4D97-AF65-F5344CB8AC3E}">
        <p14:creationId xmlns:p14="http://schemas.microsoft.com/office/powerpoint/2010/main" val="2132852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やり直しの費用は</a:t>
            </a:r>
            <a:r>
              <a:rPr kumimoji="1"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上流工程での不備が原因で発生した不具合については</a:t>
            </a:r>
            <a:endParaRPr kumimoji="1" lang="en-US" altLang="ja-JP" dirty="0" smtClean="0"/>
          </a:p>
          <a:p>
            <a:pPr lvl="1"/>
            <a:r>
              <a:rPr lang="ja-JP" altLang="en-US" dirty="0" smtClean="0"/>
              <a:t>当事者同士で話し合って明らかにする</a:t>
            </a:r>
            <a:endParaRPr lang="en-US" altLang="ja-JP" dirty="0" smtClean="0"/>
          </a:p>
          <a:p>
            <a:pPr lvl="1"/>
            <a:endParaRPr kumimoji="1" lang="en-US" altLang="ja-JP" dirty="0"/>
          </a:p>
          <a:p>
            <a:r>
              <a:rPr lang="ja-JP" altLang="en-US" dirty="0" smtClean="0"/>
              <a:t>開発会社の責任と判断された場合は</a:t>
            </a:r>
            <a:endParaRPr lang="en-US" altLang="ja-JP" dirty="0" smtClean="0"/>
          </a:p>
          <a:p>
            <a:pPr lvl="1"/>
            <a:r>
              <a:rPr kumimoji="1" lang="ja-JP" altLang="en-US" dirty="0" smtClean="0">
                <a:solidFill>
                  <a:srgbClr val="FF0000"/>
                </a:solidFill>
              </a:rPr>
              <a:t>システムの不具合</a:t>
            </a:r>
            <a:r>
              <a:rPr kumimoji="1" lang="ja-JP" altLang="en-US" dirty="0" smtClean="0"/>
              <a:t>と見なされ，開発会社の費用で修正</a:t>
            </a:r>
            <a:endParaRPr kumimoji="1" lang="en-US" altLang="ja-JP" dirty="0" smtClean="0"/>
          </a:p>
          <a:p>
            <a:pPr lvl="1"/>
            <a:endParaRPr lang="en-US" altLang="ja-JP" dirty="0"/>
          </a:p>
          <a:p>
            <a:r>
              <a:rPr kumimoji="1" lang="ja-JP" altLang="en-US" dirty="0" smtClean="0"/>
              <a:t>顧客側に不具合の原因がある場合</a:t>
            </a:r>
            <a:endParaRPr kumimoji="1" lang="en-US" altLang="ja-JP" dirty="0" smtClean="0"/>
          </a:p>
          <a:p>
            <a:pPr lvl="1"/>
            <a:r>
              <a:rPr lang="ja-JP" altLang="en-US" dirty="0" smtClean="0">
                <a:solidFill>
                  <a:srgbClr val="FF0000"/>
                </a:solidFill>
              </a:rPr>
              <a:t>システムの仕様の変更</a:t>
            </a:r>
            <a:r>
              <a:rPr lang="ja-JP" altLang="en-US" dirty="0" smtClean="0"/>
              <a:t>と見なし，顧客の追加料金で修正</a:t>
            </a:r>
            <a:endParaRPr kumimoji="1" lang="ja-JP" altLang="en-US" dirty="0"/>
          </a:p>
        </p:txBody>
      </p:sp>
    </p:spTree>
    <p:extLst>
      <p:ext uri="{BB962C8B-B14F-4D97-AF65-F5344CB8AC3E}">
        <p14:creationId xmlns:p14="http://schemas.microsoft.com/office/powerpoint/2010/main" val="116060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大規模なシステムの受入テスト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あらゆる手段を利用して様々な角度からテストを行う</a:t>
            </a:r>
            <a:endParaRPr kumimoji="1" lang="en-US" altLang="ja-JP" dirty="0" smtClean="0"/>
          </a:p>
          <a:p>
            <a:endParaRPr lang="en-US" altLang="ja-JP" dirty="0" smtClean="0"/>
          </a:p>
          <a:p>
            <a:r>
              <a:rPr kumimoji="1" lang="ja-JP" altLang="en-US" dirty="0" smtClean="0"/>
              <a:t>定式化された汎用的な方法論があるわけではないので，</a:t>
            </a:r>
            <a:r>
              <a:rPr kumimoji="1" lang="ja-JP" altLang="en-US" dirty="0" smtClean="0">
                <a:solidFill>
                  <a:srgbClr val="FF0000"/>
                </a:solidFill>
              </a:rPr>
              <a:t>経験則から導かれた方法</a:t>
            </a:r>
            <a:r>
              <a:rPr kumimoji="1" lang="ja-JP" altLang="en-US" dirty="0" smtClean="0"/>
              <a:t>を用いる</a:t>
            </a:r>
            <a:endParaRPr kumimoji="1" lang="en-US" altLang="ja-JP" dirty="0" smtClean="0"/>
          </a:p>
          <a:p>
            <a:endParaRPr lang="en-US" altLang="ja-JP" dirty="0"/>
          </a:p>
          <a:p>
            <a:r>
              <a:rPr kumimoji="1" lang="ja-JP" altLang="en-US" dirty="0" smtClean="0"/>
              <a:t>短い期間で必要十分な受入テストを効率よく行うにはスクリーニング的な方法を組み合わせて，システムの品質を確認する</a:t>
            </a:r>
            <a:endParaRPr kumimoji="1" lang="en-US" altLang="ja-JP" dirty="0" smtClean="0"/>
          </a:p>
        </p:txBody>
      </p:sp>
    </p:spTree>
    <p:extLst>
      <p:ext uri="{BB962C8B-B14F-4D97-AF65-F5344CB8AC3E}">
        <p14:creationId xmlns:p14="http://schemas.microsoft.com/office/powerpoint/2010/main" val="1413550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筆者が考えた</a:t>
            </a:r>
            <a:r>
              <a:rPr lang="en-US" altLang="ja-JP" dirty="0" smtClean="0"/>
              <a:t/>
            </a:r>
            <a:br>
              <a:rPr lang="en-US" altLang="ja-JP" dirty="0" smtClean="0"/>
            </a:br>
            <a:r>
              <a:rPr lang="ja-JP" altLang="en-US" dirty="0" smtClean="0"/>
              <a:t>受入</a:t>
            </a:r>
            <a:r>
              <a:rPr lang="ja-JP" altLang="en-US" dirty="0"/>
              <a:t>テストを効率よく実施する</a:t>
            </a:r>
            <a:r>
              <a:rPr lang="ja-JP" altLang="en-US" dirty="0" smtClean="0"/>
              <a:t>方法</a:t>
            </a:r>
            <a:endParaRPr kumimoji="1" lang="ja-JP" altLang="en-US" dirty="0"/>
          </a:p>
        </p:txBody>
      </p:sp>
      <p:sp>
        <p:nvSpPr>
          <p:cNvPr id="3" name="コンテンツ プレースホルダー 2"/>
          <p:cNvSpPr>
            <a:spLocks noGrp="1"/>
          </p:cNvSpPr>
          <p:nvPr>
            <p:ph idx="1"/>
          </p:nvPr>
        </p:nvSpPr>
        <p:spPr/>
        <p:txBody>
          <a:bodyPr/>
          <a:lstStyle/>
          <a:p>
            <a:pPr marL="457200" lvl="1" indent="-457200">
              <a:buFont typeface="+mj-lt"/>
              <a:buAutoNum type="arabicPeriod"/>
            </a:pPr>
            <a:r>
              <a:rPr lang="ja-JP" altLang="en-US" dirty="0" smtClean="0"/>
              <a:t>すべてのテストのテスト項目表から丁寧かつ網羅的にテストが行われていることを</a:t>
            </a:r>
            <a:r>
              <a:rPr lang="ja-JP" altLang="en-US" dirty="0"/>
              <a:t>確認</a:t>
            </a:r>
            <a:r>
              <a:rPr lang="ja-JP" altLang="en-US" dirty="0" smtClean="0"/>
              <a:t>する</a:t>
            </a:r>
            <a:endParaRPr lang="en-US" altLang="ja-JP" dirty="0"/>
          </a:p>
          <a:p>
            <a:pPr marL="457200" lvl="1" indent="-457200">
              <a:buFont typeface="+mj-lt"/>
              <a:buAutoNum type="arabicPeriod"/>
            </a:pPr>
            <a:endParaRPr lang="en-US" altLang="ja-JP" dirty="0" smtClean="0"/>
          </a:p>
          <a:p>
            <a:pPr marL="457200" lvl="1" indent="-457200">
              <a:buFont typeface="+mj-lt"/>
              <a:buAutoNum type="arabicPeriod"/>
            </a:pPr>
            <a:r>
              <a:rPr lang="ja-JP" altLang="en-US" dirty="0" smtClean="0"/>
              <a:t>結合テスト以降の障害処理票から障害処理が行われたことを確認し，テストの有効性を判断する</a:t>
            </a:r>
            <a:endParaRPr lang="en-US" altLang="ja-JP" dirty="0" smtClean="0"/>
          </a:p>
          <a:p>
            <a:pPr marL="457200" lvl="1" indent="-457200">
              <a:buFont typeface="+mj-lt"/>
              <a:buAutoNum type="arabicPeriod"/>
            </a:pPr>
            <a:endParaRPr lang="en-US" altLang="ja-JP" dirty="0"/>
          </a:p>
          <a:p>
            <a:pPr marL="457200" lvl="1" indent="-457200">
              <a:buFont typeface="+mj-lt"/>
              <a:buAutoNum type="arabicPeriod"/>
            </a:pPr>
            <a:r>
              <a:rPr lang="ja-JP" altLang="en-US" dirty="0" smtClean="0"/>
              <a:t>障害処理票から，処理済みの項目を抜き出して再テストすし，バグが除去されて，テストに合格することを確認する</a:t>
            </a:r>
            <a:endParaRPr lang="en-US" altLang="ja-JP" dirty="0" smtClean="0"/>
          </a:p>
          <a:p>
            <a:pPr marL="457200" lvl="1" indent="-457200">
              <a:buFont typeface="+mj-lt"/>
              <a:buAutoNum type="arabicPeriod"/>
            </a:pPr>
            <a:endParaRPr lang="en-US" altLang="ja-JP" dirty="0"/>
          </a:p>
          <a:p>
            <a:pPr marL="457200" lvl="1" indent="-457200">
              <a:buFont typeface="+mj-lt"/>
              <a:buAutoNum type="arabicPeriod"/>
            </a:pPr>
            <a:r>
              <a:rPr lang="ja-JP" altLang="en-US" dirty="0" smtClean="0"/>
              <a:t>要件定義書や外部設計書を見ながら，いくつかの独自のテスト項目を作成し，テストを実施する</a:t>
            </a:r>
            <a:endParaRPr lang="en-US" altLang="ja-JP" dirty="0"/>
          </a:p>
        </p:txBody>
      </p:sp>
    </p:spTree>
    <p:extLst>
      <p:ext uri="{BB962C8B-B14F-4D97-AF65-F5344CB8AC3E}">
        <p14:creationId xmlns:p14="http://schemas.microsoft.com/office/powerpoint/2010/main" val="14539570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929</TotalTime>
  <Words>428</Words>
  <Application>Microsoft Office PowerPoint</Application>
  <PresentationFormat>画面に合わせる (4:3)</PresentationFormat>
  <Paragraphs>59</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クラリティ</vt:lpstr>
      <vt:lpstr>受入テスト</vt:lpstr>
      <vt:lpstr>資料</vt:lpstr>
      <vt:lpstr>受入テストとは</vt:lpstr>
      <vt:lpstr>受入テストの期間</vt:lpstr>
      <vt:lpstr>受入テストの作業手順</vt:lpstr>
      <vt:lpstr>受入テストに合格しなかった場合</vt:lpstr>
      <vt:lpstr>やり直しの費用は…</vt:lpstr>
      <vt:lpstr>大規模なシステムの受入テスト</vt:lpstr>
      <vt:lpstr>筆者が考えた 受入テストを効率よく実施する方法</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受入テスト</dc:title>
  <dc:creator>kyusuke</dc:creator>
  <cp:lastModifiedBy>kyusuke</cp:lastModifiedBy>
  <cp:revision>13</cp:revision>
  <dcterms:created xsi:type="dcterms:W3CDTF">2013-12-12T01:05:06Z</dcterms:created>
  <dcterms:modified xsi:type="dcterms:W3CDTF">2013-12-19T16:49:13Z</dcterms:modified>
</cp:coreProperties>
</file>