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70" r:id="rId2"/>
  </p:sldIdLst>
  <p:sldSz cx="6858000" cy="9906000" type="A4"/>
  <p:notesSz cx="7102475" cy="10233025"/>
  <p:defaultTextStyle>
    <a:defPPr>
      <a:defRPr lang="ja-JP"/>
    </a:defPPr>
    <a:lvl1pPr algn="l" rtl="0" fontAlgn="base">
      <a:spcBef>
        <a:spcPct val="0"/>
      </a:spcBef>
      <a:spcAft>
        <a:spcPct val="0"/>
      </a:spcAft>
      <a:defRPr kumimoji="1" sz="1900" b="1" kern="1200">
        <a:solidFill>
          <a:schemeClr val="tx1"/>
        </a:solidFill>
        <a:latin typeface="ＭＳ Ｐゴシック" pitchFamily="50" charset="-128"/>
        <a:ea typeface="ＭＳ Ｐゴシック" pitchFamily="50" charset="-128"/>
        <a:cs typeface="+mn-cs"/>
      </a:defRPr>
    </a:lvl1pPr>
    <a:lvl2pPr marL="457200" algn="l" rtl="0" fontAlgn="base">
      <a:spcBef>
        <a:spcPct val="0"/>
      </a:spcBef>
      <a:spcAft>
        <a:spcPct val="0"/>
      </a:spcAft>
      <a:defRPr kumimoji="1" sz="1900" b="1" kern="1200">
        <a:solidFill>
          <a:schemeClr val="tx1"/>
        </a:solidFill>
        <a:latin typeface="ＭＳ Ｐゴシック" pitchFamily="50" charset="-128"/>
        <a:ea typeface="ＭＳ Ｐゴシック" pitchFamily="50" charset="-128"/>
        <a:cs typeface="+mn-cs"/>
      </a:defRPr>
    </a:lvl2pPr>
    <a:lvl3pPr marL="914400" algn="l" rtl="0" fontAlgn="base">
      <a:spcBef>
        <a:spcPct val="0"/>
      </a:spcBef>
      <a:spcAft>
        <a:spcPct val="0"/>
      </a:spcAft>
      <a:defRPr kumimoji="1" sz="1900" b="1" kern="1200">
        <a:solidFill>
          <a:schemeClr val="tx1"/>
        </a:solidFill>
        <a:latin typeface="ＭＳ Ｐゴシック" pitchFamily="50" charset="-128"/>
        <a:ea typeface="ＭＳ Ｐゴシック" pitchFamily="50" charset="-128"/>
        <a:cs typeface="+mn-cs"/>
      </a:defRPr>
    </a:lvl3pPr>
    <a:lvl4pPr marL="1371600" algn="l" rtl="0" fontAlgn="base">
      <a:spcBef>
        <a:spcPct val="0"/>
      </a:spcBef>
      <a:spcAft>
        <a:spcPct val="0"/>
      </a:spcAft>
      <a:defRPr kumimoji="1" sz="1900" b="1" kern="1200">
        <a:solidFill>
          <a:schemeClr val="tx1"/>
        </a:solidFill>
        <a:latin typeface="ＭＳ Ｐゴシック" pitchFamily="50" charset="-128"/>
        <a:ea typeface="ＭＳ Ｐゴシック" pitchFamily="50" charset="-128"/>
        <a:cs typeface="+mn-cs"/>
      </a:defRPr>
    </a:lvl4pPr>
    <a:lvl5pPr marL="1828800" algn="l" rtl="0" fontAlgn="base">
      <a:spcBef>
        <a:spcPct val="0"/>
      </a:spcBef>
      <a:spcAft>
        <a:spcPct val="0"/>
      </a:spcAft>
      <a:defRPr kumimoji="1" sz="1900" b="1" kern="1200">
        <a:solidFill>
          <a:schemeClr val="tx1"/>
        </a:solidFill>
        <a:latin typeface="ＭＳ Ｐゴシック" pitchFamily="50" charset="-128"/>
        <a:ea typeface="ＭＳ Ｐゴシック" pitchFamily="50" charset="-128"/>
        <a:cs typeface="+mn-cs"/>
      </a:defRPr>
    </a:lvl5pPr>
    <a:lvl6pPr marL="2286000" algn="l" defTabSz="914400" rtl="0" eaLnBrk="1" latinLnBrk="0" hangingPunct="1">
      <a:defRPr kumimoji="1" sz="1900" b="1" kern="1200">
        <a:solidFill>
          <a:schemeClr val="tx1"/>
        </a:solidFill>
        <a:latin typeface="ＭＳ Ｐゴシック" pitchFamily="50" charset="-128"/>
        <a:ea typeface="ＭＳ Ｐゴシック" pitchFamily="50" charset="-128"/>
        <a:cs typeface="+mn-cs"/>
      </a:defRPr>
    </a:lvl6pPr>
    <a:lvl7pPr marL="2743200" algn="l" defTabSz="914400" rtl="0" eaLnBrk="1" latinLnBrk="0" hangingPunct="1">
      <a:defRPr kumimoji="1" sz="1900" b="1" kern="1200">
        <a:solidFill>
          <a:schemeClr val="tx1"/>
        </a:solidFill>
        <a:latin typeface="ＭＳ Ｐゴシック" pitchFamily="50" charset="-128"/>
        <a:ea typeface="ＭＳ Ｐゴシック" pitchFamily="50" charset="-128"/>
        <a:cs typeface="+mn-cs"/>
      </a:defRPr>
    </a:lvl7pPr>
    <a:lvl8pPr marL="3200400" algn="l" defTabSz="914400" rtl="0" eaLnBrk="1" latinLnBrk="0" hangingPunct="1">
      <a:defRPr kumimoji="1" sz="1900" b="1" kern="1200">
        <a:solidFill>
          <a:schemeClr val="tx1"/>
        </a:solidFill>
        <a:latin typeface="ＭＳ Ｐゴシック" pitchFamily="50" charset="-128"/>
        <a:ea typeface="ＭＳ Ｐゴシック" pitchFamily="50" charset="-128"/>
        <a:cs typeface="+mn-cs"/>
      </a:defRPr>
    </a:lvl8pPr>
    <a:lvl9pPr marL="3657600" algn="l" defTabSz="914400" rtl="0" eaLnBrk="1" latinLnBrk="0" hangingPunct="1">
      <a:defRPr kumimoji="1" sz="1900" b="1" kern="1200">
        <a:solidFill>
          <a:schemeClr val="tx1"/>
        </a:solidFill>
        <a:latin typeface="ＭＳ Ｐゴシック" pitchFamily="50" charset="-128"/>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A3A3"/>
    <a:srgbClr val="FFC611"/>
    <a:srgbClr val="579BFF"/>
    <a:srgbClr val="FFB9B9"/>
    <a:srgbClr val="89FFBE"/>
    <a:srgbClr val="FFDDDD"/>
    <a:srgbClr val="A3C8FF"/>
    <a:srgbClr val="FFC9C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550" autoAdjust="0"/>
    <p:restoredTop sz="94660"/>
  </p:normalViewPr>
  <p:slideViewPr>
    <p:cSldViewPr>
      <p:cViewPr>
        <p:scale>
          <a:sx n="150" d="100"/>
          <a:sy n="150" d="100"/>
        </p:scale>
        <p:origin x="-4098" y="240"/>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2196" y="-114"/>
      </p:cViewPr>
      <p:guideLst>
        <p:guide orient="horz" pos="3224"/>
        <p:guide pos="2238"/>
      </p:guideLst>
    </p:cSldViewPr>
  </p:notesViewPr>
  <p:gridSpacing cx="184343675" cy="184343675"/>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H:\Okinawa\paper\&#20462;&#27491;&#29575;.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ja-JP"/>
  <c:clrMapOvr bg1="lt1" tx1="dk1" bg2="lt2" tx2="dk2" accent1="accent1" accent2="accent2" accent3="accent3" accent4="accent4" accent5="accent5" accent6="accent6" hlink="hlink" folHlink="folHlink"/>
  <c:chart>
    <c:plotArea>
      <c:layout/>
      <c:barChart>
        <c:barDir val="col"/>
        <c:grouping val="clustered"/>
        <c:ser>
          <c:idx val="1"/>
          <c:order val="0"/>
          <c:tx>
            <c:strRef>
              <c:f>Sheet1!$B$1</c:f>
              <c:strCache>
                <c:ptCount val="1"/>
                <c:pt idx="0">
                  <c:v>開発者数</c:v>
                </c:pt>
              </c:strCache>
            </c:strRef>
          </c:tx>
          <c:spPr>
            <a:solidFill>
              <a:schemeClr val="accent5">
                <a:lumMod val="40000"/>
                <a:lumOff val="60000"/>
              </a:schemeClr>
            </a:solidFill>
            <a:ln>
              <a:solidFill>
                <a:schemeClr val="bg1">
                  <a:lumMod val="85000"/>
                </a:schemeClr>
              </a:solidFill>
            </a:ln>
          </c:spPr>
          <c:cat>
            <c:numRef>
              <c:f>Sheet1!$A$3:$A$93</c:f>
              <c:numCache>
                <c:formatCode>General</c:formatCode>
                <c:ptCount val="91"/>
                <c:pt idx="0">
                  <c:v>200104</c:v>
                </c:pt>
                <c:pt idx="1">
                  <c:v>200105</c:v>
                </c:pt>
                <c:pt idx="2">
                  <c:v>200106</c:v>
                </c:pt>
                <c:pt idx="3">
                  <c:v>200107</c:v>
                </c:pt>
                <c:pt idx="4">
                  <c:v>200108</c:v>
                </c:pt>
                <c:pt idx="5">
                  <c:v>200109</c:v>
                </c:pt>
                <c:pt idx="6">
                  <c:v>200110</c:v>
                </c:pt>
                <c:pt idx="7">
                  <c:v>200111</c:v>
                </c:pt>
                <c:pt idx="8">
                  <c:v>200112</c:v>
                </c:pt>
                <c:pt idx="9">
                  <c:v>200201</c:v>
                </c:pt>
                <c:pt idx="10">
                  <c:v>200202</c:v>
                </c:pt>
                <c:pt idx="11">
                  <c:v>200203</c:v>
                </c:pt>
                <c:pt idx="12">
                  <c:v>200205</c:v>
                </c:pt>
                <c:pt idx="13">
                  <c:v>200206</c:v>
                </c:pt>
                <c:pt idx="14">
                  <c:v>200207</c:v>
                </c:pt>
                <c:pt idx="15">
                  <c:v>200208</c:v>
                </c:pt>
                <c:pt idx="16">
                  <c:v>200209</c:v>
                </c:pt>
                <c:pt idx="17">
                  <c:v>200210</c:v>
                </c:pt>
                <c:pt idx="18">
                  <c:v>200211</c:v>
                </c:pt>
                <c:pt idx="19">
                  <c:v>200212</c:v>
                </c:pt>
                <c:pt idx="20">
                  <c:v>200301</c:v>
                </c:pt>
                <c:pt idx="21">
                  <c:v>200302</c:v>
                </c:pt>
                <c:pt idx="22">
                  <c:v>200303</c:v>
                </c:pt>
                <c:pt idx="23">
                  <c:v>200304</c:v>
                </c:pt>
                <c:pt idx="24">
                  <c:v>200305</c:v>
                </c:pt>
                <c:pt idx="25">
                  <c:v>200306</c:v>
                </c:pt>
                <c:pt idx="26">
                  <c:v>200307</c:v>
                </c:pt>
                <c:pt idx="27">
                  <c:v>200308</c:v>
                </c:pt>
                <c:pt idx="28">
                  <c:v>200309</c:v>
                </c:pt>
                <c:pt idx="29">
                  <c:v>200310</c:v>
                </c:pt>
                <c:pt idx="30">
                  <c:v>200311</c:v>
                </c:pt>
                <c:pt idx="31">
                  <c:v>200312</c:v>
                </c:pt>
                <c:pt idx="32">
                  <c:v>200401</c:v>
                </c:pt>
                <c:pt idx="33">
                  <c:v>200402</c:v>
                </c:pt>
                <c:pt idx="34">
                  <c:v>200403</c:v>
                </c:pt>
                <c:pt idx="35">
                  <c:v>200404</c:v>
                </c:pt>
                <c:pt idx="36">
                  <c:v>200405</c:v>
                </c:pt>
                <c:pt idx="37">
                  <c:v>200406</c:v>
                </c:pt>
                <c:pt idx="38">
                  <c:v>200407</c:v>
                </c:pt>
                <c:pt idx="39">
                  <c:v>200408</c:v>
                </c:pt>
                <c:pt idx="40">
                  <c:v>200409</c:v>
                </c:pt>
                <c:pt idx="41">
                  <c:v>200410</c:v>
                </c:pt>
                <c:pt idx="42">
                  <c:v>200411</c:v>
                </c:pt>
                <c:pt idx="43">
                  <c:v>200412</c:v>
                </c:pt>
                <c:pt idx="44">
                  <c:v>200501</c:v>
                </c:pt>
                <c:pt idx="45">
                  <c:v>200502</c:v>
                </c:pt>
                <c:pt idx="46">
                  <c:v>200503</c:v>
                </c:pt>
                <c:pt idx="47">
                  <c:v>200504</c:v>
                </c:pt>
                <c:pt idx="48">
                  <c:v>200505</c:v>
                </c:pt>
                <c:pt idx="49">
                  <c:v>200506</c:v>
                </c:pt>
                <c:pt idx="50">
                  <c:v>200507</c:v>
                </c:pt>
                <c:pt idx="51">
                  <c:v>200508</c:v>
                </c:pt>
                <c:pt idx="52">
                  <c:v>200509</c:v>
                </c:pt>
                <c:pt idx="53">
                  <c:v>200510</c:v>
                </c:pt>
                <c:pt idx="54">
                  <c:v>200511</c:v>
                </c:pt>
                <c:pt idx="55">
                  <c:v>200512</c:v>
                </c:pt>
                <c:pt idx="56">
                  <c:v>200601</c:v>
                </c:pt>
                <c:pt idx="57">
                  <c:v>200602</c:v>
                </c:pt>
                <c:pt idx="58">
                  <c:v>200603</c:v>
                </c:pt>
                <c:pt idx="59">
                  <c:v>200604</c:v>
                </c:pt>
                <c:pt idx="60">
                  <c:v>200605</c:v>
                </c:pt>
                <c:pt idx="61">
                  <c:v>200606</c:v>
                </c:pt>
                <c:pt idx="62">
                  <c:v>200607</c:v>
                </c:pt>
                <c:pt idx="63">
                  <c:v>200608</c:v>
                </c:pt>
                <c:pt idx="64">
                  <c:v>200609</c:v>
                </c:pt>
                <c:pt idx="65">
                  <c:v>200610</c:v>
                </c:pt>
                <c:pt idx="66">
                  <c:v>200611</c:v>
                </c:pt>
                <c:pt idx="67">
                  <c:v>200612</c:v>
                </c:pt>
                <c:pt idx="68">
                  <c:v>200701</c:v>
                </c:pt>
                <c:pt idx="69">
                  <c:v>200702</c:v>
                </c:pt>
                <c:pt idx="70">
                  <c:v>200703</c:v>
                </c:pt>
                <c:pt idx="71">
                  <c:v>200704</c:v>
                </c:pt>
                <c:pt idx="72">
                  <c:v>200705</c:v>
                </c:pt>
                <c:pt idx="73">
                  <c:v>200706</c:v>
                </c:pt>
                <c:pt idx="74">
                  <c:v>200707</c:v>
                </c:pt>
                <c:pt idx="75">
                  <c:v>200708</c:v>
                </c:pt>
                <c:pt idx="76">
                  <c:v>200709</c:v>
                </c:pt>
                <c:pt idx="77">
                  <c:v>200710</c:v>
                </c:pt>
                <c:pt idx="78">
                  <c:v>200711</c:v>
                </c:pt>
                <c:pt idx="79">
                  <c:v>200712</c:v>
                </c:pt>
                <c:pt idx="80">
                  <c:v>200801</c:v>
                </c:pt>
                <c:pt idx="81">
                  <c:v>200802</c:v>
                </c:pt>
                <c:pt idx="82">
                  <c:v>200803</c:v>
                </c:pt>
                <c:pt idx="83">
                  <c:v>200804</c:v>
                </c:pt>
                <c:pt idx="84">
                  <c:v>200805</c:v>
                </c:pt>
                <c:pt idx="85">
                  <c:v>200806</c:v>
                </c:pt>
                <c:pt idx="86">
                  <c:v>200807</c:v>
                </c:pt>
                <c:pt idx="87">
                  <c:v>200808</c:v>
                </c:pt>
                <c:pt idx="88">
                  <c:v>200809</c:v>
                </c:pt>
                <c:pt idx="89">
                  <c:v>200810</c:v>
                </c:pt>
                <c:pt idx="90">
                  <c:v>200811</c:v>
                </c:pt>
              </c:numCache>
            </c:numRef>
          </c:cat>
          <c:val>
            <c:numRef>
              <c:f>Sheet1!$B$3:$B$93</c:f>
              <c:numCache>
                <c:formatCode>General</c:formatCode>
                <c:ptCount val="91"/>
                <c:pt idx="0">
                  <c:v>3</c:v>
                </c:pt>
                <c:pt idx="1">
                  <c:v>0</c:v>
                </c:pt>
                <c:pt idx="2">
                  <c:v>0</c:v>
                </c:pt>
                <c:pt idx="3">
                  <c:v>0</c:v>
                </c:pt>
                <c:pt idx="4">
                  <c:v>0</c:v>
                </c:pt>
                <c:pt idx="5">
                  <c:v>2</c:v>
                </c:pt>
                <c:pt idx="6">
                  <c:v>0</c:v>
                </c:pt>
                <c:pt idx="7">
                  <c:v>0</c:v>
                </c:pt>
                <c:pt idx="8">
                  <c:v>0</c:v>
                </c:pt>
                <c:pt idx="9">
                  <c:v>0</c:v>
                </c:pt>
                <c:pt idx="10">
                  <c:v>4</c:v>
                </c:pt>
                <c:pt idx="11">
                  <c:v>0</c:v>
                </c:pt>
                <c:pt idx="12">
                  <c:v>0</c:v>
                </c:pt>
                <c:pt idx="13">
                  <c:v>5</c:v>
                </c:pt>
                <c:pt idx="14">
                  <c:v>0</c:v>
                </c:pt>
                <c:pt idx="15">
                  <c:v>0</c:v>
                </c:pt>
                <c:pt idx="16">
                  <c:v>71</c:v>
                </c:pt>
                <c:pt idx="17">
                  <c:v>125</c:v>
                </c:pt>
                <c:pt idx="18">
                  <c:v>91</c:v>
                </c:pt>
                <c:pt idx="19">
                  <c:v>71</c:v>
                </c:pt>
                <c:pt idx="20">
                  <c:v>86</c:v>
                </c:pt>
                <c:pt idx="21">
                  <c:v>113</c:v>
                </c:pt>
                <c:pt idx="22">
                  <c:v>142</c:v>
                </c:pt>
                <c:pt idx="23">
                  <c:v>123</c:v>
                </c:pt>
                <c:pt idx="24">
                  <c:v>200</c:v>
                </c:pt>
                <c:pt idx="25">
                  <c:v>156</c:v>
                </c:pt>
                <c:pt idx="26">
                  <c:v>334</c:v>
                </c:pt>
                <c:pt idx="27">
                  <c:v>249</c:v>
                </c:pt>
                <c:pt idx="28">
                  <c:v>200</c:v>
                </c:pt>
                <c:pt idx="29">
                  <c:v>198</c:v>
                </c:pt>
                <c:pt idx="30">
                  <c:v>202</c:v>
                </c:pt>
                <c:pt idx="31">
                  <c:v>242</c:v>
                </c:pt>
                <c:pt idx="32">
                  <c:v>164</c:v>
                </c:pt>
                <c:pt idx="33">
                  <c:v>232</c:v>
                </c:pt>
                <c:pt idx="34">
                  <c:v>186</c:v>
                </c:pt>
                <c:pt idx="35">
                  <c:v>184</c:v>
                </c:pt>
                <c:pt idx="36">
                  <c:v>193</c:v>
                </c:pt>
                <c:pt idx="37">
                  <c:v>323</c:v>
                </c:pt>
                <c:pt idx="38">
                  <c:v>406</c:v>
                </c:pt>
                <c:pt idx="39">
                  <c:v>390</c:v>
                </c:pt>
                <c:pt idx="40">
                  <c:v>433</c:v>
                </c:pt>
                <c:pt idx="41">
                  <c:v>359</c:v>
                </c:pt>
                <c:pt idx="42">
                  <c:v>311</c:v>
                </c:pt>
                <c:pt idx="43">
                  <c:v>266</c:v>
                </c:pt>
                <c:pt idx="44">
                  <c:v>213</c:v>
                </c:pt>
                <c:pt idx="45">
                  <c:v>277</c:v>
                </c:pt>
                <c:pt idx="46">
                  <c:v>297</c:v>
                </c:pt>
                <c:pt idx="47">
                  <c:v>317</c:v>
                </c:pt>
                <c:pt idx="48">
                  <c:v>275</c:v>
                </c:pt>
                <c:pt idx="49">
                  <c:v>271</c:v>
                </c:pt>
                <c:pt idx="50">
                  <c:v>260</c:v>
                </c:pt>
                <c:pt idx="51">
                  <c:v>347</c:v>
                </c:pt>
                <c:pt idx="52">
                  <c:v>299</c:v>
                </c:pt>
                <c:pt idx="53">
                  <c:v>240</c:v>
                </c:pt>
                <c:pt idx="54">
                  <c:v>132</c:v>
                </c:pt>
                <c:pt idx="55">
                  <c:v>132</c:v>
                </c:pt>
                <c:pt idx="56">
                  <c:v>167</c:v>
                </c:pt>
                <c:pt idx="57">
                  <c:v>210</c:v>
                </c:pt>
                <c:pt idx="58">
                  <c:v>201</c:v>
                </c:pt>
                <c:pt idx="59">
                  <c:v>136</c:v>
                </c:pt>
                <c:pt idx="60">
                  <c:v>197</c:v>
                </c:pt>
                <c:pt idx="61">
                  <c:v>263</c:v>
                </c:pt>
                <c:pt idx="62">
                  <c:v>258</c:v>
                </c:pt>
                <c:pt idx="63">
                  <c:v>300</c:v>
                </c:pt>
                <c:pt idx="64">
                  <c:v>162</c:v>
                </c:pt>
                <c:pt idx="65">
                  <c:v>167</c:v>
                </c:pt>
                <c:pt idx="66">
                  <c:v>190</c:v>
                </c:pt>
                <c:pt idx="67">
                  <c:v>113</c:v>
                </c:pt>
                <c:pt idx="68">
                  <c:v>142</c:v>
                </c:pt>
                <c:pt idx="69">
                  <c:v>169</c:v>
                </c:pt>
                <c:pt idx="70">
                  <c:v>190</c:v>
                </c:pt>
                <c:pt idx="71">
                  <c:v>153</c:v>
                </c:pt>
                <c:pt idx="72">
                  <c:v>189</c:v>
                </c:pt>
                <c:pt idx="73">
                  <c:v>201</c:v>
                </c:pt>
                <c:pt idx="74">
                  <c:v>362</c:v>
                </c:pt>
                <c:pt idx="75">
                  <c:v>271</c:v>
                </c:pt>
                <c:pt idx="76">
                  <c:v>310</c:v>
                </c:pt>
                <c:pt idx="77">
                  <c:v>294</c:v>
                </c:pt>
                <c:pt idx="78">
                  <c:v>341</c:v>
                </c:pt>
                <c:pt idx="79">
                  <c:v>408</c:v>
                </c:pt>
                <c:pt idx="80">
                  <c:v>385</c:v>
                </c:pt>
                <c:pt idx="81">
                  <c:v>439</c:v>
                </c:pt>
                <c:pt idx="82">
                  <c:v>437</c:v>
                </c:pt>
                <c:pt idx="83">
                  <c:v>415</c:v>
                </c:pt>
                <c:pt idx="84">
                  <c:v>334</c:v>
                </c:pt>
                <c:pt idx="85">
                  <c:v>302</c:v>
                </c:pt>
                <c:pt idx="86">
                  <c:v>376</c:v>
                </c:pt>
                <c:pt idx="87">
                  <c:v>245</c:v>
                </c:pt>
                <c:pt idx="88">
                  <c:v>279</c:v>
                </c:pt>
                <c:pt idx="89">
                  <c:v>272</c:v>
                </c:pt>
                <c:pt idx="90">
                  <c:v>194</c:v>
                </c:pt>
              </c:numCache>
            </c:numRef>
          </c:val>
        </c:ser>
        <c:gapWidth val="0"/>
        <c:axId val="158804992"/>
        <c:axId val="158839552"/>
      </c:barChart>
      <c:lineChart>
        <c:grouping val="standard"/>
        <c:ser>
          <c:idx val="2"/>
          <c:order val="1"/>
          <c:tx>
            <c:v>障害修正率</c:v>
          </c:tx>
          <c:spPr>
            <a:ln w="15875">
              <a:solidFill>
                <a:srgbClr val="000000"/>
              </a:solidFill>
            </a:ln>
          </c:spPr>
          <c:marker>
            <c:symbol val="none"/>
          </c:marker>
          <c:val>
            <c:numRef>
              <c:f>Sheet1!$F$3:$F$93</c:f>
              <c:numCache>
                <c:formatCode>0.000%</c:formatCode>
                <c:ptCount val="9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4.0241448692152869E-3</c:v>
                </c:pt>
                <c:pt idx="17">
                  <c:v>4.816326530612247E-3</c:v>
                </c:pt>
                <c:pt idx="18">
                  <c:v>5.451912428656616E-3</c:v>
                </c:pt>
                <c:pt idx="19">
                  <c:v>3.3534540576794104E-3</c:v>
                </c:pt>
                <c:pt idx="20">
                  <c:v>1.6398330351818729E-3</c:v>
                </c:pt>
                <c:pt idx="21">
                  <c:v>1.3110455588331699E-3</c:v>
                </c:pt>
                <c:pt idx="22">
                  <c:v>1.781774987273036E-3</c:v>
                </c:pt>
                <c:pt idx="23">
                  <c:v>1.2507817385866171E-3</c:v>
                </c:pt>
                <c:pt idx="24">
                  <c:v>1.1340206185567019E-3</c:v>
                </c:pt>
                <c:pt idx="25">
                  <c:v>1.0789540492510796E-3</c:v>
                </c:pt>
                <c:pt idx="26">
                  <c:v>1.9110714740731309E-4</c:v>
                </c:pt>
                <c:pt idx="27">
                  <c:v>1.3748688447483637E-3</c:v>
                </c:pt>
                <c:pt idx="28">
                  <c:v>2.2173913043478277E-3</c:v>
                </c:pt>
                <c:pt idx="29">
                  <c:v>1.1961722488038284E-3</c:v>
                </c:pt>
                <c:pt idx="30">
                  <c:v>1.9915784681916477E-3</c:v>
                </c:pt>
                <c:pt idx="31">
                  <c:v>8.586454867446614E-4</c:v>
                </c:pt>
                <c:pt idx="32">
                  <c:v>1.7073170731707328E-3</c:v>
                </c:pt>
                <c:pt idx="33">
                  <c:v>4.7144396551724156E-4</c:v>
                </c:pt>
                <c:pt idx="34">
                  <c:v>1.0601241859760717E-3</c:v>
                </c:pt>
                <c:pt idx="35">
                  <c:v>4.7258979206049167E-4</c:v>
                </c:pt>
                <c:pt idx="36">
                  <c:v>2.129320746681811E-4</c:v>
                </c:pt>
                <c:pt idx="37">
                  <c:v>5.8277180841376816E-4</c:v>
                </c:pt>
                <c:pt idx="38">
                  <c:v>3.2126793745984155E-4</c:v>
                </c:pt>
                <c:pt idx="39">
                  <c:v>8.622645790787388E-4</c:v>
                </c:pt>
                <c:pt idx="40">
                  <c:v>7.3575997874471191E-4</c:v>
                </c:pt>
                <c:pt idx="41">
                  <c:v>6.7058702156195214E-4</c:v>
                </c:pt>
                <c:pt idx="42">
                  <c:v>1.2912373091627221E-3</c:v>
                </c:pt>
                <c:pt idx="43">
                  <c:v>8.0558539205155761E-4</c:v>
                </c:pt>
                <c:pt idx="44">
                  <c:v>8.3137715179968708E-4</c:v>
                </c:pt>
                <c:pt idx="45">
                  <c:v>4.056301464324833E-4</c:v>
                </c:pt>
                <c:pt idx="46">
                  <c:v>8.8261253309797035E-4</c:v>
                </c:pt>
                <c:pt idx="47">
                  <c:v>8.8611632935171761E-4</c:v>
                </c:pt>
                <c:pt idx="48">
                  <c:v>8.2853855005753747E-4</c:v>
                </c:pt>
                <c:pt idx="49">
                  <c:v>5.1250512505125051E-4</c:v>
                </c:pt>
                <c:pt idx="50">
                  <c:v>1.1341222879684421E-3</c:v>
                </c:pt>
                <c:pt idx="51">
                  <c:v>8.7708307229670515E-4</c:v>
                </c:pt>
                <c:pt idx="52">
                  <c:v>1.4660741283731163E-3</c:v>
                </c:pt>
                <c:pt idx="53">
                  <c:v>1.3194444444444445E-3</c:v>
                </c:pt>
                <c:pt idx="54">
                  <c:v>2.5680534155110434E-3</c:v>
                </c:pt>
                <c:pt idx="55">
                  <c:v>3.5236081747709667E-4</c:v>
                </c:pt>
                <c:pt idx="56">
                  <c:v>7.9840319361277462E-4</c:v>
                </c:pt>
                <c:pt idx="57">
                  <c:v>1.0476190476190477E-3</c:v>
                </c:pt>
                <c:pt idx="58">
                  <c:v>7.9601990049751295E-4</c:v>
                </c:pt>
                <c:pt idx="59">
                  <c:v>1.0974539069359089E-3</c:v>
                </c:pt>
                <c:pt idx="60">
                  <c:v>8.6828746994389568E-4</c:v>
                </c:pt>
                <c:pt idx="61">
                  <c:v>6.9927013679472072E-4</c:v>
                </c:pt>
                <c:pt idx="62">
                  <c:v>9.2686215032018856E-4</c:v>
                </c:pt>
                <c:pt idx="63">
                  <c:v>1.0283687943262415E-3</c:v>
                </c:pt>
                <c:pt idx="64">
                  <c:v>1.9526329050138585E-3</c:v>
                </c:pt>
                <c:pt idx="65">
                  <c:v>2.0192173791950992E-3</c:v>
                </c:pt>
                <c:pt idx="66">
                  <c:v>8.5526315789473807E-4</c:v>
                </c:pt>
                <c:pt idx="67">
                  <c:v>1.3110455588331699E-3</c:v>
                </c:pt>
                <c:pt idx="68">
                  <c:v>1.2141816415735802E-3</c:v>
                </c:pt>
                <c:pt idx="69">
                  <c:v>7.3964497041420182E-4</c:v>
                </c:pt>
                <c:pt idx="70">
                  <c:v>3.5481963335304577E-4</c:v>
                </c:pt>
                <c:pt idx="71">
                  <c:v>3.7707390648567153E-4</c:v>
                </c:pt>
                <c:pt idx="72">
                  <c:v>5.6689342403628098E-4</c:v>
                </c:pt>
                <c:pt idx="73">
                  <c:v>1.7851916886157447E-3</c:v>
                </c:pt>
                <c:pt idx="74">
                  <c:v>8.6015813676514378E-4</c:v>
                </c:pt>
                <c:pt idx="75">
                  <c:v>1.2162691459316833E-3</c:v>
                </c:pt>
                <c:pt idx="76">
                  <c:v>9.2695587690025947E-4</c:v>
                </c:pt>
                <c:pt idx="77">
                  <c:v>8.2735797021511314E-4</c:v>
                </c:pt>
                <c:pt idx="78">
                  <c:v>8.0474664120575598E-4</c:v>
                </c:pt>
                <c:pt idx="79">
                  <c:v>7.8202487220569198E-4</c:v>
                </c:pt>
                <c:pt idx="80">
                  <c:v>8.1168831168831218E-4</c:v>
                </c:pt>
                <c:pt idx="81">
                  <c:v>8.0491319011244671E-4</c:v>
                </c:pt>
                <c:pt idx="82">
                  <c:v>9.0266285542349987E-4</c:v>
                </c:pt>
                <c:pt idx="83">
                  <c:v>1.0401317500216695E-3</c:v>
                </c:pt>
                <c:pt idx="84">
                  <c:v>1.8517182502464954E-3</c:v>
                </c:pt>
                <c:pt idx="85">
                  <c:v>1.4440073694169209E-3</c:v>
                </c:pt>
                <c:pt idx="86">
                  <c:v>3.1457332418210972E-4</c:v>
                </c:pt>
                <c:pt idx="87">
                  <c:v>1.2805122048819536E-3</c:v>
                </c:pt>
                <c:pt idx="88">
                  <c:v>1.1150935882118685E-3</c:v>
                </c:pt>
                <c:pt idx="89">
                  <c:v>2.0818568391211909E-3</c:v>
                </c:pt>
                <c:pt idx="90">
                  <c:v>2.9766226223319299E-3</c:v>
                </c:pt>
              </c:numCache>
            </c:numRef>
          </c:val>
        </c:ser>
        <c:marker val="1"/>
        <c:axId val="158851072"/>
        <c:axId val="158841088"/>
      </c:lineChart>
      <c:catAx>
        <c:axId val="158804992"/>
        <c:scaling>
          <c:orientation val="minMax"/>
        </c:scaling>
        <c:axPos val="b"/>
        <c:numFmt formatCode="General" sourceLinked="1"/>
        <c:tickLblPos val="nextTo"/>
        <c:txPr>
          <a:bodyPr/>
          <a:lstStyle/>
          <a:p>
            <a:pPr>
              <a:defRPr sz="1100"/>
            </a:pPr>
            <a:endParaRPr lang="ja-JP"/>
          </a:p>
        </c:txPr>
        <c:crossAx val="158839552"/>
        <c:crosses val="autoZero"/>
        <c:auto val="1"/>
        <c:lblAlgn val="ctr"/>
        <c:lblOffset val="100"/>
        <c:tickLblSkip val="24"/>
      </c:catAx>
      <c:valAx>
        <c:axId val="158839552"/>
        <c:scaling>
          <c:orientation val="minMax"/>
        </c:scaling>
        <c:axPos val="l"/>
        <c:majorGridlines/>
        <c:numFmt formatCode="General" sourceLinked="1"/>
        <c:tickLblPos val="nextTo"/>
        <c:txPr>
          <a:bodyPr/>
          <a:lstStyle/>
          <a:p>
            <a:pPr>
              <a:defRPr sz="1100"/>
            </a:pPr>
            <a:endParaRPr lang="ja-JP"/>
          </a:p>
        </c:txPr>
        <c:crossAx val="158804992"/>
        <c:crosses val="autoZero"/>
        <c:crossBetween val="between"/>
      </c:valAx>
      <c:valAx>
        <c:axId val="158841088"/>
        <c:scaling>
          <c:orientation val="minMax"/>
          <c:max val="1.0000000000000021E-2"/>
          <c:min val="0"/>
        </c:scaling>
        <c:axPos val="r"/>
        <c:numFmt formatCode="0.0%" sourceLinked="0"/>
        <c:tickLblPos val="nextTo"/>
        <c:txPr>
          <a:bodyPr/>
          <a:lstStyle/>
          <a:p>
            <a:pPr>
              <a:defRPr sz="1050"/>
            </a:pPr>
            <a:endParaRPr lang="ja-JP"/>
          </a:p>
        </c:txPr>
        <c:crossAx val="158851072"/>
        <c:crosses val="max"/>
        <c:crossBetween val="between"/>
        <c:majorUnit val="1.0000000000000028E-3"/>
      </c:valAx>
      <c:catAx>
        <c:axId val="158851072"/>
        <c:scaling>
          <c:orientation val="minMax"/>
        </c:scaling>
        <c:delete val="1"/>
        <c:axPos val="b"/>
        <c:tickLblPos val="nextTo"/>
        <c:crossAx val="158841088"/>
        <c:crosses val="autoZero"/>
        <c:auto val="1"/>
        <c:lblAlgn val="ctr"/>
        <c:lblOffset val="100"/>
      </c:catAx>
    </c:plotArea>
    <c:legend>
      <c:legendPos val="l"/>
      <c:layout>
        <c:manualLayout>
          <c:xMode val="edge"/>
          <c:yMode val="edge"/>
          <c:x val="0.14159252569848588"/>
          <c:y val="0.12779953825408677"/>
          <c:w val="0.27214068236042982"/>
          <c:h val="0.15928876242187087"/>
        </c:manualLayout>
      </c:layout>
      <c:overlay val="1"/>
      <c:spPr>
        <a:solidFill>
          <a:schemeClr val="bg1"/>
        </a:solidFill>
        <a:ln>
          <a:solidFill>
            <a:schemeClr val="tx1"/>
          </a:solidFill>
        </a:ln>
      </c:spPr>
      <c:txPr>
        <a:bodyPr/>
        <a:lstStyle/>
        <a:p>
          <a:pPr>
            <a:defRPr sz="600"/>
          </a:pPr>
          <a:endParaRPr lang="ja-JP"/>
        </a:p>
      </c:txPr>
    </c:legend>
    <c:plotVisOnly val="1"/>
    <c:dispBlanksAs val="gap"/>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6575" cy="512763"/>
          </a:xfrm>
          <a:prstGeom prst="rect">
            <a:avLst/>
          </a:prstGeom>
          <a:noFill/>
          <a:ln w="9525">
            <a:noFill/>
            <a:miter lim="800000"/>
            <a:headEnd/>
            <a:tailEnd/>
          </a:ln>
        </p:spPr>
        <p:txBody>
          <a:bodyPr vert="horz" wrap="square" lIns="98962" tIns="49482" rIns="98962" bIns="49482" numCol="1" anchor="t" anchorCtr="0" compatLnSpc="1">
            <a:prstTxWarp prst="textNoShape">
              <a:avLst/>
            </a:prstTxWarp>
          </a:bodyPr>
          <a:lstStyle>
            <a:lvl1pPr defTabSz="987425">
              <a:defRPr sz="1300" b="0" smtClean="0"/>
            </a:lvl1pPr>
          </a:lstStyle>
          <a:p>
            <a:pPr>
              <a:defRPr/>
            </a:pPr>
            <a:endParaRPr lang="en-US" altLang="ja-JP"/>
          </a:p>
        </p:txBody>
      </p:sp>
      <p:sp>
        <p:nvSpPr>
          <p:cNvPr id="5123" name="Rectangle 3"/>
          <p:cNvSpPr>
            <a:spLocks noGrp="1" noChangeArrowheads="1"/>
          </p:cNvSpPr>
          <p:nvPr>
            <p:ph type="dt" sz="quarter" idx="1"/>
          </p:nvPr>
        </p:nvSpPr>
        <p:spPr bwMode="auto">
          <a:xfrm>
            <a:off x="4024313" y="0"/>
            <a:ext cx="3078162" cy="512763"/>
          </a:xfrm>
          <a:prstGeom prst="rect">
            <a:avLst/>
          </a:prstGeom>
          <a:noFill/>
          <a:ln w="9525">
            <a:noFill/>
            <a:miter lim="800000"/>
            <a:headEnd/>
            <a:tailEnd/>
          </a:ln>
        </p:spPr>
        <p:txBody>
          <a:bodyPr vert="horz" wrap="square" lIns="98962" tIns="49482" rIns="98962" bIns="49482" numCol="1" anchor="t" anchorCtr="0" compatLnSpc="1">
            <a:prstTxWarp prst="textNoShape">
              <a:avLst/>
            </a:prstTxWarp>
          </a:bodyPr>
          <a:lstStyle>
            <a:lvl1pPr algn="r" defTabSz="987425">
              <a:defRPr sz="1300" b="0" smtClean="0"/>
            </a:lvl1pPr>
          </a:lstStyle>
          <a:p>
            <a:pPr>
              <a:defRPr/>
            </a:pPr>
            <a:endParaRPr lang="en-US" altLang="ja-JP"/>
          </a:p>
        </p:txBody>
      </p:sp>
      <p:sp>
        <p:nvSpPr>
          <p:cNvPr id="5124" name="Rectangle 4"/>
          <p:cNvSpPr>
            <a:spLocks noGrp="1" noChangeArrowheads="1"/>
          </p:cNvSpPr>
          <p:nvPr>
            <p:ph type="ftr" sz="quarter" idx="2"/>
          </p:nvPr>
        </p:nvSpPr>
        <p:spPr bwMode="auto">
          <a:xfrm>
            <a:off x="0" y="9720263"/>
            <a:ext cx="3076575" cy="512762"/>
          </a:xfrm>
          <a:prstGeom prst="rect">
            <a:avLst/>
          </a:prstGeom>
          <a:noFill/>
          <a:ln w="9525">
            <a:noFill/>
            <a:miter lim="800000"/>
            <a:headEnd/>
            <a:tailEnd/>
          </a:ln>
        </p:spPr>
        <p:txBody>
          <a:bodyPr vert="horz" wrap="square" lIns="98962" tIns="49482" rIns="98962" bIns="49482" numCol="1" anchor="b" anchorCtr="0" compatLnSpc="1">
            <a:prstTxWarp prst="textNoShape">
              <a:avLst/>
            </a:prstTxWarp>
          </a:bodyPr>
          <a:lstStyle>
            <a:lvl1pPr defTabSz="987425">
              <a:defRPr sz="1300" b="0" smtClean="0"/>
            </a:lvl1pPr>
          </a:lstStyle>
          <a:p>
            <a:pPr>
              <a:defRPr/>
            </a:pPr>
            <a:endParaRPr lang="en-US" altLang="ja-JP"/>
          </a:p>
        </p:txBody>
      </p:sp>
      <p:sp>
        <p:nvSpPr>
          <p:cNvPr id="5125" name="Rectangle 5"/>
          <p:cNvSpPr>
            <a:spLocks noGrp="1" noChangeArrowheads="1"/>
          </p:cNvSpPr>
          <p:nvPr>
            <p:ph type="sldNum" sz="quarter" idx="3"/>
          </p:nvPr>
        </p:nvSpPr>
        <p:spPr bwMode="auto">
          <a:xfrm>
            <a:off x="4024313" y="9720263"/>
            <a:ext cx="3078162" cy="512762"/>
          </a:xfrm>
          <a:prstGeom prst="rect">
            <a:avLst/>
          </a:prstGeom>
          <a:noFill/>
          <a:ln w="9525">
            <a:noFill/>
            <a:miter lim="800000"/>
            <a:headEnd/>
            <a:tailEnd/>
          </a:ln>
        </p:spPr>
        <p:txBody>
          <a:bodyPr vert="horz" wrap="square" lIns="98962" tIns="49482" rIns="98962" bIns="49482" numCol="1" anchor="b" anchorCtr="0" compatLnSpc="1">
            <a:prstTxWarp prst="textNoShape">
              <a:avLst/>
            </a:prstTxWarp>
          </a:bodyPr>
          <a:lstStyle>
            <a:lvl1pPr algn="r" defTabSz="987425">
              <a:defRPr sz="1300" b="0" smtClean="0"/>
            </a:lvl1pPr>
          </a:lstStyle>
          <a:p>
            <a:pPr>
              <a:defRPr/>
            </a:pPr>
            <a:fld id="{C3BBAA66-1BE0-46A3-AFBB-7F9978A9079B}" type="slidenum">
              <a:rPr lang="en-US" altLang="ja-JP"/>
              <a:pPr>
                <a:defRPr/>
              </a:pPr>
              <a:t>&lt;#&gt;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050"/>
          <p:cNvSpPr>
            <a:spLocks noGrp="1" noChangeArrowheads="1"/>
          </p:cNvSpPr>
          <p:nvPr>
            <p:ph type="hdr" sz="quarter"/>
          </p:nvPr>
        </p:nvSpPr>
        <p:spPr bwMode="auto">
          <a:xfrm>
            <a:off x="0" y="0"/>
            <a:ext cx="3071813" cy="511175"/>
          </a:xfrm>
          <a:prstGeom prst="rect">
            <a:avLst/>
          </a:prstGeom>
          <a:noFill/>
          <a:ln w="9525">
            <a:noFill/>
            <a:miter lim="800000"/>
            <a:headEnd/>
            <a:tailEnd/>
          </a:ln>
        </p:spPr>
        <p:txBody>
          <a:bodyPr vert="horz" wrap="square" lIns="18296" tIns="9148" rIns="18296" bIns="9148" numCol="1" anchor="t" anchorCtr="0" compatLnSpc="1">
            <a:prstTxWarp prst="textNoShape">
              <a:avLst/>
            </a:prstTxWarp>
          </a:bodyPr>
          <a:lstStyle>
            <a:lvl1pPr defTabSz="182563">
              <a:defRPr sz="200" b="0" smtClean="0"/>
            </a:lvl1pPr>
          </a:lstStyle>
          <a:p>
            <a:pPr>
              <a:defRPr/>
            </a:pPr>
            <a:endParaRPr lang="en-US" altLang="ja-JP"/>
          </a:p>
        </p:txBody>
      </p:sp>
      <p:sp>
        <p:nvSpPr>
          <p:cNvPr id="8195" name="Rectangle 2051"/>
          <p:cNvSpPr>
            <a:spLocks noGrp="1" noChangeArrowheads="1"/>
          </p:cNvSpPr>
          <p:nvPr>
            <p:ph type="dt" idx="1"/>
          </p:nvPr>
        </p:nvSpPr>
        <p:spPr bwMode="auto">
          <a:xfrm>
            <a:off x="4030663" y="0"/>
            <a:ext cx="3071812" cy="511175"/>
          </a:xfrm>
          <a:prstGeom prst="rect">
            <a:avLst/>
          </a:prstGeom>
          <a:noFill/>
          <a:ln w="9525">
            <a:noFill/>
            <a:miter lim="800000"/>
            <a:headEnd/>
            <a:tailEnd/>
          </a:ln>
        </p:spPr>
        <p:txBody>
          <a:bodyPr vert="horz" wrap="square" lIns="18296" tIns="9148" rIns="18296" bIns="9148" numCol="1" anchor="t" anchorCtr="0" compatLnSpc="1">
            <a:prstTxWarp prst="textNoShape">
              <a:avLst/>
            </a:prstTxWarp>
          </a:bodyPr>
          <a:lstStyle>
            <a:lvl1pPr algn="r" defTabSz="182563">
              <a:defRPr sz="200" b="0" smtClean="0"/>
            </a:lvl1pPr>
          </a:lstStyle>
          <a:p>
            <a:pPr>
              <a:defRPr/>
            </a:pPr>
            <a:endParaRPr lang="en-US" altLang="ja-JP"/>
          </a:p>
        </p:txBody>
      </p:sp>
      <p:sp>
        <p:nvSpPr>
          <p:cNvPr id="4100" name="Rectangle 2052"/>
          <p:cNvSpPr>
            <a:spLocks noGrp="1" noRot="1" noChangeAspect="1" noChangeArrowheads="1" noTextEdit="1"/>
          </p:cNvSpPr>
          <p:nvPr>
            <p:ph type="sldImg" idx="2"/>
          </p:nvPr>
        </p:nvSpPr>
        <p:spPr bwMode="auto">
          <a:xfrm>
            <a:off x="2224088" y="771525"/>
            <a:ext cx="2655887" cy="3835400"/>
          </a:xfrm>
          <a:prstGeom prst="rect">
            <a:avLst/>
          </a:prstGeom>
          <a:noFill/>
          <a:ln w="9525">
            <a:solidFill>
              <a:srgbClr val="000000"/>
            </a:solidFill>
            <a:miter lim="800000"/>
            <a:headEnd/>
            <a:tailEnd/>
          </a:ln>
        </p:spPr>
      </p:sp>
      <p:sp>
        <p:nvSpPr>
          <p:cNvPr id="8197" name="Rectangle 2053"/>
          <p:cNvSpPr>
            <a:spLocks noGrp="1" noChangeArrowheads="1"/>
          </p:cNvSpPr>
          <p:nvPr>
            <p:ph type="body" sz="quarter" idx="3"/>
          </p:nvPr>
        </p:nvSpPr>
        <p:spPr bwMode="auto">
          <a:xfrm>
            <a:off x="944563" y="4854575"/>
            <a:ext cx="5213350" cy="4606925"/>
          </a:xfrm>
          <a:prstGeom prst="rect">
            <a:avLst/>
          </a:prstGeom>
          <a:noFill/>
          <a:ln w="9525">
            <a:noFill/>
            <a:miter lim="800000"/>
            <a:headEnd/>
            <a:tailEnd/>
          </a:ln>
        </p:spPr>
        <p:txBody>
          <a:bodyPr vert="horz" wrap="square" lIns="18296" tIns="9148" rIns="18296" bIns="9148"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2054"/>
          <p:cNvSpPr>
            <a:spLocks noGrp="1" noChangeArrowheads="1"/>
          </p:cNvSpPr>
          <p:nvPr>
            <p:ph type="ftr" sz="quarter" idx="4"/>
          </p:nvPr>
        </p:nvSpPr>
        <p:spPr bwMode="auto">
          <a:xfrm>
            <a:off x="0" y="9721850"/>
            <a:ext cx="3071813" cy="511175"/>
          </a:xfrm>
          <a:prstGeom prst="rect">
            <a:avLst/>
          </a:prstGeom>
          <a:noFill/>
          <a:ln w="9525">
            <a:noFill/>
            <a:miter lim="800000"/>
            <a:headEnd/>
            <a:tailEnd/>
          </a:ln>
        </p:spPr>
        <p:txBody>
          <a:bodyPr vert="horz" wrap="square" lIns="18296" tIns="9148" rIns="18296" bIns="9148" numCol="1" anchor="b" anchorCtr="0" compatLnSpc="1">
            <a:prstTxWarp prst="textNoShape">
              <a:avLst/>
            </a:prstTxWarp>
          </a:bodyPr>
          <a:lstStyle>
            <a:lvl1pPr defTabSz="182563">
              <a:defRPr sz="200" b="0" smtClean="0"/>
            </a:lvl1pPr>
          </a:lstStyle>
          <a:p>
            <a:pPr>
              <a:defRPr/>
            </a:pPr>
            <a:endParaRPr lang="en-US" altLang="ja-JP"/>
          </a:p>
        </p:txBody>
      </p:sp>
      <p:sp>
        <p:nvSpPr>
          <p:cNvPr id="8199" name="Rectangle 2055"/>
          <p:cNvSpPr>
            <a:spLocks noGrp="1" noChangeArrowheads="1"/>
          </p:cNvSpPr>
          <p:nvPr>
            <p:ph type="sldNum" sz="quarter" idx="5"/>
          </p:nvPr>
        </p:nvSpPr>
        <p:spPr bwMode="auto">
          <a:xfrm>
            <a:off x="4030663" y="9721850"/>
            <a:ext cx="3071812" cy="511175"/>
          </a:xfrm>
          <a:prstGeom prst="rect">
            <a:avLst/>
          </a:prstGeom>
          <a:noFill/>
          <a:ln w="9525">
            <a:noFill/>
            <a:miter lim="800000"/>
            <a:headEnd/>
            <a:tailEnd/>
          </a:ln>
        </p:spPr>
        <p:txBody>
          <a:bodyPr vert="horz" wrap="square" lIns="18296" tIns="9148" rIns="18296" bIns="9148" numCol="1" anchor="b" anchorCtr="0" compatLnSpc="1">
            <a:prstTxWarp prst="textNoShape">
              <a:avLst/>
            </a:prstTxWarp>
          </a:bodyPr>
          <a:lstStyle>
            <a:lvl1pPr algn="r" defTabSz="182563">
              <a:defRPr sz="200" b="0" smtClean="0"/>
            </a:lvl1pPr>
          </a:lstStyle>
          <a:p>
            <a:pPr>
              <a:defRPr/>
            </a:pPr>
            <a:fld id="{641B265C-2E7A-444A-9BDB-745EDCBE8B4A}" type="slidenum">
              <a:rPr lang="en-US" altLang="ja-JP"/>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1pPr>
    <a:lvl2pPr marL="4572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2pPr>
    <a:lvl3pPr marL="9144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3pPr>
    <a:lvl4pPr marL="13716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4pPr>
    <a:lvl5pPr marL="18288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5"/>
          <p:cNvSpPr>
            <a:spLocks noGrp="1" noChangeArrowheads="1"/>
          </p:cNvSpPr>
          <p:nvPr>
            <p:ph type="sldNum" sz="quarter" idx="5"/>
          </p:nvPr>
        </p:nvSpPr>
        <p:spPr>
          <a:noFill/>
        </p:spPr>
        <p:txBody>
          <a:bodyPr/>
          <a:lstStyle/>
          <a:p>
            <a:fld id="{84BC721F-CDFF-43EA-AA11-DD4973EB4D6D}" type="slidenum">
              <a:rPr lang="en-US" altLang="ja-JP"/>
              <a:pPr/>
              <a:t>1</a:t>
            </a:fld>
            <a:endParaRPr lang="en-US" altLang="ja-JP"/>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6575"/>
            <a:ext cx="5829300" cy="2124075"/>
          </a:xfrm>
          <a:prstGeom prst="rect">
            <a:avLst/>
          </a:prstGeo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028700" y="5613400"/>
            <a:ext cx="4800600" cy="2532063"/>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42900" y="2311400"/>
            <a:ext cx="6172200" cy="6537325"/>
          </a:xfrm>
          <a:prstGeom prst="rect">
            <a:avLst/>
          </a:prstGeo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6365875"/>
            <a:ext cx="5829300" cy="1966913"/>
          </a:xfrm>
          <a:prstGeom prst="rect">
            <a:avLst/>
          </a:prstGeo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541338" y="4198938"/>
            <a:ext cx="5829300" cy="21669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3429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35052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342900" y="2217738"/>
            <a:ext cx="3030538"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342900" y="3141663"/>
            <a:ext cx="3030538"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3484563" y="2217738"/>
            <a:ext cx="3030537"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3484563" y="3141663"/>
            <a:ext cx="3030537"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p>
            <a:r>
              <a:rPr lang="ja-JP" altLang="en-US" smtClean="0"/>
              <a:t>マスタ タイトルの書式設定</a:t>
            </a:r>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WordArt 30"/>
          <p:cNvSpPr>
            <a:spLocks noChangeArrowheads="1" noChangeShapeType="1" noTextEdit="1"/>
          </p:cNvSpPr>
          <p:nvPr userDrawn="1"/>
        </p:nvSpPr>
        <p:spPr bwMode="auto">
          <a:xfrm>
            <a:off x="333375" y="9585325"/>
            <a:ext cx="2378075" cy="211138"/>
          </a:xfrm>
          <a:prstGeom prst="rect">
            <a:avLst/>
          </a:prstGeom>
        </p:spPr>
        <p:txBody>
          <a:bodyPr wrap="none" fromWordArt="1">
            <a:prstTxWarp prst="textPlain">
              <a:avLst>
                <a:gd name="adj" fmla="val 50000"/>
              </a:avLst>
            </a:prstTxWarp>
          </a:bodyPr>
          <a:lstStyle/>
          <a:p>
            <a:pPr algn="ctr"/>
            <a:r>
              <a:rPr lang="en-US" altLang="ja-JP" sz="3200" i="1" kern="10">
                <a:ln w="9525">
                  <a:noFill/>
                  <a:round/>
                  <a:headEnd/>
                  <a:tailEnd/>
                </a:ln>
                <a:gradFill rotWithShape="1">
                  <a:gsLst>
                    <a:gs pos="0">
                      <a:srgbClr val="CC0000"/>
                    </a:gs>
                    <a:gs pos="100000">
                      <a:srgbClr val="520000"/>
                    </a:gs>
                  </a:gsLst>
                  <a:lin ang="5400000" scaled="1"/>
                </a:gradFill>
                <a:effectLst>
                  <a:outerShdw dist="17961" dir="2700000" algn="ctr" rotWithShape="0">
                    <a:srgbClr val="808080">
                      <a:alpha val="79999"/>
                    </a:srgbClr>
                  </a:outerShdw>
                </a:effectLst>
                <a:latin typeface="Arial"/>
                <a:cs typeface="Arial"/>
              </a:rPr>
              <a:t>NetecoSymp2009</a:t>
            </a:r>
            <a:endParaRPr lang="ja-JP" altLang="en-US" sz="3200" i="1" kern="10">
              <a:ln w="9525">
                <a:noFill/>
                <a:round/>
                <a:headEnd/>
                <a:tailEnd/>
              </a:ln>
              <a:gradFill rotWithShape="1">
                <a:gsLst>
                  <a:gs pos="0">
                    <a:srgbClr val="CC0000"/>
                  </a:gs>
                  <a:gs pos="100000">
                    <a:srgbClr val="520000"/>
                  </a:gs>
                </a:gsLst>
                <a:lin ang="5400000" scaled="1"/>
              </a:gradFill>
              <a:effectLst>
                <a:outerShdw dist="17961" dir="2700000" algn="ctr" rotWithShape="0">
                  <a:srgbClr val="808080">
                    <a:alpha val="79999"/>
                  </a:srgbClr>
                </a:outerShdw>
              </a:effectLst>
              <a:latin typeface="Arial"/>
              <a:cs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3700"/>
            <a:ext cx="2255838" cy="1679575"/>
          </a:xfrm>
          <a:prstGeom prst="rect">
            <a:avLst/>
          </a:prstGeo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2681288" y="393700"/>
            <a:ext cx="3833812" cy="8455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342900" y="2073275"/>
            <a:ext cx="2255838" cy="67754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934200"/>
            <a:ext cx="4114800" cy="819150"/>
          </a:xfrm>
          <a:prstGeom prst="rect">
            <a:avLst/>
          </a:prstGeo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344613" y="885825"/>
            <a:ext cx="4114800" cy="5943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344613" y="7753350"/>
            <a:ext cx="4114800" cy="11620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a:prstGeom prst="rect">
            <a:avLst/>
          </a:prstGeom>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42900" y="2311400"/>
            <a:ext cx="6172200" cy="6537325"/>
          </a:xfrm>
          <a:prstGeom prst="rect">
            <a:avLst/>
          </a:prstGeo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875"/>
            <a:ext cx="1543050" cy="8451850"/>
          </a:xfrm>
          <a:prstGeom prst="rect">
            <a:avLst/>
          </a:prstGeo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42900" y="396875"/>
            <a:ext cx="4476750" cy="8451850"/>
          </a:xfrm>
          <a:prstGeom prst="rect">
            <a:avLst/>
          </a:prstGeo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8" name="Rectangle 74"/>
          <p:cNvSpPr>
            <a:spLocks noChangeArrowheads="1"/>
          </p:cNvSpPr>
          <p:nvPr userDrawn="1"/>
        </p:nvSpPr>
        <p:spPr bwMode="auto">
          <a:xfrm>
            <a:off x="4729163" y="9488488"/>
            <a:ext cx="2128837" cy="417512"/>
          </a:xfrm>
          <a:prstGeom prst="rect">
            <a:avLst/>
          </a:prstGeom>
          <a:gradFill rotWithShape="1">
            <a:gsLst>
              <a:gs pos="0">
                <a:srgbClr val="FF9999">
                  <a:gamma/>
                  <a:tint val="40000"/>
                  <a:invGamma/>
                </a:srgbClr>
              </a:gs>
              <a:gs pos="100000">
                <a:srgbClr val="FF9999"/>
              </a:gs>
            </a:gsLst>
            <a:lin ang="5400000" scaled="1"/>
          </a:gradFill>
          <a:ln w="9525" algn="ctr">
            <a:noFill/>
            <a:miter lim="800000"/>
            <a:headEnd/>
            <a:tailEnd/>
          </a:ln>
          <a:effectLst/>
        </p:spPr>
        <p:txBody>
          <a:bodyPr anchor="ctr">
            <a:spAutoFit/>
          </a:bodyPr>
          <a:lstStyle/>
          <a:p>
            <a:pPr>
              <a:defRPr/>
            </a:pPr>
            <a:endParaRPr lang="ja-JP" altLang="en-US"/>
          </a:p>
        </p:txBody>
      </p:sp>
      <p:sp>
        <p:nvSpPr>
          <p:cNvPr id="1107" name="Freeform 83"/>
          <p:cNvSpPr>
            <a:spLocks/>
          </p:cNvSpPr>
          <p:nvPr userDrawn="1"/>
        </p:nvSpPr>
        <p:spPr bwMode="auto">
          <a:xfrm>
            <a:off x="4449763" y="9488488"/>
            <a:ext cx="279400" cy="417512"/>
          </a:xfrm>
          <a:custGeom>
            <a:avLst/>
            <a:gdLst/>
            <a:ahLst/>
            <a:cxnLst>
              <a:cxn ang="0">
                <a:pos x="454" y="681"/>
              </a:cxn>
              <a:cxn ang="0">
                <a:pos x="0" y="681"/>
              </a:cxn>
              <a:cxn ang="0">
                <a:pos x="454" y="0"/>
              </a:cxn>
              <a:cxn ang="0">
                <a:pos x="454" y="681"/>
              </a:cxn>
            </a:cxnLst>
            <a:rect l="0" t="0" r="r" b="b"/>
            <a:pathLst>
              <a:path w="454" h="681">
                <a:moveTo>
                  <a:pt x="454" y="681"/>
                </a:moveTo>
                <a:lnTo>
                  <a:pt x="0" y="681"/>
                </a:lnTo>
                <a:lnTo>
                  <a:pt x="454" y="0"/>
                </a:lnTo>
                <a:lnTo>
                  <a:pt x="454" y="681"/>
                </a:lnTo>
                <a:close/>
              </a:path>
            </a:pathLst>
          </a:custGeom>
          <a:gradFill rotWithShape="1">
            <a:gsLst>
              <a:gs pos="0">
                <a:srgbClr val="FF9999">
                  <a:gamma/>
                  <a:tint val="40000"/>
                  <a:invGamma/>
                </a:srgbClr>
              </a:gs>
              <a:gs pos="100000">
                <a:srgbClr val="FF9999"/>
              </a:gs>
            </a:gsLst>
            <a:lin ang="5400000" scaled="1"/>
          </a:gradFill>
          <a:ln w="9525" cap="flat" cmpd="sng">
            <a:noFill/>
            <a:prstDash val="solid"/>
            <a:round/>
            <a:headEnd/>
            <a:tailEnd/>
          </a:ln>
          <a:effectLst/>
        </p:spPr>
        <p:txBody>
          <a:bodyPr>
            <a:spAutoFit/>
          </a:bodyPr>
          <a:lstStyle/>
          <a:p>
            <a:pPr>
              <a:defRPr/>
            </a:pPr>
            <a:endParaRPr lang="ja-JP" altLang="en-US"/>
          </a:p>
        </p:txBody>
      </p:sp>
      <p:sp>
        <p:nvSpPr>
          <p:cNvPr id="1112" name="Freeform 88"/>
          <p:cNvSpPr>
            <a:spLocks/>
          </p:cNvSpPr>
          <p:nvPr userDrawn="1"/>
        </p:nvSpPr>
        <p:spPr bwMode="auto">
          <a:xfrm>
            <a:off x="4441825" y="9488488"/>
            <a:ext cx="2414588" cy="412750"/>
          </a:xfrm>
          <a:custGeom>
            <a:avLst/>
            <a:gdLst/>
            <a:ahLst/>
            <a:cxnLst>
              <a:cxn ang="0">
                <a:pos x="0" y="967"/>
              </a:cxn>
              <a:cxn ang="0">
                <a:pos x="672" y="0"/>
              </a:cxn>
              <a:cxn ang="0">
                <a:pos x="5661" y="0"/>
              </a:cxn>
            </a:cxnLst>
            <a:rect l="0" t="0" r="r" b="b"/>
            <a:pathLst>
              <a:path w="5661" h="967">
                <a:moveTo>
                  <a:pt x="0" y="967"/>
                </a:moveTo>
                <a:lnTo>
                  <a:pt x="672" y="0"/>
                </a:lnTo>
                <a:lnTo>
                  <a:pt x="5661" y="0"/>
                </a:lnTo>
              </a:path>
            </a:pathLst>
          </a:custGeom>
          <a:noFill/>
          <a:ln w="22225" cap="flat" cmpd="sng">
            <a:solidFill>
              <a:srgbClr val="CC0000"/>
            </a:solidFill>
            <a:prstDash val="solid"/>
            <a:round/>
            <a:headEnd/>
            <a:tailEnd/>
          </a:ln>
          <a:effectLst/>
        </p:spPr>
        <p:txBody>
          <a:bodyPr wrap="none">
            <a:spAutoFit/>
          </a:bodyPr>
          <a:lstStyle/>
          <a:p>
            <a:pPr>
              <a:defRPr/>
            </a:pPr>
            <a:endParaRPr lang="ja-JP" altLang="en-US"/>
          </a:p>
        </p:txBody>
      </p:sp>
      <p:sp>
        <p:nvSpPr>
          <p:cNvPr id="1114" name="Rectangle 90"/>
          <p:cNvSpPr>
            <a:spLocks noChangeArrowheads="1"/>
          </p:cNvSpPr>
          <p:nvPr userDrawn="1"/>
        </p:nvSpPr>
        <p:spPr bwMode="auto">
          <a:xfrm flipH="1">
            <a:off x="0" y="9488488"/>
            <a:ext cx="4492625" cy="417512"/>
          </a:xfrm>
          <a:prstGeom prst="rect">
            <a:avLst/>
          </a:prstGeom>
          <a:gradFill rotWithShape="1">
            <a:gsLst>
              <a:gs pos="0">
                <a:srgbClr val="FF9999">
                  <a:gamma/>
                  <a:tint val="40000"/>
                  <a:invGamma/>
                </a:srgbClr>
              </a:gs>
              <a:gs pos="100000">
                <a:srgbClr val="FF9999"/>
              </a:gs>
            </a:gsLst>
            <a:lin ang="5400000" scaled="1"/>
          </a:gradFill>
          <a:ln w="9525" algn="ctr">
            <a:noFill/>
            <a:miter lim="800000"/>
            <a:headEnd/>
            <a:tailEnd/>
          </a:ln>
          <a:effectLst/>
        </p:spPr>
        <p:txBody>
          <a:bodyPr anchor="ctr">
            <a:spAutoFit/>
          </a:bodyPr>
          <a:lstStyle/>
          <a:p>
            <a:pPr>
              <a:defRPr/>
            </a:pPr>
            <a:endParaRPr lang="ja-JP" altLang="en-US"/>
          </a:p>
        </p:txBody>
      </p:sp>
      <p:sp>
        <p:nvSpPr>
          <p:cNvPr id="1115" name="Freeform 91"/>
          <p:cNvSpPr>
            <a:spLocks/>
          </p:cNvSpPr>
          <p:nvPr userDrawn="1"/>
        </p:nvSpPr>
        <p:spPr bwMode="auto">
          <a:xfrm flipH="1">
            <a:off x="4492625" y="9488488"/>
            <a:ext cx="279400" cy="417512"/>
          </a:xfrm>
          <a:custGeom>
            <a:avLst/>
            <a:gdLst/>
            <a:ahLst/>
            <a:cxnLst>
              <a:cxn ang="0">
                <a:pos x="454" y="681"/>
              </a:cxn>
              <a:cxn ang="0">
                <a:pos x="0" y="681"/>
              </a:cxn>
              <a:cxn ang="0">
                <a:pos x="454" y="0"/>
              </a:cxn>
              <a:cxn ang="0">
                <a:pos x="454" y="681"/>
              </a:cxn>
            </a:cxnLst>
            <a:rect l="0" t="0" r="r" b="b"/>
            <a:pathLst>
              <a:path w="454" h="681">
                <a:moveTo>
                  <a:pt x="454" y="681"/>
                </a:moveTo>
                <a:lnTo>
                  <a:pt x="0" y="681"/>
                </a:lnTo>
                <a:lnTo>
                  <a:pt x="454" y="0"/>
                </a:lnTo>
                <a:lnTo>
                  <a:pt x="454" y="681"/>
                </a:lnTo>
                <a:close/>
              </a:path>
            </a:pathLst>
          </a:custGeom>
          <a:gradFill rotWithShape="1">
            <a:gsLst>
              <a:gs pos="0">
                <a:srgbClr val="FF9999">
                  <a:gamma/>
                  <a:tint val="40000"/>
                  <a:invGamma/>
                </a:srgbClr>
              </a:gs>
              <a:gs pos="100000">
                <a:srgbClr val="FF9999"/>
              </a:gs>
            </a:gsLst>
            <a:lin ang="5400000" scaled="1"/>
          </a:gradFill>
          <a:ln w="9525" cap="flat" cmpd="sng">
            <a:noFill/>
            <a:prstDash val="solid"/>
            <a:round/>
            <a:headEnd/>
            <a:tailEnd/>
          </a:ln>
          <a:effectLst/>
        </p:spPr>
        <p:txBody>
          <a:bodyPr>
            <a:spAutoFit/>
          </a:bodyPr>
          <a:lstStyle/>
          <a:p>
            <a:pPr>
              <a:defRPr/>
            </a:pPr>
            <a:endParaRPr lang="ja-JP" altLang="en-US"/>
          </a:p>
        </p:txBody>
      </p:sp>
      <p:sp>
        <p:nvSpPr>
          <p:cNvPr id="1116" name="Freeform 92"/>
          <p:cNvSpPr>
            <a:spLocks/>
          </p:cNvSpPr>
          <p:nvPr userDrawn="1"/>
        </p:nvSpPr>
        <p:spPr bwMode="auto">
          <a:xfrm>
            <a:off x="-3175" y="9480550"/>
            <a:ext cx="4778375" cy="411163"/>
          </a:xfrm>
          <a:custGeom>
            <a:avLst/>
            <a:gdLst/>
            <a:ahLst/>
            <a:cxnLst>
              <a:cxn ang="0">
                <a:pos x="11203" y="966"/>
              </a:cxn>
              <a:cxn ang="0">
                <a:pos x="10553" y="17"/>
              </a:cxn>
              <a:cxn ang="0">
                <a:pos x="0" y="0"/>
              </a:cxn>
            </a:cxnLst>
            <a:rect l="0" t="0" r="r" b="b"/>
            <a:pathLst>
              <a:path w="11203" h="966">
                <a:moveTo>
                  <a:pt x="11203" y="966"/>
                </a:moveTo>
                <a:lnTo>
                  <a:pt x="10553" y="17"/>
                </a:lnTo>
                <a:lnTo>
                  <a:pt x="0" y="0"/>
                </a:lnTo>
              </a:path>
            </a:pathLst>
          </a:custGeom>
          <a:noFill/>
          <a:ln w="22225" cap="flat" cmpd="sng">
            <a:solidFill>
              <a:srgbClr val="CC0000"/>
            </a:solidFill>
            <a:prstDash val="solid"/>
            <a:round/>
            <a:headEnd/>
            <a:tailEnd/>
          </a:ln>
          <a:effectLst/>
        </p:spPr>
        <p:txBody>
          <a:bodyPr wrap="none">
            <a:spAutoFit/>
          </a:bodyPr>
          <a:lstStyle/>
          <a:p>
            <a:pPr>
              <a:defRPr/>
            </a:pPr>
            <a:endParaRPr lang="ja-JP" altLang="en-US"/>
          </a:p>
        </p:txBody>
      </p:sp>
      <p:sp>
        <p:nvSpPr>
          <p:cNvPr id="1117" name="AutoShape 93"/>
          <p:cNvSpPr>
            <a:spLocks noChangeArrowheads="1"/>
          </p:cNvSpPr>
          <p:nvPr userDrawn="1"/>
        </p:nvSpPr>
        <p:spPr bwMode="auto">
          <a:xfrm>
            <a:off x="139700" y="128588"/>
            <a:ext cx="6264275" cy="1295400"/>
          </a:xfrm>
          <a:prstGeom prst="roundRect">
            <a:avLst>
              <a:gd name="adj" fmla="val 20194"/>
            </a:avLst>
          </a:prstGeom>
          <a:gradFill rotWithShape="1">
            <a:gsLst>
              <a:gs pos="0">
                <a:srgbClr val="FFCCCC">
                  <a:gamma/>
                  <a:tint val="40000"/>
                  <a:invGamma/>
                </a:srgbClr>
              </a:gs>
              <a:gs pos="100000">
                <a:srgbClr val="FFCCCC"/>
              </a:gs>
            </a:gsLst>
            <a:lin ang="5400000" scaled="1"/>
          </a:gradFill>
          <a:ln w="22225" algn="ctr">
            <a:solidFill>
              <a:srgbClr val="CC0000"/>
            </a:solidFill>
            <a:round/>
            <a:headEnd/>
            <a:tailEnd/>
          </a:ln>
          <a:effectLst/>
        </p:spPr>
        <p:txBody>
          <a:bodyPr wrap="none" anchor="ctr">
            <a:spAutoFit/>
          </a:bodyPr>
          <a:lstStyle/>
          <a:p>
            <a:pPr>
              <a:defRPr/>
            </a:pPr>
            <a:endParaRPr lang="ja-JP" altLang="en-US"/>
          </a:p>
        </p:txBody>
      </p:sp>
      <p:grpSp>
        <p:nvGrpSpPr>
          <p:cNvPr id="1033" name="Group 96"/>
          <p:cNvGrpSpPr>
            <a:grpSpLocks/>
          </p:cNvGrpSpPr>
          <p:nvPr userDrawn="1"/>
        </p:nvGrpSpPr>
        <p:grpSpPr bwMode="auto">
          <a:xfrm>
            <a:off x="333375" y="900113"/>
            <a:ext cx="6191250" cy="19050"/>
            <a:chOff x="782" y="2001"/>
            <a:chExt cx="14516" cy="45"/>
          </a:xfrm>
        </p:grpSpPr>
        <p:sp>
          <p:nvSpPr>
            <p:cNvPr id="1118" name="Line 94"/>
            <p:cNvSpPr>
              <a:spLocks noChangeShapeType="1"/>
            </p:cNvSpPr>
            <p:nvPr userDrawn="1"/>
          </p:nvSpPr>
          <p:spPr bwMode="auto">
            <a:xfrm>
              <a:off x="782" y="2046"/>
              <a:ext cx="14516" cy="0"/>
            </a:xfrm>
            <a:prstGeom prst="line">
              <a:avLst/>
            </a:prstGeom>
            <a:noFill/>
            <a:ln w="22225">
              <a:solidFill>
                <a:schemeClr val="bg1"/>
              </a:solidFill>
              <a:round/>
              <a:headEnd/>
              <a:tailEnd/>
            </a:ln>
            <a:effectLst/>
          </p:spPr>
          <p:txBody>
            <a:bodyPr wrap="none">
              <a:spAutoFit/>
            </a:bodyPr>
            <a:lstStyle/>
            <a:p>
              <a:pPr>
                <a:defRPr/>
              </a:pPr>
              <a:endParaRPr lang="ja-JP" altLang="en-US"/>
            </a:p>
          </p:txBody>
        </p:sp>
        <p:sp>
          <p:nvSpPr>
            <p:cNvPr id="1119" name="Line 95"/>
            <p:cNvSpPr>
              <a:spLocks noChangeShapeType="1"/>
            </p:cNvSpPr>
            <p:nvPr userDrawn="1"/>
          </p:nvSpPr>
          <p:spPr bwMode="auto">
            <a:xfrm>
              <a:off x="782" y="2001"/>
              <a:ext cx="14516" cy="0"/>
            </a:xfrm>
            <a:prstGeom prst="line">
              <a:avLst/>
            </a:prstGeom>
            <a:noFill/>
            <a:ln w="22225">
              <a:solidFill>
                <a:srgbClr val="FF9999"/>
              </a:solidFill>
              <a:round/>
              <a:headEnd/>
              <a:tailEnd/>
            </a:ln>
            <a:effectLst/>
          </p:spPr>
          <p:txBody>
            <a:bodyPr wrap="none">
              <a:spAutoFit/>
            </a:bodyPr>
            <a:lstStyle/>
            <a:p>
              <a:pPr>
                <a:defRPr/>
              </a:pPr>
              <a:endParaRPr lang="ja-JP" altLang="en-US"/>
            </a:p>
          </p:txBody>
        </p:sp>
      </p:grpSp>
      <p:sp>
        <p:nvSpPr>
          <p:cNvPr id="1121" name="Oval 97"/>
          <p:cNvSpPr>
            <a:spLocks noChangeArrowheads="1"/>
          </p:cNvSpPr>
          <p:nvPr userDrawn="1"/>
        </p:nvSpPr>
        <p:spPr bwMode="auto">
          <a:xfrm>
            <a:off x="5278438" y="-109538"/>
            <a:ext cx="1693862" cy="1689101"/>
          </a:xfrm>
          <a:prstGeom prst="ellipse">
            <a:avLst/>
          </a:prstGeom>
          <a:gradFill rotWithShape="1">
            <a:gsLst>
              <a:gs pos="0">
                <a:srgbClr val="FFCC00">
                  <a:gamma/>
                  <a:tint val="40000"/>
                  <a:invGamma/>
                </a:srgbClr>
              </a:gs>
              <a:gs pos="100000">
                <a:srgbClr val="FFCC00"/>
              </a:gs>
            </a:gsLst>
            <a:lin ang="5400000" scaled="1"/>
          </a:gradFill>
          <a:ln w="22225" algn="ctr">
            <a:solidFill>
              <a:srgbClr val="FF6600"/>
            </a:solidFill>
            <a:round/>
            <a:headEnd/>
            <a:tailEnd/>
          </a:ln>
          <a:effectLst>
            <a:outerShdw dist="38100" dir="5400000" algn="ctr" rotWithShape="0">
              <a:schemeClr val="bg2">
                <a:alpha val="50000"/>
              </a:schemeClr>
            </a:outerShdw>
          </a:effectLst>
        </p:spPr>
        <p:txBody>
          <a:bodyPr anchor="ctr">
            <a:spAutoFit/>
          </a:bodyPr>
          <a:lstStyle/>
          <a:p>
            <a:pPr>
              <a:defRPr/>
            </a:pPr>
            <a:endParaRPr lang="ja-JP" altLang="en-US"/>
          </a:p>
        </p:txBody>
      </p:sp>
      <p:pic>
        <p:nvPicPr>
          <p:cNvPr id="1035" name="Picture 102" descr="naist-black"/>
          <p:cNvPicPr>
            <a:picLocks noChangeAspect="1" noChangeArrowheads="1"/>
          </p:cNvPicPr>
          <p:nvPr userDrawn="1"/>
        </p:nvPicPr>
        <p:blipFill>
          <a:blip r:embed="rId13">
            <a:lum bright="12000"/>
          </a:blip>
          <a:srcRect/>
          <a:stretch>
            <a:fillRect/>
          </a:stretch>
        </p:blipFill>
        <p:spPr bwMode="auto">
          <a:xfrm>
            <a:off x="5791200" y="9537700"/>
            <a:ext cx="781050" cy="274638"/>
          </a:xfrm>
          <a:prstGeom prst="rect">
            <a:avLst/>
          </a:prstGeom>
          <a:noFill/>
          <a:ln w="9525">
            <a:noFill/>
            <a:miter lim="800000"/>
            <a:headEnd/>
            <a:tailEnd/>
          </a:ln>
        </p:spPr>
      </p:pic>
      <p:sp>
        <p:nvSpPr>
          <p:cNvPr id="14" name="Rectangle 2"/>
          <p:cNvSpPr>
            <a:spLocks noChangeArrowheads="1"/>
          </p:cNvSpPr>
          <p:nvPr userDrawn="1"/>
        </p:nvSpPr>
        <p:spPr bwMode="auto">
          <a:xfrm>
            <a:off x="5372100" y="107950"/>
            <a:ext cx="1487488" cy="762000"/>
          </a:xfrm>
          <a:prstGeom prst="rect">
            <a:avLst/>
          </a:prstGeom>
          <a:noFill/>
          <a:ln w="9525" algn="ctr">
            <a:noFill/>
            <a:miter lim="800000"/>
            <a:headEnd/>
            <a:tailEnd/>
          </a:ln>
        </p:spPr>
        <p:txBody>
          <a:bodyPr wrap="none">
            <a:spAutoFit/>
          </a:bodyPr>
          <a:lstStyle/>
          <a:p>
            <a:pPr algn="ctr">
              <a:buClr>
                <a:srgbClr val="CC0000"/>
              </a:buClr>
              <a:buFont typeface="Wingdings" pitchFamily="2" charset="2"/>
              <a:buNone/>
              <a:tabLst>
                <a:tab pos="265113" algn="l"/>
              </a:tabLst>
              <a:defRPr/>
            </a:pPr>
            <a:r>
              <a:rPr lang="en-US" altLang="ja-JP" sz="4400" b="0" dirty="0">
                <a:solidFill>
                  <a:srgbClr val="CFBFA3"/>
                </a:solidFill>
                <a:latin typeface="Arial Black" pitchFamily="34" charset="0"/>
                <a:ea typeface="HG創英角ｺﾞｼｯｸUB" pitchFamily="49" charset="-128"/>
              </a:rPr>
              <a:t>SNA</a:t>
            </a:r>
          </a:p>
        </p:txBody>
      </p:sp>
      <p:sp>
        <p:nvSpPr>
          <p:cNvPr id="15" name="Rectangle 3"/>
          <p:cNvSpPr>
            <a:spLocks noChangeArrowheads="1"/>
          </p:cNvSpPr>
          <p:nvPr userDrawn="1"/>
        </p:nvSpPr>
        <p:spPr bwMode="auto">
          <a:xfrm>
            <a:off x="5468938" y="106363"/>
            <a:ext cx="811212" cy="457200"/>
          </a:xfrm>
          <a:prstGeom prst="rect">
            <a:avLst/>
          </a:prstGeom>
          <a:noFill/>
          <a:ln w="9525" algn="ctr">
            <a:noFill/>
            <a:miter lim="800000"/>
            <a:headEnd/>
            <a:tailEnd/>
          </a:ln>
          <a:effectLst/>
        </p:spPr>
        <p:txBody>
          <a:bodyPr wrap="none">
            <a:spAutoFit/>
          </a:bodyPr>
          <a:lstStyle/>
          <a:p>
            <a:pPr algn="r">
              <a:buClr>
                <a:srgbClr val="CC0000"/>
              </a:buClr>
              <a:buFont typeface="Wingdings" pitchFamily="2" charset="2"/>
              <a:buNone/>
              <a:tabLst>
                <a:tab pos="265113" algn="l"/>
              </a:tabLst>
              <a:defRPr/>
            </a:pPr>
            <a:r>
              <a:rPr lang="en-US" altLang="ja-JP" sz="2400">
                <a:solidFill>
                  <a:srgbClr val="0000FF"/>
                </a:solidFill>
                <a:effectLst>
                  <a:outerShdw blurRad="38100" dist="38100" dir="2700000" algn="tl">
                    <a:srgbClr val="C0C0C0"/>
                  </a:outerShdw>
                </a:effectLst>
                <a:latin typeface="Times New Roman" pitchFamily="18" charset="0"/>
                <a:ea typeface="ＭＳ ゴシック" pitchFamily="49" charset="-128"/>
              </a:rPr>
              <a:t>S</a:t>
            </a:r>
            <a:r>
              <a:rPr lang="en-US" altLang="ja-JP" sz="1800">
                <a:solidFill>
                  <a:srgbClr val="4D4D4D"/>
                </a:solidFill>
                <a:effectLst>
                  <a:outerShdw blurRad="38100" dist="38100" dir="2700000" algn="tl">
                    <a:srgbClr val="C0C0C0"/>
                  </a:outerShdw>
                </a:effectLst>
                <a:latin typeface="Times New Roman" pitchFamily="18" charset="0"/>
                <a:ea typeface="ＭＳ ゴシック" pitchFamily="49" charset="-128"/>
              </a:rPr>
              <a:t>ocial</a:t>
            </a:r>
          </a:p>
        </p:txBody>
      </p:sp>
      <p:sp>
        <p:nvSpPr>
          <p:cNvPr id="16" name="Rectangle 4"/>
          <p:cNvSpPr>
            <a:spLocks noChangeArrowheads="1"/>
          </p:cNvSpPr>
          <p:nvPr userDrawn="1"/>
        </p:nvSpPr>
        <p:spPr bwMode="auto">
          <a:xfrm>
            <a:off x="5748338" y="674688"/>
            <a:ext cx="844550" cy="366712"/>
          </a:xfrm>
          <a:prstGeom prst="rect">
            <a:avLst/>
          </a:prstGeom>
          <a:noFill/>
          <a:ln w="9525" algn="ctr">
            <a:noFill/>
            <a:miter lim="800000"/>
            <a:headEnd/>
            <a:tailEnd/>
          </a:ln>
          <a:effectLst/>
        </p:spPr>
        <p:txBody>
          <a:bodyPr wrap="none">
            <a:spAutoFit/>
          </a:bodyPr>
          <a:lstStyle/>
          <a:p>
            <a:pPr algn="r">
              <a:buClr>
                <a:srgbClr val="CC0000"/>
              </a:buClr>
              <a:buFont typeface="Wingdings" pitchFamily="2" charset="2"/>
              <a:buNone/>
              <a:tabLst>
                <a:tab pos="265113" algn="l"/>
              </a:tabLst>
              <a:defRPr/>
            </a:pPr>
            <a:r>
              <a:rPr lang="en-US" altLang="ja-JP" sz="1800">
                <a:solidFill>
                  <a:srgbClr val="4D4D4D"/>
                </a:solidFill>
                <a:effectLst>
                  <a:outerShdw blurRad="38100" dist="38100" dir="2700000" algn="tl">
                    <a:srgbClr val="C0C0C0"/>
                  </a:outerShdw>
                </a:effectLst>
                <a:latin typeface="Times New Roman" pitchFamily="18" charset="0"/>
                <a:ea typeface="ＭＳ ゴシック" pitchFamily="49" charset="-128"/>
              </a:rPr>
              <a:t>nalysis</a:t>
            </a:r>
          </a:p>
        </p:txBody>
      </p:sp>
      <p:sp>
        <p:nvSpPr>
          <p:cNvPr id="17" name="Oval 5"/>
          <p:cNvSpPr>
            <a:spLocks noChangeArrowheads="1"/>
          </p:cNvSpPr>
          <p:nvPr userDrawn="1"/>
        </p:nvSpPr>
        <p:spPr bwMode="auto">
          <a:xfrm flipH="1" flipV="1">
            <a:off x="6348413" y="763588"/>
            <a:ext cx="65087" cy="65087"/>
          </a:xfrm>
          <a:prstGeom prst="ellipse">
            <a:avLst/>
          </a:prstGeom>
          <a:solidFill>
            <a:srgbClr val="FF0000"/>
          </a:solidFill>
          <a:ln w="9525" algn="ctr">
            <a:noFill/>
            <a:round/>
            <a:headEnd/>
            <a:tailEnd/>
          </a:ln>
        </p:spPr>
        <p:txBody>
          <a:bodyPr anchor="ctr">
            <a:spAutoFit/>
          </a:bodyPr>
          <a:lstStyle/>
          <a:p>
            <a:pPr>
              <a:defRPr/>
            </a:pPr>
            <a:endParaRPr lang="ja-JP" altLang="en-US"/>
          </a:p>
        </p:txBody>
      </p:sp>
      <p:sp>
        <p:nvSpPr>
          <p:cNvPr id="18" name="Rectangle 6"/>
          <p:cNvSpPr>
            <a:spLocks noChangeArrowheads="1"/>
          </p:cNvSpPr>
          <p:nvPr userDrawn="1"/>
        </p:nvSpPr>
        <p:spPr bwMode="auto">
          <a:xfrm>
            <a:off x="5675313" y="368300"/>
            <a:ext cx="1090612" cy="457200"/>
          </a:xfrm>
          <a:prstGeom prst="rect">
            <a:avLst/>
          </a:prstGeom>
          <a:noFill/>
          <a:ln w="9525" algn="ctr">
            <a:noFill/>
            <a:miter lim="800000"/>
            <a:headEnd/>
            <a:tailEnd/>
          </a:ln>
          <a:effectLst/>
        </p:spPr>
        <p:txBody>
          <a:bodyPr wrap="none">
            <a:spAutoFit/>
          </a:bodyPr>
          <a:lstStyle/>
          <a:p>
            <a:pPr algn="r">
              <a:buClr>
                <a:srgbClr val="CC0000"/>
              </a:buClr>
              <a:buFont typeface="Wingdings" pitchFamily="2" charset="2"/>
              <a:buNone/>
              <a:tabLst>
                <a:tab pos="265113" algn="l"/>
              </a:tabLst>
              <a:defRPr/>
            </a:pPr>
            <a:r>
              <a:rPr lang="en-US" altLang="ja-JP" sz="2400" dirty="0">
                <a:solidFill>
                  <a:srgbClr val="4D4D4D"/>
                </a:solidFill>
                <a:effectLst>
                  <a:outerShdw blurRad="38100" dist="38100" dir="2700000" algn="tl">
                    <a:srgbClr val="C0C0C0"/>
                  </a:outerShdw>
                </a:effectLst>
                <a:latin typeface="Times New Roman" pitchFamily="18" charset="0"/>
                <a:ea typeface="ＭＳ ゴシック" pitchFamily="49" charset="-128"/>
              </a:rPr>
              <a:t>N</a:t>
            </a:r>
            <a:r>
              <a:rPr lang="en-US" altLang="ja-JP" sz="1800" dirty="0">
                <a:solidFill>
                  <a:srgbClr val="4D4D4D"/>
                </a:solidFill>
                <a:effectLst>
                  <a:outerShdw blurRad="38100" dist="38100" dir="2700000" algn="tl">
                    <a:srgbClr val="C0C0C0"/>
                  </a:outerShdw>
                </a:effectLst>
                <a:latin typeface="Times New Roman" pitchFamily="18" charset="0"/>
                <a:ea typeface="ＭＳ ゴシック" pitchFamily="49" charset="-128"/>
              </a:rPr>
              <a:t>etwork</a:t>
            </a:r>
          </a:p>
        </p:txBody>
      </p:sp>
      <p:sp>
        <p:nvSpPr>
          <p:cNvPr id="19" name="Rectangle 7"/>
          <p:cNvSpPr>
            <a:spLocks noChangeArrowheads="1"/>
          </p:cNvSpPr>
          <p:nvPr userDrawn="1"/>
        </p:nvSpPr>
        <p:spPr bwMode="auto">
          <a:xfrm>
            <a:off x="5376863" y="428625"/>
            <a:ext cx="533400" cy="671513"/>
          </a:xfrm>
          <a:prstGeom prst="rect">
            <a:avLst/>
          </a:prstGeom>
          <a:noFill/>
          <a:ln w="9525" algn="ctr">
            <a:noFill/>
            <a:miter lim="800000"/>
            <a:headEnd/>
            <a:tailEnd/>
          </a:ln>
          <a:effectLst/>
        </p:spPr>
        <p:txBody>
          <a:bodyPr wrap="none">
            <a:spAutoFit/>
          </a:bodyPr>
          <a:lstStyle/>
          <a:p>
            <a:pPr>
              <a:buClr>
                <a:srgbClr val="CC0000"/>
              </a:buClr>
              <a:buFont typeface="Wingdings" pitchFamily="2" charset="2"/>
              <a:buNone/>
              <a:defRPr/>
            </a:pPr>
            <a:r>
              <a:rPr lang="en-US" altLang="ja-JP" sz="3800">
                <a:solidFill>
                  <a:srgbClr val="4D4D4D"/>
                </a:solidFill>
                <a:effectLst>
                  <a:outerShdw blurRad="38100" dist="38100" dir="2700000" algn="tl">
                    <a:srgbClr val="C0C0C0"/>
                  </a:outerShdw>
                </a:effectLst>
                <a:latin typeface="Times New Roman" pitchFamily="18" charset="0"/>
                <a:ea typeface="ＭＳ ゴシック" pitchFamily="49" charset="-128"/>
              </a:rPr>
              <a:t>A</a:t>
            </a:r>
          </a:p>
        </p:txBody>
      </p:sp>
      <p:grpSp>
        <p:nvGrpSpPr>
          <p:cNvPr id="1042" name="Group 8"/>
          <p:cNvGrpSpPr>
            <a:grpSpLocks/>
          </p:cNvGrpSpPr>
          <p:nvPr userDrawn="1"/>
        </p:nvGrpSpPr>
        <p:grpSpPr bwMode="auto">
          <a:xfrm>
            <a:off x="5387975" y="801688"/>
            <a:ext cx="1571625" cy="627062"/>
            <a:chOff x="3501" y="469"/>
            <a:chExt cx="990" cy="395"/>
          </a:xfrm>
        </p:grpSpPr>
        <p:sp>
          <p:nvSpPr>
            <p:cNvPr id="21" name="Rectangle 9"/>
            <p:cNvSpPr>
              <a:spLocks noChangeArrowheads="1"/>
            </p:cNvSpPr>
            <p:nvPr/>
          </p:nvSpPr>
          <p:spPr bwMode="auto">
            <a:xfrm>
              <a:off x="3502" y="479"/>
              <a:ext cx="989" cy="233"/>
            </a:xfrm>
            <a:prstGeom prst="rect">
              <a:avLst/>
            </a:prstGeom>
            <a:noFill/>
            <a:ln w="9525" algn="ctr">
              <a:noFill/>
              <a:miter lim="800000"/>
              <a:headEnd/>
              <a:tailEnd/>
            </a:ln>
          </p:spPr>
          <p:txBody>
            <a:bodyPr wrap="none">
              <a:spAutoFit/>
            </a:bodyPr>
            <a:lstStyle/>
            <a:p>
              <a:pPr>
                <a:tabLst>
                  <a:tab pos="265113" algn="l"/>
                </a:tabLst>
                <a:defRPr/>
              </a:pPr>
              <a:r>
                <a:rPr lang="ja-JP" altLang="en-US" sz="1800" b="0">
                  <a:solidFill>
                    <a:srgbClr val="CC6600"/>
                  </a:solidFill>
                  <a:latin typeface="Times New Roman" pitchFamily="18" charset="0"/>
                </a:rPr>
                <a:t>。。。。。。。。。</a:t>
              </a:r>
              <a:endParaRPr lang="en-US" altLang="ja-JP" sz="1800" b="0">
                <a:solidFill>
                  <a:srgbClr val="CC6600"/>
                </a:solidFill>
                <a:latin typeface="Times New Roman" pitchFamily="18" charset="0"/>
              </a:endParaRPr>
            </a:p>
          </p:txBody>
        </p:sp>
        <p:sp>
          <p:nvSpPr>
            <p:cNvPr id="22" name="Rectangle 10"/>
            <p:cNvSpPr>
              <a:spLocks noChangeArrowheads="1"/>
            </p:cNvSpPr>
            <p:nvPr/>
          </p:nvSpPr>
          <p:spPr bwMode="auto">
            <a:xfrm>
              <a:off x="3501" y="469"/>
              <a:ext cx="989" cy="233"/>
            </a:xfrm>
            <a:prstGeom prst="rect">
              <a:avLst/>
            </a:prstGeom>
            <a:noFill/>
            <a:ln w="9525" algn="ctr">
              <a:noFill/>
              <a:miter lim="800000"/>
              <a:headEnd/>
              <a:tailEnd/>
            </a:ln>
          </p:spPr>
          <p:txBody>
            <a:bodyPr wrap="none">
              <a:spAutoFit/>
            </a:bodyPr>
            <a:lstStyle/>
            <a:p>
              <a:pPr>
                <a:buClr>
                  <a:srgbClr val="CC0000"/>
                </a:buClr>
                <a:buFont typeface="Wingdings" pitchFamily="2" charset="2"/>
                <a:buNone/>
                <a:defRPr/>
              </a:pPr>
              <a:r>
                <a:rPr lang="ja-JP" altLang="en-US" sz="1800" b="0">
                  <a:solidFill>
                    <a:schemeClr val="bg1"/>
                  </a:solidFill>
                  <a:latin typeface="Times New Roman" pitchFamily="18" charset="0"/>
                </a:rPr>
                <a:t>。。。。。。。。。</a:t>
              </a:r>
              <a:endParaRPr lang="en-US" altLang="ja-JP" sz="1800" b="0">
                <a:latin typeface="Times New Roman" pitchFamily="18" charset="0"/>
              </a:endParaRPr>
            </a:p>
          </p:txBody>
        </p:sp>
        <p:sp>
          <p:nvSpPr>
            <p:cNvPr id="23" name="Text Box 11"/>
            <p:cNvSpPr txBox="1">
              <a:spLocks noChangeArrowheads="1"/>
            </p:cNvSpPr>
            <p:nvPr/>
          </p:nvSpPr>
          <p:spPr bwMode="auto">
            <a:xfrm>
              <a:off x="3517" y="652"/>
              <a:ext cx="907" cy="212"/>
            </a:xfrm>
            <a:prstGeom prst="rect">
              <a:avLst/>
            </a:prstGeom>
            <a:noFill/>
            <a:ln w="9525">
              <a:noFill/>
              <a:miter lim="800000"/>
              <a:headEnd/>
              <a:tailEnd/>
            </a:ln>
          </p:spPr>
          <p:txBody>
            <a:bodyPr lIns="91423" tIns="45712" rIns="91423" bIns="45712">
              <a:spAutoFit/>
            </a:bodyPr>
            <a:lstStyle/>
            <a:p>
              <a:pPr algn="ctr" defTabSz="3165475">
                <a:spcBef>
                  <a:spcPct val="50000"/>
                </a:spcBef>
                <a:defRPr/>
              </a:pPr>
              <a:r>
                <a:rPr lang="en-US" altLang="ja-JP" sz="800" dirty="0">
                  <a:solidFill>
                    <a:srgbClr val="A06B00"/>
                  </a:solidFill>
                  <a:latin typeface="Tahoma" pitchFamily="34" charset="0"/>
                  <a:ea typeface="PMingLiU" pitchFamily="18" charset="-120"/>
                </a:rPr>
                <a:t>Software Engineering Laboratory</a:t>
              </a: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1" r:id="rId7"/>
    <p:sldLayoutId id="2147483667" r:id="rId8"/>
    <p:sldLayoutId id="2147483668" r:id="rId9"/>
    <p:sldLayoutId id="2147483669" r:id="rId10"/>
    <p:sldLayoutId id="2147483670" r:id="rId11"/>
  </p:sldLayoutIdLst>
  <p:txStyles>
    <p:titleStyle>
      <a:lvl1pPr algn="l" defTabSz="955675" rtl="0" eaLnBrk="0" fontAlgn="base" hangingPunct="0">
        <a:spcBef>
          <a:spcPct val="0"/>
        </a:spcBef>
        <a:spcAft>
          <a:spcPct val="0"/>
        </a:spcAft>
        <a:defRPr kumimoji="1" sz="3200" b="1">
          <a:solidFill>
            <a:schemeClr val="tx2"/>
          </a:solidFill>
          <a:effectLst>
            <a:outerShdw blurRad="38100" dist="38100" dir="2700000" algn="tl">
              <a:srgbClr val="C0C0C0"/>
            </a:outerShdw>
          </a:effectLst>
          <a:latin typeface="+mj-lt"/>
          <a:ea typeface="+mj-ea"/>
          <a:cs typeface="+mj-cs"/>
        </a:defRPr>
      </a:lvl1pPr>
      <a:lvl2pPr algn="l" defTabSz="955675" rtl="0" eaLnBrk="0" fontAlgn="base" hangingPunct="0">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2pPr>
      <a:lvl3pPr algn="l" defTabSz="955675" rtl="0" eaLnBrk="0" fontAlgn="base" hangingPunct="0">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3pPr>
      <a:lvl4pPr algn="l" defTabSz="955675" rtl="0" eaLnBrk="0" fontAlgn="base" hangingPunct="0">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4pPr>
      <a:lvl5pPr algn="l" defTabSz="955675" rtl="0" eaLnBrk="0" fontAlgn="base" hangingPunct="0">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5pPr>
      <a:lvl6pPr marL="457200" algn="l" defTabSz="955675" rtl="0" fontAlgn="base">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6pPr>
      <a:lvl7pPr marL="914400" algn="l" defTabSz="955675" rtl="0" fontAlgn="base">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7pPr>
      <a:lvl8pPr marL="1371600" algn="l" defTabSz="955675" rtl="0" fontAlgn="base">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8pPr>
      <a:lvl9pPr marL="1828800" algn="l" defTabSz="955675" rtl="0" fontAlgn="base">
        <a:spcBef>
          <a:spcPct val="0"/>
        </a:spcBef>
        <a:spcAft>
          <a:spcPct val="0"/>
        </a:spcAft>
        <a:defRPr kumimoji="1" sz="3200" b="1">
          <a:solidFill>
            <a:schemeClr val="tx2"/>
          </a:solidFill>
          <a:effectLst>
            <a:outerShdw blurRad="38100" dist="38100" dir="2700000" algn="tl">
              <a:srgbClr val="C0C0C0"/>
            </a:outerShdw>
          </a:effectLst>
          <a:latin typeface="ＭＳ Ｐゴシック" pitchFamily="50" charset="-128"/>
          <a:ea typeface="ＭＳ Ｐゴシック" pitchFamily="50" charset="-128"/>
        </a:defRPr>
      </a:lvl9pPr>
    </p:titleStyle>
    <p:bodyStyle>
      <a:lvl1pPr marL="358775" indent="-358775" algn="r" defTabSz="955675" rtl="0" eaLnBrk="0" fontAlgn="base" hangingPunct="0">
        <a:spcBef>
          <a:spcPct val="20000"/>
        </a:spcBef>
        <a:spcAft>
          <a:spcPct val="0"/>
        </a:spcAft>
        <a:buChar char="•"/>
        <a:defRPr kumimoji="1" sz="1200">
          <a:solidFill>
            <a:schemeClr val="tx1"/>
          </a:solidFill>
          <a:latin typeface="+mn-lt"/>
          <a:ea typeface="+mn-ea"/>
          <a:cs typeface="+mn-cs"/>
        </a:defRPr>
      </a:lvl1pPr>
      <a:lvl2pPr marL="777875" indent="-298450" algn="r" defTabSz="955675" rtl="0" eaLnBrk="0" fontAlgn="base" hangingPunct="0">
        <a:spcBef>
          <a:spcPct val="20000"/>
        </a:spcBef>
        <a:spcAft>
          <a:spcPct val="0"/>
        </a:spcAft>
        <a:buChar char="–"/>
        <a:defRPr kumimoji="1" sz="1200">
          <a:solidFill>
            <a:schemeClr val="tx1"/>
          </a:solidFill>
          <a:latin typeface="+mn-lt"/>
          <a:ea typeface="+mn-ea"/>
        </a:defRPr>
      </a:lvl2pPr>
      <a:lvl3pPr marL="1195388" indent="-239713" algn="r" defTabSz="955675" rtl="0" eaLnBrk="0" fontAlgn="base" hangingPunct="0">
        <a:spcBef>
          <a:spcPct val="20000"/>
        </a:spcBef>
        <a:spcAft>
          <a:spcPct val="0"/>
        </a:spcAft>
        <a:buChar char="•"/>
        <a:defRPr kumimoji="1" sz="1200">
          <a:solidFill>
            <a:schemeClr val="tx1"/>
          </a:solidFill>
          <a:latin typeface="+mn-lt"/>
          <a:ea typeface="+mn-ea"/>
        </a:defRPr>
      </a:lvl3pPr>
      <a:lvl4pPr marL="1674813" indent="-239713" algn="r" defTabSz="955675" rtl="0" eaLnBrk="0" fontAlgn="base" hangingPunct="0">
        <a:spcBef>
          <a:spcPct val="20000"/>
        </a:spcBef>
        <a:spcAft>
          <a:spcPct val="0"/>
        </a:spcAft>
        <a:buChar char="–"/>
        <a:defRPr kumimoji="1" sz="1200">
          <a:solidFill>
            <a:schemeClr val="tx1"/>
          </a:solidFill>
          <a:latin typeface="+mn-lt"/>
          <a:ea typeface="+mn-ea"/>
        </a:defRPr>
      </a:lvl4pPr>
      <a:lvl5pPr marL="2152650" indent="-239713" algn="r" defTabSz="955675" rtl="0" eaLnBrk="0" fontAlgn="base" hangingPunct="0">
        <a:spcBef>
          <a:spcPct val="20000"/>
        </a:spcBef>
        <a:spcAft>
          <a:spcPct val="0"/>
        </a:spcAft>
        <a:buChar char="»"/>
        <a:defRPr kumimoji="1" sz="1200">
          <a:solidFill>
            <a:schemeClr val="tx1"/>
          </a:solidFill>
          <a:latin typeface="+mn-lt"/>
          <a:ea typeface="+mn-ea"/>
        </a:defRPr>
      </a:lvl5pPr>
      <a:lvl6pPr marL="2609850" indent="-239713" algn="r" defTabSz="955675" rtl="0" fontAlgn="base">
        <a:spcBef>
          <a:spcPct val="20000"/>
        </a:spcBef>
        <a:spcAft>
          <a:spcPct val="0"/>
        </a:spcAft>
        <a:defRPr kumimoji="1" sz="1200">
          <a:solidFill>
            <a:schemeClr val="tx1"/>
          </a:solidFill>
          <a:latin typeface="+mn-lt"/>
          <a:ea typeface="+mn-ea"/>
        </a:defRPr>
      </a:lvl6pPr>
      <a:lvl7pPr marL="3067050" indent="-239713" algn="r" defTabSz="955675" rtl="0" fontAlgn="base">
        <a:spcBef>
          <a:spcPct val="20000"/>
        </a:spcBef>
        <a:spcAft>
          <a:spcPct val="0"/>
        </a:spcAft>
        <a:defRPr kumimoji="1" sz="1200">
          <a:solidFill>
            <a:schemeClr val="tx1"/>
          </a:solidFill>
          <a:latin typeface="+mn-lt"/>
          <a:ea typeface="+mn-ea"/>
        </a:defRPr>
      </a:lvl7pPr>
      <a:lvl8pPr marL="3524250" indent="-239713" algn="r" defTabSz="955675" rtl="0" fontAlgn="base">
        <a:spcBef>
          <a:spcPct val="20000"/>
        </a:spcBef>
        <a:spcAft>
          <a:spcPct val="0"/>
        </a:spcAft>
        <a:defRPr kumimoji="1" sz="1200">
          <a:solidFill>
            <a:schemeClr val="tx1"/>
          </a:solidFill>
          <a:latin typeface="+mn-lt"/>
          <a:ea typeface="+mn-ea"/>
        </a:defRPr>
      </a:lvl8pPr>
      <a:lvl9pPr marL="3981450" indent="-239713" algn="r" defTabSz="955675" rtl="0" fontAlgn="base">
        <a:spcBef>
          <a:spcPct val="20000"/>
        </a:spcBef>
        <a:spcAft>
          <a:spcPct val="0"/>
        </a:spcAft>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chart" Target="../charts/chart1.xml"/><Relationship Id="rId5" Type="http://schemas.openxmlformats.org/officeDocument/2006/relationships/oleObject" Target="../embeddings/oleObject1.bin"/><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グループ化 86"/>
          <p:cNvGrpSpPr/>
          <p:nvPr/>
        </p:nvGrpSpPr>
        <p:grpSpPr>
          <a:xfrm>
            <a:off x="49601" y="1470406"/>
            <a:ext cx="4896264" cy="324000"/>
            <a:chOff x="49601" y="1470406"/>
            <a:chExt cx="4896264" cy="324000"/>
          </a:xfrm>
        </p:grpSpPr>
        <p:sp>
          <p:nvSpPr>
            <p:cNvPr id="3085" name="Line 16"/>
            <p:cNvSpPr>
              <a:spLocks noChangeShapeType="1"/>
            </p:cNvSpPr>
            <p:nvPr/>
          </p:nvSpPr>
          <p:spPr bwMode="auto">
            <a:xfrm rot="10800000" flipV="1">
              <a:off x="49601" y="1747642"/>
              <a:ext cx="4896264" cy="0"/>
            </a:xfrm>
            <a:prstGeom prst="line">
              <a:avLst/>
            </a:prstGeom>
            <a:noFill/>
            <a:ln w="22225">
              <a:solidFill>
                <a:schemeClr val="accent2"/>
              </a:solidFill>
              <a:round/>
              <a:headEnd/>
              <a:tailEnd/>
            </a:ln>
          </p:spPr>
          <p:txBody>
            <a:bodyPr lIns="0" tIns="10800" rIns="0" bIns="10800">
              <a:spAutoFit/>
            </a:bodyPr>
            <a:lstStyle/>
            <a:p>
              <a:endParaRPr lang="ja-JP" altLang="en-US"/>
            </a:p>
          </p:txBody>
        </p:sp>
        <p:sp>
          <p:nvSpPr>
            <p:cNvPr id="3086" name="Line 17"/>
            <p:cNvSpPr>
              <a:spLocks noChangeShapeType="1"/>
            </p:cNvSpPr>
            <p:nvPr/>
          </p:nvSpPr>
          <p:spPr bwMode="auto">
            <a:xfrm>
              <a:off x="108777" y="1470406"/>
              <a:ext cx="0" cy="324000"/>
            </a:xfrm>
            <a:prstGeom prst="line">
              <a:avLst/>
            </a:prstGeom>
            <a:noFill/>
            <a:ln w="22225">
              <a:solidFill>
                <a:schemeClr val="accent2"/>
              </a:solidFill>
              <a:round/>
              <a:headEnd/>
              <a:tailEnd/>
            </a:ln>
          </p:spPr>
          <p:txBody>
            <a:bodyPr lIns="0" tIns="10800" rIns="0" bIns="10800">
              <a:spAutoFit/>
            </a:bodyPr>
            <a:lstStyle/>
            <a:p>
              <a:endParaRPr lang="ja-JP" altLang="en-US"/>
            </a:p>
          </p:txBody>
        </p:sp>
      </p:grpSp>
      <p:sp>
        <p:nvSpPr>
          <p:cNvPr id="31756" name="Text Box 12"/>
          <p:cNvSpPr txBox="1">
            <a:spLocks noChangeArrowheads="1"/>
          </p:cNvSpPr>
          <p:nvPr/>
        </p:nvSpPr>
        <p:spPr bwMode="auto">
          <a:xfrm>
            <a:off x="228600" y="161925"/>
            <a:ext cx="5381625" cy="712788"/>
          </a:xfrm>
          <a:prstGeom prst="rect">
            <a:avLst/>
          </a:prstGeom>
          <a:noFill/>
          <a:ln w="9525" algn="ctr">
            <a:noFill/>
            <a:miter lim="800000"/>
            <a:headEnd/>
            <a:tailEnd/>
          </a:ln>
          <a:effectLst/>
        </p:spPr>
        <p:txBody>
          <a:bodyPr lIns="96552" tIns="48276" rIns="96552" bIns="48276" anchor="ctr">
            <a:spAutoFit/>
          </a:bodyPr>
          <a:lstStyle/>
          <a:p>
            <a:pPr defTabSz="244475">
              <a:defRPr/>
            </a:pPr>
            <a:r>
              <a:rPr lang="ja-JP" altLang="en-US" sz="2000" dirty="0">
                <a:effectLst>
                  <a:outerShdw blurRad="38100" dist="38100" dir="2700000" algn="tl">
                    <a:srgbClr val="C0C0C0"/>
                  </a:outerShdw>
                </a:effectLst>
              </a:rPr>
              <a:t>オープンソースソフトウェア（</a:t>
            </a:r>
            <a:r>
              <a:rPr lang="en-US" altLang="ja-JP" sz="2000" dirty="0">
                <a:effectLst>
                  <a:outerShdw blurRad="38100" dist="38100" dir="2700000" algn="tl">
                    <a:srgbClr val="C0C0C0"/>
                  </a:outerShdw>
                </a:effectLst>
              </a:rPr>
              <a:t>OSS</a:t>
            </a:r>
            <a:r>
              <a:rPr lang="ja-JP" altLang="en-US" sz="2000" dirty="0">
                <a:effectLst>
                  <a:outerShdw blurRad="38100" dist="38100" dir="2700000" algn="tl">
                    <a:srgbClr val="C0C0C0"/>
                  </a:outerShdw>
                </a:effectLst>
              </a:rPr>
              <a:t>）の</a:t>
            </a:r>
            <a:endParaRPr lang="en-US" altLang="ja-JP" sz="2000" dirty="0">
              <a:effectLst>
                <a:outerShdw blurRad="38100" dist="38100" dir="2700000" algn="tl">
                  <a:srgbClr val="C0C0C0"/>
                </a:outerShdw>
              </a:effectLst>
            </a:endParaRPr>
          </a:p>
          <a:p>
            <a:pPr defTabSz="244475">
              <a:defRPr/>
            </a:pPr>
            <a:r>
              <a:rPr lang="ja-JP" altLang="en-US" sz="2000" dirty="0">
                <a:effectLst>
                  <a:outerShdw blurRad="38100" dist="38100" dir="2700000" algn="tl">
                    <a:srgbClr val="C0C0C0"/>
                  </a:outerShdw>
                </a:effectLst>
              </a:rPr>
              <a:t>障害修正における開発者ネットワークの分析</a:t>
            </a:r>
            <a:endParaRPr lang="en-US" altLang="ja-JP" sz="2000" dirty="0">
              <a:effectLst>
                <a:outerShdw blurRad="38100" dist="38100" dir="2700000" algn="tl">
                  <a:srgbClr val="C0C0C0"/>
                </a:outerShdw>
              </a:effectLst>
            </a:endParaRPr>
          </a:p>
        </p:txBody>
      </p:sp>
      <p:sp>
        <p:nvSpPr>
          <p:cNvPr id="3076" name="Rectangle 14"/>
          <p:cNvSpPr>
            <a:spLocks noChangeArrowheads="1"/>
          </p:cNvSpPr>
          <p:nvPr/>
        </p:nvSpPr>
        <p:spPr bwMode="auto">
          <a:xfrm>
            <a:off x="93217" y="1461501"/>
            <a:ext cx="3765550" cy="284172"/>
          </a:xfrm>
          <a:prstGeom prst="rect">
            <a:avLst/>
          </a:prstGeom>
          <a:noFill/>
          <a:ln w="9525" algn="ctr">
            <a:noFill/>
            <a:miter lim="800000"/>
            <a:headEnd/>
            <a:tailEnd/>
          </a:ln>
        </p:spPr>
        <p:txBody>
          <a:bodyPr lIns="91405" tIns="45704" rIns="91405" bIns="45704" anchor="ctr"/>
          <a:lstStyle/>
          <a:p>
            <a:r>
              <a:rPr lang="en-US" altLang="ja-JP" sz="1400" b="0" dirty="0" smtClean="0">
                <a:latin typeface="Arial" charset="0"/>
              </a:rPr>
              <a:t>OSS</a:t>
            </a:r>
            <a:r>
              <a:rPr lang="ja-JP" altLang="en-US" sz="1400" b="0" dirty="0" smtClean="0">
                <a:latin typeface="Arial" charset="0"/>
              </a:rPr>
              <a:t>開発における障害管理</a:t>
            </a:r>
            <a:endParaRPr lang="ja-JP" altLang="en-US" sz="1400" b="0" dirty="0">
              <a:latin typeface="Arial" charset="0"/>
            </a:endParaRPr>
          </a:p>
        </p:txBody>
      </p:sp>
      <p:sp>
        <p:nvSpPr>
          <p:cNvPr id="107" name="テキスト ボックス 196"/>
          <p:cNvSpPr txBox="1">
            <a:spLocks noChangeArrowheads="1"/>
          </p:cNvSpPr>
          <p:nvPr/>
        </p:nvSpPr>
        <p:spPr bwMode="auto">
          <a:xfrm>
            <a:off x="227013" y="889000"/>
            <a:ext cx="4278312" cy="307975"/>
          </a:xfrm>
          <a:prstGeom prst="rect">
            <a:avLst/>
          </a:prstGeom>
          <a:noFill/>
          <a:ln w="9525">
            <a:noFill/>
            <a:miter lim="800000"/>
            <a:headEnd/>
            <a:tailEnd/>
          </a:ln>
        </p:spPr>
        <p:txBody>
          <a:bodyPr>
            <a:spAutoFit/>
          </a:bodyPr>
          <a:lstStyle/>
          <a:p>
            <a:pPr eaLnBrk="0" hangingPunct="0">
              <a:defRPr/>
            </a:pPr>
            <a:r>
              <a:rPr kumimoji="0" lang="ja-JP" altLang="en-US" sz="1400" dirty="0">
                <a:latin typeface="+mj-ea"/>
                <a:ea typeface="+mj-ea"/>
              </a:rPr>
              <a:t>伊原彰紀</a:t>
            </a:r>
            <a:r>
              <a:rPr kumimoji="0" lang="en-US" altLang="ja-JP" sz="1400" baseline="30000" dirty="0">
                <a:latin typeface="+mj-ea"/>
                <a:ea typeface="+mj-ea"/>
              </a:rPr>
              <a:t>†</a:t>
            </a:r>
            <a:r>
              <a:rPr kumimoji="0" lang="ja-JP" altLang="en-US" sz="1400" dirty="0">
                <a:latin typeface="+mj-ea"/>
                <a:ea typeface="+mj-ea"/>
              </a:rPr>
              <a:t>　　大平雅雄</a:t>
            </a:r>
            <a:r>
              <a:rPr kumimoji="0" lang="en-US" altLang="ja-JP" sz="1400" baseline="30000" dirty="0">
                <a:latin typeface="+mj-ea"/>
                <a:ea typeface="+mj-ea"/>
              </a:rPr>
              <a:t>†</a:t>
            </a:r>
            <a:r>
              <a:rPr kumimoji="0" lang="ja-JP" altLang="en-US" sz="1400" dirty="0">
                <a:latin typeface="+mj-ea"/>
              </a:rPr>
              <a:t>　　</a:t>
            </a:r>
            <a:r>
              <a:rPr kumimoji="0" lang="ja-JP" altLang="en-US" sz="1400" dirty="0">
                <a:latin typeface="+mj-ea"/>
                <a:ea typeface="+mj-ea"/>
              </a:rPr>
              <a:t>小山貴和子</a:t>
            </a:r>
            <a:r>
              <a:rPr kumimoji="0" lang="en-US" altLang="ja-JP" sz="1400" baseline="30000" dirty="0">
                <a:latin typeface="+mj-ea"/>
                <a:ea typeface="+mj-ea"/>
              </a:rPr>
              <a:t>†</a:t>
            </a:r>
            <a:r>
              <a:rPr kumimoji="0" lang="ja-JP" altLang="en-US" sz="1400" dirty="0">
                <a:latin typeface="+mj-ea"/>
              </a:rPr>
              <a:t>　　</a:t>
            </a:r>
            <a:r>
              <a:rPr kumimoji="0" lang="ja-JP" altLang="en-US" sz="1400" dirty="0">
                <a:latin typeface="+mj-ea"/>
                <a:ea typeface="+mj-ea"/>
              </a:rPr>
              <a:t>松本健一</a:t>
            </a:r>
            <a:r>
              <a:rPr kumimoji="0" lang="en-US" altLang="ja-JP" sz="1400" baseline="30000" dirty="0">
                <a:latin typeface="+mj-ea"/>
                <a:ea typeface="+mj-ea"/>
              </a:rPr>
              <a:t>†</a:t>
            </a:r>
          </a:p>
        </p:txBody>
      </p:sp>
      <p:sp>
        <p:nvSpPr>
          <p:cNvPr id="109" name="テキスト ボックス 196"/>
          <p:cNvSpPr txBox="1">
            <a:spLocks noChangeArrowheads="1"/>
          </p:cNvSpPr>
          <p:nvPr/>
        </p:nvSpPr>
        <p:spPr bwMode="auto">
          <a:xfrm>
            <a:off x="228600" y="1128713"/>
            <a:ext cx="4125913" cy="261937"/>
          </a:xfrm>
          <a:prstGeom prst="rect">
            <a:avLst/>
          </a:prstGeom>
          <a:noFill/>
          <a:ln w="9525">
            <a:noFill/>
            <a:miter lim="800000"/>
            <a:headEnd/>
            <a:tailEnd/>
          </a:ln>
        </p:spPr>
        <p:txBody>
          <a:bodyPr>
            <a:spAutoFit/>
          </a:bodyPr>
          <a:lstStyle/>
          <a:p>
            <a:pPr eaLnBrk="0" hangingPunct="0">
              <a:defRPr/>
            </a:pPr>
            <a:r>
              <a:rPr kumimoji="0" lang="en-US" altLang="ja-JP" sz="1100" baseline="30000" dirty="0">
                <a:latin typeface="+mj-ea"/>
              </a:rPr>
              <a:t>†</a:t>
            </a:r>
            <a:r>
              <a:rPr kumimoji="0" lang="ja-JP" altLang="en-US" sz="1100" dirty="0">
                <a:latin typeface="+mj-ea"/>
                <a:ea typeface="+mj-ea"/>
              </a:rPr>
              <a:t>奈良先端科学技術大学院　情報科学研究科</a:t>
            </a:r>
            <a:endParaRPr kumimoji="0" lang="en-US" altLang="ja-JP" sz="1100" baseline="30000" dirty="0">
              <a:latin typeface="+mj-ea"/>
              <a:ea typeface="+mj-ea"/>
            </a:endParaRPr>
          </a:p>
        </p:txBody>
      </p:sp>
      <p:sp>
        <p:nvSpPr>
          <p:cNvPr id="66" name="Text Box 18"/>
          <p:cNvSpPr txBox="1">
            <a:spLocks noChangeArrowheads="1"/>
          </p:cNvSpPr>
          <p:nvPr/>
        </p:nvSpPr>
        <p:spPr bwMode="auto">
          <a:xfrm>
            <a:off x="133341" y="1924223"/>
            <a:ext cx="6524643" cy="861774"/>
          </a:xfrm>
          <a:prstGeom prst="rect">
            <a:avLst/>
          </a:prstGeom>
          <a:noFill/>
          <a:ln w="9525">
            <a:noFill/>
            <a:miter lim="800000"/>
            <a:headEnd/>
            <a:tailEnd/>
          </a:ln>
        </p:spPr>
        <p:txBody>
          <a:bodyPr wrap="square">
            <a:spAutoFit/>
          </a:bodyPr>
          <a:lstStyle/>
          <a:p>
            <a:pPr>
              <a:buFont typeface="Wingdings" pitchFamily="2" charset="2"/>
              <a:buNone/>
            </a:pPr>
            <a:r>
              <a:rPr lang="ja-JP" altLang="en-US" sz="1000" b="0" dirty="0" smtClean="0">
                <a:latin typeface="Times New Roman" pitchFamily="18" charset="0"/>
              </a:rPr>
              <a:t>　多くの</a:t>
            </a:r>
            <a:r>
              <a:rPr lang="en-US" altLang="ja-JP" sz="1000" b="0" dirty="0" smtClean="0">
                <a:latin typeface="Arial" pitchFamily="34" charset="0"/>
                <a:cs typeface="Arial" pitchFamily="34" charset="0"/>
              </a:rPr>
              <a:t>OSS</a:t>
            </a:r>
            <a:r>
              <a:rPr lang="ja-JP" altLang="en-US" sz="1000" b="0" dirty="0" smtClean="0">
                <a:latin typeface="Times New Roman" pitchFamily="18" charset="0"/>
              </a:rPr>
              <a:t>開発ではソフトウェア開発中に発生した障害を登録し，修正状況などを一元管理する障害管理システムを利用している．障害管理システムでは障害に関する</a:t>
            </a:r>
            <a:r>
              <a:rPr lang="ja-JP" altLang="en-US" sz="1000" b="0" dirty="0" smtClean="0">
                <a:solidFill>
                  <a:srgbClr val="FF0000"/>
                </a:solidFill>
                <a:latin typeface="Times New Roman" pitchFamily="18" charset="0"/>
              </a:rPr>
              <a:t>情報共有を支援する</a:t>
            </a:r>
            <a:r>
              <a:rPr lang="ja-JP" altLang="en-US" sz="1000" b="0" dirty="0" smtClean="0">
                <a:latin typeface="Times New Roman" pitchFamily="18" charset="0"/>
              </a:rPr>
              <a:t>ために各障害に対して</a:t>
            </a:r>
            <a:r>
              <a:rPr lang="ja-JP" altLang="en-US" sz="1000" b="0" dirty="0" smtClean="0">
                <a:solidFill>
                  <a:srgbClr val="FF0000"/>
                </a:solidFill>
                <a:latin typeface="Times New Roman" pitchFamily="18" charset="0"/>
              </a:rPr>
              <a:t>掲示板（</a:t>
            </a:r>
            <a:r>
              <a:rPr lang="en-US" altLang="ja-JP" sz="1000" b="0" dirty="0" smtClean="0">
                <a:solidFill>
                  <a:srgbClr val="FF0000"/>
                </a:solidFill>
                <a:latin typeface="Arial" pitchFamily="34" charset="0"/>
                <a:cs typeface="Arial" pitchFamily="34" charset="0"/>
              </a:rPr>
              <a:t>BBS</a:t>
            </a:r>
            <a:r>
              <a:rPr lang="ja-JP" altLang="en-US" sz="1000" b="0" dirty="0" smtClean="0">
                <a:solidFill>
                  <a:srgbClr val="FF0000"/>
                </a:solidFill>
                <a:latin typeface="Times New Roman" pitchFamily="18" charset="0"/>
              </a:rPr>
              <a:t>）</a:t>
            </a:r>
            <a:r>
              <a:rPr lang="ja-JP" altLang="en-US" sz="1000" b="0" dirty="0" smtClean="0">
                <a:latin typeface="Times New Roman" pitchFamily="18" charset="0"/>
              </a:rPr>
              <a:t>を設ける機能がある</a:t>
            </a:r>
            <a:r>
              <a:rPr lang="ja-JP" altLang="en-US" sz="1000" b="0" dirty="0" smtClean="0">
                <a:latin typeface="Times New Roman" pitchFamily="18" charset="0"/>
              </a:rPr>
              <a:t>．しかし，障害管理を用いているにも</a:t>
            </a:r>
            <a:r>
              <a:rPr lang="ja-JP" altLang="en-US" sz="1000" b="0" dirty="0" smtClean="0">
                <a:latin typeface="Times New Roman" pitchFamily="18" charset="0"/>
              </a:rPr>
              <a:t>関わらず修正作業が円滑に行われていないことが多くある．</a:t>
            </a:r>
            <a:endParaRPr lang="en-US" altLang="ja-JP" sz="1000" b="0" dirty="0" smtClean="0">
              <a:latin typeface="Times New Roman" pitchFamily="18" charset="0"/>
            </a:endParaRPr>
          </a:p>
          <a:p>
            <a:pPr>
              <a:buFont typeface="Wingdings" pitchFamily="2" charset="2"/>
              <a:buNone/>
            </a:pPr>
            <a:r>
              <a:rPr lang="ja-JP" altLang="en-US" sz="1000" b="0" dirty="0" smtClean="0">
                <a:latin typeface="Times New Roman" pitchFamily="18" charset="0"/>
              </a:rPr>
              <a:t>　</a:t>
            </a:r>
            <a:r>
              <a:rPr lang="ja-JP" altLang="en-US" sz="1000" b="0" dirty="0" smtClean="0">
                <a:latin typeface="Times New Roman" pitchFamily="18" charset="0"/>
              </a:rPr>
              <a:t>本研究では効率的に障害修正を行うために開発者らに必要となる活動を明らかにすることを目的とする．</a:t>
            </a:r>
            <a:endParaRPr lang="en-US" altLang="ja-JP" sz="1000" b="0" dirty="0" smtClean="0">
              <a:latin typeface="Times New Roman" pitchFamily="18" charset="0"/>
            </a:endParaRPr>
          </a:p>
          <a:p>
            <a:pPr>
              <a:buFont typeface="Wingdings" pitchFamily="2" charset="2"/>
              <a:buNone/>
            </a:pPr>
            <a:endParaRPr lang="en-US" altLang="ja-JP" sz="1000" b="0" dirty="0" smtClean="0">
              <a:latin typeface="Times New Roman" pitchFamily="18" charset="0"/>
            </a:endParaRPr>
          </a:p>
        </p:txBody>
      </p:sp>
      <p:sp>
        <p:nvSpPr>
          <p:cNvPr id="73" name="Text Box 18"/>
          <p:cNvSpPr txBox="1">
            <a:spLocks noChangeArrowheads="1"/>
          </p:cNvSpPr>
          <p:nvPr/>
        </p:nvSpPr>
        <p:spPr bwMode="auto">
          <a:xfrm>
            <a:off x="79905" y="5625786"/>
            <a:ext cx="6543675" cy="461665"/>
          </a:xfrm>
          <a:prstGeom prst="rect">
            <a:avLst/>
          </a:prstGeom>
          <a:noFill/>
          <a:ln w="9525">
            <a:noFill/>
            <a:miter lim="800000"/>
            <a:headEnd/>
            <a:tailEnd/>
          </a:ln>
        </p:spPr>
        <p:txBody>
          <a:bodyPr>
            <a:spAutoFit/>
          </a:bodyPr>
          <a:lstStyle/>
          <a:p>
            <a:pPr>
              <a:buFont typeface="Wingdings" pitchFamily="2" charset="2"/>
              <a:buNone/>
            </a:pPr>
            <a:r>
              <a:rPr lang="ja-JP" altLang="en-US" sz="1200" b="0" dirty="0" smtClean="0">
                <a:latin typeface="Times New Roman" pitchFamily="18" charset="0"/>
              </a:rPr>
              <a:t>障害修正が</a:t>
            </a:r>
            <a:r>
              <a:rPr lang="ja-JP" altLang="en-US" sz="1200" b="0" dirty="0" smtClean="0">
                <a:solidFill>
                  <a:srgbClr val="FF0000"/>
                </a:solidFill>
                <a:latin typeface="Times New Roman" pitchFamily="18" charset="0"/>
              </a:rPr>
              <a:t>円滑に行われている時期 </a:t>
            </a:r>
            <a:r>
              <a:rPr lang="ja-JP" altLang="en-US" sz="1200" b="0" dirty="0" smtClean="0">
                <a:latin typeface="Times New Roman" pitchFamily="18" charset="0"/>
              </a:rPr>
              <a:t>： 複数の障害を同じ開発者</a:t>
            </a:r>
            <a:r>
              <a:rPr lang="ja-JP" altLang="en-US" sz="1200" b="0" dirty="0" smtClean="0">
                <a:latin typeface="Times New Roman" pitchFamily="18" charset="0"/>
              </a:rPr>
              <a:t>達</a:t>
            </a:r>
            <a:r>
              <a:rPr lang="ja-JP" altLang="en-US" sz="1200" b="0" dirty="0" smtClean="0">
                <a:latin typeface="Times New Roman" pitchFamily="18" charset="0"/>
              </a:rPr>
              <a:t>が修正に携わっている</a:t>
            </a:r>
            <a:endParaRPr lang="en-US" altLang="ja-JP" sz="1200" b="0" dirty="0" smtClean="0">
              <a:latin typeface="Times New Roman" pitchFamily="18" charset="0"/>
            </a:endParaRPr>
          </a:p>
          <a:p>
            <a:r>
              <a:rPr lang="ja-JP" altLang="en-US" sz="1200" b="0" dirty="0" smtClean="0">
                <a:solidFill>
                  <a:srgbClr val="000000"/>
                </a:solidFill>
                <a:latin typeface="Times New Roman" pitchFamily="18" charset="0"/>
              </a:rPr>
              <a:t>障害修正が</a:t>
            </a:r>
            <a:r>
              <a:rPr lang="ja-JP" altLang="en-US" sz="1200" b="0" dirty="0" smtClean="0">
                <a:solidFill>
                  <a:srgbClr val="0000FF"/>
                </a:solidFill>
                <a:latin typeface="Times New Roman" pitchFamily="18" charset="0"/>
              </a:rPr>
              <a:t>停滞している時期 </a:t>
            </a:r>
            <a:r>
              <a:rPr lang="ja-JP" altLang="en-US" sz="1200" b="0" dirty="0" smtClean="0">
                <a:solidFill>
                  <a:srgbClr val="000000"/>
                </a:solidFill>
                <a:latin typeface="Times New Roman" pitchFamily="18" charset="0"/>
              </a:rPr>
              <a:t>： 障害ごとに</a:t>
            </a:r>
            <a:r>
              <a:rPr lang="ja-JP" altLang="en-US" sz="1200" b="0" dirty="0" smtClean="0">
                <a:solidFill>
                  <a:srgbClr val="000000"/>
                </a:solidFill>
                <a:latin typeface="Times New Roman" pitchFamily="18" charset="0"/>
              </a:rPr>
              <a:t>異なる</a:t>
            </a:r>
            <a:r>
              <a:rPr lang="ja-JP" altLang="en-US" sz="1200" b="0" dirty="0" smtClean="0">
                <a:solidFill>
                  <a:srgbClr val="000000"/>
                </a:solidFill>
                <a:latin typeface="Times New Roman" pitchFamily="18" charset="0"/>
              </a:rPr>
              <a:t>開発者が修正</a:t>
            </a:r>
            <a:r>
              <a:rPr lang="ja-JP" altLang="en-US" sz="1200" b="0" dirty="0" smtClean="0">
                <a:solidFill>
                  <a:srgbClr val="000000"/>
                </a:solidFill>
                <a:latin typeface="Times New Roman" pitchFamily="18" charset="0"/>
              </a:rPr>
              <a:t>に</a:t>
            </a:r>
            <a:r>
              <a:rPr lang="ja-JP" altLang="en-US" sz="1200" b="0" dirty="0" smtClean="0">
                <a:solidFill>
                  <a:srgbClr val="000000"/>
                </a:solidFill>
                <a:latin typeface="Times New Roman" pitchFamily="18" charset="0"/>
              </a:rPr>
              <a:t>携わ</a:t>
            </a:r>
            <a:r>
              <a:rPr lang="ja-JP" altLang="en-US" sz="1200" b="0" dirty="0" smtClean="0">
                <a:solidFill>
                  <a:srgbClr val="000000"/>
                </a:solidFill>
                <a:latin typeface="Times New Roman" pitchFamily="18" charset="0"/>
              </a:rPr>
              <a:t>ってい</a:t>
            </a:r>
            <a:r>
              <a:rPr lang="ja-JP" altLang="en-US" sz="1200" b="0" dirty="0" smtClean="0">
                <a:solidFill>
                  <a:srgbClr val="000000"/>
                </a:solidFill>
                <a:latin typeface="Times New Roman" pitchFamily="18" charset="0"/>
              </a:rPr>
              <a:t>る</a:t>
            </a:r>
            <a:endParaRPr lang="en-US" altLang="ja-JP" sz="1400" b="0" dirty="0" smtClean="0">
              <a:latin typeface="Times New Roman" pitchFamily="18" charset="0"/>
            </a:endParaRPr>
          </a:p>
        </p:txBody>
      </p:sp>
      <p:graphicFrame>
        <p:nvGraphicFramePr>
          <p:cNvPr id="44" name="表 43"/>
          <p:cNvGraphicFramePr>
            <a:graphicFrameLocks noGrp="1"/>
          </p:cNvGraphicFramePr>
          <p:nvPr/>
        </p:nvGraphicFramePr>
        <p:xfrm>
          <a:off x="374642" y="6324604"/>
          <a:ext cx="3673462" cy="950775"/>
        </p:xfrm>
        <a:graphic>
          <a:graphicData uri="http://schemas.openxmlformats.org/drawingml/2006/table">
            <a:tbl>
              <a:tblPr/>
              <a:tblGrid>
                <a:gridCol w="697092"/>
                <a:gridCol w="371317"/>
                <a:gridCol w="586445"/>
                <a:gridCol w="586445"/>
                <a:gridCol w="735071"/>
                <a:gridCol w="697092"/>
              </a:tblGrid>
              <a:tr h="289367">
                <a:tc>
                  <a:txBody>
                    <a:bodyPr/>
                    <a:lstStyle/>
                    <a:p>
                      <a:pPr algn="ctr">
                        <a:spcAft>
                          <a:spcPts val="0"/>
                        </a:spcAft>
                        <a:tabLst>
                          <a:tab pos="325755" algn="l"/>
                        </a:tabLst>
                      </a:pPr>
                      <a:r>
                        <a:rPr lang="ja-JP" altLang="en-US" sz="900" kern="100" dirty="0" smtClean="0">
                          <a:latin typeface="Times New Roman"/>
                          <a:ea typeface="ＭＳ 明朝"/>
                          <a:cs typeface="Times New Roman"/>
                        </a:rPr>
                        <a:t>障害修正率</a:t>
                      </a:r>
                      <a:endParaRPr lang="en-US"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sz="900" kern="100" dirty="0" smtClean="0">
                          <a:latin typeface="Times New Roman"/>
                          <a:ea typeface="ＭＳ 明朝"/>
                          <a:cs typeface="Times New Roman"/>
                        </a:rPr>
                        <a:t>期間</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sz="900" kern="100" dirty="0">
                          <a:latin typeface="Times New Roman"/>
                          <a:ea typeface="ＭＳ 明朝"/>
                          <a:cs typeface="Times New Roman"/>
                        </a:rPr>
                        <a:t>ノード数</a:t>
                      </a: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sz="900" kern="100" dirty="0" err="1">
                          <a:latin typeface="Times New Roman"/>
                          <a:ea typeface="ＭＳ 明朝"/>
                          <a:cs typeface="Times New Roman"/>
                        </a:rPr>
                        <a:t>べき</a:t>
                      </a:r>
                      <a:r>
                        <a:rPr lang="ja-JP" sz="900" kern="100" dirty="0">
                          <a:latin typeface="Times New Roman"/>
                          <a:ea typeface="ＭＳ 明朝"/>
                          <a:cs typeface="Times New Roman"/>
                        </a:rPr>
                        <a:t>指数</a:t>
                      </a: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sz="900" kern="100" dirty="0" smtClean="0">
                          <a:latin typeface="Times New Roman"/>
                          <a:ea typeface="ＭＳ 明朝"/>
                          <a:cs typeface="Times New Roman"/>
                        </a:rPr>
                        <a:t>クラスタ</a:t>
                      </a:r>
                      <a:r>
                        <a:rPr lang="ja-JP" altLang="en-US" sz="900" kern="100" dirty="0" smtClean="0">
                          <a:latin typeface="Times New Roman"/>
                          <a:ea typeface="ＭＳ 明朝"/>
                          <a:cs typeface="Times New Roman"/>
                        </a:rPr>
                        <a:t>　</a:t>
                      </a:r>
                      <a:r>
                        <a:rPr lang="ja-JP" sz="900" kern="100" dirty="0" smtClean="0">
                          <a:latin typeface="Times New Roman"/>
                          <a:ea typeface="ＭＳ 明朝"/>
                          <a:cs typeface="Times New Roman"/>
                        </a:rPr>
                        <a:t>リング</a:t>
                      </a:r>
                      <a:r>
                        <a:rPr lang="ja-JP" sz="900" kern="100" dirty="0">
                          <a:latin typeface="Times New Roman"/>
                          <a:ea typeface="ＭＳ 明朝"/>
                          <a:cs typeface="Times New Roman"/>
                        </a:rPr>
                        <a:t>係数</a:t>
                      </a: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sz="900" kern="100" dirty="0" smtClean="0">
                          <a:latin typeface="Times New Roman"/>
                          <a:ea typeface="ＭＳ 明朝"/>
                          <a:cs typeface="Times New Roman"/>
                        </a:rPr>
                        <a:t>平均経路</a:t>
                      </a:r>
                      <a:r>
                        <a:rPr lang="ja-JP" sz="900" kern="100" dirty="0">
                          <a:latin typeface="Times New Roman"/>
                          <a:ea typeface="ＭＳ 明朝"/>
                          <a:cs typeface="Times New Roman"/>
                        </a:rPr>
                        <a:t>長</a:t>
                      </a: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5352">
                <a:tc rowSpan="2">
                  <a:txBody>
                    <a:bodyPr/>
                    <a:lstStyle/>
                    <a:p>
                      <a:pPr algn="just">
                        <a:spcAft>
                          <a:spcPts val="0"/>
                        </a:spcAft>
                        <a:tabLst>
                          <a:tab pos="325755" algn="l"/>
                        </a:tabLst>
                      </a:pPr>
                      <a:r>
                        <a:rPr lang="ja-JP" sz="900" b="1" kern="100" dirty="0" smtClean="0">
                          <a:solidFill>
                            <a:srgbClr val="FF0000"/>
                          </a:solidFill>
                          <a:latin typeface="Times New Roman"/>
                          <a:ea typeface="ＭＳ 明朝"/>
                          <a:cs typeface="Times New Roman"/>
                        </a:rPr>
                        <a:t>増加</a:t>
                      </a:r>
                      <a:r>
                        <a:rPr lang="ja-JP" sz="900" b="1" kern="100" dirty="0">
                          <a:solidFill>
                            <a:srgbClr val="FF0000"/>
                          </a:solidFill>
                          <a:latin typeface="Times New Roman"/>
                          <a:ea typeface="ＭＳ 明朝"/>
                          <a:cs typeface="Times New Roman"/>
                        </a:rPr>
                        <a:t>傾向</a:t>
                      </a: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altLang="en-US" sz="900" kern="100" dirty="0" smtClean="0">
                          <a:solidFill>
                            <a:srgbClr val="FF0000"/>
                          </a:solidFill>
                          <a:latin typeface="Times New Roman"/>
                          <a:ea typeface="ＭＳ 明朝"/>
                          <a:cs typeface="Times New Roman"/>
                        </a:rPr>
                        <a:t>①</a:t>
                      </a:r>
                      <a:endParaRPr lang="ja-JP" sz="900" kern="100" dirty="0">
                        <a:solidFill>
                          <a:srgbClr val="FF0000"/>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a:latin typeface="Times New Roman"/>
                          <a:ea typeface="ＭＳ 明朝"/>
                          <a:cs typeface="Times New Roman"/>
                        </a:rPr>
                        <a:t>439</a:t>
                      </a:r>
                      <a:endParaRPr lang="ja-JP" sz="900" kern="10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a:latin typeface="Times New Roman"/>
                          <a:ea typeface="ＭＳ 明朝"/>
                          <a:cs typeface="Times New Roman"/>
                        </a:rPr>
                        <a:t>0.85</a:t>
                      </a:r>
                      <a:endParaRPr lang="ja-JP" sz="900" kern="10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b="1" kern="100" dirty="0">
                          <a:solidFill>
                            <a:srgbClr val="FF0000"/>
                          </a:solidFill>
                          <a:latin typeface="Times New Roman"/>
                          <a:ea typeface="ＭＳ 明朝"/>
                          <a:cs typeface="Times New Roman"/>
                        </a:rPr>
                        <a:t>0.51</a:t>
                      </a:r>
                      <a:endParaRPr lang="ja-JP" sz="900" b="1" kern="100" dirty="0">
                        <a:solidFill>
                          <a:srgbClr val="FF0000"/>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2.55</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5352">
                <a:tc vMerge="1">
                  <a:txBody>
                    <a:bodyPr/>
                    <a:lstStyle/>
                    <a:p>
                      <a:endParaRPr kumimoji="1" lang="ja-JP" altLang="en-US"/>
                    </a:p>
                  </a:txBody>
                  <a:tcPr/>
                </a:tc>
                <a:tc>
                  <a:txBody>
                    <a:bodyPr/>
                    <a:lstStyle/>
                    <a:p>
                      <a:pPr algn="ctr">
                        <a:spcAft>
                          <a:spcPts val="0"/>
                        </a:spcAft>
                        <a:tabLst>
                          <a:tab pos="325755" algn="l"/>
                        </a:tabLst>
                      </a:pPr>
                      <a:r>
                        <a:rPr lang="ja-JP" altLang="en-US" sz="900" kern="100" dirty="0" smtClean="0">
                          <a:solidFill>
                            <a:srgbClr val="FF0000"/>
                          </a:solidFill>
                          <a:latin typeface="Times New Roman"/>
                          <a:ea typeface="ＭＳ 明朝"/>
                          <a:cs typeface="Times New Roman"/>
                        </a:rPr>
                        <a:t>②</a:t>
                      </a:r>
                      <a:endParaRPr lang="ja-JP" sz="900" kern="100" dirty="0">
                        <a:solidFill>
                          <a:srgbClr val="FF0000"/>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a:latin typeface="Times New Roman"/>
                          <a:ea typeface="ＭＳ 明朝"/>
                          <a:cs typeface="Times New Roman"/>
                        </a:rPr>
                        <a:t>364</a:t>
                      </a:r>
                      <a:endParaRPr lang="ja-JP" sz="900" kern="10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0.88</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b="1" kern="100" dirty="0">
                          <a:solidFill>
                            <a:srgbClr val="FF0000"/>
                          </a:solidFill>
                          <a:latin typeface="Times New Roman"/>
                          <a:ea typeface="ＭＳ 明朝"/>
                          <a:cs typeface="Times New Roman"/>
                        </a:rPr>
                        <a:t>0.50</a:t>
                      </a:r>
                      <a:endParaRPr lang="ja-JP" sz="900" b="1" kern="100" dirty="0">
                        <a:solidFill>
                          <a:srgbClr val="FF0000"/>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2.55</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5352">
                <a:tc rowSpan="2">
                  <a:txBody>
                    <a:bodyPr/>
                    <a:lstStyle/>
                    <a:p>
                      <a:pPr algn="just">
                        <a:spcAft>
                          <a:spcPts val="0"/>
                        </a:spcAft>
                        <a:tabLst>
                          <a:tab pos="325755" algn="l"/>
                        </a:tabLst>
                      </a:pPr>
                      <a:r>
                        <a:rPr lang="ja-JP" sz="900" b="1" kern="100" dirty="0" smtClean="0">
                          <a:solidFill>
                            <a:srgbClr val="0000FF"/>
                          </a:solidFill>
                          <a:latin typeface="Times New Roman"/>
                          <a:ea typeface="ＭＳ 明朝"/>
                          <a:cs typeface="Times New Roman"/>
                        </a:rPr>
                        <a:t>減少傾向</a:t>
                      </a:r>
                      <a:endParaRPr lang="ja-JP" sz="900" b="1" kern="100" dirty="0">
                        <a:solidFill>
                          <a:srgbClr val="0000FF"/>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tabLst>
                          <a:tab pos="325755" algn="l"/>
                        </a:tabLst>
                      </a:pPr>
                      <a:r>
                        <a:rPr lang="ja-JP" altLang="en-US" sz="900" kern="100" dirty="0" smtClean="0">
                          <a:solidFill>
                            <a:srgbClr val="0000FF"/>
                          </a:solidFill>
                          <a:latin typeface="Times New Roman"/>
                          <a:ea typeface="ＭＳ 明朝"/>
                          <a:cs typeface="Times New Roman"/>
                        </a:rPr>
                        <a:t>③</a:t>
                      </a:r>
                      <a:endParaRPr lang="ja-JP" sz="900" kern="100" dirty="0">
                        <a:solidFill>
                          <a:srgbClr val="0000FF"/>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a:latin typeface="Times New Roman"/>
                          <a:ea typeface="ＭＳ 明朝"/>
                          <a:cs typeface="Times New Roman"/>
                        </a:rPr>
                        <a:t>151</a:t>
                      </a:r>
                      <a:endParaRPr lang="ja-JP" sz="900" kern="10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0.94</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b="1" kern="100" smtClean="0">
                          <a:solidFill>
                            <a:srgbClr val="0000FF"/>
                          </a:solidFill>
                          <a:latin typeface="Times New Roman"/>
                          <a:ea typeface="ＭＳ 明朝"/>
                          <a:cs typeface="Times New Roman"/>
                        </a:rPr>
                        <a:t>0.38</a:t>
                      </a:r>
                      <a:endParaRPr lang="ja-JP" sz="900" b="1" kern="100" dirty="0">
                        <a:solidFill>
                          <a:srgbClr val="0000FF"/>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2.82</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5352">
                <a:tc vMerge="1">
                  <a:txBody>
                    <a:bodyPr/>
                    <a:lstStyle/>
                    <a:p>
                      <a:endParaRPr kumimoji="1" lang="ja-JP" altLang="en-US"/>
                    </a:p>
                  </a:txBody>
                  <a:tcPr/>
                </a:tc>
                <a:tc>
                  <a:txBody>
                    <a:bodyPr/>
                    <a:lstStyle/>
                    <a:p>
                      <a:pPr algn="ctr">
                        <a:spcAft>
                          <a:spcPts val="0"/>
                        </a:spcAft>
                        <a:tabLst>
                          <a:tab pos="325755" algn="l"/>
                        </a:tabLst>
                      </a:pPr>
                      <a:r>
                        <a:rPr lang="ja-JP" altLang="en-US" sz="900" kern="100" dirty="0" smtClean="0">
                          <a:solidFill>
                            <a:srgbClr val="0000FF"/>
                          </a:solidFill>
                          <a:latin typeface="Times New Roman"/>
                          <a:ea typeface="ＭＳ 明朝"/>
                          <a:cs typeface="Times New Roman"/>
                        </a:rPr>
                        <a:t>④</a:t>
                      </a:r>
                      <a:endParaRPr lang="ja-JP" sz="900" kern="100" dirty="0">
                        <a:solidFill>
                          <a:srgbClr val="0000FF"/>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a:latin typeface="Times New Roman"/>
                          <a:ea typeface="ＭＳ 明朝"/>
                          <a:cs typeface="Times New Roman"/>
                        </a:rPr>
                        <a:t>595</a:t>
                      </a:r>
                      <a:endParaRPr lang="ja-JP" sz="900" kern="10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0.91</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b="1" kern="100" dirty="0" smtClean="0">
                          <a:solidFill>
                            <a:srgbClr val="0000FF"/>
                          </a:solidFill>
                          <a:latin typeface="Times New Roman"/>
                          <a:ea typeface="ＭＳ 明朝"/>
                          <a:cs typeface="Times New Roman"/>
                        </a:rPr>
                        <a:t>0.35</a:t>
                      </a:r>
                      <a:endParaRPr lang="ja-JP" sz="900" b="1" kern="100" dirty="0">
                        <a:solidFill>
                          <a:srgbClr val="0000FF"/>
                        </a:solidFill>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a:spcAft>
                          <a:spcPts val="0"/>
                        </a:spcAft>
                        <a:tabLst>
                          <a:tab pos="325755" algn="l"/>
                        </a:tabLst>
                      </a:pPr>
                      <a:r>
                        <a:rPr lang="en-US" sz="900" kern="100" dirty="0">
                          <a:latin typeface="Times New Roman"/>
                          <a:ea typeface="ＭＳ 明朝"/>
                          <a:cs typeface="Times New Roman"/>
                        </a:rPr>
                        <a:t>2.98</a:t>
                      </a:r>
                      <a:endParaRPr lang="ja-JP" sz="900" kern="100" dirty="0">
                        <a:latin typeface="Times New Roman"/>
                        <a:ea typeface="ＭＳ 明朝"/>
                        <a:cs typeface="Times New Roman"/>
                      </a:endParaRPr>
                    </a:p>
                  </a:txBody>
                  <a:tcPr marL="57071" marR="570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76" name="Text Box 18"/>
          <p:cNvSpPr txBox="1">
            <a:spLocks noChangeArrowheads="1"/>
          </p:cNvSpPr>
          <p:nvPr/>
        </p:nvSpPr>
        <p:spPr bwMode="auto">
          <a:xfrm>
            <a:off x="123813" y="3414471"/>
            <a:ext cx="6546868" cy="261610"/>
          </a:xfrm>
          <a:prstGeom prst="rect">
            <a:avLst/>
          </a:prstGeom>
          <a:noFill/>
          <a:ln w="9525">
            <a:noFill/>
            <a:miter lim="800000"/>
            <a:headEnd/>
            <a:tailEnd/>
          </a:ln>
        </p:spPr>
        <p:txBody>
          <a:bodyPr wrap="square">
            <a:spAutoFit/>
          </a:bodyPr>
          <a:lstStyle/>
          <a:p>
            <a:pPr>
              <a:buFont typeface="Wingdings" pitchFamily="2" charset="2"/>
              <a:buNone/>
            </a:pPr>
            <a:r>
              <a:rPr lang="ja-JP" altLang="en-US" sz="1050" b="0" dirty="0" smtClean="0">
                <a:latin typeface="Times New Roman" pitchFamily="18" charset="0"/>
              </a:rPr>
              <a:t>－障害修正が円滑に行われている時期と停滞している時期</a:t>
            </a:r>
            <a:endParaRPr lang="en-US" altLang="ja-JP" sz="1050" b="0" dirty="0">
              <a:latin typeface="Times New Roman" pitchFamily="18" charset="0"/>
            </a:endParaRPr>
          </a:p>
        </p:txBody>
      </p:sp>
      <p:sp>
        <p:nvSpPr>
          <p:cNvPr id="79" name="Text Box 18"/>
          <p:cNvSpPr txBox="1">
            <a:spLocks noChangeArrowheads="1"/>
          </p:cNvSpPr>
          <p:nvPr/>
        </p:nvSpPr>
        <p:spPr bwMode="auto">
          <a:xfrm>
            <a:off x="123813" y="4397067"/>
            <a:ext cx="2946411" cy="261610"/>
          </a:xfrm>
          <a:prstGeom prst="rect">
            <a:avLst/>
          </a:prstGeom>
          <a:noFill/>
          <a:ln w="9525">
            <a:noFill/>
            <a:miter lim="800000"/>
            <a:headEnd/>
            <a:tailEnd/>
          </a:ln>
        </p:spPr>
        <p:txBody>
          <a:bodyPr wrap="square">
            <a:spAutoFit/>
          </a:bodyPr>
          <a:lstStyle/>
          <a:p>
            <a:pPr>
              <a:buFont typeface="Wingdings" pitchFamily="2" charset="2"/>
              <a:buNone/>
            </a:pPr>
            <a:r>
              <a:rPr lang="ja-JP" altLang="en-US" sz="1050" b="0" dirty="0" smtClean="0">
                <a:latin typeface="Times New Roman" pitchFamily="18" charset="0"/>
              </a:rPr>
              <a:t>－開発者間の議論ネットワークの分析</a:t>
            </a:r>
            <a:endParaRPr lang="en-US" altLang="ja-JP" sz="1050" b="0" dirty="0">
              <a:latin typeface="Times New Roman" pitchFamily="18" charset="0"/>
            </a:endParaRPr>
          </a:p>
        </p:txBody>
      </p:sp>
      <p:sp>
        <p:nvSpPr>
          <p:cNvPr id="80" name="Text Box 18"/>
          <p:cNvSpPr txBox="1">
            <a:spLocks noChangeArrowheads="1"/>
          </p:cNvSpPr>
          <p:nvPr/>
        </p:nvSpPr>
        <p:spPr bwMode="auto">
          <a:xfrm>
            <a:off x="269813" y="3594605"/>
            <a:ext cx="6546868" cy="253916"/>
          </a:xfrm>
          <a:prstGeom prst="rect">
            <a:avLst/>
          </a:prstGeom>
          <a:noFill/>
          <a:ln w="9525">
            <a:noFill/>
            <a:miter lim="800000"/>
            <a:headEnd/>
            <a:tailEnd/>
          </a:ln>
        </p:spPr>
        <p:txBody>
          <a:bodyPr wrap="square">
            <a:spAutoFit/>
          </a:bodyPr>
          <a:lstStyle/>
          <a:p>
            <a:pPr>
              <a:buFont typeface="Wingdings" pitchFamily="2" charset="2"/>
              <a:buNone/>
            </a:pPr>
            <a:r>
              <a:rPr lang="ja-JP" altLang="en-US" sz="1000" b="0" dirty="0" smtClean="0">
                <a:solidFill>
                  <a:srgbClr val="FF0000"/>
                </a:solidFill>
                <a:latin typeface="Times New Roman" pitchFamily="18" charset="0"/>
              </a:rPr>
              <a:t>円滑に行われている時期 </a:t>
            </a:r>
            <a:r>
              <a:rPr lang="ja-JP" altLang="en-US" sz="1000" b="0" dirty="0" smtClean="0">
                <a:latin typeface="Times New Roman" pitchFamily="18" charset="0"/>
              </a:rPr>
              <a:t>：開発者一人当たりの*障害修正率が３か月継続して</a:t>
            </a:r>
            <a:r>
              <a:rPr lang="ja-JP" altLang="en-US" sz="1000" b="0" dirty="0" smtClean="0">
                <a:solidFill>
                  <a:srgbClr val="FF0000"/>
                </a:solidFill>
                <a:latin typeface="Times New Roman" pitchFamily="18" charset="0"/>
              </a:rPr>
              <a:t>増加する</a:t>
            </a:r>
            <a:r>
              <a:rPr lang="ja-JP" altLang="en-US" sz="1000" b="0" dirty="0" smtClean="0">
                <a:latin typeface="Times New Roman" pitchFamily="18" charset="0"/>
              </a:rPr>
              <a:t>時期</a:t>
            </a:r>
            <a:endParaRPr lang="en-US" altLang="ja-JP" sz="1000" b="0" dirty="0" smtClean="0">
              <a:latin typeface="Times New Roman" pitchFamily="18" charset="0"/>
            </a:endParaRPr>
          </a:p>
        </p:txBody>
      </p:sp>
      <p:sp>
        <p:nvSpPr>
          <p:cNvPr id="81" name="Text Box 18"/>
          <p:cNvSpPr txBox="1">
            <a:spLocks noChangeArrowheads="1"/>
          </p:cNvSpPr>
          <p:nvPr/>
        </p:nvSpPr>
        <p:spPr bwMode="auto">
          <a:xfrm>
            <a:off x="269813" y="3757738"/>
            <a:ext cx="6546868" cy="246221"/>
          </a:xfrm>
          <a:prstGeom prst="rect">
            <a:avLst/>
          </a:prstGeom>
          <a:noFill/>
          <a:ln w="9525">
            <a:noFill/>
            <a:miter lim="800000"/>
            <a:headEnd/>
            <a:tailEnd/>
          </a:ln>
        </p:spPr>
        <p:txBody>
          <a:bodyPr wrap="square">
            <a:spAutoFit/>
          </a:bodyPr>
          <a:lstStyle/>
          <a:p>
            <a:pPr>
              <a:buFont typeface="Wingdings" pitchFamily="2" charset="2"/>
              <a:buNone/>
              <a:tabLst>
                <a:tab pos="1527175" algn="l"/>
              </a:tabLst>
            </a:pPr>
            <a:r>
              <a:rPr lang="ja-JP" altLang="en-US" sz="1000" b="0" dirty="0" smtClean="0">
                <a:solidFill>
                  <a:srgbClr val="0000FF"/>
                </a:solidFill>
                <a:latin typeface="Times New Roman" pitchFamily="18" charset="0"/>
              </a:rPr>
              <a:t>停滞している時期</a:t>
            </a:r>
            <a:r>
              <a:rPr lang="ja-JP" altLang="en-US" sz="1000" b="0" dirty="0" smtClean="0">
                <a:latin typeface="Times New Roman" pitchFamily="18" charset="0"/>
              </a:rPr>
              <a:t>：開発者一人当たりの*障害修正率が３か月継続して</a:t>
            </a:r>
            <a:r>
              <a:rPr lang="ja-JP" altLang="en-US" sz="1000" b="0" dirty="0" smtClean="0">
                <a:solidFill>
                  <a:srgbClr val="0000FF"/>
                </a:solidFill>
                <a:latin typeface="Times New Roman" pitchFamily="18" charset="0"/>
              </a:rPr>
              <a:t>減少する</a:t>
            </a:r>
            <a:r>
              <a:rPr lang="ja-JP" altLang="en-US" sz="1000" b="0" dirty="0" smtClean="0">
                <a:latin typeface="Times New Roman" pitchFamily="18" charset="0"/>
              </a:rPr>
              <a:t>時期</a:t>
            </a:r>
            <a:endParaRPr lang="en-US" altLang="ja-JP" sz="1000" b="0" dirty="0" smtClean="0">
              <a:latin typeface="Times New Roman" pitchFamily="18" charset="0"/>
            </a:endParaRPr>
          </a:p>
        </p:txBody>
      </p:sp>
      <p:sp>
        <p:nvSpPr>
          <p:cNvPr id="86" name="Text Box 18"/>
          <p:cNvSpPr txBox="1">
            <a:spLocks noChangeArrowheads="1"/>
          </p:cNvSpPr>
          <p:nvPr/>
        </p:nvSpPr>
        <p:spPr bwMode="auto">
          <a:xfrm>
            <a:off x="279338" y="4557395"/>
            <a:ext cx="2970274" cy="553998"/>
          </a:xfrm>
          <a:prstGeom prst="rect">
            <a:avLst/>
          </a:prstGeom>
          <a:noFill/>
          <a:ln w="9525">
            <a:noFill/>
            <a:miter lim="800000"/>
            <a:headEnd/>
            <a:tailEnd/>
          </a:ln>
        </p:spPr>
        <p:txBody>
          <a:bodyPr wrap="square">
            <a:spAutoFit/>
          </a:bodyPr>
          <a:lstStyle/>
          <a:p>
            <a:pPr>
              <a:buFont typeface="Wingdings" pitchFamily="2" charset="2"/>
              <a:buNone/>
            </a:pPr>
            <a:r>
              <a:rPr lang="ja-JP" altLang="en-US" sz="1000" b="0" dirty="0" smtClean="0">
                <a:latin typeface="Times New Roman" pitchFamily="18" charset="0"/>
              </a:rPr>
              <a:t>・ 開発者間の議論ネットワークの構築</a:t>
            </a:r>
            <a:endParaRPr lang="en-US" altLang="ja-JP" sz="1000" b="0" dirty="0" smtClean="0">
              <a:latin typeface="Times New Roman" pitchFamily="18" charset="0"/>
            </a:endParaRPr>
          </a:p>
          <a:p>
            <a:pPr>
              <a:buFont typeface="Wingdings" pitchFamily="2" charset="2"/>
              <a:buNone/>
            </a:pPr>
            <a:r>
              <a:rPr lang="ja-JP" altLang="en-US" sz="1000" b="0" dirty="0" smtClean="0">
                <a:latin typeface="Times New Roman" pitchFamily="18" charset="0"/>
              </a:rPr>
              <a:t>・ 社会ネットワーク分析</a:t>
            </a:r>
            <a:endParaRPr lang="en-US" altLang="ja-JP" sz="1000" b="0" dirty="0" smtClean="0">
              <a:latin typeface="Times New Roman" pitchFamily="18" charset="0"/>
            </a:endParaRPr>
          </a:p>
          <a:p>
            <a:pPr>
              <a:buFont typeface="Wingdings" pitchFamily="2" charset="2"/>
              <a:buNone/>
            </a:pPr>
            <a:r>
              <a:rPr lang="ja-JP" altLang="en-US" sz="1000" b="0" dirty="0" smtClean="0">
                <a:latin typeface="Times New Roman" pitchFamily="18" charset="0"/>
              </a:rPr>
              <a:t>　    </a:t>
            </a:r>
            <a:r>
              <a:rPr lang="ja-JP" altLang="en-US" sz="1000" b="0" dirty="0" err="1" smtClean="0">
                <a:latin typeface="Times New Roman" pitchFamily="18" charset="0"/>
              </a:rPr>
              <a:t>べき</a:t>
            </a:r>
            <a:r>
              <a:rPr lang="ja-JP" altLang="en-US" sz="1000" b="0" dirty="0" smtClean="0">
                <a:latin typeface="Times New Roman" pitchFamily="18" charset="0"/>
              </a:rPr>
              <a:t>指数，クラスタリング係数，平均経路長</a:t>
            </a:r>
            <a:endParaRPr lang="en-US" altLang="ja-JP" sz="1000" b="0" dirty="0" smtClean="0">
              <a:latin typeface="Times New Roman" pitchFamily="18" charset="0"/>
            </a:endParaRPr>
          </a:p>
        </p:txBody>
      </p:sp>
      <p:sp>
        <p:nvSpPr>
          <p:cNvPr id="91" name="Rectangle 14"/>
          <p:cNvSpPr>
            <a:spLocks noChangeArrowheads="1"/>
          </p:cNvSpPr>
          <p:nvPr/>
        </p:nvSpPr>
        <p:spPr bwMode="auto">
          <a:xfrm>
            <a:off x="93216" y="5311776"/>
            <a:ext cx="6205991" cy="284172"/>
          </a:xfrm>
          <a:prstGeom prst="rect">
            <a:avLst/>
          </a:prstGeom>
          <a:noFill/>
          <a:ln w="9525" algn="ctr">
            <a:noFill/>
            <a:miter lim="800000"/>
            <a:headEnd/>
            <a:tailEnd/>
          </a:ln>
        </p:spPr>
        <p:txBody>
          <a:bodyPr lIns="91405" tIns="45704" rIns="91405" bIns="45704" anchor="ctr"/>
          <a:lstStyle/>
          <a:p>
            <a:r>
              <a:rPr lang="ja-JP" altLang="en-US" sz="1400" b="0" dirty="0" smtClean="0">
                <a:latin typeface="Times New Roman" pitchFamily="18" charset="0"/>
              </a:rPr>
              <a:t>障害修正が</a:t>
            </a:r>
            <a:r>
              <a:rPr lang="ja-JP" altLang="en-US" sz="1400" b="0" dirty="0" smtClean="0">
                <a:solidFill>
                  <a:srgbClr val="FF0000"/>
                </a:solidFill>
                <a:latin typeface="Times New Roman" pitchFamily="18" charset="0"/>
              </a:rPr>
              <a:t>円滑に行われている時期</a:t>
            </a:r>
            <a:r>
              <a:rPr lang="ja-JP" altLang="en-US" sz="1400" b="0" dirty="0" smtClean="0">
                <a:latin typeface="Times New Roman" pitchFamily="18" charset="0"/>
              </a:rPr>
              <a:t>と</a:t>
            </a:r>
            <a:r>
              <a:rPr lang="ja-JP" altLang="en-US" sz="1400" b="0" dirty="0" smtClean="0">
                <a:solidFill>
                  <a:srgbClr val="0000FF"/>
                </a:solidFill>
                <a:latin typeface="Times New Roman" pitchFamily="18" charset="0"/>
              </a:rPr>
              <a:t>停滞している時期</a:t>
            </a:r>
            <a:endParaRPr lang="ja-JP" altLang="en-US" sz="1400" b="0" dirty="0">
              <a:latin typeface="Arial" charset="0"/>
            </a:endParaRPr>
          </a:p>
        </p:txBody>
      </p:sp>
      <p:grpSp>
        <p:nvGrpSpPr>
          <p:cNvPr id="96" name="グループ化 95"/>
          <p:cNvGrpSpPr/>
          <p:nvPr/>
        </p:nvGrpSpPr>
        <p:grpSpPr>
          <a:xfrm>
            <a:off x="58073" y="5326914"/>
            <a:ext cx="6552000" cy="324000"/>
            <a:chOff x="58073" y="1470406"/>
            <a:chExt cx="5976000" cy="324000"/>
          </a:xfrm>
        </p:grpSpPr>
        <p:sp>
          <p:nvSpPr>
            <p:cNvPr id="97" name="Line 16"/>
            <p:cNvSpPr>
              <a:spLocks noChangeShapeType="1"/>
            </p:cNvSpPr>
            <p:nvPr/>
          </p:nvSpPr>
          <p:spPr bwMode="auto">
            <a:xfrm rot="10800000" flipV="1">
              <a:off x="58073" y="1747642"/>
              <a:ext cx="5976000" cy="0"/>
            </a:xfrm>
            <a:prstGeom prst="line">
              <a:avLst/>
            </a:prstGeom>
            <a:noFill/>
            <a:ln w="22225">
              <a:solidFill>
                <a:schemeClr val="accent2"/>
              </a:solidFill>
              <a:round/>
              <a:headEnd/>
              <a:tailEnd/>
            </a:ln>
          </p:spPr>
          <p:txBody>
            <a:bodyPr lIns="0" tIns="10800" rIns="0" bIns="10800">
              <a:spAutoFit/>
            </a:bodyPr>
            <a:lstStyle/>
            <a:p>
              <a:endParaRPr lang="ja-JP" altLang="en-US"/>
            </a:p>
          </p:txBody>
        </p:sp>
        <p:sp>
          <p:nvSpPr>
            <p:cNvPr id="98" name="Line 17"/>
            <p:cNvSpPr>
              <a:spLocks noChangeShapeType="1"/>
            </p:cNvSpPr>
            <p:nvPr/>
          </p:nvSpPr>
          <p:spPr bwMode="auto">
            <a:xfrm>
              <a:off x="108777" y="1470406"/>
              <a:ext cx="0" cy="324000"/>
            </a:xfrm>
            <a:prstGeom prst="line">
              <a:avLst/>
            </a:prstGeom>
            <a:noFill/>
            <a:ln w="22225">
              <a:solidFill>
                <a:schemeClr val="accent2"/>
              </a:solidFill>
              <a:round/>
              <a:headEnd/>
              <a:tailEnd/>
            </a:ln>
          </p:spPr>
          <p:txBody>
            <a:bodyPr lIns="0" tIns="10800" rIns="0" bIns="10800">
              <a:spAutoFit/>
            </a:bodyPr>
            <a:lstStyle/>
            <a:p>
              <a:endParaRPr lang="ja-JP" altLang="en-US"/>
            </a:p>
          </p:txBody>
        </p:sp>
      </p:grpSp>
      <p:pic>
        <p:nvPicPr>
          <p:cNvPr id="1028" name="Picture 4" descr="C:\Documents and Settings\akinori-i.SELAB\デスクトップ\200806.bmp"/>
          <p:cNvPicPr>
            <a:picLocks noChangeAspect="1" noChangeArrowheads="1"/>
          </p:cNvPicPr>
          <p:nvPr/>
        </p:nvPicPr>
        <p:blipFill>
          <a:blip r:embed="rId4"/>
          <a:srcRect/>
          <a:stretch>
            <a:fillRect/>
          </a:stretch>
        </p:blipFill>
        <p:spPr bwMode="auto">
          <a:xfrm>
            <a:off x="4576766" y="7823208"/>
            <a:ext cx="1874798" cy="1307664"/>
          </a:xfrm>
          <a:prstGeom prst="rect">
            <a:avLst/>
          </a:prstGeom>
          <a:noFill/>
        </p:spPr>
      </p:pic>
      <p:sp>
        <p:nvSpPr>
          <p:cNvPr id="68" name="Text Box 18"/>
          <p:cNvSpPr txBox="1">
            <a:spLocks noChangeArrowheads="1"/>
          </p:cNvSpPr>
          <p:nvPr/>
        </p:nvSpPr>
        <p:spPr bwMode="auto">
          <a:xfrm>
            <a:off x="58103" y="2982153"/>
            <a:ext cx="6587181" cy="400110"/>
          </a:xfrm>
          <a:prstGeom prst="rect">
            <a:avLst/>
          </a:prstGeom>
          <a:noFill/>
          <a:ln w="9525">
            <a:noFill/>
            <a:miter lim="800000"/>
            <a:headEnd/>
            <a:tailEnd/>
          </a:ln>
        </p:spPr>
        <p:txBody>
          <a:bodyPr wrap="square">
            <a:spAutoFit/>
          </a:bodyPr>
          <a:lstStyle/>
          <a:p>
            <a:r>
              <a:rPr lang="ja-JP" altLang="en-US" sz="1000" b="0" dirty="0" smtClean="0"/>
              <a:t>　</a:t>
            </a:r>
            <a:r>
              <a:rPr lang="en-US" altLang="ja-JP" sz="1000" b="0" dirty="0" smtClean="0"/>
              <a:t>Mozilla Firefox</a:t>
            </a:r>
            <a:r>
              <a:rPr lang="ja-JP" altLang="en-US" sz="1000" b="0" dirty="0" smtClean="0"/>
              <a:t> </a:t>
            </a:r>
            <a:r>
              <a:rPr lang="en-US" altLang="ja-JP" sz="1000" b="0" dirty="0" smtClean="0"/>
              <a:t>Project</a:t>
            </a:r>
            <a:r>
              <a:rPr lang="ja-JP" altLang="en-US" sz="1000" b="0" dirty="0" smtClean="0"/>
              <a:t>を対象に障害修正が</a:t>
            </a:r>
            <a:r>
              <a:rPr lang="ja-JP" altLang="en-US" sz="1000" b="0" dirty="0" smtClean="0">
                <a:solidFill>
                  <a:srgbClr val="FF0000"/>
                </a:solidFill>
              </a:rPr>
              <a:t>円滑に行われている時期</a:t>
            </a:r>
            <a:r>
              <a:rPr lang="ja-JP" altLang="en-US" sz="1000" b="0" dirty="0" smtClean="0"/>
              <a:t>と</a:t>
            </a:r>
            <a:r>
              <a:rPr lang="ja-JP" altLang="en-US" sz="1000" b="0" dirty="0" smtClean="0">
                <a:solidFill>
                  <a:srgbClr val="0000FF"/>
                </a:solidFill>
              </a:rPr>
              <a:t>停滞している時期</a:t>
            </a:r>
            <a:r>
              <a:rPr lang="ja-JP" altLang="en-US" sz="1000" b="0" dirty="0" smtClean="0"/>
              <a:t>の開発者間の議論の様子を比較</a:t>
            </a:r>
            <a:r>
              <a:rPr lang="ja-JP" altLang="en-US" sz="1000" b="0" dirty="0" smtClean="0"/>
              <a:t>する．</a:t>
            </a:r>
            <a:endParaRPr lang="ja-JP" altLang="en-US" sz="1000" b="0" dirty="0"/>
          </a:p>
        </p:txBody>
      </p:sp>
      <p:graphicFrame>
        <p:nvGraphicFramePr>
          <p:cNvPr id="72" name="オブジェクト 71"/>
          <p:cNvGraphicFramePr>
            <a:graphicFrameLocks noChangeAspect="1"/>
          </p:cNvGraphicFramePr>
          <p:nvPr/>
        </p:nvGraphicFramePr>
        <p:xfrm>
          <a:off x="573088" y="3992563"/>
          <a:ext cx="2514600" cy="355600"/>
        </p:xfrm>
        <a:graphic>
          <a:graphicData uri="http://schemas.openxmlformats.org/presentationml/2006/ole">
            <p:oleObj spid="_x0000_s1029" name="数式" r:id="rId5" imgW="2514600" imgH="355320" progId="Equation.3">
              <p:embed/>
            </p:oleObj>
          </a:graphicData>
        </a:graphic>
      </p:graphicFrame>
      <p:sp>
        <p:nvSpPr>
          <p:cNvPr id="82" name="Rectangle 14"/>
          <p:cNvSpPr>
            <a:spLocks noChangeArrowheads="1"/>
          </p:cNvSpPr>
          <p:nvPr/>
        </p:nvSpPr>
        <p:spPr bwMode="auto">
          <a:xfrm>
            <a:off x="115889" y="2697791"/>
            <a:ext cx="3765550" cy="284172"/>
          </a:xfrm>
          <a:prstGeom prst="rect">
            <a:avLst/>
          </a:prstGeom>
          <a:noFill/>
          <a:ln w="9525" algn="ctr">
            <a:noFill/>
            <a:miter lim="800000"/>
            <a:headEnd/>
            <a:tailEnd/>
          </a:ln>
        </p:spPr>
        <p:txBody>
          <a:bodyPr lIns="91405" tIns="45704" rIns="91405" bIns="45704" anchor="ctr"/>
          <a:lstStyle/>
          <a:p>
            <a:endParaRPr lang="en-US" altLang="ja-JP" sz="1400" b="0" dirty="0" smtClean="0">
              <a:latin typeface="Arial" charset="0"/>
            </a:endParaRPr>
          </a:p>
        </p:txBody>
      </p:sp>
      <p:sp>
        <p:nvSpPr>
          <p:cNvPr id="92" name="正方形/長方形 91"/>
          <p:cNvSpPr/>
          <p:nvPr/>
        </p:nvSpPr>
        <p:spPr>
          <a:xfrm>
            <a:off x="62220" y="1754496"/>
            <a:ext cx="6278580" cy="276999"/>
          </a:xfrm>
          <a:prstGeom prst="rect">
            <a:avLst/>
          </a:prstGeom>
        </p:spPr>
        <p:txBody>
          <a:bodyPr wrap="square">
            <a:spAutoFit/>
          </a:bodyPr>
          <a:lstStyle/>
          <a:p>
            <a:r>
              <a:rPr lang="ja-JP" altLang="en-US" sz="1200" b="0" dirty="0" smtClean="0">
                <a:latin typeface="Times New Roman" pitchFamily="18" charset="0"/>
              </a:rPr>
              <a:t>多くの</a:t>
            </a:r>
            <a:r>
              <a:rPr lang="en-US" altLang="ja-JP" sz="1200" b="0" dirty="0" smtClean="0">
                <a:latin typeface="Arial" pitchFamily="34" charset="0"/>
                <a:cs typeface="Arial" pitchFamily="34" charset="0"/>
              </a:rPr>
              <a:t>OSS</a:t>
            </a:r>
            <a:r>
              <a:rPr lang="ja-JP" altLang="en-US" sz="1200" b="0" dirty="0" smtClean="0">
                <a:latin typeface="Times New Roman" pitchFamily="18" charset="0"/>
              </a:rPr>
              <a:t>は障害の修正作業が円滑に</a:t>
            </a:r>
            <a:r>
              <a:rPr lang="ja-JP" altLang="en-US" sz="1200" b="0" dirty="0" smtClean="0">
                <a:latin typeface="Times New Roman" pitchFamily="18" charset="0"/>
              </a:rPr>
              <a:t>行われて</a:t>
            </a:r>
            <a:r>
              <a:rPr lang="ja-JP" altLang="en-US" sz="1200" b="0" dirty="0" smtClean="0">
                <a:latin typeface="Times New Roman" pitchFamily="18" charset="0"/>
              </a:rPr>
              <a:t>いない</a:t>
            </a:r>
            <a:endParaRPr lang="ja-JP" altLang="en-US" sz="1200" b="0" dirty="0"/>
          </a:p>
        </p:txBody>
      </p:sp>
      <p:grpSp>
        <p:nvGrpSpPr>
          <p:cNvPr id="93" name="グループ化 92"/>
          <p:cNvGrpSpPr/>
          <p:nvPr/>
        </p:nvGrpSpPr>
        <p:grpSpPr>
          <a:xfrm>
            <a:off x="3606207" y="3951101"/>
            <a:ext cx="3160491" cy="1279325"/>
            <a:chOff x="3606207" y="3887601"/>
            <a:chExt cx="3160491" cy="1279325"/>
          </a:xfrm>
        </p:grpSpPr>
        <p:grpSp>
          <p:nvGrpSpPr>
            <p:cNvPr id="84" name="グループ化 83"/>
            <p:cNvGrpSpPr/>
            <p:nvPr/>
          </p:nvGrpSpPr>
          <p:grpSpPr>
            <a:xfrm>
              <a:off x="3608388" y="4089396"/>
              <a:ext cx="1772037" cy="731130"/>
              <a:chOff x="3210708" y="4805692"/>
              <a:chExt cx="2125069" cy="876783"/>
            </a:xfrm>
          </p:grpSpPr>
          <p:sp>
            <p:nvSpPr>
              <p:cNvPr id="50" name="正方形/長方形 49"/>
              <p:cNvSpPr/>
              <p:nvPr/>
            </p:nvSpPr>
            <p:spPr>
              <a:xfrm>
                <a:off x="3210709" y="4805692"/>
                <a:ext cx="2125068" cy="172687"/>
              </a:xfrm>
              <a:prstGeom prst="rect">
                <a:avLst/>
              </a:prstGeom>
              <a:solidFill>
                <a:sysClr val="window" lastClr="FFFFFF"/>
              </a:solidFill>
              <a:ln w="19050" cap="flat" cmpd="sng" algn="ctr">
                <a:solidFill>
                  <a:sysClr val="windowText" lastClr="000000"/>
                </a:solidFill>
                <a:prstDash val="solid"/>
              </a:ln>
              <a:effectLst/>
            </p:spPr>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障害報告者：</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A</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2009</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年</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月</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31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日</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14:00</a:t>
                </a:r>
              </a:p>
            </p:txBody>
          </p:sp>
          <p:sp>
            <p:nvSpPr>
              <p:cNvPr id="51" name="正方形/長方形 50"/>
              <p:cNvSpPr/>
              <p:nvPr/>
            </p:nvSpPr>
            <p:spPr>
              <a:xfrm>
                <a:off x="3210708" y="4984599"/>
                <a:ext cx="2125069" cy="172687"/>
              </a:xfrm>
              <a:prstGeom prst="rect">
                <a:avLst/>
              </a:prstGeom>
              <a:solidFill>
                <a:sysClr val="window" lastClr="FFFFFF"/>
              </a:solidFill>
              <a:ln w="19050" cap="flat" cmpd="sng" algn="ctr">
                <a:solidFill>
                  <a:sysClr val="windowText" lastClr="000000"/>
                </a:solidFill>
                <a:prstDash val="solid"/>
              </a:ln>
              <a:effectLst/>
            </p:spPr>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投稿者：</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B</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2009</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年</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月</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31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日</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15:00</a:t>
                </a:r>
              </a:p>
            </p:txBody>
          </p:sp>
          <p:sp>
            <p:nvSpPr>
              <p:cNvPr id="52" name="正方形/長方形 51"/>
              <p:cNvSpPr/>
              <p:nvPr/>
            </p:nvSpPr>
            <p:spPr>
              <a:xfrm>
                <a:off x="3210708" y="5157888"/>
                <a:ext cx="2125069" cy="172687"/>
              </a:xfrm>
              <a:prstGeom prst="rect">
                <a:avLst/>
              </a:prstGeom>
              <a:solidFill>
                <a:sysClr val="window" lastClr="FFFFFF"/>
              </a:solidFill>
              <a:ln w="19050" cap="flat" cmpd="sng" algn="ctr">
                <a:solidFill>
                  <a:sysClr val="windowText" lastClr="000000"/>
                </a:solidFill>
                <a:prstDash val="solid"/>
              </a:ln>
              <a:effectLst/>
            </p:spPr>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投稿者：</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C</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2009</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年</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月</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31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日</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16:00</a:t>
                </a:r>
              </a:p>
            </p:txBody>
          </p:sp>
          <p:sp>
            <p:nvSpPr>
              <p:cNvPr id="53" name="正方形/長方形 52"/>
              <p:cNvSpPr/>
              <p:nvPr/>
            </p:nvSpPr>
            <p:spPr>
              <a:xfrm>
                <a:off x="3210708" y="5334941"/>
                <a:ext cx="2125069" cy="172687"/>
              </a:xfrm>
              <a:prstGeom prst="rect">
                <a:avLst/>
              </a:prstGeom>
              <a:solidFill>
                <a:sysClr val="window" lastClr="FFFFFF"/>
              </a:solidFill>
              <a:ln w="19050" cap="flat" cmpd="sng" algn="ctr">
                <a:solidFill>
                  <a:sysClr val="windowText" lastClr="000000"/>
                </a:solidFill>
                <a:prstDash val="solid"/>
              </a:ln>
              <a:effectLst/>
            </p:spPr>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投稿者：</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A</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2009</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年</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月</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31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日</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17:00</a:t>
                </a:r>
                <a:endParaRPr kumimoji="1" lang="ja-JP" altLang="en-US" sz="7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54" name="正方形/長方形 53"/>
              <p:cNvSpPr/>
              <p:nvPr/>
            </p:nvSpPr>
            <p:spPr>
              <a:xfrm>
                <a:off x="3210708" y="5509788"/>
                <a:ext cx="2125069" cy="172687"/>
              </a:xfrm>
              <a:prstGeom prst="rect">
                <a:avLst/>
              </a:prstGeom>
              <a:solidFill>
                <a:sysClr val="window" lastClr="FFFFFF"/>
              </a:solidFill>
              <a:ln w="19050" cap="flat" cmpd="sng" algn="ctr">
                <a:solidFill>
                  <a:sysClr val="windowText" lastClr="000000"/>
                </a:solidFill>
                <a:prstDash val="solid"/>
              </a:ln>
              <a:effectLst/>
            </p:spPr>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投稿者：</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D</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2009</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年</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月</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31</a:t>
                </a:r>
                <a:r>
                  <a:rPr kumimoji="1" lang="ja-JP" altLang="en-US" sz="700" b="0" i="0" u="none" strike="noStrike" kern="1200" cap="none" spc="0" normalizeH="0" baseline="0" noProof="0" dirty="0" smtClean="0">
                    <a:ln>
                      <a:noFill/>
                    </a:ln>
                    <a:solidFill>
                      <a:prstClr val="black"/>
                    </a:solidFill>
                    <a:effectLst/>
                    <a:uLnTx/>
                    <a:uFillTx/>
                    <a:latin typeface="Calibri"/>
                    <a:ea typeface="ＭＳ Ｐゴシック"/>
                    <a:cs typeface="+mn-cs"/>
                  </a:rPr>
                  <a:t>日</a:t>
                </a:r>
                <a:r>
                  <a:rPr kumimoji="1" lang="en-US" altLang="ja-JP" sz="700" b="0" i="0" u="none" strike="noStrike" kern="1200" cap="none" spc="0" normalizeH="0" baseline="0" noProof="0" dirty="0" smtClean="0">
                    <a:ln>
                      <a:noFill/>
                    </a:ln>
                    <a:solidFill>
                      <a:prstClr val="black"/>
                    </a:solidFill>
                    <a:effectLst/>
                    <a:uLnTx/>
                    <a:uFillTx/>
                    <a:latin typeface="Calibri"/>
                    <a:ea typeface="ＭＳ Ｐゴシック"/>
                    <a:cs typeface="+mn-cs"/>
                  </a:rPr>
                  <a:t>18:00</a:t>
                </a:r>
              </a:p>
            </p:txBody>
          </p:sp>
        </p:grpSp>
        <p:sp>
          <p:nvSpPr>
            <p:cNvPr id="59" name="右矢印 58"/>
            <p:cNvSpPr/>
            <p:nvPr/>
          </p:nvSpPr>
          <p:spPr>
            <a:xfrm>
              <a:off x="5502584" y="4235565"/>
              <a:ext cx="209061" cy="418123"/>
            </a:xfrm>
            <a:prstGeom prst="rightArrow">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a:ea typeface="ＭＳ Ｐゴシック"/>
                <a:cs typeface="+mn-cs"/>
              </a:endParaRPr>
            </a:p>
          </p:txBody>
        </p:sp>
        <p:grpSp>
          <p:nvGrpSpPr>
            <p:cNvPr id="83" name="グループ化 82"/>
            <p:cNvGrpSpPr>
              <a:grpSpLocks noChangeAspect="1"/>
            </p:cNvGrpSpPr>
            <p:nvPr/>
          </p:nvGrpSpPr>
          <p:grpSpPr>
            <a:xfrm>
              <a:off x="5830285" y="3917272"/>
              <a:ext cx="936413" cy="1048262"/>
              <a:chOff x="5855707" y="5241142"/>
              <a:chExt cx="802277" cy="898104"/>
            </a:xfrm>
          </p:grpSpPr>
          <p:sp>
            <p:nvSpPr>
              <p:cNvPr id="55" name="円/楕円 54"/>
              <p:cNvSpPr/>
              <p:nvPr/>
            </p:nvSpPr>
            <p:spPr>
              <a:xfrm>
                <a:off x="6206703" y="5241142"/>
                <a:ext cx="100285" cy="100285"/>
              </a:xfrm>
              <a:prstGeom prst="ellipse">
                <a:avLst/>
              </a:prstGeom>
              <a:solidFill>
                <a:sysClr val="window" lastClr="FFFFFF"/>
              </a:solidFill>
              <a:ln w="12700" cap="flat" cmpd="sng" algn="ctr">
                <a:solidFill>
                  <a:sysClr val="windowText" lastClr="000000"/>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Calibri"/>
                    <a:ea typeface="ＭＳ Ｐゴシック"/>
                    <a:cs typeface="+mn-cs"/>
                  </a:rPr>
                  <a:t>A</a:t>
                </a:r>
                <a:endParaRPr kumimoji="1" lang="ja-JP" altLang="en-US" sz="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56" name="円/楕円 55"/>
              <p:cNvSpPr/>
              <p:nvPr/>
            </p:nvSpPr>
            <p:spPr>
              <a:xfrm>
                <a:off x="5855707" y="5642280"/>
                <a:ext cx="100285" cy="100285"/>
              </a:xfrm>
              <a:prstGeom prst="ellipse">
                <a:avLst/>
              </a:prstGeom>
              <a:solidFill>
                <a:sysClr val="window" lastClr="FFFFFF"/>
              </a:solidFill>
              <a:ln w="12700" cap="flat" cmpd="sng" algn="ctr">
                <a:solidFill>
                  <a:sysClr val="windowText" lastClr="000000"/>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Calibri"/>
                    <a:ea typeface="ＭＳ Ｐゴシック"/>
                    <a:cs typeface="+mn-cs"/>
                  </a:rPr>
                  <a:t>B</a:t>
                </a:r>
                <a:endParaRPr kumimoji="1" lang="ja-JP" altLang="en-US" sz="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57" name="円/楕円 56"/>
              <p:cNvSpPr/>
              <p:nvPr/>
            </p:nvSpPr>
            <p:spPr>
              <a:xfrm>
                <a:off x="6557699" y="5642280"/>
                <a:ext cx="100285" cy="100285"/>
              </a:xfrm>
              <a:prstGeom prst="ellipse">
                <a:avLst/>
              </a:prstGeom>
              <a:solidFill>
                <a:sysClr val="window" lastClr="FFFFFF"/>
              </a:solidFill>
              <a:ln w="12700" cap="flat" cmpd="sng" algn="ctr">
                <a:solidFill>
                  <a:sysClr val="windowText" lastClr="000000"/>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Calibri"/>
                    <a:ea typeface="ＭＳ Ｐゴシック"/>
                    <a:cs typeface="+mn-cs"/>
                  </a:rPr>
                  <a:t>C</a:t>
                </a:r>
                <a:endParaRPr kumimoji="1" lang="ja-JP" altLang="en-US" sz="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58" name="円/楕円 57"/>
              <p:cNvSpPr/>
              <p:nvPr/>
            </p:nvSpPr>
            <p:spPr>
              <a:xfrm>
                <a:off x="6206703" y="6038961"/>
                <a:ext cx="100285" cy="100285"/>
              </a:xfrm>
              <a:prstGeom prst="ellipse">
                <a:avLst/>
              </a:prstGeom>
              <a:solidFill>
                <a:sysClr val="window" lastClr="FFFFFF"/>
              </a:solidFill>
              <a:ln w="12700" cap="flat" cmpd="sng" algn="ctr">
                <a:solidFill>
                  <a:sysClr val="windowText" lastClr="000000"/>
                </a:solid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smtClean="0">
                    <a:ln>
                      <a:noFill/>
                    </a:ln>
                    <a:solidFill>
                      <a:prstClr val="black"/>
                    </a:solidFill>
                    <a:effectLst/>
                    <a:uLnTx/>
                    <a:uFillTx/>
                    <a:latin typeface="Calibri"/>
                    <a:ea typeface="ＭＳ Ｐゴシック"/>
                    <a:cs typeface="+mn-cs"/>
                  </a:rPr>
                  <a:t>D</a:t>
                </a:r>
                <a:endParaRPr kumimoji="1" lang="ja-JP" altLang="en-US" sz="800" b="0" i="0" u="none" strike="noStrike" kern="1200" cap="none" spc="0" normalizeH="0" baseline="0" noProof="0" dirty="0">
                  <a:ln>
                    <a:noFill/>
                  </a:ln>
                  <a:solidFill>
                    <a:prstClr val="black"/>
                  </a:solidFill>
                  <a:effectLst/>
                  <a:uLnTx/>
                  <a:uFillTx/>
                  <a:latin typeface="Calibri"/>
                  <a:ea typeface="ＭＳ Ｐゴシック"/>
                  <a:cs typeface="+mn-cs"/>
                </a:endParaRPr>
              </a:p>
            </p:txBody>
          </p:sp>
          <p:cxnSp>
            <p:nvCxnSpPr>
              <p:cNvPr id="60" name="直線矢印コネクタ 59"/>
              <p:cNvCxnSpPr>
                <a:stCxn id="56" idx="7"/>
                <a:endCxn id="55" idx="3"/>
              </p:cNvCxnSpPr>
              <p:nvPr/>
            </p:nvCxnSpPr>
            <p:spPr>
              <a:xfrm rot="5400000" flipH="1" flipV="1">
                <a:off x="5916234" y="5351811"/>
                <a:ext cx="330227" cy="280085"/>
              </a:xfrm>
              <a:prstGeom prst="straightConnector1">
                <a:avLst/>
              </a:prstGeom>
              <a:noFill/>
              <a:ln w="9525" cap="flat" cmpd="sng" algn="ctr">
                <a:solidFill>
                  <a:sysClr val="windowText" lastClr="000000"/>
                </a:solidFill>
                <a:prstDash val="solid"/>
                <a:headEnd type="triangle" w="med" len="lg"/>
                <a:tailEnd type="triangle" w="med" len="lg"/>
              </a:ln>
              <a:effectLst/>
            </p:spPr>
          </p:cxnSp>
          <p:cxnSp>
            <p:nvCxnSpPr>
              <p:cNvPr id="61" name="直線矢印コネクタ 60"/>
              <p:cNvCxnSpPr>
                <a:stCxn id="57" idx="2"/>
                <a:endCxn id="56" idx="6"/>
              </p:cNvCxnSpPr>
              <p:nvPr/>
            </p:nvCxnSpPr>
            <p:spPr>
              <a:xfrm rot="10800000">
                <a:off x="5955992" y="5692422"/>
                <a:ext cx="601708" cy="1115"/>
              </a:xfrm>
              <a:prstGeom prst="straightConnector1">
                <a:avLst/>
              </a:prstGeom>
              <a:noFill/>
              <a:ln w="9525" cap="flat" cmpd="sng" algn="ctr">
                <a:solidFill>
                  <a:sysClr val="windowText" lastClr="000000"/>
                </a:solidFill>
                <a:prstDash val="solid"/>
                <a:tailEnd type="triangle" w="med" len="lg"/>
              </a:ln>
              <a:effectLst/>
            </p:spPr>
          </p:cxnSp>
          <p:cxnSp>
            <p:nvCxnSpPr>
              <p:cNvPr id="62" name="直線矢印コネクタ 61"/>
              <p:cNvCxnSpPr>
                <a:stCxn id="57" idx="1"/>
                <a:endCxn id="55" idx="5"/>
              </p:cNvCxnSpPr>
              <p:nvPr/>
            </p:nvCxnSpPr>
            <p:spPr>
              <a:xfrm rot="16200000" flipV="1">
                <a:off x="6267230" y="5351811"/>
                <a:ext cx="330227" cy="280085"/>
              </a:xfrm>
              <a:prstGeom prst="straightConnector1">
                <a:avLst/>
              </a:prstGeom>
              <a:noFill/>
              <a:ln w="9525" cap="flat" cmpd="sng" algn="ctr">
                <a:solidFill>
                  <a:sysClr val="windowText" lastClr="000000"/>
                </a:solidFill>
                <a:prstDash val="solid"/>
                <a:headEnd type="triangle" w="med" len="lg"/>
                <a:tailEnd type="triangle" w="med" len="lg"/>
              </a:ln>
              <a:effectLst/>
            </p:spPr>
          </p:cxnSp>
          <p:cxnSp>
            <p:nvCxnSpPr>
              <p:cNvPr id="63" name="直線矢印コネクタ 62"/>
              <p:cNvCxnSpPr>
                <a:stCxn id="58" idx="1"/>
                <a:endCxn id="56" idx="5"/>
              </p:cNvCxnSpPr>
              <p:nvPr/>
            </p:nvCxnSpPr>
            <p:spPr>
              <a:xfrm rot="16200000" flipV="1">
                <a:off x="5918463" y="5750720"/>
                <a:ext cx="325770" cy="280085"/>
              </a:xfrm>
              <a:prstGeom prst="straightConnector1">
                <a:avLst/>
              </a:prstGeom>
              <a:noFill/>
              <a:ln w="9525" cap="flat" cmpd="sng" algn="ctr">
                <a:solidFill>
                  <a:sysClr val="windowText" lastClr="000000"/>
                </a:solidFill>
                <a:prstDash val="solid"/>
                <a:tailEnd type="triangle" w="med" len="lg"/>
              </a:ln>
              <a:effectLst/>
            </p:spPr>
          </p:cxnSp>
          <p:cxnSp>
            <p:nvCxnSpPr>
              <p:cNvPr id="64" name="直線矢印コネクタ 63"/>
              <p:cNvCxnSpPr>
                <a:stCxn id="58" idx="7"/>
                <a:endCxn id="57" idx="3"/>
              </p:cNvCxnSpPr>
              <p:nvPr/>
            </p:nvCxnSpPr>
            <p:spPr>
              <a:xfrm rot="5400000" flipH="1" flipV="1">
                <a:off x="6269459" y="5750720"/>
                <a:ext cx="325770" cy="280085"/>
              </a:xfrm>
              <a:prstGeom prst="straightConnector1">
                <a:avLst/>
              </a:prstGeom>
              <a:noFill/>
              <a:ln w="9525" cap="flat" cmpd="sng" algn="ctr">
                <a:solidFill>
                  <a:sysClr val="windowText" lastClr="000000"/>
                </a:solidFill>
                <a:prstDash val="solid"/>
                <a:tailEnd type="triangle" w="med" len="lg"/>
              </a:ln>
              <a:effectLst/>
            </p:spPr>
          </p:cxnSp>
          <p:cxnSp>
            <p:nvCxnSpPr>
              <p:cNvPr id="65" name="直線矢印コネクタ 64"/>
              <p:cNvCxnSpPr>
                <a:stCxn id="58" idx="0"/>
                <a:endCxn id="55" idx="4"/>
              </p:cNvCxnSpPr>
              <p:nvPr/>
            </p:nvCxnSpPr>
            <p:spPr>
              <a:xfrm rot="5400000" flipH="1" flipV="1">
                <a:off x="5908078" y="5690193"/>
                <a:ext cx="697535" cy="1115"/>
              </a:xfrm>
              <a:prstGeom prst="straightConnector1">
                <a:avLst/>
              </a:prstGeom>
              <a:noFill/>
              <a:ln w="9525" cap="flat" cmpd="sng" algn="ctr">
                <a:solidFill>
                  <a:sysClr val="windowText" lastClr="000000"/>
                </a:solidFill>
                <a:prstDash val="solid"/>
                <a:tailEnd type="triangle" w="med" len="lg"/>
              </a:ln>
              <a:effectLst/>
            </p:spPr>
          </p:cxnSp>
        </p:grpSp>
        <p:sp>
          <p:nvSpPr>
            <p:cNvPr id="135" name="Text Box 18"/>
            <p:cNvSpPr txBox="1">
              <a:spLocks noChangeArrowheads="1"/>
            </p:cNvSpPr>
            <p:nvPr/>
          </p:nvSpPr>
          <p:spPr bwMode="auto">
            <a:xfrm>
              <a:off x="3608388" y="4936094"/>
              <a:ext cx="3156276" cy="2308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開発者間が形成する議論ネットワーク</a:t>
              </a:r>
              <a:endParaRPr lang="en-US" altLang="ja-JP" sz="900" b="0" dirty="0" smtClean="0">
                <a:latin typeface="Times New Roman" pitchFamily="18" charset="0"/>
              </a:endParaRPr>
            </a:p>
          </p:txBody>
        </p:sp>
        <p:sp>
          <p:nvSpPr>
            <p:cNvPr id="146" name="Text Box 18"/>
            <p:cNvSpPr txBox="1">
              <a:spLocks noChangeArrowheads="1"/>
            </p:cNvSpPr>
            <p:nvPr/>
          </p:nvSpPr>
          <p:spPr bwMode="auto">
            <a:xfrm>
              <a:off x="3606207" y="3887601"/>
              <a:ext cx="1789711" cy="246221"/>
            </a:xfrm>
            <a:prstGeom prst="rect">
              <a:avLst/>
            </a:prstGeom>
            <a:noFill/>
            <a:ln w="9525">
              <a:noFill/>
              <a:miter lim="800000"/>
              <a:headEnd/>
              <a:tailEnd/>
            </a:ln>
          </p:spPr>
          <p:txBody>
            <a:bodyPr wrap="square">
              <a:spAutoFit/>
            </a:bodyPr>
            <a:lstStyle/>
            <a:p>
              <a:pPr algn="ctr">
                <a:buFont typeface="Wingdings" pitchFamily="2" charset="2"/>
                <a:buNone/>
              </a:pPr>
              <a:r>
                <a:rPr lang="ja-JP" altLang="en-US" sz="1000" b="0" dirty="0" smtClean="0">
                  <a:latin typeface="Times New Roman" pitchFamily="18" charset="0"/>
                </a:rPr>
                <a:t>掲示板</a:t>
              </a:r>
              <a:endParaRPr lang="en-US" altLang="ja-JP" sz="1000" b="0" dirty="0" smtClean="0">
                <a:latin typeface="Times New Roman" pitchFamily="18" charset="0"/>
              </a:endParaRPr>
            </a:p>
          </p:txBody>
        </p:sp>
      </p:grpSp>
      <p:grpSp>
        <p:nvGrpSpPr>
          <p:cNvPr id="138" name="グループ化 137"/>
          <p:cNvGrpSpPr/>
          <p:nvPr/>
        </p:nvGrpSpPr>
        <p:grpSpPr>
          <a:xfrm>
            <a:off x="49600" y="2692076"/>
            <a:ext cx="6588000" cy="324000"/>
            <a:chOff x="49601" y="1470406"/>
            <a:chExt cx="4896264" cy="324000"/>
          </a:xfrm>
        </p:grpSpPr>
        <p:sp>
          <p:nvSpPr>
            <p:cNvPr id="139" name="Line 16"/>
            <p:cNvSpPr>
              <a:spLocks noChangeShapeType="1"/>
            </p:cNvSpPr>
            <p:nvPr/>
          </p:nvSpPr>
          <p:spPr bwMode="auto">
            <a:xfrm rot="10800000" flipV="1">
              <a:off x="49601" y="1747642"/>
              <a:ext cx="4896264" cy="0"/>
            </a:xfrm>
            <a:prstGeom prst="line">
              <a:avLst/>
            </a:prstGeom>
            <a:noFill/>
            <a:ln w="22225">
              <a:solidFill>
                <a:schemeClr val="accent2"/>
              </a:solidFill>
              <a:round/>
              <a:headEnd/>
              <a:tailEnd/>
            </a:ln>
          </p:spPr>
          <p:txBody>
            <a:bodyPr lIns="0" tIns="10800" rIns="0" bIns="10800">
              <a:spAutoFit/>
            </a:bodyPr>
            <a:lstStyle/>
            <a:p>
              <a:endParaRPr lang="ja-JP" altLang="en-US"/>
            </a:p>
          </p:txBody>
        </p:sp>
        <p:sp>
          <p:nvSpPr>
            <p:cNvPr id="140" name="Line 17"/>
            <p:cNvSpPr>
              <a:spLocks noChangeShapeType="1"/>
            </p:cNvSpPr>
            <p:nvPr/>
          </p:nvSpPr>
          <p:spPr bwMode="auto">
            <a:xfrm>
              <a:off x="108777" y="1470406"/>
              <a:ext cx="0" cy="324000"/>
            </a:xfrm>
            <a:prstGeom prst="line">
              <a:avLst/>
            </a:prstGeom>
            <a:noFill/>
            <a:ln w="22225">
              <a:solidFill>
                <a:schemeClr val="accent2"/>
              </a:solidFill>
              <a:round/>
              <a:headEnd/>
              <a:tailEnd/>
            </a:ln>
          </p:spPr>
          <p:txBody>
            <a:bodyPr lIns="0" tIns="10800" rIns="0" bIns="10800">
              <a:spAutoFit/>
            </a:bodyPr>
            <a:lstStyle/>
            <a:p>
              <a:endParaRPr lang="ja-JP" altLang="en-US"/>
            </a:p>
          </p:txBody>
        </p:sp>
      </p:grpSp>
      <p:sp>
        <p:nvSpPr>
          <p:cNvPr id="144" name="正方形/長方形 143"/>
          <p:cNvSpPr/>
          <p:nvPr/>
        </p:nvSpPr>
        <p:spPr>
          <a:xfrm>
            <a:off x="375984" y="4027168"/>
            <a:ext cx="255198" cy="261610"/>
          </a:xfrm>
          <a:prstGeom prst="rect">
            <a:avLst/>
          </a:prstGeom>
        </p:spPr>
        <p:txBody>
          <a:bodyPr wrap="none">
            <a:spAutoFit/>
          </a:bodyPr>
          <a:lstStyle/>
          <a:p>
            <a:r>
              <a:rPr lang="ja-JP" altLang="en-US" sz="1050" dirty="0" smtClean="0"/>
              <a:t>*</a:t>
            </a:r>
            <a:endParaRPr lang="ja-JP" altLang="en-US" sz="1050" dirty="0"/>
          </a:p>
        </p:txBody>
      </p:sp>
      <p:grpSp>
        <p:nvGrpSpPr>
          <p:cNvPr id="148" name="グループ化 147"/>
          <p:cNvGrpSpPr/>
          <p:nvPr/>
        </p:nvGrpSpPr>
        <p:grpSpPr>
          <a:xfrm>
            <a:off x="382055" y="7244475"/>
            <a:ext cx="3587760" cy="2086862"/>
            <a:chOff x="200016" y="1724016"/>
            <a:chExt cx="3587760" cy="2086862"/>
          </a:xfrm>
        </p:grpSpPr>
        <p:grpSp>
          <p:nvGrpSpPr>
            <p:cNvPr id="149" name="グループ化 19"/>
            <p:cNvGrpSpPr/>
            <p:nvPr/>
          </p:nvGrpSpPr>
          <p:grpSpPr>
            <a:xfrm>
              <a:off x="200016" y="1724016"/>
              <a:ext cx="3587760" cy="2086862"/>
              <a:chOff x="200016" y="1724016"/>
              <a:chExt cx="3587760" cy="2086862"/>
            </a:xfrm>
          </p:grpSpPr>
          <p:graphicFrame>
            <p:nvGraphicFramePr>
              <p:cNvPr id="154" name="グラフ 153"/>
              <p:cNvGraphicFramePr/>
              <p:nvPr/>
            </p:nvGraphicFramePr>
            <p:xfrm>
              <a:off x="200016" y="1724016"/>
              <a:ext cx="3587760" cy="2086862"/>
            </p:xfrm>
            <a:graphic>
              <a:graphicData uri="http://schemas.openxmlformats.org/drawingml/2006/chart">
                <c:chart xmlns:c="http://schemas.openxmlformats.org/drawingml/2006/chart" xmlns:r="http://schemas.openxmlformats.org/officeDocument/2006/relationships" r:id="rId6"/>
              </a:graphicData>
            </a:graphic>
          </p:graphicFrame>
          <p:sp>
            <p:nvSpPr>
              <p:cNvPr id="155" name="直線コネクタ 154"/>
              <p:cNvSpPr/>
              <p:nvPr/>
            </p:nvSpPr>
            <p:spPr bwMode="auto">
              <a:xfrm rot="5220000">
                <a:off x="3075281" y="3022743"/>
                <a:ext cx="288000" cy="72000"/>
              </a:xfrm>
              <a:prstGeom prst="line">
                <a:avLst/>
              </a:prstGeom>
              <a:noFill/>
              <a:ln w="19050" cap="rnd" cmpd="sng" algn="ctr">
                <a:solidFill>
                  <a:srgbClr val="FF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56" name="直線コネクタ 155"/>
              <p:cNvSpPr/>
              <p:nvPr/>
            </p:nvSpPr>
            <p:spPr bwMode="auto">
              <a:xfrm rot="4680000">
                <a:off x="1357226" y="3212734"/>
                <a:ext cx="180000" cy="72000"/>
              </a:xfrm>
              <a:prstGeom prst="line">
                <a:avLst/>
              </a:prstGeom>
              <a:noFill/>
              <a:ln w="19050" cap="rnd" cmpd="sng" algn="ctr">
                <a:solidFill>
                  <a:srgbClr val="FF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57" name="直線コネクタ 156"/>
              <p:cNvSpPr/>
              <p:nvPr/>
            </p:nvSpPr>
            <p:spPr bwMode="auto">
              <a:xfrm rot="4140000">
                <a:off x="1423551" y="3055016"/>
                <a:ext cx="108000" cy="72000"/>
              </a:xfrm>
              <a:prstGeom prst="line">
                <a:avLst/>
              </a:prstGeom>
              <a:noFill/>
              <a:ln w="19050" cap="rnd" cmpd="sng" algn="ctr">
                <a:solidFill>
                  <a:srgbClr val="FF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58" name="直線コネクタ 157"/>
              <p:cNvSpPr/>
              <p:nvPr/>
            </p:nvSpPr>
            <p:spPr bwMode="auto">
              <a:xfrm rot="3480000">
                <a:off x="979796" y="2702600"/>
                <a:ext cx="508281" cy="253173"/>
              </a:xfrm>
              <a:prstGeom prst="line">
                <a:avLst/>
              </a:prstGeom>
              <a:noFill/>
              <a:ln w="19050" cap="rnd" cmpd="sng" algn="ctr">
                <a:solidFill>
                  <a:srgbClr val="0000FF"/>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59" name="直線コネクタ 158"/>
              <p:cNvSpPr/>
              <p:nvPr/>
            </p:nvSpPr>
            <p:spPr bwMode="auto">
              <a:xfrm rot="17520000" flipV="1">
                <a:off x="1258211" y="3123360"/>
                <a:ext cx="36000" cy="45719"/>
              </a:xfrm>
              <a:prstGeom prst="line">
                <a:avLst/>
              </a:prstGeom>
              <a:noFill/>
              <a:ln w="19050" cap="rnd" cmpd="sng" algn="ctr">
                <a:solidFill>
                  <a:srgbClr val="0000FF"/>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60" name="直線コネクタ 159"/>
              <p:cNvSpPr/>
              <p:nvPr/>
            </p:nvSpPr>
            <p:spPr bwMode="auto">
              <a:xfrm rot="-3840000" flipH="1">
                <a:off x="3042550" y="3185825"/>
                <a:ext cx="144000" cy="98711"/>
              </a:xfrm>
              <a:prstGeom prst="line">
                <a:avLst/>
              </a:prstGeom>
              <a:noFill/>
              <a:ln w="19050" cap="rnd" cmpd="sng" algn="ctr">
                <a:solidFill>
                  <a:srgbClr val="0000FF"/>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sp>
            <p:nvSpPr>
              <p:cNvPr id="161" name="直線コネクタ 160"/>
              <p:cNvSpPr/>
              <p:nvPr/>
            </p:nvSpPr>
            <p:spPr bwMode="auto">
              <a:xfrm rot="17580000" flipH="1">
                <a:off x="3066620" y="3099359"/>
                <a:ext cx="45719" cy="45719"/>
              </a:xfrm>
              <a:prstGeom prst="line">
                <a:avLst/>
              </a:prstGeom>
              <a:noFill/>
              <a:ln w="19050" cap="rnd" cmpd="sng" algn="ctr">
                <a:solidFill>
                  <a:srgbClr val="0000FF"/>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ja-JP"/>
              </a:p>
            </p:txBody>
          </p:sp>
        </p:grpSp>
        <p:sp>
          <p:nvSpPr>
            <p:cNvPr id="150" name="正方形/長方形 149"/>
            <p:cNvSpPr/>
            <p:nvPr/>
          </p:nvSpPr>
          <p:spPr>
            <a:xfrm>
              <a:off x="1208056" y="2600298"/>
              <a:ext cx="179388" cy="179388"/>
            </a:xfrm>
            <a:prstGeom prst="rect">
              <a:avLst/>
            </a:prstGeom>
            <a:noFill/>
            <a:ln w="9525" cap="flat" cmpd="sng" algn="ctr">
              <a:no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i="0" u="none" strike="noStrike" kern="1200" cap="none" spc="0" normalizeH="0" baseline="0" noProof="0" dirty="0" smtClean="0">
                  <a:ln>
                    <a:noFill/>
                  </a:ln>
                  <a:solidFill>
                    <a:srgbClr val="0000FF"/>
                  </a:solidFill>
                  <a:effectLst/>
                  <a:uLnTx/>
                  <a:uFillTx/>
                  <a:latin typeface="Calibri"/>
                  <a:ea typeface="ＭＳ Ｐゴシック"/>
                  <a:cs typeface="+mn-cs"/>
                </a:rPr>
                <a:t>③</a:t>
              </a:r>
              <a:endParaRPr kumimoji="1" lang="ja-JP" altLang="en-US" sz="900" i="0" u="none" strike="noStrike" kern="1200" cap="none" spc="0" normalizeH="0" baseline="0" noProof="0" dirty="0">
                <a:ln>
                  <a:noFill/>
                </a:ln>
                <a:solidFill>
                  <a:srgbClr val="0000FF"/>
                </a:solidFill>
                <a:effectLst/>
                <a:uLnTx/>
                <a:uFillTx/>
                <a:latin typeface="Calibri"/>
                <a:ea typeface="ＭＳ Ｐゴシック"/>
                <a:cs typeface="+mn-cs"/>
              </a:endParaRPr>
            </a:p>
          </p:txBody>
        </p:sp>
        <p:sp>
          <p:nvSpPr>
            <p:cNvPr id="151" name="正方形/長方形 150"/>
            <p:cNvSpPr/>
            <p:nvPr/>
          </p:nvSpPr>
          <p:spPr>
            <a:xfrm>
              <a:off x="1312842" y="2981338"/>
              <a:ext cx="179388" cy="179388"/>
            </a:xfrm>
            <a:prstGeom prst="rect">
              <a:avLst/>
            </a:prstGeom>
            <a:noFill/>
            <a:ln w="9525" cap="flat" cmpd="sng" algn="ctr">
              <a:no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i="0" u="none" strike="noStrike" kern="1200" cap="none" spc="0" normalizeH="0" baseline="0" noProof="0" dirty="0" smtClean="0">
                  <a:ln>
                    <a:noFill/>
                  </a:ln>
                  <a:solidFill>
                    <a:srgbClr val="FF0000"/>
                  </a:solidFill>
                  <a:effectLst/>
                  <a:uLnTx/>
                  <a:uFillTx/>
                  <a:latin typeface="Calibri"/>
                  <a:ea typeface="ＭＳ Ｐゴシック"/>
                  <a:cs typeface="+mn-cs"/>
                </a:rPr>
                <a:t>①</a:t>
              </a:r>
              <a:endParaRPr kumimoji="1" lang="ja-JP" altLang="en-US" sz="900" i="0" u="none" strike="noStrike" kern="1200" cap="none" spc="0" normalizeH="0" baseline="0" noProof="0" dirty="0">
                <a:ln>
                  <a:noFill/>
                </a:ln>
                <a:solidFill>
                  <a:srgbClr val="FF0000"/>
                </a:solidFill>
                <a:effectLst/>
                <a:uLnTx/>
                <a:uFillTx/>
                <a:latin typeface="Calibri"/>
                <a:ea typeface="ＭＳ Ｐゴシック"/>
                <a:cs typeface="+mn-cs"/>
              </a:endParaRPr>
            </a:p>
          </p:txBody>
        </p:sp>
        <p:sp>
          <p:nvSpPr>
            <p:cNvPr id="152" name="正方形/長方形 151"/>
            <p:cNvSpPr/>
            <p:nvPr/>
          </p:nvSpPr>
          <p:spPr>
            <a:xfrm>
              <a:off x="2995622" y="2932102"/>
              <a:ext cx="179388" cy="179388"/>
            </a:xfrm>
            <a:prstGeom prst="rect">
              <a:avLst/>
            </a:prstGeom>
            <a:noFill/>
            <a:ln w="9525" cap="flat" cmpd="sng" algn="ctr">
              <a:no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dirty="0" smtClean="0">
                  <a:solidFill>
                    <a:srgbClr val="0000FF"/>
                  </a:solidFill>
                  <a:latin typeface="Calibri"/>
                  <a:ea typeface="ＭＳ Ｐゴシック"/>
                </a:rPr>
                <a:t>④</a:t>
              </a:r>
              <a:endParaRPr kumimoji="1" lang="ja-JP" altLang="en-US" sz="900" i="0" u="none" strike="noStrike" kern="1200" cap="none" spc="0" normalizeH="0" baseline="0" noProof="0" dirty="0">
                <a:ln>
                  <a:noFill/>
                </a:ln>
                <a:solidFill>
                  <a:srgbClr val="0000FF"/>
                </a:solidFill>
                <a:effectLst/>
                <a:uLnTx/>
                <a:uFillTx/>
                <a:latin typeface="Calibri"/>
                <a:ea typeface="ＭＳ Ｐゴシック"/>
                <a:cs typeface="+mn-cs"/>
              </a:endParaRPr>
            </a:p>
          </p:txBody>
        </p:sp>
        <p:sp>
          <p:nvSpPr>
            <p:cNvPr id="153" name="正方形/長方形 152"/>
            <p:cNvSpPr/>
            <p:nvPr/>
          </p:nvSpPr>
          <p:spPr>
            <a:xfrm>
              <a:off x="3105171" y="2754320"/>
              <a:ext cx="179388" cy="179388"/>
            </a:xfrm>
            <a:prstGeom prst="rect">
              <a:avLst/>
            </a:prstGeom>
            <a:noFill/>
            <a:ln w="9525" cap="flat" cmpd="sng" algn="ctr">
              <a:no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i="0" u="none" strike="noStrike" kern="1200" cap="none" spc="0" normalizeH="0" baseline="0" noProof="0" dirty="0" smtClean="0">
                  <a:ln>
                    <a:noFill/>
                  </a:ln>
                  <a:solidFill>
                    <a:srgbClr val="FF0000"/>
                  </a:solidFill>
                  <a:effectLst/>
                  <a:uLnTx/>
                  <a:uFillTx/>
                  <a:latin typeface="Calibri"/>
                  <a:ea typeface="ＭＳ Ｐゴシック"/>
                  <a:cs typeface="+mn-cs"/>
                </a:rPr>
                <a:t>②</a:t>
              </a:r>
              <a:endParaRPr kumimoji="1" lang="ja-JP" altLang="en-US" sz="900" i="0" u="none" strike="noStrike" kern="1200" cap="none" spc="0" normalizeH="0" baseline="0" noProof="0" dirty="0">
                <a:ln>
                  <a:noFill/>
                </a:ln>
                <a:solidFill>
                  <a:srgbClr val="FF0000"/>
                </a:solidFill>
                <a:effectLst/>
                <a:uLnTx/>
                <a:uFillTx/>
                <a:latin typeface="Calibri"/>
                <a:ea typeface="ＭＳ Ｐゴシック"/>
                <a:cs typeface="+mn-cs"/>
              </a:endParaRPr>
            </a:p>
          </p:txBody>
        </p:sp>
      </p:grpSp>
      <p:sp>
        <p:nvSpPr>
          <p:cNvPr id="69" name="Rectangle 14"/>
          <p:cNvSpPr>
            <a:spLocks noChangeArrowheads="1"/>
          </p:cNvSpPr>
          <p:nvPr/>
        </p:nvSpPr>
        <p:spPr bwMode="auto">
          <a:xfrm>
            <a:off x="93217" y="2681282"/>
            <a:ext cx="3765550" cy="284172"/>
          </a:xfrm>
          <a:prstGeom prst="rect">
            <a:avLst/>
          </a:prstGeom>
          <a:noFill/>
          <a:ln w="9525" algn="ctr">
            <a:noFill/>
            <a:miter lim="800000"/>
            <a:headEnd/>
            <a:tailEnd/>
          </a:ln>
        </p:spPr>
        <p:txBody>
          <a:bodyPr lIns="91405" tIns="45704" rIns="91405" bIns="45704" anchor="ctr"/>
          <a:lstStyle/>
          <a:p>
            <a:endParaRPr lang="ja-JP" altLang="en-US" sz="1400" b="0" dirty="0">
              <a:latin typeface="Arial" charset="0"/>
            </a:endParaRPr>
          </a:p>
        </p:txBody>
      </p:sp>
      <p:sp>
        <p:nvSpPr>
          <p:cNvPr id="70" name="Text Box 18"/>
          <p:cNvSpPr txBox="1">
            <a:spLocks noChangeArrowheads="1"/>
          </p:cNvSpPr>
          <p:nvPr/>
        </p:nvSpPr>
        <p:spPr bwMode="auto">
          <a:xfrm>
            <a:off x="419092" y="6113466"/>
            <a:ext cx="3575060" cy="2308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障害</a:t>
            </a:r>
            <a:r>
              <a:rPr lang="ja-JP" altLang="en-US" sz="900" b="0" dirty="0" smtClean="0">
                <a:latin typeface="Times New Roman" pitchFamily="18" charset="0"/>
              </a:rPr>
              <a:t>修正率別の社会ネットワーク分析</a:t>
            </a:r>
            <a:endParaRPr lang="en-US" altLang="ja-JP" sz="900" b="0" dirty="0" smtClean="0">
              <a:latin typeface="Times New Roman" pitchFamily="18" charset="0"/>
            </a:endParaRPr>
          </a:p>
        </p:txBody>
      </p:sp>
      <p:sp>
        <p:nvSpPr>
          <p:cNvPr id="71" name="Text Box 18"/>
          <p:cNvSpPr txBox="1">
            <a:spLocks noChangeArrowheads="1"/>
          </p:cNvSpPr>
          <p:nvPr/>
        </p:nvSpPr>
        <p:spPr bwMode="auto">
          <a:xfrm>
            <a:off x="379404" y="9169412"/>
            <a:ext cx="3575060" cy="2308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障害</a:t>
            </a:r>
            <a:r>
              <a:rPr lang="ja-JP" altLang="en-US" sz="900" b="0" dirty="0" smtClean="0">
                <a:latin typeface="Times New Roman" pitchFamily="18" charset="0"/>
              </a:rPr>
              <a:t>修正率の推移</a:t>
            </a:r>
            <a:endParaRPr lang="en-US" altLang="ja-JP" sz="900" b="0" dirty="0" smtClean="0">
              <a:latin typeface="Times New Roman" pitchFamily="18" charset="0"/>
            </a:endParaRPr>
          </a:p>
        </p:txBody>
      </p:sp>
      <p:grpSp>
        <p:nvGrpSpPr>
          <p:cNvPr id="75" name="グループ化 74"/>
          <p:cNvGrpSpPr/>
          <p:nvPr/>
        </p:nvGrpSpPr>
        <p:grpSpPr>
          <a:xfrm>
            <a:off x="4238618" y="6132516"/>
            <a:ext cx="2511432" cy="1637748"/>
            <a:chOff x="4238618" y="6208716"/>
            <a:chExt cx="2511432" cy="1637748"/>
          </a:xfrm>
        </p:grpSpPr>
        <p:pic>
          <p:nvPicPr>
            <p:cNvPr id="1026" name="Picture 2" descr="C:\Documents and Settings\akinori-i.SELAB\デスクトップ\200308.bmp"/>
            <p:cNvPicPr>
              <a:picLocks noChangeAspect="1" noChangeArrowheads="1"/>
            </p:cNvPicPr>
            <p:nvPr/>
          </p:nvPicPr>
          <p:blipFill>
            <a:blip r:embed="rId7"/>
            <a:srcRect/>
            <a:stretch>
              <a:fillRect/>
            </a:stretch>
          </p:blipFill>
          <p:spPr bwMode="auto">
            <a:xfrm flipV="1">
              <a:off x="4505328" y="6208716"/>
              <a:ext cx="1838330" cy="1284398"/>
            </a:xfrm>
            <a:prstGeom prst="rect">
              <a:avLst/>
            </a:prstGeom>
            <a:noFill/>
          </p:spPr>
        </p:pic>
        <p:sp>
          <p:nvSpPr>
            <p:cNvPr id="74" name="Text Box 18"/>
            <p:cNvSpPr txBox="1">
              <a:spLocks noChangeArrowheads="1"/>
            </p:cNvSpPr>
            <p:nvPr/>
          </p:nvSpPr>
          <p:spPr bwMode="auto">
            <a:xfrm>
              <a:off x="4238618" y="7477132"/>
              <a:ext cx="2511432" cy="3693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障害</a:t>
              </a:r>
              <a:r>
                <a:rPr lang="ja-JP" altLang="en-US" sz="900" b="0" dirty="0" smtClean="0">
                  <a:latin typeface="Times New Roman" pitchFamily="18" charset="0"/>
                </a:rPr>
                <a:t>修正率が</a:t>
              </a:r>
              <a:r>
                <a:rPr lang="ja-JP" altLang="en-US" sz="900" b="0" dirty="0" smtClean="0">
                  <a:solidFill>
                    <a:srgbClr val="FF0000"/>
                  </a:solidFill>
                  <a:latin typeface="Times New Roman" pitchFamily="18" charset="0"/>
                </a:rPr>
                <a:t>増加傾向</a:t>
              </a:r>
              <a:r>
                <a:rPr lang="ja-JP" altLang="en-US" sz="900" b="0" dirty="0" smtClean="0">
                  <a:latin typeface="Times New Roman" pitchFamily="18" charset="0"/>
                </a:rPr>
                <a:t>の時期の</a:t>
              </a:r>
              <a:endParaRPr lang="en-US" altLang="ja-JP" sz="900" b="0" dirty="0" smtClean="0">
                <a:latin typeface="Times New Roman" pitchFamily="18" charset="0"/>
              </a:endParaRPr>
            </a:p>
            <a:p>
              <a:pPr algn="ctr">
                <a:buFont typeface="Wingdings" pitchFamily="2" charset="2"/>
                <a:buNone/>
              </a:pPr>
              <a:r>
                <a:rPr lang="ja-JP" altLang="en-US" sz="900" b="0" dirty="0" smtClean="0">
                  <a:latin typeface="Times New Roman" pitchFamily="18" charset="0"/>
                </a:rPr>
                <a:t>議論ネットワーク（</a:t>
              </a:r>
              <a:r>
                <a:rPr lang="ja-JP" altLang="en-US" sz="900" b="0" dirty="0" smtClean="0">
                  <a:solidFill>
                    <a:srgbClr val="FF0000"/>
                  </a:solidFill>
                  <a:latin typeface="Times New Roman" pitchFamily="18" charset="0"/>
                </a:rPr>
                <a:t>①</a:t>
              </a:r>
              <a:r>
                <a:rPr lang="ja-JP" altLang="en-US" sz="900" b="0" dirty="0" smtClean="0">
                  <a:latin typeface="Times New Roman" pitchFamily="18" charset="0"/>
                </a:rPr>
                <a:t>）</a:t>
              </a:r>
              <a:endParaRPr lang="en-US" altLang="ja-JP" sz="900" b="0" dirty="0" smtClean="0">
                <a:latin typeface="Times New Roman" pitchFamily="18" charset="0"/>
              </a:endParaRPr>
            </a:p>
          </p:txBody>
        </p:sp>
      </p:grpSp>
      <p:sp>
        <p:nvSpPr>
          <p:cNvPr id="77" name="Text Box 18"/>
          <p:cNvSpPr txBox="1">
            <a:spLocks noChangeArrowheads="1"/>
          </p:cNvSpPr>
          <p:nvPr/>
        </p:nvSpPr>
        <p:spPr bwMode="auto">
          <a:xfrm>
            <a:off x="4238618" y="9062018"/>
            <a:ext cx="2511432" cy="3693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障害</a:t>
            </a:r>
            <a:r>
              <a:rPr lang="ja-JP" altLang="en-US" sz="900" b="0" dirty="0" smtClean="0">
                <a:latin typeface="Times New Roman" pitchFamily="18" charset="0"/>
              </a:rPr>
              <a:t>修正率が</a:t>
            </a:r>
            <a:r>
              <a:rPr lang="ja-JP" altLang="en-US" sz="900" b="0" dirty="0" smtClean="0">
                <a:solidFill>
                  <a:srgbClr val="0000FF"/>
                </a:solidFill>
                <a:latin typeface="Times New Roman" pitchFamily="18" charset="0"/>
              </a:rPr>
              <a:t>減少傾向</a:t>
            </a:r>
            <a:r>
              <a:rPr lang="ja-JP" altLang="en-US" sz="900" b="0" dirty="0" smtClean="0">
                <a:latin typeface="Times New Roman" pitchFamily="18" charset="0"/>
              </a:rPr>
              <a:t>の時期の</a:t>
            </a:r>
            <a:endParaRPr lang="en-US" altLang="ja-JP" sz="900" b="0" dirty="0" smtClean="0">
              <a:latin typeface="Times New Roman" pitchFamily="18" charset="0"/>
            </a:endParaRPr>
          </a:p>
          <a:p>
            <a:pPr algn="ctr">
              <a:buFont typeface="Wingdings" pitchFamily="2" charset="2"/>
              <a:buNone/>
            </a:pPr>
            <a:r>
              <a:rPr lang="ja-JP" altLang="en-US" sz="900" b="0" dirty="0" smtClean="0">
                <a:latin typeface="Times New Roman" pitchFamily="18" charset="0"/>
              </a:rPr>
              <a:t>議論ネットワーク（</a:t>
            </a:r>
            <a:r>
              <a:rPr lang="ja-JP" altLang="en-US" sz="900" b="0" dirty="0" smtClean="0">
                <a:solidFill>
                  <a:srgbClr val="0000FF"/>
                </a:solidFill>
                <a:latin typeface="Times New Roman" pitchFamily="18" charset="0"/>
              </a:rPr>
              <a:t>④</a:t>
            </a:r>
            <a:r>
              <a:rPr lang="ja-JP" altLang="en-US" sz="900" b="0" dirty="0" smtClean="0">
                <a:latin typeface="Times New Roman" pitchFamily="18" charset="0"/>
              </a:rPr>
              <a:t>）</a:t>
            </a:r>
            <a:endParaRPr lang="en-US" altLang="ja-JP" sz="900" b="0" dirty="0" smtClean="0">
              <a:latin typeface="Times New Roman" pitchFamily="18" charset="0"/>
            </a:endParaRPr>
          </a:p>
        </p:txBody>
      </p:sp>
      <p:sp>
        <p:nvSpPr>
          <p:cNvPr id="78" name="Rectangle 14"/>
          <p:cNvSpPr>
            <a:spLocks noChangeArrowheads="1"/>
          </p:cNvSpPr>
          <p:nvPr/>
        </p:nvSpPr>
        <p:spPr bwMode="auto">
          <a:xfrm>
            <a:off x="124966" y="2671756"/>
            <a:ext cx="6353629" cy="284172"/>
          </a:xfrm>
          <a:prstGeom prst="rect">
            <a:avLst/>
          </a:prstGeom>
          <a:noFill/>
          <a:ln w="9525" algn="ctr">
            <a:noFill/>
            <a:miter lim="800000"/>
            <a:headEnd/>
            <a:tailEnd/>
          </a:ln>
        </p:spPr>
        <p:txBody>
          <a:bodyPr lIns="91405" tIns="45704" rIns="91405" bIns="45704" anchor="ctr"/>
          <a:lstStyle/>
          <a:p>
            <a:r>
              <a:rPr lang="ja-JP" altLang="en-US" sz="1400" b="0" dirty="0" smtClean="0">
                <a:latin typeface="Arial" charset="0"/>
              </a:rPr>
              <a:t>議論ネットワークの構築と社会ネットワーク分析</a:t>
            </a:r>
            <a:endParaRPr lang="ja-JP" altLang="en-US" sz="1400" b="0" dirty="0">
              <a:latin typeface="Arial" charset="0"/>
            </a:endParaRPr>
          </a:p>
        </p:txBody>
      </p:sp>
      <p:sp>
        <p:nvSpPr>
          <p:cNvPr id="85" name="Text Box 18"/>
          <p:cNvSpPr txBox="1">
            <a:spLocks noChangeArrowheads="1"/>
          </p:cNvSpPr>
          <p:nvPr/>
        </p:nvSpPr>
        <p:spPr bwMode="auto">
          <a:xfrm rot="16200000">
            <a:off x="-482847" y="8052045"/>
            <a:ext cx="1723558" cy="2308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開発者数</a:t>
            </a:r>
            <a:endParaRPr lang="en-US" altLang="ja-JP" sz="900" b="0" dirty="0" smtClean="0">
              <a:latin typeface="Times New Roman" pitchFamily="18" charset="0"/>
            </a:endParaRPr>
          </a:p>
        </p:txBody>
      </p:sp>
      <p:sp>
        <p:nvSpPr>
          <p:cNvPr id="88" name="Text Box 18"/>
          <p:cNvSpPr txBox="1">
            <a:spLocks noChangeArrowheads="1"/>
          </p:cNvSpPr>
          <p:nvPr/>
        </p:nvSpPr>
        <p:spPr bwMode="auto">
          <a:xfrm rot="16200000">
            <a:off x="2959420" y="8010212"/>
            <a:ext cx="1973268" cy="230832"/>
          </a:xfrm>
          <a:prstGeom prst="rect">
            <a:avLst/>
          </a:prstGeom>
          <a:noFill/>
          <a:ln w="9525">
            <a:noFill/>
            <a:miter lim="800000"/>
            <a:headEnd/>
            <a:tailEnd/>
          </a:ln>
        </p:spPr>
        <p:txBody>
          <a:bodyPr wrap="square">
            <a:spAutoFit/>
          </a:bodyPr>
          <a:lstStyle/>
          <a:p>
            <a:pPr algn="ctr">
              <a:buFont typeface="Wingdings" pitchFamily="2" charset="2"/>
              <a:buNone/>
            </a:pPr>
            <a:r>
              <a:rPr lang="ja-JP" altLang="en-US" sz="900" b="0" dirty="0" smtClean="0">
                <a:latin typeface="Times New Roman" pitchFamily="18" charset="0"/>
              </a:rPr>
              <a:t>開発者一人当たりの障害修正率</a:t>
            </a:r>
            <a:endParaRPr lang="en-US" altLang="ja-JP" sz="900" b="0" dirty="0" smtClean="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新しいプレゼンテーション">
  <a:themeElements>
    <a:clrScheme name="新しいプレゼンテーション 13">
      <a:dk1>
        <a:srgbClr val="000000"/>
      </a:dk1>
      <a:lt1>
        <a:srgbClr val="FFFFFF"/>
      </a:lt1>
      <a:dk2>
        <a:srgbClr val="000000"/>
      </a:dk2>
      <a:lt2>
        <a:srgbClr val="808080"/>
      </a:lt2>
      <a:accent1>
        <a:srgbClr val="BBE0E3"/>
      </a:accent1>
      <a:accent2>
        <a:srgbClr val="CC0000"/>
      </a:accent2>
      <a:accent3>
        <a:srgbClr val="FFFFFF"/>
      </a:accent3>
      <a:accent4>
        <a:srgbClr val="000000"/>
      </a:accent4>
      <a:accent5>
        <a:srgbClr val="DAEDEF"/>
      </a:accent5>
      <a:accent6>
        <a:srgbClr val="B90000"/>
      </a:accent6>
      <a:hlink>
        <a:srgbClr val="000066"/>
      </a:hlink>
      <a:folHlink>
        <a:srgbClr val="9900CC"/>
      </a:folHlink>
    </a:clrScheme>
    <a:fontScheme name="新しいプレゼンテーション">
      <a:majorFont>
        <a:latin typeface="ＭＳ Ｐゴシック"/>
        <a:ea typeface="ＭＳ Ｐゴシック"/>
        <a:cs typeface=""/>
      </a:majorFont>
      <a:minorFont>
        <a:latin typeface="Times"/>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5" cap="rnd">
          <a:solidFill>
            <a:srgbClr val="000000"/>
          </a:solidFill>
          <a:prstDash val="solid"/>
          <a:round/>
          <a:headEnd/>
          <a:tailEnd/>
        </a:ln>
      </a:spPr>
      <a:bodyPr vert="horz" wrap="square" lIns="91440" tIns="45720" rIns="91440" bIns="45720" numCol="1" anchor="t" anchorCtr="0" compatLnSpc="1">
        <a:prstTxWarp prst="textNoShape">
          <a:avLst/>
        </a:prstTxWarp>
      </a:bodyPr>
      <a:lstStyle>
        <a:defPPr>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244475" rtl="0" eaLnBrk="1" fontAlgn="base" latinLnBrk="0" hangingPunct="1">
          <a:lnSpc>
            <a:spcPct val="100000"/>
          </a:lnSpc>
          <a:spcBef>
            <a:spcPct val="0"/>
          </a:spcBef>
          <a:spcAft>
            <a:spcPct val="0"/>
          </a:spcAft>
          <a:buClrTx/>
          <a:buSzTx/>
          <a:buFontTx/>
          <a:buNone/>
          <a:tabLst/>
          <a:defRPr kumimoji="1" lang="ja-JP" altLang="en-US" sz="1900" b="1"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ln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新しいプレゼンテーション 13">
        <a:dk1>
          <a:srgbClr val="000000"/>
        </a:dk1>
        <a:lt1>
          <a:srgbClr val="FFFFFF"/>
        </a:lt1>
        <a:dk2>
          <a:srgbClr val="000000"/>
        </a:dk2>
        <a:lt2>
          <a:srgbClr val="808080"/>
        </a:lt2>
        <a:accent1>
          <a:srgbClr val="BBE0E3"/>
        </a:accent1>
        <a:accent2>
          <a:srgbClr val="CC0000"/>
        </a:accent2>
        <a:accent3>
          <a:srgbClr val="FFFFFF"/>
        </a:accent3>
        <a:accent4>
          <a:srgbClr val="000000"/>
        </a:accent4>
        <a:accent5>
          <a:srgbClr val="DAEDEF"/>
        </a:accent5>
        <a:accent6>
          <a:srgbClr val="B90000"/>
        </a:accent6>
        <a:hlink>
          <a:srgbClr val="000066"/>
        </a:hlink>
        <a:folHlink>
          <a:srgbClr val="9900CC"/>
        </a:folHlink>
      </a:clrScheme>
      <a:clrMap bg1="lt1" tx1="dk1" bg2="lt2" tx2="dk2" accent1="accent1" accent2="accent2" accent3="accent3" accent4="accent4" accent5="accent5" accent6="accent6" hlink="hlink" folHlink="folHlink"/>
    </a:extraClrScheme>
    <a:extraClrScheme>
      <a:clrScheme name="新しいプレゼンテーション 14">
        <a:dk1>
          <a:srgbClr val="000000"/>
        </a:dk1>
        <a:lt1>
          <a:srgbClr val="FFFFFF"/>
        </a:lt1>
        <a:dk2>
          <a:srgbClr val="000000"/>
        </a:dk2>
        <a:lt2>
          <a:srgbClr val="808080"/>
        </a:lt2>
        <a:accent1>
          <a:srgbClr val="BBE0E3"/>
        </a:accent1>
        <a:accent2>
          <a:srgbClr val="A50021"/>
        </a:accent2>
        <a:accent3>
          <a:srgbClr val="FFFFFF"/>
        </a:accent3>
        <a:accent4>
          <a:srgbClr val="000000"/>
        </a:accent4>
        <a:accent5>
          <a:srgbClr val="DAEDEF"/>
        </a:accent5>
        <a:accent6>
          <a:srgbClr val="95001D"/>
        </a:accent6>
        <a:hlink>
          <a:srgbClr val="000066"/>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7190</TotalTime>
  <Words>284</Words>
  <Application>Microsoft PowerPoint</Application>
  <PresentationFormat>A4 210 x 297 mm</PresentationFormat>
  <Paragraphs>73</Paragraphs>
  <Slides>1</Slides>
  <Notes>1</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1</vt:i4>
      </vt:variant>
    </vt:vector>
  </HeadingPairs>
  <TitlesOfParts>
    <vt:vector size="3" baseType="lpstr">
      <vt:lpstr>新しいプレゼンテーション</vt:lpstr>
      <vt:lpstr>数式</vt:lpstr>
      <vt:lpstr>スライド 1</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オープンキャンパス ポスター テンプレート</dc:title>
  <dc:creator>井村 誠孝</dc:creator>
  <cp:lastModifiedBy>伊原 彰紀</cp:lastModifiedBy>
  <cp:revision>435</cp:revision>
  <cp:lastPrinted>2003-03-03T10:00:14Z</cp:lastPrinted>
  <dcterms:created xsi:type="dcterms:W3CDTF">2003-03-03T09:02:25Z</dcterms:created>
  <dcterms:modified xsi:type="dcterms:W3CDTF">2009-03-05T13:17:37Z</dcterms:modified>
</cp:coreProperties>
</file>