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7" r:id="rId3"/>
    <p:sldId id="258" r:id="rId4"/>
    <p:sldId id="270" r:id="rId5"/>
    <p:sldId id="262" r:id="rId6"/>
    <p:sldId id="261" r:id="rId7"/>
    <p:sldId id="260" r:id="rId8"/>
    <p:sldId id="268" r:id="rId9"/>
    <p:sldId id="266" r:id="rId10"/>
    <p:sldId id="271" r:id="rId11"/>
    <p:sldId id="272" r:id="rId12"/>
    <p:sldId id="263" r:id="rId13"/>
    <p:sldId id="273" r:id="rId14"/>
    <p:sldId id="269" r:id="rId15"/>
    <p:sldId id="275" r:id="rId16"/>
    <p:sldId id="276" r:id="rId17"/>
    <p:sldId id="277" r:id="rId18"/>
    <p:sldId id="282" r:id="rId19"/>
    <p:sldId id="279" r:id="rId20"/>
    <p:sldId id="278" r:id="rId21"/>
    <p:sldId id="285" r:id="rId22"/>
    <p:sldId id="281" r:id="rId23"/>
    <p:sldId id="283" r:id="rId24"/>
    <p:sldId id="288" r:id="rId25"/>
    <p:sldId id="286" r:id="rId26"/>
    <p:sldId id="287" r:id="rId27"/>
    <p:sldId id="284" r:id="rId28"/>
    <p:sldId id="259" r:id="rId2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960C"/>
    <a:srgbClr val="FF9933"/>
    <a:srgbClr val="99FF99"/>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1" d="100"/>
          <a:sy n="131" d="100"/>
        </p:scale>
        <p:origin x="-1032"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4F6374-3627-4EF1-8265-FE28D78789EB}" type="doc">
      <dgm:prSet loTypeId="urn:microsoft.com/office/officeart/2005/8/layout/hProcess9" loCatId="process" qsTypeId="urn:microsoft.com/office/officeart/2005/8/quickstyle/simple1" qsCatId="simple" csTypeId="urn:microsoft.com/office/officeart/2005/8/colors/colorful2" csCatId="colorful" phldr="1"/>
      <dgm:spPr/>
    </dgm:pt>
    <dgm:pt modelId="{222F059D-3D4A-4118-9E6C-48B146535A4B}">
      <dgm:prSet phldrT="[テキスト]"/>
      <dgm:spPr/>
      <dgm:t>
        <a:bodyPr/>
        <a:lstStyle/>
        <a:p>
          <a:r>
            <a:rPr kumimoji="1" lang="ja-JP" altLang="en-US" dirty="0" smtClean="0"/>
            <a:t>たくさんのパッチを投稿する</a:t>
          </a:r>
          <a:endParaRPr kumimoji="1" lang="ja-JP" altLang="en-US" dirty="0"/>
        </a:p>
      </dgm:t>
    </dgm:pt>
    <dgm:pt modelId="{6E10398A-C432-4DBB-A85B-7D412AF64870}" type="parTrans" cxnId="{BCA246B6-699E-4125-ACC5-4A871474EB3E}">
      <dgm:prSet/>
      <dgm:spPr/>
      <dgm:t>
        <a:bodyPr/>
        <a:lstStyle/>
        <a:p>
          <a:endParaRPr kumimoji="1" lang="ja-JP" altLang="en-US"/>
        </a:p>
      </dgm:t>
    </dgm:pt>
    <dgm:pt modelId="{A592AC90-426F-4109-809A-4BB75536D74A}" type="sibTrans" cxnId="{BCA246B6-699E-4125-ACC5-4A871474EB3E}">
      <dgm:prSet/>
      <dgm:spPr/>
      <dgm:t>
        <a:bodyPr/>
        <a:lstStyle/>
        <a:p>
          <a:endParaRPr kumimoji="1" lang="ja-JP" altLang="en-US"/>
        </a:p>
      </dgm:t>
    </dgm:pt>
    <dgm:pt modelId="{7A251DEE-0949-4F84-A48B-8C3670CAFDD7}">
      <dgm:prSet phldrT="[テキスト]"/>
      <dgm:spPr/>
      <dgm:t>
        <a:bodyPr/>
        <a:lstStyle/>
        <a:p>
          <a:r>
            <a:rPr kumimoji="1" lang="ja-JP" altLang="en-US" dirty="0" smtClean="0"/>
            <a:t>たくさんのパッチが採用される</a:t>
          </a:r>
          <a:endParaRPr kumimoji="1" lang="ja-JP" altLang="en-US" dirty="0"/>
        </a:p>
      </dgm:t>
    </dgm:pt>
    <dgm:pt modelId="{8EFA5F0A-EF4C-4A4C-9E3A-5724C4F690E2}" type="parTrans" cxnId="{745705AC-D754-432C-B93C-4C1FA770C09F}">
      <dgm:prSet/>
      <dgm:spPr/>
      <dgm:t>
        <a:bodyPr/>
        <a:lstStyle/>
        <a:p>
          <a:endParaRPr kumimoji="1" lang="ja-JP" altLang="en-US"/>
        </a:p>
      </dgm:t>
    </dgm:pt>
    <dgm:pt modelId="{FEF419F4-96CF-43F5-A1A2-7088A051ECBC}" type="sibTrans" cxnId="{745705AC-D754-432C-B93C-4C1FA770C09F}">
      <dgm:prSet/>
      <dgm:spPr/>
      <dgm:t>
        <a:bodyPr/>
        <a:lstStyle/>
        <a:p>
          <a:endParaRPr kumimoji="1" lang="ja-JP" altLang="en-US"/>
        </a:p>
      </dgm:t>
    </dgm:pt>
    <dgm:pt modelId="{04B26ECE-9899-421E-8AB7-F02D9AB28C83}">
      <dgm:prSet phldrT="[テキスト]"/>
      <dgm:spPr/>
      <dgm:t>
        <a:bodyPr/>
        <a:lstStyle/>
        <a:p>
          <a:r>
            <a:rPr kumimoji="1" lang="ja-JP" altLang="en-US" dirty="0" smtClean="0"/>
            <a:t>コアメンバーに立候補する</a:t>
          </a:r>
          <a:endParaRPr kumimoji="1" lang="ja-JP" altLang="en-US" dirty="0"/>
        </a:p>
      </dgm:t>
    </dgm:pt>
    <dgm:pt modelId="{21F2F56F-F36C-4712-9EA2-592D4653214A}" type="parTrans" cxnId="{2267B5B2-8F6D-4EDE-BD89-B5C3604151C1}">
      <dgm:prSet/>
      <dgm:spPr/>
      <dgm:t>
        <a:bodyPr/>
        <a:lstStyle/>
        <a:p>
          <a:endParaRPr kumimoji="1" lang="ja-JP" altLang="en-US"/>
        </a:p>
      </dgm:t>
    </dgm:pt>
    <dgm:pt modelId="{BDD585AE-2324-4E24-B234-6103BEE1FDB6}" type="sibTrans" cxnId="{2267B5B2-8F6D-4EDE-BD89-B5C3604151C1}">
      <dgm:prSet/>
      <dgm:spPr/>
      <dgm:t>
        <a:bodyPr/>
        <a:lstStyle/>
        <a:p>
          <a:endParaRPr kumimoji="1" lang="ja-JP" altLang="en-US"/>
        </a:p>
      </dgm:t>
    </dgm:pt>
    <dgm:pt modelId="{B23F0761-BEF4-4FF9-A92E-759F80EF074B}">
      <dgm:prSet phldrT="[テキスト]"/>
      <dgm:spPr/>
      <dgm:t>
        <a:bodyPr/>
        <a:lstStyle/>
        <a:p>
          <a:r>
            <a:rPr kumimoji="1" lang="ja-JP" altLang="en-US" dirty="0" smtClean="0"/>
            <a:t>選ばれる</a:t>
          </a:r>
          <a:endParaRPr kumimoji="1" lang="ja-JP" altLang="en-US" dirty="0"/>
        </a:p>
      </dgm:t>
    </dgm:pt>
    <dgm:pt modelId="{56BEF1F0-0566-436B-83DA-340822B93552}" type="parTrans" cxnId="{0E353C48-8484-4B22-B997-22DEA3137665}">
      <dgm:prSet/>
      <dgm:spPr/>
      <dgm:t>
        <a:bodyPr/>
        <a:lstStyle/>
        <a:p>
          <a:endParaRPr kumimoji="1" lang="ja-JP" altLang="en-US"/>
        </a:p>
      </dgm:t>
    </dgm:pt>
    <dgm:pt modelId="{470B804D-D52F-46D6-BED6-456A35302346}" type="sibTrans" cxnId="{0E353C48-8484-4B22-B997-22DEA3137665}">
      <dgm:prSet/>
      <dgm:spPr/>
      <dgm:t>
        <a:bodyPr/>
        <a:lstStyle/>
        <a:p>
          <a:endParaRPr kumimoji="1" lang="ja-JP" altLang="en-US"/>
        </a:p>
      </dgm:t>
    </dgm:pt>
    <dgm:pt modelId="{23B5B05C-F3B6-4738-BF7A-03E751BA355C}">
      <dgm:prSet phldrT="[テキスト]"/>
      <dgm:spPr/>
      <dgm:t>
        <a:bodyPr/>
        <a:lstStyle/>
        <a:p>
          <a:r>
            <a:rPr kumimoji="1" lang="ja-JP" altLang="en-US" dirty="0" smtClean="0"/>
            <a:t>メーリングリストに参加する</a:t>
          </a:r>
          <a:endParaRPr kumimoji="1" lang="ja-JP" altLang="en-US" dirty="0"/>
        </a:p>
      </dgm:t>
    </dgm:pt>
    <dgm:pt modelId="{C689A20F-2386-4039-A52B-A486EBD9FD64}" type="parTrans" cxnId="{4DE85F32-8357-4C66-AD22-09DD1CFDA44D}">
      <dgm:prSet/>
      <dgm:spPr/>
      <dgm:t>
        <a:bodyPr/>
        <a:lstStyle/>
        <a:p>
          <a:endParaRPr kumimoji="1" lang="ja-JP" altLang="en-US"/>
        </a:p>
      </dgm:t>
    </dgm:pt>
    <dgm:pt modelId="{85E1CFE4-DF80-4E96-BBFD-3AB2337F2577}" type="sibTrans" cxnId="{4DE85F32-8357-4C66-AD22-09DD1CFDA44D}">
      <dgm:prSet/>
      <dgm:spPr/>
      <dgm:t>
        <a:bodyPr/>
        <a:lstStyle/>
        <a:p>
          <a:endParaRPr kumimoji="1" lang="ja-JP" altLang="en-US"/>
        </a:p>
      </dgm:t>
    </dgm:pt>
    <dgm:pt modelId="{1684FB93-B12E-4042-BE53-98BFD541684C}">
      <dgm:prSet phldrT="[テキスト]"/>
      <dgm:spPr/>
      <dgm:t>
        <a:bodyPr/>
        <a:lstStyle/>
        <a:p>
          <a:r>
            <a:rPr kumimoji="1" lang="ja-JP" altLang="en-US" dirty="0" smtClean="0"/>
            <a:t>一つパッチが採用される</a:t>
          </a:r>
          <a:endParaRPr kumimoji="1" lang="ja-JP" altLang="en-US" dirty="0"/>
        </a:p>
      </dgm:t>
    </dgm:pt>
    <dgm:pt modelId="{EE999F95-AE4D-4DE9-AE5C-B8C8B42D0FD4}" type="parTrans" cxnId="{A8519951-C5B5-4030-B7B1-FD12045A3E21}">
      <dgm:prSet/>
      <dgm:spPr/>
      <dgm:t>
        <a:bodyPr/>
        <a:lstStyle/>
        <a:p>
          <a:endParaRPr kumimoji="1" lang="ja-JP" altLang="en-US"/>
        </a:p>
      </dgm:t>
    </dgm:pt>
    <dgm:pt modelId="{354D4E6B-4B95-4BA2-9E38-B3A5F362F7B2}" type="sibTrans" cxnId="{A8519951-C5B5-4030-B7B1-FD12045A3E21}">
      <dgm:prSet/>
      <dgm:spPr/>
      <dgm:t>
        <a:bodyPr/>
        <a:lstStyle/>
        <a:p>
          <a:endParaRPr kumimoji="1" lang="ja-JP" altLang="en-US"/>
        </a:p>
      </dgm:t>
    </dgm:pt>
    <dgm:pt modelId="{F0F44436-ED4D-48E3-8E41-29DE99334960}" type="pres">
      <dgm:prSet presAssocID="{364F6374-3627-4EF1-8265-FE28D78789EB}" presName="CompostProcess" presStyleCnt="0">
        <dgm:presLayoutVars>
          <dgm:dir/>
          <dgm:resizeHandles val="exact"/>
        </dgm:presLayoutVars>
      </dgm:prSet>
      <dgm:spPr/>
    </dgm:pt>
    <dgm:pt modelId="{9E9E9523-1567-446C-9E31-AE9E9A54A0C8}" type="pres">
      <dgm:prSet presAssocID="{364F6374-3627-4EF1-8265-FE28D78789EB}" presName="arrow" presStyleLbl="bgShp" presStyleIdx="0" presStyleCnt="1"/>
      <dgm:spPr/>
    </dgm:pt>
    <dgm:pt modelId="{688F1244-3FE5-4320-94DE-C740F23E2C9F}" type="pres">
      <dgm:prSet presAssocID="{364F6374-3627-4EF1-8265-FE28D78789EB}" presName="linearProcess" presStyleCnt="0"/>
      <dgm:spPr/>
    </dgm:pt>
    <dgm:pt modelId="{DD7BB307-AAA6-46D6-BDF6-7C42990BD88C}" type="pres">
      <dgm:prSet presAssocID="{23B5B05C-F3B6-4738-BF7A-03E751BA355C}" presName="textNode" presStyleLbl="node1" presStyleIdx="0" presStyleCnt="6">
        <dgm:presLayoutVars>
          <dgm:bulletEnabled val="1"/>
        </dgm:presLayoutVars>
      </dgm:prSet>
      <dgm:spPr/>
      <dgm:t>
        <a:bodyPr/>
        <a:lstStyle/>
        <a:p>
          <a:endParaRPr kumimoji="1" lang="ja-JP" altLang="en-US"/>
        </a:p>
      </dgm:t>
    </dgm:pt>
    <dgm:pt modelId="{B88EC96E-7DA3-4914-86A5-5064FAFED261}" type="pres">
      <dgm:prSet presAssocID="{85E1CFE4-DF80-4E96-BBFD-3AB2337F2577}" presName="sibTrans" presStyleCnt="0"/>
      <dgm:spPr/>
    </dgm:pt>
    <dgm:pt modelId="{AA204E13-BEC4-4722-9B44-B6BDD734BD72}" type="pres">
      <dgm:prSet presAssocID="{222F059D-3D4A-4118-9E6C-48B146535A4B}" presName="textNode" presStyleLbl="node1" presStyleIdx="1" presStyleCnt="6">
        <dgm:presLayoutVars>
          <dgm:bulletEnabled val="1"/>
        </dgm:presLayoutVars>
      </dgm:prSet>
      <dgm:spPr/>
      <dgm:t>
        <a:bodyPr/>
        <a:lstStyle/>
        <a:p>
          <a:endParaRPr kumimoji="1" lang="ja-JP" altLang="en-US"/>
        </a:p>
      </dgm:t>
    </dgm:pt>
    <dgm:pt modelId="{36D616D1-87AF-455B-A574-ABA0F39228A6}" type="pres">
      <dgm:prSet presAssocID="{A592AC90-426F-4109-809A-4BB75536D74A}" presName="sibTrans" presStyleCnt="0"/>
      <dgm:spPr/>
    </dgm:pt>
    <dgm:pt modelId="{C5EE61AB-6F74-4183-9EB9-F190386A7011}" type="pres">
      <dgm:prSet presAssocID="{1684FB93-B12E-4042-BE53-98BFD541684C}" presName="textNode" presStyleLbl="node1" presStyleIdx="2" presStyleCnt="6">
        <dgm:presLayoutVars>
          <dgm:bulletEnabled val="1"/>
        </dgm:presLayoutVars>
      </dgm:prSet>
      <dgm:spPr/>
      <dgm:t>
        <a:bodyPr/>
        <a:lstStyle/>
        <a:p>
          <a:endParaRPr kumimoji="1" lang="ja-JP" altLang="en-US"/>
        </a:p>
      </dgm:t>
    </dgm:pt>
    <dgm:pt modelId="{61A79365-DCC5-4BB1-BA46-8F87A569D119}" type="pres">
      <dgm:prSet presAssocID="{354D4E6B-4B95-4BA2-9E38-B3A5F362F7B2}" presName="sibTrans" presStyleCnt="0"/>
      <dgm:spPr/>
    </dgm:pt>
    <dgm:pt modelId="{B6CB0F7F-B556-4603-B6ED-6794DF0DE13B}" type="pres">
      <dgm:prSet presAssocID="{7A251DEE-0949-4F84-A48B-8C3670CAFDD7}" presName="textNode" presStyleLbl="node1" presStyleIdx="3" presStyleCnt="6">
        <dgm:presLayoutVars>
          <dgm:bulletEnabled val="1"/>
        </dgm:presLayoutVars>
      </dgm:prSet>
      <dgm:spPr/>
      <dgm:t>
        <a:bodyPr/>
        <a:lstStyle/>
        <a:p>
          <a:endParaRPr kumimoji="1" lang="ja-JP" altLang="en-US"/>
        </a:p>
      </dgm:t>
    </dgm:pt>
    <dgm:pt modelId="{C08F8AB7-F225-44A8-ACDF-9C70A739A3F7}" type="pres">
      <dgm:prSet presAssocID="{FEF419F4-96CF-43F5-A1A2-7088A051ECBC}" presName="sibTrans" presStyleCnt="0"/>
      <dgm:spPr/>
    </dgm:pt>
    <dgm:pt modelId="{49A7C474-EE98-44B3-9D07-EC74BE1D1B0B}" type="pres">
      <dgm:prSet presAssocID="{04B26ECE-9899-421E-8AB7-F02D9AB28C83}" presName="textNode" presStyleLbl="node1" presStyleIdx="4" presStyleCnt="6">
        <dgm:presLayoutVars>
          <dgm:bulletEnabled val="1"/>
        </dgm:presLayoutVars>
      </dgm:prSet>
      <dgm:spPr/>
      <dgm:t>
        <a:bodyPr/>
        <a:lstStyle/>
        <a:p>
          <a:endParaRPr kumimoji="1" lang="ja-JP" altLang="en-US"/>
        </a:p>
      </dgm:t>
    </dgm:pt>
    <dgm:pt modelId="{C3F01503-70A6-47B9-B6E4-17591D3F52D1}" type="pres">
      <dgm:prSet presAssocID="{BDD585AE-2324-4E24-B234-6103BEE1FDB6}" presName="sibTrans" presStyleCnt="0"/>
      <dgm:spPr/>
    </dgm:pt>
    <dgm:pt modelId="{582C8C79-8DAC-4F58-A096-174859AB0546}" type="pres">
      <dgm:prSet presAssocID="{B23F0761-BEF4-4FF9-A92E-759F80EF074B}" presName="textNode" presStyleLbl="node1" presStyleIdx="5" presStyleCnt="6">
        <dgm:presLayoutVars>
          <dgm:bulletEnabled val="1"/>
        </dgm:presLayoutVars>
      </dgm:prSet>
      <dgm:spPr/>
      <dgm:t>
        <a:bodyPr/>
        <a:lstStyle/>
        <a:p>
          <a:endParaRPr kumimoji="1" lang="ja-JP" altLang="en-US"/>
        </a:p>
      </dgm:t>
    </dgm:pt>
  </dgm:ptLst>
  <dgm:cxnLst>
    <dgm:cxn modelId="{19007458-710B-4AB0-8397-FFD382D9EBE2}" type="presOf" srcId="{B23F0761-BEF4-4FF9-A92E-759F80EF074B}" destId="{582C8C79-8DAC-4F58-A096-174859AB0546}" srcOrd="0" destOrd="0" presId="urn:microsoft.com/office/officeart/2005/8/layout/hProcess9"/>
    <dgm:cxn modelId="{4DE85F32-8357-4C66-AD22-09DD1CFDA44D}" srcId="{364F6374-3627-4EF1-8265-FE28D78789EB}" destId="{23B5B05C-F3B6-4738-BF7A-03E751BA355C}" srcOrd="0" destOrd="0" parTransId="{C689A20F-2386-4039-A52B-A486EBD9FD64}" sibTransId="{85E1CFE4-DF80-4E96-BBFD-3AB2337F2577}"/>
    <dgm:cxn modelId="{A8519951-C5B5-4030-B7B1-FD12045A3E21}" srcId="{364F6374-3627-4EF1-8265-FE28D78789EB}" destId="{1684FB93-B12E-4042-BE53-98BFD541684C}" srcOrd="2" destOrd="0" parTransId="{EE999F95-AE4D-4DE9-AE5C-B8C8B42D0FD4}" sibTransId="{354D4E6B-4B95-4BA2-9E38-B3A5F362F7B2}"/>
    <dgm:cxn modelId="{BCA246B6-699E-4125-ACC5-4A871474EB3E}" srcId="{364F6374-3627-4EF1-8265-FE28D78789EB}" destId="{222F059D-3D4A-4118-9E6C-48B146535A4B}" srcOrd="1" destOrd="0" parTransId="{6E10398A-C432-4DBB-A85B-7D412AF64870}" sibTransId="{A592AC90-426F-4109-809A-4BB75536D74A}"/>
    <dgm:cxn modelId="{0E353C48-8484-4B22-B997-22DEA3137665}" srcId="{364F6374-3627-4EF1-8265-FE28D78789EB}" destId="{B23F0761-BEF4-4FF9-A92E-759F80EF074B}" srcOrd="5" destOrd="0" parTransId="{56BEF1F0-0566-436B-83DA-340822B93552}" sibTransId="{470B804D-D52F-46D6-BED6-456A35302346}"/>
    <dgm:cxn modelId="{745705AC-D754-432C-B93C-4C1FA770C09F}" srcId="{364F6374-3627-4EF1-8265-FE28D78789EB}" destId="{7A251DEE-0949-4F84-A48B-8C3670CAFDD7}" srcOrd="3" destOrd="0" parTransId="{8EFA5F0A-EF4C-4A4C-9E3A-5724C4F690E2}" sibTransId="{FEF419F4-96CF-43F5-A1A2-7088A051ECBC}"/>
    <dgm:cxn modelId="{623E4885-F450-48FF-B2F7-E8F1B8D264C7}" type="presOf" srcId="{364F6374-3627-4EF1-8265-FE28D78789EB}" destId="{F0F44436-ED4D-48E3-8E41-29DE99334960}" srcOrd="0" destOrd="0" presId="urn:microsoft.com/office/officeart/2005/8/layout/hProcess9"/>
    <dgm:cxn modelId="{E7F7FBB0-8A4F-4549-A3EC-6F825F2D361D}" type="presOf" srcId="{1684FB93-B12E-4042-BE53-98BFD541684C}" destId="{C5EE61AB-6F74-4183-9EB9-F190386A7011}" srcOrd="0" destOrd="0" presId="urn:microsoft.com/office/officeart/2005/8/layout/hProcess9"/>
    <dgm:cxn modelId="{C46916B4-3F02-40DE-AADE-B063531A3787}" type="presOf" srcId="{7A251DEE-0949-4F84-A48B-8C3670CAFDD7}" destId="{B6CB0F7F-B556-4603-B6ED-6794DF0DE13B}" srcOrd="0" destOrd="0" presId="urn:microsoft.com/office/officeart/2005/8/layout/hProcess9"/>
    <dgm:cxn modelId="{02F0B04F-EF73-4FC5-831A-FB877315C9C6}" type="presOf" srcId="{23B5B05C-F3B6-4738-BF7A-03E751BA355C}" destId="{DD7BB307-AAA6-46D6-BDF6-7C42990BD88C}" srcOrd="0" destOrd="0" presId="urn:microsoft.com/office/officeart/2005/8/layout/hProcess9"/>
    <dgm:cxn modelId="{339792D2-B809-4766-BA1F-14EE67005AA8}" type="presOf" srcId="{04B26ECE-9899-421E-8AB7-F02D9AB28C83}" destId="{49A7C474-EE98-44B3-9D07-EC74BE1D1B0B}" srcOrd="0" destOrd="0" presId="urn:microsoft.com/office/officeart/2005/8/layout/hProcess9"/>
    <dgm:cxn modelId="{0A96205B-C6E2-4EC2-9155-A2C37504891D}" type="presOf" srcId="{222F059D-3D4A-4118-9E6C-48B146535A4B}" destId="{AA204E13-BEC4-4722-9B44-B6BDD734BD72}" srcOrd="0" destOrd="0" presId="urn:microsoft.com/office/officeart/2005/8/layout/hProcess9"/>
    <dgm:cxn modelId="{2267B5B2-8F6D-4EDE-BD89-B5C3604151C1}" srcId="{364F6374-3627-4EF1-8265-FE28D78789EB}" destId="{04B26ECE-9899-421E-8AB7-F02D9AB28C83}" srcOrd="4" destOrd="0" parTransId="{21F2F56F-F36C-4712-9EA2-592D4653214A}" sibTransId="{BDD585AE-2324-4E24-B234-6103BEE1FDB6}"/>
    <dgm:cxn modelId="{F3DE3693-6742-4B98-BB9B-043AE3AAB53C}" type="presParOf" srcId="{F0F44436-ED4D-48E3-8E41-29DE99334960}" destId="{9E9E9523-1567-446C-9E31-AE9E9A54A0C8}" srcOrd="0" destOrd="0" presId="urn:microsoft.com/office/officeart/2005/8/layout/hProcess9"/>
    <dgm:cxn modelId="{AE27D545-05E4-40A0-959A-A2D936C37623}" type="presParOf" srcId="{F0F44436-ED4D-48E3-8E41-29DE99334960}" destId="{688F1244-3FE5-4320-94DE-C740F23E2C9F}" srcOrd="1" destOrd="0" presId="urn:microsoft.com/office/officeart/2005/8/layout/hProcess9"/>
    <dgm:cxn modelId="{9AC31101-17F1-462C-91BB-3E4183FB6E3E}" type="presParOf" srcId="{688F1244-3FE5-4320-94DE-C740F23E2C9F}" destId="{DD7BB307-AAA6-46D6-BDF6-7C42990BD88C}" srcOrd="0" destOrd="0" presId="urn:microsoft.com/office/officeart/2005/8/layout/hProcess9"/>
    <dgm:cxn modelId="{2335D92A-AF5C-489C-8A7E-F7CD7F9F9666}" type="presParOf" srcId="{688F1244-3FE5-4320-94DE-C740F23E2C9F}" destId="{B88EC96E-7DA3-4914-86A5-5064FAFED261}" srcOrd="1" destOrd="0" presId="urn:microsoft.com/office/officeart/2005/8/layout/hProcess9"/>
    <dgm:cxn modelId="{C1903935-9B56-4338-BF41-D78D1B9AB1CD}" type="presParOf" srcId="{688F1244-3FE5-4320-94DE-C740F23E2C9F}" destId="{AA204E13-BEC4-4722-9B44-B6BDD734BD72}" srcOrd="2" destOrd="0" presId="urn:microsoft.com/office/officeart/2005/8/layout/hProcess9"/>
    <dgm:cxn modelId="{1381EC9B-B83C-41F9-9323-DC59D25786F8}" type="presParOf" srcId="{688F1244-3FE5-4320-94DE-C740F23E2C9F}" destId="{36D616D1-87AF-455B-A574-ABA0F39228A6}" srcOrd="3" destOrd="0" presId="urn:microsoft.com/office/officeart/2005/8/layout/hProcess9"/>
    <dgm:cxn modelId="{B536E286-6C35-4A92-975F-10FEB30781C9}" type="presParOf" srcId="{688F1244-3FE5-4320-94DE-C740F23E2C9F}" destId="{C5EE61AB-6F74-4183-9EB9-F190386A7011}" srcOrd="4" destOrd="0" presId="urn:microsoft.com/office/officeart/2005/8/layout/hProcess9"/>
    <dgm:cxn modelId="{5D2A43B7-9B25-448D-A865-95C43E72EB62}" type="presParOf" srcId="{688F1244-3FE5-4320-94DE-C740F23E2C9F}" destId="{61A79365-DCC5-4BB1-BA46-8F87A569D119}" srcOrd="5" destOrd="0" presId="urn:microsoft.com/office/officeart/2005/8/layout/hProcess9"/>
    <dgm:cxn modelId="{82284DD0-AA28-47E3-A197-A035F99CD53A}" type="presParOf" srcId="{688F1244-3FE5-4320-94DE-C740F23E2C9F}" destId="{B6CB0F7F-B556-4603-B6ED-6794DF0DE13B}" srcOrd="6" destOrd="0" presId="urn:microsoft.com/office/officeart/2005/8/layout/hProcess9"/>
    <dgm:cxn modelId="{CF6F0A33-59DC-46A6-8590-4EB556F059D3}" type="presParOf" srcId="{688F1244-3FE5-4320-94DE-C740F23E2C9F}" destId="{C08F8AB7-F225-44A8-ACDF-9C70A739A3F7}" srcOrd="7" destOrd="0" presId="urn:microsoft.com/office/officeart/2005/8/layout/hProcess9"/>
    <dgm:cxn modelId="{5793D289-56A5-4358-9643-D43E4CE28DFE}" type="presParOf" srcId="{688F1244-3FE5-4320-94DE-C740F23E2C9F}" destId="{49A7C474-EE98-44B3-9D07-EC74BE1D1B0B}" srcOrd="8" destOrd="0" presId="urn:microsoft.com/office/officeart/2005/8/layout/hProcess9"/>
    <dgm:cxn modelId="{9D166B22-CA25-4DFD-A334-1C5BDAFB8A36}" type="presParOf" srcId="{688F1244-3FE5-4320-94DE-C740F23E2C9F}" destId="{C3F01503-70A6-47B9-B6E4-17591D3F52D1}" srcOrd="9" destOrd="0" presId="urn:microsoft.com/office/officeart/2005/8/layout/hProcess9"/>
    <dgm:cxn modelId="{B832E79A-BC91-4277-BCC0-A639DAEAF2A4}" type="presParOf" srcId="{688F1244-3FE5-4320-94DE-C740F23E2C9F}" destId="{582C8C79-8DAC-4F58-A096-174859AB0546}"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4F6374-3627-4EF1-8265-FE28D78789EB}" type="doc">
      <dgm:prSet loTypeId="urn:microsoft.com/office/officeart/2005/8/layout/hProcess9" loCatId="process" qsTypeId="urn:microsoft.com/office/officeart/2005/8/quickstyle/simple1" qsCatId="simple" csTypeId="urn:microsoft.com/office/officeart/2005/8/colors/colorful2" csCatId="colorful" phldr="1"/>
      <dgm:spPr/>
    </dgm:pt>
    <dgm:pt modelId="{222F059D-3D4A-4118-9E6C-48B146535A4B}">
      <dgm:prSet phldrT="[テキスト]"/>
      <dgm:spPr/>
      <dgm:t>
        <a:bodyPr/>
        <a:lstStyle/>
        <a:p>
          <a:r>
            <a:rPr kumimoji="1" lang="ja-JP" altLang="en-US" dirty="0" smtClean="0"/>
            <a:t>たくさんのパッチを投稿する</a:t>
          </a:r>
          <a:endParaRPr kumimoji="1" lang="ja-JP" altLang="en-US" dirty="0"/>
        </a:p>
      </dgm:t>
    </dgm:pt>
    <dgm:pt modelId="{6E10398A-C432-4DBB-A85B-7D412AF64870}" type="parTrans" cxnId="{BCA246B6-699E-4125-ACC5-4A871474EB3E}">
      <dgm:prSet/>
      <dgm:spPr/>
      <dgm:t>
        <a:bodyPr/>
        <a:lstStyle/>
        <a:p>
          <a:endParaRPr kumimoji="1" lang="ja-JP" altLang="en-US"/>
        </a:p>
      </dgm:t>
    </dgm:pt>
    <dgm:pt modelId="{A592AC90-426F-4109-809A-4BB75536D74A}" type="sibTrans" cxnId="{BCA246B6-699E-4125-ACC5-4A871474EB3E}">
      <dgm:prSet/>
      <dgm:spPr/>
      <dgm:t>
        <a:bodyPr/>
        <a:lstStyle/>
        <a:p>
          <a:endParaRPr kumimoji="1" lang="ja-JP" altLang="en-US"/>
        </a:p>
      </dgm:t>
    </dgm:pt>
    <dgm:pt modelId="{7A251DEE-0949-4F84-A48B-8C3670CAFDD7}">
      <dgm:prSet phldrT="[テキスト]"/>
      <dgm:spPr/>
      <dgm:t>
        <a:bodyPr/>
        <a:lstStyle/>
        <a:p>
          <a:r>
            <a:rPr kumimoji="1" lang="ja-JP" altLang="en-US" dirty="0" smtClean="0"/>
            <a:t>たくさんのパッチが採用される</a:t>
          </a:r>
          <a:endParaRPr kumimoji="1" lang="ja-JP" altLang="en-US" dirty="0"/>
        </a:p>
      </dgm:t>
    </dgm:pt>
    <dgm:pt modelId="{8EFA5F0A-EF4C-4A4C-9E3A-5724C4F690E2}" type="parTrans" cxnId="{745705AC-D754-432C-B93C-4C1FA770C09F}">
      <dgm:prSet/>
      <dgm:spPr/>
      <dgm:t>
        <a:bodyPr/>
        <a:lstStyle/>
        <a:p>
          <a:endParaRPr kumimoji="1" lang="ja-JP" altLang="en-US"/>
        </a:p>
      </dgm:t>
    </dgm:pt>
    <dgm:pt modelId="{FEF419F4-96CF-43F5-A1A2-7088A051ECBC}" type="sibTrans" cxnId="{745705AC-D754-432C-B93C-4C1FA770C09F}">
      <dgm:prSet/>
      <dgm:spPr/>
      <dgm:t>
        <a:bodyPr/>
        <a:lstStyle/>
        <a:p>
          <a:endParaRPr kumimoji="1" lang="ja-JP" altLang="en-US"/>
        </a:p>
      </dgm:t>
    </dgm:pt>
    <dgm:pt modelId="{04B26ECE-9899-421E-8AB7-F02D9AB28C83}">
      <dgm:prSet phldrT="[テキスト]"/>
      <dgm:spPr/>
      <dgm:t>
        <a:bodyPr/>
        <a:lstStyle/>
        <a:p>
          <a:r>
            <a:rPr kumimoji="1" lang="ja-JP" altLang="en-US" dirty="0" smtClean="0"/>
            <a:t>コアメンバーに立候補する</a:t>
          </a:r>
          <a:endParaRPr kumimoji="1" lang="ja-JP" altLang="en-US" dirty="0"/>
        </a:p>
      </dgm:t>
    </dgm:pt>
    <dgm:pt modelId="{21F2F56F-F36C-4712-9EA2-592D4653214A}" type="parTrans" cxnId="{2267B5B2-8F6D-4EDE-BD89-B5C3604151C1}">
      <dgm:prSet/>
      <dgm:spPr/>
      <dgm:t>
        <a:bodyPr/>
        <a:lstStyle/>
        <a:p>
          <a:endParaRPr kumimoji="1" lang="ja-JP" altLang="en-US"/>
        </a:p>
      </dgm:t>
    </dgm:pt>
    <dgm:pt modelId="{BDD585AE-2324-4E24-B234-6103BEE1FDB6}" type="sibTrans" cxnId="{2267B5B2-8F6D-4EDE-BD89-B5C3604151C1}">
      <dgm:prSet/>
      <dgm:spPr/>
      <dgm:t>
        <a:bodyPr/>
        <a:lstStyle/>
        <a:p>
          <a:endParaRPr kumimoji="1" lang="ja-JP" altLang="en-US"/>
        </a:p>
      </dgm:t>
    </dgm:pt>
    <dgm:pt modelId="{B23F0761-BEF4-4FF9-A92E-759F80EF074B}">
      <dgm:prSet phldrT="[テキスト]"/>
      <dgm:spPr/>
      <dgm:t>
        <a:bodyPr/>
        <a:lstStyle/>
        <a:p>
          <a:r>
            <a:rPr kumimoji="1" lang="ja-JP" altLang="en-US" dirty="0" smtClean="0"/>
            <a:t>選ばれる</a:t>
          </a:r>
          <a:endParaRPr kumimoji="1" lang="ja-JP" altLang="en-US" dirty="0"/>
        </a:p>
      </dgm:t>
    </dgm:pt>
    <dgm:pt modelId="{56BEF1F0-0566-436B-83DA-340822B93552}" type="parTrans" cxnId="{0E353C48-8484-4B22-B997-22DEA3137665}">
      <dgm:prSet/>
      <dgm:spPr/>
      <dgm:t>
        <a:bodyPr/>
        <a:lstStyle/>
        <a:p>
          <a:endParaRPr kumimoji="1" lang="ja-JP" altLang="en-US"/>
        </a:p>
      </dgm:t>
    </dgm:pt>
    <dgm:pt modelId="{470B804D-D52F-46D6-BED6-456A35302346}" type="sibTrans" cxnId="{0E353C48-8484-4B22-B997-22DEA3137665}">
      <dgm:prSet/>
      <dgm:spPr/>
      <dgm:t>
        <a:bodyPr/>
        <a:lstStyle/>
        <a:p>
          <a:endParaRPr kumimoji="1" lang="ja-JP" altLang="en-US"/>
        </a:p>
      </dgm:t>
    </dgm:pt>
    <dgm:pt modelId="{23B5B05C-F3B6-4738-BF7A-03E751BA355C}">
      <dgm:prSet phldrT="[テキスト]"/>
      <dgm:spPr/>
      <dgm:t>
        <a:bodyPr/>
        <a:lstStyle/>
        <a:p>
          <a:r>
            <a:rPr kumimoji="1" lang="ja-JP" altLang="en-US" dirty="0" smtClean="0"/>
            <a:t>メーリングリストに参加する</a:t>
          </a:r>
          <a:endParaRPr kumimoji="1" lang="ja-JP" altLang="en-US" dirty="0"/>
        </a:p>
      </dgm:t>
    </dgm:pt>
    <dgm:pt modelId="{C689A20F-2386-4039-A52B-A486EBD9FD64}" type="parTrans" cxnId="{4DE85F32-8357-4C66-AD22-09DD1CFDA44D}">
      <dgm:prSet/>
      <dgm:spPr/>
      <dgm:t>
        <a:bodyPr/>
        <a:lstStyle/>
        <a:p>
          <a:endParaRPr kumimoji="1" lang="ja-JP" altLang="en-US"/>
        </a:p>
      </dgm:t>
    </dgm:pt>
    <dgm:pt modelId="{85E1CFE4-DF80-4E96-BBFD-3AB2337F2577}" type="sibTrans" cxnId="{4DE85F32-8357-4C66-AD22-09DD1CFDA44D}">
      <dgm:prSet/>
      <dgm:spPr/>
      <dgm:t>
        <a:bodyPr/>
        <a:lstStyle/>
        <a:p>
          <a:endParaRPr kumimoji="1" lang="ja-JP" altLang="en-US"/>
        </a:p>
      </dgm:t>
    </dgm:pt>
    <dgm:pt modelId="{DCD37C61-7B56-42F2-BEC8-59574750B706}">
      <dgm:prSet phldrT="[テキスト]"/>
      <dgm:spPr/>
      <dgm:t>
        <a:bodyPr/>
        <a:lstStyle/>
        <a:p>
          <a:r>
            <a:rPr kumimoji="1" lang="ja-JP" altLang="en-US" dirty="0" smtClean="0"/>
            <a:t>一つのパッチが採用される</a:t>
          </a:r>
          <a:endParaRPr kumimoji="1" lang="ja-JP" altLang="en-US" dirty="0"/>
        </a:p>
      </dgm:t>
    </dgm:pt>
    <dgm:pt modelId="{AB58ADDE-034D-4F72-BCC9-763E5BC673BB}" type="parTrans" cxnId="{E9840F9D-2B00-4C02-AED7-B9511654BA15}">
      <dgm:prSet/>
      <dgm:spPr/>
      <dgm:t>
        <a:bodyPr/>
        <a:lstStyle/>
        <a:p>
          <a:endParaRPr kumimoji="1" lang="ja-JP" altLang="en-US"/>
        </a:p>
      </dgm:t>
    </dgm:pt>
    <dgm:pt modelId="{8745E07B-F1BD-4211-B770-4B33F6252EC3}" type="sibTrans" cxnId="{E9840F9D-2B00-4C02-AED7-B9511654BA15}">
      <dgm:prSet/>
      <dgm:spPr/>
      <dgm:t>
        <a:bodyPr/>
        <a:lstStyle/>
        <a:p>
          <a:endParaRPr kumimoji="1" lang="ja-JP" altLang="en-US"/>
        </a:p>
      </dgm:t>
    </dgm:pt>
    <dgm:pt modelId="{F0F44436-ED4D-48E3-8E41-29DE99334960}" type="pres">
      <dgm:prSet presAssocID="{364F6374-3627-4EF1-8265-FE28D78789EB}" presName="CompostProcess" presStyleCnt="0">
        <dgm:presLayoutVars>
          <dgm:dir/>
          <dgm:resizeHandles val="exact"/>
        </dgm:presLayoutVars>
      </dgm:prSet>
      <dgm:spPr/>
    </dgm:pt>
    <dgm:pt modelId="{9E9E9523-1567-446C-9E31-AE9E9A54A0C8}" type="pres">
      <dgm:prSet presAssocID="{364F6374-3627-4EF1-8265-FE28D78789EB}" presName="arrow" presStyleLbl="bgShp" presStyleIdx="0" presStyleCnt="1"/>
      <dgm:spPr/>
    </dgm:pt>
    <dgm:pt modelId="{688F1244-3FE5-4320-94DE-C740F23E2C9F}" type="pres">
      <dgm:prSet presAssocID="{364F6374-3627-4EF1-8265-FE28D78789EB}" presName="linearProcess" presStyleCnt="0"/>
      <dgm:spPr/>
    </dgm:pt>
    <dgm:pt modelId="{DD7BB307-AAA6-46D6-BDF6-7C42990BD88C}" type="pres">
      <dgm:prSet presAssocID="{23B5B05C-F3B6-4738-BF7A-03E751BA355C}" presName="textNode" presStyleLbl="node1" presStyleIdx="0" presStyleCnt="6">
        <dgm:presLayoutVars>
          <dgm:bulletEnabled val="1"/>
        </dgm:presLayoutVars>
      </dgm:prSet>
      <dgm:spPr/>
      <dgm:t>
        <a:bodyPr/>
        <a:lstStyle/>
        <a:p>
          <a:endParaRPr kumimoji="1" lang="ja-JP" altLang="en-US"/>
        </a:p>
      </dgm:t>
    </dgm:pt>
    <dgm:pt modelId="{B88EC96E-7DA3-4914-86A5-5064FAFED261}" type="pres">
      <dgm:prSet presAssocID="{85E1CFE4-DF80-4E96-BBFD-3AB2337F2577}" presName="sibTrans" presStyleCnt="0"/>
      <dgm:spPr/>
    </dgm:pt>
    <dgm:pt modelId="{AA204E13-BEC4-4722-9B44-B6BDD734BD72}" type="pres">
      <dgm:prSet presAssocID="{222F059D-3D4A-4118-9E6C-48B146535A4B}" presName="textNode" presStyleLbl="node1" presStyleIdx="1" presStyleCnt="6">
        <dgm:presLayoutVars>
          <dgm:bulletEnabled val="1"/>
        </dgm:presLayoutVars>
      </dgm:prSet>
      <dgm:spPr/>
      <dgm:t>
        <a:bodyPr/>
        <a:lstStyle/>
        <a:p>
          <a:endParaRPr kumimoji="1" lang="ja-JP" altLang="en-US"/>
        </a:p>
      </dgm:t>
    </dgm:pt>
    <dgm:pt modelId="{36D616D1-87AF-455B-A574-ABA0F39228A6}" type="pres">
      <dgm:prSet presAssocID="{A592AC90-426F-4109-809A-4BB75536D74A}" presName="sibTrans" presStyleCnt="0"/>
      <dgm:spPr/>
    </dgm:pt>
    <dgm:pt modelId="{25CB4678-C54D-4B65-9342-8F74FFC44CCE}" type="pres">
      <dgm:prSet presAssocID="{DCD37C61-7B56-42F2-BEC8-59574750B706}" presName="textNode" presStyleLbl="node1" presStyleIdx="2" presStyleCnt="6">
        <dgm:presLayoutVars>
          <dgm:bulletEnabled val="1"/>
        </dgm:presLayoutVars>
      </dgm:prSet>
      <dgm:spPr/>
      <dgm:t>
        <a:bodyPr/>
        <a:lstStyle/>
        <a:p>
          <a:endParaRPr kumimoji="1" lang="ja-JP" altLang="en-US"/>
        </a:p>
      </dgm:t>
    </dgm:pt>
    <dgm:pt modelId="{096CA3DA-D861-4E99-ADB2-D8F6B8A5EB95}" type="pres">
      <dgm:prSet presAssocID="{8745E07B-F1BD-4211-B770-4B33F6252EC3}" presName="sibTrans" presStyleCnt="0"/>
      <dgm:spPr/>
    </dgm:pt>
    <dgm:pt modelId="{B6CB0F7F-B556-4603-B6ED-6794DF0DE13B}" type="pres">
      <dgm:prSet presAssocID="{7A251DEE-0949-4F84-A48B-8C3670CAFDD7}" presName="textNode" presStyleLbl="node1" presStyleIdx="3" presStyleCnt="6">
        <dgm:presLayoutVars>
          <dgm:bulletEnabled val="1"/>
        </dgm:presLayoutVars>
      </dgm:prSet>
      <dgm:spPr/>
      <dgm:t>
        <a:bodyPr/>
        <a:lstStyle/>
        <a:p>
          <a:endParaRPr kumimoji="1" lang="ja-JP" altLang="en-US"/>
        </a:p>
      </dgm:t>
    </dgm:pt>
    <dgm:pt modelId="{C08F8AB7-F225-44A8-ACDF-9C70A739A3F7}" type="pres">
      <dgm:prSet presAssocID="{FEF419F4-96CF-43F5-A1A2-7088A051ECBC}" presName="sibTrans" presStyleCnt="0"/>
      <dgm:spPr/>
    </dgm:pt>
    <dgm:pt modelId="{49A7C474-EE98-44B3-9D07-EC74BE1D1B0B}" type="pres">
      <dgm:prSet presAssocID="{04B26ECE-9899-421E-8AB7-F02D9AB28C83}" presName="textNode" presStyleLbl="node1" presStyleIdx="4" presStyleCnt="6">
        <dgm:presLayoutVars>
          <dgm:bulletEnabled val="1"/>
        </dgm:presLayoutVars>
      </dgm:prSet>
      <dgm:spPr/>
      <dgm:t>
        <a:bodyPr/>
        <a:lstStyle/>
        <a:p>
          <a:endParaRPr kumimoji="1" lang="ja-JP" altLang="en-US"/>
        </a:p>
      </dgm:t>
    </dgm:pt>
    <dgm:pt modelId="{C3F01503-70A6-47B9-B6E4-17591D3F52D1}" type="pres">
      <dgm:prSet presAssocID="{BDD585AE-2324-4E24-B234-6103BEE1FDB6}" presName="sibTrans" presStyleCnt="0"/>
      <dgm:spPr/>
    </dgm:pt>
    <dgm:pt modelId="{582C8C79-8DAC-4F58-A096-174859AB0546}" type="pres">
      <dgm:prSet presAssocID="{B23F0761-BEF4-4FF9-A92E-759F80EF074B}" presName="textNode" presStyleLbl="node1" presStyleIdx="5" presStyleCnt="6">
        <dgm:presLayoutVars>
          <dgm:bulletEnabled val="1"/>
        </dgm:presLayoutVars>
      </dgm:prSet>
      <dgm:spPr/>
      <dgm:t>
        <a:bodyPr/>
        <a:lstStyle/>
        <a:p>
          <a:endParaRPr kumimoji="1" lang="ja-JP" altLang="en-US"/>
        </a:p>
      </dgm:t>
    </dgm:pt>
  </dgm:ptLst>
  <dgm:cxnLst>
    <dgm:cxn modelId="{4DE85F32-8357-4C66-AD22-09DD1CFDA44D}" srcId="{364F6374-3627-4EF1-8265-FE28D78789EB}" destId="{23B5B05C-F3B6-4738-BF7A-03E751BA355C}" srcOrd="0" destOrd="0" parTransId="{C689A20F-2386-4039-A52B-A486EBD9FD64}" sibTransId="{85E1CFE4-DF80-4E96-BBFD-3AB2337F2577}"/>
    <dgm:cxn modelId="{BCA246B6-699E-4125-ACC5-4A871474EB3E}" srcId="{364F6374-3627-4EF1-8265-FE28D78789EB}" destId="{222F059D-3D4A-4118-9E6C-48B146535A4B}" srcOrd="1" destOrd="0" parTransId="{6E10398A-C432-4DBB-A85B-7D412AF64870}" sibTransId="{A592AC90-426F-4109-809A-4BB75536D74A}"/>
    <dgm:cxn modelId="{45263983-70DD-4AC5-A65A-390725C563B8}" type="presOf" srcId="{364F6374-3627-4EF1-8265-FE28D78789EB}" destId="{F0F44436-ED4D-48E3-8E41-29DE99334960}" srcOrd="0" destOrd="0" presId="urn:microsoft.com/office/officeart/2005/8/layout/hProcess9"/>
    <dgm:cxn modelId="{BBD7498E-FB6C-4BB9-BA9A-A4B97FF6E2A0}" type="presOf" srcId="{B23F0761-BEF4-4FF9-A92E-759F80EF074B}" destId="{582C8C79-8DAC-4F58-A096-174859AB0546}" srcOrd="0" destOrd="0" presId="urn:microsoft.com/office/officeart/2005/8/layout/hProcess9"/>
    <dgm:cxn modelId="{0E353C48-8484-4B22-B997-22DEA3137665}" srcId="{364F6374-3627-4EF1-8265-FE28D78789EB}" destId="{B23F0761-BEF4-4FF9-A92E-759F80EF074B}" srcOrd="5" destOrd="0" parTransId="{56BEF1F0-0566-436B-83DA-340822B93552}" sibTransId="{470B804D-D52F-46D6-BED6-456A35302346}"/>
    <dgm:cxn modelId="{745705AC-D754-432C-B93C-4C1FA770C09F}" srcId="{364F6374-3627-4EF1-8265-FE28D78789EB}" destId="{7A251DEE-0949-4F84-A48B-8C3670CAFDD7}" srcOrd="3" destOrd="0" parTransId="{8EFA5F0A-EF4C-4A4C-9E3A-5724C4F690E2}" sibTransId="{FEF419F4-96CF-43F5-A1A2-7088A051ECBC}"/>
    <dgm:cxn modelId="{3EBB0251-871F-46F6-8A29-38B1CF989CE2}" type="presOf" srcId="{7A251DEE-0949-4F84-A48B-8C3670CAFDD7}" destId="{B6CB0F7F-B556-4603-B6ED-6794DF0DE13B}" srcOrd="0" destOrd="0" presId="urn:microsoft.com/office/officeart/2005/8/layout/hProcess9"/>
    <dgm:cxn modelId="{F7B1CFFD-6CFC-4A2F-996B-E1269082FEDF}" type="presOf" srcId="{222F059D-3D4A-4118-9E6C-48B146535A4B}" destId="{AA204E13-BEC4-4722-9B44-B6BDD734BD72}" srcOrd="0" destOrd="0" presId="urn:microsoft.com/office/officeart/2005/8/layout/hProcess9"/>
    <dgm:cxn modelId="{DED1A668-AED4-402E-A618-1683684CB942}" type="presOf" srcId="{23B5B05C-F3B6-4738-BF7A-03E751BA355C}" destId="{DD7BB307-AAA6-46D6-BDF6-7C42990BD88C}" srcOrd="0" destOrd="0" presId="urn:microsoft.com/office/officeart/2005/8/layout/hProcess9"/>
    <dgm:cxn modelId="{5DDA4631-C0E5-4DF3-A056-92FD25394B85}" type="presOf" srcId="{DCD37C61-7B56-42F2-BEC8-59574750B706}" destId="{25CB4678-C54D-4B65-9342-8F74FFC44CCE}" srcOrd="0" destOrd="0" presId="urn:microsoft.com/office/officeart/2005/8/layout/hProcess9"/>
    <dgm:cxn modelId="{21F11F02-9E23-408C-B7A4-1E086DFF4EA3}" type="presOf" srcId="{04B26ECE-9899-421E-8AB7-F02D9AB28C83}" destId="{49A7C474-EE98-44B3-9D07-EC74BE1D1B0B}" srcOrd="0" destOrd="0" presId="urn:microsoft.com/office/officeart/2005/8/layout/hProcess9"/>
    <dgm:cxn modelId="{E9840F9D-2B00-4C02-AED7-B9511654BA15}" srcId="{364F6374-3627-4EF1-8265-FE28D78789EB}" destId="{DCD37C61-7B56-42F2-BEC8-59574750B706}" srcOrd="2" destOrd="0" parTransId="{AB58ADDE-034D-4F72-BCC9-763E5BC673BB}" sibTransId="{8745E07B-F1BD-4211-B770-4B33F6252EC3}"/>
    <dgm:cxn modelId="{2267B5B2-8F6D-4EDE-BD89-B5C3604151C1}" srcId="{364F6374-3627-4EF1-8265-FE28D78789EB}" destId="{04B26ECE-9899-421E-8AB7-F02D9AB28C83}" srcOrd="4" destOrd="0" parTransId="{21F2F56F-F36C-4712-9EA2-592D4653214A}" sibTransId="{BDD585AE-2324-4E24-B234-6103BEE1FDB6}"/>
    <dgm:cxn modelId="{6ECA6881-62BB-4ED7-AF7F-2F8B591C2580}" type="presParOf" srcId="{F0F44436-ED4D-48E3-8E41-29DE99334960}" destId="{9E9E9523-1567-446C-9E31-AE9E9A54A0C8}" srcOrd="0" destOrd="0" presId="urn:microsoft.com/office/officeart/2005/8/layout/hProcess9"/>
    <dgm:cxn modelId="{BB76CC56-4F3A-42C2-9B72-121B248EC6EF}" type="presParOf" srcId="{F0F44436-ED4D-48E3-8E41-29DE99334960}" destId="{688F1244-3FE5-4320-94DE-C740F23E2C9F}" srcOrd="1" destOrd="0" presId="urn:microsoft.com/office/officeart/2005/8/layout/hProcess9"/>
    <dgm:cxn modelId="{1EAE4867-66B3-484C-A32F-CC80586D6FE6}" type="presParOf" srcId="{688F1244-3FE5-4320-94DE-C740F23E2C9F}" destId="{DD7BB307-AAA6-46D6-BDF6-7C42990BD88C}" srcOrd="0" destOrd="0" presId="urn:microsoft.com/office/officeart/2005/8/layout/hProcess9"/>
    <dgm:cxn modelId="{E16D7B14-2897-4D90-9D68-1770049F2A4F}" type="presParOf" srcId="{688F1244-3FE5-4320-94DE-C740F23E2C9F}" destId="{B88EC96E-7DA3-4914-86A5-5064FAFED261}" srcOrd="1" destOrd="0" presId="urn:microsoft.com/office/officeart/2005/8/layout/hProcess9"/>
    <dgm:cxn modelId="{3418FE2F-74ED-4423-8BCD-9618A57E5603}" type="presParOf" srcId="{688F1244-3FE5-4320-94DE-C740F23E2C9F}" destId="{AA204E13-BEC4-4722-9B44-B6BDD734BD72}" srcOrd="2" destOrd="0" presId="urn:microsoft.com/office/officeart/2005/8/layout/hProcess9"/>
    <dgm:cxn modelId="{D8263554-63EC-4BC3-AD6E-81EBF95239BF}" type="presParOf" srcId="{688F1244-3FE5-4320-94DE-C740F23E2C9F}" destId="{36D616D1-87AF-455B-A574-ABA0F39228A6}" srcOrd="3" destOrd="0" presId="urn:microsoft.com/office/officeart/2005/8/layout/hProcess9"/>
    <dgm:cxn modelId="{20F65E71-6F8B-4637-8E81-BDB2C9984E5C}" type="presParOf" srcId="{688F1244-3FE5-4320-94DE-C740F23E2C9F}" destId="{25CB4678-C54D-4B65-9342-8F74FFC44CCE}" srcOrd="4" destOrd="0" presId="urn:microsoft.com/office/officeart/2005/8/layout/hProcess9"/>
    <dgm:cxn modelId="{64D03754-CD8E-4660-ACB3-957C93DB881A}" type="presParOf" srcId="{688F1244-3FE5-4320-94DE-C740F23E2C9F}" destId="{096CA3DA-D861-4E99-ADB2-D8F6B8A5EB95}" srcOrd="5" destOrd="0" presId="urn:microsoft.com/office/officeart/2005/8/layout/hProcess9"/>
    <dgm:cxn modelId="{6AE2721C-1664-4842-A57F-B08FA9E3C657}" type="presParOf" srcId="{688F1244-3FE5-4320-94DE-C740F23E2C9F}" destId="{B6CB0F7F-B556-4603-B6ED-6794DF0DE13B}" srcOrd="6" destOrd="0" presId="urn:microsoft.com/office/officeart/2005/8/layout/hProcess9"/>
    <dgm:cxn modelId="{E80ADDA6-1B15-4393-9BCE-DF846A17462B}" type="presParOf" srcId="{688F1244-3FE5-4320-94DE-C740F23E2C9F}" destId="{C08F8AB7-F225-44A8-ACDF-9C70A739A3F7}" srcOrd="7" destOrd="0" presId="urn:microsoft.com/office/officeart/2005/8/layout/hProcess9"/>
    <dgm:cxn modelId="{691FDAD1-09B6-4F45-903C-74470CC096F4}" type="presParOf" srcId="{688F1244-3FE5-4320-94DE-C740F23E2C9F}" destId="{49A7C474-EE98-44B3-9D07-EC74BE1D1B0B}" srcOrd="8" destOrd="0" presId="urn:microsoft.com/office/officeart/2005/8/layout/hProcess9"/>
    <dgm:cxn modelId="{A8CE274B-62FC-44FF-9842-99DAF3A94E2F}" type="presParOf" srcId="{688F1244-3FE5-4320-94DE-C740F23E2C9F}" destId="{C3F01503-70A6-47B9-B6E4-17591D3F52D1}" srcOrd="9" destOrd="0" presId="urn:microsoft.com/office/officeart/2005/8/layout/hProcess9"/>
    <dgm:cxn modelId="{B8B425A2-E8A5-4E00-BEA3-C095F117C1D9}" type="presParOf" srcId="{688F1244-3FE5-4320-94DE-C740F23E2C9F}" destId="{582C8C79-8DAC-4F58-A096-174859AB0546}"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4F6374-3627-4EF1-8265-FE28D78789EB}" type="doc">
      <dgm:prSet loTypeId="urn:microsoft.com/office/officeart/2005/8/layout/hProcess9" loCatId="process" qsTypeId="urn:microsoft.com/office/officeart/2005/8/quickstyle/simple1" qsCatId="simple" csTypeId="urn:microsoft.com/office/officeart/2005/8/colors/colorful2" csCatId="colorful" phldr="1"/>
      <dgm:spPr/>
    </dgm:pt>
    <dgm:pt modelId="{222F059D-3D4A-4118-9E6C-48B146535A4B}">
      <dgm:prSet phldrT="[テキスト]"/>
      <dgm:spPr/>
      <dgm:t>
        <a:bodyPr/>
        <a:lstStyle/>
        <a:p>
          <a:r>
            <a:rPr kumimoji="1" lang="ja-JP" altLang="en-US" dirty="0" smtClean="0"/>
            <a:t>たくさんのパッチを投稿する</a:t>
          </a:r>
          <a:endParaRPr kumimoji="1" lang="ja-JP" altLang="en-US" dirty="0"/>
        </a:p>
      </dgm:t>
    </dgm:pt>
    <dgm:pt modelId="{6E10398A-C432-4DBB-A85B-7D412AF64870}" type="parTrans" cxnId="{BCA246B6-699E-4125-ACC5-4A871474EB3E}">
      <dgm:prSet/>
      <dgm:spPr/>
      <dgm:t>
        <a:bodyPr/>
        <a:lstStyle/>
        <a:p>
          <a:endParaRPr kumimoji="1" lang="ja-JP" altLang="en-US"/>
        </a:p>
      </dgm:t>
    </dgm:pt>
    <dgm:pt modelId="{A592AC90-426F-4109-809A-4BB75536D74A}" type="sibTrans" cxnId="{BCA246B6-699E-4125-ACC5-4A871474EB3E}">
      <dgm:prSet/>
      <dgm:spPr/>
      <dgm:t>
        <a:bodyPr/>
        <a:lstStyle/>
        <a:p>
          <a:endParaRPr kumimoji="1" lang="ja-JP" altLang="en-US"/>
        </a:p>
      </dgm:t>
    </dgm:pt>
    <dgm:pt modelId="{7A251DEE-0949-4F84-A48B-8C3670CAFDD7}">
      <dgm:prSet phldrT="[テキスト]"/>
      <dgm:spPr/>
      <dgm:t>
        <a:bodyPr/>
        <a:lstStyle/>
        <a:p>
          <a:r>
            <a:rPr kumimoji="1" lang="ja-JP" altLang="en-US" dirty="0" smtClean="0"/>
            <a:t>たくさんのパッチが採用される</a:t>
          </a:r>
          <a:endParaRPr kumimoji="1" lang="ja-JP" altLang="en-US" dirty="0"/>
        </a:p>
      </dgm:t>
    </dgm:pt>
    <dgm:pt modelId="{8EFA5F0A-EF4C-4A4C-9E3A-5724C4F690E2}" type="parTrans" cxnId="{745705AC-D754-432C-B93C-4C1FA770C09F}">
      <dgm:prSet/>
      <dgm:spPr/>
      <dgm:t>
        <a:bodyPr/>
        <a:lstStyle/>
        <a:p>
          <a:endParaRPr kumimoji="1" lang="ja-JP" altLang="en-US"/>
        </a:p>
      </dgm:t>
    </dgm:pt>
    <dgm:pt modelId="{FEF419F4-96CF-43F5-A1A2-7088A051ECBC}" type="sibTrans" cxnId="{745705AC-D754-432C-B93C-4C1FA770C09F}">
      <dgm:prSet/>
      <dgm:spPr/>
      <dgm:t>
        <a:bodyPr/>
        <a:lstStyle/>
        <a:p>
          <a:endParaRPr kumimoji="1" lang="ja-JP" altLang="en-US"/>
        </a:p>
      </dgm:t>
    </dgm:pt>
    <dgm:pt modelId="{04B26ECE-9899-421E-8AB7-F02D9AB28C83}">
      <dgm:prSet phldrT="[テキスト]"/>
      <dgm:spPr/>
      <dgm:t>
        <a:bodyPr/>
        <a:lstStyle/>
        <a:p>
          <a:r>
            <a:rPr kumimoji="1" lang="ja-JP" altLang="en-US" dirty="0" smtClean="0"/>
            <a:t>コアメンバーに立候補する</a:t>
          </a:r>
          <a:endParaRPr kumimoji="1" lang="ja-JP" altLang="en-US" dirty="0"/>
        </a:p>
      </dgm:t>
    </dgm:pt>
    <dgm:pt modelId="{21F2F56F-F36C-4712-9EA2-592D4653214A}" type="parTrans" cxnId="{2267B5B2-8F6D-4EDE-BD89-B5C3604151C1}">
      <dgm:prSet/>
      <dgm:spPr/>
      <dgm:t>
        <a:bodyPr/>
        <a:lstStyle/>
        <a:p>
          <a:endParaRPr kumimoji="1" lang="ja-JP" altLang="en-US"/>
        </a:p>
      </dgm:t>
    </dgm:pt>
    <dgm:pt modelId="{BDD585AE-2324-4E24-B234-6103BEE1FDB6}" type="sibTrans" cxnId="{2267B5B2-8F6D-4EDE-BD89-B5C3604151C1}">
      <dgm:prSet/>
      <dgm:spPr/>
      <dgm:t>
        <a:bodyPr/>
        <a:lstStyle/>
        <a:p>
          <a:endParaRPr kumimoji="1" lang="ja-JP" altLang="en-US"/>
        </a:p>
      </dgm:t>
    </dgm:pt>
    <dgm:pt modelId="{B23F0761-BEF4-4FF9-A92E-759F80EF074B}">
      <dgm:prSet phldrT="[テキスト]"/>
      <dgm:spPr/>
      <dgm:t>
        <a:bodyPr/>
        <a:lstStyle/>
        <a:p>
          <a:r>
            <a:rPr kumimoji="1" lang="ja-JP" altLang="en-US" dirty="0" smtClean="0"/>
            <a:t>選ばれる</a:t>
          </a:r>
          <a:endParaRPr kumimoji="1" lang="ja-JP" altLang="en-US" dirty="0"/>
        </a:p>
      </dgm:t>
    </dgm:pt>
    <dgm:pt modelId="{56BEF1F0-0566-436B-83DA-340822B93552}" type="parTrans" cxnId="{0E353C48-8484-4B22-B997-22DEA3137665}">
      <dgm:prSet/>
      <dgm:spPr/>
      <dgm:t>
        <a:bodyPr/>
        <a:lstStyle/>
        <a:p>
          <a:endParaRPr kumimoji="1" lang="ja-JP" altLang="en-US"/>
        </a:p>
      </dgm:t>
    </dgm:pt>
    <dgm:pt modelId="{470B804D-D52F-46D6-BED6-456A35302346}" type="sibTrans" cxnId="{0E353C48-8484-4B22-B997-22DEA3137665}">
      <dgm:prSet/>
      <dgm:spPr/>
      <dgm:t>
        <a:bodyPr/>
        <a:lstStyle/>
        <a:p>
          <a:endParaRPr kumimoji="1" lang="ja-JP" altLang="en-US"/>
        </a:p>
      </dgm:t>
    </dgm:pt>
    <dgm:pt modelId="{23B5B05C-F3B6-4738-BF7A-03E751BA355C}">
      <dgm:prSet phldrT="[テキスト]"/>
      <dgm:spPr/>
      <dgm:t>
        <a:bodyPr/>
        <a:lstStyle/>
        <a:p>
          <a:r>
            <a:rPr kumimoji="1" lang="ja-JP" altLang="en-US" dirty="0" smtClean="0"/>
            <a:t>メーリングリストに参加する</a:t>
          </a:r>
          <a:endParaRPr kumimoji="1" lang="ja-JP" altLang="en-US" dirty="0"/>
        </a:p>
      </dgm:t>
    </dgm:pt>
    <dgm:pt modelId="{C689A20F-2386-4039-A52B-A486EBD9FD64}" type="parTrans" cxnId="{4DE85F32-8357-4C66-AD22-09DD1CFDA44D}">
      <dgm:prSet/>
      <dgm:spPr/>
      <dgm:t>
        <a:bodyPr/>
        <a:lstStyle/>
        <a:p>
          <a:endParaRPr kumimoji="1" lang="ja-JP" altLang="en-US"/>
        </a:p>
      </dgm:t>
    </dgm:pt>
    <dgm:pt modelId="{85E1CFE4-DF80-4E96-BBFD-3AB2337F2577}" type="sibTrans" cxnId="{4DE85F32-8357-4C66-AD22-09DD1CFDA44D}">
      <dgm:prSet/>
      <dgm:spPr/>
      <dgm:t>
        <a:bodyPr/>
        <a:lstStyle/>
        <a:p>
          <a:endParaRPr kumimoji="1" lang="ja-JP" altLang="en-US"/>
        </a:p>
      </dgm:t>
    </dgm:pt>
    <dgm:pt modelId="{8F0B44C4-9F49-4FF3-948F-9C67D9D5CCFF}">
      <dgm:prSet phldrT="[テキスト]"/>
      <dgm:spPr/>
      <dgm:t>
        <a:bodyPr/>
        <a:lstStyle/>
        <a:p>
          <a:r>
            <a:rPr kumimoji="1" lang="ja-JP" altLang="en-US" dirty="0" smtClean="0"/>
            <a:t>一つのパッチが採用される</a:t>
          </a:r>
          <a:endParaRPr kumimoji="1" lang="ja-JP" altLang="en-US" dirty="0"/>
        </a:p>
      </dgm:t>
    </dgm:pt>
    <dgm:pt modelId="{F30A4BBB-C8F9-4C50-89C8-A6358C0C3120}" type="parTrans" cxnId="{EF67D0DA-44C7-409B-A9A5-0A5C5B675024}">
      <dgm:prSet/>
      <dgm:spPr/>
      <dgm:t>
        <a:bodyPr/>
        <a:lstStyle/>
        <a:p>
          <a:endParaRPr kumimoji="1" lang="ja-JP" altLang="en-US"/>
        </a:p>
      </dgm:t>
    </dgm:pt>
    <dgm:pt modelId="{AA905B31-7C15-462E-91BD-4A3BD6707643}" type="sibTrans" cxnId="{EF67D0DA-44C7-409B-A9A5-0A5C5B675024}">
      <dgm:prSet/>
      <dgm:spPr/>
      <dgm:t>
        <a:bodyPr/>
        <a:lstStyle/>
        <a:p>
          <a:endParaRPr kumimoji="1" lang="ja-JP" altLang="en-US"/>
        </a:p>
      </dgm:t>
    </dgm:pt>
    <dgm:pt modelId="{F0F44436-ED4D-48E3-8E41-29DE99334960}" type="pres">
      <dgm:prSet presAssocID="{364F6374-3627-4EF1-8265-FE28D78789EB}" presName="CompostProcess" presStyleCnt="0">
        <dgm:presLayoutVars>
          <dgm:dir/>
          <dgm:resizeHandles val="exact"/>
        </dgm:presLayoutVars>
      </dgm:prSet>
      <dgm:spPr/>
    </dgm:pt>
    <dgm:pt modelId="{9E9E9523-1567-446C-9E31-AE9E9A54A0C8}" type="pres">
      <dgm:prSet presAssocID="{364F6374-3627-4EF1-8265-FE28D78789EB}" presName="arrow" presStyleLbl="bgShp" presStyleIdx="0" presStyleCnt="1"/>
      <dgm:spPr/>
    </dgm:pt>
    <dgm:pt modelId="{688F1244-3FE5-4320-94DE-C740F23E2C9F}" type="pres">
      <dgm:prSet presAssocID="{364F6374-3627-4EF1-8265-FE28D78789EB}" presName="linearProcess" presStyleCnt="0"/>
      <dgm:spPr/>
    </dgm:pt>
    <dgm:pt modelId="{DD7BB307-AAA6-46D6-BDF6-7C42990BD88C}" type="pres">
      <dgm:prSet presAssocID="{23B5B05C-F3B6-4738-BF7A-03E751BA355C}" presName="textNode" presStyleLbl="node1" presStyleIdx="0" presStyleCnt="6">
        <dgm:presLayoutVars>
          <dgm:bulletEnabled val="1"/>
        </dgm:presLayoutVars>
      </dgm:prSet>
      <dgm:spPr/>
      <dgm:t>
        <a:bodyPr/>
        <a:lstStyle/>
        <a:p>
          <a:endParaRPr kumimoji="1" lang="ja-JP" altLang="en-US"/>
        </a:p>
      </dgm:t>
    </dgm:pt>
    <dgm:pt modelId="{B88EC96E-7DA3-4914-86A5-5064FAFED261}" type="pres">
      <dgm:prSet presAssocID="{85E1CFE4-DF80-4E96-BBFD-3AB2337F2577}" presName="sibTrans" presStyleCnt="0"/>
      <dgm:spPr/>
    </dgm:pt>
    <dgm:pt modelId="{AA204E13-BEC4-4722-9B44-B6BDD734BD72}" type="pres">
      <dgm:prSet presAssocID="{222F059D-3D4A-4118-9E6C-48B146535A4B}" presName="textNode" presStyleLbl="node1" presStyleIdx="1" presStyleCnt="6">
        <dgm:presLayoutVars>
          <dgm:bulletEnabled val="1"/>
        </dgm:presLayoutVars>
      </dgm:prSet>
      <dgm:spPr/>
      <dgm:t>
        <a:bodyPr/>
        <a:lstStyle/>
        <a:p>
          <a:endParaRPr kumimoji="1" lang="ja-JP" altLang="en-US"/>
        </a:p>
      </dgm:t>
    </dgm:pt>
    <dgm:pt modelId="{36D616D1-87AF-455B-A574-ABA0F39228A6}" type="pres">
      <dgm:prSet presAssocID="{A592AC90-426F-4109-809A-4BB75536D74A}" presName="sibTrans" presStyleCnt="0"/>
      <dgm:spPr/>
    </dgm:pt>
    <dgm:pt modelId="{4EB34CB5-77C8-4F05-911B-9E3313A35E88}" type="pres">
      <dgm:prSet presAssocID="{8F0B44C4-9F49-4FF3-948F-9C67D9D5CCFF}" presName="textNode" presStyleLbl="node1" presStyleIdx="2" presStyleCnt="6">
        <dgm:presLayoutVars>
          <dgm:bulletEnabled val="1"/>
        </dgm:presLayoutVars>
      </dgm:prSet>
      <dgm:spPr/>
      <dgm:t>
        <a:bodyPr/>
        <a:lstStyle/>
        <a:p>
          <a:endParaRPr kumimoji="1" lang="ja-JP" altLang="en-US"/>
        </a:p>
      </dgm:t>
    </dgm:pt>
    <dgm:pt modelId="{E89C1F05-4FC7-4DD7-8F94-E1DACFA208AC}" type="pres">
      <dgm:prSet presAssocID="{AA905B31-7C15-462E-91BD-4A3BD6707643}" presName="sibTrans" presStyleCnt="0"/>
      <dgm:spPr/>
    </dgm:pt>
    <dgm:pt modelId="{B6CB0F7F-B556-4603-B6ED-6794DF0DE13B}" type="pres">
      <dgm:prSet presAssocID="{7A251DEE-0949-4F84-A48B-8C3670CAFDD7}" presName="textNode" presStyleLbl="node1" presStyleIdx="3" presStyleCnt="6">
        <dgm:presLayoutVars>
          <dgm:bulletEnabled val="1"/>
        </dgm:presLayoutVars>
      </dgm:prSet>
      <dgm:spPr/>
      <dgm:t>
        <a:bodyPr/>
        <a:lstStyle/>
        <a:p>
          <a:endParaRPr kumimoji="1" lang="ja-JP" altLang="en-US"/>
        </a:p>
      </dgm:t>
    </dgm:pt>
    <dgm:pt modelId="{C08F8AB7-F225-44A8-ACDF-9C70A739A3F7}" type="pres">
      <dgm:prSet presAssocID="{FEF419F4-96CF-43F5-A1A2-7088A051ECBC}" presName="sibTrans" presStyleCnt="0"/>
      <dgm:spPr/>
    </dgm:pt>
    <dgm:pt modelId="{49A7C474-EE98-44B3-9D07-EC74BE1D1B0B}" type="pres">
      <dgm:prSet presAssocID="{04B26ECE-9899-421E-8AB7-F02D9AB28C83}" presName="textNode" presStyleLbl="node1" presStyleIdx="4" presStyleCnt="6">
        <dgm:presLayoutVars>
          <dgm:bulletEnabled val="1"/>
        </dgm:presLayoutVars>
      </dgm:prSet>
      <dgm:spPr/>
      <dgm:t>
        <a:bodyPr/>
        <a:lstStyle/>
        <a:p>
          <a:endParaRPr kumimoji="1" lang="ja-JP" altLang="en-US"/>
        </a:p>
      </dgm:t>
    </dgm:pt>
    <dgm:pt modelId="{C3F01503-70A6-47B9-B6E4-17591D3F52D1}" type="pres">
      <dgm:prSet presAssocID="{BDD585AE-2324-4E24-B234-6103BEE1FDB6}" presName="sibTrans" presStyleCnt="0"/>
      <dgm:spPr/>
    </dgm:pt>
    <dgm:pt modelId="{582C8C79-8DAC-4F58-A096-174859AB0546}" type="pres">
      <dgm:prSet presAssocID="{B23F0761-BEF4-4FF9-A92E-759F80EF074B}" presName="textNode" presStyleLbl="node1" presStyleIdx="5" presStyleCnt="6">
        <dgm:presLayoutVars>
          <dgm:bulletEnabled val="1"/>
        </dgm:presLayoutVars>
      </dgm:prSet>
      <dgm:spPr/>
      <dgm:t>
        <a:bodyPr/>
        <a:lstStyle/>
        <a:p>
          <a:endParaRPr kumimoji="1" lang="ja-JP" altLang="en-US"/>
        </a:p>
      </dgm:t>
    </dgm:pt>
  </dgm:ptLst>
  <dgm:cxnLst>
    <dgm:cxn modelId="{4DE85F32-8357-4C66-AD22-09DD1CFDA44D}" srcId="{364F6374-3627-4EF1-8265-FE28D78789EB}" destId="{23B5B05C-F3B6-4738-BF7A-03E751BA355C}" srcOrd="0" destOrd="0" parTransId="{C689A20F-2386-4039-A52B-A486EBD9FD64}" sibTransId="{85E1CFE4-DF80-4E96-BBFD-3AB2337F2577}"/>
    <dgm:cxn modelId="{BCA246B6-699E-4125-ACC5-4A871474EB3E}" srcId="{364F6374-3627-4EF1-8265-FE28D78789EB}" destId="{222F059D-3D4A-4118-9E6C-48B146535A4B}" srcOrd="1" destOrd="0" parTransId="{6E10398A-C432-4DBB-A85B-7D412AF64870}" sibTransId="{A592AC90-426F-4109-809A-4BB75536D74A}"/>
    <dgm:cxn modelId="{0E353C48-8484-4B22-B997-22DEA3137665}" srcId="{364F6374-3627-4EF1-8265-FE28D78789EB}" destId="{B23F0761-BEF4-4FF9-A92E-759F80EF074B}" srcOrd="5" destOrd="0" parTransId="{56BEF1F0-0566-436B-83DA-340822B93552}" sibTransId="{470B804D-D52F-46D6-BED6-456A35302346}"/>
    <dgm:cxn modelId="{745705AC-D754-432C-B93C-4C1FA770C09F}" srcId="{364F6374-3627-4EF1-8265-FE28D78789EB}" destId="{7A251DEE-0949-4F84-A48B-8C3670CAFDD7}" srcOrd="3" destOrd="0" parTransId="{8EFA5F0A-EF4C-4A4C-9E3A-5724C4F690E2}" sibTransId="{FEF419F4-96CF-43F5-A1A2-7088A051ECBC}"/>
    <dgm:cxn modelId="{43A42083-639C-4246-A97D-F8293A5255AB}" type="presOf" srcId="{7A251DEE-0949-4F84-A48B-8C3670CAFDD7}" destId="{B6CB0F7F-B556-4603-B6ED-6794DF0DE13B}" srcOrd="0" destOrd="0" presId="urn:microsoft.com/office/officeart/2005/8/layout/hProcess9"/>
    <dgm:cxn modelId="{5487F4F8-E632-4033-B202-5557EC69BF46}" type="presOf" srcId="{B23F0761-BEF4-4FF9-A92E-759F80EF074B}" destId="{582C8C79-8DAC-4F58-A096-174859AB0546}" srcOrd="0" destOrd="0" presId="urn:microsoft.com/office/officeart/2005/8/layout/hProcess9"/>
    <dgm:cxn modelId="{875DDDDC-C083-48D4-9BE5-6827DCECBFF9}" type="presOf" srcId="{222F059D-3D4A-4118-9E6C-48B146535A4B}" destId="{AA204E13-BEC4-4722-9B44-B6BDD734BD72}" srcOrd="0" destOrd="0" presId="urn:microsoft.com/office/officeart/2005/8/layout/hProcess9"/>
    <dgm:cxn modelId="{EF67D0DA-44C7-409B-A9A5-0A5C5B675024}" srcId="{364F6374-3627-4EF1-8265-FE28D78789EB}" destId="{8F0B44C4-9F49-4FF3-948F-9C67D9D5CCFF}" srcOrd="2" destOrd="0" parTransId="{F30A4BBB-C8F9-4C50-89C8-A6358C0C3120}" sibTransId="{AA905B31-7C15-462E-91BD-4A3BD6707643}"/>
    <dgm:cxn modelId="{5D3FABA9-AC2E-4A48-92E0-4F39ABC90883}" type="presOf" srcId="{8F0B44C4-9F49-4FF3-948F-9C67D9D5CCFF}" destId="{4EB34CB5-77C8-4F05-911B-9E3313A35E88}" srcOrd="0" destOrd="0" presId="urn:microsoft.com/office/officeart/2005/8/layout/hProcess9"/>
    <dgm:cxn modelId="{0610AA61-B2B5-4CCD-9E74-A3BD90DE3951}" type="presOf" srcId="{364F6374-3627-4EF1-8265-FE28D78789EB}" destId="{F0F44436-ED4D-48E3-8E41-29DE99334960}" srcOrd="0" destOrd="0" presId="urn:microsoft.com/office/officeart/2005/8/layout/hProcess9"/>
    <dgm:cxn modelId="{CAA3EBE2-9D7F-4701-97C9-C95C1AE339D2}" type="presOf" srcId="{23B5B05C-F3B6-4738-BF7A-03E751BA355C}" destId="{DD7BB307-AAA6-46D6-BDF6-7C42990BD88C}" srcOrd="0" destOrd="0" presId="urn:microsoft.com/office/officeart/2005/8/layout/hProcess9"/>
    <dgm:cxn modelId="{8B1C443A-1BEE-45F4-9040-A535A85C6775}" type="presOf" srcId="{04B26ECE-9899-421E-8AB7-F02D9AB28C83}" destId="{49A7C474-EE98-44B3-9D07-EC74BE1D1B0B}" srcOrd="0" destOrd="0" presId="urn:microsoft.com/office/officeart/2005/8/layout/hProcess9"/>
    <dgm:cxn modelId="{2267B5B2-8F6D-4EDE-BD89-B5C3604151C1}" srcId="{364F6374-3627-4EF1-8265-FE28D78789EB}" destId="{04B26ECE-9899-421E-8AB7-F02D9AB28C83}" srcOrd="4" destOrd="0" parTransId="{21F2F56F-F36C-4712-9EA2-592D4653214A}" sibTransId="{BDD585AE-2324-4E24-B234-6103BEE1FDB6}"/>
    <dgm:cxn modelId="{93511A0D-5BEF-4CBD-8542-4F51214D0DBD}" type="presParOf" srcId="{F0F44436-ED4D-48E3-8E41-29DE99334960}" destId="{9E9E9523-1567-446C-9E31-AE9E9A54A0C8}" srcOrd="0" destOrd="0" presId="urn:microsoft.com/office/officeart/2005/8/layout/hProcess9"/>
    <dgm:cxn modelId="{2EC5F9BC-5597-4D7A-A42B-7561AF1DDA7F}" type="presParOf" srcId="{F0F44436-ED4D-48E3-8E41-29DE99334960}" destId="{688F1244-3FE5-4320-94DE-C740F23E2C9F}" srcOrd="1" destOrd="0" presId="urn:microsoft.com/office/officeart/2005/8/layout/hProcess9"/>
    <dgm:cxn modelId="{8D3AA1EE-4D55-4AB7-8D44-9C49EB0247F9}" type="presParOf" srcId="{688F1244-3FE5-4320-94DE-C740F23E2C9F}" destId="{DD7BB307-AAA6-46D6-BDF6-7C42990BD88C}" srcOrd="0" destOrd="0" presId="urn:microsoft.com/office/officeart/2005/8/layout/hProcess9"/>
    <dgm:cxn modelId="{3B291A33-3657-4A54-8C27-23A7C041B411}" type="presParOf" srcId="{688F1244-3FE5-4320-94DE-C740F23E2C9F}" destId="{B88EC96E-7DA3-4914-86A5-5064FAFED261}" srcOrd="1" destOrd="0" presId="urn:microsoft.com/office/officeart/2005/8/layout/hProcess9"/>
    <dgm:cxn modelId="{3E40E5B3-7C36-4089-97AC-A5180D753015}" type="presParOf" srcId="{688F1244-3FE5-4320-94DE-C740F23E2C9F}" destId="{AA204E13-BEC4-4722-9B44-B6BDD734BD72}" srcOrd="2" destOrd="0" presId="urn:microsoft.com/office/officeart/2005/8/layout/hProcess9"/>
    <dgm:cxn modelId="{C63461DF-AE0C-4ECE-B667-EECF46568181}" type="presParOf" srcId="{688F1244-3FE5-4320-94DE-C740F23E2C9F}" destId="{36D616D1-87AF-455B-A574-ABA0F39228A6}" srcOrd="3" destOrd="0" presId="urn:microsoft.com/office/officeart/2005/8/layout/hProcess9"/>
    <dgm:cxn modelId="{D401EFBA-79BD-4993-B65D-9CE1A59A7754}" type="presParOf" srcId="{688F1244-3FE5-4320-94DE-C740F23E2C9F}" destId="{4EB34CB5-77C8-4F05-911B-9E3313A35E88}" srcOrd="4" destOrd="0" presId="urn:microsoft.com/office/officeart/2005/8/layout/hProcess9"/>
    <dgm:cxn modelId="{17EC6311-39A5-43AB-8AE3-650D9176CC70}" type="presParOf" srcId="{688F1244-3FE5-4320-94DE-C740F23E2C9F}" destId="{E89C1F05-4FC7-4DD7-8F94-E1DACFA208AC}" srcOrd="5" destOrd="0" presId="urn:microsoft.com/office/officeart/2005/8/layout/hProcess9"/>
    <dgm:cxn modelId="{5EAF9864-9385-4B39-98BC-5C3519CDCB88}" type="presParOf" srcId="{688F1244-3FE5-4320-94DE-C740F23E2C9F}" destId="{B6CB0F7F-B556-4603-B6ED-6794DF0DE13B}" srcOrd="6" destOrd="0" presId="urn:microsoft.com/office/officeart/2005/8/layout/hProcess9"/>
    <dgm:cxn modelId="{07A29984-942C-44CB-A0DE-5209B8C02058}" type="presParOf" srcId="{688F1244-3FE5-4320-94DE-C740F23E2C9F}" destId="{C08F8AB7-F225-44A8-ACDF-9C70A739A3F7}" srcOrd="7" destOrd="0" presId="urn:microsoft.com/office/officeart/2005/8/layout/hProcess9"/>
    <dgm:cxn modelId="{84343634-DC86-454F-8EBD-E423496ECE1B}" type="presParOf" srcId="{688F1244-3FE5-4320-94DE-C740F23E2C9F}" destId="{49A7C474-EE98-44B3-9D07-EC74BE1D1B0B}" srcOrd="8" destOrd="0" presId="urn:microsoft.com/office/officeart/2005/8/layout/hProcess9"/>
    <dgm:cxn modelId="{EE0C171F-7FED-4A9F-8111-9030F207DF15}" type="presParOf" srcId="{688F1244-3FE5-4320-94DE-C740F23E2C9F}" destId="{C3F01503-70A6-47B9-B6E4-17591D3F52D1}" srcOrd="9" destOrd="0" presId="urn:microsoft.com/office/officeart/2005/8/layout/hProcess9"/>
    <dgm:cxn modelId="{68CCCB38-9304-44B3-BB44-E82E3DC6F2FF}" type="presParOf" srcId="{688F1244-3FE5-4320-94DE-C740F23E2C9F}" destId="{582C8C79-8DAC-4F58-A096-174859AB0546}"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C89DE8-FE1D-4436-804A-1931CC52B5BD}" type="doc">
      <dgm:prSet loTypeId="urn:microsoft.com/office/officeart/2005/8/layout/cycle2" loCatId="cycle" qsTypeId="urn:microsoft.com/office/officeart/2005/8/quickstyle/simple1" qsCatId="simple" csTypeId="urn:microsoft.com/office/officeart/2005/8/colors/colorful1#2" csCatId="colorful" phldr="1"/>
      <dgm:spPr/>
      <dgm:t>
        <a:bodyPr/>
        <a:lstStyle/>
        <a:p>
          <a:endParaRPr kumimoji="1" lang="ja-JP" altLang="en-US"/>
        </a:p>
      </dgm:t>
    </dgm:pt>
    <dgm:pt modelId="{77B0045D-92D7-4C64-899E-E1E34D10CA82}">
      <dgm:prSet phldrT="[テキスト]"/>
      <dgm:spPr/>
      <dgm:t>
        <a:bodyPr/>
        <a:lstStyle/>
        <a:p>
          <a:r>
            <a:rPr kumimoji="1" lang="ja-JP" altLang="en-US" dirty="0" smtClean="0"/>
            <a:t>コア開発者になれる確率</a:t>
          </a:r>
          <a:endParaRPr kumimoji="1" lang="ja-JP" altLang="en-US" dirty="0"/>
        </a:p>
      </dgm:t>
    </dgm:pt>
    <dgm:pt modelId="{13E8429C-92CC-4ED7-9CF4-070D98F0B46C}" type="parTrans" cxnId="{CE678CF2-40DB-4A88-85F5-BE00A9C613A1}">
      <dgm:prSet/>
      <dgm:spPr/>
      <dgm:t>
        <a:bodyPr/>
        <a:lstStyle/>
        <a:p>
          <a:endParaRPr kumimoji="1" lang="ja-JP" altLang="en-US"/>
        </a:p>
      </dgm:t>
    </dgm:pt>
    <dgm:pt modelId="{17A0B96B-5101-427F-AACF-6B3252FC39CA}" type="sibTrans" cxnId="{CE678CF2-40DB-4A88-85F5-BE00A9C613A1}">
      <dgm:prSet/>
      <dgm:spPr>
        <a:solidFill>
          <a:srgbClr val="0070C0"/>
        </a:solidFill>
      </dgm:spPr>
      <dgm:t>
        <a:bodyPr/>
        <a:lstStyle/>
        <a:p>
          <a:endParaRPr kumimoji="1" lang="ja-JP" altLang="en-US"/>
        </a:p>
      </dgm:t>
    </dgm:pt>
    <dgm:pt modelId="{C46F00E7-52F5-4E36-9530-067EAF1E84BB}">
      <dgm:prSet phldrT="[テキスト]"/>
      <dgm:spPr/>
      <dgm:t>
        <a:bodyPr/>
        <a:lstStyle/>
        <a:p>
          <a:r>
            <a:rPr kumimoji="1" lang="en-US" altLang="ja-JP" dirty="0" smtClean="0"/>
            <a:t>In-degree</a:t>
          </a:r>
          <a:endParaRPr kumimoji="1" lang="ja-JP" altLang="en-US" dirty="0"/>
        </a:p>
      </dgm:t>
    </dgm:pt>
    <dgm:pt modelId="{2C4DF54E-E9E8-41A0-A01F-359E9D302E78}" type="parTrans" cxnId="{6D3DF49D-BFFA-4E2E-B4FE-CAFFC595DC8D}">
      <dgm:prSet/>
      <dgm:spPr/>
      <dgm:t>
        <a:bodyPr/>
        <a:lstStyle/>
        <a:p>
          <a:endParaRPr kumimoji="1" lang="ja-JP" altLang="en-US"/>
        </a:p>
      </dgm:t>
    </dgm:pt>
    <dgm:pt modelId="{EC4A3F0A-16F0-41CF-9E24-B4FE80C0CCFF}" type="sibTrans" cxnId="{6D3DF49D-BFFA-4E2E-B4FE-CAFFC595DC8D}">
      <dgm:prSet/>
      <dgm:spPr>
        <a:solidFill>
          <a:schemeClr val="accent3">
            <a:lumMod val="60000"/>
            <a:lumOff val="40000"/>
          </a:schemeClr>
        </a:solidFill>
      </dgm:spPr>
      <dgm:t>
        <a:bodyPr/>
        <a:lstStyle/>
        <a:p>
          <a:endParaRPr kumimoji="1" lang="ja-JP" altLang="en-US"/>
        </a:p>
      </dgm:t>
    </dgm:pt>
    <dgm:pt modelId="{D900A74A-7DFB-41AF-8B2A-38522C25E2A3}">
      <dgm:prSet phldrT="[テキスト]"/>
      <dgm:spPr/>
      <dgm:t>
        <a:bodyPr/>
        <a:lstStyle/>
        <a:p>
          <a:r>
            <a:rPr kumimoji="1" lang="ja-JP" altLang="en-US" dirty="0" smtClean="0"/>
            <a:t>パッチ投稿</a:t>
          </a:r>
          <a:endParaRPr kumimoji="1" lang="ja-JP" altLang="en-US" dirty="0"/>
        </a:p>
      </dgm:t>
    </dgm:pt>
    <dgm:pt modelId="{8CDBCC18-9E30-4178-921E-92AE94F2BDB9}" type="parTrans" cxnId="{F6559852-8E80-4B5B-A280-599F810A8360}">
      <dgm:prSet/>
      <dgm:spPr/>
      <dgm:t>
        <a:bodyPr/>
        <a:lstStyle/>
        <a:p>
          <a:endParaRPr kumimoji="1" lang="ja-JP" altLang="en-US"/>
        </a:p>
      </dgm:t>
    </dgm:pt>
    <dgm:pt modelId="{086B3515-F38C-409F-B84D-01F1E5AE28A9}" type="sibTrans" cxnId="{F6559852-8E80-4B5B-A280-599F810A8360}">
      <dgm:prSet/>
      <dgm:spPr>
        <a:solidFill>
          <a:srgbClr val="FF9933"/>
        </a:solidFill>
      </dgm:spPr>
      <dgm:t>
        <a:bodyPr/>
        <a:lstStyle/>
        <a:p>
          <a:endParaRPr kumimoji="1" lang="ja-JP" altLang="en-US"/>
        </a:p>
      </dgm:t>
    </dgm:pt>
    <dgm:pt modelId="{8EBB5C9C-FB42-4C3D-8F0D-847CF865F291}" type="pres">
      <dgm:prSet presAssocID="{C6C89DE8-FE1D-4436-804A-1931CC52B5BD}" presName="cycle" presStyleCnt="0">
        <dgm:presLayoutVars>
          <dgm:dir/>
          <dgm:resizeHandles val="exact"/>
        </dgm:presLayoutVars>
      </dgm:prSet>
      <dgm:spPr/>
      <dgm:t>
        <a:bodyPr/>
        <a:lstStyle/>
        <a:p>
          <a:endParaRPr kumimoji="1" lang="ja-JP" altLang="en-US"/>
        </a:p>
      </dgm:t>
    </dgm:pt>
    <dgm:pt modelId="{83531D95-5F82-4AF2-9EA9-196AED8EA318}" type="pres">
      <dgm:prSet presAssocID="{77B0045D-92D7-4C64-899E-E1E34D10CA82}" presName="node" presStyleLbl="node1" presStyleIdx="0" presStyleCnt="3" custRadScaleRad="100052" custRadScaleInc="2065">
        <dgm:presLayoutVars>
          <dgm:bulletEnabled val="1"/>
        </dgm:presLayoutVars>
      </dgm:prSet>
      <dgm:spPr/>
      <dgm:t>
        <a:bodyPr/>
        <a:lstStyle/>
        <a:p>
          <a:endParaRPr kumimoji="1" lang="ja-JP" altLang="en-US"/>
        </a:p>
      </dgm:t>
    </dgm:pt>
    <dgm:pt modelId="{35E7A196-7E87-4F00-9E38-7D4D0473084B}" type="pres">
      <dgm:prSet presAssocID="{17A0B96B-5101-427F-AACF-6B3252FC39CA}" presName="sibTrans" presStyleLbl="sibTrans2D1" presStyleIdx="0" presStyleCnt="3" custAng="11041500"/>
      <dgm:spPr/>
      <dgm:t>
        <a:bodyPr/>
        <a:lstStyle/>
        <a:p>
          <a:endParaRPr kumimoji="1" lang="ja-JP" altLang="en-US"/>
        </a:p>
      </dgm:t>
    </dgm:pt>
    <dgm:pt modelId="{70686A3F-7A4E-45E9-B957-DA56A328568D}" type="pres">
      <dgm:prSet presAssocID="{17A0B96B-5101-427F-AACF-6B3252FC39CA}" presName="connectorText" presStyleLbl="sibTrans2D1" presStyleIdx="0" presStyleCnt="3"/>
      <dgm:spPr/>
      <dgm:t>
        <a:bodyPr/>
        <a:lstStyle/>
        <a:p>
          <a:endParaRPr kumimoji="1" lang="ja-JP" altLang="en-US"/>
        </a:p>
      </dgm:t>
    </dgm:pt>
    <dgm:pt modelId="{E4AE4B47-B52F-4A0C-844D-04A71046FFB7}" type="pres">
      <dgm:prSet presAssocID="{C46F00E7-52F5-4E36-9530-067EAF1E84BB}" presName="node" presStyleLbl="node1" presStyleIdx="1" presStyleCnt="3">
        <dgm:presLayoutVars>
          <dgm:bulletEnabled val="1"/>
        </dgm:presLayoutVars>
      </dgm:prSet>
      <dgm:spPr/>
      <dgm:t>
        <a:bodyPr/>
        <a:lstStyle/>
        <a:p>
          <a:endParaRPr kumimoji="1" lang="ja-JP" altLang="en-US"/>
        </a:p>
      </dgm:t>
    </dgm:pt>
    <dgm:pt modelId="{09B258CF-0D4D-4896-A6F8-9121D5F097EB}" type="pres">
      <dgm:prSet presAssocID="{EC4A3F0A-16F0-41CF-9E24-B4FE80C0CCFF}" presName="sibTrans" presStyleLbl="sibTrans2D1" presStyleIdx="1" presStyleCnt="3"/>
      <dgm:spPr/>
      <dgm:t>
        <a:bodyPr/>
        <a:lstStyle/>
        <a:p>
          <a:endParaRPr kumimoji="1" lang="ja-JP" altLang="en-US"/>
        </a:p>
      </dgm:t>
    </dgm:pt>
    <dgm:pt modelId="{71A9BB2A-D828-40BA-8FEB-2F39539FFC1C}" type="pres">
      <dgm:prSet presAssocID="{EC4A3F0A-16F0-41CF-9E24-B4FE80C0CCFF}" presName="connectorText" presStyleLbl="sibTrans2D1" presStyleIdx="1" presStyleCnt="3"/>
      <dgm:spPr/>
      <dgm:t>
        <a:bodyPr/>
        <a:lstStyle/>
        <a:p>
          <a:endParaRPr kumimoji="1" lang="ja-JP" altLang="en-US"/>
        </a:p>
      </dgm:t>
    </dgm:pt>
    <dgm:pt modelId="{A2090586-9A72-455E-92BE-52DD5FB17255}" type="pres">
      <dgm:prSet presAssocID="{D900A74A-7DFB-41AF-8B2A-38522C25E2A3}" presName="node" presStyleLbl="node1" presStyleIdx="2" presStyleCnt="3">
        <dgm:presLayoutVars>
          <dgm:bulletEnabled val="1"/>
        </dgm:presLayoutVars>
      </dgm:prSet>
      <dgm:spPr/>
      <dgm:t>
        <a:bodyPr/>
        <a:lstStyle/>
        <a:p>
          <a:endParaRPr kumimoji="1" lang="ja-JP" altLang="en-US"/>
        </a:p>
      </dgm:t>
    </dgm:pt>
    <dgm:pt modelId="{16DDE7A0-466B-42A5-A1C3-CF1E57AD9488}" type="pres">
      <dgm:prSet presAssocID="{086B3515-F38C-409F-B84D-01F1E5AE28A9}" presName="sibTrans" presStyleLbl="sibTrans2D1" presStyleIdx="2" presStyleCnt="3"/>
      <dgm:spPr/>
      <dgm:t>
        <a:bodyPr/>
        <a:lstStyle/>
        <a:p>
          <a:endParaRPr kumimoji="1" lang="ja-JP" altLang="en-US"/>
        </a:p>
      </dgm:t>
    </dgm:pt>
    <dgm:pt modelId="{9F2D1171-56BD-4D81-B76C-708D671159EC}" type="pres">
      <dgm:prSet presAssocID="{086B3515-F38C-409F-B84D-01F1E5AE28A9}" presName="connectorText" presStyleLbl="sibTrans2D1" presStyleIdx="2" presStyleCnt="3"/>
      <dgm:spPr/>
      <dgm:t>
        <a:bodyPr/>
        <a:lstStyle/>
        <a:p>
          <a:endParaRPr kumimoji="1" lang="ja-JP" altLang="en-US"/>
        </a:p>
      </dgm:t>
    </dgm:pt>
  </dgm:ptLst>
  <dgm:cxnLst>
    <dgm:cxn modelId="{D75BCFB6-5666-4973-A8D0-DEDCFFD185B4}" type="presOf" srcId="{EC4A3F0A-16F0-41CF-9E24-B4FE80C0CCFF}" destId="{71A9BB2A-D828-40BA-8FEB-2F39539FFC1C}" srcOrd="1" destOrd="0" presId="urn:microsoft.com/office/officeart/2005/8/layout/cycle2"/>
    <dgm:cxn modelId="{3DD6E893-1805-4EC0-9EF1-5BE88A764A10}" type="presOf" srcId="{17A0B96B-5101-427F-AACF-6B3252FC39CA}" destId="{70686A3F-7A4E-45E9-B957-DA56A328568D}" srcOrd="1" destOrd="0" presId="urn:microsoft.com/office/officeart/2005/8/layout/cycle2"/>
    <dgm:cxn modelId="{4C84AB2D-16B4-477C-84BF-CCFC4B790C97}" type="presOf" srcId="{086B3515-F38C-409F-B84D-01F1E5AE28A9}" destId="{16DDE7A0-466B-42A5-A1C3-CF1E57AD9488}" srcOrd="0" destOrd="0" presId="urn:microsoft.com/office/officeart/2005/8/layout/cycle2"/>
    <dgm:cxn modelId="{E5F88B0C-FF37-444B-B406-D6939D3E27AA}" type="presOf" srcId="{C6C89DE8-FE1D-4436-804A-1931CC52B5BD}" destId="{8EBB5C9C-FB42-4C3D-8F0D-847CF865F291}" srcOrd="0" destOrd="0" presId="urn:microsoft.com/office/officeart/2005/8/layout/cycle2"/>
    <dgm:cxn modelId="{75CDACAB-514E-48EE-82D0-491452B6B1A2}" type="presOf" srcId="{086B3515-F38C-409F-B84D-01F1E5AE28A9}" destId="{9F2D1171-56BD-4D81-B76C-708D671159EC}" srcOrd="1" destOrd="0" presId="urn:microsoft.com/office/officeart/2005/8/layout/cycle2"/>
    <dgm:cxn modelId="{CE678CF2-40DB-4A88-85F5-BE00A9C613A1}" srcId="{C6C89DE8-FE1D-4436-804A-1931CC52B5BD}" destId="{77B0045D-92D7-4C64-899E-E1E34D10CA82}" srcOrd="0" destOrd="0" parTransId="{13E8429C-92CC-4ED7-9CF4-070D98F0B46C}" sibTransId="{17A0B96B-5101-427F-AACF-6B3252FC39CA}"/>
    <dgm:cxn modelId="{CFA06952-9C05-4A26-916D-D09CE919CF1C}" type="presOf" srcId="{17A0B96B-5101-427F-AACF-6B3252FC39CA}" destId="{35E7A196-7E87-4F00-9E38-7D4D0473084B}" srcOrd="0" destOrd="0" presId="urn:microsoft.com/office/officeart/2005/8/layout/cycle2"/>
    <dgm:cxn modelId="{979CC257-6D7E-4556-AC85-3D539D943F3B}" type="presOf" srcId="{EC4A3F0A-16F0-41CF-9E24-B4FE80C0CCFF}" destId="{09B258CF-0D4D-4896-A6F8-9121D5F097EB}" srcOrd="0" destOrd="0" presId="urn:microsoft.com/office/officeart/2005/8/layout/cycle2"/>
    <dgm:cxn modelId="{6D3DF49D-BFFA-4E2E-B4FE-CAFFC595DC8D}" srcId="{C6C89DE8-FE1D-4436-804A-1931CC52B5BD}" destId="{C46F00E7-52F5-4E36-9530-067EAF1E84BB}" srcOrd="1" destOrd="0" parTransId="{2C4DF54E-E9E8-41A0-A01F-359E9D302E78}" sibTransId="{EC4A3F0A-16F0-41CF-9E24-B4FE80C0CCFF}"/>
    <dgm:cxn modelId="{6B7CA5F9-D2B7-4F8C-BC52-5AFF469A732C}" type="presOf" srcId="{C46F00E7-52F5-4E36-9530-067EAF1E84BB}" destId="{E4AE4B47-B52F-4A0C-844D-04A71046FFB7}" srcOrd="0" destOrd="0" presId="urn:microsoft.com/office/officeart/2005/8/layout/cycle2"/>
    <dgm:cxn modelId="{579AAD1C-583D-4478-837D-59B327BDAF13}" type="presOf" srcId="{D900A74A-7DFB-41AF-8B2A-38522C25E2A3}" destId="{A2090586-9A72-455E-92BE-52DD5FB17255}" srcOrd="0" destOrd="0" presId="urn:microsoft.com/office/officeart/2005/8/layout/cycle2"/>
    <dgm:cxn modelId="{1A80D67A-DCA0-485E-B8EF-5A9E1EE24B06}" type="presOf" srcId="{77B0045D-92D7-4C64-899E-E1E34D10CA82}" destId="{83531D95-5F82-4AF2-9EA9-196AED8EA318}" srcOrd="0" destOrd="0" presId="urn:microsoft.com/office/officeart/2005/8/layout/cycle2"/>
    <dgm:cxn modelId="{F6559852-8E80-4B5B-A280-599F810A8360}" srcId="{C6C89DE8-FE1D-4436-804A-1931CC52B5BD}" destId="{D900A74A-7DFB-41AF-8B2A-38522C25E2A3}" srcOrd="2" destOrd="0" parTransId="{8CDBCC18-9E30-4178-921E-92AE94F2BDB9}" sibTransId="{086B3515-F38C-409F-B84D-01F1E5AE28A9}"/>
    <dgm:cxn modelId="{89956F5F-6E57-4139-B3A2-6E06AF0996DF}" type="presParOf" srcId="{8EBB5C9C-FB42-4C3D-8F0D-847CF865F291}" destId="{83531D95-5F82-4AF2-9EA9-196AED8EA318}" srcOrd="0" destOrd="0" presId="urn:microsoft.com/office/officeart/2005/8/layout/cycle2"/>
    <dgm:cxn modelId="{F0EA4EDC-A58F-4DF0-BB26-A6DA91D5631E}" type="presParOf" srcId="{8EBB5C9C-FB42-4C3D-8F0D-847CF865F291}" destId="{35E7A196-7E87-4F00-9E38-7D4D0473084B}" srcOrd="1" destOrd="0" presId="urn:microsoft.com/office/officeart/2005/8/layout/cycle2"/>
    <dgm:cxn modelId="{38CBBB1E-C6BF-432F-8CEC-28936EAD8003}" type="presParOf" srcId="{35E7A196-7E87-4F00-9E38-7D4D0473084B}" destId="{70686A3F-7A4E-45E9-B957-DA56A328568D}" srcOrd="0" destOrd="0" presId="urn:microsoft.com/office/officeart/2005/8/layout/cycle2"/>
    <dgm:cxn modelId="{32837B74-E8F3-47B2-99D8-094A8B1ADDEF}" type="presParOf" srcId="{8EBB5C9C-FB42-4C3D-8F0D-847CF865F291}" destId="{E4AE4B47-B52F-4A0C-844D-04A71046FFB7}" srcOrd="2" destOrd="0" presId="urn:microsoft.com/office/officeart/2005/8/layout/cycle2"/>
    <dgm:cxn modelId="{B2D16300-9615-4535-A8F6-66180CE047D1}" type="presParOf" srcId="{8EBB5C9C-FB42-4C3D-8F0D-847CF865F291}" destId="{09B258CF-0D4D-4896-A6F8-9121D5F097EB}" srcOrd="3" destOrd="0" presId="urn:microsoft.com/office/officeart/2005/8/layout/cycle2"/>
    <dgm:cxn modelId="{FF0E8D06-8968-48E2-8B57-D650D6DBBA65}" type="presParOf" srcId="{09B258CF-0D4D-4896-A6F8-9121D5F097EB}" destId="{71A9BB2A-D828-40BA-8FEB-2F39539FFC1C}" srcOrd="0" destOrd="0" presId="urn:microsoft.com/office/officeart/2005/8/layout/cycle2"/>
    <dgm:cxn modelId="{17071A18-4DD8-426A-B886-2B8822850B11}" type="presParOf" srcId="{8EBB5C9C-FB42-4C3D-8F0D-847CF865F291}" destId="{A2090586-9A72-455E-92BE-52DD5FB17255}" srcOrd="4" destOrd="0" presId="urn:microsoft.com/office/officeart/2005/8/layout/cycle2"/>
    <dgm:cxn modelId="{2BE76D09-C398-4F05-AF1E-B662D3CB8351}" type="presParOf" srcId="{8EBB5C9C-FB42-4C3D-8F0D-847CF865F291}" destId="{16DDE7A0-466B-42A5-A1C3-CF1E57AD9488}" srcOrd="5" destOrd="0" presId="urn:microsoft.com/office/officeart/2005/8/layout/cycle2"/>
    <dgm:cxn modelId="{9C2E49D8-1684-458E-BB9E-F0D26E4A5F1D}" type="presParOf" srcId="{16DDE7A0-466B-42A5-A1C3-CF1E57AD9488}" destId="{9F2D1171-56BD-4D81-B76C-708D671159E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C89DE8-FE1D-4436-804A-1931CC52B5BD}" type="doc">
      <dgm:prSet loTypeId="urn:microsoft.com/office/officeart/2005/8/layout/cycle2" loCatId="cycle" qsTypeId="urn:microsoft.com/office/officeart/2005/8/quickstyle/simple1" qsCatId="simple" csTypeId="urn:microsoft.com/office/officeart/2005/8/colors/colorful1#2" csCatId="colorful" phldr="1"/>
      <dgm:spPr/>
      <dgm:t>
        <a:bodyPr/>
        <a:lstStyle/>
        <a:p>
          <a:endParaRPr kumimoji="1" lang="ja-JP" altLang="en-US"/>
        </a:p>
      </dgm:t>
    </dgm:pt>
    <dgm:pt modelId="{77B0045D-92D7-4C64-899E-E1E34D10CA82}">
      <dgm:prSet phldrT="[テキスト]"/>
      <dgm:spPr/>
      <dgm:t>
        <a:bodyPr/>
        <a:lstStyle/>
        <a:p>
          <a:r>
            <a:rPr kumimoji="1" lang="ja-JP" altLang="en-US" dirty="0" smtClean="0"/>
            <a:t>コア開発者への昇進確率</a:t>
          </a:r>
          <a:endParaRPr kumimoji="1" lang="ja-JP" altLang="en-US" dirty="0"/>
        </a:p>
      </dgm:t>
    </dgm:pt>
    <dgm:pt modelId="{13E8429C-92CC-4ED7-9CF4-070D98F0B46C}" type="parTrans" cxnId="{CE678CF2-40DB-4A88-85F5-BE00A9C613A1}">
      <dgm:prSet/>
      <dgm:spPr/>
      <dgm:t>
        <a:bodyPr/>
        <a:lstStyle/>
        <a:p>
          <a:endParaRPr kumimoji="1" lang="ja-JP" altLang="en-US"/>
        </a:p>
      </dgm:t>
    </dgm:pt>
    <dgm:pt modelId="{17A0B96B-5101-427F-AACF-6B3252FC39CA}" type="sibTrans" cxnId="{CE678CF2-40DB-4A88-85F5-BE00A9C613A1}">
      <dgm:prSet/>
      <dgm:spPr>
        <a:solidFill>
          <a:srgbClr val="0070C0"/>
        </a:solidFill>
      </dgm:spPr>
      <dgm:t>
        <a:bodyPr/>
        <a:lstStyle/>
        <a:p>
          <a:endParaRPr kumimoji="1" lang="ja-JP" altLang="en-US" dirty="0"/>
        </a:p>
      </dgm:t>
    </dgm:pt>
    <dgm:pt modelId="{C46F00E7-52F5-4E36-9530-067EAF1E84BB}">
      <dgm:prSet phldrT="[テキスト]"/>
      <dgm:spPr/>
      <dgm:t>
        <a:bodyPr/>
        <a:lstStyle/>
        <a:p>
          <a:r>
            <a:rPr kumimoji="1" lang="en-US" altLang="ja-JP" dirty="0" smtClean="0"/>
            <a:t>In-degree</a:t>
          </a:r>
          <a:endParaRPr kumimoji="1" lang="ja-JP" altLang="en-US" dirty="0"/>
        </a:p>
      </dgm:t>
    </dgm:pt>
    <dgm:pt modelId="{2C4DF54E-E9E8-41A0-A01F-359E9D302E78}" type="parTrans" cxnId="{6D3DF49D-BFFA-4E2E-B4FE-CAFFC595DC8D}">
      <dgm:prSet/>
      <dgm:spPr/>
      <dgm:t>
        <a:bodyPr/>
        <a:lstStyle/>
        <a:p>
          <a:endParaRPr kumimoji="1" lang="ja-JP" altLang="en-US"/>
        </a:p>
      </dgm:t>
    </dgm:pt>
    <dgm:pt modelId="{EC4A3F0A-16F0-41CF-9E24-B4FE80C0CCFF}" type="sibTrans" cxnId="{6D3DF49D-BFFA-4E2E-B4FE-CAFFC595DC8D}">
      <dgm:prSet/>
      <dgm:spPr>
        <a:solidFill>
          <a:schemeClr val="bg1"/>
        </a:solidFill>
      </dgm:spPr>
      <dgm:t>
        <a:bodyPr/>
        <a:lstStyle/>
        <a:p>
          <a:endParaRPr kumimoji="1" lang="ja-JP" altLang="en-US" dirty="0"/>
        </a:p>
      </dgm:t>
    </dgm:pt>
    <dgm:pt modelId="{D900A74A-7DFB-41AF-8B2A-38522C25E2A3}">
      <dgm:prSet phldrT="[テキスト]"/>
      <dgm:spPr/>
      <dgm:t>
        <a:bodyPr/>
        <a:lstStyle/>
        <a:p>
          <a:r>
            <a:rPr kumimoji="1" lang="ja-JP" altLang="en-US" dirty="0" smtClean="0"/>
            <a:t>パッチ投稿</a:t>
          </a:r>
          <a:endParaRPr kumimoji="1" lang="ja-JP" altLang="en-US" dirty="0"/>
        </a:p>
      </dgm:t>
    </dgm:pt>
    <dgm:pt modelId="{8CDBCC18-9E30-4178-921E-92AE94F2BDB9}" type="parTrans" cxnId="{F6559852-8E80-4B5B-A280-599F810A8360}">
      <dgm:prSet/>
      <dgm:spPr/>
      <dgm:t>
        <a:bodyPr/>
        <a:lstStyle/>
        <a:p>
          <a:endParaRPr kumimoji="1" lang="ja-JP" altLang="en-US"/>
        </a:p>
      </dgm:t>
    </dgm:pt>
    <dgm:pt modelId="{086B3515-F38C-409F-B84D-01F1E5AE28A9}" type="sibTrans" cxnId="{F6559852-8E80-4B5B-A280-599F810A8360}">
      <dgm:prSet/>
      <dgm:spPr>
        <a:solidFill>
          <a:srgbClr val="FF9933"/>
        </a:solidFill>
      </dgm:spPr>
      <dgm:t>
        <a:bodyPr/>
        <a:lstStyle/>
        <a:p>
          <a:endParaRPr kumimoji="1" lang="ja-JP" altLang="en-US" dirty="0"/>
        </a:p>
      </dgm:t>
    </dgm:pt>
    <dgm:pt modelId="{8EBB5C9C-FB42-4C3D-8F0D-847CF865F291}" type="pres">
      <dgm:prSet presAssocID="{C6C89DE8-FE1D-4436-804A-1931CC52B5BD}" presName="cycle" presStyleCnt="0">
        <dgm:presLayoutVars>
          <dgm:dir/>
          <dgm:resizeHandles val="exact"/>
        </dgm:presLayoutVars>
      </dgm:prSet>
      <dgm:spPr/>
      <dgm:t>
        <a:bodyPr/>
        <a:lstStyle/>
        <a:p>
          <a:endParaRPr kumimoji="1" lang="ja-JP" altLang="en-US"/>
        </a:p>
      </dgm:t>
    </dgm:pt>
    <dgm:pt modelId="{83531D95-5F82-4AF2-9EA9-196AED8EA318}" type="pres">
      <dgm:prSet presAssocID="{77B0045D-92D7-4C64-899E-E1E34D10CA82}" presName="node" presStyleLbl="node1" presStyleIdx="0" presStyleCnt="3" custRadScaleRad="100052" custRadScaleInc="2065">
        <dgm:presLayoutVars>
          <dgm:bulletEnabled val="1"/>
        </dgm:presLayoutVars>
      </dgm:prSet>
      <dgm:spPr/>
      <dgm:t>
        <a:bodyPr/>
        <a:lstStyle/>
        <a:p>
          <a:endParaRPr kumimoji="1" lang="ja-JP" altLang="en-US"/>
        </a:p>
      </dgm:t>
    </dgm:pt>
    <dgm:pt modelId="{35E7A196-7E87-4F00-9E38-7D4D0473084B}" type="pres">
      <dgm:prSet presAssocID="{17A0B96B-5101-427F-AACF-6B3252FC39CA}" presName="sibTrans" presStyleLbl="sibTrans2D1" presStyleIdx="0" presStyleCnt="3" custAng="11041500"/>
      <dgm:spPr/>
      <dgm:t>
        <a:bodyPr/>
        <a:lstStyle/>
        <a:p>
          <a:endParaRPr kumimoji="1" lang="ja-JP" altLang="en-US"/>
        </a:p>
      </dgm:t>
    </dgm:pt>
    <dgm:pt modelId="{70686A3F-7A4E-45E9-B957-DA56A328568D}" type="pres">
      <dgm:prSet presAssocID="{17A0B96B-5101-427F-AACF-6B3252FC39CA}" presName="connectorText" presStyleLbl="sibTrans2D1" presStyleIdx="0" presStyleCnt="3"/>
      <dgm:spPr/>
      <dgm:t>
        <a:bodyPr/>
        <a:lstStyle/>
        <a:p>
          <a:endParaRPr kumimoji="1" lang="ja-JP" altLang="en-US"/>
        </a:p>
      </dgm:t>
    </dgm:pt>
    <dgm:pt modelId="{E4AE4B47-B52F-4A0C-844D-04A71046FFB7}" type="pres">
      <dgm:prSet presAssocID="{C46F00E7-52F5-4E36-9530-067EAF1E84BB}" presName="node" presStyleLbl="node1" presStyleIdx="1" presStyleCnt="3">
        <dgm:presLayoutVars>
          <dgm:bulletEnabled val="1"/>
        </dgm:presLayoutVars>
      </dgm:prSet>
      <dgm:spPr/>
      <dgm:t>
        <a:bodyPr/>
        <a:lstStyle/>
        <a:p>
          <a:endParaRPr kumimoji="1" lang="ja-JP" altLang="en-US"/>
        </a:p>
      </dgm:t>
    </dgm:pt>
    <dgm:pt modelId="{09B258CF-0D4D-4896-A6F8-9121D5F097EB}" type="pres">
      <dgm:prSet presAssocID="{EC4A3F0A-16F0-41CF-9E24-B4FE80C0CCFF}" presName="sibTrans" presStyleLbl="sibTrans2D1" presStyleIdx="1" presStyleCnt="3"/>
      <dgm:spPr/>
      <dgm:t>
        <a:bodyPr/>
        <a:lstStyle/>
        <a:p>
          <a:endParaRPr kumimoji="1" lang="ja-JP" altLang="en-US"/>
        </a:p>
      </dgm:t>
    </dgm:pt>
    <dgm:pt modelId="{71A9BB2A-D828-40BA-8FEB-2F39539FFC1C}" type="pres">
      <dgm:prSet presAssocID="{EC4A3F0A-16F0-41CF-9E24-B4FE80C0CCFF}" presName="connectorText" presStyleLbl="sibTrans2D1" presStyleIdx="1" presStyleCnt="3"/>
      <dgm:spPr/>
      <dgm:t>
        <a:bodyPr/>
        <a:lstStyle/>
        <a:p>
          <a:endParaRPr kumimoji="1" lang="ja-JP" altLang="en-US"/>
        </a:p>
      </dgm:t>
    </dgm:pt>
    <dgm:pt modelId="{A2090586-9A72-455E-92BE-52DD5FB17255}" type="pres">
      <dgm:prSet presAssocID="{D900A74A-7DFB-41AF-8B2A-38522C25E2A3}" presName="node" presStyleLbl="node1" presStyleIdx="2" presStyleCnt="3">
        <dgm:presLayoutVars>
          <dgm:bulletEnabled val="1"/>
        </dgm:presLayoutVars>
      </dgm:prSet>
      <dgm:spPr/>
      <dgm:t>
        <a:bodyPr/>
        <a:lstStyle/>
        <a:p>
          <a:endParaRPr kumimoji="1" lang="ja-JP" altLang="en-US"/>
        </a:p>
      </dgm:t>
    </dgm:pt>
    <dgm:pt modelId="{16DDE7A0-466B-42A5-A1C3-CF1E57AD9488}" type="pres">
      <dgm:prSet presAssocID="{086B3515-F38C-409F-B84D-01F1E5AE28A9}" presName="sibTrans" presStyleLbl="sibTrans2D1" presStyleIdx="2" presStyleCnt="3"/>
      <dgm:spPr/>
      <dgm:t>
        <a:bodyPr/>
        <a:lstStyle/>
        <a:p>
          <a:endParaRPr kumimoji="1" lang="ja-JP" altLang="en-US"/>
        </a:p>
      </dgm:t>
    </dgm:pt>
    <dgm:pt modelId="{9F2D1171-56BD-4D81-B76C-708D671159EC}" type="pres">
      <dgm:prSet presAssocID="{086B3515-F38C-409F-B84D-01F1E5AE28A9}" presName="connectorText" presStyleLbl="sibTrans2D1" presStyleIdx="2" presStyleCnt="3"/>
      <dgm:spPr/>
      <dgm:t>
        <a:bodyPr/>
        <a:lstStyle/>
        <a:p>
          <a:endParaRPr kumimoji="1" lang="ja-JP" altLang="en-US"/>
        </a:p>
      </dgm:t>
    </dgm:pt>
  </dgm:ptLst>
  <dgm:cxnLst>
    <dgm:cxn modelId="{E1D47E6F-1C88-4E66-B357-10E9BCA295F6}" type="presOf" srcId="{17A0B96B-5101-427F-AACF-6B3252FC39CA}" destId="{70686A3F-7A4E-45E9-B957-DA56A328568D}" srcOrd="1" destOrd="0" presId="urn:microsoft.com/office/officeart/2005/8/layout/cycle2"/>
    <dgm:cxn modelId="{CE678CF2-40DB-4A88-85F5-BE00A9C613A1}" srcId="{C6C89DE8-FE1D-4436-804A-1931CC52B5BD}" destId="{77B0045D-92D7-4C64-899E-E1E34D10CA82}" srcOrd="0" destOrd="0" parTransId="{13E8429C-92CC-4ED7-9CF4-070D98F0B46C}" sibTransId="{17A0B96B-5101-427F-AACF-6B3252FC39CA}"/>
    <dgm:cxn modelId="{6D3DF49D-BFFA-4E2E-B4FE-CAFFC595DC8D}" srcId="{C6C89DE8-FE1D-4436-804A-1931CC52B5BD}" destId="{C46F00E7-52F5-4E36-9530-067EAF1E84BB}" srcOrd="1" destOrd="0" parTransId="{2C4DF54E-E9E8-41A0-A01F-359E9D302E78}" sibTransId="{EC4A3F0A-16F0-41CF-9E24-B4FE80C0CCFF}"/>
    <dgm:cxn modelId="{31544949-CDE0-4F12-A450-979D6EE6A4FA}" type="presOf" srcId="{D900A74A-7DFB-41AF-8B2A-38522C25E2A3}" destId="{A2090586-9A72-455E-92BE-52DD5FB17255}" srcOrd="0" destOrd="0" presId="urn:microsoft.com/office/officeart/2005/8/layout/cycle2"/>
    <dgm:cxn modelId="{709044FF-12DD-42F7-AE1F-1F6CE2033401}" type="presOf" srcId="{EC4A3F0A-16F0-41CF-9E24-B4FE80C0CCFF}" destId="{71A9BB2A-D828-40BA-8FEB-2F39539FFC1C}" srcOrd="1" destOrd="0" presId="urn:microsoft.com/office/officeart/2005/8/layout/cycle2"/>
    <dgm:cxn modelId="{65C07FB3-3DBB-488C-8AA5-8601257F92C6}" type="presOf" srcId="{17A0B96B-5101-427F-AACF-6B3252FC39CA}" destId="{35E7A196-7E87-4F00-9E38-7D4D0473084B}" srcOrd="0" destOrd="0" presId="urn:microsoft.com/office/officeart/2005/8/layout/cycle2"/>
    <dgm:cxn modelId="{F6559852-8E80-4B5B-A280-599F810A8360}" srcId="{C6C89DE8-FE1D-4436-804A-1931CC52B5BD}" destId="{D900A74A-7DFB-41AF-8B2A-38522C25E2A3}" srcOrd="2" destOrd="0" parTransId="{8CDBCC18-9E30-4178-921E-92AE94F2BDB9}" sibTransId="{086B3515-F38C-409F-B84D-01F1E5AE28A9}"/>
    <dgm:cxn modelId="{25956D0B-EE11-420A-A028-2FBB21E291AD}" type="presOf" srcId="{086B3515-F38C-409F-B84D-01F1E5AE28A9}" destId="{16DDE7A0-466B-42A5-A1C3-CF1E57AD9488}" srcOrd="0" destOrd="0" presId="urn:microsoft.com/office/officeart/2005/8/layout/cycle2"/>
    <dgm:cxn modelId="{2E6ECCB7-0D11-49CC-8AB2-5DD5AAE6E558}" type="presOf" srcId="{C46F00E7-52F5-4E36-9530-067EAF1E84BB}" destId="{E4AE4B47-B52F-4A0C-844D-04A71046FFB7}" srcOrd="0" destOrd="0" presId="urn:microsoft.com/office/officeart/2005/8/layout/cycle2"/>
    <dgm:cxn modelId="{125808A9-0A7A-45FA-BEDA-155386D20D4F}" type="presOf" srcId="{C6C89DE8-FE1D-4436-804A-1931CC52B5BD}" destId="{8EBB5C9C-FB42-4C3D-8F0D-847CF865F291}" srcOrd="0" destOrd="0" presId="urn:microsoft.com/office/officeart/2005/8/layout/cycle2"/>
    <dgm:cxn modelId="{44F46F2F-9CD9-4F34-ABD6-AAB421CFBD00}" type="presOf" srcId="{EC4A3F0A-16F0-41CF-9E24-B4FE80C0CCFF}" destId="{09B258CF-0D4D-4896-A6F8-9121D5F097EB}" srcOrd="0" destOrd="0" presId="urn:microsoft.com/office/officeart/2005/8/layout/cycle2"/>
    <dgm:cxn modelId="{DAEB5F98-CCD0-4731-8F9E-958E90C52F32}" type="presOf" srcId="{77B0045D-92D7-4C64-899E-E1E34D10CA82}" destId="{83531D95-5F82-4AF2-9EA9-196AED8EA318}" srcOrd="0" destOrd="0" presId="urn:microsoft.com/office/officeart/2005/8/layout/cycle2"/>
    <dgm:cxn modelId="{2EB0431A-B0F4-4E8F-9C43-75097369BF56}" type="presOf" srcId="{086B3515-F38C-409F-B84D-01F1E5AE28A9}" destId="{9F2D1171-56BD-4D81-B76C-708D671159EC}" srcOrd="1" destOrd="0" presId="urn:microsoft.com/office/officeart/2005/8/layout/cycle2"/>
    <dgm:cxn modelId="{66BA0567-BE15-4DC4-9577-1A0B8887BD2B}" type="presParOf" srcId="{8EBB5C9C-FB42-4C3D-8F0D-847CF865F291}" destId="{83531D95-5F82-4AF2-9EA9-196AED8EA318}" srcOrd="0" destOrd="0" presId="urn:microsoft.com/office/officeart/2005/8/layout/cycle2"/>
    <dgm:cxn modelId="{2478335B-93E6-4C02-BB3A-C43986789F98}" type="presParOf" srcId="{8EBB5C9C-FB42-4C3D-8F0D-847CF865F291}" destId="{35E7A196-7E87-4F00-9E38-7D4D0473084B}" srcOrd="1" destOrd="0" presId="urn:microsoft.com/office/officeart/2005/8/layout/cycle2"/>
    <dgm:cxn modelId="{1CA3B58B-9C6A-42EE-B741-3AF03E790A7D}" type="presParOf" srcId="{35E7A196-7E87-4F00-9E38-7D4D0473084B}" destId="{70686A3F-7A4E-45E9-B957-DA56A328568D}" srcOrd="0" destOrd="0" presId="urn:microsoft.com/office/officeart/2005/8/layout/cycle2"/>
    <dgm:cxn modelId="{CA2B6890-F5E1-40D3-AA4C-55629E18B6FC}" type="presParOf" srcId="{8EBB5C9C-FB42-4C3D-8F0D-847CF865F291}" destId="{E4AE4B47-B52F-4A0C-844D-04A71046FFB7}" srcOrd="2" destOrd="0" presId="urn:microsoft.com/office/officeart/2005/8/layout/cycle2"/>
    <dgm:cxn modelId="{20959120-6D9D-4983-A20D-7A23D4BECD50}" type="presParOf" srcId="{8EBB5C9C-FB42-4C3D-8F0D-847CF865F291}" destId="{09B258CF-0D4D-4896-A6F8-9121D5F097EB}" srcOrd="3" destOrd="0" presId="urn:microsoft.com/office/officeart/2005/8/layout/cycle2"/>
    <dgm:cxn modelId="{329BC9E9-463D-4D1B-9428-6DC4C22C18DD}" type="presParOf" srcId="{09B258CF-0D4D-4896-A6F8-9121D5F097EB}" destId="{71A9BB2A-D828-40BA-8FEB-2F39539FFC1C}" srcOrd="0" destOrd="0" presId="urn:microsoft.com/office/officeart/2005/8/layout/cycle2"/>
    <dgm:cxn modelId="{BAB3F47E-E63B-4231-8B7A-FDA12FDB434A}" type="presParOf" srcId="{8EBB5C9C-FB42-4C3D-8F0D-847CF865F291}" destId="{A2090586-9A72-455E-92BE-52DD5FB17255}" srcOrd="4" destOrd="0" presId="urn:microsoft.com/office/officeart/2005/8/layout/cycle2"/>
    <dgm:cxn modelId="{E7C506C4-D833-4075-B50B-8CCF0E57B47A}" type="presParOf" srcId="{8EBB5C9C-FB42-4C3D-8F0D-847CF865F291}" destId="{16DDE7A0-466B-42A5-A1C3-CF1E57AD9488}" srcOrd="5" destOrd="0" presId="urn:microsoft.com/office/officeart/2005/8/layout/cycle2"/>
    <dgm:cxn modelId="{9E6DFA22-E107-4384-B8D4-8E0242546F5B}" type="presParOf" srcId="{16DDE7A0-466B-42A5-A1C3-CF1E57AD9488}" destId="{9F2D1171-56BD-4D81-B76C-708D671159E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6C89DE8-FE1D-4436-804A-1931CC52B5BD}" type="doc">
      <dgm:prSet loTypeId="urn:microsoft.com/office/officeart/2005/8/layout/cycle2" loCatId="cycle" qsTypeId="urn:microsoft.com/office/officeart/2005/8/quickstyle/simple1" qsCatId="simple" csTypeId="urn:microsoft.com/office/officeart/2005/8/colors/colorful1#2" csCatId="colorful" phldr="1"/>
      <dgm:spPr/>
      <dgm:t>
        <a:bodyPr/>
        <a:lstStyle/>
        <a:p>
          <a:endParaRPr kumimoji="1" lang="ja-JP" altLang="en-US"/>
        </a:p>
      </dgm:t>
    </dgm:pt>
    <dgm:pt modelId="{77B0045D-92D7-4C64-899E-E1E34D10CA82}">
      <dgm:prSet phldrT="[テキスト]"/>
      <dgm:spPr/>
      <dgm:t>
        <a:bodyPr/>
        <a:lstStyle/>
        <a:p>
          <a:r>
            <a:rPr kumimoji="1" lang="ja-JP" altLang="en-US" dirty="0" smtClean="0"/>
            <a:t>コア開発者になれる確率</a:t>
          </a:r>
          <a:endParaRPr kumimoji="1" lang="ja-JP" altLang="en-US" dirty="0"/>
        </a:p>
      </dgm:t>
    </dgm:pt>
    <dgm:pt modelId="{13E8429C-92CC-4ED7-9CF4-070D98F0B46C}" type="parTrans" cxnId="{CE678CF2-40DB-4A88-85F5-BE00A9C613A1}">
      <dgm:prSet/>
      <dgm:spPr/>
      <dgm:t>
        <a:bodyPr/>
        <a:lstStyle/>
        <a:p>
          <a:endParaRPr kumimoji="1" lang="ja-JP" altLang="en-US"/>
        </a:p>
      </dgm:t>
    </dgm:pt>
    <dgm:pt modelId="{17A0B96B-5101-427F-AACF-6B3252FC39CA}" type="sibTrans" cxnId="{CE678CF2-40DB-4A88-85F5-BE00A9C613A1}">
      <dgm:prSet/>
      <dgm:spPr>
        <a:solidFill>
          <a:srgbClr val="0070C0"/>
        </a:solidFill>
      </dgm:spPr>
      <dgm:t>
        <a:bodyPr/>
        <a:lstStyle/>
        <a:p>
          <a:endParaRPr kumimoji="1" lang="ja-JP" altLang="en-US"/>
        </a:p>
      </dgm:t>
    </dgm:pt>
    <dgm:pt modelId="{C46F00E7-52F5-4E36-9530-067EAF1E84BB}">
      <dgm:prSet phldrT="[テキスト]"/>
      <dgm:spPr/>
      <dgm:t>
        <a:bodyPr/>
        <a:lstStyle/>
        <a:p>
          <a:r>
            <a:rPr kumimoji="1" lang="en-US" altLang="ja-JP" dirty="0" smtClean="0"/>
            <a:t>In-degree</a:t>
          </a:r>
          <a:endParaRPr kumimoji="1" lang="ja-JP" altLang="en-US" dirty="0"/>
        </a:p>
      </dgm:t>
    </dgm:pt>
    <dgm:pt modelId="{2C4DF54E-E9E8-41A0-A01F-359E9D302E78}" type="parTrans" cxnId="{6D3DF49D-BFFA-4E2E-B4FE-CAFFC595DC8D}">
      <dgm:prSet/>
      <dgm:spPr/>
      <dgm:t>
        <a:bodyPr/>
        <a:lstStyle/>
        <a:p>
          <a:endParaRPr kumimoji="1" lang="ja-JP" altLang="en-US"/>
        </a:p>
      </dgm:t>
    </dgm:pt>
    <dgm:pt modelId="{EC4A3F0A-16F0-41CF-9E24-B4FE80C0CCFF}" type="sibTrans" cxnId="{6D3DF49D-BFFA-4E2E-B4FE-CAFFC595DC8D}">
      <dgm:prSet/>
      <dgm:spPr>
        <a:solidFill>
          <a:schemeClr val="bg1"/>
        </a:solidFill>
      </dgm:spPr>
      <dgm:t>
        <a:bodyPr/>
        <a:lstStyle/>
        <a:p>
          <a:endParaRPr kumimoji="1" lang="ja-JP" altLang="en-US"/>
        </a:p>
      </dgm:t>
    </dgm:pt>
    <dgm:pt modelId="{D900A74A-7DFB-41AF-8B2A-38522C25E2A3}">
      <dgm:prSet phldrT="[テキスト]"/>
      <dgm:spPr/>
      <dgm:t>
        <a:bodyPr/>
        <a:lstStyle/>
        <a:p>
          <a:r>
            <a:rPr kumimoji="1" lang="ja-JP" altLang="en-US" dirty="0" smtClean="0"/>
            <a:t>パッチ投稿数</a:t>
          </a:r>
          <a:endParaRPr kumimoji="1" lang="ja-JP" altLang="en-US" dirty="0"/>
        </a:p>
      </dgm:t>
    </dgm:pt>
    <dgm:pt modelId="{8CDBCC18-9E30-4178-921E-92AE94F2BDB9}" type="parTrans" cxnId="{F6559852-8E80-4B5B-A280-599F810A8360}">
      <dgm:prSet/>
      <dgm:spPr/>
      <dgm:t>
        <a:bodyPr/>
        <a:lstStyle/>
        <a:p>
          <a:endParaRPr kumimoji="1" lang="ja-JP" altLang="en-US"/>
        </a:p>
      </dgm:t>
    </dgm:pt>
    <dgm:pt modelId="{086B3515-F38C-409F-B84D-01F1E5AE28A9}" type="sibTrans" cxnId="{F6559852-8E80-4B5B-A280-599F810A8360}">
      <dgm:prSet/>
      <dgm:spPr>
        <a:solidFill>
          <a:srgbClr val="FF9933"/>
        </a:solidFill>
      </dgm:spPr>
      <dgm:t>
        <a:bodyPr/>
        <a:lstStyle/>
        <a:p>
          <a:endParaRPr kumimoji="1" lang="ja-JP" altLang="en-US"/>
        </a:p>
      </dgm:t>
    </dgm:pt>
    <dgm:pt modelId="{8EBB5C9C-FB42-4C3D-8F0D-847CF865F291}" type="pres">
      <dgm:prSet presAssocID="{C6C89DE8-FE1D-4436-804A-1931CC52B5BD}" presName="cycle" presStyleCnt="0">
        <dgm:presLayoutVars>
          <dgm:dir/>
          <dgm:resizeHandles val="exact"/>
        </dgm:presLayoutVars>
      </dgm:prSet>
      <dgm:spPr/>
      <dgm:t>
        <a:bodyPr/>
        <a:lstStyle/>
        <a:p>
          <a:endParaRPr kumimoji="1" lang="ja-JP" altLang="en-US"/>
        </a:p>
      </dgm:t>
    </dgm:pt>
    <dgm:pt modelId="{83531D95-5F82-4AF2-9EA9-196AED8EA318}" type="pres">
      <dgm:prSet presAssocID="{77B0045D-92D7-4C64-899E-E1E34D10CA82}" presName="node" presStyleLbl="node1" presStyleIdx="0" presStyleCnt="3" custRadScaleRad="100052" custRadScaleInc="2065">
        <dgm:presLayoutVars>
          <dgm:bulletEnabled val="1"/>
        </dgm:presLayoutVars>
      </dgm:prSet>
      <dgm:spPr/>
      <dgm:t>
        <a:bodyPr/>
        <a:lstStyle/>
        <a:p>
          <a:endParaRPr kumimoji="1" lang="ja-JP" altLang="en-US"/>
        </a:p>
      </dgm:t>
    </dgm:pt>
    <dgm:pt modelId="{35E7A196-7E87-4F00-9E38-7D4D0473084B}" type="pres">
      <dgm:prSet presAssocID="{17A0B96B-5101-427F-AACF-6B3252FC39CA}" presName="sibTrans" presStyleLbl="sibTrans2D1" presStyleIdx="0" presStyleCnt="3" custAng="11041500"/>
      <dgm:spPr/>
      <dgm:t>
        <a:bodyPr/>
        <a:lstStyle/>
        <a:p>
          <a:endParaRPr kumimoji="1" lang="ja-JP" altLang="en-US"/>
        </a:p>
      </dgm:t>
    </dgm:pt>
    <dgm:pt modelId="{70686A3F-7A4E-45E9-B957-DA56A328568D}" type="pres">
      <dgm:prSet presAssocID="{17A0B96B-5101-427F-AACF-6B3252FC39CA}" presName="connectorText" presStyleLbl="sibTrans2D1" presStyleIdx="0" presStyleCnt="3"/>
      <dgm:spPr/>
      <dgm:t>
        <a:bodyPr/>
        <a:lstStyle/>
        <a:p>
          <a:endParaRPr kumimoji="1" lang="ja-JP" altLang="en-US"/>
        </a:p>
      </dgm:t>
    </dgm:pt>
    <dgm:pt modelId="{E4AE4B47-B52F-4A0C-844D-04A71046FFB7}" type="pres">
      <dgm:prSet presAssocID="{C46F00E7-52F5-4E36-9530-067EAF1E84BB}" presName="node" presStyleLbl="node1" presStyleIdx="1" presStyleCnt="3">
        <dgm:presLayoutVars>
          <dgm:bulletEnabled val="1"/>
        </dgm:presLayoutVars>
      </dgm:prSet>
      <dgm:spPr/>
      <dgm:t>
        <a:bodyPr/>
        <a:lstStyle/>
        <a:p>
          <a:endParaRPr kumimoji="1" lang="ja-JP" altLang="en-US"/>
        </a:p>
      </dgm:t>
    </dgm:pt>
    <dgm:pt modelId="{09B258CF-0D4D-4896-A6F8-9121D5F097EB}" type="pres">
      <dgm:prSet presAssocID="{EC4A3F0A-16F0-41CF-9E24-B4FE80C0CCFF}" presName="sibTrans" presStyleLbl="sibTrans2D1" presStyleIdx="1" presStyleCnt="3"/>
      <dgm:spPr/>
      <dgm:t>
        <a:bodyPr/>
        <a:lstStyle/>
        <a:p>
          <a:endParaRPr kumimoji="1" lang="ja-JP" altLang="en-US"/>
        </a:p>
      </dgm:t>
    </dgm:pt>
    <dgm:pt modelId="{71A9BB2A-D828-40BA-8FEB-2F39539FFC1C}" type="pres">
      <dgm:prSet presAssocID="{EC4A3F0A-16F0-41CF-9E24-B4FE80C0CCFF}" presName="connectorText" presStyleLbl="sibTrans2D1" presStyleIdx="1" presStyleCnt="3"/>
      <dgm:spPr/>
      <dgm:t>
        <a:bodyPr/>
        <a:lstStyle/>
        <a:p>
          <a:endParaRPr kumimoji="1" lang="ja-JP" altLang="en-US"/>
        </a:p>
      </dgm:t>
    </dgm:pt>
    <dgm:pt modelId="{A2090586-9A72-455E-92BE-52DD5FB17255}" type="pres">
      <dgm:prSet presAssocID="{D900A74A-7DFB-41AF-8B2A-38522C25E2A3}" presName="node" presStyleLbl="node1" presStyleIdx="2" presStyleCnt="3">
        <dgm:presLayoutVars>
          <dgm:bulletEnabled val="1"/>
        </dgm:presLayoutVars>
      </dgm:prSet>
      <dgm:spPr/>
      <dgm:t>
        <a:bodyPr/>
        <a:lstStyle/>
        <a:p>
          <a:endParaRPr kumimoji="1" lang="ja-JP" altLang="en-US"/>
        </a:p>
      </dgm:t>
    </dgm:pt>
    <dgm:pt modelId="{16DDE7A0-466B-42A5-A1C3-CF1E57AD9488}" type="pres">
      <dgm:prSet presAssocID="{086B3515-F38C-409F-B84D-01F1E5AE28A9}" presName="sibTrans" presStyleLbl="sibTrans2D1" presStyleIdx="2" presStyleCnt="3"/>
      <dgm:spPr/>
      <dgm:t>
        <a:bodyPr/>
        <a:lstStyle/>
        <a:p>
          <a:endParaRPr kumimoji="1" lang="ja-JP" altLang="en-US"/>
        </a:p>
      </dgm:t>
    </dgm:pt>
    <dgm:pt modelId="{9F2D1171-56BD-4D81-B76C-708D671159EC}" type="pres">
      <dgm:prSet presAssocID="{086B3515-F38C-409F-B84D-01F1E5AE28A9}" presName="connectorText" presStyleLbl="sibTrans2D1" presStyleIdx="2" presStyleCnt="3"/>
      <dgm:spPr/>
      <dgm:t>
        <a:bodyPr/>
        <a:lstStyle/>
        <a:p>
          <a:endParaRPr kumimoji="1" lang="ja-JP" altLang="en-US"/>
        </a:p>
      </dgm:t>
    </dgm:pt>
  </dgm:ptLst>
  <dgm:cxnLst>
    <dgm:cxn modelId="{7CF95EE3-B781-4745-9B8A-29E2E50B57E7}" type="presOf" srcId="{086B3515-F38C-409F-B84D-01F1E5AE28A9}" destId="{16DDE7A0-466B-42A5-A1C3-CF1E57AD9488}" srcOrd="0" destOrd="0" presId="urn:microsoft.com/office/officeart/2005/8/layout/cycle2"/>
    <dgm:cxn modelId="{7A017456-B99D-4E72-8084-E6B75D812F80}" type="presOf" srcId="{EC4A3F0A-16F0-41CF-9E24-B4FE80C0CCFF}" destId="{09B258CF-0D4D-4896-A6F8-9121D5F097EB}" srcOrd="0" destOrd="0" presId="urn:microsoft.com/office/officeart/2005/8/layout/cycle2"/>
    <dgm:cxn modelId="{DDB7AC5D-53B3-484B-A328-047345428B22}" type="presOf" srcId="{D900A74A-7DFB-41AF-8B2A-38522C25E2A3}" destId="{A2090586-9A72-455E-92BE-52DD5FB17255}" srcOrd="0" destOrd="0" presId="urn:microsoft.com/office/officeart/2005/8/layout/cycle2"/>
    <dgm:cxn modelId="{AAA6C494-443D-463A-BA89-8FDA39A4BB3B}" type="presOf" srcId="{C46F00E7-52F5-4E36-9530-067EAF1E84BB}" destId="{E4AE4B47-B52F-4A0C-844D-04A71046FFB7}" srcOrd="0" destOrd="0" presId="urn:microsoft.com/office/officeart/2005/8/layout/cycle2"/>
    <dgm:cxn modelId="{CE678CF2-40DB-4A88-85F5-BE00A9C613A1}" srcId="{C6C89DE8-FE1D-4436-804A-1931CC52B5BD}" destId="{77B0045D-92D7-4C64-899E-E1E34D10CA82}" srcOrd="0" destOrd="0" parTransId="{13E8429C-92CC-4ED7-9CF4-070D98F0B46C}" sibTransId="{17A0B96B-5101-427F-AACF-6B3252FC39CA}"/>
    <dgm:cxn modelId="{EA98CD94-EFF2-41D6-A499-199C434DD68E}" type="presOf" srcId="{77B0045D-92D7-4C64-899E-E1E34D10CA82}" destId="{83531D95-5F82-4AF2-9EA9-196AED8EA318}" srcOrd="0" destOrd="0" presId="urn:microsoft.com/office/officeart/2005/8/layout/cycle2"/>
    <dgm:cxn modelId="{0616CDE0-6149-4970-A7BA-94C8F7D0772B}" type="presOf" srcId="{EC4A3F0A-16F0-41CF-9E24-B4FE80C0CCFF}" destId="{71A9BB2A-D828-40BA-8FEB-2F39539FFC1C}" srcOrd="1" destOrd="0" presId="urn:microsoft.com/office/officeart/2005/8/layout/cycle2"/>
    <dgm:cxn modelId="{6D3DF49D-BFFA-4E2E-B4FE-CAFFC595DC8D}" srcId="{C6C89DE8-FE1D-4436-804A-1931CC52B5BD}" destId="{C46F00E7-52F5-4E36-9530-067EAF1E84BB}" srcOrd="1" destOrd="0" parTransId="{2C4DF54E-E9E8-41A0-A01F-359E9D302E78}" sibTransId="{EC4A3F0A-16F0-41CF-9E24-B4FE80C0CCFF}"/>
    <dgm:cxn modelId="{08495A45-47A6-4089-AF9D-4F01EDDE6AB0}" type="presOf" srcId="{17A0B96B-5101-427F-AACF-6B3252FC39CA}" destId="{70686A3F-7A4E-45E9-B957-DA56A328568D}" srcOrd="1" destOrd="0" presId="urn:microsoft.com/office/officeart/2005/8/layout/cycle2"/>
    <dgm:cxn modelId="{94EE8F50-6F1C-4CF7-9F9E-F63D1A874201}" type="presOf" srcId="{17A0B96B-5101-427F-AACF-6B3252FC39CA}" destId="{35E7A196-7E87-4F00-9E38-7D4D0473084B}" srcOrd="0" destOrd="0" presId="urn:microsoft.com/office/officeart/2005/8/layout/cycle2"/>
    <dgm:cxn modelId="{FCEF074F-8505-466D-B7FF-A87740F9CF20}" type="presOf" srcId="{086B3515-F38C-409F-B84D-01F1E5AE28A9}" destId="{9F2D1171-56BD-4D81-B76C-708D671159EC}" srcOrd="1" destOrd="0" presId="urn:microsoft.com/office/officeart/2005/8/layout/cycle2"/>
    <dgm:cxn modelId="{990E7139-3FB4-443B-856E-A5BA533CF9A6}" type="presOf" srcId="{C6C89DE8-FE1D-4436-804A-1931CC52B5BD}" destId="{8EBB5C9C-FB42-4C3D-8F0D-847CF865F291}" srcOrd="0" destOrd="0" presId="urn:microsoft.com/office/officeart/2005/8/layout/cycle2"/>
    <dgm:cxn modelId="{F6559852-8E80-4B5B-A280-599F810A8360}" srcId="{C6C89DE8-FE1D-4436-804A-1931CC52B5BD}" destId="{D900A74A-7DFB-41AF-8B2A-38522C25E2A3}" srcOrd="2" destOrd="0" parTransId="{8CDBCC18-9E30-4178-921E-92AE94F2BDB9}" sibTransId="{086B3515-F38C-409F-B84D-01F1E5AE28A9}"/>
    <dgm:cxn modelId="{79159915-6B38-4777-9008-D71F6675EEFF}" type="presParOf" srcId="{8EBB5C9C-FB42-4C3D-8F0D-847CF865F291}" destId="{83531D95-5F82-4AF2-9EA9-196AED8EA318}" srcOrd="0" destOrd="0" presId="urn:microsoft.com/office/officeart/2005/8/layout/cycle2"/>
    <dgm:cxn modelId="{A219566E-74F5-4E4E-AA3F-956F9F3ED4E5}" type="presParOf" srcId="{8EBB5C9C-FB42-4C3D-8F0D-847CF865F291}" destId="{35E7A196-7E87-4F00-9E38-7D4D0473084B}" srcOrd="1" destOrd="0" presId="urn:microsoft.com/office/officeart/2005/8/layout/cycle2"/>
    <dgm:cxn modelId="{986B512E-1043-4C00-88B3-A91CF7CB8C27}" type="presParOf" srcId="{35E7A196-7E87-4F00-9E38-7D4D0473084B}" destId="{70686A3F-7A4E-45E9-B957-DA56A328568D}" srcOrd="0" destOrd="0" presId="urn:microsoft.com/office/officeart/2005/8/layout/cycle2"/>
    <dgm:cxn modelId="{1D489FC3-7DFA-4BAF-A6F9-7AAB6D905F7F}" type="presParOf" srcId="{8EBB5C9C-FB42-4C3D-8F0D-847CF865F291}" destId="{E4AE4B47-B52F-4A0C-844D-04A71046FFB7}" srcOrd="2" destOrd="0" presId="urn:microsoft.com/office/officeart/2005/8/layout/cycle2"/>
    <dgm:cxn modelId="{A77CF5F1-3677-4658-BD8A-67524662723A}" type="presParOf" srcId="{8EBB5C9C-FB42-4C3D-8F0D-847CF865F291}" destId="{09B258CF-0D4D-4896-A6F8-9121D5F097EB}" srcOrd="3" destOrd="0" presId="urn:microsoft.com/office/officeart/2005/8/layout/cycle2"/>
    <dgm:cxn modelId="{795A24EC-8F44-4967-8118-30E6C5CFB32F}" type="presParOf" srcId="{09B258CF-0D4D-4896-A6F8-9121D5F097EB}" destId="{71A9BB2A-D828-40BA-8FEB-2F39539FFC1C}" srcOrd="0" destOrd="0" presId="urn:microsoft.com/office/officeart/2005/8/layout/cycle2"/>
    <dgm:cxn modelId="{1A306207-8DC1-47BB-BA91-24B10B52F11E}" type="presParOf" srcId="{8EBB5C9C-FB42-4C3D-8F0D-847CF865F291}" destId="{A2090586-9A72-455E-92BE-52DD5FB17255}" srcOrd="4" destOrd="0" presId="urn:microsoft.com/office/officeart/2005/8/layout/cycle2"/>
    <dgm:cxn modelId="{43B4CBED-AB32-457E-A44C-A1024ACCE8B9}" type="presParOf" srcId="{8EBB5C9C-FB42-4C3D-8F0D-847CF865F291}" destId="{16DDE7A0-466B-42A5-A1C3-CF1E57AD9488}" srcOrd="5" destOrd="0" presId="urn:microsoft.com/office/officeart/2005/8/layout/cycle2"/>
    <dgm:cxn modelId="{F664ADEC-36AB-4207-9A50-4175F51AF049}" type="presParOf" srcId="{16DDE7A0-466B-42A5-A1C3-CF1E57AD9488}" destId="{9F2D1171-56BD-4D81-B76C-708D671159E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9E9523-1567-446C-9E31-AE9E9A54A0C8}">
      <dsp:nvSpPr>
        <dsp:cNvPr id="0" name=""/>
        <dsp:cNvSpPr/>
      </dsp:nvSpPr>
      <dsp:spPr>
        <a:xfrm>
          <a:off x="453650" y="0"/>
          <a:ext cx="5141371" cy="3312369"/>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BB307-AAA6-46D6-BDF6-7C42990BD88C}">
      <dsp:nvSpPr>
        <dsp:cNvPr id="0" name=""/>
        <dsp:cNvSpPr/>
      </dsp:nvSpPr>
      <dsp:spPr>
        <a:xfrm>
          <a:off x="1661" y="993710"/>
          <a:ext cx="967255" cy="1324947"/>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メーリングリストに参加する</a:t>
          </a:r>
          <a:endParaRPr kumimoji="1" lang="ja-JP" altLang="en-US" sz="1600" kern="1200" dirty="0"/>
        </a:p>
      </dsp:txBody>
      <dsp:txXfrm>
        <a:off x="48878" y="1040927"/>
        <a:ext cx="872821" cy="1230513"/>
      </dsp:txXfrm>
    </dsp:sp>
    <dsp:sp modelId="{AA204E13-BEC4-4722-9B44-B6BDD734BD72}">
      <dsp:nvSpPr>
        <dsp:cNvPr id="0" name=""/>
        <dsp:cNvSpPr/>
      </dsp:nvSpPr>
      <dsp:spPr>
        <a:xfrm>
          <a:off x="1017280" y="993710"/>
          <a:ext cx="967255" cy="1324947"/>
        </a:xfrm>
        <a:prstGeom prst="roundRect">
          <a:avLst/>
        </a:prstGeom>
        <a:solidFill>
          <a:schemeClr val="accent2">
            <a:hueOff val="-1708697"/>
            <a:satOff val="4992"/>
            <a:lumOff val="-94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たくさんのパッチを投稿する</a:t>
          </a:r>
          <a:endParaRPr kumimoji="1" lang="ja-JP" altLang="en-US" sz="1600" kern="1200" dirty="0"/>
        </a:p>
      </dsp:txBody>
      <dsp:txXfrm>
        <a:off x="1064497" y="1040927"/>
        <a:ext cx="872821" cy="1230513"/>
      </dsp:txXfrm>
    </dsp:sp>
    <dsp:sp modelId="{C5EE61AB-6F74-4183-9EB9-F190386A7011}">
      <dsp:nvSpPr>
        <dsp:cNvPr id="0" name=""/>
        <dsp:cNvSpPr/>
      </dsp:nvSpPr>
      <dsp:spPr>
        <a:xfrm>
          <a:off x="2032898" y="993710"/>
          <a:ext cx="967255" cy="1324947"/>
        </a:xfrm>
        <a:prstGeom prst="roundRect">
          <a:avLst/>
        </a:prstGeom>
        <a:solidFill>
          <a:schemeClr val="accent2">
            <a:hueOff val="-3417395"/>
            <a:satOff val="9985"/>
            <a:lumOff val="-188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一つパッチが採用される</a:t>
          </a:r>
          <a:endParaRPr kumimoji="1" lang="ja-JP" altLang="en-US" sz="1600" kern="1200" dirty="0"/>
        </a:p>
      </dsp:txBody>
      <dsp:txXfrm>
        <a:off x="2080115" y="1040927"/>
        <a:ext cx="872821" cy="1230513"/>
      </dsp:txXfrm>
    </dsp:sp>
    <dsp:sp modelId="{B6CB0F7F-B556-4603-B6ED-6794DF0DE13B}">
      <dsp:nvSpPr>
        <dsp:cNvPr id="0" name=""/>
        <dsp:cNvSpPr/>
      </dsp:nvSpPr>
      <dsp:spPr>
        <a:xfrm>
          <a:off x="3048517" y="993710"/>
          <a:ext cx="967255" cy="1324947"/>
        </a:xfrm>
        <a:prstGeom prst="roundRect">
          <a:avLst/>
        </a:prstGeom>
        <a:solidFill>
          <a:schemeClr val="accent2">
            <a:hueOff val="-5126093"/>
            <a:satOff val="14977"/>
            <a:lumOff val="-282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たくさんのパッチが採用される</a:t>
          </a:r>
          <a:endParaRPr kumimoji="1" lang="ja-JP" altLang="en-US" sz="1600" kern="1200" dirty="0"/>
        </a:p>
      </dsp:txBody>
      <dsp:txXfrm>
        <a:off x="3095734" y="1040927"/>
        <a:ext cx="872821" cy="1230513"/>
      </dsp:txXfrm>
    </dsp:sp>
    <dsp:sp modelId="{49A7C474-EE98-44B3-9D07-EC74BE1D1B0B}">
      <dsp:nvSpPr>
        <dsp:cNvPr id="0" name=""/>
        <dsp:cNvSpPr/>
      </dsp:nvSpPr>
      <dsp:spPr>
        <a:xfrm>
          <a:off x="4064136" y="993710"/>
          <a:ext cx="967255" cy="1324947"/>
        </a:xfrm>
        <a:prstGeom prst="roundRect">
          <a:avLst/>
        </a:prstGeom>
        <a:solidFill>
          <a:schemeClr val="accent2">
            <a:hueOff val="-6834790"/>
            <a:satOff val="19970"/>
            <a:lumOff val="-376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コアメンバーに立候補する</a:t>
          </a:r>
          <a:endParaRPr kumimoji="1" lang="ja-JP" altLang="en-US" sz="1600" kern="1200" dirty="0"/>
        </a:p>
      </dsp:txBody>
      <dsp:txXfrm>
        <a:off x="4111353" y="1040927"/>
        <a:ext cx="872821" cy="1230513"/>
      </dsp:txXfrm>
    </dsp:sp>
    <dsp:sp modelId="{582C8C79-8DAC-4F58-A096-174859AB0546}">
      <dsp:nvSpPr>
        <dsp:cNvPr id="0" name=""/>
        <dsp:cNvSpPr/>
      </dsp:nvSpPr>
      <dsp:spPr>
        <a:xfrm>
          <a:off x="5079754" y="993710"/>
          <a:ext cx="967255" cy="1324947"/>
        </a:xfrm>
        <a:prstGeom prst="roundRect">
          <a:avLst/>
        </a:prstGeom>
        <a:solidFill>
          <a:schemeClr val="accent2">
            <a:hueOff val="-8543487"/>
            <a:satOff val="24962"/>
            <a:lumOff val="-470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選ばれる</a:t>
          </a:r>
          <a:endParaRPr kumimoji="1" lang="ja-JP" altLang="en-US" sz="1600" kern="1200" dirty="0"/>
        </a:p>
      </dsp:txBody>
      <dsp:txXfrm>
        <a:off x="5126971" y="1040927"/>
        <a:ext cx="872821" cy="12305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9E9523-1567-446C-9E31-AE9E9A54A0C8}">
      <dsp:nvSpPr>
        <dsp:cNvPr id="0" name=""/>
        <dsp:cNvSpPr/>
      </dsp:nvSpPr>
      <dsp:spPr>
        <a:xfrm>
          <a:off x="453650" y="0"/>
          <a:ext cx="5141371" cy="3312369"/>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BB307-AAA6-46D6-BDF6-7C42990BD88C}">
      <dsp:nvSpPr>
        <dsp:cNvPr id="0" name=""/>
        <dsp:cNvSpPr/>
      </dsp:nvSpPr>
      <dsp:spPr>
        <a:xfrm>
          <a:off x="1661" y="993710"/>
          <a:ext cx="967255" cy="1324947"/>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メーリングリストに参加する</a:t>
          </a:r>
          <a:endParaRPr kumimoji="1" lang="ja-JP" altLang="en-US" sz="1600" kern="1200" dirty="0"/>
        </a:p>
      </dsp:txBody>
      <dsp:txXfrm>
        <a:off x="48878" y="1040927"/>
        <a:ext cx="872821" cy="1230513"/>
      </dsp:txXfrm>
    </dsp:sp>
    <dsp:sp modelId="{AA204E13-BEC4-4722-9B44-B6BDD734BD72}">
      <dsp:nvSpPr>
        <dsp:cNvPr id="0" name=""/>
        <dsp:cNvSpPr/>
      </dsp:nvSpPr>
      <dsp:spPr>
        <a:xfrm>
          <a:off x="1017280" y="993710"/>
          <a:ext cx="967255" cy="1324947"/>
        </a:xfrm>
        <a:prstGeom prst="roundRect">
          <a:avLst/>
        </a:prstGeom>
        <a:solidFill>
          <a:schemeClr val="accent2">
            <a:hueOff val="-1708697"/>
            <a:satOff val="4992"/>
            <a:lumOff val="-94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たくさんのパッチを投稿する</a:t>
          </a:r>
          <a:endParaRPr kumimoji="1" lang="ja-JP" altLang="en-US" sz="1600" kern="1200" dirty="0"/>
        </a:p>
      </dsp:txBody>
      <dsp:txXfrm>
        <a:off x="1064497" y="1040927"/>
        <a:ext cx="872821" cy="1230513"/>
      </dsp:txXfrm>
    </dsp:sp>
    <dsp:sp modelId="{25CB4678-C54D-4B65-9342-8F74FFC44CCE}">
      <dsp:nvSpPr>
        <dsp:cNvPr id="0" name=""/>
        <dsp:cNvSpPr/>
      </dsp:nvSpPr>
      <dsp:spPr>
        <a:xfrm>
          <a:off x="2032898" y="993710"/>
          <a:ext cx="967255" cy="1324947"/>
        </a:xfrm>
        <a:prstGeom prst="roundRect">
          <a:avLst/>
        </a:prstGeom>
        <a:solidFill>
          <a:schemeClr val="accent2">
            <a:hueOff val="-3417395"/>
            <a:satOff val="9985"/>
            <a:lumOff val="-188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一つのパッチが採用される</a:t>
          </a:r>
          <a:endParaRPr kumimoji="1" lang="ja-JP" altLang="en-US" sz="1600" kern="1200" dirty="0"/>
        </a:p>
      </dsp:txBody>
      <dsp:txXfrm>
        <a:off x="2080115" y="1040927"/>
        <a:ext cx="872821" cy="1230513"/>
      </dsp:txXfrm>
    </dsp:sp>
    <dsp:sp modelId="{B6CB0F7F-B556-4603-B6ED-6794DF0DE13B}">
      <dsp:nvSpPr>
        <dsp:cNvPr id="0" name=""/>
        <dsp:cNvSpPr/>
      </dsp:nvSpPr>
      <dsp:spPr>
        <a:xfrm>
          <a:off x="3048517" y="993710"/>
          <a:ext cx="967255" cy="1324947"/>
        </a:xfrm>
        <a:prstGeom prst="roundRect">
          <a:avLst/>
        </a:prstGeom>
        <a:solidFill>
          <a:schemeClr val="accent2">
            <a:hueOff val="-5126093"/>
            <a:satOff val="14977"/>
            <a:lumOff val="-282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たくさんのパッチが採用される</a:t>
          </a:r>
          <a:endParaRPr kumimoji="1" lang="ja-JP" altLang="en-US" sz="1600" kern="1200" dirty="0"/>
        </a:p>
      </dsp:txBody>
      <dsp:txXfrm>
        <a:off x="3095734" y="1040927"/>
        <a:ext cx="872821" cy="1230513"/>
      </dsp:txXfrm>
    </dsp:sp>
    <dsp:sp modelId="{49A7C474-EE98-44B3-9D07-EC74BE1D1B0B}">
      <dsp:nvSpPr>
        <dsp:cNvPr id="0" name=""/>
        <dsp:cNvSpPr/>
      </dsp:nvSpPr>
      <dsp:spPr>
        <a:xfrm>
          <a:off x="4064136" y="993710"/>
          <a:ext cx="967255" cy="1324947"/>
        </a:xfrm>
        <a:prstGeom prst="roundRect">
          <a:avLst/>
        </a:prstGeom>
        <a:solidFill>
          <a:schemeClr val="accent2">
            <a:hueOff val="-6834790"/>
            <a:satOff val="19970"/>
            <a:lumOff val="-376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コアメンバーに立候補する</a:t>
          </a:r>
          <a:endParaRPr kumimoji="1" lang="ja-JP" altLang="en-US" sz="1600" kern="1200" dirty="0"/>
        </a:p>
      </dsp:txBody>
      <dsp:txXfrm>
        <a:off x="4111353" y="1040927"/>
        <a:ext cx="872821" cy="1230513"/>
      </dsp:txXfrm>
    </dsp:sp>
    <dsp:sp modelId="{582C8C79-8DAC-4F58-A096-174859AB0546}">
      <dsp:nvSpPr>
        <dsp:cNvPr id="0" name=""/>
        <dsp:cNvSpPr/>
      </dsp:nvSpPr>
      <dsp:spPr>
        <a:xfrm>
          <a:off x="5079754" y="993710"/>
          <a:ext cx="967255" cy="1324947"/>
        </a:xfrm>
        <a:prstGeom prst="roundRect">
          <a:avLst/>
        </a:prstGeom>
        <a:solidFill>
          <a:schemeClr val="accent2">
            <a:hueOff val="-8543487"/>
            <a:satOff val="24962"/>
            <a:lumOff val="-470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選ばれる</a:t>
          </a:r>
          <a:endParaRPr kumimoji="1" lang="ja-JP" altLang="en-US" sz="1600" kern="1200" dirty="0"/>
        </a:p>
      </dsp:txBody>
      <dsp:txXfrm>
        <a:off x="5126971" y="1040927"/>
        <a:ext cx="872821" cy="12305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9E9523-1567-446C-9E31-AE9E9A54A0C8}">
      <dsp:nvSpPr>
        <dsp:cNvPr id="0" name=""/>
        <dsp:cNvSpPr/>
      </dsp:nvSpPr>
      <dsp:spPr>
        <a:xfrm>
          <a:off x="453650" y="0"/>
          <a:ext cx="5141371" cy="3312369"/>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7BB307-AAA6-46D6-BDF6-7C42990BD88C}">
      <dsp:nvSpPr>
        <dsp:cNvPr id="0" name=""/>
        <dsp:cNvSpPr/>
      </dsp:nvSpPr>
      <dsp:spPr>
        <a:xfrm>
          <a:off x="1661" y="993710"/>
          <a:ext cx="967255" cy="1324947"/>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メーリングリストに参加する</a:t>
          </a:r>
          <a:endParaRPr kumimoji="1" lang="ja-JP" altLang="en-US" sz="1600" kern="1200" dirty="0"/>
        </a:p>
      </dsp:txBody>
      <dsp:txXfrm>
        <a:off x="48878" y="1040927"/>
        <a:ext cx="872821" cy="1230513"/>
      </dsp:txXfrm>
    </dsp:sp>
    <dsp:sp modelId="{AA204E13-BEC4-4722-9B44-B6BDD734BD72}">
      <dsp:nvSpPr>
        <dsp:cNvPr id="0" name=""/>
        <dsp:cNvSpPr/>
      </dsp:nvSpPr>
      <dsp:spPr>
        <a:xfrm>
          <a:off x="1017280" y="993710"/>
          <a:ext cx="967255" cy="1324947"/>
        </a:xfrm>
        <a:prstGeom prst="roundRect">
          <a:avLst/>
        </a:prstGeom>
        <a:solidFill>
          <a:schemeClr val="accent2">
            <a:hueOff val="-1708697"/>
            <a:satOff val="4992"/>
            <a:lumOff val="-94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たくさんのパッチを投稿する</a:t>
          </a:r>
          <a:endParaRPr kumimoji="1" lang="ja-JP" altLang="en-US" sz="1600" kern="1200" dirty="0"/>
        </a:p>
      </dsp:txBody>
      <dsp:txXfrm>
        <a:off x="1064497" y="1040927"/>
        <a:ext cx="872821" cy="1230513"/>
      </dsp:txXfrm>
    </dsp:sp>
    <dsp:sp modelId="{4EB34CB5-77C8-4F05-911B-9E3313A35E88}">
      <dsp:nvSpPr>
        <dsp:cNvPr id="0" name=""/>
        <dsp:cNvSpPr/>
      </dsp:nvSpPr>
      <dsp:spPr>
        <a:xfrm>
          <a:off x="2032898" y="993710"/>
          <a:ext cx="967255" cy="1324947"/>
        </a:xfrm>
        <a:prstGeom prst="roundRect">
          <a:avLst/>
        </a:prstGeom>
        <a:solidFill>
          <a:schemeClr val="accent2">
            <a:hueOff val="-3417395"/>
            <a:satOff val="9985"/>
            <a:lumOff val="-188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一つのパッチが採用される</a:t>
          </a:r>
          <a:endParaRPr kumimoji="1" lang="ja-JP" altLang="en-US" sz="1600" kern="1200" dirty="0"/>
        </a:p>
      </dsp:txBody>
      <dsp:txXfrm>
        <a:off x="2080115" y="1040927"/>
        <a:ext cx="872821" cy="1230513"/>
      </dsp:txXfrm>
    </dsp:sp>
    <dsp:sp modelId="{B6CB0F7F-B556-4603-B6ED-6794DF0DE13B}">
      <dsp:nvSpPr>
        <dsp:cNvPr id="0" name=""/>
        <dsp:cNvSpPr/>
      </dsp:nvSpPr>
      <dsp:spPr>
        <a:xfrm>
          <a:off x="3048517" y="993710"/>
          <a:ext cx="967255" cy="1324947"/>
        </a:xfrm>
        <a:prstGeom prst="roundRect">
          <a:avLst/>
        </a:prstGeom>
        <a:solidFill>
          <a:schemeClr val="accent2">
            <a:hueOff val="-5126093"/>
            <a:satOff val="14977"/>
            <a:lumOff val="-282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たくさんのパッチが採用される</a:t>
          </a:r>
          <a:endParaRPr kumimoji="1" lang="ja-JP" altLang="en-US" sz="1600" kern="1200" dirty="0"/>
        </a:p>
      </dsp:txBody>
      <dsp:txXfrm>
        <a:off x="3095734" y="1040927"/>
        <a:ext cx="872821" cy="1230513"/>
      </dsp:txXfrm>
    </dsp:sp>
    <dsp:sp modelId="{49A7C474-EE98-44B3-9D07-EC74BE1D1B0B}">
      <dsp:nvSpPr>
        <dsp:cNvPr id="0" name=""/>
        <dsp:cNvSpPr/>
      </dsp:nvSpPr>
      <dsp:spPr>
        <a:xfrm>
          <a:off x="4064136" y="993710"/>
          <a:ext cx="967255" cy="1324947"/>
        </a:xfrm>
        <a:prstGeom prst="roundRect">
          <a:avLst/>
        </a:prstGeom>
        <a:solidFill>
          <a:schemeClr val="accent2">
            <a:hueOff val="-6834790"/>
            <a:satOff val="19970"/>
            <a:lumOff val="-376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コアメンバーに立候補する</a:t>
          </a:r>
          <a:endParaRPr kumimoji="1" lang="ja-JP" altLang="en-US" sz="1600" kern="1200" dirty="0"/>
        </a:p>
      </dsp:txBody>
      <dsp:txXfrm>
        <a:off x="4111353" y="1040927"/>
        <a:ext cx="872821" cy="1230513"/>
      </dsp:txXfrm>
    </dsp:sp>
    <dsp:sp modelId="{582C8C79-8DAC-4F58-A096-174859AB0546}">
      <dsp:nvSpPr>
        <dsp:cNvPr id="0" name=""/>
        <dsp:cNvSpPr/>
      </dsp:nvSpPr>
      <dsp:spPr>
        <a:xfrm>
          <a:off x="5079754" y="993710"/>
          <a:ext cx="967255" cy="1324947"/>
        </a:xfrm>
        <a:prstGeom prst="roundRect">
          <a:avLst/>
        </a:prstGeom>
        <a:solidFill>
          <a:schemeClr val="accent2">
            <a:hueOff val="-8543487"/>
            <a:satOff val="24962"/>
            <a:lumOff val="-470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kern="1200" dirty="0" smtClean="0"/>
            <a:t>選ばれる</a:t>
          </a:r>
          <a:endParaRPr kumimoji="1" lang="ja-JP" altLang="en-US" sz="1600" kern="1200" dirty="0"/>
        </a:p>
      </dsp:txBody>
      <dsp:txXfrm>
        <a:off x="5126971" y="1040927"/>
        <a:ext cx="872821" cy="12305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31D95-5F82-4AF2-9EA9-196AED8EA318}">
      <dsp:nvSpPr>
        <dsp:cNvPr id="0" name=""/>
        <dsp:cNvSpPr/>
      </dsp:nvSpPr>
      <dsp:spPr>
        <a:xfrm>
          <a:off x="1781582" y="428"/>
          <a:ext cx="1246532" cy="1246532"/>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kumimoji="1" lang="ja-JP" altLang="en-US" sz="1700" kern="1200" dirty="0" smtClean="0"/>
            <a:t>コア開発者になれる確率</a:t>
          </a:r>
          <a:endParaRPr kumimoji="1" lang="ja-JP" altLang="en-US" sz="1700" kern="1200" dirty="0"/>
        </a:p>
      </dsp:txBody>
      <dsp:txXfrm>
        <a:off x="1964132" y="182978"/>
        <a:ext cx="881432" cy="881432"/>
      </dsp:txXfrm>
    </dsp:sp>
    <dsp:sp modelId="{35E7A196-7E87-4F00-9E38-7D4D0473084B}">
      <dsp:nvSpPr>
        <dsp:cNvPr id="0" name=""/>
        <dsp:cNvSpPr/>
      </dsp:nvSpPr>
      <dsp:spPr>
        <a:xfrm rot="14679199">
          <a:off x="2693821" y="1217103"/>
          <a:ext cx="326800" cy="420704"/>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kumimoji="1" lang="ja-JP" altLang="en-US" sz="1400" kern="1200"/>
        </a:p>
      </dsp:txBody>
      <dsp:txXfrm>
        <a:off x="2763826" y="1345545"/>
        <a:ext cx="228760" cy="252422"/>
      </dsp:txXfrm>
    </dsp:sp>
    <dsp:sp modelId="{E4AE4B47-B52F-4A0C-844D-04A71046FFB7}">
      <dsp:nvSpPr>
        <dsp:cNvPr id="0" name=""/>
        <dsp:cNvSpPr/>
      </dsp:nvSpPr>
      <dsp:spPr>
        <a:xfrm>
          <a:off x="2695401" y="1624070"/>
          <a:ext cx="1246532" cy="1246532"/>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kumimoji="1" lang="en-US" altLang="ja-JP" sz="1700" kern="1200" dirty="0" smtClean="0"/>
            <a:t>In-degree</a:t>
          </a:r>
          <a:endParaRPr kumimoji="1" lang="ja-JP" altLang="en-US" sz="1700" kern="1200" dirty="0"/>
        </a:p>
      </dsp:txBody>
      <dsp:txXfrm>
        <a:off x="2877951" y="1806620"/>
        <a:ext cx="881432" cy="881432"/>
      </dsp:txXfrm>
    </dsp:sp>
    <dsp:sp modelId="{09B258CF-0D4D-4896-A6F8-9121D5F097EB}">
      <dsp:nvSpPr>
        <dsp:cNvPr id="0" name=""/>
        <dsp:cNvSpPr/>
      </dsp:nvSpPr>
      <dsp:spPr>
        <a:xfrm rot="10800000">
          <a:off x="2224453" y="2036984"/>
          <a:ext cx="332803" cy="420704"/>
        </a:xfrm>
        <a:prstGeom prst="rightArrow">
          <a:avLst>
            <a:gd name="adj1" fmla="val 60000"/>
            <a:gd name="adj2" fmla="val 5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kumimoji="1" lang="ja-JP" altLang="en-US" sz="1400" kern="1200"/>
        </a:p>
      </dsp:txBody>
      <dsp:txXfrm rot="10800000">
        <a:off x="2324294" y="2121125"/>
        <a:ext cx="232962" cy="252422"/>
      </dsp:txXfrm>
    </dsp:sp>
    <dsp:sp modelId="{A2090586-9A72-455E-92BE-52DD5FB17255}">
      <dsp:nvSpPr>
        <dsp:cNvPr id="0" name=""/>
        <dsp:cNvSpPr/>
      </dsp:nvSpPr>
      <dsp:spPr>
        <a:xfrm>
          <a:off x="820937" y="1624070"/>
          <a:ext cx="1246532" cy="1246532"/>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kumimoji="1" lang="ja-JP" altLang="en-US" sz="1700" kern="1200" dirty="0" smtClean="0"/>
            <a:t>パッチ投稿</a:t>
          </a:r>
          <a:endParaRPr kumimoji="1" lang="ja-JP" altLang="en-US" sz="1700" kern="1200" dirty="0"/>
        </a:p>
      </dsp:txBody>
      <dsp:txXfrm>
        <a:off x="1003487" y="1806620"/>
        <a:ext cx="881432" cy="881432"/>
      </dsp:txXfrm>
    </dsp:sp>
    <dsp:sp modelId="{16DDE7A0-466B-42A5-A1C3-CF1E57AD9488}">
      <dsp:nvSpPr>
        <dsp:cNvPr id="0" name=""/>
        <dsp:cNvSpPr/>
      </dsp:nvSpPr>
      <dsp:spPr>
        <a:xfrm rot="18036667">
          <a:off x="1750034" y="1233425"/>
          <a:ext cx="339206" cy="420704"/>
        </a:xfrm>
        <a:prstGeom prst="rightArrow">
          <a:avLst>
            <a:gd name="adj1" fmla="val 60000"/>
            <a:gd name="adj2" fmla="val 50000"/>
          </a:avLst>
        </a:prstGeom>
        <a:solidFill>
          <a:srgbClr val="FF9933"/>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kumimoji="1" lang="ja-JP" altLang="en-US" sz="1400" kern="1200"/>
        </a:p>
      </dsp:txBody>
      <dsp:txXfrm>
        <a:off x="1775006" y="1361356"/>
        <a:ext cx="237444" cy="2524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31D95-5F82-4AF2-9EA9-196AED8EA318}">
      <dsp:nvSpPr>
        <dsp:cNvPr id="0" name=""/>
        <dsp:cNvSpPr/>
      </dsp:nvSpPr>
      <dsp:spPr>
        <a:xfrm>
          <a:off x="1576159" y="96"/>
          <a:ext cx="1250641" cy="1250641"/>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コア開発者への昇進確率</a:t>
          </a:r>
          <a:endParaRPr kumimoji="1" lang="ja-JP" altLang="en-US" sz="1600" kern="1200" dirty="0"/>
        </a:p>
      </dsp:txBody>
      <dsp:txXfrm>
        <a:off x="1759311" y="183248"/>
        <a:ext cx="884337" cy="884337"/>
      </dsp:txXfrm>
    </dsp:sp>
    <dsp:sp modelId="{35E7A196-7E87-4F00-9E38-7D4D0473084B}">
      <dsp:nvSpPr>
        <dsp:cNvPr id="0" name=""/>
        <dsp:cNvSpPr/>
      </dsp:nvSpPr>
      <dsp:spPr>
        <a:xfrm rot="14679199">
          <a:off x="2491400" y="1220869"/>
          <a:ext cx="327986" cy="422091"/>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kumimoji="1" lang="ja-JP" altLang="en-US" sz="1300" kern="1200" dirty="0"/>
        </a:p>
      </dsp:txBody>
      <dsp:txXfrm>
        <a:off x="2561659" y="1349749"/>
        <a:ext cx="229590" cy="253255"/>
      </dsp:txXfrm>
    </dsp:sp>
    <dsp:sp modelId="{E4AE4B47-B52F-4A0C-844D-04A71046FFB7}">
      <dsp:nvSpPr>
        <dsp:cNvPr id="0" name=""/>
        <dsp:cNvSpPr/>
      </dsp:nvSpPr>
      <dsp:spPr>
        <a:xfrm>
          <a:off x="2493091" y="1629270"/>
          <a:ext cx="1250641" cy="1250641"/>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kumimoji="1" lang="en-US" altLang="ja-JP" sz="1600" kern="1200" dirty="0" smtClean="0"/>
            <a:t>In-degree</a:t>
          </a:r>
          <a:endParaRPr kumimoji="1" lang="ja-JP" altLang="en-US" sz="1600" kern="1200" dirty="0"/>
        </a:p>
      </dsp:txBody>
      <dsp:txXfrm>
        <a:off x="2676243" y="1812422"/>
        <a:ext cx="884337" cy="884337"/>
      </dsp:txXfrm>
    </dsp:sp>
    <dsp:sp modelId="{09B258CF-0D4D-4896-A6F8-9121D5F097EB}">
      <dsp:nvSpPr>
        <dsp:cNvPr id="0" name=""/>
        <dsp:cNvSpPr/>
      </dsp:nvSpPr>
      <dsp:spPr>
        <a:xfrm rot="10800000">
          <a:off x="2020436" y="2043545"/>
          <a:ext cx="334010" cy="422091"/>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kumimoji="1" lang="ja-JP" altLang="en-US" sz="1300" kern="1200" dirty="0"/>
        </a:p>
      </dsp:txBody>
      <dsp:txXfrm rot="10800000">
        <a:off x="2120639" y="2127963"/>
        <a:ext cx="233807" cy="253255"/>
      </dsp:txXfrm>
    </dsp:sp>
    <dsp:sp modelId="{A2090586-9A72-455E-92BE-52DD5FB17255}">
      <dsp:nvSpPr>
        <dsp:cNvPr id="0" name=""/>
        <dsp:cNvSpPr/>
      </dsp:nvSpPr>
      <dsp:spPr>
        <a:xfrm>
          <a:off x="612242" y="1629270"/>
          <a:ext cx="1250641" cy="1250641"/>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kumimoji="1" lang="ja-JP" altLang="en-US" sz="1600" kern="1200" dirty="0" smtClean="0"/>
            <a:t>パッチ投稿</a:t>
          </a:r>
          <a:endParaRPr kumimoji="1" lang="ja-JP" altLang="en-US" sz="1600" kern="1200" dirty="0"/>
        </a:p>
      </dsp:txBody>
      <dsp:txXfrm>
        <a:off x="795394" y="1812422"/>
        <a:ext cx="884337" cy="884337"/>
      </dsp:txXfrm>
    </dsp:sp>
    <dsp:sp modelId="{16DDE7A0-466B-42A5-A1C3-CF1E57AD9488}">
      <dsp:nvSpPr>
        <dsp:cNvPr id="0" name=""/>
        <dsp:cNvSpPr/>
      </dsp:nvSpPr>
      <dsp:spPr>
        <a:xfrm rot="18036667">
          <a:off x="1544398" y="1237251"/>
          <a:ext cx="340435" cy="422091"/>
        </a:xfrm>
        <a:prstGeom prst="rightArrow">
          <a:avLst>
            <a:gd name="adj1" fmla="val 60000"/>
            <a:gd name="adj2" fmla="val 50000"/>
          </a:avLst>
        </a:prstGeom>
        <a:solidFill>
          <a:srgbClr val="FF9933"/>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kumimoji="1" lang="ja-JP" altLang="en-US" sz="1300" kern="1200" dirty="0"/>
        </a:p>
      </dsp:txBody>
      <dsp:txXfrm>
        <a:off x="1569460" y="1365618"/>
        <a:ext cx="238305" cy="2532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31D95-5F82-4AF2-9EA9-196AED8EA318}">
      <dsp:nvSpPr>
        <dsp:cNvPr id="0" name=""/>
        <dsp:cNvSpPr/>
      </dsp:nvSpPr>
      <dsp:spPr>
        <a:xfrm>
          <a:off x="1635383" y="127"/>
          <a:ext cx="1090668" cy="1090668"/>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kumimoji="1" lang="ja-JP" altLang="en-US" sz="1500" kern="1200" dirty="0" smtClean="0"/>
            <a:t>コア開発者になれる確率</a:t>
          </a:r>
          <a:endParaRPr kumimoji="1" lang="ja-JP" altLang="en-US" sz="1500" kern="1200" dirty="0"/>
        </a:p>
      </dsp:txBody>
      <dsp:txXfrm>
        <a:off x="1795108" y="159852"/>
        <a:ext cx="771218" cy="771218"/>
      </dsp:txXfrm>
    </dsp:sp>
    <dsp:sp modelId="{35E7A196-7E87-4F00-9E38-7D4D0473084B}">
      <dsp:nvSpPr>
        <dsp:cNvPr id="0" name=""/>
        <dsp:cNvSpPr/>
      </dsp:nvSpPr>
      <dsp:spPr>
        <a:xfrm rot="14679199">
          <a:off x="2433574" y="1064420"/>
          <a:ext cx="285623" cy="368100"/>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kumimoji="1" lang="ja-JP" altLang="en-US" sz="1200" kern="1200"/>
        </a:p>
      </dsp:txBody>
      <dsp:txXfrm>
        <a:off x="2494759" y="1176759"/>
        <a:ext cx="199936" cy="220860"/>
      </dsp:txXfrm>
    </dsp:sp>
    <dsp:sp modelId="{E4AE4B47-B52F-4A0C-844D-04A71046FFB7}">
      <dsp:nvSpPr>
        <dsp:cNvPr id="0" name=""/>
        <dsp:cNvSpPr/>
      </dsp:nvSpPr>
      <dsp:spPr>
        <a:xfrm>
          <a:off x="2434649" y="1420234"/>
          <a:ext cx="1090668" cy="1090668"/>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kumimoji="1" lang="en-US" altLang="ja-JP" sz="1500" kern="1200" dirty="0" smtClean="0"/>
            <a:t>In-degree</a:t>
          </a:r>
          <a:endParaRPr kumimoji="1" lang="ja-JP" altLang="en-US" sz="1500" kern="1200" dirty="0"/>
        </a:p>
      </dsp:txBody>
      <dsp:txXfrm>
        <a:off x="2594374" y="1579959"/>
        <a:ext cx="771218" cy="771218"/>
      </dsp:txXfrm>
    </dsp:sp>
    <dsp:sp modelId="{09B258CF-0D4D-4896-A6F8-9121D5F097EB}">
      <dsp:nvSpPr>
        <dsp:cNvPr id="0" name=""/>
        <dsp:cNvSpPr/>
      </dsp:nvSpPr>
      <dsp:spPr>
        <a:xfrm rot="10800000">
          <a:off x="2023035" y="1781518"/>
          <a:ext cx="290873" cy="368100"/>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kumimoji="1" lang="ja-JP" altLang="en-US" sz="1200" kern="1200"/>
        </a:p>
      </dsp:txBody>
      <dsp:txXfrm rot="10800000">
        <a:off x="2110297" y="1855138"/>
        <a:ext cx="203611" cy="220860"/>
      </dsp:txXfrm>
    </dsp:sp>
    <dsp:sp modelId="{A2090586-9A72-455E-92BE-52DD5FB17255}">
      <dsp:nvSpPr>
        <dsp:cNvPr id="0" name=""/>
        <dsp:cNvSpPr/>
      </dsp:nvSpPr>
      <dsp:spPr>
        <a:xfrm>
          <a:off x="795162" y="1420234"/>
          <a:ext cx="1090668" cy="1090668"/>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kumimoji="1" lang="ja-JP" altLang="en-US" sz="1500" kern="1200" dirty="0" smtClean="0"/>
            <a:t>パッチ投稿数</a:t>
          </a:r>
          <a:endParaRPr kumimoji="1" lang="ja-JP" altLang="en-US" sz="1500" kern="1200" dirty="0"/>
        </a:p>
      </dsp:txBody>
      <dsp:txXfrm>
        <a:off x="954887" y="1579959"/>
        <a:ext cx="771218" cy="771218"/>
      </dsp:txXfrm>
    </dsp:sp>
    <dsp:sp modelId="{16DDE7A0-466B-42A5-A1C3-CF1E57AD9488}">
      <dsp:nvSpPr>
        <dsp:cNvPr id="0" name=""/>
        <dsp:cNvSpPr/>
      </dsp:nvSpPr>
      <dsp:spPr>
        <a:xfrm rot="18036667">
          <a:off x="1608097" y="1078686"/>
          <a:ext cx="296474" cy="368100"/>
        </a:xfrm>
        <a:prstGeom prst="rightArrow">
          <a:avLst>
            <a:gd name="adj1" fmla="val 60000"/>
            <a:gd name="adj2" fmla="val 50000"/>
          </a:avLst>
        </a:prstGeom>
        <a:solidFill>
          <a:srgbClr val="FF9933"/>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kumimoji="1" lang="ja-JP" altLang="en-US" sz="1200" kern="1200"/>
        </a:p>
      </dsp:txBody>
      <dsp:txXfrm>
        <a:off x="1629923" y="1190580"/>
        <a:ext cx="207532" cy="22086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C32ABE-9AEA-4E7B-845A-70605A936CBE}" type="datetimeFigureOut">
              <a:rPr kumimoji="1" lang="ja-JP" altLang="en-US" smtClean="0"/>
              <a:pPr/>
              <a:t>2014/2/6</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CA24CD-804A-47CD-A4BF-9AD52998DD77}" type="slidenum">
              <a:rPr kumimoji="1" lang="ja-JP" altLang="en-US" smtClean="0"/>
              <a:pPr/>
              <a:t>‹#›</a:t>
            </a:fld>
            <a:endParaRPr kumimoji="1" lang="ja-JP" altLang="en-US"/>
          </a:p>
        </p:txBody>
      </p:sp>
    </p:spTree>
    <p:extLst>
      <p:ext uri="{BB962C8B-B14F-4D97-AF65-F5344CB8AC3E}">
        <p14:creationId xmlns:p14="http://schemas.microsoft.com/office/powerpoint/2010/main" val="315599310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F7CA24CD-804A-47CD-A4BF-9AD52998DD77}" type="slidenum">
              <a:rPr kumimoji="1" lang="ja-JP" altLang="en-US" smtClean="0"/>
              <a:pPr/>
              <a:t>24</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6400800" y="6355080"/>
            <a:ext cx="2286000" cy="365760"/>
          </a:xfrm>
        </p:spPr>
        <p:txBody>
          <a:bodyPr/>
          <a:lstStyle>
            <a:lvl1pPr>
              <a:defRPr sz="1400"/>
            </a:lvl1pPr>
          </a:lstStyle>
          <a:p>
            <a:fld id="{A6E0004C-7D61-48DD-8A3F-F98C708D7ECB}" type="datetimeFigureOut">
              <a:rPr kumimoji="1" lang="ja-JP" altLang="en-US" smtClean="0"/>
              <a:pPr/>
              <a:t>2014/2/6</a:t>
            </a:fld>
            <a:endParaRPr kumimoji="1" lang="ja-JP" altLang="en-US" dirty="0"/>
          </a:p>
        </p:txBody>
      </p:sp>
      <p:sp>
        <p:nvSpPr>
          <p:cNvPr id="17" name="フッター プレースホルダー 16"/>
          <p:cNvSpPr>
            <a:spLocks noGrp="1"/>
          </p:cNvSpPr>
          <p:nvPr>
            <p:ph type="ftr" sz="quarter" idx="11"/>
          </p:nvPr>
        </p:nvSpPr>
        <p:spPr>
          <a:xfrm>
            <a:off x="2898648" y="6355080"/>
            <a:ext cx="3474720" cy="365760"/>
          </a:xfrm>
        </p:spPr>
        <p:txBody>
          <a:bodyPr/>
          <a:lstStyle/>
          <a:p>
            <a:endParaRPr kumimoji="1" lang="ja-JP" altLang="en-US" dirty="0"/>
          </a:p>
        </p:txBody>
      </p:sp>
      <p:sp>
        <p:nvSpPr>
          <p:cNvPr id="29" name="スライド番号プレースホルダー 28"/>
          <p:cNvSpPr>
            <a:spLocks noGrp="1"/>
          </p:cNvSpPr>
          <p:nvPr>
            <p:ph type="sldNum" sz="quarter" idx="12"/>
          </p:nvPr>
        </p:nvSpPr>
        <p:spPr>
          <a:xfrm>
            <a:off x="1216152" y="6355080"/>
            <a:ext cx="1219200" cy="365760"/>
          </a:xfrm>
        </p:spPr>
        <p:txBody>
          <a:bodyPr/>
          <a:lstStyle/>
          <a:p>
            <a:fld id="{191D334C-45F0-41C4-87FF-7F44B2534262}" type="slidenum">
              <a:rPr kumimoji="1" lang="ja-JP" altLang="en-US" smtClean="0"/>
              <a:pPr/>
              <a:t>‹#›</a:t>
            </a:fld>
            <a:endParaRPr kumimoji="1" lang="ja-JP" altLang="en-US" dirty="0"/>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A6E0004C-7D61-48DD-8A3F-F98C708D7ECB}" type="datetimeFigureOut">
              <a:rPr kumimoji="1" lang="ja-JP" altLang="en-US" smtClean="0"/>
              <a:pPr/>
              <a:t>2014/2/6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91D334C-45F0-41C4-87FF-7F44B2534262}" type="slidenum">
              <a:rPr kumimoji="1" lang="ja-JP" altLang="en-US" smtClean="0"/>
              <a:pPr/>
              <a:t>‹#›</a:t>
            </a:fld>
            <a:endParaRPr kumimoji="1" lang="ja-JP" altLang="en-US" dirty="0"/>
          </a:p>
        </p:txBody>
      </p:sp>
      <p:sp>
        <p:nvSpPr>
          <p:cNvPr id="8" name="コンテンツ プレースホルダー 7"/>
          <p:cNvSpPr>
            <a:spLocks noGrp="1"/>
          </p:cNvSpPr>
          <p:nvPr>
            <p:ph sz="quarter" idx="1"/>
          </p:nvPr>
        </p:nvSpPr>
        <p:spPr>
          <a:xfrm>
            <a:off x="457200" y="1219200"/>
            <a:ext cx="8229600" cy="493776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a:xfrm>
            <a:off x="6400800" y="6355080"/>
            <a:ext cx="2286000" cy="365760"/>
          </a:xfrm>
        </p:spPr>
        <p:txBody>
          <a:bodyPr/>
          <a:lstStyle/>
          <a:p>
            <a:fld id="{A6E0004C-7D61-48DD-8A3F-F98C708D7ECB}" type="datetimeFigureOut">
              <a:rPr kumimoji="1" lang="ja-JP" altLang="en-US" smtClean="0"/>
              <a:pPr/>
              <a:t>2014/2/6</a:t>
            </a:fld>
            <a:endParaRPr kumimoji="1" lang="ja-JP" altLang="en-US" dirty="0"/>
          </a:p>
        </p:txBody>
      </p:sp>
      <p:sp>
        <p:nvSpPr>
          <p:cNvPr id="5" name="フッター プレースホルダー 4"/>
          <p:cNvSpPr>
            <a:spLocks noGrp="1"/>
          </p:cNvSpPr>
          <p:nvPr>
            <p:ph type="ftr" sz="quarter" idx="11"/>
          </p:nvPr>
        </p:nvSpPr>
        <p:spPr>
          <a:xfrm>
            <a:off x="2898648" y="6355080"/>
            <a:ext cx="3474720" cy="365760"/>
          </a:xfrm>
        </p:spPr>
        <p:txBody>
          <a:bodyPr/>
          <a:lstStyle/>
          <a:p>
            <a:endParaRPr kumimoji="1" lang="ja-JP" altLang="en-US" dirty="0"/>
          </a:p>
        </p:txBody>
      </p:sp>
      <p:sp>
        <p:nvSpPr>
          <p:cNvPr id="6" name="スライド番号プレースホルダー 5"/>
          <p:cNvSpPr>
            <a:spLocks noGrp="1"/>
          </p:cNvSpPr>
          <p:nvPr>
            <p:ph type="sldNum" sz="quarter" idx="12"/>
          </p:nvPr>
        </p:nvSpPr>
        <p:spPr>
          <a:xfrm>
            <a:off x="1069848" y="6355080"/>
            <a:ext cx="1520952" cy="365760"/>
          </a:xfrm>
        </p:spPr>
        <p:txBody>
          <a:bodyPr/>
          <a:lstStyle/>
          <a:p>
            <a:fld id="{191D334C-45F0-41C4-87FF-7F44B2534262}" type="slidenum">
              <a:rPr kumimoji="1" lang="ja-JP" altLang="en-US" smtClean="0"/>
              <a:pPr/>
              <a:t>‹#›</a:t>
            </a:fld>
            <a:endParaRPr kumimoji="1" lang="ja-JP" altLang="en-US" dirty="0"/>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A6E0004C-7D61-48DD-8A3F-F98C708D7ECB}" type="datetimeFigureOut">
              <a:rPr kumimoji="1" lang="ja-JP" altLang="en-US" smtClean="0"/>
              <a:pPr/>
              <a:t>2014/2/6</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191D334C-45F0-41C4-87FF-7F44B2534262}" type="slidenum">
              <a:rPr kumimoji="1" lang="ja-JP" altLang="en-US" smtClean="0"/>
              <a:pPr/>
              <a:t>‹#›</a:t>
            </a:fld>
            <a:endParaRPr kumimoji="1" lang="ja-JP" altLang="en-US" dirty="0"/>
          </a:p>
        </p:txBody>
      </p:sp>
      <p:sp>
        <p:nvSpPr>
          <p:cNvPr id="9" name="コンテンツ プレースホルダー 8"/>
          <p:cNvSpPr>
            <a:spLocks noGrp="1"/>
          </p:cNvSpPr>
          <p:nvPr>
            <p:ph sz="quarter" idx="1"/>
          </p:nvPr>
        </p:nvSpPr>
        <p:spPr>
          <a:xfrm>
            <a:off x="457200" y="1219200"/>
            <a:ext cx="4041648" cy="493776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632198" y="1216152"/>
            <a:ext cx="4041648" cy="493776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7" name="日付プレースホルダー 6"/>
          <p:cNvSpPr>
            <a:spLocks noGrp="1"/>
          </p:cNvSpPr>
          <p:nvPr>
            <p:ph type="dt" sz="half" idx="10"/>
          </p:nvPr>
        </p:nvSpPr>
        <p:spPr/>
        <p:txBody>
          <a:bodyPr/>
          <a:lstStyle/>
          <a:p>
            <a:fld id="{A6E0004C-7D61-48DD-8A3F-F98C708D7ECB}" type="datetimeFigureOut">
              <a:rPr kumimoji="1" lang="ja-JP" altLang="en-US" smtClean="0"/>
              <a:pPr/>
              <a:t>2014/2/6</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191D334C-45F0-41C4-87FF-7F44B2534262}" type="slidenum">
              <a:rPr kumimoji="1" lang="ja-JP" altLang="en-US" smtClean="0"/>
              <a:pPr/>
              <a:t>‹#›</a:t>
            </a:fld>
            <a:endParaRPr kumimoji="1" lang="ja-JP" altLang="en-US" dirty="0"/>
          </a:p>
        </p:txBody>
      </p:sp>
      <p:sp>
        <p:nvSpPr>
          <p:cNvPr id="11" name="コンテンツ プレースホルダー 10"/>
          <p:cNvSpPr>
            <a:spLocks noGrp="1"/>
          </p:cNvSpPr>
          <p:nvPr>
            <p:ph sz="quarter" idx="2"/>
          </p:nvPr>
        </p:nvSpPr>
        <p:spPr>
          <a:xfrm>
            <a:off x="457200" y="2133600"/>
            <a:ext cx="4038600" cy="4038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quarter" idx="4"/>
          </p:nvPr>
        </p:nvSpPr>
        <p:spPr>
          <a:xfrm>
            <a:off x="4648200" y="2133600"/>
            <a:ext cx="4038600" cy="4038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A6E0004C-7D61-48DD-8A3F-F98C708D7ECB}" type="datetimeFigureOut">
              <a:rPr kumimoji="1" lang="ja-JP" altLang="en-US" smtClean="0"/>
              <a:pPr/>
              <a:t>2014/2/6</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191D334C-45F0-41C4-87FF-7F44B2534262}" type="slidenum">
              <a:rPr kumimoji="1" lang="ja-JP" altLang="en-US" smtClean="0"/>
              <a:pPr/>
              <a:t>‹#›</a:t>
            </a:fld>
            <a:endParaRPr kumimoji="1" lang="ja-JP" altLang="en-US" dirty="0"/>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6E0004C-7D61-48DD-8A3F-F98C708D7ECB}" type="datetimeFigureOut">
              <a:rPr kumimoji="1" lang="ja-JP" altLang="en-US" smtClean="0"/>
              <a:pPr/>
              <a:t>2014/2/6</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191D334C-45F0-41C4-87FF-7F44B2534262}" type="slidenum">
              <a:rPr kumimoji="1" lang="ja-JP" altLang="en-US" smtClean="0"/>
              <a:pPr/>
              <a:t>‹#›</a:t>
            </a:fld>
            <a:endParaRPr kumimoji="1" lang="ja-JP" altLang="en-US" dirty="0"/>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A6E0004C-7D61-48DD-8A3F-F98C708D7ECB}" type="datetimeFigureOut">
              <a:rPr kumimoji="1" lang="ja-JP" altLang="en-US" smtClean="0"/>
              <a:pPr/>
              <a:t>2014/2/6</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191D334C-45F0-41C4-87FF-7F44B2534262}" type="slidenum">
              <a:rPr kumimoji="1" lang="ja-JP" altLang="en-US" smtClean="0"/>
              <a:pPr/>
              <a:t>‹#›</a:t>
            </a:fld>
            <a:endParaRPr kumimoji="1" lang="ja-JP" altLang="en-US" dirty="0"/>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コンテンツ プレースホルダー 11"/>
          <p:cNvSpPr>
            <a:spLocks noGrp="1"/>
          </p:cNvSpPr>
          <p:nvPr>
            <p:ph sz="quarter" idx="1"/>
          </p:nvPr>
        </p:nvSpPr>
        <p:spPr>
          <a:xfrm>
            <a:off x="304800" y="304800"/>
            <a:ext cx="5715000" cy="5715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dirty="0" smtClean="0"/>
              <a:t>アイコンをクリックして図を追加</a:t>
            </a:r>
            <a:endParaRPr kumimoji="0" lang="en-US" dirty="0"/>
          </a:p>
        </p:txBody>
      </p:sp>
      <p:sp>
        <p:nvSpPr>
          <p:cNvPr id="4" name="テキスト プレースホルダー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A6E0004C-7D61-48DD-8A3F-F98C708D7ECB}" type="datetimeFigureOut">
              <a:rPr kumimoji="1" lang="ja-JP" altLang="en-US" smtClean="0"/>
              <a:pPr/>
              <a:t>2014/2/6</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191D334C-45F0-41C4-87FF-7F44B2534262}" type="slidenum">
              <a:rPr kumimoji="1" lang="ja-JP" altLang="en-US" smtClean="0"/>
              <a:pPr/>
              <a:t>‹#›</a:t>
            </a:fld>
            <a:endParaRPr kumimoji="1" lang="ja-JP" altLang="en-US" dirty="0"/>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A6E0004C-7D61-48DD-8A3F-F98C708D7ECB}" type="datetimeFigureOut">
              <a:rPr kumimoji="1" lang="ja-JP" altLang="en-US" smtClean="0"/>
              <a:pPr/>
              <a:t>2014/2/6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91D334C-45F0-41C4-87FF-7F44B2534262}" type="slidenum">
              <a:rPr kumimoji="1" lang="ja-JP" altLang="en-US" smtClean="0"/>
              <a:pPr/>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A6E0004C-7D61-48DD-8A3F-F98C708D7ECB}" type="datetimeFigureOut">
              <a:rPr kumimoji="1" lang="ja-JP" altLang="en-US" smtClean="0"/>
              <a:pPr/>
              <a:t>2014/2/6</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91D334C-45F0-41C4-87FF-7F44B2534262}" type="slidenum">
              <a:rPr kumimoji="1" lang="ja-JP" altLang="en-US" smtClean="0"/>
              <a:pPr/>
              <a:t>‹#›</a:t>
            </a:fld>
            <a:endParaRPr kumimoji="1" lang="ja-JP" altLang="en-US" dirty="0"/>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A6E0004C-7D61-48DD-8A3F-F98C708D7ECB}" type="datetimeFigureOut">
              <a:rPr kumimoji="1" lang="ja-JP" altLang="en-US" smtClean="0"/>
              <a:pPr/>
              <a:t>2014/2/6</a:t>
            </a:fld>
            <a:endParaRPr kumimoji="1" lang="ja-JP" altLang="en-US" dirty="0"/>
          </a:p>
        </p:txBody>
      </p:sp>
      <p:sp>
        <p:nvSpPr>
          <p:cNvPr id="3" name="フッター プレースホルダー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dirty="0"/>
          </a:p>
        </p:txBody>
      </p:sp>
      <p:sp>
        <p:nvSpPr>
          <p:cNvPr id="23" name="スライド番号プレースホルダー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191D334C-45F0-41C4-87FF-7F44B2534262}" type="slidenum">
              <a:rPr kumimoji="1" lang="ja-JP" altLang="en-US" smtClean="0"/>
              <a:pPr/>
              <a:t>‹#›</a:t>
            </a:fld>
            <a:endParaRPr kumimoji="1" lang="ja-JP" altLang="en-US" dirty="0"/>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lang="en-US" altLang="ja-JP" sz="2800" dirty="0"/>
              <a:t>Open </a:t>
            </a:r>
            <a:r>
              <a:rPr lang="en-US" altLang="ja-JP" sz="2800" dirty="0" smtClean="0"/>
              <a:t>Borders?</a:t>
            </a:r>
            <a:r>
              <a:rPr lang="ja-JP" altLang="en-US" sz="2800" dirty="0" smtClean="0"/>
              <a:t> </a:t>
            </a:r>
            <a:r>
              <a:rPr lang="en-US" altLang="ja-JP" sz="2800" dirty="0" smtClean="0"/>
              <a:t>Immigration </a:t>
            </a:r>
            <a:r>
              <a:rPr lang="en-US" altLang="ja-JP" sz="2800" dirty="0"/>
              <a:t>in Open Source Project</a:t>
            </a:r>
            <a:br>
              <a:rPr lang="en-US" altLang="ja-JP" sz="2800" dirty="0"/>
            </a:br>
            <a:endParaRPr kumimoji="1" lang="ja-JP" altLang="en-US" sz="2700" dirty="0"/>
          </a:p>
        </p:txBody>
      </p:sp>
      <p:sp>
        <p:nvSpPr>
          <p:cNvPr id="3" name="サブタイトル 2"/>
          <p:cNvSpPr>
            <a:spLocks noGrp="1"/>
          </p:cNvSpPr>
          <p:nvPr>
            <p:ph type="subTitle" idx="1"/>
          </p:nvPr>
        </p:nvSpPr>
        <p:spPr/>
        <p:txBody>
          <a:bodyPr/>
          <a:lstStyle/>
          <a:p>
            <a:r>
              <a:rPr lang="ja-JP" altLang="en-US" dirty="0" smtClean="0"/>
              <a:t>著者：</a:t>
            </a:r>
            <a:r>
              <a:rPr kumimoji="1" lang="en-US" altLang="ja-JP" dirty="0" smtClean="0"/>
              <a:t>Christian Bird</a:t>
            </a:r>
            <a:endParaRPr kumimoji="1" lang="ja-JP" altLang="en-US" dirty="0"/>
          </a:p>
        </p:txBody>
      </p:sp>
      <p:sp>
        <p:nvSpPr>
          <p:cNvPr id="4" name="テキスト ボックス 3"/>
          <p:cNvSpPr txBox="1"/>
          <p:nvPr/>
        </p:nvSpPr>
        <p:spPr>
          <a:xfrm>
            <a:off x="899592" y="6021288"/>
            <a:ext cx="4536504" cy="923330"/>
          </a:xfrm>
          <a:prstGeom prst="rect">
            <a:avLst/>
          </a:prstGeom>
          <a:noFill/>
        </p:spPr>
        <p:txBody>
          <a:bodyPr wrap="square" rtlCol="0">
            <a:spAutoFit/>
          </a:bodyPr>
          <a:lstStyle/>
          <a:p>
            <a:pPr marL="0" lvl="1"/>
            <a:r>
              <a:rPr lang="en-US" altLang="ja-JP" dirty="0" smtClean="0"/>
              <a:t>Fourth International Workshop</a:t>
            </a:r>
            <a:r>
              <a:rPr lang="ja-JP" altLang="en-US" dirty="0" smtClean="0"/>
              <a:t> </a:t>
            </a:r>
            <a:r>
              <a:rPr lang="en-US" altLang="ja-JP" dirty="0" smtClean="0"/>
              <a:t>on Mining Software Repositories(MSR 2007)</a:t>
            </a:r>
          </a:p>
          <a:p>
            <a:endParaRPr kumimoji="1" lang="ja-JP" altLang="en-US" dirty="0"/>
          </a:p>
        </p:txBody>
      </p:sp>
    </p:spTree>
    <p:extLst>
      <p:ext uri="{BB962C8B-B14F-4D97-AF65-F5344CB8AC3E}">
        <p14:creationId xmlns:p14="http://schemas.microsoft.com/office/powerpoint/2010/main" val="4086011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論文</a:t>
            </a:r>
            <a:endParaRPr kumimoji="1" lang="ja-JP" altLang="en-US" dirty="0"/>
          </a:p>
        </p:txBody>
      </p:sp>
      <p:sp>
        <p:nvSpPr>
          <p:cNvPr id="3" name="コンテンツ プレースホルダー 2"/>
          <p:cNvSpPr>
            <a:spLocks noGrp="1"/>
          </p:cNvSpPr>
          <p:nvPr>
            <p:ph sz="quarter" idx="1"/>
          </p:nvPr>
        </p:nvSpPr>
        <p:spPr/>
        <p:txBody>
          <a:bodyPr>
            <a:normAutofit lnSpcReduction="10000"/>
          </a:bodyPr>
          <a:lstStyle/>
          <a:p>
            <a:r>
              <a:rPr kumimoji="1" lang="en-US" altLang="ja-JP" dirty="0" smtClean="0"/>
              <a:t>Open Borders?</a:t>
            </a:r>
            <a:r>
              <a:rPr kumimoji="1" lang="ja-JP" altLang="en-US" dirty="0" smtClean="0"/>
              <a:t>　</a:t>
            </a:r>
            <a:r>
              <a:rPr kumimoji="1" lang="en-US" altLang="ja-JP" dirty="0" smtClean="0"/>
              <a:t>Immigration in Open Source Project</a:t>
            </a:r>
          </a:p>
          <a:p>
            <a:pPr lvl="1"/>
            <a:r>
              <a:rPr lang="ja-JP" altLang="en-US" dirty="0" smtClean="0"/>
              <a:t>脱国境？　オープンソース内での“移民”</a:t>
            </a:r>
            <a:r>
              <a:rPr lang="en-US" altLang="ja-JP" dirty="0" smtClean="0"/>
              <a:t>(</a:t>
            </a:r>
            <a:r>
              <a:rPr lang="ja-JP" altLang="en-US" dirty="0" smtClean="0"/>
              <a:t>昇進</a:t>
            </a:r>
            <a:r>
              <a:rPr lang="en-US" altLang="ja-JP" dirty="0" smtClean="0"/>
              <a:t>)</a:t>
            </a:r>
            <a:endParaRPr kumimoji="1" lang="en-US" altLang="ja-JP" dirty="0" smtClean="0"/>
          </a:p>
          <a:p>
            <a:endParaRPr lang="en-US" altLang="ja-JP" sz="2000" dirty="0" smtClean="0"/>
          </a:p>
          <a:p>
            <a:r>
              <a:rPr lang="ja-JP" altLang="en-US" sz="2000" dirty="0" smtClean="0"/>
              <a:t>著者：カリフォルニア大学</a:t>
            </a:r>
            <a:endParaRPr lang="en-US" altLang="ja-JP" sz="2000" dirty="0" smtClean="0"/>
          </a:p>
          <a:p>
            <a:pPr lvl="1"/>
            <a:r>
              <a:rPr lang="en-US" altLang="ja-JP" sz="2000" dirty="0" smtClean="0"/>
              <a:t>Christian Bird</a:t>
            </a:r>
          </a:p>
          <a:p>
            <a:pPr lvl="1"/>
            <a:r>
              <a:rPr lang="en-US" altLang="ja-JP" sz="2000" dirty="0" smtClean="0"/>
              <a:t>Alex </a:t>
            </a:r>
            <a:r>
              <a:rPr lang="en-US" altLang="ja-JP" sz="2000" dirty="0" err="1" smtClean="0"/>
              <a:t>Gourley</a:t>
            </a:r>
            <a:endParaRPr lang="en-US" altLang="ja-JP" sz="2000" dirty="0" smtClean="0"/>
          </a:p>
          <a:p>
            <a:pPr lvl="1"/>
            <a:r>
              <a:rPr lang="en-US" altLang="ja-JP" sz="2000" dirty="0" err="1" smtClean="0"/>
              <a:t>Prem</a:t>
            </a:r>
            <a:r>
              <a:rPr lang="en-US" altLang="ja-JP" sz="2000" dirty="0" smtClean="0"/>
              <a:t> </a:t>
            </a:r>
            <a:r>
              <a:rPr lang="en-US" altLang="ja-JP" sz="2000" dirty="0" err="1" smtClean="0"/>
              <a:t>Devanbu</a:t>
            </a:r>
            <a:endParaRPr lang="en-US" altLang="ja-JP" sz="2000" dirty="0" smtClean="0"/>
          </a:p>
          <a:p>
            <a:pPr lvl="1"/>
            <a:r>
              <a:rPr lang="en-US" altLang="ja-JP" sz="2000" dirty="0" err="1"/>
              <a:t>Ananda</a:t>
            </a:r>
            <a:r>
              <a:rPr lang="en-US" altLang="ja-JP" sz="2000" dirty="0"/>
              <a:t> </a:t>
            </a:r>
            <a:r>
              <a:rPr lang="en-US" altLang="ja-JP" sz="2000" dirty="0" err="1" smtClean="0"/>
              <a:t>Swaminathan</a:t>
            </a:r>
            <a:endParaRPr lang="en-US" altLang="ja-JP" sz="2000" dirty="0" smtClean="0"/>
          </a:p>
          <a:p>
            <a:pPr lvl="1"/>
            <a:r>
              <a:rPr lang="en-US" altLang="ja-JP" sz="2000" dirty="0" err="1"/>
              <a:t>Freta</a:t>
            </a:r>
            <a:r>
              <a:rPr lang="en-US" altLang="ja-JP" sz="2000" dirty="0"/>
              <a:t> Hsu</a:t>
            </a:r>
            <a:endParaRPr lang="ja-JP" altLang="en-US" sz="2000" dirty="0"/>
          </a:p>
          <a:p>
            <a:endParaRPr lang="en-US" altLang="ja-JP" dirty="0" smtClean="0"/>
          </a:p>
          <a:p>
            <a:r>
              <a:rPr lang="ja-JP" altLang="en-US" dirty="0" smtClean="0"/>
              <a:t>出典：</a:t>
            </a:r>
            <a:endParaRPr lang="en-US" altLang="ja-JP" dirty="0" smtClean="0"/>
          </a:p>
          <a:p>
            <a:pPr lvl="1"/>
            <a:r>
              <a:rPr lang="en-US" altLang="ja-JP" dirty="0"/>
              <a:t>Fourth International </a:t>
            </a:r>
            <a:r>
              <a:rPr lang="en-US" altLang="ja-JP" dirty="0" smtClean="0"/>
              <a:t>Workshop</a:t>
            </a:r>
            <a:r>
              <a:rPr lang="ja-JP" altLang="en-US" dirty="0"/>
              <a:t> </a:t>
            </a:r>
            <a:r>
              <a:rPr lang="en-US" altLang="ja-JP" dirty="0" smtClean="0"/>
              <a:t>on Mining Software Repositories(MSR ‘07)</a:t>
            </a:r>
            <a:r>
              <a:rPr lang="ja-JP" altLang="en-US" dirty="0" smtClean="0"/>
              <a:t>　</a:t>
            </a:r>
            <a:r>
              <a:rPr lang="en-US" altLang="ja-JP" dirty="0" smtClean="0"/>
              <a:t>©</a:t>
            </a:r>
            <a:r>
              <a:rPr lang="en-US" altLang="ja-JP" dirty="0"/>
              <a:t>2007</a:t>
            </a:r>
            <a:r>
              <a:rPr lang="ja-JP" altLang="en-US" dirty="0"/>
              <a:t> </a:t>
            </a:r>
            <a:r>
              <a:rPr lang="en-US" altLang="ja-JP" dirty="0" smtClean="0"/>
              <a:t>IEEE</a:t>
            </a:r>
          </a:p>
          <a:p>
            <a:endParaRPr kumimoji="1" lang="ja-JP" altLang="en-US" dirty="0"/>
          </a:p>
        </p:txBody>
      </p:sp>
      <p:pic>
        <p:nvPicPr>
          <p:cNvPr id="5" name="図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2040" y="2556687"/>
            <a:ext cx="1023674" cy="1376369"/>
          </a:xfrm>
          <a:prstGeom prst="rect">
            <a:avLst/>
          </a:prstGeom>
        </p:spPr>
      </p:pic>
      <p:sp>
        <p:nvSpPr>
          <p:cNvPr id="6" name="テキスト ボックス 5"/>
          <p:cNvSpPr txBox="1"/>
          <p:nvPr/>
        </p:nvSpPr>
        <p:spPr>
          <a:xfrm>
            <a:off x="4716016" y="3976028"/>
            <a:ext cx="2520280" cy="677108"/>
          </a:xfrm>
          <a:prstGeom prst="rect">
            <a:avLst/>
          </a:prstGeom>
          <a:noFill/>
        </p:spPr>
        <p:txBody>
          <a:bodyPr wrap="square" rtlCol="0">
            <a:spAutoFit/>
          </a:bodyPr>
          <a:lstStyle/>
          <a:p>
            <a:pPr marL="0" lvl="1"/>
            <a:r>
              <a:rPr lang="en-US" altLang="ja-JP" sz="2000" dirty="0" smtClean="0"/>
              <a:t>Christian Bird</a:t>
            </a:r>
          </a:p>
          <a:p>
            <a:endParaRPr kumimoji="1" lang="ja-JP" altLang="en-US" dirty="0"/>
          </a:p>
        </p:txBody>
      </p:sp>
    </p:spTree>
    <p:extLst>
      <p:ext uri="{BB962C8B-B14F-4D97-AF65-F5344CB8AC3E}">
        <p14:creationId xmlns:p14="http://schemas.microsoft.com/office/powerpoint/2010/main" val="38484842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sz="quarter" idx="1"/>
          </p:nvPr>
        </p:nvSpPr>
        <p:spPr/>
        <p:txBody>
          <a:bodyPr>
            <a:normAutofit/>
          </a:bodyPr>
          <a:lstStyle/>
          <a:p>
            <a:r>
              <a:rPr lang="en-US" altLang="ja-JP" dirty="0" smtClean="0"/>
              <a:t>OSS</a:t>
            </a:r>
            <a:r>
              <a:rPr lang="ja-JP" altLang="en-US" dirty="0" smtClean="0"/>
              <a:t>を発展させるのに重要な要因の一つに新規開発者との関係がある。</a:t>
            </a:r>
            <a:endParaRPr lang="en-US" altLang="ja-JP" dirty="0" smtClean="0"/>
          </a:p>
          <a:p>
            <a:pPr lvl="1"/>
            <a:r>
              <a:rPr lang="en-US" altLang="ja-JP" dirty="0" smtClean="0"/>
              <a:t>OSS</a:t>
            </a:r>
            <a:r>
              <a:rPr lang="ja-JP" altLang="en-US" dirty="0" smtClean="0"/>
              <a:t>は全般的に開発者不足だと言われている。</a:t>
            </a:r>
            <a:endParaRPr lang="en-US" altLang="ja-JP" dirty="0" smtClean="0"/>
          </a:p>
          <a:p>
            <a:pPr lvl="1"/>
            <a:r>
              <a:rPr lang="en-US" altLang="ja-JP" dirty="0" smtClean="0"/>
              <a:t>OSS</a:t>
            </a:r>
            <a:r>
              <a:rPr lang="ja-JP" altLang="en-US" dirty="0" smtClean="0"/>
              <a:t>プロジェクトを育てるにはコアチームに入りたい人を常に獲得しなければならない。</a:t>
            </a:r>
            <a:endParaRPr lang="en-US" altLang="ja-JP" dirty="0" smtClean="0"/>
          </a:p>
          <a:p>
            <a:endParaRPr lang="en-US" altLang="ja-JP" dirty="0"/>
          </a:p>
          <a:p>
            <a:r>
              <a:rPr lang="ja-JP" altLang="en-US" dirty="0"/>
              <a:t>権限を求めて</a:t>
            </a:r>
            <a:r>
              <a:rPr lang="ja-JP" altLang="en-US" dirty="0" smtClean="0"/>
              <a:t>コア開発者チーム</a:t>
            </a:r>
            <a:r>
              <a:rPr lang="ja-JP" altLang="en-US" dirty="0"/>
              <a:t>に入りたがる人を誰がいつどのような方法で判断しているのかは不明確である。</a:t>
            </a:r>
            <a:endParaRPr lang="en-US" altLang="ja-JP" dirty="0"/>
          </a:p>
          <a:p>
            <a:pPr lvl="1"/>
            <a:r>
              <a:rPr lang="en-US" altLang="ja-JP" dirty="0"/>
              <a:t>OSS</a:t>
            </a:r>
            <a:r>
              <a:rPr lang="ja-JP" altLang="en-US" dirty="0"/>
              <a:t>のプロジェクトにはそれぞれ</a:t>
            </a:r>
            <a:r>
              <a:rPr lang="ja-JP" altLang="en-US" dirty="0" smtClean="0"/>
              <a:t>コア開発者チーム</a:t>
            </a:r>
            <a:r>
              <a:rPr lang="ja-JP" altLang="en-US" dirty="0"/>
              <a:t>がいて、リポジトリへのコミットの全権限を任されている</a:t>
            </a:r>
            <a:r>
              <a:rPr lang="ja-JP" altLang="en-US" dirty="0" smtClean="0"/>
              <a:t>。</a:t>
            </a:r>
            <a:endParaRPr lang="en-US" altLang="ja-JP" dirty="0" smtClean="0"/>
          </a:p>
          <a:p>
            <a:pPr lvl="1"/>
            <a:r>
              <a:rPr lang="ja-JP" altLang="en-US" dirty="0" smtClean="0"/>
              <a:t>コアチームはエリート集団であり、高い技術力、知識量が求められる。</a:t>
            </a:r>
            <a:endParaRPr lang="en-US" altLang="ja-JP" dirty="0"/>
          </a:p>
          <a:p>
            <a:endParaRPr lang="en-US" altLang="ja-JP" dirty="0" smtClean="0"/>
          </a:p>
        </p:txBody>
      </p:sp>
    </p:spTree>
    <p:extLst>
      <p:ext uri="{BB962C8B-B14F-4D97-AF65-F5344CB8AC3E}">
        <p14:creationId xmlns:p14="http://schemas.microsoft.com/office/powerpoint/2010/main" val="13563756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概念的枠組み</a:t>
            </a:r>
            <a:r>
              <a:rPr lang="en-US" altLang="ja-JP" dirty="0" smtClean="0"/>
              <a:t>(</a:t>
            </a:r>
            <a:r>
              <a:rPr lang="ja-JP" altLang="en-US" dirty="0" smtClean="0"/>
              <a:t>本研究の視点</a:t>
            </a:r>
            <a:r>
              <a:rPr lang="en-US" altLang="ja-JP" dirty="0" smtClean="0"/>
              <a:t>)</a:t>
            </a:r>
            <a:endParaRPr kumimoji="1" lang="ja-JP" altLang="en-US" dirty="0"/>
          </a:p>
        </p:txBody>
      </p:sp>
      <p:sp>
        <p:nvSpPr>
          <p:cNvPr id="3" name="コンテンツ プレースホルダー 2"/>
          <p:cNvSpPr>
            <a:spLocks noGrp="1"/>
          </p:cNvSpPr>
          <p:nvPr>
            <p:ph sz="quarter" idx="1"/>
          </p:nvPr>
        </p:nvSpPr>
        <p:spPr/>
        <p:txBody>
          <a:bodyPr>
            <a:normAutofit lnSpcReduction="10000"/>
          </a:bodyPr>
          <a:lstStyle/>
          <a:p>
            <a:pPr marL="514350" indent="-514350">
              <a:buFont typeface="+mj-lt"/>
              <a:buAutoNum type="arabicPeriod"/>
            </a:pPr>
            <a:r>
              <a:rPr lang="ja-JP" altLang="en-US" dirty="0" smtClean="0"/>
              <a:t>開発者はどれくらいコミットすればプロジェクトを成功させれるのか</a:t>
            </a:r>
            <a:endParaRPr lang="en-US" altLang="ja-JP" dirty="0" smtClean="0"/>
          </a:p>
          <a:p>
            <a:pPr lvl="1"/>
            <a:r>
              <a:rPr kumimoji="1" lang="ja-JP" altLang="en-US" dirty="0"/>
              <a:t>どれくらい</a:t>
            </a:r>
            <a:r>
              <a:rPr kumimoji="1" lang="ja-JP" altLang="en-US" dirty="0" smtClean="0"/>
              <a:t>の量をどれくらいの期間に？</a:t>
            </a:r>
            <a:endParaRPr kumimoji="1" lang="en-US" altLang="ja-JP" dirty="0" smtClean="0"/>
          </a:p>
          <a:p>
            <a:pPr marL="788670" lvl="1" indent="-514350">
              <a:buFont typeface="+mj-lt"/>
              <a:buAutoNum type="arabicPeriod"/>
            </a:pPr>
            <a:endParaRPr lang="en-US" altLang="ja-JP" dirty="0"/>
          </a:p>
          <a:p>
            <a:pPr marL="788670" lvl="1" indent="-514350">
              <a:buFont typeface="+mj-lt"/>
              <a:buAutoNum type="arabicPeriod"/>
            </a:pPr>
            <a:endParaRPr kumimoji="1" lang="en-US" altLang="ja-JP" dirty="0" smtClean="0"/>
          </a:p>
          <a:p>
            <a:pPr marL="514350" indent="-514350">
              <a:buFont typeface="+mj-lt"/>
              <a:buAutoNum type="arabicPeriod"/>
            </a:pPr>
            <a:r>
              <a:rPr kumimoji="1" lang="ja-JP" altLang="en-US" dirty="0" smtClean="0"/>
              <a:t>開発者にそのプロジェクトにとって、どれくらいの技術と知識があれば妥当なのか</a:t>
            </a:r>
            <a:endParaRPr kumimoji="1" lang="en-US" altLang="ja-JP" dirty="0" smtClean="0"/>
          </a:p>
          <a:p>
            <a:pPr marL="788670" lvl="1" indent="-514350">
              <a:buFont typeface="+mj-lt"/>
              <a:buAutoNum type="arabicPeriod"/>
            </a:pPr>
            <a:endParaRPr kumimoji="1" lang="en-US" altLang="ja-JP" dirty="0" smtClean="0"/>
          </a:p>
          <a:p>
            <a:pPr marL="514350" indent="-514350">
              <a:buFont typeface="+mj-lt"/>
              <a:buAutoNum type="arabicPeriod"/>
            </a:pPr>
            <a:endParaRPr lang="en-US" altLang="ja-JP" dirty="0" smtClean="0"/>
          </a:p>
          <a:p>
            <a:pPr marL="514350" indent="-514350">
              <a:buFont typeface="+mj-lt"/>
              <a:buAutoNum type="arabicPeriod"/>
            </a:pPr>
            <a:r>
              <a:rPr kumimoji="1" lang="ja-JP" altLang="en-US" dirty="0" smtClean="0"/>
              <a:t>コミュニティでの評判とは何か？</a:t>
            </a:r>
            <a:endParaRPr kumimoji="1" lang="en-US" altLang="ja-JP" dirty="0" smtClean="0"/>
          </a:p>
          <a:p>
            <a:pPr marL="788670" lvl="1" indent="-514350"/>
            <a:r>
              <a:rPr lang="ja-JP" altLang="en-US" dirty="0" smtClean="0"/>
              <a:t>コミュニティでの評判がコア開発者への昇進に関係があることは先行研究で分かっている。</a:t>
            </a:r>
            <a:endParaRPr kumimoji="1" lang="ja-JP" altLang="en-US" dirty="0"/>
          </a:p>
        </p:txBody>
      </p:sp>
    </p:spTree>
    <p:extLst>
      <p:ext uri="{BB962C8B-B14F-4D97-AF65-F5344CB8AC3E}">
        <p14:creationId xmlns:p14="http://schemas.microsoft.com/office/powerpoint/2010/main" val="17749479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コアチームに至るまでのプロセス</a:t>
            </a:r>
            <a:endParaRPr kumimoji="1" lang="ja-JP" altLang="en-US" dirty="0"/>
          </a:p>
        </p:txBody>
      </p:sp>
      <p:graphicFrame>
        <p:nvGraphicFramePr>
          <p:cNvPr id="4" name="コンテンツ プレースホルダー 3"/>
          <p:cNvGraphicFramePr>
            <a:graphicFrameLocks noGrp="1"/>
          </p:cNvGraphicFramePr>
          <p:nvPr>
            <p:ph sz="quarter" idx="1"/>
            <p:extLst>
              <p:ext uri="{D42A27DB-BD31-4B8C-83A1-F6EECF244321}">
                <p14:modId xmlns:p14="http://schemas.microsoft.com/office/powerpoint/2010/main" val="3115079270"/>
              </p:ext>
            </p:extLst>
          </p:nvPr>
        </p:nvGraphicFramePr>
        <p:xfrm>
          <a:off x="1547664" y="2132856"/>
          <a:ext cx="6048672" cy="33123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テキスト ボックス 4"/>
          <p:cNvSpPr txBox="1"/>
          <p:nvPr/>
        </p:nvSpPr>
        <p:spPr>
          <a:xfrm>
            <a:off x="467544" y="2583652"/>
            <a:ext cx="1440160" cy="646331"/>
          </a:xfrm>
          <a:prstGeom prst="rect">
            <a:avLst/>
          </a:prstGeom>
          <a:noFill/>
        </p:spPr>
        <p:txBody>
          <a:bodyPr wrap="square" rtlCol="0">
            <a:spAutoFit/>
          </a:bodyPr>
          <a:lstStyle/>
          <a:p>
            <a:r>
              <a:rPr kumimoji="1" lang="ja-JP" altLang="en-US" dirty="0" smtClean="0"/>
              <a:t>移民</a:t>
            </a:r>
            <a:r>
              <a:rPr kumimoji="1" lang="en-US" altLang="ja-JP" dirty="0" smtClean="0"/>
              <a:t>=</a:t>
            </a:r>
            <a:r>
              <a:rPr kumimoji="1" lang="ja-JP" altLang="en-US" dirty="0" smtClean="0"/>
              <a:t>新規開発者</a:t>
            </a:r>
            <a:endParaRPr kumimoji="1" lang="ja-JP" altLang="en-US" dirty="0"/>
          </a:p>
        </p:txBody>
      </p:sp>
      <p:sp>
        <p:nvSpPr>
          <p:cNvPr id="6" name="テキスト ボックス 5"/>
          <p:cNvSpPr txBox="1"/>
          <p:nvPr/>
        </p:nvSpPr>
        <p:spPr>
          <a:xfrm>
            <a:off x="7668344" y="2417890"/>
            <a:ext cx="1080120" cy="646331"/>
          </a:xfrm>
          <a:prstGeom prst="rect">
            <a:avLst/>
          </a:prstGeom>
          <a:noFill/>
        </p:spPr>
        <p:txBody>
          <a:bodyPr wrap="square" rtlCol="0">
            <a:spAutoFit/>
          </a:bodyPr>
          <a:lstStyle/>
          <a:p>
            <a:r>
              <a:rPr kumimoji="1" lang="ja-JP" altLang="en-US" dirty="0" smtClean="0"/>
              <a:t>コアメンバー</a:t>
            </a:r>
            <a:endParaRPr kumimoji="1" lang="ja-JP" altLang="en-US" dirty="0"/>
          </a:p>
        </p:txBody>
      </p:sp>
    </p:spTree>
    <p:extLst>
      <p:ext uri="{BB962C8B-B14F-4D97-AF65-F5344CB8AC3E}">
        <p14:creationId xmlns:p14="http://schemas.microsoft.com/office/powerpoint/2010/main" val="2496963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コアチーム</a:t>
            </a:r>
            <a:r>
              <a:rPr lang="ja-JP" altLang="en-US" dirty="0" smtClean="0"/>
              <a:t>に</a:t>
            </a:r>
            <a:r>
              <a:rPr lang="ja-JP" altLang="en-US" dirty="0"/>
              <a:t>入る際の障壁</a:t>
            </a:r>
            <a:endParaRPr kumimoji="1" lang="ja-JP" altLang="en-US" dirty="0"/>
          </a:p>
        </p:txBody>
      </p:sp>
      <p:sp>
        <p:nvSpPr>
          <p:cNvPr id="3" name="コンテンツ プレースホルダー 2"/>
          <p:cNvSpPr>
            <a:spLocks noGrp="1"/>
          </p:cNvSpPr>
          <p:nvPr>
            <p:ph sz="quarter" idx="1"/>
          </p:nvPr>
        </p:nvSpPr>
        <p:spPr/>
        <p:txBody>
          <a:bodyPr/>
          <a:lstStyle/>
          <a:p>
            <a:r>
              <a:rPr lang="ja-JP" altLang="en-US" dirty="0" smtClean="0">
                <a:solidFill>
                  <a:srgbClr val="FF9933"/>
                </a:solidFill>
              </a:rPr>
              <a:t>知識量の壁</a:t>
            </a:r>
            <a:r>
              <a:rPr lang="en-US" altLang="ja-JP" dirty="0" smtClean="0">
                <a:solidFill>
                  <a:srgbClr val="FF9933"/>
                </a:solidFill>
              </a:rPr>
              <a:t>(Knowledge-Barrier)</a:t>
            </a:r>
          </a:p>
          <a:p>
            <a:pPr lvl="1"/>
            <a:r>
              <a:rPr lang="ja-JP" altLang="en-US" dirty="0" smtClean="0"/>
              <a:t>実際のプログラミングは知識がたくさん必要である。</a:t>
            </a:r>
            <a:endParaRPr lang="en-US" altLang="ja-JP" dirty="0" smtClean="0"/>
          </a:p>
          <a:p>
            <a:pPr lvl="1"/>
            <a:r>
              <a:rPr lang="ja-JP" altLang="en-US" dirty="0"/>
              <a:t>ある</a:t>
            </a:r>
            <a:r>
              <a:rPr lang="ja-JP" altLang="en-US" dirty="0" smtClean="0"/>
              <a:t>程度キャリアを積んできた人でさえ、ハードに勉強することを強いられる。</a:t>
            </a:r>
            <a:endParaRPr lang="en-US" altLang="ja-JP" dirty="0" smtClean="0"/>
          </a:p>
          <a:p>
            <a:pPr lvl="1"/>
            <a:r>
              <a:rPr lang="ja-JP" altLang="en-US" dirty="0" smtClean="0"/>
              <a:t>その傾向は特に成熟したプロジェクトに多い。</a:t>
            </a:r>
            <a:r>
              <a:rPr lang="en-US" altLang="ja-JP" dirty="0" smtClean="0"/>
              <a:t>(</a:t>
            </a:r>
            <a:r>
              <a:rPr lang="ja-JP" altLang="en-US" dirty="0" smtClean="0"/>
              <a:t>先行研究</a:t>
            </a:r>
            <a:r>
              <a:rPr lang="en-US" altLang="ja-JP" dirty="0" smtClean="0"/>
              <a:t>)</a:t>
            </a:r>
          </a:p>
          <a:p>
            <a:pPr lvl="1"/>
            <a:endParaRPr lang="en-US" altLang="ja-JP" dirty="0"/>
          </a:p>
          <a:p>
            <a:r>
              <a:rPr lang="ja-JP" altLang="en-US" dirty="0" smtClean="0"/>
              <a:t>知識の壁対策</a:t>
            </a:r>
            <a:r>
              <a:rPr lang="en-US" altLang="ja-JP" dirty="0"/>
              <a:t>(</a:t>
            </a:r>
            <a:r>
              <a:rPr lang="ja-JP" altLang="en-US" dirty="0"/>
              <a:t>先行研究</a:t>
            </a:r>
            <a:r>
              <a:rPr lang="en-US" altLang="ja-JP" dirty="0" smtClean="0"/>
              <a:t>)</a:t>
            </a:r>
            <a:endParaRPr lang="en-US" altLang="ja-JP" dirty="0"/>
          </a:p>
          <a:p>
            <a:pPr lvl="1"/>
            <a:r>
              <a:rPr lang="ja-JP" altLang="en-US" dirty="0" smtClean="0"/>
              <a:t>成熟したプロジェクトにはメンター</a:t>
            </a:r>
            <a:r>
              <a:rPr lang="en-US" altLang="ja-JP" dirty="0" smtClean="0"/>
              <a:t>(</a:t>
            </a:r>
            <a:r>
              <a:rPr lang="ja-JP" altLang="en-US" dirty="0" smtClean="0"/>
              <a:t>新人教育者</a:t>
            </a:r>
            <a:r>
              <a:rPr lang="en-US" altLang="ja-JP" dirty="0" smtClean="0"/>
              <a:t>)</a:t>
            </a:r>
            <a:r>
              <a:rPr lang="ja-JP" altLang="en-US" dirty="0" smtClean="0"/>
              <a:t>が必要</a:t>
            </a:r>
            <a:endParaRPr lang="en-US" altLang="ja-JP" dirty="0" smtClean="0"/>
          </a:p>
          <a:p>
            <a:pPr lvl="2"/>
            <a:r>
              <a:rPr lang="ja-JP" altLang="en-US" dirty="0" smtClean="0"/>
              <a:t>新規</a:t>
            </a:r>
            <a:r>
              <a:rPr lang="ja-JP" altLang="en-US" dirty="0"/>
              <a:t>開発者</a:t>
            </a:r>
            <a:r>
              <a:rPr lang="ja-JP" altLang="en-US" dirty="0" smtClean="0"/>
              <a:t>の頃から教育が必要</a:t>
            </a:r>
            <a:endParaRPr lang="en-US" altLang="ja-JP" dirty="0" smtClean="0"/>
          </a:p>
          <a:p>
            <a:pPr lvl="1"/>
            <a:r>
              <a:rPr lang="ja-JP" altLang="en-US" dirty="0" smtClean="0"/>
              <a:t>開発者とプロジェクトの間</a:t>
            </a:r>
            <a:r>
              <a:rPr lang="ja-JP" altLang="en-US" dirty="0"/>
              <a:t>での</a:t>
            </a:r>
            <a:r>
              <a:rPr lang="ja-JP" altLang="en-US" dirty="0" smtClean="0"/>
              <a:t>微妙な興味の一致</a:t>
            </a:r>
            <a:endParaRPr lang="en-US" altLang="ja-JP" dirty="0" smtClean="0"/>
          </a:p>
          <a:p>
            <a:pPr lvl="2"/>
            <a:r>
              <a:rPr lang="ja-JP" altLang="en-US" dirty="0" smtClean="0"/>
              <a:t>持ちつ持たれつの関係。どちらかが一方的だと関係が破たんする。</a:t>
            </a:r>
            <a:endParaRPr lang="en-US" altLang="ja-JP" dirty="0" smtClean="0"/>
          </a:p>
          <a:p>
            <a:pPr lvl="1"/>
            <a:endParaRPr lang="en-US" altLang="ja-JP" dirty="0" smtClean="0"/>
          </a:p>
          <a:p>
            <a:endParaRPr lang="en-US" altLang="ja-JP" dirty="0" smtClean="0"/>
          </a:p>
          <a:p>
            <a:pPr lvl="1"/>
            <a:endParaRPr lang="en-US" altLang="ja-JP" dirty="0" smtClean="0"/>
          </a:p>
          <a:p>
            <a:pPr lvl="1"/>
            <a:endParaRPr lang="en-US" altLang="ja-JP" dirty="0" smtClean="0"/>
          </a:p>
          <a:p>
            <a:pPr lvl="1"/>
            <a:endParaRPr lang="en-US" altLang="ja-JP" dirty="0" smtClean="0"/>
          </a:p>
          <a:p>
            <a:pPr lvl="1"/>
            <a:endParaRPr kumimoji="1" lang="ja-JP" altLang="en-US" dirty="0"/>
          </a:p>
        </p:txBody>
      </p:sp>
    </p:spTree>
    <p:extLst>
      <p:ext uri="{BB962C8B-B14F-4D97-AF65-F5344CB8AC3E}">
        <p14:creationId xmlns:p14="http://schemas.microsoft.com/office/powerpoint/2010/main" val="41265223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先行研究の</a:t>
            </a:r>
            <a:r>
              <a:rPr lang="ja-JP" altLang="en-US" dirty="0" smtClean="0"/>
              <a:t>新規開発者定義の問題</a:t>
            </a:r>
            <a:endParaRPr kumimoji="1" lang="ja-JP" altLang="en-US" dirty="0"/>
          </a:p>
        </p:txBody>
      </p:sp>
      <p:sp>
        <p:nvSpPr>
          <p:cNvPr id="3" name="コンテンツ プレースホルダー 2"/>
          <p:cNvSpPr>
            <a:spLocks noGrp="1"/>
          </p:cNvSpPr>
          <p:nvPr>
            <p:ph sz="quarter" idx="1"/>
          </p:nvPr>
        </p:nvSpPr>
        <p:spPr/>
        <p:txBody>
          <a:bodyPr>
            <a:normAutofit/>
          </a:bodyPr>
          <a:lstStyle/>
          <a:p>
            <a:r>
              <a:rPr kumimoji="1" lang="ja-JP" altLang="en-US" dirty="0" smtClean="0">
                <a:solidFill>
                  <a:srgbClr val="00B0F0"/>
                </a:solidFill>
              </a:rPr>
              <a:t>新規開発者の定義が間違っているのではないか。</a:t>
            </a:r>
            <a:endParaRPr kumimoji="1" lang="en-US" altLang="ja-JP" dirty="0" smtClean="0">
              <a:solidFill>
                <a:srgbClr val="00B0F0"/>
              </a:solidFill>
            </a:endParaRPr>
          </a:p>
          <a:p>
            <a:pPr lvl="1"/>
            <a:r>
              <a:rPr kumimoji="1" lang="ja-JP" altLang="en-US" dirty="0" smtClean="0"/>
              <a:t>パッチ投稿をしたことがある人や、その投稿が採用された人など</a:t>
            </a:r>
            <a:endParaRPr kumimoji="1" lang="en-US" altLang="ja-JP" dirty="0" smtClean="0"/>
          </a:p>
          <a:p>
            <a:pPr lvl="1"/>
            <a:r>
              <a:rPr lang="ja-JP" altLang="en-US" dirty="0" smtClean="0"/>
              <a:t>今回は初めにメーリングリストに現れた人を新人開発者として定義している。</a:t>
            </a:r>
            <a:endParaRPr kumimoji="1" lang="en-US" altLang="ja-JP" dirty="0" smtClean="0"/>
          </a:p>
          <a:p>
            <a:endParaRPr lang="en-US" altLang="ja-JP" dirty="0"/>
          </a:p>
          <a:p>
            <a:r>
              <a:rPr kumimoji="1" lang="ja-JP" altLang="en-US" dirty="0" smtClean="0">
                <a:solidFill>
                  <a:srgbClr val="F4960C"/>
                </a:solidFill>
              </a:rPr>
              <a:t>実はパッチ投稿が一番技術力が必要とされる仕事である。</a:t>
            </a:r>
            <a:r>
              <a:rPr kumimoji="1" lang="en-US" altLang="ja-JP" dirty="0" smtClean="0">
                <a:solidFill>
                  <a:srgbClr val="F4960C"/>
                </a:solidFill>
              </a:rPr>
              <a:t>(</a:t>
            </a:r>
            <a:r>
              <a:rPr kumimoji="1" lang="ja-JP" altLang="en-US" dirty="0" smtClean="0">
                <a:solidFill>
                  <a:srgbClr val="F4960C"/>
                </a:solidFill>
              </a:rPr>
              <a:t>先行研究</a:t>
            </a:r>
            <a:r>
              <a:rPr kumimoji="1" lang="en-US" altLang="ja-JP" dirty="0" smtClean="0">
                <a:solidFill>
                  <a:srgbClr val="F4960C"/>
                </a:solidFill>
              </a:rPr>
              <a:t>)</a:t>
            </a:r>
          </a:p>
          <a:p>
            <a:pPr lvl="1"/>
            <a:r>
              <a:rPr kumimoji="1" lang="ja-JP" altLang="en-US" dirty="0" smtClean="0"/>
              <a:t>すでに投稿したパッチが採用されている人を新規開発者として対策を立ててしまっても</a:t>
            </a:r>
            <a:r>
              <a:rPr lang="ja-JP" altLang="en-US" dirty="0" smtClean="0"/>
              <a:t>無意味なのでは</a:t>
            </a:r>
            <a:r>
              <a:rPr lang="en-US" altLang="ja-JP" dirty="0" smtClean="0"/>
              <a:t>?</a:t>
            </a:r>
            <a:endParaRPr kumimoji="1" lang="ja-JP" altLang="en-US" dirty="0"/>
          </a:p>
        </p:txBody>
      </p:sp>
    </p:spTree>
    <p:extLst>
      <p:ext uri="{BB962C8B-B14F-4D97-AF65-F5344CB8AC3E}">
        <p14:creationId xmlns:p14="http://schemas.microsoft.com/office/powerpoint/2010/main" val="933507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新規開発者の定義の違い＊</a:t>
            </a:r>
            <a:endParaRPr kumimoji="1" lang="ja-JP" altLang="en-US" dirty="0"/>
          </a:p>
        </p:txBody>
      </p:sp>
      <p:graphicFrame>
        <p:nvGraphicFramePr>
          <p:cNvPr id="4" name="コンテンツ プレースホルダー 3"/>
          <p:cNvGraphicFramePr>
            <a:graphicFrameLocks noGrp="1"/>
          </p:cNvGraphicFramePr>
          <p:nvPr>
            <p:ph sz="quarter" idx="1"/>
            <p:extLst>
              <p:ext uri="{D42A27DB-BD31-4B8C-83A1-F6EECF244321}">
                <p14:modId xmlns:p14="http://schemas.microsoft.com/office/powerpoint/2010/main" val="1139720153"/>
              </p:ext>
            </p:extLst>
          </p:nvPr>
        </p:nvGraphicFramePr>
        <p:xfrm>
          <a:off x="1547664" y="2132856"/>
          <a:ext cx="6048672" cy="33123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テキスト ボックス 4"/>
          <p:cNvSpPr txBox="1"/>
          <p:nvPr/>
        </p:nvSpPr>
        <p:spPr>
          <a:xfrm>
            <a:off x="1115616" y="1873544"/>
            <a:ext cx="1656184" cy="646331"/>
          </a:xfrm>
          <a:prstGeom prst="rect">
            <a:avLst/>
          </a:prstGeom>
          <a:noFill/>
          <a:ln>
            <a:noFill/>
          </a:ln>
        </p:spPr>
        <p:txBody>
          <a:bodyPr wrap="square" rtlCol="0">
            <a:spAutoFit/>
          </a:bodyPr>
          <a:lstStyle/>
          <a:p>
            <a:r>
              <a:rPr kumimoji="1" lang="ja-JP" altLang="en-US" dirty="0" smtClean="0">
                <a:solidFill>
                  <a:srgbClr val="F4960C"/>
                </a:solidFill>
              </a:rPr>
              <a:t>本研究での</a:t>
            </a:r>
            <a:endParaRPr kumimoji="1" lang="en-US" altLang="ja-JP" dirty="0" smtClean="0">
              <a:solidFill>
                <a:srgbClr val="F4960C"/>
              </a:solidFill>
            </a:endParaRPr>
          </a:p>
          <a:p>
            <a:r>
              <a:rPr kumimoji="1" lang="ja-JP" altLang="en-US" dirty="0" smtClean="0">
                <a:solidFill>
                  <a:srgbClr val="F4960C"/>
                </a:solidFill>
              </a:rPr>
              <a:t>新規開発者</a:t>
            </a:r>
            <a:endParaRPr kumimoji="1" lang="ja-JP" altLang="en-US" dirty="0">
              <a:solidFill>
                <a:srgbClr val="F4960C"/>
              </a:solidFill>
            </a:endParaRPr>
          </a:p>
        </p:txBody>
      </p:sp>
      <p:sp>
        <p:nvSpPr>
          <p:cNvPr id="6" name="テキスト ボックス 5"/>
          <p:cNvSpPr txBox="1"/>
          <p:nvPr/>
        </p:nvSpPr>
        <p:spPr>
          <a:xfrm>
            <a:off x="7757695" y="3429000"/>
            <a:ext cx="1080120" cy="646331"/>
          </a:xfrm>
          <a:prstGeom prst="rect">
            <a:avLst/>
          </a:prstGeom>
          <a:noFill/>
        </p:spPr>
        <p:txBody>
          <a:bodyPr wrap="square" rtlCol="0">
            <a:spAutoFit/>
          </a:bodyPr>
          <a:lstStyle/>
          <a:p>
            <a:r>
              <a:rPr kumimoji="1" lang="ja-JP" altLang="en-US" dirty="0" smtClean="0"/>
              <a:t>コアメンバー</a:t>
            </a:r>
            <a:endParaRPr kumimoji="1" lang="ja-JP" altLang="en-US" dirty="0"/>
          </a:p>
        </p:txBody>
      </p:sp>
      <p:cxnSp>
        <p:nvCxnSpPr>
          <p:cNvPr id="8" name="直線コネクタ 7"/>
          <p:cNvCxnSpPr/>
          <p:nvPr/>
        </p:nvCxnSpPr>
        <p:spPr>
          <a:xfrm>
            <a:off x="6588224" y="2276872"/>
            <a:ext cx="7122" cy="3817866"/>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3511465" y="1856637"/>
            <a:ext cx="1728192" cy="646331"/>
          </a:xfrm>
          <a:prstGeom prst="rect">
            <a:avLst/>
          </a:prstGeom>
          <a:noFill/>
        </p:spPr>
        <p:txBody>
          <a:bodyPr wrap="square" rtlCol="0">
            <a:spAutoFit/>
          </a:bodyPr>
          <a:lstStyle/>
          <a:p>
            <a:r>
              <a:rPr kumimoji="1" lang="ja-JP" altLang="en-US" dirty="0" smtClean="0">
                <a:solidFill>
                  <a:schemeClr val="accent2">
                    <a:lumMod val="50000"/>
                  </a:schemeClr>
                </a:solidFill>
              </a:rPr>
              <a:t>先行研究の</a:t>
            </a:r>
            <a:endParaRPr kumimoji="1" lang="en-US" altLang="ja-JP" dirty="0" smtClean="0">
              <a:solidFill>
                <a:schemeClr val="accent2">
                  <a:lumMod val="50000"/>
                </a:schemeClr>
              </a:solidFill>
            </a:endParaRPr>
          </a:p>
          <a:p>
            <a:r>
              <a:rPr kumimoji="1" lang="ja-JP" altLang="en-US" dirty="0" smtClean="0">
                <a:solidFill>
                  <a:schemeClr val="accent2">
                    <a:lumMod val="50000"/>
                  </a:schemeClr>
                </a:solidFill>
              </a:rPr>
              <a:t>新規開発者</a:t>
            </a:r>
            <a:endParaRPr kumimoji="1" lang="ja-JP" altLang="en-US" dirty="0">
              <a:solidFill>
                <a:schemeClr val="accent2">
                  <a:lumMod val="50000"/>
                </a:schemeClr>
              </a:solidFill>
            </a:endParaRPr>
          </a:p>
        </p:txBody>
      </p:sp>
      <p:cxnSp>
        <p:nvCxnSpPr>
          <p:cNvPr id="13" name="直線コネクタ 12"/>
          <p:cNvCxnSpPr/>
          <p:nvPr/>
        </p:nvCxnSpPr>
        <p:spPr>
          <a:xfrm>
            <a:off x="2555776" y="2420888"/>
            <a:ext cx="0" cy="3744416"/>
          </a:xfrm>
          <a:prstGeom prst="line">
            <a:avLst/>
          </a:prstGeom>
          <a:ln w="25400">
            <a:solidFill>
              <a:srgbClr val="FF9933"/>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4572000" y="2420888"/>
            <a:ext cx="0" cy="3744416"/>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6595346" y="1873544"/>
            <a:ext cx="1025455" cy="369332"/>
          </a:xfrm>
          <a:prstGeom prst="rect">
            <a:avLst/>
          </a:prstGeom>
          <a:noFill/>
        </p:spPr>
        <p:txBody>
          <a:bodyPr wrap="square" rtlCol="0">
            <a:spAutoFit/>
          </a:bodyPr>
          <a:lstStyle/>
          <a:p>
            <a:r>
              <a:rPr kumimoji="1" lang="ja-JP" altLang="en-US" dirty="0" smtClean="0"/>
              <a:t>ＧＯＡＬ</a:t>
            </a:r>
            <a:endParaRPr kumimoji="1" lang="ja-JP" altLang="en-US" dirty="0"/>
          </a:p>
        </p:txBody>
      </p:sp>
    </p:spTree>
    <p:extLst>
      <p:ext uri="{BB962C8B-B14F-4D97-AF65-F5344CB8AC3E}">
        <p14:creationId xmlns:p14="http://schemas.microsoft.com/office/powerpoint/2010/main" val="26792047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コア開発者になるまでのボーダーの違い＊</a:t>
            </a:r>
            <a:endParaRPr kumimoji="1" lang="ja-JP" altLang="en-US" dirty="0"/>
          </a:p>
        </p:txBody>
      </p:sp>
      <p:graphicFrame>
        <p:nvGraphicFramePr>
          <p:cNvPr id="4" name="コンテンツ プレースホルダー 3"/>
          <p:cNvGraphicFramePr>
            <a:graphicFrameLocks noGrp="1"/>
          </p:cNvGraphicFramePr>
          <p:nvPr>
            <p:ph sz="quarter" idx="1"/>
            <p:extLst>
              <p:ext uri="{D42A27DB-BD31-4B8C-83A1-F6EECF244321}">
                <p14:modId xmlns:p14="http://schemas.microsoft.com/office/powerpoint/2010/main" val="2861231545"/>
              </p:ext>
            </p:extLst>
          </p:nvPr>
        </p:nvGraphicFramePr>
        <p:xfrm>
          <a:off x="1547664" y="2132856"/>
          <a:ext cx="6048672" cy="33123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テキスト ボックス 5"/>
          <p:cNvSpPr txBox="1"/>
          <p:nvPr/>
        </p:nvSpPr>
        <p:spPr>
          <a:xfrm>
            <a:off x="7757695" y="3429000"/>
            <a:ext cx="1080120" cy="646331"/>
          </a:xfrm>
          <a:prstGeom prst="rect">
            <a:avLst/>
          </a:prstGeom>
          <a:noFill/>
        </p:spPr>
        <p:txBody>
          <a:bodyPr wrap="square" rtlCol="0">
            <a:spAutoFit/>
          </a:bodyPr>
          <a:lstStyle/>
          <a:p>
            <a:r>
              <a:rPr kumimoji="1" lang="ja-JP" altLang="en-US" dirty="0" smtClean="0"/>
              <a:t>コア</a:t>
            </a:r>
            <a:endParaRPr kumimoji="1" lang="en-US" altLang="ja-JP" dirty="0" smtClean="0"/>
          </a:p>
          <a:p>
            <a:r>
              <a:rPr kumimoji="1" lang="ja-JP" altLang="en-US" dirty="0" smtClean="0"/>
              <a:t>開発者</a:t>
            </a:r>
            <a:endParaRPr kumimoji="1" lang="ja-JP" altLang="en-US" dirty="0"/>
          </a:p>
        </p:txBody>
      </p:sp>
      <p:cxnSp>
        <p:nvCxnSpPr>
          <p:cNvPr id="7" name="直線コネクタ 6"/>
          <p:cNvCxnSpPr/>
          <p:nvPr/>
        </p:nvCxnSpPr>
        <p:spPr>
          <a:xfrm>
            <a:off x="3553667" y="2242876"/>
            <a:ext cx="0" cy="3812407"/>
          </a:xfrm>
          <a:prstGeom prst="line">
            <a:avLst/>
          </a:prstGeom>
          <a:ln w="25400">
            <a:solidFill>
              <a:srgbClr val="FF9933"/>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6588224" y="2166851"/>
            <a:ext cx="7122" cy="3888432"/>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テキスト ボックス 2"/>
          <p:cNvSpPr txBox="1"/>
          <p:nvPr/>
        </p:nvSpPr>
        <p:spPr>
          <a:xfrm>
            <a:off x="6631429" y="1662345"/>
            <a:ext cx="2664296" cy="369332"/>
          </a:xfrm>
          <a:prstGeom prst="rect">
            <a:avLst/>
          </a:prstGeom>
          <a:noFill/>
        </p:spPr>
        <p:txBody>
          <a:bodyPr wrap="square" rtlCol="0">
            <a:spAutoFit/>
          </a:bodyPr>
          <a:lstStyle/>
          <a:p>
            <a:r>
              <a:rPr kumimoji="1" lang="ja-JP" altLang="en-US" dirty="0" smtClean="0"/>
              <a:t>先行研究のボーダー</a:t>
            </a:r>
            <a:endParaRPr kumimoji="1" lang="ja-JP" altLang="en-US" dirty="0"/>
          </a:p>
        </p:txBody>
      </p:sp>
      <p:cxnSp>
        <p:nvCxnSpPr>
          <p:cNvPr id="11" name="直線矢印コネクタ 10"/>
          <p:cNvCxnSpPr/>
          <p:nvPr/>
        </p:nvCxnSpPr>
        <p:spPr>
          <a:xfrm flipH="1">
            <a:off x="6660232" y="2151281"/>
            <a:ext cx="648072" cy="42401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1979712" y="1662345"/>
            <a:ext cx="3060824" cy="646331"/>
          </a:xfrm>
          <a:prstGeom prst="rect">
            <a:avLst/>
          </a:prstGeom>
          <a:noFill/>
        </p:spPr>
        <p:txBody>
          <a:bodyPr wrap="square" rtlCol="0">
            <a:spAutoFit/>
          </a:bodyPr>
          <a:lstStyle/>
          <a:p>
            <a:r>
              <a:rPr lang="ja-JP" altLang="en-US" dirty="0" smtClean="0"/>
              <a:t>本研究が想定している本当の</a:t>
            </a:r>
            <a:r>
              <a:rPr kumimoji="1" lang="ja-JP" altLang="en-US" dirty="0" smtClean="0"/>
              <a:t>ボーダー</a:t>
            </a:r>
            <a:endParaRPr kumimoji="1" lang="ja-JP" altLang="en-US" dirty="0"/>
          </a:p>
        </p:txBody>
      </p:sp>
      <p:cxnSp>
        <p:nvCxnSpPr>
          <p:cNvPr id="14" name="直線矢印コネクタ 13"/>
          <p:cNvCxnSpPr/>
          <p:nvPr/>
        </p:nvCxnSpPr>
        <p:spPr>
          <a:xfrm>
            <a:off x="2873333" y="2176425"/>
            <a:ext cx="576064" cy="464183"/>
          </a:xfrm>
          <a:prstGeom prst="straightConnector1">
            <a:avLst/>
          </a:prstGeom>
          <a:ln w="22225">
            <a:solidFill>
              <a:srgbClr val="FF9933"/>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90104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コミュニティ内での評判</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sz="2400" dirty="0" smtClean="0"/>
              <a:t>ネットワーク分析</a:t>
            </a:r>
            <a:endParaRPr kumimoji="1" lang="en-US" altLang="ja-JP" sz="2400" dirty="0" smtClean="0"/>
          </a:p>
          <a:p>
            <a:r>
              <a:rPr lang="ja-JP" altLang="en-US" sz="2400" dirty="0" smtClean="0"/>
              <a:t>先行研究ではメーリングリスト上で開発者</a:t>
            </a:r>
            <a:r>
              <a:rPr lang="en-US" altLang="ja-JP" sz="2400" dirty="0" smtClean="0"/>
              <a:t>A</a:t>
            </a:r>
            <a:r>
              <a:rPr lang="ja-JP" altLang="en-US" sz="2400" dirty="0" smtClean="0"/>
              <a:t>と開発者</a:t>
            </a:r>
            <a:r>
              <a:rPr lang="en-US" altLang="ja-JP" sz="2400" dirty="0" smtClean="0"/>
              <a:t>B</a:t>
            </a:r>
            <a:r>
              <a:rPr lang="ja-JP" altLang="en-US" sz="2400" dirty="0" smtClean="0"/>
              <a:t>との間にやりとりがあった場合にノードを張っている。</a:t>
            </a:r>
            <a:endParaRPr lang="en-US" altLang="ja-JP" sz="2400" dirty="0" smtClean="0"/>
          </a:p>
          <a:p>
            <a:endParaRPr kumimoji="1" lang="en-US" altLang="ja-JP" sz="2400" dirty="0"/>
          </a:p>
          <a:p>
            <a:endParaRPr lang="en-US" altLang="ja-JP" dirty="0" smtClean="0"/>
          </a:p>
          <a:p>
            <a:endParaRPr kumimoji="1" lang="en-US" altLang="ja-JP" dirty="0" smtClean="0"/>
          </a:p>
          <a:p>
            <a:endParaRPr kumimoji="1" lang="ja-JP" altLang="en-US" dirty="0"/>
          </a:p>
        </p:txBody>
      </p:sp>
      <p:sp>
        <p:nvSpPr>
          <p:cNvPr id="4" name="右矢印 3"/>
          <p:cNvSpPr/>
          <p:nvPr/>
        </p:nvSpPr>
        <p:spPr>
          <a:xfrm>
            <a:off x="3070504" y="4028447"/>
            <a:ext cx="3157679" cy="258874"/>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右矢印 4"/>
          <p:cNvSpPr/>
          <p:nvPr/>
        </p:nvSpPr>
        <p:spPr>
          <a:xfrm rot="10800000">
            <a:off x="3070504" y="4287321"/>
            <a:ext cx="3085670" cy="239030"/>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32" name="Picture 8" descr="C:\Users\oss.wakayama\AppData\Local\Microsoft\Windows\Temporary Internet Files\Content.IE5\YFOVUAB9\MC90043394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7246" y="2955173"/>
            <a:ext cx="1073274" cy="107327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oss.wakayama\AppData\Local\Microsoft\Windows\Temporary Internet Files\Content.IE5\YFOVUAB9\MC90043394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990339" y="3113914"/>
            <a:ext cx="975106" cy="975106"/>
          </a:xfrm>
          <a:prstGeom prst="rect">
            <a:avLst/>
          </a:prstGeom>
          <a:noFill/>
          <a:extLst>
            <a:ext uri="{909E8E84-426E-40DD-AFC4-6F175D3DCCD1}">
              <a14:hiddenFill xmlns:a14="http://schemas.microsoft.com/office/drawing/2010/main">
                <a:solidFill>
                  <a:srgbClr val="FFFFFF"/>
                </a:solidFill>
              </a14:hiddenFill>
            </a:ext>
          </a:extLst>
        </p:spPr>
      </p:pic>
      <p:sp>
        <p:nvSpPr>
          <p:cNvPr id="24" name="円/楕円 23"/>
          <p:cNvSpPr/>
          <p:nvPr/>
        </p:nvSpPr>
        <p:spPr>
          <a:xfrm>
            <a:off x="5887819" y="5193196"/>
            <a:ext cx="360040" cy="36004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B</a:t>
            </a:r>
            <a:endParaRPr kumimoji="1" lang="ja-JP" altLang="en-US" dirty="0"/>
          </a:p>
        </p:txBody>
      </p:sp>
      <p:sp>
        <p:nvSpPr>
          <p:cNvPr id="25" name="円/楕円 24"/>
          <p:cNvSpPr/>
          <p:nvPr/>
        </p:nvSpPr>
        <p:spPr>
          <a:xfrm>
            <a:off x="2983836" y="5168044"/>
            <a:ext cx="383703" cy="41034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A</a:t>
            </a:r>
            <a:endParaRPr kumimoji="1" lang="ja-JP" altLang="en-US" dirty="0"/>
          </a:p>
        </p:txBody>
      </p:sp>
      <p:cxnSp>
        <p:nvCxnSpPr>
          <p:cNvPr id="26" name="直線コネクタ 25"/>
          <p:cNvCxnSpPr/>
          <p:nvPr/>
        </p:nvCxnSpPr>
        <p:spPr>
          <a:xfrm>
            <a:off x="3367539" y="5373216"/>
            <a:ext cx="2520280" cy="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1035" name="Picture 11" descr="C:\Users\oss.wakayama\AppData\Local\Microsoft\Windows\Temporary Internet Files\Content.IE5\094109Y1\MC90043268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9405" y="3464720"/>
            <a:ext cx="567866" cy="567866"/>
          </a:xfrm>
          <a:prstGeom prst="rect">
            <a:avLst/>
          </a:prstGeom>
          <a:noFill/>
          <a:extLst>
            <a:ext uri="{909E8E84-426E-40DD-AFC4-6F175D3DCCD1}">
              <a14:hiddenFill xmlns:a14="http://schemas.microsoft.com/office/drawing/2010/main">
                <a:solidFill>
                  <a:srgbClr val="FFFFFF"/>
                </a:solidFill>
              </a14:hiddenFill>
            </a:ext>
          </a:extLst>
        </p:spPr>
      </p:pic>
      <p:sp>
        <p:nvSpPr>
          <p:cNvPr id="12" name="テキスト ボックス 11"/>
          <p:cNvSpPr txBox="1"/>
          <p:nvPr/>
        </p:nvSpPr>
        <p:spPr>
          <a:xfrm>
            <a:off x="1979712" y="2780928"/>
            <a:ext cx="338554" cy="369332"/>
          </a:xfrm>
          <a:prstGeom prst="rect">
            <a:avLst/>
          </a:prstGeom>
          <a:noFill/>
        </p:spPr>
        <p:txBody>
          <a:bodyPr wrap="none" rtlCol="0">
            <a:spAutoFit/>
          </a:bodyPr>
          <a:lstStyle/>
          <a:p>
            <a:r>
              <a:rPr kumimoji="1" lang="en-US" altLang="ja-JP" dirty="0" smtClean="0"/>
              <a:t>A</a:t>
            </a:r>
            <a:endParaRPr kumimoji="1" lang="ja-JP" altLang="en-US" dirty="0"/>
          </a:p>
        </p:txBody>
      </p:sp>
      <p:sp>
        <p:nvSpPr>
          <p:cNvPr id="14" name="テキスト ボックス 13"/>
          <p:cNvSpPr txBox="1"/>
          <p:nvPr/>
        </p:nvSpPr>
        <p:spPr>
          <a:xfrm>
            <a:off x="6948264" y="2636912"/>
            <a:ext cx="314510" cy="369332"/>
          </a:xfrm>
          <a:prstGeom prst="rect">
            <a:avLst/>
          </a:prstGeom>
          <a:noFill/>
        </p:spPr>
        <p:txBody>
          <a:bodyPr wrap="none" rtlCol="0">
            <a:spAutoFit/>
          </a:bodyPr>
          <a:lstStyle/>
          <a:p>
            <a:r>
              <a:rPr kumimoji="1" lang="en-US" altLang="ja-JP" dirty="0" smtClean="0"/>
              <a:t>B</a:t>
            </a:r>
            <a:endParaRPr kumimoji="1" lang="ja-JP" altLang="en-US" dirty="0"/>
          </a:p>
        </p:txBody>
      </p:sp>
    </p:spTree>
    <p:extLst>
      <p:ext uri="{BB962C8B-B14F-4D97-AF65-F5344CB8AC3E}">
        <p14:creationId xmlns:p14="http://schemas.microsoft.com/office/powerpoint/2010/main" val="20585150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コミュニティ内での評判</a:t>
            </a:r>
            <a:endParaRPr kumimoji="1" lang="ja-JP" altLang="en-US" dirty="0"/>
          </a:p>
        </p:txBody>
      </p:sp>
      <p:sp>
        <p:nvSpPr>
          <p:cNvPr id="3" name="コンテンツ プレースホルダー 2"/>
          <p:cNvSpPr>
            <a:spLocks noGrp="1"/>
          </p:cNvSpPr>
          <p:nvPr>
            <p:ph sz="quarter" idx="1"/>
          </p:nvPr>
        </p:nvSpPr>
        <p:spPr/>
        <p:txBody>
          <a:bodyPr/>
          <a:lstStyle/>
          <a:p>
            <a:r>
              <a:rPr lang="ja-JP" altLang="en-US" sz="2400" dirty="0" smtClean="0"/>
              <a:t>本研究ではメーリングリスト上で開発者</a:t>
            </a:r>
            <a:r>
              <a:rPr lang="en-US" altLang="ja-JP" sz="2400" dirty="0" smtClean="0"/>
              <a:t>A</a:t>
            </a:r>
            <a:r>
              <a:rPr lang="ja-JP" altLang="en-US" sz="2400" dirty="0" smtClean="0"/>
              <a:t>のメールを開発者</a:t>
            </a:r>
            <a:r>
              <a:rPr lang="en-US" altLang="ja-JP" sz="2400" dirty="0" smtClean="0"/>
              <a:t>B</a:t>
            </a:r>
            <a:r>
              <a:rPr lang="ja-JP" altLang="en-US" sz="2400" dirty="0" smtClean="0"/>
              <a:t>が興味深いと判断した場合のみ開発者</a:t>
            </a:r>
            <a:r>
              <a:rPr lang="en-US" altLang="ja-JP" sz="2400" dirty="0"/>
              <a:t>A</a:t>
            </a:r>
            <a:r>
              <a:rPr lang="ja-JP" altLang="en-US" sz="2400" dirty="0" smtClean="0"/>
              <a:t>と開発者</a:t>
            </a:r>
            <a:r>
              <a:rPr lang="en-US" altLang="ja-JP" sz="2400" dirty="0" smtClean="0"/>
              <a:t>B</a:t>
            </a:r>
            <a:r>
              <a:rPr lang="ja-JP" altLang="en-US" sz="2400" dirty="0" smtClean="0"/>
              <a:t>にノードを張る。</a:t>
            </a:r>
            <a:endParaRPr lang="en-US" altLang="ja-JP" sz="2400" dirty="0" smtClean="0"/>
          </a:p>
          <a:p>
            <a:endParaRPr kumimoji="1" lang="en-US" altLang="ja-JP" dirty="0"/>
          </a:p>
          <a:p>
            <a:endParaRPr lang="en-US" altLang="ja-JP" dirty="0" smtClean="0"/>
          </a:p>
          <a:p>
            <a:endParaRPr kumimoji="1" lang="en-US" altLang="ja-JP" dirty="0" smtClean="0"/>
          </a:p>
          <a:p>
            <a:endParaRPr kumimoji="1" lang="ja-JP" altLang="en-US" dirty="0"/>
          </a:p>
        </p:txBody>
      </p:sp>
      <p:sp>
        <p:nvSpPr>
          <p:cNvPr id="4" name="右矢印 3"/>
          <p:cNvSpPr/>
          <p:nvPr/>
        </p:nvSpPr>
        <p:spPr>
          <a:xfrm>
            <a:off x="1187624" y="3734250"/>
            <a:ext cx="3018999" cy="198805"/>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4451647" y="4894312"/>
            <a:ext cx="360040" cy="36004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B</a:t>
            </a:r>
            <a:endParaRPr kumimoji="1" lang="ja-JP" altLang="en-US" dirty="0"/>
          </a:p>
        </p:txBody>
      </p:sp>
      <p:sp>
        <p:nvSpPr>
          <p:cNvPr id="12" name="円/楕円 11"/>
          <p:cNvSpPr/>
          <p:nvPr/>
        </p:nvSpPr>
        <p:spPr>
          <a:xfrm>
            <a:off x="1547664" y="4869160"/>
            <a:ext cx="383703" cy="41034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A</a:t>
            </a:r>
            <a:endParaRPr kumimoji="1" lang="ja-JP" altLang="en-US" dirty="0"/>
          </a:p>
        </p:txBody>
      </p:sp>
      <p:cxnSp>
        <p:nvCxnSpPr>
          <p:cNvPr id="10" name="直線コネクタ 9"/>
          <p:cNvCxnSpPr/>
          <p:nvPr/>
        </p:nvCxnSpPr>
        <p:spPr>
          <a:xfrm>
            <a:off x="1931367" y="5074332"/>
            <a:ext cx="2520280" cy="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右矢印 13"/>
          <p:cNvSpPr/>
          <p:nvPr/>
        </p:nvSpPr>
        <p:spPr>
          <a:xfrm rot="10800000">
            <a:off x="1168174" y="4005064"/>
            <a:ext cx="3018999" cy="198805"/>
          </a:xfrm>
          <a:prstGeom prst="rightArrow">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4960C"/>
              </a:solidFill>
            </a:endParaRPr>
          </a:p>
        </p:txBody>
      </p:sp>
      <p:sp>
        <p:nvSpPr>
          <p:cNvPr id="15" name="右矢印 14"/>
          <p:cNvSpPr/>
          <p:nvPr/>
        </p:nvSpPr>
        <p:spPr>
          <a:xfrm rot="10800000">
            <a:off x="4942237" y="3734251"/>
            <a:ext cx="3018999" cy="198805"/>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右矢印 15"/>
          <p:cNvSpPr/>
          <p:nvPr/>
        </p:nvSpPr>
        <p:spPr>
          <a:xfrm>
            <a:off x="4996981" y="3992043"/>
            <a:ext cx="3018999" cy="198805"/>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2195736" y="4190848"/>
            <a:ext cx="2088232" cy="246221"/>
          </a:xfrm>
          <a:prstGeom prst="rect">
            <a:avLst/>
          </a:prstGeom>
          <a:noFill/>
        </p:spPr>
        <p:txBody>
          <a:bodyPr wrap="square" rtlCol="0">
            <a:spAutoFit/>
          </a:bodyPr>
          <a:lstStyle/>
          <a:p>
            <a:r>
              <a:rPr kumimoji="1" lang="ja-JP" altLang="en-US" sz="1000" dirty="0" smtClean="0"/>
              <a:t>それはいい指摘だ！</a:t>
            </a:r>
            <a:endParaRPr kumimoji="1" lang="ja-JP" altLang="en-US" sz="1000" dirty="0"/>
          </a:p>
        </p:txBody>
      </p:sp>
      <p:sp>
        <p:nvSpPr>
          <p:cNvPr id="24" name="円/楕円 23"/>
          <p:cNvSpPr/>
          <p:nvPr/>
        </p:nvSpPr>
        <p:spPr>
          <a:xfrm>
            <a:off x="7236296" y="4910437"/>
            <a:ext cx="360040" cy="36004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C</a:t>
            </a:r>
            <a:endParaRPr kumimoji="1" lang="ja-JP" altLang="en-US" dirty="0"/>
          </a:p>
        </p:txBody>
      </p:sp>
      <p:sp>
        <p:nvSpPr>
          <p:cNvPr id="21" name="テキスト ボックス 20"/>
          <p:cNvSpPr txBox="1"/>
          <p:nvPr/>
        </p:nvSpPr>
        <p:spPr>
          <a:xfrm>
            <a:off x="251520" y="2490547"/>
            <a:ext cx="398161" cy="369332"/>
          </a:xfrm>
          <a:prstGeom prst="rect">
            <a:avLst/>
          </a:prstGeom>
          <a:noFill/>
        </p:spPr>
        <p:txBody>
          <a:bodyPr wrap="square" rtlCol="0">
            <a:spAutoFit/>
          </a:bodyPr>
          <a:lstStyle/>
          <a:p>
            <a:r>
              <a:rPr kumimoji="1" lang="en-US" altLang="ja-JP" dirty="0" smtClean="0"/>
              <a:t>A</a:t>
            </a:r>
            <a:endParaRPr kumimoji="1" lang="ja-JP" altLang="en-US" dirty="0"/>
          </a:p>
        </p:txBody>
      </p:sp>
      <p:sp>
        <p:nvSpPr>
          <p:cNvPr id="29" name="テキスト ボックス 28"/>
          <p:cNvSpPr txBox="1"/>
          <p:nvPr/>
        </p:nvSpPr>
        <p:spPr>
          <a:xfrm>
            <a:off x="4598820" y="2236222"/>
            <a:ext cx="398161" cy="369332"/>
          </a:xfrm>
          <a:prstGeom prst="rect">
            <a:avLst/>
          </a:prstGeom>
          <a:noFill/>
        </p:spPr>
        <p:txBody>
          <a:bodyPr wrap="square" rtlCol="0">
            <a:spAutoFit/>
          </a:bodyPr>
          <a:lstStyle/>
          <a:p>
            <a:r>
              <a:rPr lang="en-US" altLang="ja-JP" dirty="0"/>
              <a:t>B</a:t>
            </a:r>
            <a:endParaRPr kumimoji="1" lang="ja-JP" altLang="en-US" dirty="0"/>
          </a:p>
        </p:txBody>
      </p:sp>
      <p:sp>
        <p:nvSpPr>
          <p:cNvPr id="30" name="テキスト ボックス 29"/>
          <p:cNvSpPr txBox="1"/>
          <p:nvPr/>
        </p:nvSpPr>
        <p:spPr>
          <a:xfrm>
            <a:off x="7955399" y="2244501"/>
            <a:ext cx="398161" cy="369332"/>
          </a:xfrm>
          <a:prstGeom prst="rect">
            <a:avLst/>
          </a:prstGeom>
          <a:noFill/>
        </p:spPr>
        <p:txBody>
          <a:bodyPr wrap="square" rtlCol="0">
            <a:spAutoFit/>
          </a:bodyPr>
          <a:lstStyle/>
          <a:p>
            <a:r>
              <a:rPr kumimoji="1" lang="en-US" altLang="ja-JP" dirty="0" smtClean="0"/>
              <a:t>C</a:t>
            </a:r>
            <a:endParaRPr kumimoji="1" lang="ja-JP" altLang="en-US" dirty="0"/>
          </a:p>
        </p:txBody>
      </p:sp>
      <p:pic>
        <p:nvPicPr>
          <p:cNvPr id="31" name="Picture 10" descr="C:\Users\oss.wakayama\AppData\Local\Microsoft\Windows\Temporary Internet Files\Content.IE5\YFOVUAB9\MC90043394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9388" y="2825533"/>
            <a:ext cx="975106" cy="97510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0" descr="C:\Users\oss.wakayama\AppData\Local\Microsoft\Windows\Temporary Internet Files\Content.IE5\YFOVUAB9\MC90043394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8344" y="2780928"/>
            <a:ext cx="975106" cy="97510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0" descr="C:\Users\oss.wakayama\AppData\Local\Microsoft\Windows\Temporary Internet Files\Content.IE5\YFOVUAB9\MC90043394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265822" y="2879681"/>
            <a:ext cx="975106" cy="97510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1" descr="C:\Users\oss.wakayama\AppData\Local\Microsoft\Windows\Temporary Internet Files\Content.IE5\094109Y1\MC90043268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2386" y="3246697"/>
            <a:ext cx="487553" cy="48755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1" descr="C:\Users\oss.wakayama\AppData\Local\Microsoft\Windows\Temporary Internet Files\Content.IE5\094109Y1\MC900432681[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3229479"/>
            <a:ext cx="487553" cy="487553"/>
          </a:xfrm>
          <a:prstGeom prst="rect">
            <a:avLst/>
          </a:prstGeom>
          <a:noFill/>
          <a:extLst>
            <a:ext uri="{909E8E84-426E-40DD-AFC4-6F175D3DCCD1}">
              <a14:hiddenFill xmlns:a14="http://schemas.microsoft.com/office/drawing/2010/main">
                <a:solidFill>
                  <a:srgbClr val="FFFFFF"/>
                </a:solidFill>
              </a14:hiddenFill>
            </a:ext>
          </a:extLst>
        </p:spPr>
      </p:pic>
      <p:sp>
        <p:nvSpPr>
          <p:cNvPr id="22" name="テキスト ボックス 21"/>
          <p:cNvSpPr txBox="1"/>
          <p:nvPr/>
        </p:nvSpPr>
        <p:spPr>
          <a:xfrm>
            <a:off x="611560" y="5733256"/>
            <a:ext cx="4968552" cy="400110"/>
          </a:xfrm>
          <a:prstGeom prst="rect">
            <a:avLst/>
          </a:prstGeom>
          <a:noFill/>
        </p:spPr>
        <p:txBody>
          <a:bodyPr wrap="square" rtlCol="0">
            <a:spAutoFit/>
          </a:bodyPr>
          <a:lstStyle/>
          <a:p>
            <a:r>
              <a:rPr kumimoji="1" lang="ja-JP" altLang="en-US" sz="2000" dirty="0" smtClean="0"/>
              <a:t>開発者</a:t>
            </a:r>
            <a:r>
              <a:rPr kumimoji="1" lang="en-US" altLang="ja-JP" sz="2000" dirty="0" smtClean="0"/>
              <a:t>A</a:t>
            </a:r>
            <a:r>
              <a:rPr kumimoji="1" lang="ja-JP" altLang="en-US" sz="2000" dirty="0" smtClean="0"/>
              <a:t>の</a:t>
            </a:r>
            <a:r>
              <a:rPr kumimoji="1" lang="en-US" altLang="ja-JP" sz="2000" dirty="0" err="1" smtClean="0"/>
              <a:t>Indegree</a:t>
            </a:r>
            <a:r>
              <a:rPr kumimoji="1" lang="en-US" altLang="ja-JP" sz="2000" dirty="0" smtClean="0"/>
              <a:t>=1/2=0.5</a:t>
            </a:r>
            <a:endParaRPr kumimoji="1" lang="ja-JP" altLang="en-US" sz="2000" dirty="0"/>
          </a:p>
        </p:txBody>
      </p:sp>
    </p:spTree>
    <p:extLst>
      <p:ext uri="{BB962C8B-B14F-4D97-AF65-F5344CB8AC3E}">
        <p14:creationId xmlns:p14="http://schemas.microsoft.com/office/powerpoint/2010/main" val="3434754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コミュニティの評判とは</a:t>
            </a:r>
            <a:endParaRPr kumimoji="1" lang="ja-JP" altLang="en-US" dirty="0"/>
          </a:p>
        </p:txBody>
      </p:sp>
      <p:sp>
        <p:nvSpPr>
          <p:cNvPr id="3" name="コンテンツ プレースホルダー 2"/>
          <p:cNvSpPr>
            <a:spLocks noGrp="1"/>
          </p:cNvSpPr>
          <p:nvPr>
            <p:ph sz="quarter" idx="1"/>
          </p:nvPr>
        </p:nvSpPr>
        <p:spPr/>
        <p:txBody>
          <a:bodyPr>
            <a:normAutofit/>
          </a:bodyPr>
          <a:lstStyle/>
          <a:p>
            <a:r>
              <a:rPr kumimoji="1" lang="ja-JP" altLang="en-US" dirty="0" smtClean="0"/>
              <a:t>開発者</a:t>
            </a:r>
            <a:r>
              <a:rPr kumimoji="1" lang="en-US" altLang="ja-JP" dirty="0" smtClean="0"/>
              <a:t>A</a:t>
            </a:r>
            <a:r>
              <a:rPr kumimoji="1" lang="ja-JP" altLang="en-US" dirty="0" smtClean="0"/>
              <a:t>の評判</a:t>
            </a:r>
            <a:endParaRPr kumimoji="1" lang="en-US" altLang="ja-JP" dirty="0" smtClean="0"/>
          </a:p>
          <a:p>
            <a:r>
              <a:rPr kumimoji="1" lang="en-US" altLang="ja-JP" dirty="0" smtClean="0">
                <a:solidFill>
                  <a:srgbClr val="00B0F0"/>
                </a:solidFill>
              </a:rPr>
              <a:t>In</a:t>
            </a:r>
            <a:r>
              <a:rPr lang="en-US" altLang="ja-JP" dirty="0" smtClean="0">
                <a:solidFill>
                  <a:srgbClr val="00B0F0"/>
                </a:solidFill>
              </a:rPr>
              <a:t>-</a:t>
            </a:r>
            <a:r>
              <a:rPr kumimoji="1" lang="en-US" altLang="ja-JP" dirty="0" smtClean="0">
                <a:solidFill>
                  <a:srgbClr val="00B0F0"/>
                </a:solidFill>
              </a:rPr>
              <a:t>degree</a:t>
            </a:r>
          </a:p>
          <a:p>
            <a:pPr lvl="1"/>
            <a:r>
              <a:rPr lang="ja-JP" altLang="en-US" dirty="0" smtClean="0"/>
              <a:t>メーリングリストに投稿</a:t>
            </a:r>
            <a:r>
              <a:rPr kumimoji="1" lang="ja-JP" altLang="en-US" dirty="0" smtClean="0"/>
              <a:t>した開発者</a:t>
            </a:r>
            <a:r>
              <a:rPr kumimoji="1" lang="en-US" altLang="ja-JP" dirty="0" smtClean="0"/>
              <a:t>A</a:t>
            </a:r>
            <a:r>
              <a:rPr kumimoji="1" lang="ja-JP" altLang="en-US" dirty="0" smtClean="0"/>
              <a:t>のメールが興味深いと言われた</a:t>
            </a:r>
            <a:r>
              <a:rPr lang="ja-JP" altLang="en-US" dirty="0" smtClean="0"/>
              <a:t>割合</a:t>
            </a:r>
            <a:endParaRPr kumimoji="1" lang="en-US" altLang="ja-JP" dirty="0" smtClean="0"/>
          </a:p>
          <a:p>
            <a:pPr lvl="2"/>
            <a:r>
              <a:rPr kumimoji="1" lang="ja-JP" altLang="en-US" dirty="0" smtClean="0"/>
              <a:t>開発者</a:t>
            </a:r>
            <a:r>
              <a:rPr kumimoji="1" lang="en-US" altLang="ja-JP" dirty="0" smtClean="0"/>
              <a:t>B</a:t>
            </a:r>
            <a:r>
              <a:rPr kumimoji="1" lang="ja-JP" altLang="en-US" dirty="0" smtClean="0"/>
              <a:t>が</a:t>
            </a:r>
            <a:r>
              <a:rPr kumimoji="1" lang="en-US" altLang="ja-JP" dirty="0" smtClean="0"/>
              <a:t>A</a:t>
            </a:r>
            <a:r>
              <a:rPr kumimoji="1" lang="ja-JP" altLang="en-US" dirty="0" smtClean="0"/>
              <a:t>に対して返信したメールに興味深いと思ったことを示す内容が書かれていた</a:t>
            </a:r>
            <a:r>
              <a:rPr lang="ja-JP" altLang="en-US" dirty="0" smtClean="0"/>
              <a:t>割合</a:t>
            </a:r>
            <a:endParaRPr lang="en-US" altLang="ja-JP" dirty="0" smtClean="0"/>
          </a:p>
          <a:p>
            <a:pPr lvl="2"/>
            <a:r>
              <a:rPr kumimoji="1" lang="en-US" altLang="ja-JP" dirty="0" smtClean="0"/>
              <a:t>Norm-</a:t>
            </a:r>
            <a:r>
              <a:rPr lang="en-US" altLang="ja-JP" dirty="0" err="1" smtClean="0"/>
              <a:t>I</a:t>
            </a:r>
            <a:r>
              <a:rPr kumimoji="1" lang="en-US" altLang="ja-JP" dirty="0" err="1" smtClean="0"/>
              <a:t>ndegree</a:t>
            </a:r>
            <a:r>
              <a:rPr kumimoji="1" lang="en-US" altLang="ja-JP" dirty="0" smtClean="0"/>
              <a:t>:   =</a:t>
            </a:r>
            <a:r>
              <a:rPr kumimoji="1" lang="ja-JP" altLang="en-US" dirty="0" smtClean="0"/>
              <a:t>興味を示した人</a:t>
            </a:r>
            <a:r>
              <a:rPr lang="en-US" altLang="ja-JP" dirty="0" smtClean="0"/>
              <a:t>÷</a:t>
            </a:r>
            <a:r>
              <a:rPr kumimoji="1" lang="ja-JP" altLang="en-US" dirty="0" smtClean="0"/>
              <a:t>メーリングリストの人</a:t>
            </a:r>
            <a:endParaRPr kumimoji="1" lang="en-US" altLang="ja-JP" dirty="0" smtClean="0"/>
          </a:p>
          <a:p>
            <a:r>
              <a:rPr lang="en-US" altLang="ja-JP" dirty="0" smtClean="0"/>
              <a:t>Out-degree</a:t>
            </a:r>
            <a:r>
              <a:rPr lang="en-US" altLang="ja-JP" sz="2400" dirty="0" smtClean="0"/>
              <a:t>(</a:t>
            </a:r>
            <a:r>
              <a:rPr lang="ja-JP" altLang="en-US" sz="2400" dirty="0" smtClean="0"/>
              <a:t>今回は登場しない</a:t>
            </a:r>
            <a:r>
              <a:rPr lang="en-US" altLang="ja-JP" sz="2400" dirty="0" smtClean="0"/>
              <a:t>)</a:t>
            </a:r>
            <a:endParaRPr lang="en-US" altLang="ja-JP" sz="2400" dirty="0" smtClean="0"/>
          </a:p>
          <a:p>
            <a:pPr lvl="1"/>
            <a:r>
              <a:rPr lang="ja-JP" altLang="en-US" dirty="0" smtClean="0"/>
              <a:t>メーリングリスト</a:t>
            </a:r>
            <a:r>
              <a:rPr lang="ja-JP" altLang="en-US" dirty="0"/>
              <a:t>に</a:t>
            </a:r>
            <a:r>
              <a:rPr lang="ja-JP" altLang="en-US" dirty="0" smtClean="0"/>
              <a:t>投稿</a:t>
            </a:r>
            <a:r>
              <a:rPr lang="ja-JP" altLang="en-US" dirty="0"/>
              <a:t>された</a:t>
            </a:r>
            <a:r>
              <a:rPr lang="ja-JP" altLang="en-US" dirty="0" smtClean="0"/>
              <a:t>他の開発者のメールに対して</a:t>
            </a:r>
            <a:r>
              <a:rPr kumimoji="1" lang="ja-JP" altLang="en-US" dirty="0" smtClean="0"/>
              <a:t>興味深いと言った回数</a:t>
            </a:r>
            <a:endParaRPr kumimoji="1" lang="en-US" altLang="ja-JP" dirty="0" smtClean="0"/>
          </a:p>
          <a:p>
            <a:pPr lvl="2"/>
            <a:r>
              <a:rPr lang="ja-JP" altLang="en-US" dirty="0" smtClean="0"/>
              <a:t>開発者</a:t>
            </a:r>
            <a:r>
              <a:rPr lang="en-US" altLang="ja-JP" dirty="0" smtClean="0"/>
              <a:t>A</a:t>
            </a:r>
            <a:r>
              <a:rPr lang="ja-JP" altLang="en-US" dirty="0" smtClean="0"/>
              <a:t>が</a:t>
            </a:r>
            <a:r>
              <a:rPr lang="ja-JP" altLang="en-US" dirty="0"/>
              <a:t>他</a:t>
            </a:r>
            <a:r>
              <a:rPr lang="ja-JP" altLang="en-US" dirty="0" smtClean="0"/>
              <a:t>の開発者のメール</a:t>
            </a:r>
            <a:r>
              <a:rPr lang="ja-JP" altLang="en-US" dirty="0"/>
              <a:t>に興味深いと思ったことを示す</a:t>
            </a:r>
            <a:r>
              <a:rPr lang="ja-JP" altLang="en-US" dirty="0" smtClean="0"/>
              <a:t>内容を書いた割合</a:t>
            </a:r>
            <a:endParaRPr lang="en-US" altLang="ja-JP" dirty="0"/>
          </a:p>
          <a:p>
            <a:pPr lvl="2"/>
            <a:endParaRPr kumimoji="1" lang="en-US" altLang="ja-JP" dirty="0" smtClean="0"/>
          </a:p>
          <a:p>
            <a:pPr lvl="1"/>
            <a:endParaRPr kumimoji="1" lang="en-US" altLang="ja-JP" dirty="0" smtClean="0"/>
          </a:p>
        </p:txBody>
      </p:sp>
    </p:spTree>
    <p:extLst>
      <p:ext uri="{BB962C8B-B14F-4D97-AF65-F5344CB8AC3E}">
        <p14:creationId xmlns:p14="http://schemas.microsoft.com/office/powerpoint/2010/main" val="24074900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In-degree</a:t>
            </a:r>
            <a:r>
              <a:rPr lang="en-US" altLang="ja-JP" dirty="0" smtClean="0"/>
              <a:t>,</a:t>
            </a:r>
            <a:r>
              <a:rPr kumimoji="1" lang="ja-JP" altLang="en-US" dirty="0" smtClean="0"/>
              <a:t>パッチ投稿</a:t>
            </a:r>
            <a:r>
              <a:rPr kumimoji="1" lang="en-US" altLang="ja-JP" dirty="0" smtClean="0"/>
              <a:t>,</a:t>
            </a:r>
            <a:r>
              <a:rPr kumimoji="1" lang="ja-JP" altLang="en-US" dirty="0" smtClean="0"/>
              <a:t>昇進の関係</a:t>
            </a:r>
            <a:endParaRPr kumimoji="1" lang="ja-JP" altLang="en-US" dirty="0"/>
          </a:p>
        </p:txBody>
      </p:sp>
      <p:sp>
        <p:nvSpPr>
          <p:cNvPr id="3" name="コンテンツ プレースホルダー 2"/>
          <p:cNvSpPr>
            <a:spLocks noGrp="1"/>
          </p:cNvSpPr>
          <p:nvPr>
            <p:ph sz="quarter" idx="1"/>
          </p:nvPr>
        </p:nvSpPr>
        <p:spPr/>
        <p:txBody>
          <a:bodyPr>
            <a:normAutofit lnSpcReduction="10000"/>
          </a:bodyPr>
          <a:lstStyle/>
          <a:p>
            <a:r>
              <a:rPr kumimoji="1" lang="en-US" altLang="ja-JP" sz="2400" dirty="0" smtClean="0"/>
              <a:t>In-degree</a:t>
            </a:r>
            <a:r>
              <a:rPr kumimoji="1" lang="ja-JP" altLang="en-US" sz="2400" dirty="0" smtClean="0"/>
              <a:t>の減少とパッチ投稿数は相関している。</a:t>
            </a:r>
            <a:endParaRPr kumimoji="1" lang="en-US" altLang="ja-JP" sz="2400" dirty="0" smtClean="0"/>
          </a:p>
          <a:p>
            <a:r>
              <a:rPr lang="ja-JP" altLang="en-US" sz="2400" dirty="0" smtClean="0"/>
              <a:t>パッチ投稿</a:t>
            </a:r>
            <a:r>
              <a:rPr lang="en-US" altLang="ja-JP" sz="2400" dirty="0" smtClean="0"/>
              <a:t>/</a:t>
            </a:r>
            <a:r>
              <a:rPr lang="ja-JP" altLang="en-US" sz="2400" dirty="0" smtClean="0"/>
              <a:t>採用はコアチームに昇進することにおいて重要な要因である</a:t>
            </a:r>
            <a:r>
              <a:rPr lang="ja-JP" altLang="en-US" dirty="0" smtClean="0"/>
              <a:t>。</a:t>
            </a:r>
            <a:endParaRPr kumimoji="1" lang="en-US" altLang="ja-JP" dirty="0" smtClean="0"/>
          </a:p>
          <a:p>
            <a:pPr lvl="1"/>
            <a:r>
              <a:rPr lang="ja-JP" altLang="en-US" dirty="0" smtClean="0"/>
              <a:t>上の２つは先行研究で既に判明している。</a:t>
            </a:r>
            <a:endParaRPr kumimoji="1" lang="en-US" altLang="ja-JP" dirty="0" smtClean="0"/>
          </a:p>
          <a:p>
            <a:endParaRPr lang="en-US" altLang="ja-JP" dirty="0"/>
          </a:p>
          <a:p>
            <a:r>
              <a:rPr kumimoji="1" lang="en-US" altLang="ja-JP" sz="2400" dirty="0" err="1" smtClean="0"/>
              <a:t>Postgre</a:t>
            </a:r>
            <a:r>
              <a:rPr kumimoji="1" lang="ja-JP" altLang="en-US" sz="2400" dirty="0" smtClean="0"/>
              <a:t>プロジェクトでは、新規開発者は約</a:t>
            </a:r>
            <a:r>
              <a:rPr kumimoji="1" lang="en-US" altLang="ja-JP" sz="2400" dirty="0" smtClean="0"/>
              <a:t>3~4</a:t>
            </a:r>
            <a:r>
              <a:rPr kumimoji="1" lang="ja-JP" altLang="en-US" sz="2400" dirty="0" smtClean="0"/>
              <a:t>年でパッチ投稿を止めることが知られている。</a:t>
            </a:r>
            <a:endParaRPr kumimoji="1" lang="en-US" altLang="ja-JP" sz="2400" dirty="0" smtClean="0"/>
          </a:p>
          <a:p>
            <a:endParaRPr lang="en-US" altLang="ja-JP" dirty="0"/>
          </a:p>
          <a:p>
            <a:r>
              <a:rPr lang="ja-JP" altLang="en-US" sz="2400" dirty="0" smtClean="0"/>
              <a:t>よって</a:t>
            </a:r>
            <a:r>
              <a:rPr kumimoji="1" lang="en-US" altLang="ja-JP" sz="2400" dirty="0" smtClean="0"/>
              <a:t>In-degree</a:t>
            </a:r>
            <a:r>
              <a:rPr kumimoji="1" lang="ja-JP" altLang="en-US" sz="2400" dirty="0" smtClean="0"/>
              <a:t>は約</a:t>
            </a:r>
            <a:r>
              <a:rPr kumimoji="1" lang="en-US" altLang="ja-JP" sz="2400" dirty="0" smtClean="0"/>
              <a:t>3~4</a:t>
            </a:r>
            <a:r>
              <a:rPr kumimoji="1" lang="ja-JP" altLang="en-US" sz="2400" dirty="0" smtClean="0"/>
              <a:t>年で低下する。</a:t>
            </a:r>
            <a:endParaRPr kumimoji="1" lang="en-US" altLang="ja-JP" sz="2400" dirty="0" smtClean="0"/>
          </a:p>
          <a:p>
            <a:endParaRPr lang="en-US" altLang="ja-JP" sz="2400" dirty="0" smtClean="0"/>
          </a:p>
          <a:p>
            <a:r>
              <a:rPr kumimoji="1" lang="ja-JP" altLang="en-US" sz="2400" u="sng" dirty="0" smtClean="0">
                <a:solidFill>
                  <a:schemeClr val="bg2">
                    <a:lumMod val="10000"/>
                  </a:schemeClr>
                </a:solidFill>
              </a:rPr>
              <a:t>コア開発者への昇進の確率も</a:t>
            </a:r>
            <a:r>
              <a:rPr kumimoji="1" lang="en-US" altLang="ja-JP" sz="2400" u="sng" dirty="0" smtClean="0">
                <a:solidFill>
                  <a:schemeClr val="bg2">
                    <a:lumMod val="10000"/>
                  </a:schemeClr>
                </a:solidFill>
              </a:rPr>
              <a:t>3~4</a:t>
            </a:r>
            <a:r>
              <a:rPr kumimoji="1" lang="ja-JP" altLang="en-US" sz="2400" u="sng" dirty="0" smtClean="0">
                <a:solidFill>
                  <a:schemeClr val="bg2">
                    <a:lumMod val="10000"/>
                  </a:schemeClr>
                </a:solidFill>
              </a:rPr>
              <a:t>年で低下するかもしれない？</a:t>
            </a:r>
            <a:endParaRPr lang="en-US" altLang="ja-JP" sz="2400" u="sng" dirty="0" smtClean="0">
              <a:solidFill>
                <a:schemeClr val="bg2">
                  <a:lumMod val="10000"/>
                </a:schemeClr>
              </a:solidFill>
            </a:endParaRPr>
          </a:p>
          <a:p>
            <a:endParaRPr kumimoji="1" lang="ja-JP" altLang="en-US" dirty="0">
              <a:solidFill>
                <a:srgbClr val="F4960C"/>
              </a:solidFill>
            </a:endParaRPr>
          </a:p>
        </p:txBody>
      </p:sp>
      <p:sp>
        <p:nvSpPr>
          <p:cNvPr id="4" name="下矢印 3"/>
          <p:cNvSpPr/>
          <p:nvPr/>
        </p:nvSpPr>
        <p:spPr>
          <a:xfrm>
            <a:off x="4303392" y="4005064"/>
            <a:ext cx="484632" cy="258328"/>
          </a:xfrm>
          <a:prstGeom prst="down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00B0F0"/>
              </a:solidFill>
            </a:endParaRPr>
          </a:p>
        </p:txBody>
      </p:sp>
      <p:sp>
        <p:nvSpPr>
          <p:cNvPr id="5" name="下矢印 4"/>
          <p:cNvSpPr/>
          <p:nvPr/>
        </p:nvSpPr>
        <p:spPr>
          <a:xfrm>
            <a:off x="4303392" y="4826856"/>
            <a:ext cx="484632" cy="258328"/>
          </a:xfrm>
          <a:prstGeom prst="down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814296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仮説１：プロジェクトのコア開発者への昇進の確率は常に一定ではない。</a:t>
            </a:r>
            <a:endParaRPr kumimoji="1" lang="en-US" altLang="ja-JP" dirty="0" smtClean="0"/>
          </a:p>
          <a:p>
            <a:pPr lvl="1"/>
            <a:r>
              <a:rPr kumimoji="1" lang="ja-JP" altLang="en-US" dirty="0" smtClean="0"/>
              <a:t>プロジェクトのコア開発者になれる確率は、ある一定の期間まで上昇し続け、それを過ぎると下降する。</a:t>
            </a:r>
            <a:endParaRPr kumimoji="1" lang="en-US" altLang="ja-JP" dirty="0" smtClean="0"/>
          </a:p>
          <a:p>
            <a:endParaRPr kumimoji="1" lang="en-US" altLang="ja-JP" dirty="0" smtClean="0"/>
          </a:p>
          <a:p>
            <a:r>
              <a:rPr lang="ja-JP" altLang="en-US" dirty="0" smtClean="0"/>
              <a:t>仮説２：パッチ投稿でのスキルの実証はプロジェクトのコア開発者になれる確率を上げる要因となりうる。</a:t>
            </a:r>
            <a:endParaRPr lang="en-US" altLang="ja-JP" dirty="0" smtClean="0"/>
          </a:p>
          <a:p>
            <a:endParaRPr kumimoji="1" lang="en-US" altLang="ja-JP" dirty="0"/>
          </a:p>
          <a:p>
            <a:r>
              <a:rPr lang="ja-JP" altLang="en-US" dirty="0" smtClean="0"/>
              <a:t>仮説３：コミュニティ内での社会的地位がプロジェクトのコア開発者になりうる確率に大きな影響を与える。</a:t>
            </a:r>
            <a:endParaRPr kumimoji="1" lang="ja-JP" altLang="en-US" dirty="0"/>
          </a:p>
        </p:txBody>
      </p:sp>
    </p:spTree>
    <p:extLst>
      <p:ext uri="{BB962C8B-B14F-4D97-AF65-F5344CB8AC3E}">
        <p14:creationId xmlns:p14="http://schemas.microsoft.com/office/powerpoint/2010/main" val="8278185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仮説の図解＊</a:t>
            </a:r>
            <a:endParaRPr kumimoji="1" lang="ja-JP" altLang="en-US" dirty="0"/>
          </a:p>
        </p:txBody>
      </p:sp>
      <p:graphicFrame>
        <p:nvGraphicFramePr>
          <p:cNvPr id="4" name="コンテンツ プレースホルダー 3"/>
          <p:cNvGraphicFramePr>
            <a:graphicFrameLocks noGrp="1"/>
          </p:cNvGraphicFramePr>
          <p:nvPr>
            <p:ph sz="quarter" idx="1"/>
            <p:extLst>
              <p:ext uri="{D42A27DB-BD31-4B8C-83A1-F6EECF244321}">
                <p14:modId xmlns:p14="http://schemas.microsoft.com/office/powerpoint/2010/main" val="483525113"/>
              </p:ext>
            </p:extLst>
          </p:nvPr>
        </p:nvGraphicFramePr>
        <p:xfrm>
          <a:off x="2123728" y="1966920"/>
          <a:ext cx="4762872" cy="28713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テキスト ボックス 5"/>
          <p:cNvSpPr txBox="1"/>
          <p:nvPr/>
        </p:nvSpPr>
        <p:spPr>
          <a:xfrm>
            <a:off x="3906529" y="4676854"/>
            <a:ext cx="1296144" cy="646331"/>
          </a:xfrm>
          <a:prstGeom prst="rect">
            <a:avLst/>
          </a:prstGeom>
          <a:noFill/>
        </p:spPr>
        <p:txBody>
          <a:bodyPr wrap="square" rtlCol="0">
            <a:spAutoFit/>
          </a:bodyPr>
          <a:lstStyle/>
          <a:p>
            <a:r>
              <a:rPr lang="ja-JP" altLang="en-US" dirty="0" smtClean="0"/>
              <a:t>先行研究</a:t>
            </a:r>
            <a:r>
              <a:rPr kumimoji="1" lang="ja-JP" altLang="en-US" dirty="0" smtClean="0"/>
              <a:t>：相関がある</a:t>
            </a:r>
            <a:endParaRPr kumimoji="1" lang="ja-JP" altLang="en-US" dirty="0"/>
          </a:p>
        </p:txBody>
      </p:sp>
      <p:sp>
        <p:nvSpPr>
          <p:cNvPr id="7" name="テキスト ボックス 6"/>
          <p:cNvSpPr txBox="1"/>
          <p:nvPr/>
        </p:nvSpPr>
        <p:spPr>
          <a:xfrm>
            <a:off x="5230011" y="3135699"/>
            <a:ext cx="2258952" cy="369332"/>
          </a:xfrm>
          <a:prstGeom prst="rect">
            <a:avLst/>
          </a:prstGeom>
          <a:noFill/>
        </p:spPr>
        <p:txBody>
          <a:bodyPr wrap="none" rtlCol="0">
            <a:spAutoFit/>
          </a:bodyPr>
          <a:lstStyle/>
          <a:p>
            <a:r>
              <a:rPr kumimoji="1" lang="ja-JP" altLang="en-US" dirty="0" smtClean="0"/>
              <a:t>仮説３：</a:t>
            </a:r>
            <a:r>
              <a:rPr lang="ja-JP" altLang="en-US" dirty="0"/>
              <a:t>影響</a:t>
            </a:r>
            <a:r>
              <a:rPr kumimoji="1" lang="ja-JP" altLang="en-US" dirty="0" smtClean="0"/>
              <a:t>があるか</a:t>
            </a:r>
            <a:endParaRPr kumimoji="1" lang="ja-JP" altLang="en-US" dirty="0"/>
          </a:p>
        </p:txBody>
      </p:sp>
      <p:sp>
        <p:nvSpPr>
          <p:cNvPr id="9" name="テキスト ボックス 8"/>
          <p:cNvSpPr txBox="1"/>
          <p:nvPr/>
        </p:nvSpPr>
        <p:spPr>
          <a:xfrm>
            <a:off x="1562638" y="3143488"/>
            <a:ext cx="2217274" cy="369332"/>
          </a:xfrm>
          <a:prstGeom prst="rect">
            <a:avLst/>
          </a:prstGeom>
          <a:noFill/>
        </p:spPr>
        <p:txBody>
          <a:bodyPr wrap="none" rtlCol="0">
            <a:spAutoFit/>
          </a:bodyPr>
          <a:lstStyle/>
          <a:p>
            <a:r>
              <a:rPr kumimoji="1" lang="ja-JP" altLang="en-US" dirty="0" smtClean="0"/>
              <a:t>仮説</a:t>
            </a:r>
            <a:r>
              <a:rPr kumimoji="1" lang="en-US" altLang="ja-JP" dirty="0" smtClean="0"/>
              <a:t>2</a:t>
            </a:r>
            <a:r>
              <a:rPr kumimoji="1" lang="ja-JP" altLang="en-US" dirty="0" smtClean="0"/>
              <a:t>：</a:t>
            </a:r>
            <a:r>
              <a:rPr lang="ja-JP" altLang="en-US" dirty="0"/>
              <a:t>影響</a:t>
            </a:r>
            <a:r>
              <a:rPr kumimoji="1" lang="ja-JP" altLang="en-US" dirty="0" smtClean="0"/>
              <a:t>があるか</a:t>
            </a:r>
            <a:endParaRPr kumimoji="1" lang="ja-JP" altLang="en-US" dirty="0"/>
          </a:p>
        </p:txBody>
      </p:sp>
      <p:sp>
        <p:nvSpPr>
          <p:cNvPr id="10" name="テキスト ボックス 9"/>
          <p:cNvSpPr txBox="1"/>
          <p:nvPr/>
        </p:nvSpPr>
        <p:spPr>
          <a:xfrm>
            <a:off x="1691680" y="1484784"/>
            <a:ext cx="5737468" cy="369332"/>
          </a:xfrm>
          <a:prstGeom prst="rect">
            <a:avLst/>
          </a:prstGeom>
          <a:noFill/>
        </p:spPr>
        <p:txBody>
          <a:bodyPr wrap="none" rtlCol="0">
            <a:spAutoFit/>
          </a:bodyPr>
          <a:lstStyle/>
          <a:p>
            <a:r>
              <a:rPr kumimoji="1" lang="ja-JP" altLang="en-US" dirty="0" smtClean="0"/>
              <a:t>仮説</a:t>
            </a:r>
            <a:r>
              <a:rPr lang="en-US" altLang="ja-JP" dirty="0"/>
              <a:t>1</a:t>
            </a:r>
            <a:r>
              <a:rPr kumimoji="1" lang="ja-JP" altLang="en-US" dirty="0" smtClean="0"/>
              <a:t>：コア開発者への昇進の確率は常に一定ではない。</a:t>
            </a:r>
            <a:endParaRPr kumimoji="1" lang="ja-JP" altLang="en-US" dirty="0"/>
          </a:p>
        </p:txBody>
      </p:sp>
      <p:sp>
        <p:nvSpPr>
          <p:cNvPr id="11" name="テキスト ボックス 10"/>
          <p:cNvSpPr txBox="1"/>
          <p:nvPr/>
        </p:nvSpPr>
        <p:spPr>
          <a:xfrm>
            <a:off x="1835696" y="4653136"/>
            <a:ext cx="1440160" cy="1477328"/>
          </a:xfrm>
          <a:prstGeom prst="rect">
            <a:avLst/>
          </a:prstGeom>
          <a:noFill/>
        </p:spPr>
        <p:txBody>
          <a:bodyPr wrap="square" rtlCol="0">
            <a:spAutoFit/>
          </a:bodyPr>
          <a:lstStyle/>
          <a:p>
            <a:r>
              <a:rPr lang="ja-JP" altLang="en-US" dirty="0" smtClean="0"/>
              <a:t>先行研究：新規開発者の</a:t>
            </a:r>
            <a:r>
              <a:rPr kumimoji="1" lang="ja-JP" altLang="en-US" dirty="0" smtClean="0"/>
              <a:t>パッチ投稿数は上昇して下降する。</a:t>
            </a:r>
            <a:endParaRPr kumimoji="1" lang="ja-JP" altLang="en-US" dirty="0"/>
          </a:p>
        </p:txBody>
      </p:sp>
      <p:sp>
        <p:nvSpPr>
          <p:cNvPr id="12" name="テキスト ボックス 11"/>
          <p:cNvSpPr txBox="1"/>
          <p:nvPr/>
        </p:nvSpPr>
        <p:spPr>
          <a:xfrm>
            <a:off x="5868144" y="4677035"/>
            <a:ext cx="1440160" cy="1200329"/>
          </a:xfrm>
          <a:prstGeom prst="rect">
            <a:avLst/>
          </a:prstGeom>
          <a:noFill/>
        </p:spPr>
        <p:txBody>
          <a:bodyPr wrap="square" rtlCol="0">
            <a:spAutoFit/>
          </a:bodyPr>
          <a:lstStyle/>
          <a:p>
            <a:r>
              <a:rPr lang="ja-JP" altLang="en-US" dirty="0" smtClean="0"/>
              <a:t>新規開発者の</a:t>
            </a:r>
            <a:r>
              <a:rPr lang="en-US" altLang="ja-JP" dirty="0" smtClean="0"/>
              <a:t>In-degree</a:t>
            </a:r>
            <a:r>
              <a:rPr kumimoji="1" lang="ja-JP" altLang="en-US" dirty="0" smtClean="0"/>
              <a:t>は上昇して下降する。</a:t>
            </a:r>
            <a:endParaRPr kumimoji="1" lang="ja-JP" altLang="en-US" dirty="0"/>
          </a:p>
        </p:txBody>
      </p:sp>
    </p:spTree>
    <p:extLst>
      <p:ext uri="{BB962C8B-B14F-4D97-AF65-F5344CB8AC3E}">
        <p14:creationId xmlns:p14="http://schemas.microsoft.com/office/powerpoint/2010/main" val="16775348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各プロジェクトのコアチームに入るプロセス</a:t>
            </a:r>
            <a:r>
              <a:rPr lang="en-US" altLang="ja-JP" dirty="0" smtClean="0"/>
              <a:t/>
            </a:r>
            <a:br>
              <a:rPr lang="en-US" altLang="ja-JP" dirty="0" smtClean="0"/>
            </a:br>
            <a:r>
              <a:rPr lang="en-US" altLang="ja-JP" dirty="0" smtClean="0"/>
              <a:t>(</a:t>
            </a:r>
            <a:r>
              <a:rPr lang="en-US" altLang="ja-JP" dirty="0" err="1" smtClean="0"/>
              <a:t>Postgre,Apache</a:t>
            </a:r>
            <a:r>
              <a:rPr lang="ja-JP" altLang="en-US" dirty="0" smtClean="0"/>
              <a:t>プロジェクト</a:t>
            </a:r>
            <a:r>
              <a:rPr lang="en-US" altLang="ja-JP" dirty="0" smtClean="0"/>
              <a:t>)</a:t>
            </a:r>
            <a:endParaRPr kumimoji="1" lang="ja-JP" altLang="en-US" dirty="0"/>
          </a:p>
        </p:txBody>
      </p:sp>
      <p:sp>
        <p:nvSpPr>
          <p:cNvPr id="5" name="コンテンツ プレースホルダ 4"/>
          <p:cNvSpPr>
            <a:spLocks noGrp="1"/>
          </p:cNvSpPr>
          <p:nvPr>
            <p:ph sz="quarter" idx="1"/>
          </p:nvPr>
        </p:nvSpPr>
        <p:spPr/>
        <p:txBody>
          <a:bodyPr>
            <a:normAutofit/>
          </a:bodyPr>
          <a:lstStyle/>
          <a:p>
            <a:r>
              <a:rPr lang="en-US" altLang="ja-JP" dirty="0" err="1" smtClean="0"/>
              <a:t>Postgre</a:t>
            </a:r>
            <a:endParaRPr lang="en-US" altLang="ja-JP" dirty="0" smtClean="0"/>
          </a:p>
          <a:p>
            <a:pPr lvl="1"/>
            <a:r>
              <a:rPr kumimoji="1" lang="ja-JP" altLang="en-US" dirty="0" smtClean="0">
                <a:solidFill>
                  <a:srgbClr val="F4960C"/>
                </a:solidFill>
              </a:rPr>
              <a:t>コア開発者に２つの種類がある。</a:t>
            </a:r>
            <a:endParaRPr kumimoji="1" lang="en-US" altLang="ja-JP" dirty="0" smtClean="0">
              <a:solidFill>
                <a:srgbClr val="F4960C"/>
              </a:solidFill>
            </a:endParaRPr>
          </a:p>
          <a:p>
            <a:pPr lvl="1"/>
            <a:r>
              <a:rPr lang="ja-JP" altLang="en-US" dirty="0" smtClean="0"/>
              <a:t>前者はコミット権限に加え、誰かを呼ぶことができる権限もある開発者</a:t>
            </a:r>
            <a:endParaRPr lang="en-US" altLang="ja-JP" dirty="0" smtClean="0"/>
          </a:p>
          <a:p>
            <a:pPr lvl="1"/>
            <a:r>
              <a:rPr lang="ja-JP" altLang="en-US" dirty="0" smtClean="0"/>
              <a:t>後者はコミット権限がある人</a:t>
            </a:r>
            <a:endParaRPr lang="en-US" altLang="ja-JP" dirty="0" smtClean="0"/>
          </a:p>
          <a:p>
            <a:pPr lvl="1"/>
            <a:r>
              <a:rPr kumimoji="1" lang="ja-JP" altLang="en-US" dirty="0" smtClean="0"/>
              <a:t>今回は後者</a:t>
            </a:r>
            <a:r>
              <a:rPr lang="ja-JP" altLang="en-US" dirty="0" smtClean="0"/>
              <a:t>を対象とする。</a:t>
            </a:r>
            <a:endParaRPr lang="en-US" altLang="ja-JP" dirty="0" smtClean="0"/>
          </a:p>
          <a:p>
            <a:pPr lvl="1"/>
            <a:endParaRPr lang="en-US" altLang="ja-JP" dirty="0" smtClean="0"/>
          </a:p>
          <a:p>
            <a:r>
              <a:rPr lang="en-US" altLang="ja-JP" dirty="0" smtClean="0"/>
              <a:t>Apache</a:t>
            </a:r>
          </a:p>
          <a:p>
            <a:pPr lvl="1"/>
            <a:r>
              <a:rPr lang="ja-JP" altLang="en-US" dirty="0" smtClean="0">
                <a:solidFill>
                  <a:srgbClr val="F4960C"/>
                </a:solidFill>
              </a:rPr>
              <a:t>コア開発者になるための選挙が行われる。</a:t>
            </a:r>
            <a:endParaRPr lang="en-US" altLang="ja-JP" dirty="0" smtClean="0">
              <a:solidFill>
                <a:srgbClr val="F4960C"/>
              </a:solidFill>
            </a:endParaRPr>
          </a:p>
          <a:p>
            <a:pPr lvl="1"/>
            <a:r>
              <a:rPr lang="ja-JP" altLang="en-US" dirty="0" smtClean="0"/>
              <a:t>最低</a:t>
            </a:r>
            <a:r>
              <a:rPr lang="en-US" altLang="ja-JP" dirty="0" smtClean="0"/>
              <a:t>6</a:t>
            </a:r>
            <a:r>
              <a:rPr lang="ja-JP" altLang="en-US" dirty="0" smtClean="0"/>
              <a:t>か月の間、アクティブに貢献したものがコアメンバーによってノミネートされ、満場一致で賛成の場合、コアメンバーに入ることができる。</a:t>
            </a:r>
            <a:endParaRPr lang="en-US" altLang="ja-JP" dirty="0" smtClean="0"/>
          </a:p>
          <a:p>
            <a:pPr lvl="1"/>
            <a:endParaRPr kumimoji="1" lang="ja-JP"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各プロジェクトのコアチームに入るプロセス</a:t>
            </a:r>
            <a:r>
              <a:rPr lang="en-US" altLang="ja-JP" dirty="0" smtClean="0"/>
              <a:t/>
            </a:r>
            <a:br>
              <a:rPr lang="en-US" altLang="ja-JP" dirty="0" smtClean="0"/>
            </a:br>
            <a:r>
              <a:rPr lang="en-US" altLang="ja-JP" dirty="0" smtClean="0"/>
              <a:t>(Python</a:t>
            </a:r>
            <a:r>
              <a:rPr lang="ja-JP" altLang="en-US" dirty="0" smtClean="0"/>
              <a:t>プロジェクト</a:t>
            </a:r>
            <a:r>
              <a:rPr lang="en-US" altLang="ja-JP" dirty="0" smtClean="0"/>
              <a:t>)</a:t>
            </a:r>
            <a:endParaRPr kumimoji="1" lang="ja-JP" altLang="en-US" dirty="0"/>
          </a:p>
        </p:txBody>
      </p:sp>
      <p:sp>
        <p:nvSpPr>
          <p:cNvPr id="3" name="コンテンツ プレースホルダ 2"/>
          <p:cNvSpPr>
            <a:spLocks noGrp="1"/>
          </p:cNvSpPr>
          <p:nvPr>
            <p:ph sz="quarter" idx="1"/>
          </p:nvPr>
        </p:nvSpPr>
        <p:spPr/>
        <p:txBody>
          <a:bodyPr/>
          <a:lstStyle/>
          <a:p>
            <a:endParaRPr kumimoji="1" lang="en-US" altLang="ja-JP" dirty="0" smtClean="0"/>
          </a:p>
          <a:p>
            <a:r>
              <a:rPr kumimoji="1" lang="en-US" altLang="ja-JP" dirty="0" smtClean="0"/>
              <a:t>Python</a:t>
            </a:r>
          </a:p>
          <a:p>
            <a:pPr lvl="1"/>
            <a:r>
              <a:rPr lang="ja-JP" altLang="en-US" dirty="0" smtClean="0">
                <a:solidFill>
                  <a:srgbClr val="F4960C"/>
                </a:solidFill>
              </a:rPr>
              <a:t>コア開発者になれるかどうかは“実社会”的に決定される。</a:t>
            </a:r>
            <a:endParaRPr lang="en-US" altLang="ja-JP" dirty="0" smtClean="0">
              <a:solidFill>
                <a:srgbClr val="F4960C"/>
              </a:solidFill>
            </a:endParaRPr>
          </a:p>
          <a:p>
            <a:pPr lvl="1"/>
            <a:r>
              <a:rPr lang="ja-JP" altLang="en-US" dirty="0" smtClean="0"/>
              <a:t>コア開発者は、以下のようなことで、アクティブに活躍し目立った人を、今後コア開発者になりそうな候補者に書き込む。</a:t>
            </a:r>
            <a:endParaRPr lang="en-US" altLang="ja-JP" dirty="0" smtClean="0"/>
          </a:p>
          <a:p>
            <a:pPr lvl="2"/>
            <a:r>
              <a:rPr lang="ja-JP" altLang="en-US" dirty="0" smtClean="0"/>
              <a:t>パッチ投稿</a:t>
            </a:r>
            <a:r>
              <a:rPr lang="en-US" altLang="ja-JP" dirty="0" smtClean="0"/>
              <a:t>/</a:t>
            </a:r>
            <a:r>
              <a:rPr lang="ja-JP" altLang="en-US" dirty="0" smtClean="0"/>
              <a:t>採用</a:t>
            </a:r>
            <a:endParaRPr lang="en-US" altLang="ja-JP" dirty="0" smtClean="0"/>
          </a:p>
          <a:p>
            <a:pPr lvl="2"/>
            <a:r>
              <a:rPr kumimoji="1" lang="ja-JP" altLang="en-US" dirty="0" smtClean="0"/>
              <a:t>コア開発者会議のお手伝いをする。</a:t>
            </a:r>
            <a:endParaRPr kumimoji="1" lang="en-US" altLang="ja-JP" dirty="0" smtClean="0"/>
          </a:p>
          <a:p>
            <a:pPr lvl="2"/>
            <a:r>
              <a:rPr lang="ja-JP" altLang="en-US" dirty="0" smtClean="0"/>
              <a:t>いいアイデアを出す。</a:t>
            </a:r>
            <a:endParaRPr lang="en-US" altLang="ja-JP" dirty="0" smtClean="0"/>
          </a:p>
          <a:p>
            <a:pPr lvl="2"/>
            <a:endParaRPr kumimoji="1" lang="en-US" altLang="ja-JP" dirty="0" smtClean="0"/>
          </a:p>
          <a:p>
            <a:pPr lvl="1"/>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分析の流れ＊</a:t>
            </a:r>
            <a:endParaRPr kumimoji="1" lang="ja-JP" altLang="en-US" dirty="0"/>
          </a:p>
        </p:txBody>
      </p:sp>
      <p:sp>
        <p:nvSpPr>
          <p:cNvPr id="3" name="コンテンツ プレースホルダ 2"/>
          <p:cNvSpPr>
            <a:spLocks noGrp="1"/>
          </p:cNvSpPr>
          <p:nvPr>
            <p:ph sz="quarter" idx="1"/>
          </p:nvPr>
        </p:nvSpPr>
        <p:spPr/>
        <p:txBody>
          <a:bodyPr>
            <a:normAutofit fontScale="92500" lnSpcReduction="20000"/>
          </a:bodyPr>
          <a:lstStyle/>
          <a:p>
            <a:pPr marL="457200" indent="-457200" fontAlgn="t">
              <a:buNone/>
            </a:pPr>
            <a:r>
              <a:rPr lang="ja-JP" altLang="en-US" sz="2400" dirty="0" smtClean="0">
                <a:latin typeface="+mn-ea"/>
              </a:rPr>
              <a:t>１．プロジェクトのコア開発者への年別昇進確率</a:t>
            </a:r>
            <a:endParaRPr lang="en-US" altLang="ja-JP" sz="2400" dirty="0" smtClean="0">
              <a:latin typeface="+mn-ea"/>
            </a:endParaRPr>
          </a:p>
          <a:p>
            <a:pPr marL="457200" indent="-457200" fontAlgn="t">
              <a:buNone/>
            </a:pPr>
            <a:r>
              <a:rPr lang="ja-JP" altLang="en-US" sz="2400" dirty="0" smtClean="0">
                <a:latin typeface="+mn-ea"/>
              </a:rPr>
              <a:t>　　データセット</a:t>
            </a:r>
            <a:endParaRPr lang="en-US" altLang="ja-JP" sz="2400" dirty="0" smtClean="0">
              <a:latin typeface="+mn-ea"/>
            </a:endParaRPr>
          </a:p>
          <a:p>
            <a:pPr lvl="1" fontAlgn="t"/>
            <a:r>
              <a:rPr lang="ja-JP" altLang="ja-JP" dirty="0" smtClean="0">
                <a:latin typeface="+mn-ea"/>
              </a:rPr>
              <a:t>メール数</a:t>
            </a:r>
            <a:r>
              <a:rPr lang="en-US" altLang="ja-JP" dirty="0" smtClean="0">
                <a:latin typeface="+mn-ea"/>
              </a:rPr>
              <a:t>(</a:t>
            </a:r>
            <a:r>
              <a:rPr lang="ja-JP" altLang="en-US" dirty="0" smtClean="0">
                <a:latin typeface="+mn-ea"/>
              </a:rPr>
              <a:t>全メーリングリスト</a:t>
            </a:r>
            <a:r>
              <a:rPr lang="en-US" altLang="ja-JP" dirty="0" smtClean="0">
                <a:latin typeface="+mn-ea"/>
              </a:rPr>
              <a:t>)</a:t>
            </a:r>
            <a:endParaRPr lang="ja-JP" altLang="ja-JP" dirty="0" smtClean="0">
              <a:latin typeface="+mn-ea"/>
            </a:endParaRPr>
          </a:p>
          <a:p>
            <a:pPr lvl="1" fontAlgn="t"/>
            <a:r>
              <a:rPr lang="ja-JP" altLang="en-US" dirty="0" smtClean="0">
                <a:latin typeface="+mn-ea"/>
              </a:rPr>
              <a:t>非コア開発者数</a:t>
            </a:r>
            <a:endParaRPr lang="ja-JP" altLang="ja-JP" dirty="0" smtClean="0">
              <a:latin typeface="+mn-ea"/>
            </a:endParaRPr>
          </a:p>
          <a:p>
            <a:pPr lvl="1" fontAlgn="t"/>
            <a:r>
              <a:rPr lang="ja-JP" altLang="ja-JP" dirty="0" smtClean="0">
                <a:latin typeface="+mn-ea"/>
              </a:rPr>
              <a:t>その後コア開発者になった</a:t>
            </a:r>
            <a:r>
              <a:rPr lang="ja-JP" altLang="en-US" dirty="0" smtClean="0">
                <a:latin typeface="+mn-ea"/>
              </a:rPr>
              <a:t>数</a:t>
            </a:r>
            <a:endParaRPr lang="en-US" altLang="ja-JP" dirty="0" smtClean="0">
              <a:latin typeface="+mn-ea"/>
            </a:endParaRPr>
          </a:p>
          <a:p>
            <a:pPr fontAlgn="t"/>
            <a:endParaRPr lang="en-US" altLang="ja-JP" dirty="0" smtClean="0">
              <a:latin typeface="+mn-ea"/>
            </a:endParaRPr>
          </a:p>
          <a:p>
            <a:pPr fontAlgn="t"/>
            <a:endParaRPr lang="en-US" altLang="ja-JP" dirty="0" smtClean="0">
              <a:latin typeface="+mn-ea"/>
            </a:endParaRPr>
          </a:p>
          <a:p>
            <a:pPr marL="457200" indent="-457200" fontAlgn="t">
              <a:buNone/>
            </a:pPr>
            <a:r>
              <a:rPr lang="en-US" altLang="ja-JP" sz="2400" dirty="0" smtClean="0">
                <a:latin typeface="+mn-ea"/>
              </a:rPr>
              <a:t>2</a:t>
            </a:r>
            <a:r>
              <a:rPr lang="ja-JP" altLang="en-US" sz="2400" dirty="0" err="1" smtClean="0">
                <a:latin typeface="+mn-ea"/>
              </a:rPr>
              <a:t>．</a:t>
            </a:r>
            <a:r>
              <a:rPr lang="ja-JP" altLang="en-US" sz="2400" dirty="0" smtClean="0">
                <a:latin typeface="+mn-ea"/>
              </a:rPr>
              <a:t>影響を与える確率がある変数の抽出</a:t>
            </a:r>
            <a:endParaRPr lang="ja-JP" altLang="ja-JP" sz="2400" dirty="0" smtClean="0">
              <a:latin typeface="+mn-ea"/>
            </a:endParaRPr>
          </a:p>
          <a:p>
            <a:pPr lvl="1" fontAlgn="t"/>
            <a:r>
              <a:rPr lang="en-US" altLang="ja-JP" dirty="0" smtClean="0">
                <a:solidFill>
                  <a:srgbClr val="00B0F0"/>
                </a:solidFill>
                <a:latin typeface="+mn-ea"/>
              </a:rPr>
              <a:t>Patch</a:t>
            </a:r>
            <a:r>
              <a:rPr lang="ja-JP" altLang="ja-JP" dirty="0" smtClean="0">
                <a:solidFill>
                  <a:srgbClr val="00B0F0"/>
                </a:solidFill>
                <a:latin typeface="+mn-ea"/>
              </a:rPr>
              <a:t>投稿の有無</a:t>
            </a:r>
            <a:r>
              <a:rPr lang="en-US" altLang="ja-JP" dirty="0" smtClean="0">
                <a:solidFill>
                  <a:srgbClr val="00B0F0"/>
                </a:solidFill>
                <a:latin typeface="+mn-ea"/>
              </a:rPr>
              <a:t>(</a:t>
            </a:r>
            <a:r>
              <a:rPr lang="ja-JP" altLang="en-US" dirty="0" smtClean="0">
                <a:solidFill>
                  <a:srgbClr val="00B0F0"/>
                </a:solidFill>
                <a:latin typeface="+mn-ea"/>
              </a:rPr>
              <a:t>バイナリ</a:t>
            </a:r>
            <a:r>
              <a:rPr lang="en-US" altLang="ja-JP" dirty="0" smtClean="0">
                <a:solidFill>
                  <a:srgbClr val="00B0F0"/>
                </a:solidFill>
                <a:latin typeface="+mn-ea"/>
              </a:rPr>
              <a:t>)</a:t>
            </a:r>
          </a:p>
          <a:p>
            <a:pPr lvl="2" fontAlgn="t"/>
            <a:r>
              <a:rPr lang="ja-JP" altLang="en-US" dirty="0" smtClean="0">
                <a:latin typeface="+mn-ea"/>
              </a:rPr>
              <a:t>研究対象：人ではなくプロジェクト</a:t>
            </a:r>
            <a:endParaRPr lang="en-US" altLang="ja-JP" dirty="0" smtClean="0">
              <a:latin typeface="+mn-ea"/>
            </a:endParaRPr>
          </a:p>
          <a:p>
            <a:pPr lvl="1" fontAlgn="t"/>
            <a:r>
              <a:rPr lang="ja-JP" altLang="ja-JP" dirty="0" smtClean="0"/>
              <a:t>パッチの採用</a:t>
            </a:r>
            <a:endParaRPr lang="en-US" altLang="ja-JP" dirty="0" smtClean="0"/>
          </a:p>
          <a:p>
            <a:pPr lvl="1" fontAlgn="t"/>
            <a:r>
              <a:rPr lang="ja-JP" altLang="ja-JP" dirty="0" smtClean="0"/>
              <a:t>コミュニティ内のコア開発者の数</a:t>
            </a:r>
          </a:p>
          <a:p>
            <a:pPr lvl="1" fontAlgn="t"/>
            <a:r>
              <a:rPr lang="ja-JP" altLang="ja-JP" dirty="0" smtClean="0"/>
              <a:t>コア</a:t>
            </a:r>
            <a:r>
              <a:rPr lang="ja-JP" altLang="en-US" dirty="0" smtClean="0"/>
              <a:t>開発者</a:t>
            </a:r>
            <a:r>
              <a:rPr lang="ja-JP" altLang="ja-JP" dirty="0" smtClean="0"/>
              <a:t>以外のメール送信数</a:t>
            </a:r>
            <a:r>
              <a:rPr lang="en-US" altLang="ja-JP" dirty="0" smtClean="0"/>
              <a:t>(1</a:t>
            </a:r>
            <a:r>
              <a:rPr lang="ja-JP" altLang="ja-JP" dirty="0" smtClean="0"/>
              <a:t>カ月</a:t>
            </a:r>
            <a:r>
              <a:rPr lang="en-US" altLang="ja-JP" dirty="0" smtClean="0"/>
              <a:t>)</a:t>
            </a:r>
            <a:endParaRPr lang="ja-JP" altLang="ja-JP" dirty="0" smtClean="0">
              <a:latin typeface="+mn-ea"/>
            </a:endParaRPr>
          </a:p>
          <a:p>
            <a:pPr lvl="1" fontAlgn="t"/>
            <a:r>
              <a:rPr lang="en-US" altLang="ja-JP" dirty="0" smtClean="0"/>
              <a:t>In-degree</a:t>
            </a:r>
            <a:endParaRPr lang="ja-JP" altLang="ja-JP" dirty="0" smtClean="0"/>
          </a:p>
          <a:p>
            <a:endParaRPr kumimoji="1" lang="ja-JP" altLang="en-US" dirty="0"/>
          </a:p>
        </p:txBody>
      </p:sp>
      <p:graphicFrame>
        <p:nvGraphicFramePr>
          <p:cNvPr id="4" name="コンテンツ プレースホルダー 3"/>
          <p:cNvGraphicFramePr>
            <a:graphicFrameLocks/>
          </p:cNvGraphicFramePr>
          <p:nvPr>
            <p:extLst>
              <p:ext uri="{D42A27DB-BD31-4B8C-83A1-F6EECF244321}">
                <p14:modId xmlns:p14="http://schemas.microsoft.com/office/powerpoint/2010/main" val="483525113"/>
              </p:ext>
            </p:extLst>
          </p:nvPr>
        </p:nvGraphicFramePr>
        <p:xfrm>
          <a:off x="5220072" y="2204864"/>
          <a:ext cx="4355976"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テキスト ボックス 10"/>
          <p:cNvSpPr txBox="1"/>
          <p:nvPr/>
        </p:nvSpPr>
        <p:spPr>
          <a:xfrm>
            <a:off x="6588224" y="1124744"/>
            <a:ext cx="351378" cy="369332"/>
          </a:xfrm>
          <a:prstGeom prst="rect">
            <a:avLst/>
          </a:prstGeom>
          <a:noFill/>
        </p:spPr>
        <p:txBody>
          <a:bodyPr wrap="none" rtlCol="0">
            <a:spAutoFit/>
          </a:bodyPr>
          <a:lstStyle/>
          <a:p>
            <a:r>
              <a:rPr kumimoji="1" lang="en-US" altLang="ja-JP" dirty="0" smtClean="0"/>
              <a:t>1.</a:t>
            </a:r>
            <a:endParaRPr kumimoji="1" lang="ja-JP" altLang="en-US" dirty="0"/>
          </a:p>
        </p:txBody>
      </p:sp>
      <p:sp>
        <p:nvSpPr>
          <p:cNvPr id="12" name="テキスト ボックス 11"/>
          <p:cNvSpPr txBox="1"/>
          <p:nvPr/>
        </p:nvSpPr>
        <p:spPr>
          <a:xfrm>
            <a:off x="7236296" y="3717032"/>
            <a:ext cx="351378" cy="369332"/>
          </a:xfrm>
          <a:prstGeom prst="rect">
            <a:avLst/>
          </a:prstGeom>
          <a:noFill/>
        </p:spPr>
        <p:txBody>
          <a:bodyPr wrap="none" rtlCol="0">
            <a:spAutoFit/>
          </a:bodyPr>
          <a:lstStyle/>
          <a:p>
            <a:r>
              <a:rPr kumimoji="1" lang="en-US" altLang="ja-JP" dirty="0" smtClean="0"/>
              <a:t>2.</a:t>
            </a:r>
            <a:endParaRPr kumimoji="1" lang="ja-JP" altLang="en-US" dirty="0"/>
          </a:p>
        </p:txBody>
      </p:sp>
      <p:sp>
        <p:nvSpPr>
          <p:cNvPr id="15" name="テキスト ボックス 14"/>
          <p:cNvSpPr txBox="1"/>
          <p:nvPr/>
        </p:nvSpPr>
        <p:spPr>
          <a:xfrm>
            <a:off x="6948264" y="4005064"/>
            <a:ext cx="1080120" cy="954107"/>
          </a:xfrm>
          <a:prstGeom prst="rect">
            <a:avLst/>
          </a:prstGeom>
          <a:noFill/>
        </p:spPr>
        <p:txBody>
          <a:bodyPr wrap="square" rtlCol="0">
            <a:spAutoFit/>
          </a:bodyPr>
          <a:lstStyle/>
          <a:p>
            <a:r>
              <a:rPr lang="en-US" altLang="ja-JP" sz="1400" dirty="0" smtClean="0"/>
              <a:t>2</a:t>
            </a:r>
            <a:r>
              <a:rPr lang="ja-JP" altLang="en-US" sz="1400" dirty="0" err="1" smtClean="0"/>
              <a:t>つの</a:t>
            </a:r>
            <a:r>
              <a:rPr lang="ja-JP" altLang="en-US" sz="1400" dirty="0" smtClean="0"/>
              <a:t>変数が影響を与える</a:t>
            </a:r>
            <a:r>
              <a:rPr kumimoji="1" lang="ja-JP" altLang="en-US" sz="1400" dirty="0" smtClean="0"/>
              <a:t>かを示す。</a:t>
            </a:r>
            <a:endParaRPr kumimoji="1" lang="ja-JP" altLang="en-US" sz="1400" dirty="0"/>
          </a:p>
        </p:txBody>
      </p:sp>
      <p:sp>
        <p:nvSpPr>
          <p:cNvPr id="18" name="テキスト ボックス 17"/>
          <p:cNvSpPr txBox="1"/>
          <p:nvPr/>
        </p:nvSpPr>
        <p:spPr>
          <a:xfrm>
            <a:off x="6804248" y="1196752"/>
            <a:ext cx="2339752" cy="923330"/>
          </a:xfrm>
          <a:prstGeom prst="rect">
            <a:avLst/>
          </a:prstGeom>
          <a:noFill/>
        </p:spPr>
        <p:txBody>
          <a:bodyPr wrap="square" rtlCol="0">
            <a:spAutoFit/>
          </a:bodyPr>
          <a:lstStyle/>
          <a:p>
            <a:r>
              <a:rPr kumimoji="1" lang="ja-JP" altLang="en-US" dirty="0" smtClean="0"/>
              <a:t>生存曲線をプロット。</a:t>
            </a:r>
            <a:endParaRPr kumimoji="1" lang="en-US" altLang="ja-JP" dirty="0" smtClean="0"/>
          </a:p>
          <a:p>
            <a:r>
              <a:rPr lang="ja-JP" altLang="en-US" dirty="0" smtClean="0"/>
              <a:t>昇進確率</a:t>
            </a:r>
            <a:r>
              <a:rPr kumimoji="1" lang="ja-JP" altLang="en-US" dirty="0" smtClean="0"/>
              <a:t>は常に一定ではないことを示す。</a:t>
            </a:r>
            <a:endParaRPr kumimoji="1" lang="ja-JP"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latin typeface="+mn-ea"/>
              </a:rPr>
              <a:t>データセット</a:t>
            </a:r>
            <a:endParaRPr kumimoji="1" lang="ja-JP" altLang="en-US" dirty="0"/>
          </a:p>
        </p:txBody>
      </p:sp>
      <p:graphicFrame>
        <p:nvGraphicFramePr>
          <p:cNvPr id="8" name="表 7"/>
          <p:cNvGraphicFramePr>
            <a:graphicFrameLocks noGrp="1"/>
          </p:cNvGraphicFramePr>
          <p:nvPr/>
        </p:nvGraphicFramePr>
        <p:xfrm>
          <a:off x="467544" y="3212976"/>
          <a:ext cx="7992888" cy="1483360"/>
        </p:xfrm>
        <a:graphic>
          <a:graphicData uri="http://schemas.openxmlformats.org/drawingml/2006/table">
            <a:tbl>
              <a:tblPr firstRow="1" bandRow="1">
                <a:tableStyleId>{5C22544A-7EE6-4342-B048-85BDC9FD1C3A}</a:tableStyleId>
              </a:tblPr>
              <a:tblGrid>
                <a:gridCol w="1698104"/>
                <a:gridCol w="1698104"/>
                <a:gridCol w="1932384"/>
                <a:gridCol w="2664296"/>
              </a:tblGrid>
              <a:tr h="370840">
                <a:tc>
                  <a:txBody>
                    <a:bodyPr/>
                    <a:lstStyle/>
                    <a:p>
                      <a:r>
                        <a:rPr kumimoji="1" lang="ja-JP" altLang="en-US" dirty="0" smtClean="0"/>
                        <a:t>プロジェクト</a:t>
                      </a:r>
                      <a:endParaRPr kumimoji="1" lang="ja-JP" altLang="en-US" dirty="0"/>
                    </a:p>
                  </a:txBody>
                  <a:tcPr/>
                </a:tc>
                <a:tc>
                  <a:txBody>
                    <a:bodyPr/>
                    <a:lstStyle/>
                    <a:p>
                      <a:r>
                        <a:rPr kumimoji="1" lang="ja-JP" altLang="en-US" dirty="0" smtClean="0"/>
                        <a:t>メール数</a:t>
                      </a:r>
                      <a:endParaRPr kumimoji="1" lang="ja-JP" altLang="en-US" dirty="0"/>
                    </a:p>
                  </a:txBody>
                  <a:tcPr/>
                </a:tc>
                <a:tc>
                  <a:txBody>
                    <a:bodyPr/>
                    <a:lstStyle/>
                    <a:p>
                      <a:r>
                        <a:rPr kumimoji="1" lang="ja-JP" altLang="en-US" dirty="0" smtClean="0"/>
                        <a:t>非コア開発者数</a:t>
                      </a:r>
                      <a:endParaRPr kumimoji="1" lang="ja-JP" altLang="en-US" dirty="0"/>
                    </a:p>
                  </a:txBody>
                  <a:tcPr/>
                </a:tc>
                <a:tc>
                  <a:txBody>
                    <a:bodyPr/>
                    <a:lstStyle/>
                    <a:p>
                      <a:r>
                        <a:rPr kumimoji="1" lang="ja-JP" altLang="en-US" dirty="0" smtClean="0"/>
                        <a:t>コア開発者に昇進した人</a:t>
                      </a:r>
                      <a:endParaRPr kumimoji="1" lang="ja-JP" altLang="en-US" dirty="0"/>
                    </a:p>
                  </a:txBody>
                  <a:tcPr/>
                </a:tc>
              </a:tr>
              <a:tr h="370840">
                <a:tc>
                  <a:txBody>
                    <a:bodyPr/>
                    <a:lstStyle/>
                    <a:p>
                      <a:r>
                        <a:rPr kumimoji="1" lang="en-US" altLang="ja-JP" dirty="0" err="1" smtClean="0"/>
                        <a:t>Postgre</a:t>
                      </a:r>
                      <a:endParaRPr kumimoji="1" lang="ja-JP" altLang="en-US" dirty="0"/>
                    </a:p>
                  </a:txBody>
                  <a:tcPr/>
                </a:tc>
                <a:tc>
                  <a:txBody>
                    <a:bodyPr/>
                    <a:lstStyle/>
                    <a:p>
                      <a:r>
                        <a:rPr kumimoji="1" lang="en-US" altLang="ja-JP" dirty="0" smtClean="0"/>
                        <a:t>169,118</a:t>
                      </a:r>
                      <a:endParaRPr kumimoji="1" lang="ja-JP" altLang="en-US" dirty="0"/>
                    </a:p>
                  </a:txBody>
                  <a:tcPr/>
                </a:tc>
                <a:tc>
                  <a:txBody>
                    <a:bodyPr/>
                    <a:lstStyle/>
                    <a:p>
                      <a:r>
                        <a:rPr kumimoji="1" lang="en-US" altLang="ja-JP" dirty="0" smtClean="0"/>
                        <a:t>3,283</a:t>
                      </a:r>
                      <a:endParaRPr kumimoji="1" lang="ja-JP" altLang="en-US" dirty="0"/>
                    </a:p>
                  </a:txBody>
                  <a:tcPr/>
                </a:tc>
                <a:tc>
                  <a:txBody>
                    <a:bodyPr/>
                    <a:lstStyle/>
                    <a:p>
                      <a:r>
                        <a:rPr kumimoji="1" lang="en-US" altLang="ja-JP" dirty="0" smtClean="0"/>
                        <a:t>19</a:t>
                      </a:r>
                      <a:endParaRPr kumimoji="1" lang="ja-JP" altLang="en-US" dirty="0"/>
                    </a:p>
                  </a:txBody>
                  <a:tcPr/>
                </a:tc>
              </a:tr>
              <a:tr h="370840">
                <a:tc>
                  <a:txBody>
                    <a:bodyPr/>
                    <a:lstStyle/>
                    <a:p>
                      <a:r>
                        <a:rPr kumimoji="1" lang="en-US" altLang="ja-JP" dirty="0" smtClean="0"/>
                        <a:t>Apache</a:t>
                      </a:r>
                      <a:endParaRPr kumimoji="1" lang="ja-JP" altLang="en-US" dirty="0"/>
                    </a:p>
                  </a:txBody>
                  <a:tcPr/>
                </a:tc>
                <a:tc>
                  <a:txBody>
                    <a:bodyPr/>
                    <a:lstStyle/>
                    <a:p>
                      <a:r>
                        <a:rPr kumimoji="1" lang="en-US" altLang="ja-JP" dirty="0" smtClean="0"/>
                        <a:t>50,170</a:t>
                      </a:r>
                      <a:endParaRPr kumimoji="1" lang="ja-JP" altLang="en-US" dirty="0"/>
                    </a:p>
                  </a:txBody>
                  <a:tcPr/>
                </a:tc>
                <a:tc>
                  <a:txBody>
                    <a:bodyPr/>
                    <a:lstStyle/>
                    <a:p>
                      <a:r>
                        <a:rPr kumimoji="1" lang="en-US" altLang="ja-JP" dirty="0" smtClean="0"/>
                        <a:t>1,445</a:t>
                      </a:r>
                      <a:endParaRPr kumimoji="1" lang="ja-JP" altLang="en-US" dirty="0"/>
                    </a:p>
                  </a:txBody>
                  <a:tcPr/>
                </a:tc>
                <a:tc>
                  <a:txBody>
                    <a:bodyPr/>
                    <a:lstStyle/>
                    <a:p>
                      <a:r>
                        <a:rPr kumimoji="1" lang="en-US" altLang="ja-JP" dirty="0" smtClean="0"/>
                        <a:t>30</a:t>
                      </a:r>
                      <a:endParaRPr kumimoji="1" lang="ja-JP" altLang="en-US" dirty="0"/>
                    </a:p>
                  </a:txBody>
                  <a:tcPr/>
                </a:tc>
              </a:tr>
              <a:tr h="370840">
                <a:tc>
                  <a:txBody>
                    <a:bodyPr/>
                    <a:lstStyle/>
                    <a:p>
                      <a:r>
                        <a:rPr kumimoji="1" lang="en-US" altLang="ja-JP" dirty="0" smtClean="0"/>
                        <a:t>Python</a:t>
                      </a:r>
                      <a:endParaRPr kumimoji="1" lang="ja-JP" altLang="en-US" dirty="0"/>
                    </a:p>
                  </a:txBody>
                  <a:tcPr/>
                </a:tc>
                <a:tc>
                  <a:txBody>
                    <a:bodyPr/>
                    <a:lstStyle/>
                    <a:p>
                      <a:r>
                        <a:rPr kumimoji="1" lang="en-US" altLang="ja-JP" dirty="0" smtClean="0"/>
                        <a:t>45,216</a:t>
                      </a:r>
                      <a:endParaRPr kumimoji="1" lang="ja-JP" altLang="en-US" dirty="0"/>
                    </a:p>
                  </a:txBody>
                  <a:tcPr/>
                </a:tc>
                <a:tc>
                  <a:txBody>
                    <a:bodyPr/>
                    <a:lstStyle/>
                    <a:p>
                      <a:r>
                        <a:rPr kumimoji="1" lang="en-US" altLang="ja-JP" dirty="0" smtClean="0"/>
                        <a:t>1,320</a:t>
                      </a:r>
                      <a:endParaRPr kumimoji="1" lang="ja-JP" altLang="en-US" dirty="0"/>
                    </a:p>
                  </a:txBody>
                  <a:tcPr/>
                </a:tc>
                <a:tc>
                  <a:txBody>
                    <a:bodyPr/>
                    <a:lstStyle/>
                    <a:p>
                      <a:r>
                        <a:rPr kumimoji="1" lang="en-US" altLang="ja-JP" dirty="0" smtClean="0"/>
                        <a:t>62</a:t>
                      </a:r>
                      <a:endParaRPr kumimoji="1" lang="ja-JP" altLang="en-US" dirty="0"/>
                    </a:p>
                  </a:txBody>
                  <a:tcPr/>
                </a:tc>
              </a:tr>
            </a:tbl>
          </a:graphicData>
        </a:graphic>
      </p:graphicFrame>
      <p:sp>
        <p:nvSpPr>
          <p:cNvPr id="9" name="コンテンツ プレースホルダ 8"/>
          <p:cNvSpPr>
            <a:spLocks noGrp="1"/>
          </p:cNvSpPr>
          <p:nvPr>
            <p:ph sz="quarter" idx="1"/>
          </p:nvPr>
        </p:nvSpPr>
        <p:spPr/>
        <p:txBody>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ja-JP" altLang="en-US" dirty="0"/>
          </a:p>
        </p:txBody>
      </p:sp>
      <p:sp>
        <p:nvSpPr>
          <p:cNvPr id="5" name="テキスト ボックス 4"/>
          <p:cNvSpPr txBox="1"/>
          <p:nvPr/>
        </p:nvSpPr>
        <p:spPr>
          <a:xfrm>
            <a:off x="467544" y="1340768"/>
            <a:ext cx="8208912" cy="2677656"/>
          </a:xfrm>
          <a:prstGeom prst="rect">
            <a:avLst/>
          </a:prstGeom>
          <a:noFill/>
        </p:spPr>
        <p:txBody>
          <a:bodyPr wrap="square" rtlCol="0">
            <a:spAutoFit/>
          </a:bodyPr>
          <a:lstStyle/>
          <a:p>
            <a:r>
              <a:rPr kumimoji="1" lang="en-US" altLang="ja-JP" sz="2400" dirty="0" smtClean="0"/>
              <a:t>※</a:t>
            </a:r>
            <a:r>
              <a:rPr kumimoji="1" lang="ja-JP" altLang="en-US" sz="2400" dirty="0" smtClean="0"/>
              <a:t>データ</a:t>
            </a:r>
            <a:r>
              <a:rPr lang="ja-JP" altLang="en-US" sz="2400" dirty="0" smtClean="0"/>
              <a:t>を取った期間の</a:t>
            </a:r>
            <a:r>
              <a:rPr kumimoji="1" lang="ja-JP" altLang="en-US" sz="2400" dirty="0" smtClean="0"/>
              <a:t>明確なものは書かれていなかった。</a:t>
            </a:r>
            <a:endParaRPr kumimoji="1" lang="en-US" altLang="ja-JP" sz="2400" dirty="0" smtClean="0"/>
          </a:p>
          <a:p>
            <a:r>
              <a:rPr kumimoji="1" lang="en-US" altLang="ja-JP" sz="2400" dirty="0" err="1" smtClean="0"/>
              <a:t>Postgre</a:t>
            </a:r>
            <a:r>
              <a:rPr kumimoji="1" lang="ja-JP" altLang="en-US" sz="2400" dirty="0" smtClean="0"/>
              <a:t>：</a:t>
            </a:r>
            <a:r>
              <a:rPr kumimoji="1" lang="en-US" altLang="ja-JP" sz="2400" dirty="0" smtClean="0"/>
              <a:t>10</a:t>
            </a:r>
            <a:r>
              <a:rPr kumimoji="1" lang="ja-JP" altLang="en-US" sz="2400" dirty="0" smtClean="0"/>
              <a:t>年前</a:t>
            </a:r>
            <a:endParaRPr kumimoji="1" lang="en-US" altLang="ja-JP" sz="2400" dirty="0" smtClean="0"/>
          </a:p>
          <a:p>
            <a:r>
              <a:rPr kumimoji="1" lang="en-US" altLang="ja-JP" sz="2400" dirty="0" smtClean="0"/>
              <a:t>Apache</a:t>
            </a:r>
            <a:r>
              <a:rPr kumimoji="1" lang="ja-JP" altLang="en-US" sz="2400" dirty="0" smtClean="0"/>
              <a:t>：</a:t>
            </a:r>
            <a:r>
              <a:rPr kumimoji="1" lang="en-US" altLang="ja-JP" sz="2400" dirty="0" smtClean="0"/>
              <a:t>1995</a:t>
            </a:r>
            <a:r>
              <a:rPr kumimoji="1" lang="ja-JP" altLang="en-US" sz="2400" dirty="0" smtClean="0"/>
              <a:t>年　</a:t>
            </a:r>
            <a:r>
              <a:rPr kumimoji="1" lang="en-US" altLang="ja-JP" sz="2400" dirty="0" smtClean="0"/>
              <a:t>1/5~2007</a:t>
            </a:r>
            <a:r>
              <a:rPr kumimoji="1" lang="ja-JP" altLang="en-US" sz="2400" dirty="0" smtClean="0"/>
              <a:t>年？</a:t>
            </a:r>
            <a:r>
              <a:rPr kumimoji="1" lang="en-US" altLang="ja-JP" sz="2400" dirty="0" smtClean="0"/>
              <a:t>(</a:t>
            </a:r>
            <a:r>
              <a:rPr kumimoji="1" lang="ja-JP" altLang="en-US" sz="2400" dirty="0" smtClean="0"/>
              <a:t>推定</a:t>
            </a:r>
            <a:r>
              <a:rPr kumimoji="1" lang="en-US" altLang="ja-JP" sz="2400" dirty="0" smtClean="0"/>
              <a:t>)</a:t>
            </a:r>
          </a:p>
          <a:p>
            <a:r>
              <a:rPr kumimoji="1" lang="en-US" altLang="ja-JP" sz="2400" dirty="0" smtClean="0"/>
              <a:t>Python</a:t>
            </a:r>
            <a:r>
              <a:rPr kumimoji="1" lang="ja-JP" altLang="en-US" sz="2400" dirty="0" smtClean="0"/>
              <a:t>：</a:t>
            </a:r>
            <a:r>
              <a:rPr kumimoji="1" lang="en-US" altLang="ja-JP" sz="2400" dirty="0" smtClean="0"/>
              <a:t>7</a:t>
            </a:r>
            <a:r>
              <a:rPr kumimoji="1" lang="ja-JP" altLang="en-US" sz="2400" dirty="0" smtClean="0"/>
              <a:t>年前</a:t>
            </a:r>
            <a:endParaRPr kumimoji="1" lang="en-US" altLang="ja-JP" sz="2400" dirty="0" smtClean="0"/>
          </a:p>
          <a:p>
            <a:endParaRPr lang="en-US" altLang="ja-JP" sz="2400" dirty="0" smtClean="0"/>
          </a:p>
          <a:p>
            <a:endParaRPr lang="en-US" altLang="ja-JP" sz="2400" dirty="0" smtClean="0"/>
          </a:p>
          <a:p>
            <a:endParaRPr kumimoji="1" lang="ja-JP" alt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生存曲線：プロジェクトのコア開発者に昇進する確率</a:t>
            </a:r>
            <a:r>
              <a:rPr lang="en-US" altLang="ja-JP" dirty="0" smtClean="0"/>
              <a:t>(Smoothed Hazard Estimate)</a:t>
            </a:r>
            <a:endParaRPr kumimoji="1" lang="ja-JP" altLang="en-US" dirty="0"/>
          </a:p>
        </p:txBody>
      </p:sp>
      <p:sp>
        <p:nvSpPr>
          <p:cNvPr id="3" name="コンテンツ プレースホルダ 2"/>
          <p:cNvSpPr>
            <a:spLocks noGrp="1"/>
          </p:cNvSpPr>
          <p:nvPr>
            <p:ph sz="quarter" idx="1"/>
          </p:nvPr>
        </p:nvSpPr>
        <p:spPr/>
        <p:txBody>
          <a:bodyPr>
            <a:normAutofit/>
          </a:bodyPr>
          <a:lstStyle/>
          <a:p>
            <a:r>
              <a:rPr kumimoji="1" lang="en-US" altLang="ja-JP" sz="2000" dirty="0" smtClean="0"/>
              <a:t>Smoothed Hazard Estimate(</a:t>
            </a:r>
            <a:r>
              <a:rPr kumimoji="1" lang="ja-JP" altLang="en-US" sz="2000" dirty="0" smtClean="0"/>
              <a:t>生存分析した結果を曲線でプロット</a:t>
            </a:r>
            <a:r>
              <a:rPr kumimoji="1" lang="en-US" altLang="ja-JP" sz="2000" dirty="0" smtClean="0"/>
              <a:t>)</a:t>
            </a:r>
          </a:p>
          <a:p>
            <a:endParaRPr kumimoji="1" lang="ja-JP" altLang="en-US" sz="2000" dirty="0"/>
          </a:p>
        </p:txBody>
      </p:sp>
      <p:pic>
        <p:nvPicPr>
          <p:cNvPr id="4" name="図 3" descr="haz_commit_apache.jpg"/>
          <p:cNvPicPr>
            <a:picLocks noChangeAspect="1"/>
          </p:cNvPicPr>
          <p:nvPr/>
        </p:nvPicPr>
        <p:blipFill>
          <a:blip r:embed="rId2" cstate="print"/>
          <a:stretch>
            <a:fillRect/>
          </a:stretch>
        </p:blipFill>
        <p:spPr>
          <a:xfrm>
            <a:off x="395536" y="1628800"/>
            <a:ext cx="3384376" cy="2461364"/>
          </a:xfrm>
          <a:prstGeom prst="rect">
            <a:avLst/>
          </a:prstGeom>
        </p:spPr>
      </p:pic>
      <p:pic>
        <p:nvPicPr>
          <p:cNvPr id="5" name="図 4" descr="haz_commit_postgres.jpg"/>
          <p:cNvPicPr>
            <a:picLocks noChangeAspect="1"/>
          </p:cNvPicPr>
          <p:nvPr/>
        </p:nvPicPr>
        <p:blipFill>
          <a:blip r:embed="rId3" cstate="print"/>
          <a:stretch>
            <a:fillRect/>
          </a:stretch>
        </p:blipFill>
        <p:spPr>
          <a:xfrm>
            <a:off x="5364088" y="1628800"/>
            <a:ext cx="3465385" cy="2520280"/>
          </a:xfrm>
          <a:prstGeom prst="rect">
            <a:avLst/>
          </a:prstGeom>
        </p:spPr>
      </p:pic>
      <p:pic>
        <p:nvPicPr>
          <p:cNvPr id="6" name="図 5" descr="haz_commit_python.jpg"/>
          <p:cNvPicPr>
            <a:picLocks noChangeAspect="1"/>
          </p:cNvPicPr>
          <p:nvPr/>
        </p:nvPicPr>
        <p:blipFill>
          <a:blip r:embed="rId4" cstate="print"/>
          <a:stretch>
            <a:fillRect/>
          </a:stretch>
        </p:blipFill>
        <p:spPr>
          <a:xfrm>
            <a:off x="2944469" y="4221088"/>
            <a:ext cx="3355723" cy="2440525"/>
          </a:xfrm>
          <a:prstGeom prst="rect">
            <a:avLst/>
          </a:prstGeom>
        </p:spPr>
      </p:pic>
      <p:sp>
        <p:nvSpPr>
          <p:cNvPr id="7" name="テキスト ボックス 6"/>
          <p:cNvSpPr txBox="1"/>
          <p:nvPr/>
        </p:nvSpPr>
        <p:spPr>
          <a:xfrm>
            <a:off x="395536" y="4221088"/>
            <a:ext cx="936104" cy="369332"/>
          </a:xfrm>
          <a:prstGeom prst="rect">
            <a:avLst/>
          </a:prstGeom>
          <a:noFill/>
        </p:spPr>
        <p:txBody>
          <a:bodyPr wrap="square" rtlCol="0">
            <a:spAutoFit/>
          </a:bodyPr>
          <a:lstStyle/>
          <a:p>
            <a:r>
              <a:rPr kumimoji="1" lang="en-US" altLang="ja-JP" dirty="0" smtClean="0"/>
              <a:t>Apache</a:t>
            </a:r>
            <a:endParaRPr kumimoji="1" lang="ja-JP" altLang="en-US" dirty="0"/>
          </a:p>
        </p:txBody>
      </p:sp>
      <p:sp>
        <p:nvSpPr>
          <p:cNvPr id="8" name="テキスト ボックス 7"/>
          <p:cNvSpPr txBox="1"/>
          <p:nvPr/>
        </p:nvSpPr>
        <p:spPr>
          <a:xfrm>
            <a:off x="1979712" y="5949280"/>
            <a:ext cx="936104" cy="369332"/>
          </a:xfrm>
          <a:prstGeom prst="rect">
            <a:avLst/>
          </a:prstGeom>
          <a:noFill/>
        </p:spPr>
        <p:txBody>
          <a:bodyPr wrap="square" rtlCol="0">
            <a:spAutoFit/>
          </a:bodyPr>
          <a:lstStyle/>
          <a:p>
            <a:r>
              <a:rPr kumimoji="1" lang="en-US" altLang="ja-JP" dirty="0" smtClean="0"/>
              <a:t>Python</a:t>
            </a:r>
            <a:endParaRPr kumimoji="1" lang="ja-JP" altLang="en-US" dirty="0"/>
          </a:p>
        </p:txBody>
      </p:sp>
      <p:sp>
        <p:nvSpPr>
          <p:cNvPr id="9" name="テキスト ボックス 8"/>
          <p:cNvSpPr txBox="1"/>
          <p:nvPr/>
        </p:nvSpPr>
        <p:spPr>
          <a:xfrm>
            <a:off x="7884368" y="4221088"/>
            <a:ext cx="936104" cy="369332"/>
          </a:xfrm>
          <a:prstGeom prst="rect">
            <a:avLst/>
          </a:prstGeom>
          <a:noFill/>
        </p:spPr>
        <p:txBody>
          <a:bodyPr wrap="square" rtlCol="0">
            <a:spAutoFit/>
          </a:bodyPr>
          <a:lstStyle/>
          <a:p>
            <a:r>
              <a:rPr kumimoji="1" lang="en-US" altLang="ja-JP" dirty="0" err="1" smtClean="0"/>
              <a:t>Postgre</a:t>
            </a:r>
            <a:endParaRPr kumimoji="1" lang="ja-JP" altLang="en-US" dirty="0"/>
          </a:p>
        </p:txBody>
      </p:sp>
      <p:sp>
        <p:nvSpPr>
          <p:cNvPr id="10" name="テキスト ボックス 9"/>
          <p:cNvSpPr txBox="1"/>
          <p:nvPr/>
        </p:nvSpPr>
        <p:spPr>
          <a:xfrm>
            <a:off x="179512" y="4653136"/>
            <a:ext cx="2843808" cy="1200329"/>
          </a:xfrm>
          <a:prstGeom prst="rect">
            <a:avLst/>
          </a:prstGeom>
          <a:noFill/>
        </p:spPr>
        <p:txBody>
          <a:bodyPr wrap="square" rtlCol="0">
            <a:spAutoFit/>
          </a:bodyPr>
          <a:lstStyle/>
          <a:p>
            <a:pPr algn="just"/>
            <a:r>
              <a:rPr kumimoji="1" lang="ja-JP" altLang="en-US" dirty="0" smtClean="0"/>
              <a:t>縦軸：コア開発者になること　に成功した人の割合</a:t>
            </a:r>
            <a:endParaRPr kumimoji="1" lang="en-US" altLang="ja-JP" dirty="0" smtClean="0"/>
          </a:p>
          <a:p>
            <a:pPr algn="just"/>
            <a:endParaRPr kumimoji="1" lang="en-US" altLang="ja-JP" dirty="0" smtClean="0"/>
          </a:p>
          <a:p>
            <a:pPr algn="just"/>
            <a:r>
              <a:rPr kumimoji="1" lang="ja-JP" altLang="en-US" dirty="0" smtClean="0"/>
              <a:t>横軸：プロジェクト経過年数</a:t>
            </a:r>
            <a:endParaRPr kumimoji="1" lang="ja-JP"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仮説１の検証</a:t>
            </a:r>
            <a:endParaRPr kumimoji="1" lang="ja-JP" altLang="en-US" dirty="0"/>
          </a:p>
        </p:txBody>
      </p:sp>
      <p:sp>
        <p:nvSpPr>
          <p:cNvPr id="3" name="コンテンツ プレースホルダ 2"/>
          <p:cNvSpPr>
            <a:spLocks noGrp="1"/>
          </p:cNvSpPr>
          <p:nvPr>
            <p:ph sz="quarter" idx="1"/>
          </p:nvPr>
        </p:nvSpPr>
        <p:spPr/>
        <p:txBody>
          <a:bodyPr>
            <a:normAutofit/>
          </a:bodyPr>
          <a:lstStyle/>
          <a:p>
            <a:r>
              <a:rPr lang="ja-JP" altLang="en-US" dirty="0" smtClean="0">
                <a:solidFill>
                  <a:srgbClr val="92D050"/>
                </a:solidFill>
              </a:rPr>
              <a:t>総合すると仮説１は弱くではあるが、支持された。</a:t>
            </a:r>
          </a:p>
          <a:p>
            <a:pPr lvl="1"/>
            <a:r>
              <a:rPr kumimoji="1" lang="ja-JP" altLang="en-US" dirty="0" smtClean="0"/>
              <a:t>仮説１：コア開発者への昇進の確率は一定ではない。</a:t>
            </a:r>
            <a:endParaRPr kumimoji="1" lang="en-US" altLang="ja-JP" dirty="0" smtClean="0"/>
          </a:p>
          <a:p>
            <a:pPr lvl="2"/>
            <a:r>
              <a:rPr lang="ja-JP" altLang="en-US" dirty="0" smtClean="0"/>
              <a:t>コア開発者の確率は初め上昇し、ピークを迎えて下降する。</a:t>
            </a:r>
            <a:endParaRPr lang="en-US" altLang="ja-JP" dirty="0" smtClean="0"/>
          </a:p>
          <a:p>
            <a:endParaRPr kumimoji="1" lang="en-US" altLang="ja-JP" dirty="0" smtClean="0">
              <a:solidFill>
                <a:srgbClr val="00B0F0"/>
              </a:solidFill>
            </a:endParaRPr>
          </a:p>
          <a:p>
            <a:r>
              <a:rPr kumimoji="1" lang="en-US" altLang="ja-JP" dirty="0" err="1" smtClean="0">
                <a:solidFill>
                  <a:srgbClr val="00B0F0"/>
                </a:solidFill>
              </a:rPr>
              <a:t>Apache</a:t>
            </a:r>
            <a:r>
              <a:rPr lang="en-US" altLang="ja-JP" dirty="0" err="1" smtClean="0">
                <a:solidFill>
                  <a:srgbClr val="00B0F0"/>
                </a:solidFill>
              </a:rPr>
              <a:t>,</a:t>
            </a:r>
            <a:r>
              <a:rPr kumimoji="1" lang="en-US" altLang="ja-JP" dirty="0" err="1" smtClean="0">
                <a:solidFill>
                  <a:srgbClr val="00B0F0"/>
                </a:solidFill>
              </a:rPr>
              <a:t>Postgre</a:t>
            </a:r>
            <a:r>
              <a:rPr kumimoji="1" lang="ja-JP" altLang="en-US" dirty="0" smtClean="0">
                <a:solidFill>
                  <a:srgbClr val="00B0F0"/>
                </a:solidFill>
              </a:rPr>
              <a:t>プロジェクトは支持された。</a:t>
            </a:r>
            <a:endParaRPr kumimoji="1" lang="en-US" altLang="ja-JP" dirty="0" smtClean="0">
              <a:solidFill>
                <a:srgbClr val="00B0F0"/>
              </a:solidFill>
            </a:endParaRPr>
          </a:p>
          <a:p>
            <a:pPr lvl="1"/>
            <a:r>
              <a:rPr lang="ja-JP" altLang="en-US" dirty="0" smtClean="0"/>
              <a:t>グラフが初めのうち上昇し、その後ピークを迎えて下降している。</a:t>
            </a:r>
            <a:endParaRPr lang="en-US" altLang="ja-JP" dirty="0" smtClean="0"/>
          </a:p>
          <a:p>
            <a:endParaRPr kumimoji="1" lang="en-US" altLang="ja-JP" dirty="0" smtClean="0"/>
          </a:p>
          <a:p>
            <a:r>
              <a:rPr kumimoji="1" lang="en-US" altLang="ja-JP" dirty="0" smtClean="0">
                <a:solidFill>
                  <a:srgbClr val="FF9933"/>
                </a:solidFill>
              </a:rPr>
              <a:t>Python</a:t>
            </a:r>
            <a:r>
              <a:rPr kumimoji="1" lang="ja-JP" altLang="en-US" dirty="0" smtClean="0">
                <a:solidFill>
                  <a:srgbClr val="FF9933"/>
                </a:solidFill>
              </a:rPr>
              <a:t>プロジェクトは支持されなかった。</a:t>
            </a:r>
            <a:endParaRPr kumimoji="1" lang="en-US" altLang="ja-JP" dirty="0" smtClean="0">
              <a:solidFill>
                <a:srgbClr val="FF9933"/>
              </a:solidFill>
            </a:endParaRPr>
          </a:p>
          <a:p>
            <a:pPr lvl="1"/>
            <a:r>
              <a:rPr lang="ja-JP" altLang="en-US" dirty="0" smtClean="0"/>
              <a:t>理由として</a:t>
            </a:r>
            <a:r>
              <a:rPr lang="en-US" altLang="ja-JP" dirty="0" smtClean="0"/>
              <a:t>Python</a:t>
            </a:r>
            <a:r>
              <a:rPr lang="ja-JP" altLang="en-US" dirty="0" smtClean="0"/>
              <a:t>プロジェクトは</a:t>
            </a:r>
            <a:r>
              <a:rPr lang="en-US" altLang="ja-JP" dirty="0" smtClean="0"/>
              <a:t>Apache</a:t>
            </a:r>
            <a:r>
              <a:rPr lang="ja-JP" altLang="en-US" dirty="0" err="1" smtClean="0"/>
              <a:t>、</a:t>
            </a:r>
            <a:r>
              <a:rPr lang="en-US" altLang="ja-JP" dirty="0" err="1" smtClean="0"/>
              <a:t>Postgre</a:t>
            </a:r>
            <a:r>
              <a:rPr lang="ja-JP" altLang="en-US" dirty="0" smtClean="0"/>
              <a:t>に比べ</a:t>
            </a:r>
            <a:r>
              <a:rPr lang="en-US" altLang="ja-JP" dirty="0" smtClean="0"/>
              <a:t>4</a:t>
            </a:r>
            <a:r>
              <a:rPr lang="ja-JP" altLang="en-US" dirty="0" smtClean="0"/>
              <a:t>年ほど歴史が短く、新人に対しての反応がまだまだ進化中</a:t>
            </a:r>
            <a:r>
              <a:rPr lang="en-US" altLang="ja-JP" dirty="0" smtClean="0"/>
              <a:t>?</a:t>
            </a:r>
          </a:p>
          <a:p>
            <a:pPr lvl="1"/>
            <a:endParaRPr kumimoji="1" lang="en-US" altLang="ja-JP" dirty="0" smtClean="0"/>
          </a:p>
          <a:p>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影響を及ぼす確率のある変数の抽出結果</a:t>
            </a:r>
            <a:r>
              <a:rPr kumimoji="1" lang="ja-JP" altLang="en-US" dirty="0" smtClean="0"/>
              <a:t>：</a:t>
            </a:r>
            <a:r>
              <a:rPr kumimoji="1" lang="en-US" altLang="ja-JP" dirty="0" err="1" smtClean="0"/>
              <a:t>Postgre,Apache</a:t>
            </a:r>
            <a:r>
              <a:rPr kumimoji="1" lang="ja-JP" altLang="en-US" dirty="0" smtClean="0"/>
              <a:t>プロジェクト</a:t>
            </a:r>
            <a:endParaRPr kumimoji="1" lang="ja-JP" altLang="en-US" dirty="0"/>
          </a:p>
        </p:txBody>
      </p:sp>
      <p:graphicFrame>
        <p:nvGraphicFramePr>
          <p:cNvPr id="4" name="コンテンツ プレースホルダ 3"/>
          <p:cNvGraphicFramePr>
            <a:graphicFrameLocks noGrp="1"/>
          </p:cNvGraphicFramePr>
          <p:nvPr>
            <p:ph sz="quarter" idx="1"/>
          </p:nvPr>
        </p:nvGraphicFramePr>
        <p:xfrm>
          <a:off x="395536" y="1412776"/>
          <a:ext cx="8229600" cy="2225040"/>
        </p:xfrm>
        <a:graphic>
          <a:graphicData uri="http://schemas.openxmlformats.org/drawingml/2006/table">
            <a:tbl>
              <a:tblPr firstRow="1" bandRow="1">
                <a:tableStyleId>{5C22544A-7EE6-4342-B048-85BDC9FD1C3A}</a:tableStyleId>
              </a:tblPr>
              <a:tblGrid>
                <a:gridCol w="3600400"/>
                <a:gridCol w="1152128"/>
                <a:gridCol w="1296144"/>
                <a:gridCol w="1080120"/>
                <a:gridCol w="1100808"/>
              </a:tblGrid>
              <a:tr h="370840">
                <a:tc>
                  <a:txBody>
                    <a:bodyPr/>
                    <a:lstStyle/>
                    <a:p>
                      <a:r>
                        <a:rPr kumimoji="1" lang="en-US" altLang="ja-JP" dirty="0" err="1" smtClean="0"/>
                        <a:t>Postgre</a:t>
                      </a:r>
                      <a:endParaRPr kumimoji="1" lang="ja-JP" altLang="en-US" dirty="0"/>
                    </a:p>
                  </a:txBody>
                  <a:tcPr/>
                </a:tc>
                <a:tc>
                  <a:txBody>
                    <a:bodyPr/>
                    <a:lstStyle/>
                    <a:p>
                      <a:r>
                        <a:rPr kumimoji="1" lang="ja-JP" altLang="en-US" dirty="0" smtClean="0"/>
                        <a:t>平均</a:t>
                      </a:r>
                      <a:endParaRPr kumimoji="1" lang="ja-JP" altLang="en-US" dirty="0"/>
                    </a:p>
                  </a:txBody>
                  <a:tcPr/>
                </a:tc>
                <a:tc>
                  <a:txBody>
                    <a:bodyPr/>
                    <a:lstStyle/>
                    <a:p>
                      <a:r>
                        <a:rPr kumimoji="1" lang="ja-JP" altLang="en-US" dirty="0" smtClean="0"/>
                        <a:t>標準偏差</a:t>
                      </a:r>
                      <a:endParaRPr kumimoji="1" lang="ja-JP" altLang="en-US" dirty="0"/>
                    </a:p>
                  </a:txBody>
                  <a:tcPr/>
                </a:tc>
                <a:tc>
                  <a:txBody>
                    <a:bodyPr/>
                    <a:lstStyle/>
                    <a:p>
                      <a:r>
                        <a:rPr kumimoji="1" lang="ja-JP" altLang="en-US" dirty="0" smtClean="0"/>
                        <a:t>最小値</a:t>
                      </a:r>
                      <a:endParaRPr kumimoji="1" lang="ja-JP" altLang="en-US" dirty="0"/>
                    </a:p>
                  </a:txBody>
                  <a:tcPr/>
                </a:tc>
                <a:tc>
                  <a:txBody>
                    <a:bodyPr/>
                    <a:lstStyle/>
                    <a:p>
                      <a:r>
                        <a:rPr kumimoji="1" lang="ja-JP" altLang="en-US" dirty="0" smtClean="0"/>
                        <a:t>最大値</a:t>
                      </a:r>
                      <a:endParaRPr kumimoji="1" lang="ja-JP" altLang="en-US" dirty="0"/>
                    </a:p>
                  </a:txBody>
                  <a:tcPr/>
                </a:tc>
              </a:tr>
              <a:tr h="370840">
                <a:tc>
                  <a:txBody>
                    <a:bodyPr/>
                    <a:lstStyle/>
                    <a:p>
                      <a:r>
                        <a:rPr kumimoji="1" lang="en-US" altLang="ja-JP" dirty="0" smtClean="0"/>
                        <a:t>Patch</a:t>
                      </a:r>
                      <a:r>
                        <a:rPr kumimoji="1" lang="ja-JP" altLang="en-US" dirty="0" smtClean="0"/>
                        <a:t>投稿の有無</a:t>
                      </a:r>
                      <a:endParaRPr kumimoji="1" lang="ja-JP" altLang="en-US" dirty="0"/>
                    </a:p>
                  </a:txBody>
                  <a:tcPr/>
                </a:tc>
                <a:tc>
                  <a:txBody>
                    <a:bodyPr/>
                    <a:lstStyle/>
                    <a:p>
                      <a:r>
                        <a:rPr kumimoji="1" lang="en-US" altLang="ja-JP" dirty="0" smtClean="0"/>
                        <a:t>0.04</a:t>
                      </a:r>
                      <a:endParaRPr kumimoji="1" lang="ja-JP" altLang="en-US" dirty="0"/>
                    </a:p>
                  </a:txBody>
                  <a:tcPr/>
                </a:tc>
                <a:tc>
                  <a:txBody>
                    <a:bodyPr/>
                    <a:lstStyle/>
                    <a:p>
                      <a:r>
                        <a:rPr kumimoji="1" lang="en-US" altLang="ja-JP" dirty="0" smtClean="0"/>
                        <a:t>0.2</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r>
              <a:tr h="370840">
                <a:tc>
                  <a:txBody>
                    <a:bodyPr/>
                    <a:lstStyle/>
                    <a:p>
                      <a:r>
                        <a:rPr kumimoji="1" lang="en-US" altLang="ja-JP" dirty="0" smtClean="0"/>
                        <a:t>Norm-</a:t>
                      </a:r>
                      <a:r>
                        <a:rPr kumimoji="1" lang="en-US" altLang="ja-JP" dirty="0" err="1" smtClean="0"/>
                        <a:t>indegree</a:t>
                      </a:r>
                      <a:r>
                        <a:rPr kumimoji="1" lang="en-US" altLang="ja-JP" dirty="0" smtClean="0"/>
                        <a:t>(</a:t>
                      </a:r>
                      <a:r>
                        <a:rPr kumimoji="1" lang="ja-JP" altLang="en-US" dirty="0" smtClean="0"/>
                        <a:t>最頻値</a:t>
                      </a:r>
                      <a:r>
                        <a:rPr kumimoji="1" lang="en-US" altLang="ja-JP" dirty="0" smtClean="0"/>
                        <a:t>)</a:t>
                      </a:r>
                      <a:endParaRPr kumimoji="1" lang="ja-JP" altLang="en-US" dirty="0"/>
                    </a:p>
                  </a:txBody>
                  <a:tcPr/>
                </a:tc>
                <a:tc>
                  <a:txBody>
                    <a:bodyPr/>
                    <a:lstStyle/>
                    <a:p>
                      <a:r>
                        <a:rPr kumimoji="1" lang="en-US" altLang="ja-JP" dirty="0" smtClean="0"/>
                        <a:t>0.0024</a:t>
                      </a:r>
                      <a:endParaRPr kumimoji="1" lang="ja-JP" altLang="en-US" dirty="0"/>
                    </a:p>
                  </a:txBody>
                  <a:tcPr/>
                </a:tc>
                <a:tc>
                  <a:txBody>
                    <a:bodyPr/>
                    <a:lstStyle/>
                    <a:p>
                      <a:r>
                        <a:rPr kumimoji="1" lang="en-US" altLang="ja-JP" dirty="0" smtClean="0"/>
                        <a:t>0.0065</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0.18</a:t>
                      </a:r>
                      <a:endParaRPr kumimoji="1" lang="ja-JP" altLang="en-US" dirty="0"/>
                    </a:p>
                  </a:txBody>
                  <a:tcPr/>
                </a:tc>
              </a:tr>
              <a:tr h="370840">
                <a:tc>
                  <a:txBody>
                    <a:bodyPr/>
                    <a:lstStyle/>
                    <a:p>
                      <a:r>
                        <a:rPr kumimoji="1" lang="ja-JP" altLang="en-US" dirty="0" smtClean="0"/>
                        <a:t>パッチの採用</a:t>
                      </a:r>
                      <a:r>
                        <a:rPr kumimoji="1" lang="en-US" altLang="ja-JP" dirty="0" smtClean="0"/>
                        <a:t>(%)</a:t>
                      </a:r>
                      <a:endParaRPr kumimoji="1" lang="ja-JP" altLang="en-US" dirty="0"/>
                    </a:p>
                  </a:txBody>
                  <a:tcPr/>
                </a:tc>
                <a:tc>
                  <a:txBody>
                    <a:bodyPr/>
                    <a:lstStyle/>
                    <a:p>
                      <a:r>
                        <a:rPr kumimoji="1" lang="en-US" altLang="ja-JP" dirty="0" smtClean="0"/>
                        <a:t>1.27</a:t>
                      </a:r>
                      <a:endParaRPr kumimoji="1" lang="ja-JP" altLang="en-US" dirty="0"/>
                    </a:p>
                  </a:txBody>
                  <a:tcPr/>
                </a:tc>
                <a:tc>
                  <a:txBody>
                    <a:bodyPr/>
                    <a:lstStyle/>
                    <a:p>
                      <a:r>
                        <a:rPr kumimoji="1" lang="en-US" altLang="ja-JP" dirty="0" smtClean="0"/>
                        <a:t>9.78</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100</a:t>
                      </a:r>
                      <a:endParaRPr kumimoji="1" lang="ja-JP" altLang="en-US" dirty="0"/>
                    </a:p>
                  </a:txBody>
                  <a:tcPr/>
                </a:tc>
              </a:tr>
              <a:tr h="370840">
                <a:tc>
                  <a:txBody>
                    <a:bodyPr/>
                    <a:lstStyle/>
                    <a:p>
                      <a:r>
                        <a:rPr kumimoji="1" lang="ja-JP" altLang="en-US" dirty="0" smtClean="0"/>
                        <a:t>コミュニティ内のコア開発者の数</a:t>
                      </a:r>
                      <a:endParaRPr kumimoji="1" lang="ja-JP" altLang="en-US" dirty="0"/>
                    </a:p>
                  </a:txBody>
                  <a:tcPr/>
                </a:tc>
                <a:tc>
                  <a:txBody>
                    <a:bodyPr/>
                    <a:lstStyle/>
                    <a:p>
                      <a:r>
                        <a:rPr kumimoji="1" lang="en-US" altLang="ja-JP" dirty="0" smtClean="0"/>
                        <a:t>13.92</a:t>
                      </a:r>
                      <a:endParaRPr kumimoji="1" lang="ja-JP" altLang="en-US" dirty="0"/>
                    </a:p>
                  </a:txBody>
                  <a:tcPr/>
                </a:tc>
                <a:tc>
                  <a:txBody>
                    <a:bodyPr/>
                    <a:lstStyle/>
                    <a:p>
                      <a:r>
                        <a:rPr kumimoji="1" lang="en-US" altLang="ja-JP" dirty="0" smtClean="0"/>
                        <a:t>4.14</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20</a:t>
                      </a:r>
                      <a:endParaRPr kumimoji="1" lang="ja-JP" altLang="en-US" dirty="0"/>
                    </a:p>
                  </a:txBody>
                  <a:tcPr/>
                </a:tc>
              </a:tr>
              <a:tr h="370840">
                <a:tc>
                  <a:txBody>
                    <a:bodyPr/>
                    <a:lstStyle/>
                    <a:p>
                      <a:r>
                        <a:rPr kumimoji="1" lang="ja-JP" altLang="en-US" dirty="0" smtClean="0"/>
                        <a:t>コア以外のメール送信数</a:t>
                      </a:r>
                      <a:r>
                        <a:rPr kumimoji="1" lang="en-US" altLang="ja-JP" dirty="0" smtClean="0"/>
                        <a:t>(1</a:t>
                      </a:r>
                      <a:r>
                        <a:rPr kumimoji="1" lang="ja-JP" altLang="en-US" dirty="0" smtClean="0"/>
                        <a:t>カ月</a:t>
                      </a:r>
                      <a:r>
                        <a:rPr kumimoji="1" lang="en-US" altLang="ja-JP" dirty="0" smtClean="0"/>
                        <a:t>)</a:t>
                      </a:r>
                      <a:endParaRPr kumimoji="1" lang="ja-JP" altLang="en-US" dirty="0"/>
                    </a:p>
                  </a:txBody>
                  <a:tcPr/>
                </a:tc>
                <a:tc>
                  <a:txBody>
                    <a:bodyPr/>
                    <a:lstStyle/>
                    <a:p>
                      <a:r>
                        <a:rPr kumimoji="1" lang="en-US" altLang="ja-JP" dirty="0" smtClean="0"/>
                        <a:t>13.12</a:t>
                      </a:r>
                      <a:endParaRPr kumimoji="1" lang="ja-JP" altLang="en-US" dirty="0"/>
                    </a:p>
                  </a:txBody>
                  <a:tcPr/>
                </a:tc>
                <a:tc>
                  <a:txBody>
                    <a:bodyPr/>
                    <a:lstStyle/>
                    <a:p>
                      <a:r>
                        <a:rPr kumimoji="1" lang="en-US" altLang="ja-JP" dirty="0" smtClean="0"/>
                        <a:t>63.55</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2370</a:t>
                      </a:r>
                      <a:endParaRPr kumimoji="1" lang="ja-JP" altLang="en-US" dirty="0"/>
                    </a:p>
                  </a:txBody>
                  <a:tcPr/>
                </a:tc>
              </a:tr>
            </a:tbl>
          </a:graphicData>
        </a:graphic>
      </p:graphicFrame>
      <p:graphicFrame>
        <p:nvGraphicFramePr>
          <p:cNvPr id="5" name="コンテンツ プレースホルダ 3"/>
          <p:cNvGraphicFramePr>
            <a:graphicFrameLocks/>
          </p:cNvGraphicFramePr>
          <p:nvPr/>
        </p:nvGraphicFramePr>
        <p:xfrm>
          <a:off x="395536" y="3861048"/>
          <a:ext cx="8229600" cy="2225040"/>
        </p:xfrm>
        <a:graphic>
          <a:graphicData uri="http://schemas.openxmlformats.org/drawingml/2006/table">
            <a:tbl>
              <a:tblPr firstRow="1" bandRow="1">
                <a:tableStyleId>{5C22544A-7EE6-4342-B048-85BDC9FD1C3A}</a:tableStyleId>
              </a:tblPr>
              <a:tblGrid>
                <a:gridCol w="3528392"/>
                <a:gridCol w="1152128"/>
                <a:gridCol w="1296144"/>
                <a:gridCol w="1080120"/>
                <a:gridCol w="1172816"/>
              </a:tblGrid>
              <a:tr h="370840">
                <a:tc>
                  <a:txBody>
                    <a:bodyPr/>
                    <a:lstStyle/>
                    <a:p>
                      <a:r>
                        <a:rPr kumimoji="1" lang="en-US" altLang="ja-JP" dirty="0" smtClean="0">
                          <a:solidFill>
                            <a:schemeClr val="bg1"/>
                          </a:solidFill>
                        </a:rPr>
                        <a:t>Apache</a:t>
                      </a:r>
                      <a:r>
                        <a:rPr kumimoji="1" lang="ja-JP" altLang="en-US" dirty="0" smtClean="0">
                          <a:solidFill>
                            <a:schemeClr val="bg1"/>
                          </a:solidFill>
                        </a:rPr>
                        <a:t>　　　　　　　　　　　　　　　　   　　　　　　</a:t>
                      </a:r>
                      <a:endParaRPr kumimoji="1" lang="ja-JP" altLang="en-US" dirty="0">
                        <a:solidFill>
                          <a:schemeClr val="bg1"/>
                        </a:solidFill>
                      </a:endParaRPr>
                    </a:p>
                  </a:txBody>
                  <a:tcPr/>
                </a:tc>
                <a:tc>
                  <a:txBody>
                    <a:bodyPr/>
                    <a:lstStyle/>
                    <a:p>
                      <a:r>
                        <a:rPr kumimoji="1" lang="ja-JP" altLang="en-US" dirty="0" smtClean="0">
                          <a:solidFill>
                            <a:schemeClr val="bg1"/>
                          </a:solidFill>
                        </a:rPr>
                        <a:t>平均</a:t>
                      </a:r>
                      <a:r>
                        <a:rPr kumimoji="1" lang="ja-JP" altLang="en-US" baseline="0" dirty="0" smtClean="0">
                          <a:solidFill>
                            <a:schemeClr val="bg1"/>
                          </a:solidFill>
                        </a:rPr>
                        <a:t> </a:t>
                      </a:r>
                      <a:r>
                        <a:rPr kumimoji="1" lang="ja-JP" altLang="en-US" dirty="0" smtClean="0">
                          <a:solidFill>
                            <a:schemeClr val="bg1"/>
                          </a:solidFill>
                        </a:rPr>
                        <a:t>　</a:t>
                      </a:r>
                      <a:endParaRPr kumimoji="1" lang="ja-JP" altLang="en-US" dirty="0">
                        <a:solidFill>
                          <a:schemeClr val="bg1"/>
                        </a:solidFill>
                      </a:endParaRPr>
                    </a:p>
                  </a:txBody>
                  <a:tcPr/>
                </a:tc>
                <a:tc>
                  <a:txBody>
                    <a:bodyPr/>
                    <a:lstStyle/>
                    <a:p>
                      <a:r>
                        <a:rPr kumimoji="1" lang="ja-JP" altLang="en-US" dirty="0" smtClean="0">
                          <a:solidFill>
                            <a:schemeClr val="bg1"/>
                          </a:solidFill>
                        </a:rPr>
                        <a:t>標準偏差　</a:t>
                      </a:r>
                      <a:endParaRPr kumimoji="1" lang="ja-JP" altLang="en-US" dirty="0">
                        <a:solidFill>
                          <a:schemeClr val="bg1"/>
                        </a:solidFill>
                      </a:endParaRPr>
                    </a:p>
                  </a:txBody>
                  <a:tcPr/>
                </a:tc>
                <a:tc>
                  <a:txBody>
                    <a:bodyPr/>
                    <a:lstStyle/>
                    <a:p>
                      <a:r>
                        <a:rPr kumimoji="1" lang="ja-JP" altLang="en-US" dirty="0" smtClean="0">
                          <a:solidFill>
                            <a:schemeClr val="bg1"/>
                          </a:solidFill>
                        </a:rPr>
                        <a:t>最小値</a:t>
                      </a:r>
                      <a:endParaRPr kumimoji="1" lang="ja-JP" altLang="en-US" dirty="0">
                        <a:solidFill>
                          <a:schemeClr val="bg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solidFill>
                            <a:schemeClr val="bg1"/>
                          </a:solidFill>
                        </a:rPr>
                        <a:t>最大値</a:t>
                      </a:r>
                    </a:p>
                  </a:txBody>
                  <a:tcPr/>
                </a:tc>
              </a:tr>
              <a:tr h="370840">
                <a:tc>
                  <a:txBody>
                    <a:bodyPr/>
                    <a:lstStyle/>
                    <a:p>
                      <a:r>
                        <a:rPr kumimoji="1" lang="en-US" altLang="ja-JP" dirty="0" smtClean="0"/>
                        <a:t>Patch</a:t>
                      </a:r>
                      <a:r>
                        <a:rPr kumimoji="1" lang="ja-JP" altLang="en-US" dirty="0" smtClean="0"/>
                        <a:t>投稿の有無</a:t>
                      </a:r>
                      <a:endParaRPr kumimoji="1" lang="ja-JP" altLang="en-US" dirty="0"/>
                    </a:p>
                  </a:txBody>
                  <a:tcPr/>
                </a:tc>
                <a:tc>
                  <a:txBody>
                    <a:bodyPr/>
                    <a:lstStyle/>
                    <a:p>
                      <a:r>
                        <a:rPr kumimoji="1" lang="en-US" altLang="ja-JP" dirty="0" smtClean="0"/>
                        <a:t>0.1</a:t>
                      </a:r>
                      <a:endParaRPr kumimoji="1" lang="ja-JP" altLang="en-US" dirty="0"/>
                    </a:p>
                  </a:txBody>
                  <a:tcPr/>
                </a:tc>
                <a:tc>
                  <a:txBody>
                    <a:bodyPr/>
                    <a:lstStyle/>
                    <a:p>
                      <a:r>
                        <a:rPr kumimoji="1" lang="en-US" altLang="ja-JP" dirty="0" smtClean="0"/>
                        <a:t>30</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r>
              <a:tr h="370840">
                <a:tc>
                  <a:txBody>
                    <a:bodyPr/>
                    <a:lstStyle/>
                    <a:p>
                      <a:r>
                        <a:rPr kumimoji="1" lang="en-US" altLang="ja-JP" dirty="0" smtClean="0"/>
                        <a:t>Norm-</a:t>
                      </a:r>
                      <a:r>
                        <a:rPr kumimoji="1" lang="en-US" altLang="ja-JP" dirty="0" err="1" smtClean="0"/>
                        <a:t>indegree</a:t>
                      </a:r>
                      <a:r>
                        <a:rPr kumimoji="1" lang="en-US" altLang="ja-JP" dirty="0" smtClean="0"/>
                        <a:t>(</a:t>
                      </a:r>
                      <a:r>
                        <a:rPr kumimoji="1" lang="ja-JP" altLang="en-US" dirty="0" smtClean="0"/>
                        <a:t>最頻値</a:t>
                      </a:r>
                      <a:r>
                        <a:rPr kumimoji="1" lang="en-US" altLang="ja-JP" dirty="0" smtClean="0"/>
                        <a:t>)</a:t>
                      </a:r>
                      <a:endParaRPr kumimoji="1" lang="ja-JP" altLang="en-US" dirty="0"/>
                    </a:p>
                  </a:txBody>
                  <a:tcPr/>
                </a:tc>
                <a:tc>
                  <a:txBody>
                    <a:bodyPr/>
                    <a:lstStyle/>
                    <a:p>
                      <a:r>
                        <a:rPr kumimoji="1" lang="en-US" altLang="ja-JP" dirty="0" smtClean="0"/>
                        <a:t>0.0026</a:t>
                      </a:r>
                      <a:endParaRPr kumimoji="1" lang="ja-JP" altLang="en-US" dirty="0"/>
                    </a:p>
                  </a:txBody>
                  <a:tcPr/>
                </a:tc>
                <a:tc>
                  <a:txBody>
                    <a:bodyPr/>
                    <a:lstStyle/>
                    <a:p>
                      <a:r>
                        <a:rPr kumimoji="1" lang="en-US" altLang="ja-JP" dirty="0" smtClean="0"/>
                        <a:t>0.0049</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0.87</a:t>
                      </a:r>
                      <a:endParaRPr kumimoji="1" lang="ja-JP" altLang="en-US" dirty="0"/>
                    </a:p>
                  </a:txBody>
                  <a:tcPr/>
                </a:tc>
              </a:tr>
              <a:tr h="370840">
                <a:tc>
                  <a:txBody>
                    <a:bodyPr/>
                    <a:lstStyle/>
                    <a:p>
                      <a:r>
                        <a:rPr kumimoji="1" lang="ja-JP" altLang="en-US" dirty="0" smtClean="0"/>
                        <a:t>パッチの採用</a:t>
                      </a:r>
                      <a:r>
                        <a:rPr kumimoji="1" lang="en-US" altLang="ja-JP" dirty="0" smtClean="0"/>
                        <a:t>(%)</a:t>
                      </a:r>
                      <a:endParaRPr kumimoji="1" lang="ja-JP" altLang="en-US" dirty="0"/>
                    </a:p>
                  </a:txBody>
                  <a:tcPr/>
                </a:tc>
                <a:tc>
                  <a:txBody>
                    <a:bodyPr/>
                    <a:lstStyle/>
                    <a:p>
                      <a:r>
                        <a:rPr kumimoji="1" lang="en-US" altLang="ja-JP" dirty="0" smtClean="0"/>
                        <a:t>1.13</a:t>
                      </a:r>
                      <a:endParaRPr kumimoji="1" lang="ja-JP" altLang="en-US" dirty="0"/>
                    </a:p>
                  </a:txBody>
                  <a:tcPr/>
                </a:tc>
                <a:tc>
                  <a:txBody>
                    <a:bodyPr/>
                    <a:lstStyle/>
                    <a:p>
                      <a:r>
                        <a:rPr kumimoji="1" lang="en-US" altLang="ja-JP" dirty="0" smtClean="0"/>
                        <a:t>8.98</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100</a:t>
                      </a:r>
                      <a:endParaRPr kumimoji="1" lang="ja-JP" altLang="en-US" dirty="0"/>
                    </a:p>
                  </a:txBody>
                  <a:tcPr/>
                </a:tc>
              </a:tr>
              <a:tr h="370840">
                <a:tc>
                  <a:txBody>
                    <a:bodyPr/>
                    <a:lstStyle/>
                    <a:p>
                      <a:r>
                        <a:rPr kumimoji="1" lang="ja-JP" altLang="en-US" dirty="0" smtClean="0"/>
                        <a:t>コミュニティ内のコア開発者の数</a:t>
                      </a:r>
                      <a:endParaRPr kumimoji="1" lang="ja-JP" altLang="en-US" dirty="0"/>
                    </a:p>
                  </a:txBody>
                  <a:tcPr/>
                </a:tc>
                <a:tc>
                  <a:txBody>
                    <a:bodyPr/>
                    <a:lstStyle/>
                    <a:p>
                      <a:r>
                        <a:rPr kumimoji="1" lang="en-US" altLang="ja-JP" dirty="0" smtClean="0"/>
                        <a:t>7.34</a:t>
                      </a:r>
                      <a:endParaRPr kumimoji="1" lang="ja-JP" altLang="en-US" dirty="0"/>
                    </a:p>
                  </a:txBody>
                  <a:tcPr/>
                </a:tc>
                <a:tc>
                  <a:txBody>
                    <a:bodyPr/>
                    <a:lstStyle/>
                    <a:p>
                      <a:r>
                        <a:rPr kumimoji="1" lang="en-US" altLang="ja-JP" dirty="0" smtClean="0"/>
                        <a:t>18.18</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20</a:t>
                      </a:r>
                      <a:endParaRPr kumimoji="1" lang="ja-JP" altLang="en-US" dirty="0"/>
                    </a:p>
                  </a:txBody>
                  <a:tcPr/>
                </a:tc>
              </a:tr>
              <a:tr h="370840">
                <a:tc>
                  <a:txBody>
                    <a:bodyPr/>
                    <a:lstStyle/>
                    <a:p>
                      <a:r>
                        <a:rPr kumimoji="1" lang="ja-JP" altLang="en-US" dirty="0" smtClean="0"/>
                        <a:t>コア以外のメール送信数</a:t>
                      </a:r>
                      <a:r>
                        <a:rPr kumimoji="1" lang="en-US" altLang="ja-JP" dirty="0" smtClean="0"/>
                        <a:t>(1</a:t>
                      </a:r>
                      <a:r>
                        <a:rPr kumimoji="1" lang="ja-JP" altLang="en-US" dirty="0" smtClean="0"/>
                        <a:t>カ月</a:t>
                      </a:r>
                      <a:r>
                        <a:rPr kumimoji="1" lang="en-US" altLang="ja-JP" dirty="0" smtClean="0"/>
                        <a:t>)</a:t>
                      </a:r>
                      <a:endParaRPr kumimoji="1" lang="ja-JP" altLang="en-US" dirty="0"/>
                    </a:p>
                  </a:txBody>
                  <a:tcPr/>
                </a:tc>
                <a:tc>
                  <a:txBody>
                    <a:bodyPr/>
                    <a:lstStyle/>
                    <a:p>
                      <a:r>
                        <a:rPr kumimoji="1" lang="en-US" altLang="ja-JP" dirty="0" smtClean="0"/>
                        <a:t>46.24</a:t>
                      </a:r>
                      <a:endParaRPr kumimoji="1" lang="ja-JP" altLang="en-US" dirty="0"/>
                    </a:p>
                  </a:txBody>
                  <a:tcPr/>
                </a:tc>
                <a:tc>
                  <a:txBody>
                    <a:bodyPr/>
                    <a:lstStyle/>
                    <a:p>
                      <a:r>
                        <a:rPr kumimoji="1" lang="en-US" altLang="ja-JP" dirty="0" smtClean="0"/>
                        <a:t>9.76</a:t>
                      </a:r>
                      <a:endParaRPr kumimoji="1" lang="ja-JP" altLang="en-US" dirty="0"/>
                    </a:p>
                  </a:txBody>
                  <a:tcPr/>
                </a:tc>
                <a:tc>
                  <a:txBody>
                    <a:bodyPr/>
                    <a:lstStyle/>
                    <a:p>
                      <a:r>
                        <a:rPr kumimoji="1" lang="en-US" altLang="ja-JP" dirty="0" smtClean="0"/>
                        <a:t>3</a:t>
                      </a:r>
                      <a:endParaRPr kumimoji="1" lang="ja-JP" altLang="en-US" dirty="0"/>
                    </a:p>
                  </a:txBody>
                  <a:tcPr/>
                </a:tc>
                <a:tc>
                  <a:txBody>
                    <a:bodyPr/>
                    <a:lstStyle/>
                    <a:p>
                      <a:r>
                        <a:rPr kumimoji="1" lang="en-US" altLang="ja-JP" dirty="0" smtClean="0"/>
                        <a:t>2370</a:t>
                      </a:r>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影響を及ぼす確率のある変数の抽出結果：</a:t>
            </a:r>
            <a:r>
              <a:rPr lang="en-US" altLang="ja-JP" dirty="0" smtClean="0"/>
              <a:t/>
            </a:r>
            <a:br>
              <a:rPr lang="en-US" altLang="ja-JP" dirty="0" smtClean="0"/>
            </a:br>
            <a:r>
              <a:rPr lang="en-US" altLang="ja-JP" dirty="0" smtClean="0"/>
              <a:t>Python</a:t>
            </a:r>
            <a:r>
              <a:rPr lang="ja-JP" altLang="en-US" dirty="0" smtClean="0"/>
              <a:t>プロジェクト</a:t>
            </a:r>
            <a:endParaRPr kumimoji="1" lang="ja-JP" altLang="en-US" dirty="0"/>
          </a:p>
        </p:txBody>
      </p:sp>
      <p:graphicFrame>
        <p:nvGraphicFramePr>
          <p:cNvPr id="4" name="コンテンツ プレースホルダ 3"/>
          <p:cNvGraphicFramePr>
            <a:graphicFrameLocks noGrp="1"/>
          </p:cNvGraphicFramePr>
          <p:nvPr>
            <p:ph sz="quarter" idx="1"/>
          </p:nvPr>
        </p:nvGraphicFramePr>
        <p:xfrm>
          <a:off x="323528" y="1700808"/>
          <a:ext cx="8229600" cy="2225040"/>
        </p:xfrm>
        <a:graphic>
          <a:graphicData uri="http://schemas.openxmlformats.org/drawingml/2006/table">
            <a:tbl>
              <a:tblPr firstRow="1" bandRow="1">
                <a:tableStyleId>{5C22544A-7EE6-4342-B048-85BDC9FD1C3A}</a:tableStyleId>
              </a:tblPr>
              <a:tblGrid>
                <a:gridCol w="3312368"/>
                <a:gridCol w="1224136"/>
                <a:gridCol w="1296144"/>
                <a:gridCol w="1224136"/>
                <a:gridCol w="1172816"/>
              </a:tblGrid>
              <a:tr h="370840">
                <a:tc>
                  <a:txBody>
                    <a:bodyPr/>
                    <a:lstStyle/>
                    <a:p>
                      <a:r>
                        <a:rPr kumimoji="1" lang="en-US" altLang="ja-JP" dirty="0" smtClean="0">
                          <a:solidFill>
                            <a:schemeClr val="bg1"/>
                          </a:solidFill>
                        </a:rPr>
                        <a:t>Python</a:t>
                      </a:r>
                      <a:endParaRPr kumimoji="1" lang="ja-JP" altLang="en-US" dirty="0">
                        <a:solidFill>
                          <a:schemeClr val="bg1"/>
                        </a:solidFill>
                      </a:endParaRPr>
                    </a:p>
                  </a:txBody>
                  <a:tcPr/>
                </a:tc>
                <a:tc>
                  <a:txBody>
                    <a:bodyPr/>
                    <a:lstStyle/>
                    <a:p>
                      <a:r>
                        <a:rPr kumimoji="1" lang="ja-JP" altLang="en-US" dirty="0" smtClean="0">
                          <a:solidFill>
                            <a:schemeClr val="bg1"/>
                          </a:solidFill>
                        </a:rPr>
                        <a:t>平均</a:t>
                      </a:r>
                      <a:endParaRPr kumimoji="1" lang="ja-JP" altLang="en-US" dirty="0">
                        <a:solidFill>
                          <a:schemeClr val="bg1"/>
                        </a:solidFill>
                      </a:endParaRPr>
                    </a:p>
                  </a:txBody>
                  <a:tcPr/>
                </a:tc>
                <a:tc>
                  <a:txBody>
                    <a:bodyPr/>
                    <a:lstStyle/>
                    <a:p>
                      <a:r>
                        <a:rPr kumimoji="1" lang="ja-JP" altLang="en-US" dirty="0" smtClean="0">
                          <a:solidFill>
                            <a:schemeClr val="bg1"/>
                          </a:solidFill>
                        </a:rPr>
                        <a:t>標準偏差</a:t>
                      </a:r>
                      <a:endParaRPr kumimoji="1" lang="ja-JP" altLang="en-US" dirty="0">
                        <a:solidFill>
                          <a:schemeClr val="bg1"/>
                        </a:solidFill>
                      </a:endParaRPr>
                    </a:p>
                  </a:txBody>
                  <a:tcPr/>
                </a:tc>
                <a:tc>
                  <a:txBody>
                    <a:bodyPr/>
                    <a:lstStyle/>
                    <a:p>
                      <a:r>
                        <a:rPr kumimoji="1" lang="ja-JP" altLang="en-US" dirty="0" smtClean="0">
                          <a:solidFill>
                            <a:schemeClr val="bg1"/>
                          </a:solidFill>
                        </a:rPr>
                        <a:t>最小値</a:t>
                      </a:r>
                      <a:endParaRPr kumimoji="1" lang="ja-JP" altLang="en-US" dirty="0">
                        <a:solidFill>
                          <a:schemeClr val="bg1"/>
                        </a:solidFill>
                      </a:endParaRPr>
                    </a:p>
                  </a:txBody>
                  <a:tcPr/>
                </a:tc>
                <a:tc>
                  <a:txBody>
                    <a:bodyPr/>
                    <a:lstStyle/>
                    <a:p>
                      <a:r>
                        <a:rPr kumimoji="1" lang="ja-JP" altLang="en-US" dirty="0" smtClean="0">
                          <a:solidFill>
                            <a:schemeClr val="bg1"/>
                          </a:solidFill>
                        </a:rPr>
                        <a:t>最大値</a:t>
                      </a:r>
                      <a:endParaRPr kumimoji="1" lang="ja-JP" altLang="en-US" dirty="0">
                        <a:solidFill>
                          <a:schemeClr val="bg1"/>
                        </a:solidFill>
                      </a:endParaRPr>
                    </a:p>
                  </a:txBody>
                  <a:tcPr/>
                </a:tc>
              </a:tr>
              <a:tr h="370840">
                <a:tc>
                  <a:txBody>
                    <a:bodyPr/>
                    <a:lstStyle/>
                    <a:p>
                      <a:r>
                        <a:rPr kumimoji="1" lang="en-US" altLang="ja-JP" dirty="0" smtClean="0"/>
                        <a:t>Patch</a:t>
                      </a:r>
                      <a:r>
                        <a:rPr kumimoji="1" lang="ja-JP" altLang="en-US" dirty="0" smtClean="0"/>
                        <a:t>投稿の有無</a:t>
                      </a:r>
                      <a:endParaRPr kumimoji="1" lang="ja-JP" altLang="en-US" dirty="0"/>
                    </a:p>
                  </a:txBody>
                  <a:tcPr/>
                </a:tc>
                <a:tc>
                  <a:txBody>
                    <a:bodyPr/>
                    <a:lstStyle/>
                    <a:p>
                      <a:r>
                        <a:rPr kumimoji="1" lang="en-US" altLang="ja-JP" dirty="0" smtClean="0"/>
                        <a:t>0.04</a:t>
                      </a:r>
                      <a:endParaRPr kumimoji="1" lang="ja-JP" altLang="en-US" dirty="0"/>
                    </a:p>
                  </a:txBody>
                  <a:tcPr/>
                </a:tc>
                <a:tc>
                  <a:txBody>
                    <a:bodyPr/>
                    <a:lstStyle/>
                    <a:p>
                      <a:r>
                        <a:rPr kumimoji="1" lang="en-US" altLang="ja-JP" dirty="0" smtClean="0"/>
                        <a:t>0.2</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a:t>
                      </a:r>
                      <a:endParaRPr kumimoji="1" lang="ja-JP" altLang="en-US" dirty="0"/>
                    </a:p>
                  </a:txBody>
                  <a:tcPr/>
                </a:tc>
              </a:tr>
              <a:tr h="370840">
                <a:tc>
                  <a:txBody>
                    <a:bodyPr/>
                    <a:lstStyle/>
                    <a:p>
                      <a:r>
                        <a:rPr kumimoji="1" lang="en-US" altLang="ja-JP" dirty="0" smtClean="0"/>
                        <a:t>Norm-</a:t>
                      </a:r>
                      <a:r>
                        <a:rPr kumimoji="1" lang="en-US" altLang="ja-JP" dirty="0" err="1" smtClean="0"/>
                        <a:t>indegree</a:t>
                      </a:r>
                      <a:r>
                        <a:rPr kumimoji="1" lang="en-US" altLang="ja-JP" dirty="0" smtClean="0"/>
                        <a:t>(</a:t>
                      </a:r>
                      <a:r>
                        <a:rPr kumimoji="1" lang="ja-JP" altLang="en-US" dirty="0" smtClean="0"/>
                        <a:t>最頻値</a:t>
                      </a:r>
                      <a:r>
                        <a:rPr kumimoji="1" lang="en-US" altLang="ja-JP" dirty="0" smtClean="0"/>
                        <a:t>)</a:t>
                      </a:r>
                      <a:endParaRPr kumimoji="1" lang="ja-JP" altLang="en-US" dirty="0"/>
                    </a:p>
                  </a:txBody>
                  <a:tcPr/>
                </a:tc>
                <a:tc>
                  <a:txBody>
                    <a:bodyPr/>
                    <a:lstStyle/>
                    <a:p>
                      <a:r>
                        <a:rPr kumimoji="1" lang="en-US" altLang="ja-JP" dirty="0" smtClean="0"/>
                        <a:t>0.0098</a:t>
                      </a:r>
                      <a:endParaRPr kumimoji="1" lang="ja-JP" altLang="en-US" dirty="0"/>
                    </a:p>
                  </a:txBody>
                  <a:tcPr/>
                </a:tc>
                <a:tc>
                  <a:txBody>
                    <a:bodyPr/>
                    <a:lstStyle/>
                    <a:p>
                      <a:r>
                        <a:rPr kumimoji="1" lang="en-US" altLang="ja-JP" dirty="0" smtClean="0"/>
                        <a:t>0.032</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0.70</a:t>
                      </a:r>
                      <a:endParaRPr kumimoji="1" lang="ja-JP" altLang="en-US" dirty="0"/>
                    </a:p>
                  </a:txBody>
                  <a:tcPr/>
                </a:tc>
              </a:tr>
              <a:tr h="370840">
                <a:tc>
                  <a:txBody>
                    <a:bodyPr/>
                    <a:lstStyle/>
                    <a:p>
                      <a:r>
                        <a:rPr kumimoji="1" lang="ja-JP" altLang="en-US" dirty="0" smtClean="0"/>
                        <a:t>パッチの採用</a:t>
                      </a:r>
                      <a:r>
                        <a:rPr kumimoji="1" lang="en-US" altLang="ja-JP" dirty="0" smtClean="0"/>
                        <a:t>(%)</a:t>
                      </a:r>
                      <a:endParaRPr kumimoji="1" lang="ja-JP" altLang="en-US" dirty="0"/>
                    </a:p>
                  </a:txBody>
                  <a:tcPr/>
                </a:tc>
                <a:tc>
                  <a:txBody>
                    <a:bodyPr/>
                    <a:lstStyle/>
                    <a:p>
                      <a:r>
                        <a:rPr kumimoji="1" lang="en-US" altLang="ja-JP" dirty="0" smtClean="0"/>
                        <a:t>0.62</a:t>
                      </a:r>
                      <a:endParaRPr kumimoji="1" lang="ja-JP" altLang="en-US" dirty="0"/>
                    </a:p>
                  </a:txBody>
                  <a:tcPr/>
                </a:tc>
                <a:tc>
                  <a:txBody>
                    <a:bodyPr/>
                    <a:lstStyle/>
                    <a:p>
                      <a:r>
                        <a:rPr kumimoji="1" lang="en-US" altLang="ja-JP" dirty="0" smtClean="0"/>
                        <a:t>6.98</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100</a:t>
                      </a:r>
                      <a:endParaRPr kumimoji="1" lang="ja-JP" altLang="en-US" dirty="0"/>
                    </a:p>
                  </a:txBody>
                  <a:tcPr/>
                </a:tc>
              </a:tr>
              <a:tr h="370840">
                <a:tc>
                  <a:txBody>
                    <a:bodyPr/>
                    <a:lstStyle/>
                    <a:p>
                      <a:r>
                        <a:rPr kumimoji="1" lang="ja-JP" altLang="en-US" dirty="0" smtClean="0"/>
                        <a:t>コミュニティ内のコア開発者の数</a:t>
                      </a:r>
                      <a:endParaRPr kumimoji="1" lang="ja-JP" altLang="en-US" dirty="0"/>
                    </a:p>
                  </a:txBody>
                  <a:tcPr/>
                </a:tc>
                <a:tc>
                  <a:txBody>
                    <a:bodyPr/>
                    <a:lstStyle/>
                    <a:p>
                      <a:r>
                        <a:rPr kumimoji="1" lang="en-US" altLang="ja-JP" dirty="0" smtClean="0"/>
                        <a:t>58.96</a:t>
                      </a:r>
                      <a:endParaRPr kumimoji="1" lang="ja-JP" altLang="en-US" dirty="0"/>
                    </a:p>
                  </a:txBody>
                  <a:tcPr/>
                </a:tc>
                <a:tc>
                  <a:txBody>
                    <a:bodyPr/>
                    <a:lstStyle/>
                    <a:p>
                      <a:r>
                        <a:rPr kumimoji="1" lang="en-US" altLang="ja-JP" dirty="0" smtClean="0"/>
                        <a:t>14.21</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79</a:t>
                      </a:r>
                      <a:endParaRPr kumimoji="1" lang="ja-JP" altLang="en-US" dirty="0"/>
                    </a:p>
                  </a:txBody>
                  <a:tcPr/>
                </a:tc>
              </a:tr>
              <a:tr h="370840">
                <a:tc>
                  <a:txBody>
                    <a:bodyPr/>
                    <a:lstStyle/>
                    <a:p>
                      <a:r>
                        <a:rPr kumimoji="1" lang="ja-JP" altLang="en-US" dirty="0" smtClean="0"/>
                        <a:t>コア以外のメール送信数</a:t>
                      </a:r>
                      <a:r>
                        <a:rPr kumimoji="1" lang="en-US" altLang="ja-JP" dirty="0" smtClean="0"/>
                        <a:t>(1</a:t>
                      </a:r>
                      <a:r>
                        <a:rPr kumimoji="1" lang="ja-JP" altLang="en-US" dirty="0" smtClean="0"/>
                        <a:t>カ月</a:t>
                      </a:r>
                      <a:r>
                        <a:rPr kumimoji="1" lang="en-US" altLang="ja-JP" dirty="0" smtClean="0"/>
                        <a:t>)</a:t>
                      </a:r>
                      <a:endParaRPr kumimoji="1" lang="ja-JP" altLang="en-US" dirty="0"/>
                    </a:p>
                  </a:txBody>
                  <a:tcPr/>
                </a:tc>
                <a:tc>
                  <a:txBody>
                    <a:bodyPr/>
                    <a:lstStyle/>
                    <a:p>
                      <a:r>
                        <a:rPr kumimoji="1" lang="en-US" altLang="ja-JP" dirty="0" smtClean="0"/>
                        <a:t>13.87</a:t>
                      </a:r>
                      <a:endParaRPr kumimoji="1" lang="ja-JP" altLang="en-US" dirty="0"/>
                    </a:p>
                  </a:txBody>
                  <a:tcPr/>
                </a:tc>
                <a:tc>
                  <a:txBody>
                    <a:bodyPr/>
                    <a:lstStyle/>
                    <a:p>
                      <a:r>
                        <a:rPr kumimoji="1" lang="en-US" altLang="ja-JP" dirty="0" smtClean="0"/>
                        <a:t>54.44</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1648</a:t>
                      </a:r>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詳細分析結果</a:t>
            </a:r>
            <a:endParaRPr kumimoji="1" lang="ja-JP" altLang="en-US" dirty="0"/>
          </a:p>
        </p:txBody>
      </p:sp>
      <p:pic>
        <p:nvPicPr>
          <p:cNvPr id="4" name="コンテンツ プレースホルダ 3" descr="bandicam 2014-01-31 01-34-58-633.png"/>
          <p:cNvPicPr>
            <a:picLocks noGrp="1" noChangeAspect="1"/>
          </p:cNvPicPr>
          <p:nvPr>
            <p:ph sz="quarter" idx="1"/>
          </p:nvPr>
        </p:nvPicPr>
        <p:blipFill>
          <a:blip r:embed="rId3" cstate="print"/>
          <a:stretch>
            <a:fillRect/>
          </a:stretch>
        </p:blipFill>
        <p:spPr>
          <a:xfrm>
            <a:off x="206516" y="1124744"/>
            <a:ext cx="8613956" cy="3471785"/>
          </a:xfrm>
        </p:spPr>
      </p:pic>
      <p:sp>
        <p:nvSpPr>
          <p:cNvPr id="5" name="テキスト ボックス 4"/>
          <p:cNvSpPr txBox="1"/>
          <p:nvPr/>
        </p:nvSpPr>
        <p:spPr>
          <a:xfrm>
            <a:off x="0" y="4653136"/>
            <a:ext cx="9144000" cy="1785104"/>
          </a:xfrm>
          <a:prstGeom prst="rect">
            <a:avLst/>
          </a:prstGeom>
          <a:noFill/>
        </p:spPr>
        <p:txBody>
          <a:bodyPr wrap="square" rtlCol="0">
            <a:spAutoFit/>
          </a:bodyPr>
          <a:lstStyle/>
          <a:p>
            <a:pPr>
              <a:buFont typeface="Arial" pitchFamily="34" charset="0"/>
              <a:buChar char="•"/>
            </a:pPr>
            <a:r>
              <a:rPr lang="ja-JP" altLang="en-US" sz="2000" dirty="0" smtClean="0"/>
              <a:t>各変数が先ほどの</a:t>
            </a:r>
            <a:r>
              <a:rPr lang="en-US" altLang="ja-JP" sz="2000" dirty="0" smtClean="0"/>
              <a:t>hazard estimate</a:t>
            </a:r>
            <a:r>
              <a:rPr lang="ja-JP" altLang="en-US" sz="2000" dirty="0" smtClean="0"/>
              <a:t>にどれくらい影響を与えているかを表している</a:t>
            </a:r>
            <a:r>
              <a:rPr lang="ja-JP" altLang="en-US" dirty="0" smtClean="0"/>
              <a:t>。</a:t>
            </a:r>
            <a:endParaRPr lang="en-US" altLang="ja-JP" dirty="0" smtClean="0"/>
          </a:p>
          <a:p>
            <a:pPr>
              <a:buFont typeface="Arial" pitchFamily="34" charset="0"/>
              <a:buChar char="•"/>
            </a:pPr>
            <a:r>
              <a:rPr kumimoji="1" lang="ja-JP" altLang="en-US" dirty="0" smtClean="0"/>
              <a:t>Ｃｏｅｆ</a:t>
            </a:r>
            <a:r>
              <a:rPr kumimoji="1" lang="en-US" altLang="ja-JP" dirty="0" smtClean="0"/>
              <a:t>.</a:t>
            </a:r>
            <a:r>
              <a:rPr kumimoji="1" lang="ja-JP" altLang="en-US" dirty="0" smtClean="0"/>
              <a:t>が影響を与えた値　</a:t>
            </a:r>
            <a:endParaRPr kumimoji="1" lang="en-US" altLang="ja-JP" dirty="0" smtClean="0"/>
          </a:p>
          <a:p>
            <a:r>
              <a:rPr lang="ja-JP" altLang="en-US" dirty="0" smtClean="0"/>
              <a:t>　　　</a:t>
            </a:r>
            <a:r>
              <a:rPr lang="ja-JP" altLang="en-US" dirty="0"/>
              <a:t>　</a:t>
            </a:r>
            <a:r>
              <a:rPr lang="en-US" altLang="ja-JP" dirty="0" smtClean="0"/>
              <a:t>-</a:t>
            </a:r>
            <a:r>
              <a:rPr lang="en-US" altLang="ja-JP" dirty="0" err="1" smtClean="0"/>
              <a:t>indegree</a:t>
            </a:r>
            <a:r>
              <a:rPr lang="ja-JP" altLang="en-US" dirty="0" smtClean="0"/>
              <a:t>がとても高い！</a:t>
            </a:r>
            <a:endParaRPr kumimoji="1" lang="en-US" altLang="ja-JP" dirty="0" smtClean="0"/>
          </a:p>
          <a:p>
            <a:endParaRPr lang="en-US" altLang="ja-JP" dirty="0" smtClean="0"/>
          </a:p>
          <a:p>
            <a:endParaRPr kumimoji="1" lang="en-US" altLang="ja-JP" dirty="0" smtClean="0"/>
          </a:p>
          <a:p>
            <a:endParaRPr lang="en-US" altLang="ja-JP" dirty="0" smtClean="0"/>
          </a:p>
        </p:txBody>
      </p:sp>
      <p:sp>
        <p:nvSpPr>
          <p:cNvPr id="9" name="テキスト ボックス 8"/>
          <p:cNvSpPr txBox="1"/>
          <p:nvPr/>
        </p:nvSpPr>
        <p:spPr>
          <a:xfrm>
            <a:off x="4572000" y="5157192"/>
            <a:ext cx="4572000" cy="1477328"/>
          </a:xfrm>
          <a:prstGeom prst="rect">
            <a:avLst/>
          </a:prstGeom>
          <a:noFill/>
        </p:spPr>
        <p:txBody>
          <a:bodyPr wrap="square" rtlCol="0">
            <a:spAutoFit/>
          </a:bodyPr>
          <a:lstStyle/>
          <a:p>
            <a:r>
              <a:rPr lang="en-US" altLang="ja-JP" dirty="0" smtClean="0">
                <a:solidFill>
                  <a:schemeClr val="tx1">
                    <a:lumMod val="50000"/>
                    <a:lumOff val="50000"/>
                  </a:schemeClr>
                </a:solidFill>
              </a:rPr>
              <a:t>Patch</a:t>
            </a:r>
            <a:r>
              <a:rPr lang="ja-JP" altLang="en-US" dirty="0" smtClean="0">
                <a:solidFill>
                  <a:schemeClr val="tx1">
                    <a:lumMod val="50000"/>
                    <a:lumOff val="50000"/>
                  </a:schemeClr>
                </a:solidFill>
              </a:rPr>
              <a:t>・・パッチ投稿経験</a:t>
            </a:r>
            <a:r>
              <a:rPr lang="en-US" altLang="ja-JP" dirty="0" smtClean="0">
                <a:solidFill>
                  <a:schemeClr val="tx1">
                    <a:lumMod val="50000"/>
                    <a:lumOff val="50000"/>
                  </a:schemeClr>
                </a:solidFill>
              </a:rPr>
              <a:t>(</a:t>
            </a:r>
            <a:r>
              <a:rPr lang="ja-JP" altLang="en-US" dirty="0" smtClean="0">
                <a:solidFill>
                  <a:schemeClr val="tx1">
                    <a:lumMod val="50000"/>
                    <a:lumOff val="50000"/>
                  </a:schemeClr>
                </a:solidFill>
              </a:rPr>
              <a:t>バイナリ変数</a:t>
            </a:r>
            <a:r>
              <a:rPr lang="en-US" altLang="ja-JP" dirty="0" smtClean="0">
                <a:solidFill>
                  <a:schemeClr val="tx1">
                    <a:lumMod val="50000"/>
                    <a:lumOff val="50000"/>
                  </a:schemeClr>
                </a:solidFill>
              </a:rPr>
              <a:t>)</a:t>
            </a:r>
          </a:p>
          <a:p>
            <a:r>
              <a:rPr lang="en-US" altLang="ja-JP" dirty="0" err="1" smtClean="0">
                <a:solidFill>
                  <a:schemeClr val="tx1">
                    <a:lumMod val="50000"/>
                    <a:lumOff val="50000"/>
                  </a:schemeClr>
                </a:solidFill>
              </a:rPr>
              <a:t>Acceptance_rate</a:t>
            </a:r>
            <a:r>
              <a:rPr lang="ja-JP" altLang="en-US" dirty="0" smtClean="0">
                <a:solidFill>
                  <a:schemeClr val="tx1">
                    <a:lumMod val="50000"/>
                    <a:lumOff val="50000"/>
                  </a:schemeClr>
                </a:solidFill>
              </a:rPr>
              <a:t>・・パッチ採用の割合</a:t>
            </a:r>
            <a:endParaRPr lang="en-US" altLang="ja-JP" dirty="0" smtClean="0">
              <a:solidFill>
                <a:schemeClr val="tx1">
                  <a:lumMod val="50000"/>
                  <a:lumOff val="50000"/>
                </a:schemeClr>
              </a:solidFill>
            </a:endParaRPr>
          </a:p>
          <a:p>
            <a:r>
              <a:rPr lang="en-US" altLang="ja-JP" dirty="0" err="1" smtClean="0">
                <a:solidFill>
                  <a:schemeClr val="tx1">
                    <a:lumMod val="50000"/>
                    <a:lumOff val="50000"/>
                  </a:schemeClr>
                </a:solidFill>
              </a:rPr>
              <a:t>Sent_cum</a:t>
            </a:r>
            <a:r>
              <a:rPr lang="ja-JP" altLang="en-US" dirty="0" smtClean="0">
                <a:solidFill>
                  <a:schemeClr val="tx1">
                    <a:lumMod val="50000"/>
                    <a:lumOff val="50000"/>
                  </a:schemeClr>
                </a:solidFill>
              </a:rPr>
              <a:t>・・</a:t>
            </a:r>
            <a:r>
              <a:rPr lang="en-US" altLang="ja-JP" dirty="0" smtClean="0">
                <a:solidFill>
                  <a:schemeClr val="tx1">
                    <a:lumMod val="50000"/>
                    <a:lumOff val="50000"/>
                  </a:schemeClr>
                </a:solidFill>
              </a:rPr>
              <a:t>1</a:t>
            </a:r>
            <a:r>
              <a:rPr lang="ja-JP" altLang="en-US" dirty="0" smtClean="0">
                <a:solidFill>
                  <a:schemeClr val="tx1">
                    <a:lumMod val="50000"/>
                    <a:lumOff val="50000"/>
                  </a:schemeClr>
                </a:solidFill>
              </a:rPr>
              <a:t>カ月に送信されたメール数</a:t>
            </a:r>
            <a:endParaRPr lang="en-US" altLang="ja-JP" dirty="0" smtClean="0">
              <a:solidFill>
                <a:schemeClr val="tx1">
                  <a:lumMod val="50000"/>
                  <a:lumOff val="50000"/>
                </a:schemeClr>
              </a:solidFill>
            </a:endParaRPr>
          </a:p>
          <a:p>
            <a:r>
              <a:rPr kumimoji="1" lang="en-US" altLang="ja-JP" dirty="0" err="1" smtClean="0">
                <a:solidFill>
                  <a:schemeClr val="tx1">
                    <a:lumMod val="50000"/>
                    <a:lumOff val="50000"/>
                  </a:schemeClr>
                </a:solidFill>
              </a:rPr>
              <a:t>devs_cum</a:t>
            </a:r>
            <a:r>
              <a:rPr kumimoji="1" lang="ja-JP" altLang="en-US" dirty="0" smtClean="0">
                <a:solidFill>
                  <a:schemeClr val="tx1">
                    <a:lumMod val="50000"/>
                    <a:lumOff val="50000"/>
                  </a:schemeClr>
                </a:solidFill>
              </a:rPr>
              <a:t>・・コミュニティ内のコア開発者数</a:t>
            </a:r>
            <a:endParaRPr kumimoji="1" lang="en-US" altLang="ja-JP" dirty="0" smtClean="0">
              <a:solidFill>
                <a:schemeClr val="tx1">
                  <a:lumMod val="50000"/>
                  <a:lumOff val="50000"/>
                </a:schemeClr>
              </a:solidFill>
            </a:endParaRPr>
          </a:p>
          <a:p>
            <a:r>
              <a:rPr lang="en-US" altLang="ja-JP" dirty="0" err="1" smtClean="0">
                <a:solidFill>
                  <a:schemeClr val="tx1">
                    <a:lumMod val="50000"/>
                    <a:lumOff val="50000"/>
                  </a:schemeClr>
                </a:solidFill>
              </a:rPr>
              <a:t>Time_trend</a:t>
            </a:r>
            <a:r>
              <a:rPr lang="ja-JP" altLang="en-US" dirty="0" smtClean="0">
                <a:solidFill>
                  <a:schemeClr val="tx1">
                    <a:lumMod val="50000"/>
                    <a:lumOff val="50000"/>
                  </a:schemeClr>
                </a:solidFill>
              </a:rPr>
              <a:t>・・時間経過による低下</a:t>
            </a:r>
            <a:endParaRPr kumimoji="1" lang="ja-JP" alt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仮説２の検証</a:t>
            </a:r>
            <a:endParaRPr kumimoji="1" lang="ja-JP" altLang="en-US" dirty="0"/>
          </a:p>
        </p:txBody>
      </p:sp>
      <p:sp>
        <p:nvSpPr>
          <p:cNvPr id="3" name="コンテンツ プレースホルダ 2"/>
          <p:cNvSpPr>
            <a:spLocks noGrp="1"/>
          </p:cNvSpPr>
          <p:nvPr>
            <p:ph sz="quarter" idx="1"/>
          </p:nvPr>
        </p:nvSpPr>
        <p:spPr/>
        <p:txBody>
          <a:bodyPr>
            <a:normAutofit fontScale="92500" lnSpcReduction="20000"/>
          </a:bodyPr>
          <a:lstStyle/>
          <a:p>
            <a:r>
              <a:rPr lang="ja-JP" altLang="en-US" dirty="0" smtClean="0">
                <a:solidFill>
                  <a:srgbClr val="92D050"/>
                </a:solidFill>
              </a:rPr>
              <a:t>仮説２は弱くではあるが支持された。</a:t>
            </a:r>
            <a:endParaRPr lang="en-US" altLang="ja-JP" dirty="0" smtClean="0">
              <a:solidFill>
                <a:srgbClr val="92D050"/>
              </a:solidFill>
            </a:endParaRPr>
          </a:p>
          <a:p>
            <a:pPr lvl="1"/>
            <a:r>
              <a:rPr lang="ja-JP" altLang="en-US" dirty="0" smtClean="0"/>
              <a:t>仮説２：パッチ投稿でのスキルの実証はプロジェクトのコア開発者になれる確率を上げる要因となりうる。</a:t>
            </a:r>
            <a:endParaRPr lang="en-US" altLang="ja-JP" dirty="0" smtClean="0"/>
          </a:p>
          <a:p>
            <a:endParaRPr lang="en-US" altLang="ja-JP" dirty="0" smtClean="0"/>
          </a:p>
          <a:p>
            <a:r>
              <a:rPr kumimoji="1" lang="en-US" altLang="ja-JP" dirty="0" err="1" smtClean="0">
                <a:solidFill>
                  <a:srgbClr val="00B0F0"/>
                </a:solidFill>
              </a:rPr>
              <a:t>Apache</a:t>
            </a:r>
            <a:r>
              <a:rPr lang="en-US" altLang="ja-JP" dirty="0" err="1" smtClean="0">
                <a:solidFill>
                  <a:srgbClr val="00B0F0"/>
                </a:solidFill>
              </a:rPr>
              <a:t>,Python</a:t>
            </a:r>
            <a:r>
              <a:rPr lang="ja-JP" altLang="en-US" dirty="0" smtClean="0">
                <a:solidFill>
                  <a:srgbClr val="00B0F0"/>
                </a:solidFill>
              </a:rPr>
              <a:t>プロジェクトは支持された。</a:t>
            </a:r>
            <a:endParaRPr lang="en-US" altLang="ja-JP" dirty="0" smtClean="0">
              <a:solidFill>
                <a:srgbClr val="00B0F0"/>
              </a:solidFill>
            </a:endParaRPr>
          </a:p>
          <a:p>
            <a:pPr lvl="1"/>
            <a:r>
              <a:rPr kumimoji="1" lang="ja-JP" altLang="en-US" dirty="0" smtClean="0"/>
              <a:t>強い影響を与えていることが分かった。</a:t>
            </a:r>
            <a:endParaRPr kumimoji="1" lang="en-US" altLang="ja-JP" dirty="0" smtClean="0"/>
          </a:p>
          <a:p>
            <a:endParaRPr lang="en-US" altLang="ja-JP" dirty="0" smtClean="0"/>
          </a:p>
          <a:p>
            <a:r>
              <a:rPr lang="en-US" altLang="ja-JP" dirty="0" err="1" smtClean="0">
                <a:solidFill>
                  <a:srgbClr val="FF9933"/>
                </a:solidFill>
              </a:rPr>
              <a:t>Postgre</a:t>
            </a:r>
            <a:r>
              <a:rPr lang="ja-JP" altLang="en-US" dirty="0" smtClean="0">
                <a:solidFill>
                  <a:srgbClr val="FF9933"/>
                </a:solidFill>
              </a:rPr>
              <a:t>プロジェクトは統計的には支持されなかった。</a:t>
            </a:r>
            <a:endParaRPr lang="en-US" altLang="ja-JP" dirty="0" smtClean="0">
              <a:solidFill>
                <a:srgbClr val="FF9933"/>
              </a:solidFill>
            </a:endParaRPr>
          </a:p>
          <a:p>
            <a:pPr lvl="1"/>
            <a:r>
              <a:rPr lang="ja-JP" altLang="en-US" dirty="0" smtClean="0">
                <a:solidFill>
                  <a:schemeClr val="tx1"/>
                </a:solidFill>
              </a:rPr>
              <a:t>理由として、</a:t>
            </a:r>
            <a:r>
              <a:rPr lang="en-US" altLang="ja-JP" dirty="0" err="1" smtClean="0">
                <a:solidFill>
                  <a:schemeClr val="tx1"/>
                </a:solidFill>
              </a:rPr>
              <a:t>Postgre</a:t>
            </a:r>
            <a:r>
              <a:rPr lang="ja-JP" altLang="en-US" dirty="0" smtClean="0">
                <a:solidFill>
                  <a:schemeClr val="tx1"/>
                </a:solidFill>
              </a:rPr>
              <a:t>はコア開発者以外からのパッチ投稿が</a:t>
            </a:r>
            <a:r>
              <a:rPr lang="en-US" altLang="ja-JP" dirty="0" smtClean="0">
                <a:solidFill>
                  <a:schemeClr val="tx1"/>
                </a:solidFill>
              </a:rPr>
              <a:t>50%</a:t>
            </a:r>
            <a:r>
              <a:rPr lang="ja-JP" altLang="en-US" dirty="0" smtClean="0">
                <a:solidFill>
                  <a:schemeClr val="tx1"/>
                </a:solidFill>
              </a:rPr>
              <a:t>あり、他のプロジェクトと比較して知らない人が多い。</a:t>
            </a:r>
            <a:endParaRPr lang="en-US" altLang="ja-JP" dirty="0" smtClean="0">
              <a:solidFill>
                <a:schemeClr val="tx1"/>
              </a:solidFill>
            </a:endParaRPr>
          </a:p>
          <a:p>
            <a:pPr lvl="2"/>
            <a:r>
              <a:rPr lang="ja-JP" altLang="en-US" dirty="0" smtClean="0">
                <a:solidFill>
                  <a:schemeClr val="tx1">
                    <a:lumMod val="65000"/>
                    <a:lumOff val="35000"/>
                  </a:schemeClr>
                </a:solidFill>
              </a:rPr>
              <a:t>コア開発者以外からのパッチ投稿：</a:t>
            </a:r>
            <a:r>
              <a:rPr lang="en-US" altLang="ja-JP" dirty="0" smtClean="0">
                <a:solidFill>
                  <a:schemeClr val="tx1">
                    <a:lumMod val="65000"/>
                    <a:lumOff val="35000"/>
                  </a:schemeClr>
                </a:solidFill>
              </a:rPr>
              <a:t>Apache(31%),Python(23%)</a:t>
            </a:r>
          </a:p>
          <a:p>
            <a:pPr lvl="1"/>
            <a:r>
              <a:rPr lang="ja-JP" altLang="en-US" dirty="0" smtClean="0">
                <a:solidFill>
                  <a:schemeClr val="tx1"/>
                </a:solidFill>
              </a:rPr>
              <a:t>非コア開発者からのパッチ投稿を平等に扱っている。</a:t>
            </a:r>
            <a:endParaRPr lang="en-US" altLang="ja-JP" dirty="0" smtClean="0">
              <a:solidFill>
                <a:schemeClr val="tx1"/>
              </a:solidFill>
            </a:endParaRPr>
          </a:p>
          <a:p>
            <a:pPr lvl="1"/>
            <a:r>
              <a:rPr lang="ja-JP" altLang="en-US" dirty="0" smtClean="0">
                <a:solidFill>
                  <a:schemeClr val="tx1"/>
                </a:solidFill>
              </a:rPr>
              <a:t>よってパッチ投稿で、コアメンバー志望アピールをすることは</a:t>
            </a:r>
            <a:r>
              <a:rPr lang="en-US" altLang="ja-JP" dirty="0" err="1" smtClean="0">
                <a:solidFill>
                  <a:schemeClr val="tx1"/>
                </a:solidFill>
              </a:rPr>
              <a:t>Postgre</a:t>
            </a:r>
            <a:r>
              <a:rPr lang="ja-JP" altLang="en-US" dirty="0" smtClean="0">
                <a:solidFill>
                  <a:schemeClr val="tx1"/>
                </a:solidFill>
              </a:rPr>
              <a:t>プロジェクトでは難しいのでは？</a:t>
            </a:r>
            <a:endParaRPr lang="en-US" altLang="ja-JP" dirty="0" smtClean="0">
              <a:solidFill>
                <a:schemeClr val="tx1"/>
              </a:solidFill>
            </a:endParaRPr>
          </a:p>
          <a:p>
            <a:endParaRPr lang="en-US" altLang="ja-JP" dirty="0" smtClean="0"/>
          </a:p>
          <a:p>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仮説３の検証</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solidFill>
                  <a:srgbClr val="92D050"/>
                </a:solidFill>
              </a:rPr>
              <a:t>仮説３は支持された。</a:t>
            </a:r>
            <a:endParaRPr lang="en-US" altLang="ja-JP" dirty="0" smtClean="0">
              <a:solidFill>
                <a:srgbClr val="92D050"/>
              </a:solidFill>
            </a:endParaRPr>
          </a:p>
          <a:p>
            <a:pPr lvl="1"/>
            <a:r>
              <a:rPr lang="ja-JP" altLang="en-US" dirty="0" smtClean="0"/>
              <a:t>仮説３：コミュニティ内での社会的地位がプロジェクトのコア開発者になりうる確率に大きな影響を与える。</a:t>
            </a:r>
            <a:r>
              <a:rPr lang="en-US" altLang="ja-JP" dirty="0" smtClean="0"/>
              <a:t>(In-degree)</a:t>
            </a:r>
            <a:endParaRPr lang="ja-JP" altLang="en-US" dirty="0" smtClean="0"/>
          </a:p>
          <a:p>
            <a:r>
              <a:rPr kumimoji="1" lang="ja-JP" altLang="en-US" dirty="0" smtClean="0">
                <a:solidFill>
                  <a:srgbClr val="00B0F0"/>
                </a:solidFill>
              </a:rPr>
              <a:t>３つ全てのプロジェクトでの影響が認められた。</a:t>
            </a:r>
            <a:endParaRPr kumimoji="1" lang="en-US" altLang="ja-JP" dirty="0" smtClean="0">
              <a:solidFill>
                <a:srgbClr val="00B0F0"/>
              </a:solidFill>
            </a:endParaRPr>
          </a:p>
          <a:p>
            <a:pPr lvl="1"/>
            <a:r>
              <a:rPr lang="en-US" altLang="ja-JP" dirty="0" smtClean="0">
                <a:solidFill>
                  <a:schemeClr val="tx1"/>
                </a:solidFill>
              </a:rPr>
              <a:t>In-degree</a:t>
            </a:r>
            <a:r>
              <a:rPr lang="ja-JP" altLang="en-US" dirty="0" smtClean="0">
                <a:solidFill>
                  <a:schemeClr val="tx1"/>
                </a:solidFill>
              </a:rPr>
              <a:t>はとても強い影響を与えていることが分かった。</a:t>
            </a:r>
            <a:endParaRPr lang="en-US" altLang="ja-JP" dirty="0" smtClean="0">
              <a:solidFill>
                <a:schemeClr val="tx1"/>
              </a:solidFill>
            </a:endParaRPr>
          </a:p>
          <a:p>
            <a:pPr lvl="1"/>
            <a:r>
              <a:rPr lang="ja-JP" altLang="en-US" dirty="0" smtClean="0">
                <a:solidFill>
                  <a:schemeClr val="tx1"/>
                </a:solidFill>
              </a:rPr>
              <a:t>活発に活動しているという要因は、</a:t>
            </a:r>
            <a:r>
              <a:rPr lang="en-US" altLang="ja-JP" dirty="0" smtClean="0">
                <a:solidFill>
                  <a:schemeClr val="tx1"/>
                </a:solidFill>
              </a:rPr>
              <a:t>In-degree</a:t>
            </a:r>
            <a:r>
              <a:rPr lang="ja-JP" altLang="en-US" dirty="0" smtClean="0">
                <a:solidFill>
                  <a:schemeClr val="tx1"/>
                </a:solidFill>
              </a:rPr>
              <a:t>に比べて、あまり影響はなかった。</a:t>
            </a:r>
            <a:endParaRPr lang="en-US" altLang="ja-JP" dirty="0" smtClean="0">
              <a:solidFill>
                <a:schemeClr val="tx1"/>
              </a:solidFill>
            </a:endParaRPr>
          </a:p>
          <a:p>
            <a:pPr lvl="1"/>
            <a:endParaRPr lang="en-US" altLang="ja-JP" dirty="0" smtClean="0">
              <a:solidFill>
                <a:schemeClr val="tx1"/>
              </a:solidFill>
            </a:endParaRPr>
          </a:p>
          <a:p>
            <a:pPr lvl="1"/>
            <a:endParaRPr kumimoji="1" lang="ja-JP" altLang="en-US" dirty="0">
              <a:solidFill>
                <a:schemeClr val="tx1"/>
              </a:solidFill>
            </a:endParaRPr>
          </a:p>
        </p:txBody>
      </p:sp>
      <p:pic>
        <p:nvPicPr>
          <p:cNvPr id="7" name="図 6" descr="bandicam 2014-01-31 04-12-22-552.png"/>
          <p:cNvPicPr>
            <a:picLocks noChangeAspect="1"/>
          </p:cNvPicPr>
          <p:nvPr/>
        </p:nvPicPr>
        <p:blipFill>
          <a:blip r:embed="rId2" cstate="print"/>
          <a:stretch>
            <a:fillRect/>
          </a:stretch>
        </p:blipFill>
        <p:spPr>
          <a:xfrm>
            <a:off x="5004048" y="3861048"/>
            <a:ext cx="3422107" cy="2780928"/>
          </a:xfrm>
          <a:prstGeom prst="rect">
            <a:avLst/>
          </a:prstGeom>
        </p:spPr>
      </p:pic>
      <p:sp>
        <p:nvSpPr>
          <p:cNvPr id="8" name="正方形/長方形 7"/>
          <p:cNvSpPr/>
          <p:nvPr/>
        </p:nvSpPr>
        <p:spPr>
          <a:xfrm>
            <a:off x="4932040" y="3789040"/>
            <a:ext cx="360040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8388424" y="4869160"/>
            <a:ext cx="144016" cy="1988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5562973" y="6511171"/>
            <a:ext cx="2304256" cy="261610"/>
          </a:xfrm>
          <a:prstGeom prst="rect">
            <a:avLst/>
          </a:prstGeom>
          <a:noFill/>
        </p:spPr>
        <p:txBody>
          <a:bodyPr wrap="square" rtlCol="0">
            <a:spAutoFit/>
          </a:bodyPr>
          <a:lstStyle/>
          <a:p>
            <a:r>
              <a:rPr kumimoji="1" lang="en-US" altLang="ja-JP" sz="1100" dirty="0" smtClean="0"/>
              <a:t>※</a:t>
            </a:r>
            <a:r>
              <a:rPr kumimoji="1" lang="ja-JP" altLang="en-US" sz="1100" dirty="0" smtClean="0"/>
              <a:t>著者のスライドより引用</a:t>
            </a:r>
            <a:endParaRPr kumimoji="1" lang="ja-JP" altLang="en-US" sz="11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kumimoji="1" lang="ja-JP" altLang="en-US" dirty="0"/>
          </a:p>
        </p:txBody>
      </p:sp>
      <p:sp>
        <p:nvSpPr>
          <p:cNvPr id="5" name="コンテンツ プレースホルダ 4"/>
          <p:cNvSpPr>
            <a:spLocks noGrp="1"/>
          </p:cNvSpPr>
          <p:nvPr>
            <p:ph sz="quarter" idx="1"/>
          </p:nvPr>
        </p:nvSpPr>
        <p:spPr/>
        <p:txBody>
          <a:bodyPr>
            <a:normAutofit fontScale="92500" lnSpcReduction="20000"/>
          </a:bodyPr>
          <a:lstStyle/>
          <a:p>
            <a:r>
              <a:rPr lang="ja-JP" altLang="en-US" dirty="0" smtClean="0"/>
              <a:t>著者が立てた３つの仮説は弱くではあるがすべて支持された。</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sz="2400" dirty="0" smtClean="0"/>
          </a:p>
          <a:p>
            <a:endParaRPr lang="en-US" altLang="ja-JP" sz="2400" dirty="0" smtClean="0"/>
          </a:p>
          <a:p>
            <a:r>
              <a:rPr lang="ja-JP" altLang="en-US" sz="2400" dirty="0" smtClean="0"/>
              <a:t>コア開発者に昇進するのに最も重要な要因は、パッチ投稿に限らず、</a:t>
            </a:r>
            <a:r>
              <a:rPr lang="ja-JP" altLang="en-US" sz="2400" dirty="0" smtClean="0">
                <a:solidFill>
                  <a:srgbClr val="00B0F0"/>
                </a:solidFill>
              </a:rPr>
              <a:t>コア開発者の目を引くような投稿すること</a:t>
            </a:r>
            <a:r>
              <a:rPr lang="ja-JP" altLang="en-US" sz="2400" dirty="0" smtClean="0"/>
              <a:t>ではないか。</a:t>
            </a:r>
            <a:endParaRPr lang="en-US" altLang="ja-JP" sz="2400" dirty="0" smtClean="0"/>
          </a:p>
          <a:p>
            <a:r>
              <a:rPr lang="ja-JP" altLang="en-US" sz="2400" dirty="0" smtClean="0"/>
              <a:t>プロジェクトのコア開発者に昇進する確率は一定期間が過ぎると低下していく。</a:t>
            </a:r>
            <a:endParaRPr lang="en-US" altLang="ja-JP" sz="2400" dirty="0" smtClean="0"/>
          </a:p>
          <a:p>
            <a:pPr>
              <a:buNone/>
            </a:pPr>
            <a:endParaRPr lang="en-US" altLang="ja-JP" dirty="0" smtClean="0"/>
          </a:p>
          <a:p>
            <a:endParaRPr kumimoji="1" lang="ja-JP" altLang="en-US" dirty="0"/>
          </a:p>
        </p:txBody>
      </p:sp>
      <p:graphicFrame>
        <p:nvGraphicFramePr>
          <p:cNvPr id="6" name="コンテンツ プレースホルダー 3"/>
          <p:cNvGraphicFramePr>
            <a:graphicFrameLocks/>
          </p:cNvGraphicFramePr>
          <p:nvPr>
            <p:extLst>
              <p:ext uri="{D42A27DB-BD31-4B8C-83A1-F6EECF244321}">
                <p14:modId xmlns:p14="http://schemas.microsoft.com/office/powerpoint/2010/main" val="483525113"/>
              </p:ext>
            </p:extLst>
          </p:nvPr>
        </p:nvGraphicFramePr>
        <p:xfrm>
          <a:off x="2339752" y="1916832"/>
          <a:ext cx="4320480" cy="25113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直線矢印コネクタ 7"/>
          <p:cNvCxnSpPr/>
          <p:nvPr/>
        </p:nvCxnSpPr>
        <p:spPr>
          <a:xfrm flipH="1">
            <a:off x="5148064" y="2132856"/>
            <a:ext cx="72008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5940152" y="1772816"/>
            <a:ext cx="1656184" cy="646331"/>
          </a:xfrm>
          <a:prstGeom prst="rect">
            <a:avLst/>
          </a:prstGeom>
          <a:noFill/>
        </p:spPr>
        <p:txBody>
          <a:bodyPr wrap="square" rtlCol="0">
            <a:spAutoFit/>
          </a:bodyPr>
          <a:lstStyle/>
          <a:p>
            <a:r>
              <a:rPr kumimoji="1" lang="ja-JP" altLang="en-US" dirty="0" smtClean="0">
                <a:solidFill>
                  <a:srgbClr val="FF0000"/>
                </a:solidFill>
              </a:rPr>
              <a:t>確率は常に一定ではない。</a:t>
            </a:r>
            <a:endParaRPr kumimoji="1" lang="ja-JP" altLang="en-US" dirty="0">
              <a:solidFill>
                <a:srgbClr val="FF0000"/>
              </a:solidFill>
            </a:endParaRPr>
          </a:p>
        </p:txBody>
      </p:sp>
      <p:sp>
        <p:nvSpPr>
          <p:cNvPr id="11" name="テキスト ボックス 10"/>
          <p:cNvSpPr txBox="1"/>
          <p:nvPr/>
        </p:nvSpPr>
        <p:spPr>
          <a:xfrm>
            <a:off x="3203848" y="2924944"/>
            <a:ext cx="792088" cy="369332"/>
          </a:xfrm>
          <a:prstGeom prst="rect">
            <a:avLst/>
          </a:prstGeom>
          <a:noFill/>
        </p:spPr>
        <p:txBody>
          <a:bodyPr wrap="square" rtlCol="0">
            <a:spAutoFit/>
          </a:bodyPr>
          <a:lstStyle/>
          <a:p>
            <a:r>
              <a:rPr lang="ja-JP" altLang="en-US" dirty="0" smtClean="0">
                <a:solidFill>
                  <a:srgbClr val="FF0000"/>
                </a:solidFill>
              </a:rPr>
              <a:t>影響</a:t>
            </a:r>
            <a:endParaRPr kumimoji="1" lang="ja-JP" altLang="en-US" dirty="0">
              <a:solidFill>
                <a:srgbClr val="FF0000"/>
              </a:solidFill>
            </a:endParaRPr>
          </a:p>
        </p:txBody>
      </p:sp>
      <p:sp>
        <p:nvSpPr>
          <p:cNvPr id="12" name="テキスト ボックス 11"/>
          <p:cNvSpPr txBox="1"/>
          <p:nvPr/>
        </p:nvSpPr>
        <p:spPr>
          <a:xfrm>
            <a:off x="5148064" y="2852936"/>
            <a:ext cx="792088" cy="369332"/>
          </a:xfrm>
          <a:prstGeom prst="rect">
            <a:avLst/>
          </a:prstGeom>
          <a:noFill/>
        </p:spPr>
        <p:txBody>
          <a:bodyPr wrap="square" rtlCol="0">
            <a:spAutoFit/>
          </a:bodyPr>
          <a:lstStyle/>
          <a:p>
            <a:r>
              <a:rPr kumimoji="1" lang="ja-JP" altLang="en-US" dirty="0" smtClean="0">
                <a:solidFill>
                  <a:srgbClr val="FF0000"/>
                </a:solidFill>
              </a:rPr>
              <a:t>影響</a:t>
            </a:r>
            <a:endParaRPr kumimoji="1" lang="ja-JP" altLang="en-US" dirty="0">
              <a:solidFill>
                <a:srgbClr val="FF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考えられる開発者のモチベーション</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ソフトウェアに対する個人的な要望を実現させるため</a:t>
            </a:r>
            <a:endParaRPr kumimoji="1" lang="en-US" altLang="ja-JP" dirty="0" smtClean="0"/>
          </a:p>
          <a:p>
            <a:r>
              <a:rPr lang="ja-JP" altLang="en-US" dirty="0" smtClean="0"/>
              <a:t>名声</a:t>
            </a:r>
            <a:endParaRPr lang="en-US" altLang="ja-JP" dirty="0" smtClean="0"/>
          </a:p>
          <a:p>
            <a:r>
              <a:rPr kumimoji="1" lang="ja-JP" altLang="en-US" dirty="0"/>
              <a:t>利他</a:t>
            </a:r>
            <a:r>
              <a:rPr kumimoji="1" lang="ja-JP" altLang="en-US" dirty="0" smtClean="0"/>
              <a:t>主義</a:t>
            </a:r>
            <a:r>
              <a:rPr kumimoji="1" lang="en-US" altLang="ja-JP" dirty="0" smtClean="0"/>
              <a:t>(</a:t>
            </a:r>
            <a:r>
              <a:rPr kumimoji="1" lang="ja-JP" altLang="en-US" dirty="0" smtClean="0"/>
              <a:t>ボランティア精神溢れる自己犠牲タイプ</a:t>
            </a:r>
            <a:r>
              <a:rPr kumimoji="1" lang="en-US" altLang="ja-JP" dirty="0" smtClean="0"/>
              <a:t>)</a:t>
            </a:r>
          </a:p>
          <a:p>
            <a:r>
              <a:rPr lang="ja-JP" altLang="en-US" dirty="0" smtClean="0"/>
              <a:t>プロジェクトから頼まれていることがある</a:t>
            </a:r>
            <a:endParaRPr kumimoji="1" lang="ja-JP" altLang="en-US" dirty="0"/>
          </a:p>
        </p:txBody>
      </p:sp>
    </p:spTree>
    <p:extLst>
      <p:ext uri="{BB962C8B-B14F-4D97-AF65-F5344CB8AC3E}">
        <p14:creationId xmlns:p14="http://schemas.microsoft.com/office/powerpoint/2010/main" val="3604949832"/>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1502</TotalTime>
  <Words>2000</Words>
  <Application>Microsoft Office PowerPoint</Application>
  <PresentationFormat>画面に合わせる (4:3)</PresentationFormat>
  <Paragraphs>382</Paragraphs>
  <Slides>28</Slides>
  <Notes>1</Notes>
  <HiddenSlides>1</HiddenSlides>
  <MMClips>0</MMClips>
  <ScaleCrop>false</ScaleCrop>
  <HeadingPairs>
    <vt:vector size="4" baseType="variant">
      <vt:variant>
        <vt:lpstr>テーマ</vt:lpstr>
      </vt:variant>
      <vt:variant>
        <vt:i4>1</vt:i4>
      </vt:variant>
      <vt:variant>
        <vt:lpstr>スライド タイトル</vt:lpstr>
      </vt:variant>
      <vt:variant>
        <vt:i4>28</vt:i4>
      </vt:variant>
    </vt:vector>
  </HeadingPairs>
  <TitlesOfParts>
    <vt:vector size="29" baseType="lpstr">
      <vt:lpstr>アース</vt:lpstr>
      <vt:lpstr>Open Borders? Immigration in Open Source Project </vt:lpstr>
      <vt:lpstr>論文</vt:lpstr>
      <vt:lpstr>背景</vt:lpstr>
      <vt:lpstr>概念的枠組み(本研究の視点)</vt:lpstr>
      <vt:lpstr>コアチームに至るまでのプロセス</vt:lpstr>
      <vt:lpstr>コアチームに入る際の障壁</vt:lpstr>
      <vt:lpstr>先行研究の新規開発者定義の問題</vt:lpstr>
      <vt:lpstr>新規開発者の定義の違い＊</vt:lpstr>
      <vt:lpstr>コア開発者になるまでのボーダーの違い＊</vt:lpstr>
      <vt:lpstr>コミュニティ内での評判</vt:lpstr>
      <vt:lpstr>コミュニティ内での評判</vt:lpstr>
      <vt:lpstr>コミュニティの評判とは</vt:lpstr>
      <vt:lpstr>In-degree,パッチ投稿,昇進の関係</vt:lpstr>
      <vt:lpstr>仮説</vt:lpstr>
      <vt:lpstr>仮説の図解＊</vt:lpstr>
      <vt:lpstr>各プロジェクトのコアチームに入るプロセス (Postgre,Apacheプロジェクト)</vt:lpstr>
      <vt:lpstr>各プロジェクトのコアチームに入るプロセス (Pythonプロジェクト)</vt:lpstr>
      <vt:lpstr>分析の流れ＊</vt:lpstr>
      <vt:lpstr>データセット</vt:lpstr>
      <vt:lpstr>生存曲線：プロジェクトのコア開発者に昇進する確率(Smoothed Hazard Estimate)</vt:lpstr>
      <vt:lpstr>仮説１の検証</vt:lpstr>
      <vt:lpstr>影響を及ぼす確率のある変数の抽出結果：Postgre,Apacheプロジェクト</vt:lpstr>
      <vt:lpstr>影響を及ぼす確率のある変数の抽出結果： Pythonプロジェクト</vt:lpstr>
      <vt:lpstr>詳細分析結果</vt:lpstr>
      <vt:lpstr>仮説２の検証</vt:lpstr>
      <vt:lpstr>仮説３の検証</vt:lpstr>
      <vt:lpstr>まとめ</vt:lpstr>
      <vt:lpstr>考えられる開発者のモチベーション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オープンな制限とは オープンソースの“移民”</dc:title>
  <dc:creator>oss.wakayama</dc:creator>
  <cp:lastModifiedBy>oss.wakayama</cp:lastModifiedBy>
  <cp:revision>39</cp:revision>
  <dcterms:created xsi:type="dcterms:W3CDTF">2014-01-29T06:39:14Z</dcterms:created>
  <dcterms:modified xsi:type="dcterms:W3CDTF">2014-02-06T05:33:30Z</dcterms:modified>
</cp:coreProperties>
</file>