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56" r:id="rId2"/>
    <p:sldId id="257" r:id="rId3"/>
    <p:sldId id="258" r:id="rId4"/>
    <p:sldId id="259" r:id="rId5"/>
    <p:sldId id="262" r:id="rId6"/>
    <p:sldId id="261"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5"/>
    <p:restoredTop sz="87060"/>
  </p:normalViewPr>
  <p:slideViewPr>
    <p:cSldViewPr snapToGrid="0" snapToObjects="1">
      <p:cViewPr>
        <p:scale>
          <a:sx n="109" d="100"/>
          <a:sy n="109" d="100"/>
        </p:scale>
        <p:origin x="1664"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6B526-AA88-3C42-A16E-A284A2260B51}" type="datetimeFigureOut">
              <a:rPr kumimoji="1" lang="ja-JP" altLang="en-US" smtClean="0"/>
              <a:t>2017/9/5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71342A-C96F-A046-8E01-FC26BC3474FB}" type="slidenum">
              <a:rPr kumimoji="1" lang="ja-JP" altLang="en-US" smtClean="0"/>
              <a:t>‹#›</a:t>
            </a:fld>
            <a:endParaRPr kumimoji="1" lang="ja-JP" altLang="en-US"/>
          </a:p>
        </p:txBody>
      </p:sp>
    </p:spTree>
    <p:extLst>
      <p:ext uri="{BB962C8B-B14F-4D97-AF65-F5344CB8AC3E}">
        <p14:creationId xmlns:p14="http://schemas.microsoft.com/office/powerpoint/2010/main" val="8228172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F71342A-C96F-A046-8E01-FC26BC3474FB}" type="slidenum">
              <a:rPr kumimoji="1" lang="ja-JP" altLang="en-US" smtClean="0"/>
              <a:t>1</a:t>
            </a:fld>
            <a:endParaRPr kumimoji="1" lang="ja-JP" altLang="en-US"/>
          </a:p>
        </p:txBody>
      </p:sp>
    </p:spTree>
    <p:extLst>
      <p:ext uri="{BB962C8B-B14F-4D97-AF65-F5344CB8AC3E}">
        <p14:creationId xmlns:p14="http://schemas.microsoft.com/office/powerpoint/2010/main" val="1442889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71342A-C96F-A046-8E01-FC26BC3474FB}" type="slidenum">
              <a:rPr kumimoji="1" lang="ja-JP" altLang="en-US" smtClean="0"/>
              <a:t>3</a:t>
            </a:fld>
            <a:endParaRPr kumimoji="1" lang="ja-JP" altLang="en-US"/>
          </a:p>
        </p:txBody>
      </p:sp>
    </p:spTree>
    <p:extLst>
      <p:ext uri="{BB962C8B-B14F-4D97-AF65-F5344CB8AC3E}">
        <p14:creationId xmlns:p14="http://schemas.microsoft.com/office/powerpoint/2010/main" val="217230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プルリク</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パッチ</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の採択・不採択の研究はすでにある</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モチベーションをしっかりと</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やるべき理由</a:t>
            </a:r>
            <a:r>
              <a:rPr lang="en-US" altLang="ja-JP" dirty="0" smtClean="0">
                <a:solidFill>
                  <a:schemeClr val="bg2">
                    <a:lumMod val="50000"/>
                  </a:schemeClr>
                </a:solidFill>
                <a:latin typeface="Meiryo" charset="-128"/>
                <a:ea typeface="Meiryo" charset="-128"/>
                <a:cs typeface="Meiryo" charset="-128"/>
              </a:rPr>
              <a:t>)</a:t>
            </a: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どういう結果が予想されるか</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されたいか</a:t>
            </a:r>
            <a:r>
              <a:rPr lang="en-US" altLang="ja-JP" dirty="0" smtClean="0">
                <a:solidFill>
                  <a:schemeClr val="bg2">
                    <a:lumMod val="50000"/>
                  </a:schemeClr>
                </a:solidFill>
                <a:latin typeface="Meiryo" charset="-128"/>
                <a:ea typeface="Meiryo" charset="-128"/>
                <a:cs typeface="Meiryo" charset="-128"/>
              </a:rPr>
              <a:t>)</a:t>
            </a: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既存研究と同じ結果が出たときに終わりでは</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新人にどんなアドバイスを送れば成長するかの方面で考えたほうがよいかも</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	</a:t>
            </a:r>
            <a:r>
              <a:rPr lang="ja-JP" altLang="en-US" dirty="0" smtClean="0">
                <a:solidFill>
                  <a:schemeClr val="bg2">
                    <a:lumMod val="50000"/>
                  </a:schemeClr>
                </a:solidFill>
                <a:latin typeface="Meiryo" charset="-128"/>
                <a:ea typeface="Meiryo" charset="-128"/>
                <a:cs typeface="Meiryo" charset="-128"/>
              </a:rPr>
              <a:t>現状のものをどうするか</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A</a:t>
            </a:r>
            <a:r>
              <a:rPr lang="ja-JP" altLang="en-US" dirty="0" smtClean="0">
                <a:solidFill>
                  <a:schemeClr val="bg2">
                    <a:lumMod val="50000"/>
                  </a:schemeClr>
                </a:solidFill>
                <a:latin typeface="Meiryo" charset="-128"/>
                <a:ea typeface="Meiryo" charset="-128"/>
                <a:cs typeface="Meiryo" charset="-128"/>
              </a:rPr>
              <a:t>を</a:t>
            </a:r>
            <a:r>
              <a:rPr lang="en-US" altLang="ja-JP" dirty="0" smtClean="0">
                <a:solidFill>
                  <a:schemeClr val="bg2">
                    <a:lumMod val="50000"/>
                  </a:schemeClr>
                </a:solidFill>
                <a:latin typeface="Meiryo" charset="-128"/>
                <a:ea typeface="Meiryo" charset="-128"/>
                <a:cs typeface="Meiryo" charset="-128"/>
              </a:rPr>
              <a:t>B</a:t>
            </a:r>
            <a:r>
              <a:rPr lang="ja-JP" altLang="en-US" dirty="0" smtClean="0">
                <a:solidFill>
                  <a:schemeClr val="bg2">
                    <a:lumMod val="50000"/>
                  </a:schemeClr>
                </a:solidFill>
                <a:latin typeface="Meiryo" charset="-128"/>
                <a:ea typeface="Meiryo" charset="-128"/>
                <a:cs typeface="Meiryo" charset="-128"/>
              </a:rPr>
              <a:t>して</a:t>
            </a:r>
            <a:r>
              <a:rPr lang="en-US" altLang="ja-JP" dirty="0" smtClean="0">
                <a:solidFill>
                  <a:schemeClr val="bg2">
                    <a:lumMod val="50000"/>
                  </a:schemeClr>
                </a:solidFill>
                <a:latin typeface="Meiryo" charset="-128"/>
                <a:ea typeface="Meiryo" charset="-128"/>
                <a:cs typeface="Meiryo" charset="-128"/>
              </a:rPr>
              <a:t>C</a:t>
            </a:r>
            <a:r>
              <a:rPr lang="ja-JP" altLang="en-US" dirty="0" smtClean="0">
                <a:solidFill>
                  <a:schemeClr val="bg2">
                    <a:lumMod val="50000"/>
                  </a:schemeClr>
                </a:solidFill>
                <a:latin typeface="Meiryo" charset="-128"/>
                <a:ea typeface="Meiryo" charset="-128"/>
                <a:cs typeface="Meiryo" charset="-128"/>
              </a:rPr>
              <a:t>にする</a:t>
            </a:r>
            <a:r>
              <a:rPr lang="en-US" altLang="ja-JP" dirty="0" smtClean="0">
                <a:solidFill>
                  <a:schemeClr val="bg2">
                    <a:lumMod val="50000"/>
                  </a:schemeClr>
                </a:solidFill>
                <a:latin typeface="Meiryo" charset="-128"/>
                <a:ea typeface="Meiryo" charset="-128"/>
                <a:cs typeface="Meiryo" charset="-128"/>
              </a:rPr>
              <a:t>(ABC</a:t>
            </a:r>
            <a:r>
              <a:rPr lang="ja-JP" altLang="en-US" dirty="0" smtClean="0">
                <a:solidFill>
                  <a:schemeClr val="bg2">
                    <a:lumMod val="50000"/>
                  </a:schemeClr>
                </a:solidFill>
                <a:latin typeface="Meiryo" charset="-128"/>
                <a:ea typeface="Meiryo" charset="-128"/>
                <a:cs typeface="Meiryo" charset="-128"/>
              </a:rPr>
              <a:t>には具体的な内容を</a:t>
            </a:r>
            <a:r>
              <a:rPr lang="en-US" altLang="ja-JP" dirty="0" smtClean="0">
                <a:solidFill>
                  <a:schemeClr val="bg2">
                    <a:lumMod val="50000"/>
                  </a:schemeClr>
                </a:solidFill>
                <a:latin typeface="Meiryo" charset="-128"/>
                <a:ea typeface="Meiryo" charset="-128"/>
                <a:cs typeface="Meiryo" charset="-128"/>
              </a:rPr>
              <a:t>)</a:t>
            </a:r>
          </a:p>
        </p:txBody>
      </p:sp>
      <p:sp>
        <p:nvSpPr>
          <p:cNvPr id="4" name="スライド番号プレースホルダー 3"/>
          <p:cNvSpPr>
            <a:spLocks noGrp="1"/>
          </p:cNvSpPr>
          <p:nvPr>
            <p:ph type="sldNum" sz="quarter" idx="10"/>
          </p:nvPr>
        </p:nvSpPr>
        <p:spPr/>
        <p:txBody>
          <a:bodyPr/>
          <a:lstStyle/>
          <a:p>
            <a:fld id="{AF71342A-C96F-A046-8E01-FC26BC3474FB}" type="slidenum">
              <a:rPr kumimoji="1" lang="ja-JP" altLang="en-US" smtClean="0"/>
              <a:t>4</a:t>
            </a:fld>
            <a:endParaRPr kumimoji="1" lang="ja-JP" altLang="en-US"/>
          </a:p>
        </p:txBody>
      </p:sp>
    </p:spTree>
    <p:extLst>
      <p:ext uri="{BB962C8B-B14F-4D97-AF65-F5344CB8AC3E}">
        <p14:creationId xmlns:p14="http://schemas.microsoft.com/office/powerpoint/2010/main" val="816430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71342A-C96F-A046-8E01-FC26BC3474FB}" type="slidenum">
              <a:rPr kumimoji="1" lang="ja-JP" altLang="en-US" smtClean="0"/>
              <a:t>5</a:t>
            </a:fld>
            <a:endParaRPr kumimoji="1" lang="ja-JP" altLang="en-US"/>
          </a:p>
        </p:txBody>
      </p:sp>
    </p:spTree>
    <p:extLst>
      <p:ext uri="{BB962C8B-B14F-4D97-AF65-F5344CB8AC3E}">
        <p14:creationId xmlns:p14="http://schemas.microsoft.com/office/powerpoint/2010/main" val="1437689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84B544F3-A440-054E-AB52-0139A0472F95}" type="datetime1">
              <a:rPr kumimoji="1" lang="ja-JP" altLang="en-US" smtClean="0"/>
              <a:t>2017/9/5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ADC1C91-3F04-064F-A5FD-317F20B8BCE2}" type="datetime1">
              <a:rPr kumimoji="1" lang="ja-JP" altLang="en-US" smtClean="0"/>
              <a:t>2017/9/5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49EE0C4-C2DC-9049-9045-37305FF64AC1}" type="datetime1">
              <a:rPr kumimoji="1" lang="ja-JP" altLang="en-US" smtClean="0"/>
              <a:t>2017/9/5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9340892-9F9A-ED42-B299-30C4633673BC}" type="datetime1">
              <a:rPr kumimoji="1" lang="ja-JP" altLang="en-US" smtClean="0"/>
              <a:t>2017/9/5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22A87D9A-4CBD-5747-B62B-1DAE77931591}" type="datetime1">
              <a:rPr kumimoji="1" lang="ja-JP" altLang="en-US" smtClean="0"/>
              <a:t>2017/9/5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52F7299-E570-2740-880C-1803774F4EB9}" type="datetime1">
              <a:rPr kumimoji="1" lang="ja-JP" altLang="en-US" smtClean="0"/>
              <a:t>2017/9/5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E24E5F-4776-1543-8F3F-EEA231002007}" type="datetime1">
              <a:rPr kumimoji="1" lang="ja-JP" altLang="en-US" smtClean="0"/>
              <a:t>2017/9/5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3;&#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68DE08D-23DC-0648-AD00-A6501ED9FB4A}" type="datetime1">
              <a:rPr kumimoji="1" lang="ja-JP" altLang="en-US" smtClean="0"/>
              <a:t>2017/9/5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D7987A5-A70D-254E-B6A9-A803AE9E6297}" type="datetime1">
              <a:rPr kumimoji="1" lang="ja-JP" altLang="en-US" smtClean="0"/>
              <a:t>2017/9/5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3;&#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6C2CC28-B9E2-ED40-B401-406F75E24338}" type="datetime1">
              <a:rPr kumimoji="1" lang="ja-JP" altLang="en-US" smtClean="0"/>
              <a:t>2017/9/5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B202DB2-DC6C-FD42-8CB6-CD772B4C1CCF}" type="datetime1">
              <a:rPr kumimoji="1" lang="ja-JP" altLang="en-US" smtClean="0"/>
              <a:t>2017/9/5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1284535-81FD-2843-B5D0-1911875975FE}"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F3A9E9-1704-5E47-B99B-0AEB7349F33B}" type="datetime1">
              <a:rPr kumimoji="1" lang="ja-JP" altLang="en-US" smtClean="0"/>
              <a:t>2017/9/5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84535-81FD-2843-B5D0-1911875975FE}" type="slidenum">
              <a:rPr kumimoji="1" lang="ja-JP" altLang="en-US" smtClean="0"/>
              <a:t>‹#›</a:t>
            </a:fld>
            <a:endParaRPr kumimoji="1" lang="ja-JP" altLang="en-US"/>
          </a:p>
        </p:txBody>
      </p:sp>
    </p:spTree>
    <p:extLst>
      <p:ext uri="{BB962C8B-B14F-4D97-AF65-F5344CB8AC3E}">
        <p14:creationId xmlns:p14="http://schemas.microsoft.com/office/powerpoint/2010/main" val="1429064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solidFill>
                  <a:srgbClr val="0070C0"/>
                </a:solidFill>
                <a:latin typeface="Meiryo" charset="-128"/>
                <a:ea typeface="Meiryo" charset="-128"/>
                <a:cs typeface="Meiryo" charset="-128"/>
              </a:rPr>
              <a:t>研究発表</a:t>
            </a:r>
            <a:endParaRPr kumimoji="1" lang="ja-JP" altLang="en-US" dirty="0">
              <a:solidFill>
                <a:srgbClr val="0070C0"/>
              </a:solidFill>
              <a:latin typeface="Meiryo" charset="-128"/>
              <a:ea typeface="Meiryo" charset="-128"/>
              <a:cs typeface="Meiryo" charset="-128"/>
            </a:endParaRPr>
          </a:p>
        </p:txBody>
      </p:sp>
      <p:sp>
        <p:nvSpPr>
          <p:cNvPr id="3" name="サブタイトル 2"/>
          <p:cNvSpPr>
            <a:spLocks noGrp="1"/>
          </p:cNvSpPr>
          <p:nvPr>
            <p:ph type="subTitle" idx="1"/>
          </p:nvPr>
        </p:nvSpPr>
        <p:spPr>
          <a:xfrm>
            <a:off x="1143000" y="3927859"/>
            <a:ext cx="6858000" cy="1655762"/>
          </a:xfrm>
        </p:spPr>
        <p:txBody>
          <a:bodyPr/>
          <a:lstStyle/>
          <a:p>
            <a:r>
              <a:rPr kumimoji="1" lang="ja-JP" altLang="en-US" dirty="0" smtClean="0">
                <a:solidFill>
                  <a:schemeClr val="bg2">
                    <a:lumMod val="50000"/>
                  </a:schemeClr>
                </a:solidFill>
                <a:latin typeface="Meiryo" charset="-128"/>
                <a:ea typeface="Meiryo" charset="-128"/>
                <a:cs typeface="Meiryo" charset="-128"/>
              </a:rPr>
              <a:t>山</a:t>
            </a:r>
            <a:r>
              <a:rPr lang="ja-JP" altLang="en-US" dirty="0" smtClean="0">
                <a:solidFill>
                  <a:schemeClr val="bg2">
                    <a:lumMod val="50000"/>
                  </a:schemeClr>
                </a:solidFill>
                <a:latin typeface="Meiryo" charset="-128"/>
                <a:ea typeface="Meiryo" charset="-128"/>
                <a:cs typeface="Meiryo" charset="-128"/>
              </a:rPr>
              <a:t>﨑</a:t>
            </a:r>
            <a:r>
              <a:rPr lang="en-US" altLang="ja-JP" dirty="0">
                <a:solidFill>
                  <a:schemeClr val="bg2">
                    <a:lumMod val="50000"/>
                  </a:schemeClr>
                </a:solidFill>
                <a:latin typeface="Meiryo" charset="-128"/>
                <a:ea typeface="Meiryo" charset="-128"/>
                <a:cs typeface="Meiryo" charset="-128"/>
              </a:rPr>
              <a:t> </a:t>
            </a:r>
            <a:r>
              <a:rPr kumimoji="1" lang="ja-JP" altLang="en-US" dirty="0" smtClean="0">
                <a:solidFill>
                  <a:schemeClr val="bg2">
                    <a:lumMod val="50000"/>
                  </a:schemeClr>
                </a:solidFill>
                <a:latin typeface="Meiryo" charset="-128"/>
                <a:ea typeface="Meiryo" charset="-128"/>
                <a:cs typeface="Meiryo" charset="-128"/>
              </a:rPr>
              <a:t>大輝</a:t>
            </a:r>
            <a:endParaRPr kumimoji="1" lang="ja-JP" altLang="en-US"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1</a:t>
            </a:fld>
            <a:endParaRPr kumimoji="1" lang="ja-JP" altLang="en-US" dirty="0"/>
          </a:p>
        </p:txBody>
      </p:sp>
    </p:spTree>
    <p:extLst>
      <p:ext uri="{BB962C8B-B14F-4D97-AF65-F5344CB8AC3E}">
        <p14:creationId xmlns:p14="http://schemas.microsoft.com/office/powerpoint/2010/main" val="1696699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8375" y="105101"/>
            <a:ext cx="7886700" cy="1325563"/>
          </a:xfrm>
        </p:spPr>
        <p:txBody>
          <a:bodyPr/>
          <a:lstStyle/>
          <a:p>
            <a:r>
              <a:rPr kumimoji="1" lang="ja-JP" altLang="en-US" dirty="0" smtClean="0">
                <a:solidFill>
                  <a:schemeClr val="bg2">
                    <a:lumMod val="50000"/>
                  </a:schemeClr>
                </a:solidFill>
                <a:latin typeface="Meiryo" charset="-128"/>
                <a:ea typeface="Meiryo" charset="-128"/>
                <a:cs typeface="Meiryo" charset="-128"/>
              </a:rPr>
              <a:t>背景</a:t>
            </a:r>
            <a:endParaRPr kumimoji="1" lang="ja-JP" altLang="en-US"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2</a:t>
            </a:fld>
            <a:endParaRPr kumimoji="1" lang="ja-JP" altLang="en-US"/>
          </a:p>
        </p:txBody>
      </p:sp>
      <p:sp>
        <p:nvSpPr>
          <p:cNvPr id="5" name="コンテンツ プレースホルダー 4"/>
          <p:cNvSpPr>
            <a:spLocks noGrp="1"/>
          </p:cNvSpPr>
          <p:nvPr>
            <p:ph idx="1"/>
          </p:nvPr>
        </p:nvSpPr>
        <p:spPr>
          <a:xfrm>
            <a:off x="628650" y="1566013"/>
            <a:ext cx="7886700" cy="4351338"/>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OSS</a:t>
            </a:r>
            <a:r>
              <a:rPr lang="ja-JP" altLang="en-US" dirty="0" smtClean="0">
                <a:solidFill>
                  <a:schemeClr val="bg2">
                    <a:lumMod val="50000"/>
                  </a:schemeClr>
                </a:solidFill>
                <a:latin typeface="Meiryo" charset="-128"/>
                <a:ea typeface="Meiryo" charset="-128"/>
                <a:cs typeface="Meiryo" charset="-128"/>
              </a:rPr>
              <a:t>プロジェクトが継続していくためには</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新規参入者が必要</a:t>
            </a:r>
            <a:endParaRPr lang="en-US" altLang="ja-JP" dirty="0" smtClean="0">
              <a:solidFill>
                <a:schemeClr val="bg2">
                  <a:lumMod val="50000"/>
                </a:schemeClr>
              </a:solidFill>
              <a:latin typeface="Meiryo" charset="-128"/>
              <a:ea typeface="Meiryo" charset="-128"/>
              <a:cs typeface="Meiryo" charset="-128"/>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OSS</a:t>
            </a:r>
            <a:r>
              <a:rPr lang="ja-JP" altLang="en-US" dirty="0" smtClean="0">
                <a:solidFill>
                  <a:schemeClr val="bg2">
                    <a:lumMod val="50000"/>
                  </a:schemeClr>
                </a:solidFill>
                <a:latin typeface="Meiryo" charset="-128"/>
                <a:ea typeface="Meiryo" charset="-128"/>
                <a:cs typeface="Meiryo" charset="-128"/>
              </a:rPr>
              <a:t>には様々な障壁が存在し、新規</a:t>
            </a:r>
            <a:r>
              <a:rPr lang="ja-JP" altLang="en-US" dirty="0" smtClean="0">
                <a:solidFill>
                  <a:schemeClr val="bg2">
                    <a:lumMod val="50000"/>
                  </a:schemeClr>
                </a:solidFill>
                <a:latin typeface="Meiryo" charset="-128"/>
                <a:ea typeface="Meiryo" charset="-128"/>
                <a:cs typeface="Meiryo" charset="-128"/>
              </a:rPr>
              <a:t>参入が難しくなっている</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	e.g</a:t>
            </a:r>
            <a:r>
              <a:rPr lang="en-US" altLang="ja-JP" dirty="0" smtClean="0">
                <a:solidFill>
                  <a:schemeClr val="bg2">
                    <a:lumMod val="50000"/>
                  </a:schemeClr>
                </a:solidFill>
                <a:latin typeface="Meiryo" charset="-128"/>
                <a:ea typeface="Meiryo" charset="-128"/>
                <a:cs typeface="Meiryo" charset="-128"/>
              </a:rPr>
              <a:t>.) </a:t>
            </a:r>
            <a:r>
              <a:rPr lang="ja-JP" altLang="en-US" dirty="0" smtClean="0">
                <a:solidFill>
                  <a:schemeClr val="bg2">
                    <a:lumMod val="50000"/>
                  </a:schemeClr>
                </a:solidFill>
                <a:latin typeface="Meiryo" charset="-128"/>
                <a:ea typeface="Meiryo" charset="-128"/>
                <a:cs typeface="Meiryo" charset="-128"/>
              </a:rPr>
              <a:t>返信</a:t>
            </a:r>
            <a:r>
              <a:rPr lang="ja-JP" altLang="en-US" dirty="0" smtClean="0">
                <a:solidFill>
                  <a:schemeClr val="bg2">
                    <a:lumMod val="50000"/>
                  </a:schemeClr>
                </a:solidFill>
                <a:latin typeface="Meiryo" charset="-128"/>
                <a:ea typeface="Meiryo" charset="-128"/>
                <a:cs typeface="Meiryo" charset="-128"/>
              </a:rPr>
              <a:t>が</a:t>
            </a:r>
            <a:r>
              <a:rPr lang="ja-JP" altLang="en-US" dirty="0" smtClean="0">
                <a:solidFill>
                  <a:schemeClr val="bg2">
                    <a:lumMod val="50000"/>
                  </a:schemeClr>
                </a:solidFill>
                <a:latin typeface="Meiryo" charset="-128"/>
                <a:ea typeface="Meiryo" charset="-128"/>
                <a:cs typeface="Meiryo" charset="-128"/>
              </a:rPr>
              <a:t>来ない</a:t>
            </a:r>
            <a:endParaRPr lang="en-US" altLang="ja-JP" dirty="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		</a:t>
            </a:r>
            <a:r>
              <a:rPr lang="ja-JP" altLang="en-US" dirty="0" smtClean="0">
                <a:solidFill>
                  <a:schemeClr val="bg2">
                    <a:lumMod val="50000"/>
                  </a:schemeClr>
                </a:solidFill>
                <a:latin typeface="Meiryo" charset="-128"/>
                <a:ea typeface="Meiryo" charset="-128"/>
                <a:cs typeface="Meiryo" charset="-128"/>
              </a:rPr>
              <a:t>恥ずかしい</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a:solidFill>
                  <a:schemeClr val="bg2">
                    <a:lumMod val="50000"/>
                  </a:schemeClr>
                </a:solidFill>
                <a:latin typeface="Meiryo" charset="-128"/>
                <a:ea typeface="Meiryo" charset="-128"/>
                <a:cs typeface="Meiryo" charset="-128"/>
              </a:rPr>
              <a:t>	</a:t>
            </a:r>
            <a:r>
              <a:rPr lang="en-US" altLang="ja-JP" dirty="0" smtClean="0">
                <a:solidFill>
                  <a:schemeClr val="bg2">
                    <a:lumMod val="50000"/>
                  </a:schemeClr>
                </a:solidFill>
                <a:latin typeface="Meiryo" charset="-128"/>
                <a:ea typeface="Meiryo" charset="-128"/>
                <a:cs typeface="Meiryo" charset="-128"/>
              </a:rPr>
              <a:t>	</a:t>
            </a:r>
            <a:r>
              <a:rPr lang="ja-JP" altLang="en-US" dirty="0" smtClean="0">
                <a:solidFill>
                  <a:schemeClr val="bg2">
                    <a:lumMod val="50000"/>
                  </a:schemeClr>
                </a:solidFill>
                <a:latin typeface="Meiryo" charset="-128"/>
                <a:ea typeface="Meiryo" charset="-128"/>
                <a:cs typeface="Meiryo" charset="-128"/>
              </a:rPr>
              <a:t>言語・文化の問題</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ja-JP" sz="4000" dirty="0">
              <a:solidFill>
                <a:schemeClr val="bg2">
                  <a:lumMod val="50000"/>
                </a:schemeClr>
              </a:solidFill>
              <a:latin typeface="Meiryo" charset="-128"/>
              <a:ea typeface="Meiryo" charset="-128"/>
              <a:cs typeface="Meiryo" charset="-128"/>
            </a:endParaRPr>
          </a:p>
        </p:txBody>
      </p:sp>
    </p:spTree>
    <p:extLst>
      <p:ext uri="{BB962C8B-B14F-4D97-AF65-F5344CB8AC3E}">
        <p14:creationId xmlns:p14="http://schemas.microsoft.com/office/powerpoint/2010/main" val="620762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8375" y="105101"/>
            <a:ext cx="7886700" cy="1325563"/>
          </a:xfrm>
        </p:spPr>
        <p:txBody>
          <a:bodyPr/>
          <a:lstStyle/>
          <a:p>
            <a:r>
              <a:rPr lang="ja-JP" altLang="en-US" dirty="0" smtClean="0">
                <a:solidFill>
                  <a:schemeClr val="bg2">
                    <a:lumMod val="50000"/>
                  </a:schemeClr>
                </a:solidFill>
                <a:latin typeface="Meiryo" charset="-128"/>
                <a:ea typeface="Meiryo" charset="-128"/>
                <a:cs typeface="Meiryo" charset="-128"/>
              </a:rPr>
              <a:t>問題</a:t>
            </a:r>
            <a:endParaRPr kumimoji="1" lang="ja-JP" altLang="en-US" sz="2000"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3</a:t>
            </a:fld>
            <a:endParaRPr kumimoji="1" lang="ja-JP" altLang="en-US"/>
          </a:p>
        </p:txBody>
      </p:sp>
      <p:sp>
        <p:nvSpPr>
          <p:cNvPr id="5" name="コンテンツ プレースホルダー 4"/>
          <p:cNvSpPr>
            <a:spLocks noGrp="1"/>
          </p:cNvSpPr>
          <p:nvPr>
            <p:ph idx="1"/>
          </p:nvPr>
        </p:nvSpPr>
        <p:spPr>
          <a:xfrm>
            <a:off x="628649" y="1566013"/>
            <a:ext cx="8420757" cy="4351338"/>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回答が得られなかったために</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プロジェクトへの参入をためらう場合がある</a:t>
            </a:r>
            <a:endParaRPr lang="en-US" altLang="ja-JP" dirty="0" smtClean="0">
              <a:solidFill>
                <a:schemeClr val="bg2">
                  <a:lumMod val="50000"/>
                </a:schemeClr>
              </a:solidFill>
              <a:latin typeface="Meiryo" charset="-128"/>
              <a:ea typeface="Meiryo" charset="-128"/>
              <a:cs typeface="Meiryo" charset="-128"/>
            </a:endParaRPr>
          </a:p>
          <a:p>
            <a:pPr marL="0" lvl="0" indent="0">
              <a:lnSpc>
                <a:spcPct val="100000"/>
              </a:lnSpc>
              <a:spcBef>
                <a:spcPts val="0"/>
              </a:spcBef>
              <a:buNone/>
              <a:defRPr/>
            </a:pPr>
            <a:r>
              <a:rPr lang="en-US" altLang="ja-JP" dirty="0">
                <a:solidFill>
                  <a:schemeClr val="bg2">
                    <a:lumMod val="50000"/>
                  </a:schemeClr>
                </a:solidFill>
                <a:latin typeface="Meiryo" charset="-128"/>
                <a:ea typeface="Meiryo" charset="-128"/>
                <a:cs typeface="Meiryo" charset="-128"/>
              </a:rPr>
              <a:t>	</a:t>
            </a:r>
            <a:r>
              <a:rPr lang="ja-JP" altLang="en-US" dirty="0">
                <a:solidFill>
                  <a:schemeClr val="bg1">
                    <a:lumMod val="50000"/>
                  </a:schemeClr>
                </a:solidFill>
                <a:latin typeface="Meiryo" charset="-128"/>
                <a:ea typeface="Meiryo" charset="-128"/>
                <a:cs typeface="Meiryo" charset="-128"/>
              </a:rPr>
              <a:t>最初の投稿に返信した新規の方が再び</a:t>
            </a:r>
            <a:r>
              <a:rPr lang="ja-JP" altLang="en-US" dirty="0" smtClean="0">
                <a:solidFill>
                  <a:schemeClr val="bg1">
                    <a:lumMod val="50000"/>
                  </a:schemeClr>
                </a:solidFill>
                <a:latin typeface="Meiryo" charset="-128"/>
                <a:ea typeface="Meiryo" charset="-128"/>
                <a:cs typeface="Meiryo" charset="-128"/>
              </a:rPr>
              <a:t>コミュ</a:t>
            </a:r>
            <a:r>
              <a:rPr lang="en-US" altLang="ja-JP" dirty="0" smtClean="0">
                <a:solidFill>
                  <a:schemeClr val="bg1">
                    <a:lumMod val="50000"/>
                  </a:schemeClr>
                </a:solidFill>
                <a:latin typeface="Meiryo" charset="-128"/>
                <a:ea typeface="Meiryo" charset="-128"/>
                <a:cs typeface="Meiryo" charset="-128"/>
              </a:rPr>
              <a:t>	</a:t>
            </a:r>
            <a:r>
              <a:rPr lang="ja-JP" altLang="en-US" dirty="0" smtClean="0">
                <a:solidFill>
                  <a:schemeClr val="bg1">
                    <a:lumMod val="50000"/>
                  </a:schemeClr>
                </a:solidFill>
                <a:latin typeface="Meiryo" charset="-128"/>
                <a:ea typeface="Meiryo" charset="-128"/>
                <a:cs typeface="Meiryo" charset="-128"/>
              </a:rPr>
              <a:t>ニティ</a:t>
            </a:r>
            <a:r>
              <a:rPr lang="ja-JP" altLang="en-US" dirty="0">
                <a:solidFill>
                  <a:schemeClr val="bg1">
                    <a:lumMod val="50000"/>
                  </a:schemeClr>
                </a:solidFill>
                <a:latin typeface="Meiryo" charset="-128"/>
                <a:ea typeface="Meiryo" charset="-128"/>
                <a:cs typeface="Meiryo" charset="-128"/>
              </a:rPr>
              <a:t>に投稿する可能性が</a:t>
            </a:r>
            <a:r>
              <a:rPr lang="en-US" altLang="ja-JP" dirty="0">
                <a:solidFill>
                  <a:schemeClr val="bg1">
                    <a:lumMod val="50000"/>
                  </a:schemeClr>
                </a:solidFill>
                <a:latin typeface="Meiryo" charset="-128"/>
                <a:ea typeface="Meiryo" charset="-128"/>
                <a:cs typeface="Meiryo" charset="-128"/>
              </a:rPr>
              <a:t>12</a:t>
            </a:r>
            <a:r>
              <a:rPr lang="ja-JP" altLang="en-US" dirty="0">
                <a:solidFill>
                  <a:schemeClr val="bg1">
                    <a:lumMod val="50000"/>
                  </a:schemeClr>
                </a:solidFill>
                <a:latin typeface="Meiryo" charset="-128"/>
                <a:ea typeface="Meiryo" charset="-128"/>
                <a:cs typeface="Meiryo" charset="-128"/>
              </a:rPr>
              <a:t>％高いことを</a:t>
            </a:r>
            <a:r>
              <a:rPr lang="ja-JP" altLang="en-US" dirty="0" smtClean="0">
                <a:solidFill>
                  <a:schemeClr val="bg1">
                    <a:lumMod val="50000"/>
                  </a:schemeClr>
                </a:solidFill>
                <a:latin typeface="Meiryo" charset="-128"/>
                <a:ea typeface="Meiryo" charset="-128"/>
                <a:cs typeface="Meiryo" charset="-128"/>
              </a:rPr>
              <a:t>発</a:t>
            </a:r>
            <a:r>
              <a:rPr lang="en-US" altLang="ja-JP" dirty="0" smtClean="0">
                <a:solidFill>
                  <a:schemeClr val="bg1">
                    <a:lumMod val="50000"/>
                  </a:schemeClr>
                </a:solidFill>
                <a:latin typeface="Meiryo" charset="-128"/>
                <a:ea typeface="Meiryo" charset="-128"/>
                <a:cs typeface="Meiryo" charset="-128"/>
              </a:rPr>
              <a:t>	</a:t>
            </a:r>
            <a:r>
              <a:rPr lang="ja-JP" altLang="en-US" dirty="0" smtClean="0">
                <a:solidFill>
                  <a:schemeClr val="bg1">
                    <a:lumMod val="50000"/>
                  </a:schemeClr>
                </a:solidFill>
                <a:latin typeface="Meiryo" charset="-128"/>
                <a:ea typeface="Meiryo" charset="-128"/>
                <a:cs typeface="Meiryo" charset="-128"/>
              </a:rPr>
              <a:t>見</a:t>
            </a:r>
            <a:r>
              <a:rPr lang="en-US" altLang="ja-JP" sz="1400" dirty="0" smtClean="0">
                <a:solidFill>
                  <a:schemeClr val="bg1">
                    <a:lumMod val="50000"/>
                  </a:schemeClr>
                </a:solidFill>
                <a:latin typeface="Meiryo" charset="-128"/>
                <a:ea typeface="Meiryo" charset="-128"/>
                <a:cs typeface="Meiryo" charset="-128"/>
              </a:rPr>
              <a:t>[39</a:t>
            </a:r>
            <a:r>
              <a:rPr lang="en-US" altLang="ja-JP" sz="1400" dirty="0" smtClean="0">
                <a:solidFill>
                  <a:schemeClr val="bg1">
                    <a:lumMod val="50000"/>
                  </a:schemeClr>
                </a:solidFill>
                <a:latin typeface="Meiryo" charset="-128"/>
                <a:ea typeface="Meiryo" charset="-128"/>
                <a:cs typeface="Meiryo" charset="-128"/>
              </a:rPr>
              <a:t>]</a:t>
            </a:r>
          </a:p>
          <a:p>
            <a:pPr marL="0" lvl="0" indent="0">
              <a:lnSpc>
                <a:spcPct val="100000"/>
              </a:lnSpc>
              <a:spcBef>
                <a:spcPts val="0"/>
              </a:spcBef>
              <a:buNone/>
              <a:defRPr/>
            </a:pPr>
            <a:endParaRPr lang="en-US" altLang="ja-JP" dirty="0" smtClean="0">
              <a:solidFill>
                <a:schemeClr val="bg1">
                  <a:lumMod val="50000"/>
                </a:schemeClr>
              </a:solidFill>
              <a:latin typeface="Meiryo" charset="-128"/>
              <a:ea typeface="Meiryo" charset="-128"/>
              <a:cs typeface="Meiryo" charset="-128"/>
            </a:endParaRPr>
          </a:p>
          <a:p>
            <a:pPr marL="0" lvl="0" indent="0">
              <a:lnSpc>
                <a:spcPct val="100000"/>
              </a:lnSpc>
              <a:spcBef>
                <a:spcPts val="0"/>
              </a:spcBef>
              <a:buNone/>
              <a:defRPr/>
            </a:pPr>
            <a:r>
              <a:rPr lang="ja-JP" altLang="en-US" dirty="0" smtClean="0">
                <a:solidFill>
                  <a:schemeClr val="bg2">
                    <a:lumMod val="50000"/>
                  </a:schemeClr>
                </a:solidFill>
                <a:latin typeface="Meiryo" charset="-128"/>
                <a:ea typeface="Meiryo" charset="-128"/>
                <a:cs typeface="Meiryo" charset="-128"/>
              </a:rPr>
              <a:t>→要するに新規の人は反応</a:t>
            </a:r>
            <a:r>
              <a:rPr lang="ja-JP" altLang="en-US" dirty="0" smtClean="0">
                <a:solidFill>
                  <a:schemeClr val="bg2">
                    <a:lumMod val="50000"/>
                  </a:schemeClr>
                </a:solidFill>
                <a:latin typeface="Meiryo" charset="-128"/>
                <a:ea typeface="Meiryo" charset="-128"/>
                <a:cs typeface="Meiryo" charset="-128"/>
              </a:rPr>
              <a:t>を</a:t>
            </a:r>
            <a:r>
              <a:rPr lang="ja-JP" altLang="en-US" dirty="0" smtClean="0">
                <a:solidFill>
                  <a:schemeClr val="bg2">
                    <a:lumMod val="50000"/>
                  </a:schemeClr>
                </a:solidFill>
                <a:latin typeface="Meiryo" charset="-128"/>
                <a:ea typeface="Meiryo" charset="-128"/>
                <a:cs typeface="Meiryo" charset="-128"/>
              </a:rPr>
              <a:t>欲しがっている</a:t>
            </a:r>
            <a:r>
              <a:rPr lang="en-US" altLang="ja-JP" dirty="0" smtClean="0">
                <a:solidFill>
                  <a:schemeClr val="bg2">
                    <a:lumMod val="50000"/>
                  </a:schemeClr>
                </a:solidFill>
                <a:latin typeface="Meiryo" charset="-128"/>
                <a:ea typeface="Meiryo" charset="-128"/>
                <a:cs typeface="Meiryo" charset="-128"/>
              </a:rPr>
              <a:t>(?)</a:t>
            </a:r>
            <a:endParaRPr lang="en-US" altLang="ja-JP" dirty="0" smtClean="0">
              <a:solidFill>
                <a:schemeClr val="bg1">
                  <a:lumMod val="50000"/>
                </a:schemeClr>
              </a:solidFill>
              <a:latin typeface="Meiryo" charset="-128"/>
              <a:ea typeface="Meiryo" charset="-128"/>
              <a:cs typeface="Meiryo" charset="-128"/>
            </a:endParaRPr>
          </a:p>
          <a:p>
            <a:pPr marL="0" lvl="0" indent="0">
              <a:lnSpc>
                <a:spcPct val="100000"/>
              </a:lnSpc>
              <a:spcBef>
                <a:spcPts val="0"/>
              </a:spcBef>
              <a:buNone/>
              <a:defRPr/>
            </a:pPr>
            <a:endParaRPr lang="en-US" altLang="ja-JP" sz="1400" dirty="0" smtClean="0">
              <a:solidFill>
                <a:schemeClr val="bg1">
                  <a:lumMod val="50000"/>
                </a:schemeClr>
              </a:solidFill>
              <a:latin typeface="Meiryo" charset="-128"/>
              <a:ea typeface="Meiryo" charset="-128"/>
              <a:cs typeface="Meiryo" charset="-128"/>
            </a:endParaRPr>
          </a:p>
          <a:p>
            <a:pPr marL="0" lvl="0" indent="0">
              <a:lnSpc>
                <a:spcPct val="100000"/>
              </a:lnSpc>
              <a:spcBef>
                <a:spcPts val="0"/>
              </a:spcBef>
              <a:buNone/>
              <a:defRPr/>
            </a:pPr>
            <a:endParaRPr lang="en-US" altLang="ja-JP" sz="1400" dirty="0" smtClean="0">
              <a:solidFill>
                <a:schemeClr val="bg1">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a:solidFill>
                  <a:schemeClr val="bg2">
                    <a:lumMod val="50000"/>
                  </a:schemeClr>
                </a:solidFill>
                <a:latin typeface="Meiryo" charset="-128"/>
                <a:ea typeface="Meiryo" charset="-128"/>
                <a:cs typeface="Meiryo" charset="-128"/>
              </a:rPr>
              <a:t>	</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a:solidFill>
                <a:schemeClr val="bg2">
                  <a:lumMod val="50000"/>
                </a:schemeClr>
              </a:solidFill>
              <a:latin typeface="Meiryo" charset="-128"/>
              <a:ea typeface="Meiryo" charset="-128"/>
              <a:cs typeface="Meiryo" charset="-128"/>
            </a:endParaRPr>
          </a:p>
        </p:txBody>
      </p:sp>
      <p:sp>
        <p:nvSpPr>
          <p:cNvPr id="3" name="テキスト ボックス 2"/>
          <p:cNvSpPr txBox="1"/>
          <p:nvPr/>
        </p:nvSpPr>
        <p:spPr>
          <a:xfrm>
            <a:off x="797801" y="6056269"/>
            <a:ext cx="7548398" cy="600164"/>
          </a:xfrm>
          <a:prstGeom prst="rect">
            <a:avLst/>
          </a:prstGeom>
          <a:noFill/>
        </p:spPr>
        <p:txBody>
          <a:bodyPr wrap="square" rtlCol="0">
            <a:spAutoFit/>
          </a:bodyPr>
          <a:lstStyle/>
          <a:p>
            <a:r>
              <a:rPr kumimoji="1" lang="en-US" altLang="ja-JP" sz="1100" dirty="0" smtClean="0">
                <a:solidFill>
                  <a:schemeClr val="bg1">
                    <a:lumMod val="50000"/>
                  </a:schemeClr>
                </a:solidFill>
              </a:rPr>
              <a:t>[39]</a:t>
            </a:r>
            <a:r>
              <a:rPr lang="en-US" altLang="ja-JP" sz="1100" dirty="0" smtClean="0">
                <a:solidFill>
                  <a:schemeClr val="bg1">
                    <a:lumMod val="50000"/>
                  </a:schemeClr>
                </a:solidFill>
              </a:rPr>
              <a:t>  </a:t>
            </a:r>
            <a:r>
              <a:rPr lang="en-US" altLang="ja-JP" sz="1100" dirty="0">
                <a:solidFill>
                  <a:schemeClr val="bg1">
                    <a:lumMod val="50000"/>
                  </a:schemeClr>
                </a:solidFill>
              </a:rPr>
              <a:t>Joyce, E. and Kraut, R.E. Predicting </a:t>
            </a:r>
            <a:r>
              <a:rPr lang="en-US" altLang="ja-JP" sz="1100" dirty="0" smtClean="0">
                <a:solidFill>
                  <a:schemeClr val="bg1">
                    <a:lumMod val="50000"/>
                  </a:schemeClr>
                </a:solidFill>
              </a:rPr>
              <a:t>Continued </a:t>
            </a:r>
            <a:r>
              <a:rPr lang="en-US" altLang="ja-JP" sz="1100" dirty="0">
                <a:solidFill>
                  <a:schemeClr val="bg1">
                    <a:lumMod val="50000"/>
                  </a:schemeClr>
                </a:solidFill>
              </a:rPr>
              <a:t>Participation In Newsgroups. Journal of Computer-</a:t>
            </a:r>
            <a:br>
              <a:rPr lang="en-US" altLang="ja-JP" sz="1100" dirty="0">
                <a:solidFill>
                  <a:schemeClr val="bg1">
                    <a:lumMod val="50000"/>
                  </a:schemeClr>
                </a:solidFill>
              </a:rPr>
            </a:br>
            <a:r>
              <a:rPr lang="en-US" altLang="ja-JP" sz="1100" dirty="0">
                <a:solidFill>
                  <a:schemeClr val="bg1">
                    <a:lumMod val="50000"/>
                  </a:schemeClr>
                </a:solidFill>
              </a:rPr>
              <a:t>Mediated Communication 11, (2006), 2006. </a:t>
            </a:r>
          </a:p>
          <a:p>
            <a:endParaRPr kumimoji="1" lang="ja-JP" altLang="en-US" sz="1100" dirty="0">
              <a:solidFill>
                <a:schemeClr val="bg2">
                  <a:lumMod val="50000"/>
                </a:schemeClr>
              </a:solidFill>
            </a:endParaRPr>
          </a:p>
        </p:txBody>
      </p:sp>
    </p:spTree>
    <p:extLst>
      <p:ext uri="{BB962C8B-B14F-4D97-AF65-F5344CB8AC3E}">
        <p14:creationId xmlns:p14="http://schemas.microsoft.com/office/powerpoint/2010/main" val="1653185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8375" y="105101"/>
            <a:ext cx="7886700" cy="1325563"/>
          </a:xfrm>
        </p:spPr>
        <p:txBody>
          <a:bodyPr/>
          <a:lstStyle/>
          <a:p>
            <a:r>
              <a:rPr lang="ja-JP" altLang="en-US" dirty="0" smtClean="0">
                <a:solidFill>
                  <a:schemeClr val="bg2">
                    <a:lumMod val="50000"/>
                  </a:schemeClr>
                </a:solidFill>
                <a:latin typeface="Meiryo" charset="-128"/>
                <a:ea typeface="Meiryo" charset="-128"/>
                <a:cs typeface="Meiryo" charset="-128"/>
              </a:rPr>
              <a:t>研究目的</a:t>
            </a:r>
            <a:endParaRPr kumimoji="1" lang="ja-JP" altLang="en-US"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4</a:t>
            </a:fld>
            <a:endParaRPr kumimoji="1" lang="ja-JP" altLang="en-US"/>
          </a:p>
        </p:txBody>
      </p:sp>
      <p:sp>
        <p:nvSpPr>
          <p:cNvPr id="5" name="コンテンツ プレースホルダー 4"/>
          <p:cNvSpPr>
            <a:spLocks noGrp="1"/>
          </p:cNvSpPr>
          <p:nvPr>
            <p:ph idx="1"/>
          </p:nvPr>
        </p:nvSpPr>
        <p:spPr>
          <a:xfrm>
            <a:off x="628650" y="1566013"/>
            <a:ext cx="7886700" cy="4351338"/>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最初の</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投稿に対し、</a:t>
            </a:r>
            <a:r>
              <a:rPr lang="ja-JP" altLang="en-US" strike="sngStrike" dirty="0" smtClean="0">
                <a:solidFill>
                  <a:schemeClr val="bg2">
                    <a:lumMod val="50000"/>
                  </a:schemeClr>
                </a:solidFill>
                <a:latin typeface="Meiryo" charset="-128"/>
                <a:ea typeface="Meiryo" charset="-128"/>
                <a:cs typeface="Meiryo" charset="-128"/>
              </a:rPr>
              <a:t>返信率</a:t>
            </a:r>
            <a:r>
              <a:rPr lang="en-US" altLang="ja-JP" strike="sngStrike"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を</a:t>
            </a:r>
            <a:r>
              <a:rPr lang="ja-JP" altLang="en-US" dirty="0" smtClean="0">
                <a:solidFill>
                  <a:schemeClr val="bg2">
                    <a:lumMod val="50000"/>
                  </a:schemeClr>
                </a:solidFill>
                <a:latin typeface="Meiryo" charset="-128"/>
                <a:ea typeface="Meiryo" charset="-128"/>
                <a:cs typeface="Meiryo" charset="-128"/>
              </a:rPr>
              <a:t>高くするためのメトリクスを</a:t>
            </a:r>
            <a:r>
              <a:rPr lang="ja-JP" altLang="en-US" dirty="0" smtClean="0">
                <a:solidFill>
                  <a:schemeClr val="bg2">
                    <a:lumMod val="50000"/>
                  </a:schemeClr>
                </a:solidFill>
                <a:latin typeface="Meiryo" charset="-128"/>
                <a:ea typeface="Meiryo" charset="-128"/>
                <a:cs typeface="Meiryo" charset="-128"/>
              </a:rPr>
              <a:t>調査</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調査した内容を元に、返信率を高めるサポートをするツール</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ボット</a:t>
            </a:r>
            <a:r>
              <a:rPr lang="en-US" altLang="ja-JP" dirty="0" smtClean="0">
                <a:solidFill>
                  <a:schemeClr val="bg2">
                    <a:lumMod val="50000"/>
                  </a:schemeClr>
                </a:solidFill>
                <a:latin typeface="Meiryo" charset="-128"/>
                <a:ea typeface="Meiryo" charset="-128"/>
                <a:cs typeface="Meiryo" charset="-128"/>
              </a:rPr>
              <a:t>)</a:t>
            </a:r>
            <a:r>
              <a:rPr lang="ja-JP" altLang="en-US" dirty="0" smtClean="0">
                <a:solidFill>
                  <a:schemeClr val="bg2">
                    <a:lumMod val="50000"/>
                  </a:schemeClr>
                </a:solidFill>
                <a:latin typeface="Meiryo" charset="-128"/>
                <a:ea typeface="Meiryo" charset="-128"/>
                <a:cs typeface="Meiryo" charset="-128"/>
              </a:rPr>
              <a:t>を</a:t>
            </a:r>
            <a:r>
              <a:rPr lang="ja-JP" altLang="en-US" dirty="0" smtClean="0">
                <a:solidFill>
                  <a:schemeClr val="bg2">
                    <a:lumMod val="50000"/>
                  </a:schemeClr>
                </a:solidFill>
                <a:latin typeface="Meiryo" charset="-128"/>
                <a:ea typeface="Meiryo" charset="-128"/>
                <a:cs typeface="Meiryo" charset="-128"/>
              </a:rPr>
              <a:t>作成</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en-US" altLang="ja-JP" dirty="0">
                <a:solidFill>
                  <a:schemeClr val="bg2">
                    <a:lumMod val="50000"/>
                  </a:schemeClr>
                </a:solidFill>
                <a:latin typeface="Meiryo" charset="-128"/>
                <a:ea typeface="Meiryo" charset="-128"/>
                <a:cs typeface="Meiryo" charset="-128"/>
              </a:rPr>
              <a:t>	</a:t>
            </a:r>
            <a:r>
              <a:rPr lang="ja-JP" altLang="en-US" dirty="0" smtClean="0">
                <a:solidFill>
                  <a:schemeClr val="bg2">
                    <a:lumMod val="50000"/>
                  </a:schemeClr>
                </a:solidFill>
                <a:latin typeface="Meiryo" charset="-128"/>
                <a:ea typeface="Meiryo" charset="-128"/>
                <a:cs typeface="Meiryo" charset="-128"/>
              </a:rPr>
              <a:t>→投稿内容の推敲など</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a:solidFill>
                <a:schemeClr val="bg2">
                  <a:lumMod val="50000"/>
                </a:schemeClr>
              </a:solidFill>
              <a:latin typeface="Meiryo" charset="-128"/>
              <a:ea typeface="Meiryo" charset="-128"/>
              <a:cs typeface="Meiryo" charset="-128"/>
            </a:endParaRPr>
          </a:p>
        </p:txBody>
      </p:sp>
    </p:spTree>
    <p:extLst>
      <p:ext uri="{BB962C8B-B14F-4D97-AF65-F5344CB8AC3E}">
        <p14:creationId xmlns:p14="http://schemas.microsoft.com/office/powerpoint/2010/main" val="2132150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8375" y="105101"/>
            <a:ext cx="7886700" cy="1325563"/>
          </a:xfrm>
        </p:spPr>
        <p:txBody>
          <a:bodyPr/>
          <a:lstStyle/>
          <a:p>
            <a:r>
              <a:rPr lang="ja-JP" altLang="en-US" dirty="0" smtClean="0">
                <a:solidFill>
                  <a:schemeClr val="bg2">
                    <a:lumMod val="50000"/>
                  </a:schemeClr>
                </a:solidFill>
                <a:latin typeface="Meiryo" charset="-128"/>
                <a:ea typeface="Meiryo" charset="-128"/>
                <a:cs typeface="Meiryo" charset="-128"/>
              </a:rPr>
              <a:t>現在取り組んでいること</a:t>
            </a:r>
            <a:endParaRPr kumimoji="1" lang="ja-JP" altLang="en-US" sz="2000"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5</a:t>
            </a:fld>
            <a:endParaRPr kumimoji="1" lang="ja-JP" altLang="en-US"/>
          </a:p>
        </p:txBody>
      </p:sp>
      <p:sp>
        <p:nvSpPr>
          <p:cNvPr id="5" name="コンテンツ プレースホルダー 4"/>
          <p:cNvSpPr>
            <a:spLocks noGrp="1"/>
          </p:cNvSpPr>
          <p:nvPr>
            <p:ph idx="1"/>
          </p:nvPr>
        </p:nvSpPr>
        <p:spPr>
          <a:xfrm>
            <a:off x="628649" y="1566013"/>
            <a:ext cx="8420757" cy="4351338"/>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具体的なサポート手段</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r>
              <a:rPr lang="ja-JP" altLang="en-US" dirty="0" smtClean="0">
                <a:solidFill>
                  <a:schemeClr val="bg2">
                    <a:lumMod val="50000"/>
                  </a:schemeClr>
                </a:solidFill>
                <a:latin typeface="Meiryo" charset="-128"/>
                <a:ea typeface="Meiryo" charset="-128"/>
                <a:cs typeface="Meiryo" charset="-128"/>
              </a:rPr>
              <a:t>どのように新人を手伝えば成長しやすいか</a:t>
            </a:r>
            <a:endParaRPr lang="en-US" altLang="ja-JP" dirty="0" smtClean="0">
              <a:solidFill>
                <a:schemeClr val="bg2">
                  <a:lumMod val="50000"/>
                </a:schemeClr>
              </a:solidFill>
              <a:latin typeface="Meiryo" charset="-128"/>
              <a:ea typeface="Meiryo" charset="-128"/>
              <a:cs typeface="Meiryo"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ja-JP" dirty="0" smtClean="0">
              <a:solidFill>
                <a:schemeClr val="bg2">
                  <a:lumMod val="50000"/>
                </a:schemeClr>
              </a:solidFill>
              <a:latin typeface="Meiryo" charset="-128"/>
              <a:ea typeface="Meiryo" charset="-128"/>
              <a:cs typeface="Meiryo" charset="-128"/>
            </a:endParaRPr>
          </a:p>
          <a:p>
            <a:pPr marL="0" lvl="0" indent="0">
              <a:lnSpc>
                <a:spcPct val="100000"/>
              </a:lnSpc>
              <a:spcBef>
                <a:spcPts val="0"/>
              </a:spcBef>
              <a:buNone/>
              <a:defRPr/>
            </a:pPr>
            <a:r>
              <a:rPr lang="ja-JP" altLang="en-US" dirty="0">
                <a:solidFill>
                  <a:schemeClr val="bg2">
                    <a:lumMod val="50000"/>
                  </a:schemeClr>
                </a:solidFill>
                <a:latin typeface="Meiryo" charset="-128"/>
                <a:ea typeface="Meiryo" charset="-128"/>
                <a:cs typeface="Meiryo" charset="-128"/>
              </a:rPr>
              <a:t>プルリク</a:t>
            </a:r>
            <a:r>
              <a:rPr lang="en-US" altLang="ja-JP" dirty="0">
                <a:solidFill>
                  <a:schemeClr val="bg2">
                    <a:lumMod val="50000"/>
                  </a:schemeClr>
                </a:solidFill>
                <a:latin typeface="Meiryo" charset="-128"/>
                <a:ea typeface="Meiryo" charset="-128"/>
                <a:cs typeface="Meiryo" charset="-128"/>
              </a:rPr>
              <a:t>(</a:t>
            </a:r>
            <a:r>
              <a:rPr lang="ja-JP" altLang="en-US" dirty="0">
                <a:solidFill>
                  <a:schemeClr val="bg2">
                    <a:lumMod val="50000"/>
                  </a:schemeClr>
                </a:solidFill>
                <a:latin typeface="Meiryo" charset="-128"/>
                <a:ea typeface="Meiryo" charset="-128"/>
                <a:cs typeface="Meiryo" charset="-128"/>
              </a:rPr>
              <a:t>パッチ</a:t>
            </a:r>
            <a:r>
              <a:rPr lang="en-US" altLang="ja-JP" dirty="0">
                <a:solidFill>
                  <a:schemeClr val="bg2">
                    <a:lumMod val="50000"/>
                  </a:schemeClr>
                </a:solidFill>
                <a:latin typeface="Meiryo" charset="-128"/>
                <a:ea typeface="Meiryo" charset="-128"/>
                <a:cs typeface="Meiryo" charset="-128"/>
              </a:rPr>
              <a:t>)</a:t>
            </a:r>
            <a:r>
              <a:rPr lang="ja-JP" altLang="en-US" dirty="0">
                <a:solidFill>
                  <a:schemeClr val="bg2">
                    <a:lumMod val="50000"/>
                  </a:schemeClr>
                </a:solidFill>
                <a:latin typeface="Meiryo" charset="-128"/>
                <a:ea typeface="Meiryo" charset="-128"/>
                <a:cs typeface="Meiryo" charset="-128"/>
              </a:rPr>
              <a:t>・</a:t>
            </a:r>
            <a:r>
              <a:rPr lang="en-US" altLang="ja-JP" dirty="0">
                <a:solidFill>
                  <a:schemeClr val="bg2">
                    <a:lumMod val="50000"/>
                  </a:schemeClr>
                </a:solidFill>
                <a:latin typeface="Meiryo" charset="-128"/>
                <a:ea typeface="Meiryo" charset="-128"/>
                <a:cs typeface="Meiryo" charset="-128"/>
              </a:rPr>
              <a:t>Onboarding</a:t>
            </a:r>
            <a:r>
              <a:rPr lang="ja-JP" altLang="en-US" dirty="0">
                <a:solidFill>
                  <a:schemeClr val="bg2">
                    <a:lumMod val="50000"/>
                  </a:schemeClr>
                </a:solidFill>
                <a:latin typeface="Meiryo" charset="-128"/>
                <a:ea typeface="Meiryo" charset="-128"/>
                <a:cs typeface="Meiryo" charset="-128"/>
              </a:rPr>
              <a:t>関連の</a:t>
            </a:r>
            <a:endParaRPr lang="en-US" altLang="ja-JP" dirty="0">
              <a:solidFill>
                <a:schemeClr val="bg2">
                  <a:lumMod val="50000"/>
                </a:schemeClr>
              </a:solidFill>
              <a:latin typeface="Meiryo" charset="-128"/>
              <a:ea typeface="Meiryo" charset="-128"/>
              <a:cs typeface="Meiryo" charset="-128"/>
            </a:endParaRPr>
          </a:p>
          <a:p>
            <a:pPr marL="0" lvl="0" indent="0">
              <a:lnSpc>
                <a:spcPct val="100000"/>
              </a:lnSpc>
              <a:spcBef>
                <a:spcPts val="0"/>
              </a:spcBef>
              <a:buNone/>
              <a:defRPr/>
            </a:pPr>
            <a:r>
              <a:rPr lang="ja-JP" altLang="en-US" dirty="0">
                <a:solidFill>
                  <a:schemeClr val="bg2">
                    <a:lumMod val="50000"/>
                  </a:schemeClr>
                </a:solidFill>
                <a:latin typeface="Meiryo" charset="-128"/>
                <a:ea typeface="Meiryo" charset="-128"/>
                <a:cs typeface="Meiryo" charset="-128"/>
              </a:rPr>
              <a:t>論文のサーベイ</a:t>
            </a:r>
            <a:endParaRPr lang="en-US" altLang="ja-JP" dirty="0">
              <a:solidFill>
                <a:schemeClr val="bg2">
                  <a:lumMod val="50000"/>
                </a:schemeClr>
              </a:solidFill>
              <a:latin typeface="Meiryo" charset="-128"/>
              <a:ea typeface="Meiryo" charset="-128"/>
              <a:cs typeface="Meiryo" charset="-128"/>
            </a:endParaRPr>
          </a:p>
          <a:p>
            <a:pPr marL="0" lvl="0" indent="0">
              <a:lnSpc>
                <a:spcPct val="100000"/>
              </a:lnSpc>
              <a:spcBef>
                <a:spcPts val="0"/>
              </a:spcBef>
              <a:buNone/>
              <a:defRPr/>
            </a:pPr>
            <a:r>
              <a:rPr lang="en-US" altLang="ja-JP" dirty="0">
                <a:solidFill>
                  <a:schemeClr val="bg2">
                    <a:lumMod val="50000"/>
                  </a:schemeClr>
                </a:solidFill>
                <a:latin typeface="Meiryo" charset="-128"/>
                <a:ea typeface="Meiryo" charset="-128"/>
                <a:cs typeface="Meiryo" charset="-128"/>
              </a:rPr>
              <a:t>	using gamification~</a:t>
            </a:r>
            <a:r>
              <a:rPr lang="ja-JP" altLang="en-US" dirty="0">
                <a:solidFill>
                  <a:schemeClr val="bg2">
                    <a:lumMod val="50000"/>
                  </a:schemeClr>
                </a:solidFill>
                <a:latin typeface="Meiryo" charset="-128"/>
                <a:ea typeface="Meiryo" charset="-128"/>
                <a:cs typeface="Meiryo" charset="-128"/>
              </a:rPr>
              <a:t>が</a:t>
            </a:r>
            <a:r>
              <a:rPr lang="ja-JP" altLang="en-US" dirty="0" smtClean="0">
                <a:solidFill>
                  <a:schemeClr val="bg2">
                    <a:lumMod val="50000"/>
                  </a:schemeClr>
                </a:solidFill>
                <a:latin typeface="Meiryo" charset="-128"/>
                <a:ea typeface="Meiryo" charset="-128"/>
                <a:cs typeface="Meiryo" charset="-128"/>
              </a:rPr>
              <a:t>面白そう</a:t>
            </a:r>
            <a:endParaRPr lang="en-US" altLang="ja-JP" dirty="0">
              <a:solidFill>
                <a:schemeClr val="bg2">
                  <a:lumMod val="50000"/>
                </a:schemeClr>
              </a:solidFill>
              <a:latin typeface="Meiryo" charset="-128"/>
              <a:ea typeface="Meiryo" charset="-128"/>
              <a:cs typeface="Meiryo" charset="-128"/>
            </a:endParaRPr>
          </a:p>
        </p:txBody>
      </p:sp>
    </p:spTree>
    <p:extLst>
      <p:ext uri="{BB962C8B-B14F-4D97-AF65-F5344CB8AC3E}">
        <p14:creationId xmlns:p14="http://schemas.microsoft.com/office/powerpoint/2010/main" val="536860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8375" y="105101"/>
            <a:ext cx="7886700" cy="1325563"/>
          </a:xfrm>
        </p:spPr>
        <p:txBody>
          <a:bodyPr/>
          <a:lstStyle/>
          <a:p>
            <a:r>
              <a:rPr lang="ja-JP" altLang="en-US" dirty="0" smtClean="0">
                <a:solidFill>
                  <a:schemeClr val="bg2">
                    <a:lumMod val="50000"/>
                  </a:schemeClr>
                </a:solidFill>
                <a:latin typeface="Meiryo" charset="-128"/>
                <a:ea typeface="Meiryo" charset="-128"/>
                <a:cs typeface="Meiryo" charset="-128"/>
              </a:rPr>
              <a:t>アプローチ</a:t>
            </a:r>
            <a:endParaRPr kumimoji="1" lang="ja-JP" altLang="en-US" dirty="0">
              <a:solidFill>
                <a:schemeClr val="bg2">
                  <a:lumMod val="50000"/>
                </a:schemeClr>
              </a:solidFill>
              <a:latin typeface="Meiryo" charset="-128"/>
              <a:ea typeface="Meiryo" charset="-128"/>
              <a:cs typeface="Meiryo" charset="-128"/>
            </a:endParaRPr>
          </a:p>
        </p:txBody>
      </p:sp>
      <p:sp>
        <p:nvSpPr>
          <p:cNvPr id="4" name="スライド番号プレースホルダー 3"/>
          <p:cNvSpPr>
            <a:spLocks noGrp="1"/>
          </p:cNvSpPr>
          <p:nvPr>
            <p:ph type="sldNum" sz="quarter" idx="12"/>
          </p:nvPr>
        </p:nvSpPr>
        <p:spPr/>
        <p:txBody>
          <a:bodyPr/>
          <a:lstStyle/>
          <a:p>
            <a:fld id="{B1284535-81FD-2843-B5D0-1911875975FE}" type="slidenum">
              <a:rPr kumimoji="1" lang="ja-JP" altLang="en-US" smtClean="0"/>
              <a:t>6</a:t>
            </a:fld>
            <a:endParaRPr kumimoji="1" lang="ja-JP" altLang="en-US"/>
          </a:p>
        </p:txBody>
      </p:sp>
      <p:sp>
        <p:nvSpPr>
          <p:cNvPr id="6" name="円柱 5"/>
          <p:cNvSpPr/>
          <p:nvPr/>
        </p:nvSpPr>
        <p:spPr>
          <a:xfrm>
            <a:off x="3140765" y="1102672"/>
            <a:ext cx="2077278" cy="655983"/>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mtClean="0"/>
              <a:t>プルリク</a:t>
            </a:r>
            <a:endParaRPr kumimoji="1" lang="ja-JP" altLang="en-US"/>
          </a:p>
        </p:txBody>
      </p:sp>
      <p:cxnSp>
        <p:nvCxnSpPr>
          <p:cNvPr id="8" name="直線矢印コネクタ 7"/>
          <p:cNvCxnSpPr/>
          <p:nvPr/>
        </p:nvCxnSpPr>
        <p:spPr>
          <a:xfrm flipH="1">
            <a:off x="1868557" y="1967948"/>
            <a:ext cx="1451113" cy="125466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9" name="直線矢印コネクタ 8"/>
          <p:cNvCxnSpPr/>
          <p:nvPr/>
        </p:nvCxnSpPr>
        <p:spPr>
          <a:xfrm flipH="1">
            <a:off x="2840173" y="1967948"/>
            <a:ext cx="1121815" cy="225618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0" name="直線矢印コネクタ 9"/>
          <p:cNvCxnSpPr/>
          <p:nvPr/>
        </p:nvCxnSpPr>
        <p:spPr>
          <a:xfrm>
            <a:off x="4731027" y="1967948"/>
            <a:ext cx="109329" cy="163916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1" name="直線矢印コネクタ 10"/>
          <p:cNvCxnSpPr/>
          <p:nvPr/>
        </p:nvCxnSpPr>
        <p:spPr>
          <a:xfrm>
            <a:off x="5024231" y="1967948"/>
            <a:ext cx="1903343" cy="128711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6" name="円柱 15"/>
          <p:cNvSpPr/>
          <p:nvPr/>
        </p:nvSpPr>
        <p:spPr>
          <a:xfrm>
            <a:off x="378375" y="3431909"/>
            <a:ext cx="2077278" cy="655983"/>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すぐにマージ</a:t>
            </a:r>
            <a:endParaRPr kumimoji="1" lang="ja-JP" altLang="en-US" dirty="0"/>
          </a:p>
        </p:txBody>
      </p:sp>
      <p:sp>
        <p:nvSpPr>
          <p:cNvPr id="17" name="テキスト ボックス 16"/>
          <p:cNvSpPr txBox="1"/>
          <p:nvPr/>
        </p:nvSpPr>
        <p:spPr>
          <a:xfrm>
            <a:off x="5609397" y="1639957"/>
            <a:ext cx="2655678" cy="369332"/>
          </a:xfrm>
          <a:prstGeom prst="rect">
            <a:avLst/>
          </a:prstGeom>
          <a:noFill/>
        </p:spPr>
        <p:txBody>
          <a:bodyPr wrap="square" rtlCol="0">
            <a:spAutoFit/>
          </a:bodyPr>
          <a:lstStyle/>
          <a:p>
            <a:r>
              <a:rPr kumimoji="1" lang="ja-JP" altLang="en-US" dirty="0" smtClean="0"/>
              <a:t>プルリクを分類</a:t>
            </a:r>
            <a:endParaRPr kumimoji="1" lang="ja-JP" altLang="en-US" dirty="0"/>
          </a:p>
        </p:txBody>
      </p:sp>
      <p:sp>
        <p:nvSpPr>
          <p:cNvPr id="18" name="円柱 17"/>
          <p:cNvSpPr/>
          <p:nvPr/>
        </p:nvSpPr>
        <p:spPr>
          <a:xfrm>
            <a:off x="1730097" y="4342187"/>
            <a:ext cx="2077278" cy="881674"/>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話し合いのあと</a:t>
            </a:r>
            <a:endParaRPr kumimoji="1" lang="en-US" altLang="ja-JP" dirty="0" smtClean="0"/>
          </a:p>
          <a:p>
            <a:pPr algn="ctr"/>
            <a:r>
              <a:rPr lang="ja-JP" altLang="en-US" dirty="0" smtClean="0"/>
              <a:t>マージ</a:t>
            </a:r>
            <a:endParaRPr kumimoji="1" lang="ja-JP" altLang="en-US" dirty="0"/>
          </a:p>
        </p:txBody>
      </p:sp>
      <p:sp>
        <p:nvSpPr>
          <p:cNvPr id="21" name="円柱 20"/>
          <p:cNvSpPr/>
          <p:nvPr/>
        </p:nvSpPr>
        <p:spPr>
          <a:xfrm>
            <a:off x="4321725" y="4342187"/>
            <a:ext cx="2077278" cy="881674"/>
          </a:xfrm>
          <a:prstGeom prst="ca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mtClean="0"/>
              <a:t>マージされない</a:t>
            </a:r>
            <a:endParaRPr kumimoji="1" lang="ja-JP" altLang="en-US" dirty="0"/>
          </a:p>
        </p:txBody>
      </p:sp>
    </p:spTree>
    <p:extLst>
      <p:ext uri="{BB962C8B-B14F-4D97-AF65-F5344CB8AC3E}">
        <p14:creationId xmlns:p14="http://schemas.microsoft.com/office/powerpoint/2010/main" val="1601441932"/>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1374</TotalTime>
  <Words>226</Words>
  <Application>Microsoft Macintosh PowerPoint</Application>
  <PresentationFormat>画面に合わせる (4:3)</PresentationFormat>
  <Paragraphs>60</Paragraphs>
  <Slides>6</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vt:i4>
      </vt:variant>
    </vt:vector>
  </HeadingPairs>
  <TitlesOfParts>
    <vt:vector size="14" baseType="lpstr">
      <vt:lpstr>Calibri</vt:lpstr>
      <vt:lpstr>Calibri Light</vt:lpstr>
      <vt:lpstr>Meiryo</vt:lpstr>
      <vt:lpstr>Yu Gothic</vt:lpstr>
      <vt:lpstr>游ゴシック</vt:lpstr>
      <vt:lpstr>游ゴシック Light</vt:lpstr>
      <vt:lpstr>Arial</vt:lpstr>
      <vt:lpstr>ホワイト</vt:lpstr>
      <vt:lpstr>研究発表</vt:lpstr>
      <vt:lpstr>背景</vt:lpstr>
      <vt:lpstr>問題</vt:lpstr>
      <vt:lpstr>研究目的</vt:lpstr>
      <vt:lpstr>現在取り組んでいること</vt:lpstr>
      <vt:lpstr>アプローチ</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山﨑　大輝</dc:creator>
  <cp:lastModifiedBy>山﨑　大輝</cp:lastModifiedBy>
  <cp:revision>26</cp:revision>
  <dcterms:created xsi:type="dcterms:W3CDTF">2017-06-28T08:34:13Z</dcterms:created>
  <dcterms:modified xsi:type="dcterms:W3CDTF">2017-09-06T00:43:12Z</dcterms:modified>
</cp:coreProperties>
</file>