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9" r:id="rId4"/>
    <p:sldId id="258" r:id="rId5"/>
    <p:sldId id="260" r:id="rId6"/>
    <p:sldId id="262" r:id="rId7"/>
    <p:sldId id="261" r:id="rId8"/>
    <p:sldId id="263" r:id="rId9"/>
    <p:sldId id="264" r:id="rId10"/>
    <p:sldId id="265" r:id="rId11"/>
    <p:sldId id="266" r:id="rId12"/>
    <p:sldId id="267" r:id="rId13"/>
    <p:sldId id="270" r:id="rId14"/>
    <p:sldId id="271" r:id="rId15"/>
    <p:sldId id="272" r:id="rId16"/>
    <p:sldId id="273" r:id="rId17"/>
    <p:sldId id="274" r:id="rId1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4709"/>
  </p:clrMru>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54"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13117799-B1E5-4AD4-911B-4193D30898BB}" type="datetimeFigureOut">
              <a:rPr kumimoji="1" lang="ja-JP" altLang="en-US" smtClean="0"/>
              <a:pPr/>
              <a:t>2014/1/9</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3604F6E2-75EA-4BD5-B87D-A83224AD77A4}"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13117799-B1E5-4AD4-911B-4193D30898BB}" type="datetimeFigureOut">
              <a:rPr kumimoji="1" lang="ja-JP" altLang="en-US" smtClean="0"/>
              <a:pPr/>
              <a:t>2014/1/9</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3604F6E2-75EA-4BD5-B87D-A83224AD77A4}"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13117799-B1E5-4AD4-911B-4193D30898BB}" type="datetimeFigureOut">
              <a:rPr kumimoji="1" lang="ja-JP" altLang="en-US" smtClean="0"/>
              <a:pPr/>
              <a:t>2014/1/9</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3604F6E2-75EA-4BD5-B87D-A83224AD77A4}"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13117799-B1E5-4AD4-911B-4193D30898BB}" type="datetimeFigureOut">
              <a:rPr kumimoji="1" lang="ja-JP" altLang="en-US" smtClean="0"/>
              <a:pPr/>
              <a:t>2014/1/9</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3604F6E2-75EA-4BD5-B87D-A83224AD77A4}"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a:bodyPr>
          <a:lstStyle/>
          <a:p>
            <a:r>
              <a:rPr kumimoji="1" lang="en-US" altLang="ja-JP" sz="2400" dirty="0" smtClean="0"/>
              <a:t>Java</a:t>
            </a:r>
            <a:r>
              <a:rPr kumimoji="1" lang="ja-JP" altLang="en-US" sz="2400" dirty="0" smtClean="0"/>
              <a:t>プログラムのアクセス修飾子過剰性分析ツール</a:t>
            </a:r>
            <a:r>
              <a:rPr kumimoji="1" lang="en-US" altLang="ja-JP" sz="2400" dirty="0" err="1" smtClean="0"/>
              <a:t>Modi</a:t>
            </a:r>
            <a:r>
              <a:rPr kumimoji="1" lang="en-US" altLang="ja-JP" sz="2400" dirty="0" smtClean="0"/>
              <a:t> Checker</a:t>
            </a:r>
            <a:r>
              <a:rPr kumimoji="1" lang="ja-JP" altLang="en-US" sz="2400" dirty="0" smtClean="0"/>
              <a:t>の機能拡張とその応用例</a:t>
            </a:r>
            <a:endParaRPr kumimoji="1" lang="ja-JP" altLang="en-US" sz="2400" dirty="0"/>
          </a:p>
        </p:txBody>
      </p:sp>
      <p:sp>
        <p:nvSpPr>
          <p:cNvPr id="3" name="サブタイトル 2"/>
          <p:cNvSpPr>
            <a:spLocks noGrp="1"/>
          </p:cNvSpPr>
          <p:nvPr>
            <p:ph type="subTitle" idx="1"/>
          </p:nvPr>
        </p:nvSpPr>
        <p:spPr>
          <a:xfrm>
            <a:off x="1115616" y="5085184"/>
            <a:ext cx="7128792" cy="648072"/>
          </a:xfrm>
        </p:spPr>
        <p:txBody>
          <a:bodyPr>
            <a:normAutofit fontScale="92500" lnSpcReduction="20000"/>
          </a:bodyPr>
          <a:lstStyle/>
          <a:p>
            <a:r>
              <a:rPr kumimoji="1" lang="ja-JP" altLang="en-US" dirty="0" smtClean="0"/>
              <a:t>大阪大学情報工学科研究科</a:t>
            </a:r>
            <a:r>
              <a:rPr kumimoji="1" lang="en-US" altLang="ja-JP" dirty="0" smtClean="0"/>
              <a:t>: </a:t>
            </a:r>
            <a:r>
              <a:rPr kumimoji="1" lang="ja-JP" altLang="en-US" dirty="0" smtClean="0"/>
              <a:t>小堀</a:t>
            </a:r>
            <a:r>
              <a:rPr lang="ja-JP" altLang="en-US" dirty="0" smtClean="0"/>
              <a:t> </a:t>
            </a:r>
            <a:r>
              <a:rPr kumimoji="1" lang="ja-JP" altLang="en-US" dirty="0" smtClean="0"/>
              <a:t>一雄  石居</a:t>
            </a:r>
            <a:r>
              <a:rPr lang="ja-JP" altLang="en-US" dirty="0" smtClean="0"/>
              <a:t> </a:t>
            </a:r>
            <a:r>
              <a:rPr kumimoji="1" lang="ja-JP" altLang="en-US" dirty="0" smtClean="0"/>
              <a:t>達也  松下  誠</a:t>
            </a:r>
            <a:endParaRPr kumimoji="1" lang="en-US" altLang="ja-JP" dirty="0" smtClean="0"/>
          </a:p>
          <a:p>
            <a:r>
              <a:rPr kumimoji="1" lang="ja-JP" altLang="en-US" dirty="0" smtClean="0"/>
              <a:t>　井上 克郎</a:t>
            </a:r>
            <a:endParaRPr kumimoji="1" lang="en-US" altLang="ja-JP" dirty="0" smtClean="0"/>
          </a:p>
        </p:txBody>
      </p:sp>
      <p:sp>
        <p:nvSpPr>
          <p:cNvPr id="4" name="テキスト ボックス 3"/>
          <p:cNvSpPr txBox="1"/>
          <p:nvPr/>
        </p:nvSpPr>
        <p:spPr>
          <a:xfrm>
            <a:off x="899592" y="6021288"/>
            <a:ext cx="5256584" cy="369332"/>
          </a:xfrm>
          <a:prstGeom prst="rect">
            <a:avLst/>
          </a:prstGeom>
          <a:noFill/>
        </p:spPr>
        <p:txBody>
          <a:bodyPr wrap="square" rtlCol="0">
            <a:spAutoFit/>
          </a:bodyPr>
          <a:lstStyle/>
          <a:p>
            <a:r>
              <a:rPr lang="en-US" altLang="ja-JP" dirty="0">
                <a:latin typeface="游明朝" pitchFamily="18" charset="-128"/>
                <a:ea typeface="游明朝" pitchFamily="18" charset="-128"/>
              </a:rPr>
              <a:t>2013/8/10 </a:t>
            </a:r>
            <a:r>
              <a:rPr lang="ja-JP" altLang="en-US" dirty="0" smtClean="0">
                <a:latin typeface="游明朝" pitchFamily="18" charset="-128"/>
                <a:ea typeface="游明朝" pitchFamily="18" charset="-128"/>
              </a:rPr>
              <a:t>　</a:t>
            </a:r>
            <a:r>
              <a:rPr lang="en-US" altLang="ja-JP" dirty="0">
                <a:latin typeface="游明朝" pitchFamily="18" charset="-128"/>
                <a:ea typeface="游明朝" pitchFamily="18" charset="-128"/>
              </a:rPr>
              <a:t> SEC Journal Vol.9, No.2, pp.90-97</a:t>
            </a:r>
            <a:endParaRPr kumimoji="1" lang="ja-JP" altLang="en-US" dirty="0">
              <a:latin typeface="游明朝" pitchFamily="18" charset="-128"/>
              <a:ea typeface="游明朝" pitchFamily="18"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pPr algn="just"/>
            <a:r>
              <a:rPr lang="en-US" altLang="ja-JP" sz="2400" dirty="0" smtClean="0"/>
              <a:t>Java</a:t>
            </a:r>
            <a:r>
              <a:rPr lang="ja-JP" altLang="en-US" sz="2400" dirty="0" smtClean="0"/>
              <a:t>言語には</a:t>
            </a:r>
            <a:r>
              <a:rPr lang="en-US" altLang="ja-JP" sz="2400" dirty="0" smtClean="0"/>
              <a:t>public, protected, private</a:t>
            </a:r>
            <a:r>
              <a:rPr lang="ja-JP" altLang="en-US" sz="2400" dirty="0" smtClean="0"/>
              <a:t>などのアクセス修飾子があるが、テスト時に不適切なアクセスを行ってしまうことがある。</a:t>
            </a:r>
            <a:endParaRPr lang="en-US" altLang="ja-JP" sz="2400" dirty="0" smtClean="0"/>
          </a:p>
          <a:p>
            <a:pPr algn="just"/>
            <a:endParaRPr lang="en-US" altLang="ja-JP" sz="2400" dirty="0" smtClean="0"/>
          </a:p>
          <a:p>
            <a:pPr algn="just"/>
            <a:r>
              <a:rPr lang="ja-JP" altLang="en-US" sz="2400" dirty="0" smtClean="0"/>
              <a:t>ソースコードの規模が大きいと、すべてのメソッドに対して正確なアクセス修飾子を設定することが困難である。</a:t>
            </a:r>
            <a:endParaRPr lang="en-US" altLang="ja-JP" sz="2400" dirty="0" smtClean="0"/>
          </a:p>
          <a:p>
            <a:pPr algn="just"/>
            <a:endParaRPr lang="en-US" altLang="ja-JP" sz="2400" dirty="0" smtClean="0"/>
          </a:p>
          <a:p>
            <a:pPr algn="just"/>
            <a:r>
              <a:rPr lang="ja-JP" altLang="en-US" sz="2400" dirty="0" smtClean="0"/>
              <a:t>支援が必要である。</a:t>
            </a:r>
            <a:endParaRPr lang="en-US" altLang="ja-JP" sz="2400" dirty="0" smtClean="0"/>
          </a:p>
          <a:p>
            <a:endParaRPr lang="en-US" altLang="ja-JP" sz="2400" dirty="0" smtClean="0"/>
          </a:p>
          <a:p>
            <a:endParaRPr lang="en-US" altLang="ja-JP" sz="2400" dirty="0" smtClean="0"/>
          </a:p>
          <a:p>
            <a:endParaRPr lang="en-US" altLang="ja-JP" sz="2400" dirty="0" smtClean="0"/>
          </a:p>
          <a:p>
            <a:endParaRPr lang="en-US" altLang="ja-JP" dirty="0" smtClean="0"/>
          </a:p>
          <a:p>
            <a:endParaRPr lang="en-US" altLang="ja-JP" dirty="0" smtClean="0"/>
          </a:p>
          <a:p>
            <a:endParaRPr lang="en-US" altLang="ja-JP" dirty="0" smtClean="0"/>
          </a:p>
        </p:txBody>
      </p:sp>
      <p:pic>
        <p:nvPicPr>
          <p:cNvPr id="4" name="コンテンツ プレースホルダ 7" descr="bandicam 2013-12-31 21-25-17-170.png"/>
          <p:cNvPicPr>
            <a:picLocks noChangeAspect="1"/>
          </p:cNvPicPr>
          <p:nvPr/>
        </p:nvPicPr>
        <p:blipFill>
          <a:blip r:embed="rId2" cstate="print"/>
          <a:stretch>
            <a:fillRect/>
          </a:stretch>
        </p:blipFill>
        <p:spPr>
          <a:xfrm>
            <a:off x="4427984" y="4116883"/>
            <a:ext cx="4108326" cy="2126556"/>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アクセス修飾子によって引き起こされる問題</a:t>
            </a:r>
            <a:endParaRPr kumimoji="1" lang="ja-JP" altLang="en-US" dirty="0"/>
          </a:p>
        </p:txBody>
      </p:sp>
      <p:sp>
        <p:nvSpPr>
          <p:cNvPr id="10" name="コンテンツ プレースホルダ 9"/>
          <p:cNvSpPr>
            <a:spLocks noGrp="1"/>
          </p:cNvSpPr>
          <p:nvPr>
            <p:ph sz="quarter" idx="1"/>
          </p:nvPr>
        </p:nvSpPr>
        <p:spPr>
          <a:xfrm>
            <a:off x="457200" y="1219200"/>
            <a:ext cx="8229600" cy="5638800"/>
          </a:xfrm>
        </p:spPr>
        <p:txBody>
          <a:bodyPr>
            <a:normAutofit/>
          </a:bodyPr>
          <a:lstStyle/>
          <a:p>
            <a:pPr algn="just"/>
            <a:r>
              <a:rPr kumimoji="1" lang="ja-JP" altLang="en-US" sz="2400" dirty="0" smtClean="0"/>
              <a:t>３つのメソッドを持つクラス</a:t>
            </a:r>
            <a:r>
              <a:rPr kumimoji="1" lang="en-US" altLang="ja-JP" sz="2400" dirty="0" smtClean="0"/>
              <a:t>X</a:t>
            </a:r>
            <a:r>
              <a:rPr kumimoji="1" lang="ja-JP" altLang="en-US" sz="2400" dirty="0" smtClean="0"/>
              <a:t>を例に説明する。</a:t>
            </a:r>
            <a:endParaRPr kumimoji="1" lang="en-US" altLang="ja-JP" sz="2400" dirty="0" smtClean="0"/>
          </a:p>
          <a:p>
            <a:pPr>
              <a:buNone/>
            </a:pPr>
            <a:r>
              <a:rPr lang="en-US" altLang="ja-JP" sz="1600" dirty="0" smtClean="0"/>
              <a:t>public</a:t>
            </a:r>
            <a:r>
              <a:rPr lang="ja-JP" altLang="en-US" sz="1600" dirty="0" smtClean="0"/>
              <a:t>　</a:t>
            </a:r>
            <a:r>
              <a:rPr lang="en-US" altLang="ja-JP" sz="1600" dirty="0" smtClean="0"/>
              <a:t>class X{</a:t>
            </a:r>
          </a:p>
          <a:p>
            <a:pPr>
              <a:buNone/>
            </a:pPr>
            <a:r>
              <a:rPr kumimoji="1" lang="en-US" altLang="ja-JP" sz="1600" dirty="0" smtClean="0"/>
              <a:t>     private String y = null;</a:t>
            </a:r>
          </a:p>
          <a:p>
            <a:pPr>
              <a:buNone/>
            </a:pPr>
            <a:r>
              <a:rPr lang="en-US" altLang="ja-JP" sz="1600" dirty="0" smtClean="0"/>
              <a:t> </a:t>
            </a:r>
          </a:p>
          <a:p>
            <a:pPr>
              <a:buNone/>
            </a:pPr>
            <a:r>
              <a:rPr lang="en-US" altLang="ja-JP" sz="1600" dirty="0" smtClean="0"/>
              <a:t>     </a:t>
            </a:r>
            <a:r>
              <a:rPr lang="en-US" altLang="ja-JP" sz="1600" dirty="0" smtClean="0">
                <a:solidFill>
                  <a:srgbClr val="00B0F0"/>
                </a:solidFill>
              </a:rPr>
              <a:t>private method A</a:t>
            </a:r>
            <a:r>
              <a:rPr lang="en-US" altLang="ja-JP" sz="1600" dirty="0" smtClean="0"/>
              <a:t>( ){</a:t>
            </a:r>
          </a:p>
          <a:p>
            <a:pPr>
              <a:buNone/>
            </a:pPr>
            <a:r>
              <a:rPr lang="en-US" altLang="ja-JP" sz="1600" dirty="0" smtClean="0"/>
              <a:t>     y=new String (“hello”); </a:t>
            </a:r>
          </a:p>
          <a:p>
            <a:pPr>
              <a:buNone/>
            </a:pPr>
            <a:r>
              <a:rPr lang="ja-JP" altLang="en-US" sz="1600" dirty="0" smtClean="0"/>
              <a:t>　   </a:t>
            </a:r>
            <a:r>
              <a:rPr lang="en-US" altLang="ja-JP" sz="1600" dirty="0" smtClean="0"/>
              <a:t>} </a:t>
            </a:r>
          </a:p>
          <a:p>
            <a:pPr>
              <a:buNone/>
            </a:pPr>
            <a:endParaRPr lang="en-US" altLang="ja-JP" sz="1600" dirty="0" smtClean="0"/>
          </a:p>
          <a:p>
            <a:pPr>
              <a:buNone/>
            </a:pPr>
            <a:r>
              <a:rPr lang="en-US" altLang="ja-JP" sz="1600" dirty="0" smtClean="0">
                <a:solidFill>
                  <a:srgbClr val="00B050"/>
                </a:solidFill>
              </a:rPr>
              <a:t>     public method B</a:t>
            </a:r>
            <a:r>
              <a:rPr lang="en-US" altLang="ja-JP" sz="1600" dirty="0" smtClean="0"/>
              <a:t>(){</a:t>
            </a:r>
          </a:p>
          <a:p>
            <a:pPr>
              <a:buNone/>
            </a:pPr>
            <a:r>
              <a:rPr lang="en-US" altLang="ja-JP" sz="1600" dirty="0" smtClean="0"/>
              <a:t>     </a:t>
            </a:r>
            <a:r>
              <a:rPr lang="en-US" altLang="ja-JP" sz="1600" dirty="0" err="1" smtClean="0"/>
              <a:t>y.Length</a:t>
            </a:r>
            <a:r>
              <a:rPr lang="en-US" altLang="ja-JP" sz="1600" dirty="0" smtClean="0"/>
              <a:t>( );</a:t>
            </a:r>
          </a:p>
          <a:p>
            <a:pPr>
              <a:buNone/>
            </a:pPr>
            <a:r>
              <a:rPr lang="en-US" altLang="ja-JP" sz="1600" dirty="0" smtClean="0"/>
              <a:t>     }</a:t>
            </a:r>
          </a:p>
          <a:p>
            <a:pPr>
              <a:buNone/>
            </a:pPr>
            <a:r>
              <a:rPr lang="en-US" altLang="ja-JP" sz="1600" dirty="0" smtClean="0"/>
              <a:t>     </a:t>
            </a:r>
            <a:r>
              <a:rPr lang="en-US" altLang="ja-JP" sz="1600" dirty="0" smtClean="0">
                <a:solidFill>
                  <a:srgbClr val="FFC000"/>
                </a:solidFill>
              </a:rPr>
              <a:t>public method C</a:t>
            </a:r>
            <a:r>
              <a:rPr lang="en-US" altLang="ja-JP" sz="1600" dirty="0" smtClean="0"/>
              <a:t>( ){</a:t>
            </a:r>
          </a:p>
          <a:p>
            <a:pPr>
              <a:buNone/>
            </a:pPr>
            <a:r>
              <a:rPr kumimoji="1" lang="en-US" altLang="ja-JP" sz="1600" dirty="0" smtClean="0"/>
              <a:t>     </a:t>
            </a:r>
            <a:r>
              <a:rPr kumimoji="1" lang="en-US" altLang="ja-JP" sz="1600" dirty="0" err="1" smtClean="0"/>
              <a:t>this.method</a:t>
            </a:r>
            <a:r>
              <a:rPr kumimoji="1" lang="en-US" altLang="ja-JP" sz="1600" dirty="0" smtClean="0"/>
              <a:t> A( );</a:t>
            </a:r>
          </a:p>
          <a:p>
            <a:pPr>
              <a:buNone/>
            </a:pPr>
            <a:r>
              <a:rPr lang="en-US" altLang="ja-JP" sz="1600" dirty="0" smtClean="0"/>
              <a:t>     </a:t>
            </a:r>
            <a:r>
              <a:rPr lang="en-US" altLang="ja-JP" sz="1600" dirty="0" err="1" smtClean="0"/>
              <a:t>this.method</a:t>
            </a:r>
            <a:r>
              <a:rPr lang="en-US" altLang="ja-JP" sz="1600" dirty="0" smtClean="0"/>
              <a:t> B( );</a:t>
            </a:r>
          </a:p>
          <a:p>
            <a:pPr>
              <a:buNone/>
            </a:pPr>
            <a:r>
              <a:rPr lang="en-US" altLang="ja-JP" sz="1600" dirty="0" smtClean="0"/>
              <a:t>     }</a:t>
            </a:r>
          </a:p>
          <a:p>
            <a:pPr>
              <a:buNone/>
            </a:pPr>
            <a:r>
              <a:rPr lang="en-US" altLang="ja-JP" sz="1600" dirty="0" smtClean="0"/>
              <a:t>}</a:t>
            </a:r>
          </a:p>
          <a:p>
            <a:pPr>
              <a:buNone/>
            </a:pPr>
            <a:endParaRPr lang="en-US" altLang="ja-JP" sz="1600" dirty="0" smtClean="0"/>
          </a:p>
          <a:p>
            <a:pPr>
              <a:buNone/>
            </a:pPr>
            <a:endParaRPr lang="en-US" altLang="ja-JP" sz="1600" dirty="0" smtClean="0"/>
          </a:p>
          <a:p>
            <a:endParaRPr kumimoji="1" lang="en-US" altLang="ja-JP" sz="1200" dirty="0" smtClean="0"/>
          </a:p>
          <a:p>
            <a:endParaRPr kumimoji="1" lang="ja-JP" altLang="en-US" dirty="0"/>
          </a:p>
        </p:txBody>
      </p:sp>
      <p:sp>
        <p:nvSpPr>
          <p:cNvPr id="13" name="正方形/長方形 12"/>
          <p:cNvSpPr/>
          <p:nvPr/>
        </p:nvSpPr>
        <p:spPr>
          <a:xfrm>
            <a:off x="4860032" y="6093296"/>
            <a:ext cx="39604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4644008" y="2420888"/>
            <a:ext cx="3744416" cy="3477875"/>
          </a:xfrm>
          <a:prstGeom prst="rect">
            <a:avLst/>
          </a:prstGeom>
          <a:noFill/>
        </p:spPr>
        <p:txBody>
          <a:bodyPr wrap="square" rtlCol="0">
            <a:spAutoFit/>
          </a:bodyPr>
          <a:lstStyle/>
          <a:p>
            <a:r>
              <a:rPr lang="en-US" altLang="ja-JP" sz="2000" dirty="0" err="1" smtClean="0">
                <a:solidFill>
                  <a:srgbClr val="00B0F0"/>
                </a:solidFill>
              </a:rPr>
              <a:t>methodA</a:t>
            </a:r>
            <a:r>
              <a:rPr lang="ja-JP" altLang="en-US" sz="2000" dirty="0" smtClean="0"/>
              <a:t>は</a:t>
            </a:r>
            <a:r>
              <a:rPr lang="en-US" altLang="ja-JP" sz="2000" dirty="0" smtClean="0"/>
              <a:t>y</a:t>
            </a:r>
            <a:r>
              <a:rPr lang="ja-JP" altLang="en-US" sz="2000" dirty="0" smtClean="0"/>
              <a:t>に</a:t>
            </a:r>
            <a:r>
              <a:rPr lang="en-US" altLang="ja-JP" sz="2000" dirty="0" smtClean="0"/>
              <a:t>”hello”</a:t>
            </a:r>
            <a:r>
              <a:rPr lang="ja-JP" altLang="en-US" sz="2000" dirty="0" smtClean="0"/>
              <a:t>を代入する。</a:t>
            </a:r>
            <a:endParaRPr lang="en-US" altLang="ja-JP" sz="2000" dirty="0" smtClean="0"/>
          </a:p>
          <a:p>
            <a:endParaRPr lang="en-US" altLang="ja-JP" sz="2000" dirty="0"/>
          </a:p>
          <a:p>
            <a:r>
              <a:rPr lang="en-US" altLang="ja-JP" sz="2000" dirty="0" err="1" smtClean="0">
                <a:solidFill>
                  <a:srgbClr val="00B050"/>
                </a:solidFill>
              </a:rPr>
              <a:t>methodB</a:t>
            </a:r>
            <a:r>
              <a:rPr lang="ja-JP" altLang="en-US" sz="2000" dirty="0" smtClean="0"/>
              <a:t>は</a:t>
            </a:r>
            <a:r>
              <a:rPr lang="en-US" altLang="ja-JP" sz="2000" dirty="0" smtClean="0"/>
              <a:t>y</a:t>
            </a:r>
            <a:r>
              <a:rPr lang="ja-JP" altLang="en-US" sz="2000" dirty="0" smtClean="0"/>
              <a:t>の長さを返す。</a:t>
            </a:r>
            <a:endParaRPr lang="en-US" altLang="ja-JP" sz="2000" dirty="0" smtClean="0"/>
          </a:p>
          <a:p>
            <a:endParaRPr lang="en-US" altLang="ja-JP" sz="2000" dirty="0"/>
          </a:p>
          <a:p>
            <a:r>
              <a:rPr lang="en-US" altLang="ja-JP" sz="2000" dirty="0" err="1" smtClean="0">
                <a:solidFill>
                  <a:srgbClr val="FFC000"/>
                </a:solidFill>
              </a:rPr>
              <a:t>methodC</a:t>
            </a:r>
            <a:r>
              <a:rPr lang="ja-JP" altLang="en-US" sz="2000" dirty="0" smtClean="0"/>
              <a:t>は</a:t>
            </a:r>
            <a:r>
              <a:rPr lang="en-US" altLang="ja-JP" sz="2000" dirty="0" smtClean="0"/>
              <a:t>A</a:t>
            </a:r>
            <a:r>
              <a:rPr lang="ja-JP" altLang="en-US" sz="2000" dirty="0" smtClean="0"/>
              <a:t>と</a:t>
            </a:r>
            <a:r>
              <a:rPr lang="en-US" altLang="ja-JP" sz="2000" dirty="0" smtClean="0"/>
              <a:t>B</a:t>
            </a:r>
            <a:r>
              <a:rPr lang="ja-JP" altLang="en-US" sz="2000" dirty="0" smtClean="0"/>
              <a:t>を実行する</a:t>
            </a:r>
            <a:endParaRPr lang="en-US" altLang="ja-JP" sz="2000" dirty="0"/>
          </a:p>
          <a:p>
            <a:endParaRPr lang="en-US" altLang="ja-JP" sz="2000" dirty="0" smtClean="0"/>
          </a:p>
          <a:p>
            <a:r>
              <a:rPr lang="ja-JP" altLang="en-US" sz="2000" dirty="0" smtClean="0"/>
              <a:t>しかし</a:t>
            </a:r>
            <a:r>
              <a:rPr lang="en-US" altLang="ja-JP" sz="2000" dirty="0" smtClean="0"/>
              <a:t>method</a:t>
            </a:r>
            <a:r>
              <a:rPr lang="ja-JP" altLang="en-US" sz="2000" dirty="0" smtClean="0"/>
              <a:t> </a:t>
            </a:r>
            <a:r>
              <a:rPr lang="en-US" altLang="ja-JP" sz="2000" dirty="0" smtClean="0"/>
              <a:t>A</a:t>
            </a:r>
            <a:r>
              <a:rPr lang="ja-JP" altLang="en-US" sz="2000" dirty="0" err="1" smtClean="0"/>
              <a:t>、</a:t>
            </a:r>
            <a:r>
              <a:rPr lang="en-US" altLang="ja-JP" sz="2000" dirty="0" smtClean="0"/>
              <a:t>B</a:t>
            </a:r>
            <a:r>
              <a:rPr lang="ja-JP" altLang="en-US" sz="2000" dirty="0" err="1" smtClean="0"/>
              <a:t>、</a:t>
            </a:r>
            <a:r>
              <a:rPr lang="en-US" altLang="ja-JP" sz="2000" dirty="0" smtClean="0"/>
              <a:t>C</a:t>
            </a:r>
            <a:r>
              <a:rPr lang="ja-JP" altLang="en-US" sz="2000" dirty="0"/>
              <a:t>のうち</a:t>
            </a:r>
            <a:r>
              <a:rPr lang="ja-JP" altLang="en-US" sz="2000" dirty="0" smtClean="0"/>
              <a:t>アクセス修飾子が不適切なものが</a:t>
            </a:r>
            <a:endParaRPr lang="en-US" altLang="ja-JP" sz="2000" dirty="0" smtClean="0"/>
          </a:p>
          <a:p>
            <a:r>
              <a:rPr lang="ja-JP" altLang="en-US" sz="2000" dirty="0" smtClean="0"/>
              <a:t>ある。</a:t>
            </a:r>
            <a:endParaRPr lang="en-US" altLang="ja-JP" sz="2000" dirty="0" smtClean="0"/>
          </a:p>
          <a:p>
            <a:endParaRPr kumimoji="1" lang="en-US" altLang="ja-JP" sz="2000" dirty="0" smtClean="0"/>
          </a:p>
          <a:p>
            <a:r>
              <a:rPr lang="ja-JP" altLang="en-US" sz="2000" dirty="0"/>
              <a:t>それ</a:t>
            </a:r>
            <a:r>
              <a:rPr lang="ja-JP" altLang="en-US" sz="2000" dirty="0" smtClean="0"/>
              <a:t>はどれか？</a:t>
            </a:r>
            <a:endParaRPr kumimoji="1" lang="en-US" altLang="ja-JP" sz="20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アクセス修飾子によって引き起こされる問題</a:t>
            </a:r>
            <a:endParaRPr kumimoji="1" lang="ja-JP" altLang="en-US" dirty="0"/>
          </a:p>
        </p:txBody>
      </p:sp>
      <p:sp>
        <p:nvSpPr>
          <p:cNvPr id="10" name="コンテンツ プレースホルダ 9"/>
          <p:cNvSpPr>
            <a:spLocks noGrp="1"/>
          </p:cNvSpPr>
          <p:nvPr>
            <p:ph sz="quarter" idx="1"/>
          </p:nvPr>
        </p:nvSpPr>
        <p:spPr>
          <a:xfrm>
            <a:off x="457200" y="1219200"/>
            <a:ext cx="8229600" cy="5638800"/>
          </a:xfrm>
        </p:spPr>
        <p:txBody>
          <a:bodyPr>
            <a:normAutofit/>
          </a:bodyPr>
          <a:lstStyle/>
          <a:p>
            <a:r>
              <a:rPr kumimoji="1" lang="ja-JP" altLang="en-US" sz="2400" dirty="0" smtClean="0"/>
              <a:t>３つのメソッドを持つクラス</a:t>
            </a:r>
            <a:r>
              <a:rPr kumimoji="1" lang="en-US" altLang="ja-JP" sz="2400" dirty="0" smtClean="0"/>
              <a:t>X</a:t>
            </a:r>
            <a:r>
              <a:rPr kumimoji="1" lang="ja-JP" altLang="en-US" sz="2400" dirty="0" smtClean="0"/>
              <a:t>を例に説明する。</a:t>
            </a:r>
            <a:endParaRPr kumimoji="1" lang="en-US" altLang="ja-JP" sz="2400" dirty="0" smtClean="0"/>
          </a:p>
          <a:p>
            <a:pPr>
              <a:buNone/>
            </a:pPr>
            <a:r>
              <a:rPr lang="en-US" altLang="ja-JP" sz="1600" dirty="0" smtClean="0"/>
              <a:t>public</a:t>
            </a:r>
            <a:r>
              <a:rPr lang="ja-JP" altLang="en-US" sz="1600" dirty="0" smtClean="0"/>
              <a:t>　</a:t>
            </a:r>
            <a:r>
              <a:rPr lang="en-US" altLang="ja-JP" sz="1600" dirty="0" smtClean="0"/>
              <a:t>class X{</a:t>
            </a:r>
          </a:p>
          <a:p>
            <a:pPr>
              <a:buNone/>
            </a:pPr>
            <a:r>
              <a:rPr kumimoji="1" lang="en-US" altLang="ja-JP" sz="1600" dirty="0" smtClean="0"/>
              <a:t>     private String y = null;</a:t>
            </a:r>
          </a:p>
          <a:p>
            <a:pPr>
              <a:buNone/>
            </a:pPr>
            <a:r>
              <a:rPr lang="en-US" altLang="ja-JP" sz="1600" dirty="0" smtClean="0"/>
              <a:t> </a:t>
            </a:r>
          </a:p>
          <a:p>
            <a:pPr>
              <a:buNone/>
            </a:pPr>
            <a:r>
              <a:rPr lang="en-US" altLang="ja-JP" sz="1600" dirty="0" smtClean="0"/>
              <a:t>     </a:t>
            </a:r>
            <a:r>
              <a:rPr lang="en-US" altLang="ja-JP" sz="1600" dirty="0" smtClean="0">
                <a:solidFill>
                  <a:srgbClr val="00B0F0"/>
                </a:solidFill>
              </a:rPr>
              <a:t>private method A</a:t>
            </a:r>
            <a:r>
              <a:rPr lang="en-US" altLang="ja-JP" sz="1600" dirty="0" smtClean="0"/>
              <a:t>( ){</a:t>
            </a:r>
          </a:p>
          <a:p>
            <a:pPr>
              <a:buNone/>
            </a:pPr>
            <a:r>
              <a:rPr lang="en-US" altLang="ja-JP" sz="1600" dirty="0" smtClean="0"/>
              <a:t>     y=new String (“hello”);</a:t>
            </a:r>
          </a:p>
          <a:p>
            <a:pPr>
              <a:buNone/>
            </a:pPr>
            <a:r>
              <a:rPr lang="en-US" altLang="ja-JP" sz="1600" dirty="0" smtClean="0"/>
              <a:t>     }</a:t>
            </a:r>
          </a:p>
          <a:p>
            <a:pPr>
              <a:buNone/>
            </a:pPr>
            <a:endParaRPr lang="en-US" altLang="ja-JP" sz="1600" dirty="0" smtClean="0"/>
          </a:p>
          <a:p>
            <a:pPr>
              <a:buNone/>
            </a:pPr>
            <a:r>
              <a:rPr lang="en-US" altLang="ja-JP" sz="1600" dirty="0" smtClean="0"/>
              <a:t>     </a:t>
            </a:r>
            <a:r>
              <a:rPr lang="en-US" altLang="ja-JP" sz="1600" dirty="0" smtClean="0">
                <a:solidFill>
                  <a:srgbClr val="00B050"/>
                </a:solidFill>
              </a:rPr>
              <a:t>public method B</a:t>
            </a:r>
            <a:r>
              <a:rPr lang="en-US" altLang="ja-JP" sz="1600" dirty="0" smtClean="0"/>
              <a:t>(){</a:t>
            </a:r>
          </a:p>
          <a:p>
            <a:pPr>
              <a:buNone/>
            </a:pPr>
            <a:r>
              <a:rPr lang="en-US" altLang="ja-JP" sz="1600" dirty="0" smtClean="0"/>
              <a:t>     </a:t>
            </a:r>
            <a:r>
              <a:rPr lang="en-US" altLang="ja-JP" sz="1600" dirty="0" err="1" smtClean="0"/>
              <a:t>y.Length</a:t>
            </a:r>
            <a:r>
              <a:rPr lang="en-US" altLang="ja-JP" sz="1600" dirty="0" smtClean="0"/>
              <a:t>( );</a:t>
            </a:r>
          </a:p>
          <a:p>
            <a:pPr>
              <a:buNone/>
            </a:pPr>
            <a:r>
              <a:rPr lang="en-US" altLang="ja-JP" sz="1600" dirty="0" smtClean="0"/>
              <a:t>     }</a:t>
            </a:r>
          </a:p>
          <a:p>
            <a:pPr>
              <a:buNone/>
            </a:pPr>
            <a:r>
              <a:rPr lang="en-US" altLang="ja-JP" sz="1600" dirty="0" smtClean="0"/>
              <a:t>     </a:t>
            </a:r>
            <a:r>
              <a:rPr lang="en-US" altLang="ja-JP" sz="1600" dirty="0" smtClean="0">
                <a:solidFill>
                  <a:srgbClr val="FFC000"/>
                </a:solidFill>
              </a:rPr>
              <a:t>public method C</a:t>
            </a:r>
            <a:r>
              <a:rPr lang="en-US" altLang="ja-JP" sz="1600" dirty="0" smtClean="0"/>
              <a:t>( ){</a:t>
            </a:r>
          </a:p>
          <a:p>
            <a:pPr>
              <a:buNone/>
            </a:pPr>
            <a:r>
              <a:rPr kumimoji="1" lang="en-US" altLang="ja-JP" sz="1600" dirty="0" smtClean="0"/>
              <a:t>     </a:t>
            </a:r>
            <a:r>
              <a:rPr kumimoji="1" lang="en-US" altLang="ja-JP" sz="1600" dirty="0" err="1" smtClean="0"/>
              <a:t>this.method</a:t>
            </a:r>
            <a:r>
              <a:rPr kumimoji="1" lang="en-US" altLang="ja-JP" sz="1600" dirty="0" smtClean="0"/>
              <a:t> A( );</a:t>
            </a:r>
          </a:p>
          <a:p>
            <a:pPr>
              <a:buNone/>
            </a:pPr>
            <a:r>
              <a:rPr lang="en-US" altLang="ja-JP" sz="1600" dirty="0" smtClean="0"/>
              <a:t>     </a:t>
            </a:r>
            <a:r>
              <a:rPr lang="en-US" altLang="ja-JP" sz="1600" dirty="0" err="1" smtClean="0"/>
              <a:t>this.method</a:t>
            </a:r>
            <a:r>
              <a:rPr lang="en-US" altLang="ja-JP" sz="1600" dirty="0" smtClean="0"/>
              <a:t> B( );</a:t>
            </a:r>
          </a:p>
          <a:p>
            <a:pPr>
              <a:buNone/>
            </a:pPr>
            <a:r>
              <a:rPr lang="en-US" altLang="ja-JP" sz="1600" dirty="0" smtClean="0"/>
              <a:t>     }</a:t>
            </a:r>
          </a:p>
          <a:p>
            <a:pPr>
              <a:buNone/>
            </a:pPr>
            <a:r>
              <a:rPr lang="en-US" altLang="ja-JP" sz="1600" dirty="0" smtClean="0"/>
              <a:t>}</a:t>
            </a:r>
          </a:p>
          <a:p>
            <a:pPr>
              <a:buNone/>
            </a:pPr>
            <a:endParaRPr lang="en-US" altLang="ja-JP" sz="1600" dirty="0" smtClean="0"/>
          </a:p>
          <a:p>
            <a:pPr>
              <a:buNone/>
            </a:pPr>
            <a:endParaRPr lang="en-US" altLang="ja-JP" sz="1600" dirty="0" smtClean="0"/>
          </a:p>
          <a:p>
            <a:endParaRPr kumimoji="1" lang="en-US" altLang="ja-JP" sz="1200" dirty="0" smtClean="0"/>
          </a:p>
          <a:p>
            <a:endParaRPr kumimoji="1" lang="ja-JP" altLang="en-US" dirty="0"/>
          </a:p>
        </p:txBody>
      </p:sp>
      <p:sp>
        <p:nvSpPr>
          <p:cNvPr id="13" name="正方形/長方形 12"/>
          <p:cNvSpPr/>
          <p:nvPr/>
        </p:nvSpPr>
        <p:spPr>
          <a:xfrm>
            <a:off x="4860032" y="6093296"/>
            <a:ext cx="3960440" cy="5040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5436096" y="4509120"/>
            <a:ext cx="3240360" cy="2031325"/>
          </a:xfrm>
          <a:prstGeom prst="rect">
            <a:avLst/>
          </a:prstGeom>
          <a:noFill/>
        </p:spPr>
        <p:txBody>
          <a:bodyPr wrap="square" rtlCol="0">
            <a:spAutoFit/>
          </a:bodyPr>
          <a:lstStyle/>
          <a:p>
            <a:pPr algn="just"/>
            <a:r>
              <a:rPr lang="en-US" altLang="ja-JP" dirty="0" smtClean="0">
                <a:solidFill>
                  <a:srgbClr val="FF0000"/>
                </a:solidFill>
              </a:rPr>
              <a:t>method</a:t>
            </a:r>
            <a:r>
              <a:rPr lang="ja-JP" altLang="en-US" dirty="0" smtClean="0">
                <a:solidFill>
                  <a:srgbClr val="FF0000"/>
                </a:solidFill>
              </a:rPr>
              <a:t> </a:t>
            </a:r>
            <a:r>
              <a:rPr lang="en-US" altLang="ja-JP" dirty="0" smtClean="0">
                <a:solidFill>
                  <a:srgbClr val="FF0000"/>
                </a:solidFill>
              </a:rPr>
              <a:t>B</a:t>
            </a:r>
            <a:r>
              <a:rPr lang="ja-JP" altLang="en-US" dirty="0" smtClean="0">
                <a:solidFill>
                  <a:srgbClr val="FF0000"/>
                </a:solidFill>
              </a:rPr>
              <a:t>のアクセス修飾子に問題がある。</a:t>
            </a:r>
            <a:endParaRPr lang="en-US" altLang="ja-JP" dirty="0" smtClean="0">
              <a:solidFill>
                <a:srgbClr val="FF0000"/>
              </a:solidFill>
            </a:endParaRPr>
          </a:p>
          <a:p>
            <a:endParaRPr kumimoji="1" lang="en-US" altLang="ja-JP" dirty="0"/>
          </a:p>
          <a:p>
            <a:pPr algn="just"/>
            <a:r>
              <a:rPr lang="en-US" altLang="ja-JP" dirty="0"/>
              <a:t>m</a:t>
            </a:r>
            <a:r>
              <a:rPr kumimoji="1" lang="en-US" altLang="ja-JP" dirty="0" smtClean="0"/>
              <a:t>ethod B</a:t>
            </a:r>
            <a:r>
              <a:rPr kumimoji="1" lang="ja-JP" altLang="en-US" dirty="0" smtClean="0"/>
              <a:t>が</a:t>
            </a:r>
            <a:r>
              <a:rPr kumimoji="1" lang="en-US" altLang="ja-JP" dirty="0" smtClean="0"/>
              <a:t>public</a:t>
            </a:r>
            <a:r>
              <a:rPr kumimoji="1" lang="ja-JP" altLang="en-US" dirty="0" smtClean="0"/>
              <a:t>だと外部から</a:t>
            </a:r>
            <a:r>
              <a:rPr kumimoji="1" lang="en-US" altLang="ja-JP" dirty="0" smtClean="0"/>
              <a:t>y</a:t>
            </a:r>
            <a:r>
              <a:rPr kumimoji="1" lang="ja-JP" altLang="en-US" dirty="0" smtClean="0"/>
              <a:t>が無い状態</a:t>
            </a:r>
            <a:r>
              <a:rPr lang="ja-JP" altLang="en-US" dirty="0"/>
              <a:t>で</a:t>
            </a:r>
            <a:r>
              <a:rPr kumimoji="1" lang="ja-JP" altLang="en-US" dirty="0" smtClean="0"/>
              <a:t>実行されてしまい。</a:t>
            </a:r>
            <a:r>
              <a:rPr kumimoji="1" lang="en-US" altLang="ja-JP" dirty="0" smtClean="0"/>
              <a:t>Null</a:t>
            </a:r>
            <a:r>
              <a:rPr lang="ja-JP" altLang="en-US" dirty="0" smtClean="0"/>
              <a:t> </a:t>
            </a:r>
            <a:r>
              <a:rPr lang="en-US" altLang="ja-JP" dirty="0" smtClean="0"/>
              <a:t>Pointer Exception</a:t>
            </a:r>
            <a:r>
              <a:rPr lang="ja-JP" altLang="en-US" dirty="0" smtClean="0"/>
              <a:t>が発生する。</a:t>
            </a:r>
            <a:endParaRPr kumimoji="1" lang="ja-JP" altLang="en-US" dirty="0"/>
          </a:p>
        </p:txBody>
      </p:sp>
      <p:cxnSp>
        <p:nvCxnSpPr>
          <p:cNvPr id="17" name="直線矢印コネクタ 16"/>
          <p:cNvCxnSpPr/>
          <p:nvPr/>
        </p:nvCxnSpPr>
        <p:spPr>
          <a:xfrm flipH="1" flipV="1">
            <a:off x="1187624" y="4149080"/>
            <a:ext cx="4032448" cy="576064"/>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AE(</a:t>
            </a:r>
            <a:r>
              <a:rPr lang="en-US" altLang="ja-JP" dirty="0" smtClean="0"/>
              <a:t>Accessibility Excessiveness</a:t>
            </a:r>
            <a:r>
              <a:rPr kumimoji="1" lang="en-US" altLang="ja-JP" dirty="0" smtClean="0"/>
              <a:t>)</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AE</a:t>
            </a:r>
            <a:endParaRPr lang="en-US" altLang="ja-JP" dirty="0" smtClean="0"/>
          </a:p>
          <a:p>
            <a:pPr lvl="1" algn="just"/>
            <a:r>
              <a:rPr lang="ja-JP" altLang="en-US" dirty="0" smtClean="0">
                <a:solidFill>
                  <a:srgbClr val="FF0000"/>
                </a:solidFill>
              </a:rPr>
              <a:t>宣言したアクセス修飾子と実際のアクセス修飾子の範囲の差</a:t>
            </a:r>
            <a:endParaRPr lang="en-US" altLang="ja-JP" dirty="0" smtClean="0">
              <a:solidFill>
                <a:srgbClr val="FF0000"/>
              </a:solidFill>
            </a:endParaRPr>
          </a:p>
          <a:p>
            <a:pPr lvl="1" algn="just"/>
            <a:r>
              <a:rPr lang="ja-JP" altLang="en-US" sz="2000" dirty="0" smtClean="0"/>
              <a:t>下の表背景に色がある箇所の</a:t>
            </a:r>
            <a:r>
              <a:rPr lang="en-US" altLang="ja-JP" sz="2000" dirty="0" smtClean="0"/>
              <a:t>6</a:t>
            </a:r>
            <a:r>
              <a:rPr lang="ja-JP" altLang="en-US" sz="2000" dirty="0" smtClean="0"/>
              <a:t>種類ある。</a:t>
            </a:r>
            <a:endParaRPr kumimoji="1" lang="en-US" altLang="ja-JP" sz="2000" dirty="0" smtClean="0"/>
          </a:p>
          <a:p>
            <a:pPr lvl="1" algn="just"/>
            <a:r>
              <a:rPr kumimoji="1" lang="ja-JP" altLang="en-US" sz="2000" dirty="0" smtClean="0"/>
              <a:t>例えば宣言されているものに対して実際には</a:t>
            </a:r>
            <a:r>
              <a:rPr kumimoji="1" lang="en-US" altLang="ja-JP" sz="2000" dirty="0" smtClean="0"/>
              <a:t>protected</a:t>
            </a:r>
            <a:r>
              <a:rPr kumimoji="1" lang="ja-JP" altLang="en-US" sz="2000" dirty="0" smtClean="0"/>
              <a:t>の場合のアクセスであれば</a:t>
            </a:r>
            <a:r>
              <a:rPr kumimoji="1" lang="en-US" altLang="ja-JP" sz="2000" dirty="0" smtClean="0"/>
              <a:t>AE</a:t>
            </a:r>
            <a:r>
              <a:rPr kumimoji="1" lang="ja-JP" altLang="en-US" sz="2000" dirty="0" smtClean="0"/>
              <a:t>は</a:t>
            </a:r>
            <a:r>
              <a:rPr kumimoji="1" lang="en-US" altLang="ja-JP" sz="2000" dirty="0" smtClean="0"/>
              <a:t>pub</a:t>
            </a:r>
            <a:r>
              <a:rPr kumimoji="1" lang="ja-JP" altLang="en-US" sz="2000" dirty="0" smtClean="0"/>
              <a:t>１と</a:t>
            </a:r>
            <a:r>
              <a:rPr lang="ja-JP" altLang="en-US" sz="2000" dirty="0" smtClean="0"/>
              <a:t>する。</a:t>
            </a:r>
            <a:endParaRPr lang="en-US" altLang="ja-JP" sz="2000" dirty="0" smtClean="0"/>
          </a:p>
          <a:p>
            <a:pPr lvl="1" algn="just"/>
            <a:r>
              <a:rPr lang="en-US" altLang="ja-JP" sz="2000" dirty="0" smtClean="0"/>
              <a:t>p</a:t>
            </a:r>
            <a:r>
              <a:rPr kumimoji="1" lang="en-US" altLang="ja-JP" sz="2000" dirty="0" smtClean="0"/>
              <a:t>ub0</a:t>
            </a:r>
            <a:r>
              <a:rPr lang="ja-JP" altLang="en-US" sz="2000" dirty="0" smtClean="0"/>
              <a:t>や</a:t>
            </a:r>
            <a:r>
              <a:rPr lang="en-US" altLang="ja-JP" sz="2000" dirty="0" smtClean="0"/>
              <a:t>pro0</a:t>
            </a:r>
            <a:r>
              <a:rPr lang="ja-JP" altLang="en-US" sz="2000" dirty="0" smtClean="0"/>
              <a:t>は適正と判断。</a:t>
            </a:r>
            <a:endParaRPr lang="en-US" altLang="ja-JP" sz="2000" dirty="0" smtClean="0"/>
          </a:p>
          <a:p>
            <a:pPr lvl="1"/>
            <a:endParaRPr kumimoji="1" lang="en-US" altLang="ja-JP" sz="2000" dirty="0" smtClean="0"/>
          </a:p>
          <a:p>
            <a:r>
              <a:rPr lang="en-US" altLang="ja-JP" dirty="0" err="1" smtClean="0"/>
              <a:t>ModiCheker</a:t>
            </a:r>
            <a:endParaRPr lang="en-US" altLang="ja-JP" dirty="0" smtClean="0"/>
          </a:p>
          <a:p>
            <a:pPr lvl="1"/>
            <a:r>
              <a:rPr lang="ja-JP" altLang="en-US" sz="2000" dirty="0" smtClean="0">
                <a:solidFill>
                  <a:schemeClr val="tx1"/>
                </a:solidFill>
              </a:rPr>
              <a:t>上記の</a:t>
            </a:r>
            <a:r>
              <a:rPr kumimoji="1" lang="en-US" altLang="ja-JP" sz="2000" dirty="0" smtClean="0">
                <a:solidFill>
                  <a:schemeClr val="tx1"/>
                </a:solidFill>
              </a:rPr>
              <a:t>AE</a:t>
            </a:r>
            <a:r>
              <a:rPr kumimoji="1" lang="ja-JP" altLang="en-US" sz="2000" dirty="0" smtClean="0">
                <a:solidFill>
                  <a:schemeClr val="tx1"/>
                </a:solidFill>
              </a:rPr>
              <a:t>をソースコードから検出するツール。</a:t>
            </a:r>
            <a:endParaRPr kumimoji="1" lang="en-US" altLang="ja-JP" sz="2000" dirty="0" smtClean="0">
              <a:solidFill>
                <a:schemeClr val="tx1"/>
              </a:solidFill>
            </a:endParaRPr>
          </a:p>
          <a:p>
            <a:pPr lvl="1"/>
            <a:endParaRPr kumimoji="1" lang="en-US" altLang="ja-JP" sz="2000" dirty="0" smtClean="0">
              <a:solidFill>
                <a:schemeClr val="tx1"/>
              </a:solidFill>
            </a:endParaRPr>
          </a:p>
          <a:p>
            <a:pPr lvl="1"/>
            <a:endParaRPr kumimoji="1" lang="ja-JP" altLang="en-US" dirty="0"/>
          </a:p>
        </p:txBody>
      </p:sp>
      <p:pic>
        <p:nvPicPr>
          <p:cNvPr id="4" name="図 3" descr="bandicam 2014-01-09 18-30-20-188.png"/>
          <p:cNvPicPr>
            <a:picLocks noChangeAspect="1"/>
          </p:cNvPicPr>
          <p:nvPr/>
        </p:nvPicPr>
        <p:blipFill>
          <a:blip r:embed="rId2" cstate="print"/>
          <a:stretch>
            <a:fillRect/>
          </a:stretch>
        </p:blipFill>
        <p:spPr>
          <a:xfrm>
            <a:off x="4657725" y="4653136"/>
            <a:ext cx="4486275" cy="1981200"/>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Modi</a:t>
            </a:r>
            <a:r>
              <a:rPr lang="en-US" altLang="ja-JP" dirty="0" smtClean="0"/>
              <a:t> </a:t>
            </a:r>
            <a:r>
              <a:rPr kumimoji="1" lang="en-US" altLang="ja-JP" dirty="0" smtClean="0"/>
              <a:t>Checker</a:t>
            </a:r>
            <a:r>
              <a:rPr kumimoji="1" lang="ja-JP" altLang="en-US" dirty="0" smtClean="0"/>
              <a:t>の改良</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lang="en-US" altLang="ja-JP" sz="2400" dirty="0" err="1" smtClean="0"/>
              <a:t>NoAccess</a:t>
            </a:r>
            <a:r>
              <a:rPr lang="ja-JP" altLang="en-US" sz="2400" dirty="0" smtClean="0"/>
              <a:t>の追加</a:t>
            </a:r>
            <a:endParaRPr lang="en-US" altLang="ja-JP" sz="2400" dirty="0" smtClean="0"/>
          </a:p>
          <a:p>
            <a:pPr lvl="1"/>
            <a:r>
              <a:rPr lang="ja-JP" altLang="en-US" dirty="0" smtClean="0"/>
              <a:t>宣言されてはいるが、実際にはアクセスがないものが多数あった。</a:t>
            </a:r>
            <a:endParaRPr lang="en-US" altLang="ja-JP" dirty="0" smtClean="0"/>
          </a:p>
          <a:p>
            <a:pPr lvl="1"/>
            <a:r>
              <a:rPr lang="en-US" altLang="ja-JP" dirty="0" smtClean="0"/>
              <a:t>AE</a:t>
            </a:r>
            <a:r>
              <a:rPr lang="ja-JP" altLang="en-US" dirty="0" smtClean="0"/>
              <a:t>の対象</a:t>
            </a:r>
            <a:r>
              <a:rPr lang="ja-JP" altLang="en-US" dirty="0" smtClean="0"/>
              <a:t>に</a:t>
            </a:r>
            <a:r>
              <a:rPr lang="ja-JP" altLang="en-US" dirty="0" smtClean="0"/>
              <a:t>アクセスがなかった場合も追加した。</a:t>
            </a:r>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pPr lvl="1"/>
            <a:endParaRPr lang="en-US" altLang="ja-JP" dirty="0" smtClean="0"/>
          </a:p>
          <a:p>
            <a:r>
              <a:rPr lang="en-US" altLang="ja-JP" dirty="0" smtClean="0"/>
              <a:t>AE</a:t>
            </a:r>
            <a:r>
              <a:rPr lang="ja-JP" altLang="en-US" dirty="0" smtClean="0"/>
              <a:t>修正機能の追加</a:t>
            </a:r>
            <a:endParaRPr lang="en-US" altLang="ja-JP" dirty="0" smtClean="0"/>
          </a:p>
          <a:p>
            <a:pPr lvl="1"/>
            <a:r>
              <a:rPr lang="ja-JP" altLang="en-US" dirty="0" smtClean="0"/>
              <a:t>宣言したアクセス修飾子と、実際のアクセス修飾子が違った場合、選択してソースコードを修正する機能を追加した。</a:t>
            </a:r>
            <a:endParaRPr lang="en-US" altLang="ja-JP" dirty="0" smtClean="0"/>
          </a:p>
          <a:p>
            <a:pPr lvl="1"/>
            <a:endParaRPr lang="en-US" altLang="ja-JP" dirty="0" smtClean="0"/>
          </a:p>
          <a:p>
            <a:pPr lvl="1"/>
            <a:endParaRPr lang="en-US" altLang="ja-JP" dirty="0" smtClean="0"/>
          </a:p>
          <a:p>
            <a:endParaRPr lang="en-US" altLang="ja-JP" dirty="0" smtClean="0"/>
          </a:p>
          <a:p>
            <a:endParaRPr lang="en-US" altLang="ja-JP" dirty="0" smtClean="0"/>
          </a:p>
          <a:p>
            <a:endParaRPr kumimoji="1" lang="en-US" altLang="ja-JP" dirty="0" smtClean="0"/>
          </a:p>
          <a:p>
            <a:endParaRPr kumimoji="1" lang="en-US" altLang="ja-JP" dirty="0" smtClean="0"/>
          </a:p>
        </p:txBody>
      </p:sp>
      <p:pic>
        <p:nvPicPr>
          <p:cNvPr id="4" name="図 3" descr="bandicam 2014-01-09 21-16-12-296.png"/>
          <p:cNvPicPr>
            <a:picLocks noChangeAspect="1"/>
          </p:cNvPicPr>
          <p:nvPr/>
        </p:nvPicPr>
        <p:blipFill>
          <a:blip r:embed="rId2" cstate="print"/>
          <a:stretch>
            <a:fillRect/>
          </a:stretch>
        </p:blipFill>
        <p:spPr>
          <a:xfrm>
            <a:off x="2483768" y="2852936"/>
            <a:ext cx="3933766" cy="1777925"/>
          </a:xfrm>
          <a:prstGeom prst="rect">
            <a:avLst/>
          </a:prstGeom>
        </p:spPr>
      </p:pic>
      <p:sp>
        <p:nvSpPr>
          <p:cNvPr id="5" name="正方形/長方形 4"/>
          <p:cNvSpPr/>
          <p:nvPr/>
        </p:nvSpPr>
        <p:spPr>
          <a:xfrm>
            <a:off x="5724128" y="3140968"/>
            <a:ext cx="648072" cy="108012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err="1" smtClean="0"/>
              <a:t>Modi</a:t>
            </a:r>
            <a:r>
              <a:rPr lang="ja-JP" altLang="en-US" dirty="0" smtClean="0"/>
              <a:t> </a:t>
            </a:r>
            <a:r>
              <a:rPr lang="en-US" altLang="ja-JP" dirty="0" smtClean="0"/>
              <a:t>Checker</a:t>
            </a:r>
            <a:r>
              <a:rPr lang="ja-JP" altLang="en-US" dirty="0" smtClean="0"/>
              <a:t>の画面</a:t>
            </a:r>
            <a:endParaRPr kumimoji="1" lang="ja-JP" altLang="en-US" dirty="0"/>
          </a:p>
        </p:txBody>
      </p:sp>
      <p:pic>
        <p:nvPicPr>
          <p:cNvPr id="4" name="コンテンツ プレースホルダ 3" descr="bandicam 2014-01-09 18-48-33-770.png"/>
          <p:cNvPicPr>
            <a:picLocks noGrp="1" noChangeAspect="1"/>
          </p:cNvPicPr>
          <p:nvPr>
            <p:ph sz="quarter" idx="1"/>
          </p:nvPr>
        </p:nvPicPr>
        <p:blipFill>
          <a:blip r:embed="rId2" cstate="print"/>
          <a:stretch>
            <a:fillRect/>
          </a:stretch>
        </p:blipFill>
        <p:spPr>
          <a:xfrm>
            <a:off x="1259632" y="1196752"/>
            <a:ext cx="6827742" cy="5661248"/>
          </a:xfrm>
        </p:spPr>
      </p:pic>
      <p:sp>
        <p:nvSpPr>
          <p:cNvPr id="5" name="テキスト ボックス 4"/>
          <p:cNvSpPr txBox="1"/>
          <p:nvPr/>
        </p:nvSpPr>
        <p:spPr>
          <a:xfrm>
            <a:off x="3419872" y="1844824"/>
            <a:ext cx="792088" cy="369332"/>
          </a:xfrm>
          <a:prstGeom prst="rect">
            <a:avLst/>
          </a:prstGeom>
          <a:noFill/>
        </p:spPr>
        <p:txBody>
          <a:bodyPr wrap="square" rtlCol="0">
            <a:spAutoFit/>
          </a:bodyPr>
          <a:lstStyle/>
          <a:p>
            <a:r>
              <a:rPr kumimoji="1" lang="ja-JP" altLang="en-US" sz="900" dirty="0" smtClean="0"/>
              <a:t>実際のアクセス</a:t>
            </a:r>
            <a:endParaRPr kumimoji="1" lang="ja-JP" altLang="en-US" sz="900" dirty="0"/>
          </a:p>
        </p:txBody>
      </p:sp>
      <p:sp>
        <p:nvSpPr>
          <p:cNvPr id="6" name="テキスト ボックス 5"/>
          <p:cNvSpPr txBox="1"/>
          <p:nvPr/>
        </p:nvSpPr>
        <p:spPr>
          <a:xfrm>
            <a:off x="2699792" y="1844824"/>
            <a:ext cx="792088" cy="369332"/>
          </a:xfrm>
          <a:prstGeom prst="rect">
            <a:avLst/>
          </a:prstGeom>
          <a:noFill/>
        </p:spPr>
        <p:txBody>
          <a:bodyPr wrap="square" rtlCol="0">
            <a:spAutoFit/>
          </a:bodyPr>
          <a:lstStyle/>
          <a:p>
            <a:r>
              <a:rPr lang="ja-JP" altLang="en-US" sz="900" dirty="0" smtClean="0"/>
              <a:t>宣言した</a:t>
            </a:r>
            <a:r>
              <a:rPr kumimoji="1" lang="ja-JP" altLang="en-US" sz="900" dirty="0" smtClean="0"/>
              <a:t>アクセス</a:t>
            </a:r>
            <a:endParaRPr kumimoji="1" lang="ja-JP" altLang="en-US" sz="900" dirty="0"/>
          </a:p>
        </p:txBody>
      </p:sp>
      <p:sp>
        <p:nvSpPr>
          <p:cNvPr id="7" name="テキスト ボックス 6"/>
          <p:cNvSpPr txBox="1"/>
          <p:nvPr/>
        </p:nvSpPr>
        <p:spPr>
          <a:xfrm>
            <a:off x="1259632" y="1916832"/>
            <a:ext cx="792088" cy="230832"/>
          </a:xfrm>
          <a:prstGeom prst="rect">
            <a:avLst/>
          </a:prstGeom>
          <a:noFill/>
        </p:spPr>
        <p:txBody>
          <a:bodyPr wrap="square" rtlCol="0">
            <a:spAutoFit/>
          </a:bodyPr>
          <a:lstStyle/>
          <a:p>
            <a:r>
              <a:rPr lang="ja-JP" altLang="en-US" sz="900" dirty="0" smtClean="0"/>
              <a:t>フィールド名</a:t>
            </a:r>
            <a:endParaRPr kumimoji="1" lang="ja-JP" altLang="en-US" sz="9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err="1" smtClean="0"/>
              <a:t>ModiCheker</a:t>
            </a:r>
            <a:r>
              <a:rPr kumimoji="1" lang="ja-JP" altLang="en-US" dirty="0" smtClean="0"/>
              <a:t>の検証</a:t>
            </a:r>
            <a:endParaRPr kumimoji="1" lang="ja-JP" altLang="en-US" dirty="0"/>
          </a:p>
        </p:txBody>
      </p:sp>
      <p:sp>
        <p:nvSpPr>
          <p:cNvPr id="3" name="コンテンツ プレースホルダ 2"/>
          <p:cNvSpPr>
            <a:spLocks noGrp="1"/>
          </p:cNvSpPr>
          <p:nvPr>
            <p:ph sz="quarter" idx="1"/>
          </p:nvPr>
        </p:nvSpPr>
        <p:spPr/>
        <p:txBody>
          <a:bodyPr/>
          <a:lstStyle/>
          <a:p>
            <a:pPr algn="just"/>
            <a:r>
              <a:rPr kumimoji="1" lang="ja-JP" altLang="en-US" sz="2400" dirty="0" smtClean="0"/>
              <a:t>対象プロジェクト：</a:t>
            </a:r>
            <a:r>
              <a:rPr lang="en-US" altLang="ja-JP" sz="2400" dirty="0" smtClean="0"/>
              <a:t>Ant </a:t>
            </a:r>
            <a:r>
              <a:rPr lang="ja-JP" altLang="en-US" sz="2400" dirty="0" smtClean="0"/>
              <a:t>のバージョン</a:t>
            </a:r>
            <a:r>
              <a:rPr lang="en-US" altLang="ja-JP" sz="2400" dirty="0" smtClean="0"/>
              <a:t>1.8.2</a:t>
            </a:r>
          </a:p>
          <a:p>
            <a:pPr lvl="1" algn="just"/>
            <a:r>
              <a:rPr lang="en-US" altLang="ja-JP" dirty="0" smtClean="0"/>
              <a:t>v</a:t>
            </a:r>
            <a:r>
              <a:rPr lang="en-US" altLang="ja-JP" dirty="0" smtClean="0"/>
              <a:t>1.8.2</a:t>
            </a:r>
            <a:r>
              <a:rPr lang="ja-JP" altLang="en-US" dirty="0" smtClean="0"/>
              <a:t>はプログラム</a:t>
            </a:r>
            <a:r>
              <a:rPr lang="ja-JP" altLang="en-US" dirty="0" smtClean="0"/>
              <a:t>の動作確認を行うテストスイートを</a:t>
            </a:r>
            <a:r>
              <a:rPr lang="ja-JP" altLang="en-US" dirty="0" smtClean="0"/>
              <a:t>持つ。</a:t>
            </a:r>
            <a:endParaRPr lang="en-US" altLang="ja-JP" dirty="0" smtClean="0"/>
          </a:p>
          <a:p>
            <a:pPr lvl="1"/>
            <a:endParaRPr lang="en-US" altLang="ja-JP" dirty="0" smtClean="0"/>
          </a:p>
          <a:p>
            <a:pPr lvl="1"/>
            <a:endParaRPr lang="en-US" altLang="ja-JP" dirty="0" smtClean="0"/>
          </a:p>
          <a:p>
            <a:r>
              <a:rPr lang="en-US" altLang="ja-JP" dirty="0" smtClean="0"/>
              <a:t> </a:t>
            </a:r>
            <a:r>
              <a:rPr lang="ja-JP" altLang="en-US" sz="2400" dirty="0" smtClean="0"/>
              <a:t>手順</a:t>
            </a:r>
            <a:endParaRPr lang="en-US" altLang="ja-JP" sz="2400" dirty="0" smtClean="0"/>
          </a:p>
          <a:p>
            <a:pPr lvl="1" algn="just"/>
            <a:r>
              <a:rPr lang="en-US" altLang="ja-JP" sz="2100" dirty="0" smtClean="0"/>
              <a:t>1.Ant-v1.8.2</a:t>
            </a:r>
            <a:r>
              <a:rPr lang="ja-JP" altLang="en-US" sz="2100" dirty="0" smtClean="0"/>
              <a:t>のテストスイートを実行し実行結果を確認する。</a:t>
            </a:r>
            <a:endParaRPr lang="en-US" altLang="ja-JP" sz="2100" dirty="0" smtClean="0"/>
          </a:p>
          <a:p>
            <a:pPr lvl="1" algn="just"/>
            <a:r>
              <a:rPr lang="en-US" altLang="ja-JP" sz="2100" dirty="0" smtClean="0"/>
              <a:t>2.ModiChecker</a:t>
            </a:r>
            <a:r>
              <a:rPr lang="ja-JP" altLang="en-US" sz="2100" dirty="0" smtClean="0"/>
              <a:t>でアクセス修飾子を抽出する。</a:t>
            </a:r>
            <a:endParaRPr lang="en-US" altLang="ja-JP" sz="2100" dirty="0" smtClean="0"/>
          </a:p>
          <a:p>
            <a:pPr lvl="1" algn="just"/>
            <a:r>
              <a:rPr lang="en-US" altLang="ja-JP" sz="2100" dirty="0" smtClean="0"/>
              <a:t>3</a:t>
            </a:r>
            <a:r>
              <a:rPr lang="en-US" altLang="ja-JP" sz="2100" dirty="0" smtClean="0"/>
              <a:t>.</a:t>
            </a:r>
            <a:r>
              <a:rPr lang="ja-JP" altLang="en-US" sz="2100" dirty="0" smtClean="0"/>
              <a:t>開発者が意図的に設定したであろうアクセス修飾子を修正対象から外す。</a:t>
            </a:r>
            <a:endParaRPr lang="en-US" altLang="ja-JP" sz="2100" dirty="0" smtClean="0"/>
          </a:p>
          <a:p>
            <a:pPr lvl="1" algn="just"/>
            <a:r>
              <a:rPr lang="en-US" altLang="ja-JP" sz="2100" dirty="0" smtClean="0"/>
              <a:t>4.</a:t>
            </a:r>
            <a:r>
              <a:rPr lang="ja-JP" altLang="en-US" sz="2100" dirty="0" smtClean="0"/>
              <a:t>修正した後、ビルドエラーが</a:t>
            </a:r>
            <a:r>
              <a:rPr lang="ja-JP" altLang="en-US" sz="2100" dirty="0" err="1" smtClean="0"/>
              <a:t>でなく</a:t>
            </a:r>
            <a:r>
              <a:rPr lang="ja-JP" altLang="en-US" sz="2100" dirty="0" smtClean="0"/>
              <a:t>なるまでビルドする。</a:t>
            </a:r>
            <a:endParaRPr lang="en-US" altLang="ja-JP" sz="2100" dirty="0" smtClean="0"/>
          </a:p>
          <a:p>
            <a:pPr lvl="1" algn="just"/>
            <a:r>
              <a:rPr lang="en-US" altLang="ja-JP" sz="2100" dirty="0" smtClean="0"/>
              <a:t>5</a:t>
            </a:r>
            <a:r>
              <a:rPr lang="en-US" altLang="ja-JP" sz="2100" dirty="0" smtClean="0"/>
              <a:t>.</a:t>
            </a:r>
            <a:r>
              <a:rPr lang="ja-JP" altLang="en-US" sz="2100" dirty="0" smtClean="0"/>
              <a:t>テストスイートを行い、実行結果が変わっていないかを確認する。</a:t>
            </a:r>
            <a:endParaRPr lang="en-US" altLang="ja-JP" sz="2100" dirty="0" smtClean="0"/>
          </a:p>
          <a:p>
            <a:endParaRPr kumimoji="1"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抽出結果</a:t>
            </a:r>
            <a:endParaRPr kumimoji="1" lang="ja-JP" altLang="en-US" dirty="0"/>
          </a:p>
        </p:txBody>
      </p:sp>
      <p:sp>
        <p:nvSpPr>
          <p:cNvPr id="3" name="コンテンツ プレースホルダ 2"/>
          <p:cNvSpPr>
            <a:spLocks noGrp="1"/>
          </p:cNvSpPr>
          <p:nvPr>
            <p:ph sz="quarter" idx="1"/>
          </p:nvPr>
        </p:nvSpPr>
        <p:spPr/>
        <p:txBody>
          <a:bodyPr/>
          <a:lstStyle/>
          <a:p>
            <a:pPr algn="just"/>
            <a:r>
              <a:rPr lang="en-US" altLang="ja-JP" sz="2400" dirty="0" smtClean="0"/>
              <a:t>798 </a:t>
            </a:r>
            <a:r>
              <a:rPr lang="ja-JP" altLang="en-US" sz="2400" dirty="0" smtClean="0"/>
              <a:t>個のフィールドおよび</a:t>
            </a:r>
            <a:r>
              <a:rPr lang="en-US" altLang="ja-JP" sz="2400" dirty="0" smtClean="0"/>
              <a:t>6076</a:t>
            </a:r>
            <a:r>
              <a:rPr lang="ja-JP" altLang="en-US" sz="2400" dirty="0" smtClean="0"/>
              <a:t>個</a:t>
            </a:r>
            <a:r>
              <a:rPr lang="ja-JP" altLang="en-US" sz="2400" dirty="0" smtClean="0"/>
              <a:t>のメソッドが</a:t>
            </a:r>
            <a:r>
              <a:rPr lang="en-US" altLang="ja-JP" sz="2400" dirty="0" smtClean="0"/>
              <a:t>AE </a:t>
            </a:r>
            <a:r>
              <a:rPr lang="ja-JP" altLang="en-US" sz="2400" dirty="0" smtClean="0"/>
              <a:t>であると</a:t>
            </a:r>
            <a:r>
              <a:rPr lang="ja-JP" altLang="en-US" sz="2400" dirty="0" smtClean="0"/>
              <a:t>判定</a:t>
            </a:r>
            <a:r>
              <a:rPr lang="ja-JP" altLang="en-US" sz="2400" dirty="0" smtClean="0"/>
              <a:t>された。</a:t>
            </a:r>
            <a:endParaRPr lang="en-US" altLang="ja-JP" sz="2400" dirty="0" smtClean="0"/>
          </a:p>
          <a:p>
            <a:pPr algn="just"/>
            <a:r>
              <a:rPr lang="en-US" altLang="ja-JP" sz="2400" dirty="0" smtClean="0"/>
              <a:t>5695</a:t>
            </a:r>
            <a:r>
              <a:rPr lang="ja-JP" altLang="en-US" sz="2400" dirty="0" smtClean="0"/>
              <a:t>個のメソッドが</a:t>
            </a:r>
            <a:r>
              <a:rPr lang="en-US" altLang="ja-JP" sz="2400" dirty="0" smtClean="0"/>
              <a:t>Ant</a:t>
            </a:r>
            <a:r>
              <a:rPr lang="ja-JP" altLang="en-US" sz="2400" dirty="0" smtClean="0"/>
              <a:t>外部からアクセスするため、開発者の意図的なものとみなし、修正対象から外した。</a:t>
            </a:r>
            <a:endParaRPr lang="en-US" altLang="ja-JP" sz="2400" dirty="0" smtClean="0"/>
          </a:p>
          <a:p>
            <a:pPr algn="just"/>
            <a:r>
              <a:rPr lang="ja-JP" altLang="en-US" sz="2400" dirty="0" smtClean="0"/>
              <a:t>それ以外を修正対象とする。</a:t>
            </a:r>
            <a:endParaRPr lang="en-US" altLang="ja-JP" sz="2100" dirty="0" smtClean="0"/>
          </a:p>
          <a:p>
            <a:endParaRPr kumimoji="1" lang="en-US" altLang="ja-JP" dirty="0" smtClean="0"/>
          </a:p>
          <a:p>
            <a:endParaRPr kumimoji="1" lang="ja-JP" altLang="en-US" dirty="0"/>
          </a:p>
        </p:txBody>
      </p:sp>
      <p:graphicFrame>
        <p:nvGraphicFramePr>
          <p:cNvPr id="5" name="表 4"/>
          <p:cNvGraphicFramePr>
            <a:graphicFrameLocks noGrp="1"/>
          </p:cNvGraphicFramePr>
          <p:nvPr/>
        </p:nvGraphicFramePr>
        <p:xfrm>
          <a:off x="1475656" y="3573016"/>
          <a:ext cx="6096000" cy="1483360"/>
        </p:xfrm>
        <a:graphic>
          <a:graphicData uri="http://schemas.openxmlformats.org/drawingml/2006/table">
            <a:tbl>
              <a:tblPr firstRow="1" bandRow="1">
                <a:tableStyleId>{5C22544A-7EE6-4342-B048-85BDC9FD1C3A}</a:tableStyleId>
              </a:tblPr>
              <a:tblGrid>
                <a:gridCol w="2520280"/>
                <a:gridCol w="1872208"/>
                <a:gridCol w="1703512"/>
              </a:tblGrid>
              <a:tr h="370840">
                <a:tc>
                  <a:txBody>
                    <a:bodyPr/>
                    <a:lstStyle/>
                    <a:p>
                      <a:endParaRPr kumimoji="1" lang="ja-JP" altLang="en-US" dirty="0"/>
                    </a:p>
                  </a:txBody>
                  <a:tcPr/>
                </a:tc>
                <a:tc>
                  <a:txBody>
                    <a:bodyPr/>
                    <a:lstStyle/>
                    <a:p>
                      <a:r>
                        <a:rPr kumimoji="1" lang="ja-JP" altLang="en-US" dirty="0" smtClean="0"/>
                        <a:t>フィールド数</a:t>
                      </a:r>
                      <a:endParaRPr kumimoji="1" lang="ja-JP" altLang="en-US" dirty="0"/>
                    </a:p>
                  </a:txBody>
                  <a:tcPr/>
                </a:tc>
                <a:tc>
                  <a:txBody>
                    <a:bodyPr/>
                    <a:lstStyle/>
                    <a:p>
                      <a:r>
                        <a:rPr kumimoji="1" lang="ja-JP" altLang="en-US" dirty="0" smtClean="0"/>
                        <a:t>メソッド数</a:t>
                      </a:r>
                      <a:endParaRPr kumimoji="1" lang="ja-JP" altLang="en-US" dirty="0"/>
                    </a:p>
                  </a:txBody>
                  <a:tcPr/>
                </a:tc>
              </a:tr>
              <a:tr h="370840">
                <a:tc>
                  <a:txBody>
                    <a:bodyPr/>
                    <a:lstStyle/>
                    <a:p>
                      <a:r>
                        <a:rPr kumimoji="1" lang="ja-JP" altLang="en-US" dirty="0" smtClean="0"/>
                        <a:t>抽出した</a:t>
                      </a:r>
                      <a:r>
                        <a:rPr kumimoji="1" lang="en-US" altLang="ja-JP" dirty="0" smtClean="0"/>
                        <a:t>AE</a:t>
                      </a:r>
                      <a:endParaRPr kumimoji="1" lang="ja-JP" altLang="en-US" dirty="0"/>
                    </a:p>
                  </a:txBody>
                  <a:tcPr/>
                </a:tc>
                <a:tc>
                  <a:txBody>
                    <a:bodyPr/>
                    <a:lstStyle/>
                    <a:p>
                      <a:r>
                        <a:rPr kumimoji="1" lang="en-US" altLang="ja-JP" dirty="0" smtClean="0"/>
                        <a:t>798</a:t>
                      </a:r>
                      <a:endParaRPr kumimoji="1" lang="ja-JP" altLang="en-US" dirty="0"/>
                    </a:p>
                  </a:txBody>
                  <a:tcPr/>
                </a:tc>
                <a:tc>
                  <a:txBody>
                    <a:bodyPr/>
                    <a:lstStyle/>
                    <a:p>
                      <a:r>
                        <a:rPr kumimoji="1" lang="en-US" altLang="ja-JP" dirty="0" smtClean="0"/>
                        <a:t>6076</a:t>
                      </a:r>
                      <a:endParaRPr kumimoji="1" lang="ja-JP" altLang="en-US" dirty="0"/>
                    </a:p>
                  </a:txBody>
                  <a:tcPr/>
                </a:tc>
              </a:tr>
              <a:tr h="370840">
                <a:tc>
                  <a:txBody>
                    <a:bodyPr/>
                    <a:lstStyle/>
                    <a:p>
                      <a:r>
                        <a:rPr kumimoji="1" lang="ja-JP" altLang="en-US" dirty="0" smtClean="0"/>
                        <a:t>開発者の意図がある</a:t>
                      </a:r>
                      <a:r>
                        <a:rPr kumimoji="1" lang="en-US" altLang="ja-JP" dirty="0" smtClean="0"/>
                        <a:t>AE</a:t>
                      </a:r>
                      <a:endParaRPr kumimoji="1" lang="ja-JP" altLang="en-US" dirty="0"/>
                    </a:p>
                  </a:txBody>
                  <a:tcPr/>
                </a:tc>
                <a:tc>
                  <a:txBody>
                    <a:bodyPr/>
                    <a:lstStyle/>
                    <a:p>
                      <a:r>
                        <a:rPr kumimoji="1" lang="en-US" altLang="ja-JP" dirty="0" smtClean="0"/>
                        <a:t>0</a:t>
                      </a:r>
                      <a:endParaRPr kumimoji="1" lang="ja-JP" altLang="en-US" dirty="0"/>
                    </a:p>
                  </a:txBody>
                  <a:tcPr/>
                </a:tc>
                <a:tc>
                  <a:txBody>
                    <a:bodyPr/>
                    <a:lstStyle/>
                    <a:p>
                      <a:r>
                        <a:rPr kumimoji="1" lang="en-US" altLang="ja-JP" dirty="0" smtClean="0"/>
                        <a:t>5695</a:t>
                      </a:r>
                      <a:endParaRPr kumimoji="1" lang="ja-JP" altLang="en-US" dirty="0"/>
                    </a:p>
                  </a:txBody>
                  <a:tcPr/>
                </a:tc>
              </a:tr>
              <a:tr h="370840">
                <a:tc>
                  <a:txBody>
                    <a:bodyPr/>
                    <a:lstStyle/>
                    <a:p>
                      <a:r>
                        <a:rPr kumimoji="1" lang="ja-JP" altLang="en-US" dirty="0" smtClean="0"/>
                        <a:t>修正対象</a:t>
                      </a:r>
                      <a:endParaRPr kumimoji="1" lang="ja-JP" altLang="en-US" dirty="0"/>
                    </a:p>
                  </a:txBody>
                  <a:tcPr/>
                </a:tc>
                <a:tc>
                  <a:txBody>
                    <a:bodyPr/>
                    <a:lstStyle/>
                    <a:p>
                      <a:r>
                        <a:rPr kumimoji="1" lang="en-US" altLang="ja-JP" dirty="0" smtClean="0"/>
                        <a:t>798</a:t>
                      </a:r>
                      <a:endParaRPr kumimoji="1" lang="ja-JP" altLang="en-US" dirty="0"/>
                    </a:p>
                  </a:txBody>
                  <a:tcPr/>
                </a:tc>
                <a:tc>
                  <a:txBody>
                    <a:bodyPr/>
                    <a:lstStyle/>
                    <a:p>
                      <a:r>
                        <a:rPr kumimoji="1" lang="en-US" altLang="ja-JP" dirty="0" smtClean="0"/>
                        <a:t>381</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修正の検証</a:t>
            </a:r>
            <a:endParaRPr kumimoji="1" lang="ja-JP" altLang="en-US" dirty="0"/>
          </a:p>
        </p:txBody>
      </p:sp>
      <p:sp>
        <p:nvSpPr>
          <p:cNvPr id="3" name="コンテンツ プレースホルダ 2"/>
          <p:cNvSpPr>
            <a:spLocks noGrp="1"/>
          </p:cNvSpPr>
          <p:nvPr>
            <p:ph sz="quarter" idx="1"/>
          </p:nvPr>
        </p:nvSpPr>
        <p:spPr/>
        <p:txBody>
          <a:bodyPr/>
          <a:lstStyle/>
          <a:p>
            <a:r>
              <a:rPr lang="ja-JP" altLang="en-US" sz="2400" dirty="0" smtClean="0"/>
              <a:t>修正の手順</a:t>
            </a:r>
            <a:endParaRPr kumimoji="1" lang="en-US" altLang="ja-JP" sz="2400" dirty="0" smtClean="0"/>
          </a:p>
          <a:p>
            <a:pPr marL="731520" lvl="1" indent="-457200" algn="just">
              <a:buFont typeface="+mj-lt"/>
              <a:buAutoNum type="arabicPeriod"/>
            </a:pPr>
            <a:r>
              <a:rPr kumimoji="1" lang="ja-JP" altLang="en-US" sz="2000" dirty="0" smtClean="0"/>
              <a:t>修正し、ソースコードをビルドする。</a:t>
            </a:r>
            <a:endParaRPr kumimoji="1" lang="en-US" altLang="ja-JP" sz="2000" dirty="0" smtClean="0"/>
          </a:p>
          <a:p>
            <a:pPr marL="731520" lvl="1" indent="-457200" algn="just">
              <a:buFont typeface="+mj-lt"/>
              <a:buAutoNum type="arabicPeriod"/>
            </a:pPr>
            <a:r>
              <a:rPr kumimoji="1" lang="ja-JP" altLang="en-US" sz="2000" dirty="0" smtClean="0"/>
              <a:t>ビルドエラーが出たら問題のある</a:t>
            </a:r>
            <a:r>
              <a:rPr lang="en-US" altLang="ja-JP" sz="2000" dirty="0" smtClean="0"/>
              <a:t>AE</a:t>
            </a:r>
            <a:r>
              <a:rPr lang="ja-JP" altLang="en-US" sz="2000" dirty="0" smtClean="0"/>
              <a:t>を修正対象から外す。</a:t>
            </a:r>
            <a:endParaRPr lang="en-US" altLang="ja-JP" sz="2000" dirty="0" smtClean="0"/>
          </a:p>
          <a:p>
            <a:pPr marL="731520" lvl="1" indent="-457200" algn="just">
              <a:buFont typeface="+mj-lt"/>
              <a:buAutoNum type="arabicPeriod"/>
            </a:pPr>
            <a:r>
              <a:rPr lang="ja-JP" altLang="en-US" sz="2000" dirty="0" smtClean="0"/>
              <a:t>再度ビルドする。</a:t>
            </a:r>
            <a:endParaRPr lang="en-US" altLang="ja-JP" sz="2000" dirty="0" smtClean="0"/>
          </a:p>
          <a:p>
            <a:pPr marL="731520" lvl="1" indent="-457200" algn="just">
              <a:buFont typeface="+mj-lt"/>
              <a:buAutoNum type="arabicPeriod"/>
            </a:pPr>
            <a:r>
              <a:rPr lang="ja-JP" altLang="en-US" sz="2000" dirty="0" smtClean="0"/>
              <a:t>ビルドエラー</a:t>
            </a:r>
            <a:r>
              <a:rPr lang="ja-JP" altLang="en-US" sz="2000" dirty="0" smtClean="0"/>
              <a:t>が出なくなる</a:t>
            </a:r>
            <a:r>
              <a:rPr lang="ja-JP" altLang="en-US" sz="2000" dirty="0" smtClean="0"/>
              <a:t>まで繰り返す。</a:t>
            </a:r>
            <a:endParaRPr lang="en-US" altLang="ja-JP" sz="2000" dirty="0" smtClean="0"/>
          </a:p>
          <a:p>
            <a:pPr marL="731520" lvl="1" indent="-457200" algn="just">
              <a:buFont typeface="+mj-lt"/>
              <a:buAutoNum type="arabicPeriod"/>
            </a:pPr>
            <a:r>
              <a:rPr lang="ja-JP" altLang="en-US" sz="2000" dirty="0" smtClean="0"/>
              <a:t>テストスイートを実行し結果が同じであるか確認する。</a:t>
            </a:r>
            <a:endParaRPr lang="en-US" altLang="ja-JP" sz="2000" dirty="0" smtClean="0"/>
          </a:p>
          <a:p>
            <a:pPr marL="731520" lvl="1" indent="-457200">
              <a:buFont typeface="+mj-lt"/>
              <a:buAutoNum type="arabicPeriod"/>
            </a:pPr>
            <a:endParaRPr lang="en-US" altLang="ja-JP" sz="2000" dirty="0" smtClean="0"/>
          </a:p>
          <a:p>
            <a:r>
              <a:rPr lang="ja-JP" altLang="en-US" sz="2400" dirty="0" smtClean="0"/>
              <a:t>ビルドにかかった回数と時間</a:t>
            </a:r>
            <a:endParaRPr lang="en-US" altLang="ja-JP" sz="2400" dirty="0" smtClean="0"/>
          </a:p>
          <a:p>
            <a:endParaRPr lang="en-US" altLang="ja-JP" dirty="0" smtClean="0"/>
          </a:p>
          <a:p>
            <a:endParaRPr lang="en-US" altLang="ja-JP" dirty="0" smtClean="0"/>
          </a:p>
          <a:p>
            <a:endParaRPr kumimoji="1" lang="ja-JP" altLang="en-US" dirty="0"/>
          </a:p>
        </p:txBody>
      </p:sp>
      <p:graphicFrame>
        <p:nvGraphicFramePr>
          <p:cNvPr id="5" name="表 4"/>
          <p:cNvGraphicFramePr>
            <a:graphicFrameLocks noGrp="1"/>
          </p:cNvGraphicFramePr>
          <p:nvPr/>
        </p:nvGraphicFramePr>
        <p:xfrm>
          <a:off x="755576" y="4404712"/>
          <a:ext cx="7200800" cy="1112520"/>
        </p:xfrm>
        <a:graphic>
          <a:graphicData uri="http://schemas.openxmlformats.org/drawingml/2006/table">
            <a:tbl>
              <a:tblPr firstRow="1" bandRow="1">
                <a:tableStyleId>{5C22544A-7EE6-4342-B048-85BDC9FD1C3A}</a:tableStyleId>
              </a:tblPr>
              <a:tblGrid>
                <a:gridCol w="2161702"/>
                <a:gridCol w="2374802"/>
                <a:gridCol w="2664296"/>
              </a:tblGrid>
              <a:tr h="370840">
                <a:tc>
                  <a:txBody>
                    <a:bodyPr/>
                    <a:lstStyle/>
                    <a:p>
                      <a:r>
                        <a:rPr kumimoji="1" lang="ja-JP" altLang="en-US" dirty="0" smtClean="0"/>
                        <a:t>ビルド総回数</a:t>
                      </a:r>
                      <a:endParaRPr kumimoji="1" lang="ja-JP" altLang="en-US" dirty="0"/>
                    </a:p>
                  </a:txBody>
                  <a:tcPr/>
                </a:tc>
                <a:tc>
                  <a:txBody>
                    <a:bodyPr/>
                    <a:lstStyle/>
                    <a:p>
                      <a:r>
                        <a:rPr kumimoji="1" lang="ja-JP" altLang="en-US" dirty="0" smtClean="0"/>
                        <a:t>ビルド総時間</a:t>
                      </a:r>
                      <a:endParaRPr kumimoji="1" lang="ja-JP" altLang="en-US" dirty="0"/>
                    </a:p>
                  </a:txBody>
                  <a:tcPr/>
                </a:tc>
                <a:tc>
                  <a:txBody>
                    <a:bodyPr/>
                    <a:lstStyle/>
                    <a:p>
                      <a:r>
                        <a:rPr kumimoji="1" lang="en-US" altLang="ja-JP" dirty="0" err="1" smtClean="0"/>
                        <a:t>ModiChecker</a:t>
                      </a:r>
                      <a:r>
                        <a:rPr kumimoji="1" lang="ja-JP" altLang="en-US" dirty="0" smtClean="0"/>
                        <a:t>実行時間</a:t>
                      </a:r>
                      <a:endParaRPr kumimoji="1" lang="ja-JP" altLang="en-US" dirty="0"/>
                    </a:p>
                  </a:txBody>
                  <a:tcPr/>
                </a:tc>
              </a:tr>
              <a:tr h="370840">
                <a:tc rowSpan="2">
                  <a:txBody>
                    <a:bodyPr/>
                    <a:lstStyle/>
                    <a:p>
                      <a:pPr algn="just"/>
                      <a:r>
                        <a:rPr kumimoji="1" lang="en-US" altLang="ja-JP" dirty="0" smtClean="0"/>
                        <a:t>6</a:t>
                      </a:r>
                      <a:r>
                        <a:rPr kumimoji="1" lang="ja-JP" altLang="en-US" dirty="0" smtClean="0"/>
                        <a:t>回</a:t>
                      </a:r>
                      <a:endParaRPr kumimoji="1" lang="ja-JP" altLang="en-US" dirty="0"/>
                    </a:p>
                  </a:txBody>
                  <a:tcPr/>
                </a:tc>
                <a:tc>
                  <a:txBody>
                    <a:bodyPr/>
                    <a:lstStyle/>
                    <a:p>
                      <a:pPr algn="just"/>
                      <a:r>
                        <a:rPr kumimoji="1" lang="ja-JP" altLang="en-US" dirty="0" smtClean="0"/>
                        <a:t>約</a:t>
                      </a:r>
                      <a:r>
                        <a:rPr kumimoji="1" lang="en-US" altLang="ja-JP" dirty="0" smtClean="0"/>
                        <a:t>63</a:t>
                      </a:r>
                      <a:r>
                        <a:rPr kumimoji="1" lang="ja-JP" altLang="en-US" dirty="0" smtClean="0"/>
                        <a:t>分</a:t>
                      </a:r>
                      <a:endParaRPr kumimoji="1" lang="ja-JP" altLang="en-US" dirty="0"/>
                    </a:p>
                  </a:txBody>
                  <a:tcPr/>
                </a:tc>
                <a:tc>
                  <a:txBody>
                    <a:bodyPr/>
                    <a:lstStyle/>
                    <a:p>
                      <a:r>
                        <a:rPr kumimoji="1" lang="ja-JP" altLang="en-US" dirty="0" smtClean="0"/>
                        <a:t>約</a:t>
                      </a:r>
                      <a:r>
                        <a:rPr kumimoji="1" lang="en-US" altLang="ja-JP" dirty="0" smtClean="0"/>
                        <a:t>34</a:t>
                      </a:r>
                      <a:r>
                        <a:rPr kumimoji="1" lang="ja-JP" altLang="en-US" dirty="0" smtClean="0"/>
                        <a:t>分</a:t>
                      </a:r>
                      <a:endParaRPr kumimoji="1" lang="ja-JP" altLang="en-US" dirty="0"/>
                    </a:p>
                  </a:txBody>
                  <a:tcPr/>
                </a:tc>
              </a:tr>
              <a:tr h="370840">
                <a:tc vMerge="1">
                  <a:txBody>
                    <a:bodyPr/>
                    <a:lstStyle/>
                    <a:p>
                      <a:endParaRPr kumimoji="1" lang="ja-JP" altLang="en-US" dirty="0"/>
                    </a:p>
                  </a:txBody>
                  <a:tcPr/>
                </a:tc>
                <a:tc>
                  <a:txBody>
                    <a:bodyPr/>
                    <a:lstStyle/>
                    <a:p>
                      <a:pPr algn="just"/>
                      <a:r>
                        <a:rPr kumimoji="1" lang="en-US" altLang="ja-JP" dirty="0" smtClean="0"/>
                        <a:t>10</a:t>
                      </a:r>
                      <a:r>
                        <a:rPr kumimoji="1" lang="ja-JP" altLang="en-US" dirty="0" smtClean="0"/>
                        <a:t>分</a:t>
                      </a:r>
                      <a:r>
                        <a:rPr kumimoji="1" lang="en-US" altLang="ja-JP" dirty="0" smtClean="0"/>
                        <a:t>30</a:t>
                      </a:r>
                      <a:r>
                        <a:rPr kumimoji="1" lang="ja-JP" altLang="en-US" dirty="0" smtClean="0"/>
                        <a:t>秒</a:t>
                      </a:r>
                      <a:r>
                        <a:rPr kumimoji="1" lang="en-US" altLang="ja-JP" dirty="0" smtClean="0"/>
                        <a:t>(</a:t>
                      </a:r>
                      <a:r>
                        <a:rPr kumimoji="1" lang="ja-JP" altLang="en-US" dirty="0" smtClean="0"/>
                        <a:t>平均</a:t>
                      </a:r>
                      <a:r>
                        <a:rPr kumimoji="1" lang="en-US" altLang="ja-JP" dirty="0" smtClean="0"/>
                        <a:t>)</a:t>
                      </a:r>
                      <a:endParaRPr kumimoji="1" lang="ja-JP" altLang="en-US" dirty="0"/>
                    </a:p>
                  </a:txBody>
                  <a:tcPr/>
                </a:tc>
                <a:tc>
                  <a:txBody>
                    <a:bodyPr/>
                    <a:lstStyle/>
                    <a:p>
                      <a:r>
                        <a:rPr kumimoji="1" lang="en-US" altLang="ja-JP" dirty="0" smtClean="0"/>
                        <a:t>5</a:t>
                      </a:r>
                      <a:r>
                        <a:rPr kumimoji="1" lang="ja-JP" altLang="en-US" dirty="0" smtClean="0"/>
                        <a:t>分</a:t>
                      </a:r>
                      <a:r>
                        <a:rPr kumimoji="1" lang="en-US" altLang="ja-JP" dirty="0" smtClean="0"/>
                        <a:t>30</a:t>
                      </a:r>
                      <a:r>
                        <a:rPr kumimoji="1" lang="ja-JP" altLang="en-US" dirty="0" smtClean="0"/>
                        <a:t>秒</a:t>
                      </a:r>
                      <a:r>
                        <a:rPr kumimoji="1" lang="en-US" altLang="ja-JP" dirty="0" smtClean="0"/>
                        <a:t>(</a:t>
                      </a:r>
                      <a:r>
                        <a:rPr kumimoji="1" lang="ja-JP" altLang="en-US" dirty="0" smtClean="0"/>
                        <a:t>平均</a:t>
                      </a:r>
                      <a:r>
                        <a:rPr kumimoji="1" lang="en-US" altLang="ja-JP" dirty="0" smtClean="0"/>
                        <a:t>)</a:t>
                      </a:r>
                      <a:endParaRPr kumimoji="1" lang="ja-JP" altLang="en-US" dirty="0"/>
                    </a:p>
                  </a:txBody>
                  <a:tcPr/>
                </a:tc>
              </a:tr>
            </a:tbl>
          </a:graphicData>
        </a:graphic>
      </p:graphicFrame>
      <p:sp>
        <p:nvSpPr>
          <p:cNvPr id="6" name="テキスト ボックス 5"/>
          <p:cNvSpPr txBox="1"/>
          <p:nvPr/>
        </p:nvSpPr>
        <p:spPr>
          <a:xfrm>
            <a:off x="755576" y="5661248"/>
            <a:ext cx="7200800" cy="707886"/>
          </a:xfrm>
          <a:prstGeom prst="rect">
            <a:avLst/>
          </a:prstGeom>
          <a:noFill/>
        </p:spPr>
        <p:txBody>
          <a:bodyPr wrap="square" rtlCol="0">
            <a:spAutoFit/>
          </a:bodyPr>
          <a:lstStyle/>
          <a:p>
            <a:pPr algn="just"/>
            <a:r>
              <a:rPr lang="en-US" altLang="ja-JP" sz="2000" dirty="0" err="1" smtClean="0">
                <a:solidFill>
                  <a:srgbClr val="FF0000"/>
                </a:solidFill>
              </a:rPr>
              <a:t>ModiChecker</a:t>
            </a:r>
            <a:r>
              <a:rPr lang="ja-JP" altLang="en-US" sz="2000" dirty="0" smtClean="0">
                <a:solidFill>
                  <a:srgbClr val="FF0000"/>
                </a:solidFill>
              </a:rPr>
              <a:t>の実行時間は</a:t>
            </a:r>
            <a:r>
              <a:rPr lang="en-US" altLang="ja-JP" sz="2000" dirty="0" smtClean="0">
                <a:solidFill>
                  <a:srgbClr val="FF0000"/>
                </a:solidFill>
              </a:rPr>
              <a:t>1</a:t>
            </a:r>
            <a:r>
              <a:rPr lang="ja-JP" altLang="en-US" sz="2000" dirty="0" smtClean="0">
                <a:solidFill>
                  <a:srgbClr val="FF0000"/>
                </a:solidFill>
              </a:rPr>
              <a:t>回あたり約</a:t>
            </a:r>
            <a:r>
              <a:rPr lang="en-US" altLang="ja-JP" sz="2000" dirty="0" smtClean="0">
                <a:solidFill>
                  <a:srgbClr val="FF0000"/>
                </a:solidFill>
              </a:rPr>
              <a:t>5</a:t>
            </a:r>
            <a:r>
              <a:rPr lang="ja-JP" altLang="en-US" sz="2000" dirty="0" smtClean="0">
                <a:solidFill>
                  <a:srgbClr val="FF0000"/>
                </a:solidFill>
              </a:rPr>
              <a:t>分</a:t>
            </a:r>
            <a:r>
              <a:rPr lang="en-US" altLang="ja-JP" sz="2000" dirty="0" smtClean="0">
                <a:solidFill>
                  <a:srgbClr val="FF0000"/>
                </a:solidFill>
              </a:rPr>
              <a:t>30</a:t>
            </a:r>
            <a:r>
              <a:rPr lang="ja-JP" altLang="en-US" sz="2000" dirty="0" smtClean="0">
                <a:solidFill>
                  <a:srgbClr val="FF0000"/>
                </a:solidFill>
              </a:rPr>
              <a:t>秒であり、実用性があると判断できる。</a:t>
            </a:r>
            <a:endParaRPr kumimoji="1" lang="ja-JP" altLang="en-US" sz="2000"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機能拡張の応用例</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バージョン間の分析</a:t>
            </a:r>
            <a:endParaRPr kumimoji="1" lang="en-US" altLang="ja-JP" sz="2400" dirty="0" smtClean="0"/>
          </a:p>
          <a:p>
            <a:pPr lvl="1" algn="just"/>
            <a:r>
              <a:rPr lang="ja-JP" altLang="en-US" sz="2000" dirty="0" smtClean="0"/>
              <a:t>複数</a:t>
            </a:r>
            <a:r>
              <a:rPr lang="ja-JP" altLang="en-US" sz="2000" dirty="0" smtClean="0"/>
              <a:t>のバージョン間における</a:t>
            </a:r>
            <a:r>
              <a:rPr lang="en-US" altLang="ja-JP" sz="2000" dirty="0" smtClean="0"/>
              <a:t>AE </a:t>
            </a:r>
            <a:r>
              <a:rPr lang="ja-JP" altLang="en-US" sz="2000" dirty="0" smtClean="0"/>
              <a:t>数の変化量を</a:t>
            </a:r>
            <a:r>
              <a:rPr lang="ja-JP" altLang="en-US" sz="2000" dirty="0" smtClean="0"/>
              <a:t>比較する</a:t>
            </a:r>
            <a:r>
              <a:rPr lang="ja-JP" altLang="en-US" sz="2000" dirty="0" smtClean="0"/>
              <a:t>ことで</a:t>
            </a:r>
            <a:r>
              <a:rPr lang="ja-JP" altLang="en-US" sz="2000" dirty="0" smtClean="0"/>
              <a:t>，開発者が</a:t>
            </a:r>
            <a:r>
              <a:rPr kumimoji="1" lang="ja-JP" altLang="en-US" sz="2000" dirty="0" smtClean="0"/>
              <a:t>ソフトウェアの機能</a:t>
            </a:r>
            <a:r>
              <a:rPr lang="ja-JP" altLang="en-US" sz="2000" dirty="0" smtClean="0"/>
              <a:t>を</a:t>
            </a:r>
            <a:r>
              <a:rPr kumimoji="1" lang="ja-JP" altLang="en-US" sz="2000" dirty="0" smtClean="0"/>
              <a:t>成熟したと判断したかどうかを推定することができる。</a:t>
            </a:r>
            <a:endParaRPr kumimoji="1" lang="en-US" altLang="ja-JP" sz="2000" dirty="0" smtClean="0"/>
          </a:p>
          <a:p>
            <a:pPr lvl="1" algn="just"/>
            <a:r>
              <a:rPr lang="ja-JP" altLang="en-US" sz="2000" dirty="0" smtClean="0"/>
              <a:t>どのようなバージョンが一番過剰なアクセス修飾子が追加されるのか推定することができる。</a:t>
            </a:r>
            <a:endParaRPr lang="en-US" altLang="ja-JP" sz="2000" dirty="0" smtClean="0"/>
          </a:p>
          <a:p>
            <a:pPr lvl="1"/>
            <a:endParaRPr kumimoji="1" lang="en-US" altLang="ja-JP" sz="2000" dirty="0" smtClean="0"/>
          </a:p>
          <a:p>
            <a:r>
              <a:rPr lang="ja-JP" altLang="en-US" sz="2400" dirty="0" smtClean="0"/>
              <a:t>予測</a:t>
            </a:r>
            <a:endParaRPr lang="en-US" altLang="ja-JP" sz="2400" dirty="0" smtClean="0"/>
          </a:p>
          <a:p>
            <a:pPr lvl="1" algn="just"/>
            <a:r>
              <a:rPr lang="ja-JP" altLang="en-US" dirty="0" smtClean="0"/>
              <a:t>多くの変更があるメジャーバージョン</a:t>
            </a:r>
            <a:endParaRPr lang="en-US" altLang="ja-JP" dirty="0" smtClean="0"/>
          </a:p>
          <a:p>
            <a:pPr lvl="2" algn="just"/>
            <a:r>
              <a:rPr lang="ja-JP" altLang="en-US" dirty="0" smtClean="0">
                <a:solidFill>
                  <a:srgbClr val="FF0000"/>
                </a:solidFill>
              </a:rPr>
              <a:t>過剰なアクセス修飾子の変化量がより大きいと予想される。</a:t>
            </a:r>
            <a:endParaRPr lang="en-US" altLang="ja-JP" dirty="0" smtClean="0">
              <a:solidFill>
                <a:srgbClr val="FF0000"/>
              </a:solidFill>
            </a:endParaRPr>
          </a:p>
          <a:p>
            <a:pPr lvl="1" algn="just"/>
            <a:r>
              <a:rPr lang="ja-JP" altLang="en-US" dirty="0" smtClean="0"/>
              <a:t>バグ修正など小さな変更があるマイナーバージョン</a:t>
            </a:r>
            <a:endParaRPr lang="en-US" altLang="ja-JP" dirty="0" smtClean="0"/>
          </a:p>
          <a:p>
            <a:pPr lvl="2" algn="just"/>
            <a:r>
              <a:rPr lang="ja-JP" altLang="en-US" dirty="0" smtClean="0">
                <a:solidFill>
                  <a:srgbClr val="FF0000"/>
                </a:solidFill>
              </a:rPr>
              <a:t>過剰なアクセス修飾子の変化量が小さいと予想される。</a:t>
            </a:r>
            <a:endParaRPr lang="en-US" altLang="ja-JP" dirty="0" smtClean="0">
              <a:solidFill>
                <a:srgbClr val="FF0000"/>
              </a:solidFill>
            </a:endParaRPr>
          </a:p>
          <a:p>
            <a:pPr lvl="1"/>
            <a:endParaRPr lang="en-US" altLang="ja-JP"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バージョン間分析予測の検証方法</a:t>
            </a:r>
            <a:endParaRPr kumimoji="1" lang="ja-JP" altLang="en-US" dirty="0"/>
          </a:p>
        </p:txBody>
      </p:sp>
      <p:sp>
        <p:nvSpPr>
          <p:cNvPr id="3" name="コンテンツ プレースホルダ 2"/>
          <p:cNvSpPr>
            <a:spLocks noGrp="1"/>
          </p:cNvSpPr>
          <p:nvPr>
            <p:ph sz="quarter" idx="1"/>
          </p:nvPr>
        </p:nvSpPr>
        <p:spPr/>
        <p:txBody>
          <a:bodyPr>
            <a:normAutofit/>
          </a:bodyPr>
          <a:lstStyle/>
          <a:p>
            <a:pPr algn="just"/>
            <a:r>
              <a:rPr lang="ja-JP" altLang="en-US" sz="2400" dirty="0" smtClean="0"/>
              <a:t>検証</a:t>
            </a:r>
            <a:endParaRPr lang="en-US" altLang="ja-JP" sz="2400" dirty="0" smtClean="0"/>
          </a:p>
          <a:p>
            <a:pPr lvl="1" algn="just"/>
            <a:r>
              <a:rPr kumimoji="1" lang="ja-JP" altLang="en-US" dirty="0" smtClean="0"/>
              <a:t>ソフトウェアのバージョンをメジャー、マイナーの</a:t>
            </a:r>
            <a:r>
              <a:rPr kumimoji="1" lang="en-US" altLang="ja-JP" dirty="0" smtClean="0"/>
              <a:t>2</a:t>
            </a:r>
            <a:r>
              <a:rPr kumimoji="1" lang="ja-JP" altLang="en-US" dirty="0" smtClean="0"/>
              <a:t>種類に分け、２つの変化量を調べて有意差検定を行う。</a:t>
            </a:r>
            <a:endParaRPr kumimoji="1" lang="en-US" altLang="ja-JP" dirty="0" smtClean="0"/>
          </a:p>
          <a:p>
            <a:pPr lvl="1" algn="just"/>
            <a:endParaRPr lang="en-US" altLang="ja-JP" dirty="0" smtClean="0"/>
          </a:p>
          <a:p>
            <a:pPr algn="just"/>
            <a:r>
              <a:rPr kumimoji="1" lang="en-US" altLang="ja-JP" dirty="0" err="1" smtClean="0"/>
              <a:t>MajorVU</a:t>
            </a:r>
            <a:r>
              <a:rPr kumimoji="1" lang="en-US" altLang="ja-JP" dirty="0" smtClean="0"/>
              <a:t>: </a:t>
            </a:r>
            <a:r>
              <a:rPr lang="en-US" altLang="ja-JP" sz="2200" dirty="0" smtClean="0"/>
              <a:t>1.2</a:t>
            </a:r>
            <a:r>
              <a:rPr lang="en-US" altLang="ja-JP" sz="2200" dirty="0" smtClean="0"/>
              <a:t>→1.3 </a:t>
            </a:r>
            <a:r>
              <a:rPr lang="ja-JP" altLang="en-US" sz="2200" dirty="0" smtClean="0"/>
              <a:t>や</a:t>
            </a:r>
            <a:r>
              <a:rPr lang="ja-JP" altLang="en-US" sz="2200" dirty="0" smtClean="0"/>
              <a:t>、</a:t>
            </a:r>
            <a:r>
              <a:rPr lang="en-US" altLang="ja-JP" sz="2200" dirty="0" smtClean="0"/>
              <a:t>1.6.5</a:t>
            </a:r>
            <a:r>
              <a:rPr lang="ja-JP" altLang="en-US" sz="2200" dirty="0" smtClean="0"/>
              <a:t>→</a:t>
            </a:r>
            <a:r>
              <a:rPr lang="en-US" altLang="ja-JP" sz="2200" dirty="0" smtClean="0"/>
              <a:t>1.7.0 </a:t>
            </a:r>
            <a:r>
              <a:rPr lang="ja-JP" altLang="en-US" sz="2200" dirty="0" smtClean="0"/>
              <a:t>など。</a:t>
            </a:r>
            <a:endParaRPr kumimoji="1" lang="en-US" altLang="ja-JP" sz="2200" dirty="0" smtClean="0"/>
          </a:p>
          <a:p>
            <a:pPr algn="just"/>
            <a:r>
              <a:rPr lang="en-US" altLang="ja-JP" dirty="0" err="1" smtClean="0"/>
              <a:t>MinorVU</a:t>
            </a:r>
            <a:r>
              <a:rPr lang="en-US" altLang="ja-JP" dirty="0" smtClean="0"/>
              <a:t>:</a:t>
            </a:r>
            <a:r>
              <a:rPr lang="ja-JP" altLang="en-US" dirty="0" smtClean="0"/>
              <a:t> </a:t>
            </a:r>
            <a:r>
              <a:rPr lang="en-US" altLang="ja-JP" sz="2200" dirty="0" smtClean="0"/>
              <a:t>1.4</a:t>
            </a:r>
            <a:r>
              <a:rPr lang="en-US" altLang="ja-JP" sz="2200" dirty="0" smtClean="0"/>
              <a:t>→</a:t>
            </a:r>
            <a:r>
              <a:rPr lang="en-US" altLang="ja-JP" sz="2200" dirty="0" smtClean="0"/>
              <a:t>1.4.1</a:t>
            </a:r>
            <a:r>
              <a:rPr lang="ja-JP" altLang="en-US" sz="2200" dirty="0" smtClean="0"/>
              <a:t>や、</a:t>
            </a:r>
            <a:r>
              <a:rPr lang="en-US" altLang="ja-JP" sz="2200" dirty="0" smtClean="0"/>
              <a:t>1.6.4→1.6.5 </a:t>
            </a:r>
            <a:r>
              <a:rPr lang="ja-JP" altLang="en-US" sz="2200" dirty="0" smtClean="0"/>
              <a:t>など。</a:t>
            </a:r>
            <a:endParaRPr kumimoji="1" lang="en-US" altLang="ja-JP" sz="2200" dirty="0" smtClean="0"/>
          </a:p>
          <a:p>
            <a:pPr algn="just"/>
            <a:endParaRPr lang="en-US" altLang="ja-JP" dirty="0" smtClean="0"/>
          </a:p>
          <a:p>
            <a:pPr algn="just"/>
            <a:r>
              <a:rPr kumimoji="1" lang="ja-JP" altLang="en-US" sz="2400" dirty="0" smtClean="0"/>
              <a:t>分析対象</a:t>
            </a:r>
            <a:endParaRPr kumimoji="1" lang="en-US" altLang="ja-JP" sz="2400" dirty="0" smtClean="0"/>
          </a:p>
          <a:p>
            <a:pPr lvl="1" algn="just"/>
            <a:r>
              <a:rPr lang="en-US" altLang="ja-JP" sz="2400" dirty="0" smtClean="0"/>
              <a:t>Ant </a:t>
            </a:r>
            <a:r>
              <a:rPr lang="ja-JP" altLang="en-US" sz="2400" dirty="0" smtClean="0"/>
              <a:t>のバージョン</a:t>
            </a:r>
            <a:r>
              <a:rPr lang="en-US" altLang="ja-JP" sz="2400" dirty="0" smtClean="0"/>
              <a:t>1.1 </a:t>
            </a:r>
            <a:r>
              <a:rPr lang="ja-JP" altLang="en-US" sz="2400" dirty="0" smtClean="0"/>
              <a:t>からバージョン</a:t>
            </a:r>
            <a:r>
              <a:rPr lang="en-US" altLang="ja-JP" sz="2400" dirty="0" smtClean="0"/>
              <a:t>1.8.4 </a:t>
            </a:r>
            <a:r>
              <a:rPr lang="ja-JP" altLang="en-US" sz="2400" dirty="0" err="1" smtClean="0"/>
              <a:t>までの</a:t>
            </a:r>
            <a:r>
              <a:rPr lang="en-US" altLang="ja-JP" sz="2400" dirty="0" smtClean="0"/>
              <a:t>22 </a:t>
            </a:r>
            <a:r>
              <a:rPr lang="ja-JP" altLang="en-US" sz="2400" dirty="0" smtClean="0"/>
              <a:t>個のバージョン</a:t>
            </a:r>
            <a:r>
              <a:rPr lang="ja-JP" altLang="en-US" sz="2400" dirty="0" smtClean="0"/>
              <a:t>を</a:t>
            </a:r>
            <a:r>
              <a:rPr lang="ja-JP" altLang="en-US" sz="2400" dirty="0" smtClean="0"/>
              <a:t>対象とする。</a:t>
            </a:r>
            <a:endParaRPr lang="en-US" altLang="ja-JP" sz="2400" dirty="0" smtClean="0"/>
          </a:p>
          <a:p>
            <a:pPr lvl="1" algn="just"/>
            <a:r>
              <a:rPr lang="en-US" altLang="ja-JP" sz="2400" dirty="0" smtClean="0"/>
              <a:t>22</a:t>
            </a:r>
            <a:r>
              <a:rPr lang="ja-JP" altLang="en-US" sz="2400" dirty="0" smtClean="0"/>
              <a:t>個</a:t>
            </a:r>
            <a:r>
              <a:rPr lang="ja-JP" altLang="en-US" sz="2400" dirty="0" smtClean="0"/>
              <a:t>の</a:t>
            </a:r>
            <a:r>
              <a:rPr lang="ja-JP" altLang="en-US" sz="2400" dirty="0" smtClean="0"/>
              <a:t>内、メジャーは</a:t>
            </a:r>
            <a:r>
              <a:rPr lang="en-US" altLang="ja-JP" sz="2400" dirty="0" smtClean="0"/>
              <a:t>7</a:t>
            </a:r>
            <a:r>
              <a:rPr lang="ja-JP" altLang="en-US" sz="2400" dirty="0" smtClean="0"/>
              <a:t>個</a:t>
            </a:r>
            <a:r>
              <a:rPr lang="ja-JP" altLang="en-US" sz="2400" dirty="0" smtClean="0"/>
              <a:t>、</a:t>
            </a:r>
            <a:r>
              <a:rPr lang="ja-JP" altLang="en-US" sz="2400" dirty="0" smtClean="0"/>
              <a:t>マイナー</a:t>
            </a:r>
            <a:r>
              <a:rPr lang="ja-JP" altLang="en-US" sz="2400" dirty="0" smtClean="0"/>
              <a:t>は</a:t>
            </a:r>
            <a:r>
              <a:rPr lang="en-US" altLang="ja-JP" sz="2400" dirty="0" smtClean="0"/>
              <a:t>15</a:t>
            </a:r>
            <a:r>
              <a:rPr lang="ja-JP" altLang="en-US" sz="2400" dirty="0" smtClean="0"/>
              <a:t>個であった。</a:t>
            </a:r>
            <a:endParaRPr lang="en-US" altLang="ja-JP" sz="2400" dirty="0" smtClean="0"/>
          </a:p>
          <a:p>
            <a:pPr lvl="1" algn="just"/>
            <a:endParaRPr kumimoji="1" lang="ja-JP" altLang="en-US" sz="24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マイナーバージョン間分析結果の比較</a:t>
            </a:r>
            <a:endParaRPr kumimoji="1" lang="ja-JP" altLang="en-US" dirty="0"/>
          </a:p>
        </p:txBody>
      </p:sp>
      <p:sp>
        <p:nvSpPr>
          <p:cNvPr id="3" name="コンテンツ プレースホルダ 2"/>
          <p:cNvSpPr>
            <a:spLocks noGrp="1"/>
          </p:cNvSpPr>
          <p:nvPr>
            <p:ph sz="quarter"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kumimoji="1" lang="en-US" altLang="ja-JP" sz="2400" dirty="0" smtClean="0"/>
          </a:p>
          <a:p>
            <a:r>
              <a:rPr kumimoji="1" lang="ja-JP" altLang="en-US" sz="2400" dirty="0" smtClean="0"/>
              <a:t>この</a:t>
            </a:r>
            <a:r>
              <a:rPr kumimoji="1" lang="en-US" altLang="ja-JP" sz="2400" dirty="0" err="1" smtClean="0"/>
              <a:t>MinorVU</a:t>
            </a:r>
            <a:r>
              <a:rPr kumimoji="1" lang="ja-JP" altLang="en-US" sz="2400" dirty="0" err="1" smtClean="0"/>
              <a:t>での</a:t>
            </a:r>
            <a:r>
              <a:rPr kumimoji="1" lang="ja-JP" altLang="en-US" sz="2400" dirty="0" smtClean="0"/>
              <a:t>ＡＥの変化量は</a:t>
            </a:r>
            <a:r>
              <a:rPr kumimoji="1" lang="en-US" altLang="ja-JP" sz="2400" dirty="0" smtClean="0"/>
              <a:t>-2</a:t>
            </a:r>
            <a:r>
              <a:rPr kumimoji="1" lang="ja-JP" altLang="en-US" sz="2400" dirty="0" smtClean="0"/>
              <a:t>である。</a:t>
            </a:r>
            <a:endParaRPr kumimoji="1" lang="en-US" altLang="ja-JP" sz="2400" dirty="0" smtClean="0"/>
          </a:p>
          <a:p>
            <a:r>
              <a:rPr lang="en-US" altLang="ja-JP" sz="2400" dirty="0" err="1" smtClean="0"/>
              <a:t>MinorVU</a:t>
            </a:r>
            <a:r>
              <a:rPr kumimoji="1" lang="ja-JP" altLang="en-US" sz="2400" dirty="0" smtClean="0"/>
              <a:t>の</a:t>
            </a:r>
            <a:r>
              <a:rPr kumimoji="1" lang="en-US" altLang="ja-JP" sz="2400" dirty="0" smtClean="0"/>
              <a:t>AE</a:t>
            </a:r>
            <a:r>
              <a:rPr kumimoji="1" lang="ja-JP" altLang="en-US" sz="2400" dirty="0" smtClean="0"/>
              <a:t>の変化量は少ない</a:t>
            </a:r>
            <a:r>
              <a:rPr lang="ja-JP" altLang="en-US" sz="2400" dirty="0" smtClean="0"/>
              <a:t>。</a:t>
            </a:r>
            <a:endParaRPr lang="en-US" altLang="ja-JP" sz="2400" dirty="0" smtClean="0"/>
          </a:p>
          <a:p>
            <a:endParaRPr kumimoji="1" lang="ja-JP" altLang="en-US" dirty="0"/>
          </a:p>
        </p:txBody>
      </p:sp>
      <p:pic>
        <p:nvPicPr>
          <p:cNvPr id="4" name="コンテンツ プレースホルダ 5" descr="bandicam 2014-01-10 00-49-53-285.png"/>
          <p:cNvPicPr>
            <a:picLocks noChangeAspect="1"/>
          </p:cNvPicPr>
          <p:nvPr/>
        </p:nvPicPr>
        <p:blipFill>
          <a:blip r:embed="rId2" cstate="print"/>
          <a:stretch>
            <a:fillRect/>
          </a:stretch>
        </p:blipFill>
        <p:spPr>
          <a:xfrm>
            <a:off x="4499992" y="1844824"/>
            <a:ext cx="4476750" cy="1809750"/>
          </a:xfrm>
          <a:prstGeom prst="rect">
            <a:avLst/>
          </a:prstGeom>
        </p:spPr>
      </p:pic>
      <p:pic>
        <p:nvPicPr>
          <p:cNvPr id="5" name="図 4" descr="bandicam 2014-01-10 00-40-13-116.png"/>
          <p:cNvPicPr>
            <a:picLocks noChangeAspect="1"/>
          </p:cNvPicPr>
          <p:nvPr/>
        </p:nvPicPr>
        <p:blipFill>
          <a:blip r:embed="rId3" cstate="print"/>
          <a:stretch>
            <a:fillRect/>
          </a:stretch>
        </p:blipFill>
        <p:spPr>
          <a:xfrm>
            <a:off x="179512" y="1926382"/>
            <a:ext cx="4362450" cy="1752600"/>
          </a:xfrm>
          <a:prstGeom prst="rect">
            <a:avLst/>
          </a:prstGeom>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メジャーバージョン間分析結果の比較</a:t>
            </a:r>
            <a:endParaRPr kumimoji="1" lang="ja-JP" altLang="en-US" dirty="0"/>
          </a:p>
        </p:txBody>
      </p:sp>
      <p:sp>
        <p:nvSpPr>
          <p:cNvPr id="3" name="コンテンツ プレースホルダ 2"/>
          <p:cNvSpPr>
            <a:spLocks noGrp="1"/>
          </p:cNvSpPr>
          <p:nvPr>
            <p:ph sz="quarter" idx="1"/>
          </p:nvPr>
        </p:nvSpPr>
        <p:spPr/>
        <p:txBody>
          <a:bodyPr/>
          <a:lstStyle/>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r>
              <a:rPr lang="en-US" altLang="ja-JP" sz="2400" dirty="0" err="1" smtClean="0"/>
              <a:t>MajorVU</a:t>
            </a:r>
            <a:r>
              <a:rPr lang="ja-JP" altLang="en-US" sz="2400" dirty="0" smtClean="0"/>
              <a:t>ではＡＥの変化が大きいことが分かる。</a:t>
            </a:r>
            <a:endParaRPr lang="en-US" altLang="ja-JP" sz="2400" dirty="0" smtClean="0"/>
          </a:p>
          <a:p>
            <a:r>
              <a:rPr lang="en-US" altLang="ja-JP" sz="2400" dirty="0" err="1" smtClean="0"/>
              <a:t>MinorVU</a:t>
            </a:r>
            <a:r>
              <a:rPr lang="ja-JP" altLang="en-US" sz="2400" dirty="0" smtClean="0"/>
              <a:t>より明らかに変化が大きい。</a:t>
            </a:r>
            <a:endParaRPr lang="en-US" altLang="ja-JP" sz="2400" dirty="0" smtClean="0"/>
          </a:p>
          <a:p>
            <a:pPr lvl="1"/>
            <a:r>
              <a:rPr kumimoji="1" lang="en-US" altLang="ja-JP" sz="2100" dirty="0" smtClean="0"/>
              <a:t>Pro2</a:t>
            </a:r>
            <a:r>
              <a:rPr kumimoji="1" lang="ja-JP" altLang="en-US" sz="2100" dirty="0" smtClean="0"/>
              <a:t>に関しては</a:t>
            </a:r>
            <a:r>
              <a:rPr kumimoji="1" lang="en-US" altLang="ja-JP" sz="2100" dirty="0" smtClean="0"/>
              <a:t>133</a:t>
            </a:r>
            <a:r>
              <a:rPr kumimoji="1" lang="ja-JP" altLang="en-US" sz="2100" dirty="0" smtClean="0"/>
              <a:t>個も増えている。</a:t>
            </a:r>
            <a:endParaRPr kumimoji="1" lang="en-US" altLang="ja-JP" sz="2100" dirty="0" smtClean="0"/>
          </a:p>
          <a:p>
            <a:pPr>
              <a:buNone/>
            </a:pPr>
            <a:endParaRPr kumimoji="1" lang="ja-JP" altLang="en-US" sz="2400" dirty="0"/>
          </a:p>
        </p:txBody>
      </p:sp>
      <p:pic>
        <p:nvPicPr>
          <p:cNvPr id="4" name="図 3" descr="bandicam 2014-01-10 00-40-13-116.png"/>
          <p:cNvPicPr>
            <a:picLocks noChangeAspect="1"/>
          </p:cNvPicPr>
          <p:nvPr/>
        </p:nvPicPr>
        <p:blipFill>
          <a:blip r:embed="rId2" cstate="print"/>
          <a:stretch>
            <a:fillRect/>
          </a:stretch>
        </p:blipFill>
        <p:spPr>
          <a:xfrm>
            <a:off x="4572000" y="1655415"/>
            <a:ext cx="4362450" cy="1752600"/>
          </a:xfrm>
          <a:prstGeom prst="rect">
            <a:avLst/>
          </a:prstGeom>
        </p:spPr>
      </p:pic>
      <p:pic>
        <p:nvPicPr>
          <p:cNvPr id="5" name="図 4" descr="bandicam 2014-01-10 00-40-06-483.png"/>
          <p:cNvPicPr>
            <a:picLocks noChangeAspect="1"/>
          </p:cNvPicPr>
          <p:nvPr/>
        </p:nvPicPr>
        <p:blipFill>
          <a:blip r:embed="rId3" cstate="print"/>
          <a:stretch>
            <a:fillRect/>
          </a:stretch>
        </p:blipFill>
        <p:spPr>
          <a:xfrm>
            <a:off x="323528" y="1607815"/>
            <a:ext cx="4362450" cy="2181225"/>
          </a:xfrm>
          <a:prstGeom prst="rect">
            <a:avLst/>
          </a:prstGeom>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全バージョンの</a:t>
            </a:r>
            <a:r>
              <a:rPr lang="en-US" altLang="ja-JP" dirty="0" smtClean="0"/>
              <a:t>AE</a:t>
            </a:r>
            <a:r>
              <a:rPr lang="ja-JP" altLang="en-US" dirty="0" smtClean="0"/>
              <a:t>変化量</a:t>
            </a:r>
            <a:endParaRPr kumimoji="1" lang="ja-JP" altLang="en-US" dirty="0"/>
          </a:p>
        </p:txBody>
      </p:sp>
      <p:pic>
        <p:nvPicPr>
          <p:cNvPr id="4" name="コンテンツ プレースホルダ 3" descr="bandicam 2014-01-10 01-12-52-878.png"/>
          <p:cNvPicPr>
            <a:picLocks noGrp="1" noChangeAspect="1"/>
          </p:cNvPicPr>
          <p:nvPr>
            <p:ph sz="quarter" idx="1"/>
          </p:nvPr>
        </p:nvPicPr>
        <p:blipFill>
          <a:blip r:embed="rId2" cstate="print"/>
          <a:stretch>
            <a:fillRect/>
          </a:stretch>
        </p:blipFill>
        <p:spPr>
          <a:xfrm>
            <a:off x="788797" y="1145301"/>
            <a:ext cx="7311595" cy="5164019"/>
          </a:xfr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全バージョンの</a:t>
            </a:r>
            <a:r>
              <a:rPr lang="en-US" altLang="ja-JP" dirty="0" smtClean="0"/>
              <a:t>AE</a:t>
            </a:r>
            <a:r>
              <a:rPr lang="ja-JP" altLang="en-US" dirty="0" smtClean="0"/>
              <a:t>変化量からの考察</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lang="en-US" altLang="ja-JP" dirty="0" err="1" smtClean="0"/>
              <a:t>MajorVU</a:t>
            </a:r>
            <a:r>
              <a:rPr lang="en-US" altLang="ja-JP" dirty="0" smtClean="0"/>
              <a:t> </a:t>
            </a:r>
            <a:r>
              <a:rPr lang="ja-JP" altLang="en-US" dirty="0" smtClean="0"/>
              <a:t>時（図</a:t>
            </a:r>
            <a:r>
              <a:rPr lang="en-US" altLang="ja-JP" dirty="0" smtClean="0"/>
              <a:t>2 </a:t>
            </a:r>
            <a:r>
              <a:rPr lang="ja-JP" altLang="en-US" dirty="0" smtClean="0"/>
              <a:t>の赤で囲った列）</a:t>
            </a:r>
            <a:r>
              <a:rPr lang="ja-JP" altLang="en-US" dirty="0" smtClean="0"/>
              <a:t>に</a:t>
            </a:r>
            <a:r>
              <a:rPr lang="en-US" altLang="ja-JP" dirty="0" smtClean="0"/>
              <a:t>pro2 </a:t>
            </a:r>
            <a:r>
              <a:rPr lang="ja-JP" altLang="en-US" dirty="0" smtClean="0"/>
              <a:t>と</a:t>
            </a:r>
            <a:r>
              <a:rPr lang="en-US" altLang="ja-JP" dirty="0" smtClean="0"/>
              <a:t>pub3 </a:t>
            </a:r>
            <a:r>
              <a:rPr lang="ja-JP" altLang="en-US" dirty="0" smtClean="0"/>
              <a:t>の変化量が</a:t>
            </a:r>
            <a:r>
              <a:rPr lang="ja-JP" altLang="en-US" dirty="0" smtClean="0"/>
              <a:t>多く検出されている。</a:t>
            </a:r>
            <a:endParaRPr lang="en-US" altLang="ja-JP" dirty="0" smtClean="0"/>
          </a:p>
          <a:p>
            <a:pPr lvl="1"/>
            <a:r>
              <a:rPr lang="en-US" altLang="ja-JP" dirty="0" smtClean="0"/>
              <a:t>p</a:t>
            </a:r>
            <a:r>
              <a:rPr lang="en-US" altLang="ja-JP" dirty="0" smtClean="0"/>
              <a:t>ro2</a:t>
            </a:r>
            <a:r>
              <a:rPr lang="ja-JP" altLang="en-US" dirty="0" smtClean="0"/>
              <a:t>と</a:t>
            </a:r>
            <a:r>
              <a:rPr lang="en-US" altLang="ja-JP" dirty="0" smtClean="0"/>
              <a:t>pub</a:t>
            </a:r>
            <a:r>
              <a:rPr lang="ja-JP" altLang="en-US" dirty="0" smtClean="0"/>
              <a:t>３含め、約</a:t>
            </a:r>
            <a:r>
              <a:rPr lang="en-US" altLang="ja-JP" dirty="0" smtClean="0"/>
              <a:t>80%</a:t>
            </a:r>
            <a:r>
              <a:rPr lang="ja-JP" altLang="en-US" dirty="0" smtClean="0"/>
              <a:t>の</a:t>
            </a:r>
            <a:r>
              <a:rPr lang="en-US" altLang="ja-JP" dirty="0" smtClean="0"/>
              <a:t>AE</a:t>
            </a:r>
            <a:r>
              <a:rPr lang="ja-JP" altLang="en-US" dirty="0" smtClean="0"/>
              <a:t>が</a:t>
            </a:r>
            <a:r>
              <a:rPr lang="en-US" altLang="ja-JP" dirty="0" smtClean="0"/>
              <a:t>private</a:t>
            </a:r>
            <a:r>
              <a:rPr lang="ja-JP" altLang="en-US" dirty="0" smtClean="0"/>
              <a:t>なので、多くのフィールドでカプセル化が可能となる。</a:t>
            </a:r>
            <a:endParaRPr lang="en-US" altLang="ja-JP" dirty="0" smtClean="0"/>
          </a:p>
          <a:p>
            <a:endParaRPr lang="en-US" altLang="ja-JP" dirty="0" smtClean="0"/>
          </a:p>
          <a:p>
            <a:r>
              <a:rPr lang="en-US" altLang="ja-JP" sz="2400" dirty="0" err="1" smtClean="0"/>
              <a:t>NoAccess</a:t>
            </a:r>
            <a:r>
              <a:rPr lang="ja-JP" altLang="en-US" sz="2400" dirty="0" smtClean="0"/>
              <a:t>に関する</a:t>
            </a:r>
            <a:r>
              <a:rPr lang="en-US" altLang="ja-JP" sz="2400" dirty="0" smtClean="0"/>
              <a:t>AE</a:t>
            </a:r>
            <a:r>
              <a:rPr lang="ja-JP" altLang="en-US" sz="2400" dirty="0" smtClean="0"/>
              <a:t>は全体の</a:t>
            </a:r>
            <a:r>
              <a:rPr lang="en-US" altLang="ja-JP" sz="2400" dirty="0" smtClean="0"/>
              <a:t>2~2.5%</a:t>
            </a:r>
            <a:r>
              <a:rPr lang="ja-JP" altLang="en-US" sz="2400" dirty="0" err="1" smtClean="0"/>
              <a:t>ほどで</a:t>
            </a:r>
            <a:r>
              <a:rPr lang="ja-JP" altLang="en-US" sz="2400" dirty="0" smtClean="0"/>
              <a:t>あり、デッドコードは少ない。</a:t>
            </a:r>
            <a:endParaRPr kumimoji="1" lang="en-US" altLang="ja-JP" sz="2400" dirty="0" smtClean="0"/>
          </a:p>
          <a:p>
            <a:endParaRPr kumimoji="1" lang="en-US" altLang="ja-JP" dirty="0" smtClean="0"/>
          </a:p>
          <a:p>
            <a:r>
              <a:rPr kumimoji="1" lang="ja-JP" altLang="en-US" dirty="0" smtClean="0"/>
              <a:t>全てのバージョンで</a:t>
            </a:r>
            <a:r>
              <a:rPr kumimoji="1" lang="en-US" altLang="ja-JP" dirty="0" err="1" smtClean="0"/>
              <a:t>MajorVU</a:t>
            </a:r>
            <a:r>
              <a:rPr kumimoji="1" lang="ja-JP" altLang="en-US" dirty="0" smtClean="0"/>
              <a:t>時</a:t>
            </a:r>
            <a:r>
              <a:rPr lang="ja-JP" altLang="en-US" dirty="0" smtClean="0"/>
              <a:t>のほうが</a:t>
            </a:r>
            <a:r>
              <a:rPr lang="en-US" altLang="ja-JP" dirty="0" err="1" smtClean="0"/>
              <a:t>MinorVU</a:t>
            </a:r>
            <a:r>
              <a:rPr lang="ja-JP" altLang="en-US" dirty="0" smtClean="0"/>
              <a:t>時より</a:t>
            </a:r>
            <a:r>
              <a:rPr kumimoji="1" lang="en-US" altLang="ja-JP" dirty="0" smtClean="0"/>
              <a:t>AE</a:t>
            </a:r>
            <a:r>
              <a:rPr kumimoji="1" lang="ja-JP" altLang="en-US" dirty="0" smtClean="0"/>
              <a:t>の変化量が大きいことが分かる。</a:t>
            </a:r>
            <a:endParaRPr kumimoji="1" lang="en-US" altLang="ja-JP" dirty="0" smtClean="0"/>
          </a:p>
          <a:p>
            <a:pPr lvl="1"/>
            <a:r>
              <a:rPr lang="ja-JP" altLang="en-US" dirty="0" smtClean="0"/>
              <a:t>マンホイットニーの</a:t>
            </a:r>
            <a:r>
              <a:rPr lang="en-US" altLang="ja-JP" dirty="0" smtClean="0"/>
              <a:t>U</a:t>
            </a:r>
            <a:r>
              <a:rPr lang="ja-JP" altLang="en-US" dirty="0" smtClean="0"/>
              <a:t>検定にて</a:t>
            </a:r>
            <a:r>
              <a:rPr lang="ja-JP" altLang="en-US" dirty="0" smtClean="0"/>
              <a:t>全てのアクセス修飾子で</a:t>
            </a:r>
            <a:r>
              <a:rPr lang="ja-JP" altLang="en-US" dirty="0" smtClean="0"/>
              <a:t>有意差が認められた。</a:t>
            </a:r>
            <a:endParaRPr kumimoji="1" lang="en-US" altLang="ja-JP"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 2"/>
          <p:cNvSpPr>
            <a:spLocks noGrp="1"/>
          </p:cNvSpPr>
          <p:nvPr>
            <p:ph sz="quarter" idx="1"/>
          </p:nvPr>
        </p:nvSpPr>
        <p:spPr/>
        <p:txBody>
          <a:bodyPr>
            <a:normAutofit/>
          </a:bodyPr>
          <a:lstStyle/>
          <a:p>
            <a:pPr algn="just"/>
            <a:r>
              <a:rPr kumimoji="1" lang="en-US" altLang="ja-JP" sz="2400" dirty="0" err="1" smtClean="0"/>
              <a:t>ModiChecker</a:t>
            </a:r>
            <a:r>
              <a:rPr kumimoji="1" lang="ja-JP" altLang="en-US" sz="2400" dirty="0" smtClean="0"/>
              <a:t>を使うと、多量のソースコードの場合、短い時間でアクセス修飾子の変更ができることを</a:t>
            </a:r>
            <a:r>
              <a:rPr lang="ja-JP" altLang="en-US" sz="2400" dirty="0" smtClean="0"/>
              <a:t>示した。</a:t>
            </a:r>
            <a:endParaRPr kumimoji="1" lang="en-US" altLang="ja-JP" sz="2400" dirty="0" smtClean="0"/>
          </a:p>
          <a:p>
            <a:pPr algn="just"/>
            <a:endParaRPr lang="en-US" altLang="ja-JP" sz="2400" dirty="0" smtClean="0"/>
          </a:p>
          <a:p>
            <a:pPr algn="just"/>
            <a:r>
              <a:rPr kumimoji="1" lang="en-US" altLang="ja-JP" sz="2400" dirty="0" err="1" smtClean="0"/>
              <a:t>MajorVU</a:t>
            </a:r>
            <a:r>
              <a:rPr lang="ja-JP" altLang="en-US" sz="2400" dirty="0" smtClean="0"/>
              <a:t>の方が</a:t>
            </a:r>
            <a:r>
              <a:rPr lang="en-US" altLang="ja-JP" sz="2400" dirty="0" err="1" smtClean="0"/>
              <a:t>MinorVU</a:t>
            </a:r>
            <a:r>
              <a:rPr lang="ja-JP" altLang="en-US" sz="2400" dirty="0" smtClean="0"/>
              <a:t>より</a:t>
            </a:r>
            <a:r>
              <a:rPr lang="en-US" altLang="ja-JP" sz="2400" dirty="0" smtClean="0"/>
              <a:t>AE</a:t>
            </a:r>
            <a:r>
              <a:rPr lang="ja-JP" altLang="en-US" sz="2400" dirty="0" smtClean="0"/>
              <a:t>の変化量が明らかに大きいことが明らかになった。</a:t>
            </a:r>
            <a:endParaRPr lang="en-US" altLang="ja-JP" sz="2400" dirty="0" smtClean="0"/>
          </a:p>
          <a:p>
            <a:pPr algn="just"/>
            <a:endParaRPr kumimoji="1" lang="en-US" altLang="ja-JP" sz="2400" dirty="0" smtClean="0"/>
          </a:p>
          <a:p>
            <a:pPr algn="just"/>
            <a:endParaRPr kumimoji="1" lang="en-US" altLang="ja-JP" sz="2400" dirty="0" smtClean="0"/>
          </a:p>
          <a:p>
            <a:pPr algn="just"/>
            <a:r>
              <a:rPr lang="ja-JP" altLang="en-US" sz="2400" dirty="0" smtClean="0"/>
              <a:t>本実験の応用として</a:t>
            </a:r>
            <a:endParaRPr lang="en-US" altLang="ja-JP" sz="2400" dirty="0" smtClean="0"/>
          </a:p>
          <a:p>
            <a:pPr lvl="1" algn="just"/>
            <a:r>
              <a:rPr kumimoji="1" lang="ja-JP" altLang="en-US" sz="2100" dirty="0" smtClean="0"/>
              <a:t>ある保守対象のソフトウェアに使用し、</a:t>
            </a:r>
            <a:r>
              <a:rPr lang="ja-JP" altLang="en-US" sz="2100" dirty="0" smtClean="0"/>
              <a:t>本実験の</a:t>
            </a:r>
            <a:r>
              <a:rPr lang="en-US" altLang="ja-JP" sz="2100" dirty="0" err="1" smtClean="0"/>
              <a:t>MajorVU</a:t>
            </a:r>
            <a:r>
              <a:rPr lang="ja-JP" altLang="en-US" sz="2100" dirty="0" smtClean="0"/>
              <a:t>時のような変化が見られた場合、</a:t>
            </a:r>
            <a:r>
              <a:rPr lang="ja-JP" altLang="en-US" sz="2100" dirty="0" smtClean="0"/>
              <a:t>アクセス修飾子に過剰性を残した</a:t>
            </a:r>
            <a:r>
              <a:rPr lang="ja-JP" altLang="en-US" sz="2100" dirty="0" smtClean="0"/>
              <a:t>機能が追加されたかを</a:t>
            </a:r>
            <a:r>
              <a:rPr lang="ja-JP" altLang="en-US" sz="2100" dirty="0" smtClean="0"/>
              <a:t>発見</a:t>
            </a:r>
            <a:r>
              <a:rPr lang="ja-JP" altLang="en-US" sz="2100" dirty="0" smtClean="0"/>
              <a:t>できる可能性がある。</a:t>
            </a:r>
            <a:endParaRPr kumimoji="1" lang="ja-JP" altLang="en-US" sz="21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1383</TotalTime>
  <Words>1088</Words>
  <Application>Microsoft Office PowerPoint</Application>
  <PresentationFormat>画面に合わせる (4:3)</PresentationFormat>
  <Paragraphs>196</Paragraphs>
  <Slides>17</Slides>
  <Notes>0</Notes>
  <HiddenSlides>0</HiddenSlides>
  <MMClips>0</MMClips>
  <ScaleCrop>false</ScaleCrop>
  <HeadingPairs>
    <vt:vector size="4" baseType="variant">
      <vt:variant>
        <vt:lpstr>テーマ</vt:lpstr>
      </vt:variant>
      <vt:variant>
        <vt:i4>1</vt:i4>
      </vt:variant>
      <vt:variant>
        <vt:lpstr>スライド タイトル</vt:lpstr>
      </vt:variant>
      <vt:variant>
        <vt:i4>17</vt:i4>
      </vt:variant>
    </vt:vector>
  </HeadingPairs>
  <TitlesOfParts>
    <vt:vector size="18" baseType="lpstr">
      <vt:lpstr>アース</vt:lpstr>
      <vt:lpstr>Javaプログラムのアクセス修飾子過剰性分析ツールModi Checkerの機能拡張とその応用例</vt:lpstr>
      <vt:lpstr>背景</vt:lpstr>
      <vt:lpstr>アクセス修飾子によって引き起こされる問題</vt:lpstr>
      <vt:lpstr>アクセス修飾子によって引き起こされる問題</vt:lpstr>
      <vt:lpstr>AE(Accessibility Excessiveness)</vt:lpstr>
      <vt:lpstr>Modi Checkerの改良</vt:lpstr>
      <vt:lpstr>Modi Checkerの画面</vt:lpstr>
      <vt:lpstr>ModiChekerの検証</vt:lpstr>
      <vt:lpstr>抽出結果</vt:lpstr>
      <vt:lpstr>修正の検証</vt:lpstr>
      <vt:lpstr>機能拡張の応用例</vt:lpstr>
      <vt:lpstr>バージョン間分析予測の検証方法</vt:lpstr>
      <vt:lpstr>マイナーバージョン間分析結果の比較</vt:lpstr>
      <vt:lpstr>メジャーバージョン間分析結果の比較</vt:lpstr>
      <vt:lpstr>全バージョンのAE変化量</vt:lpstr>
      <vt:lpstr>全バージョンのAE変化量からの考察</vt:lpstr>
      <vt:lpstr>まとめ</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Javaプログラムのアクセス修飾子過剰性分析ツールModi Checkerの機能拡張とその応用例</dc:title>
  <dc:creator>You Know</dc:creator>
  <cp:lastModifiedBy>You Know</cp:lastModifiedBy>
  <cp:revision>66</cp:revision>
  <dcterms:created xsi:type="dcterms:W3CDTF">2013-12-31T11:41:56Z</dcterms:created>
  <dcterms:modified xsi:type="dcterms:W3CDTF">2014-01-09T16:48:40Z</dcterms:modified>
</cp:coreProperties>
</file>