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256" r:id="rId2"/>
    <p:sldId id="274" r:id="rId3"/>
    <p:sldId id="308" r:id="rId4"/>
    <p:sldId id="380" r:id="rId5"/>
    <p:sldId id="310" r:id="rId6"/>
    <p:sldId id="360" r:id="rId7"/>
    <p:sldId id="309" r:id="rId8"/>
    <p:sldId id="359" r:id="rId9"/>
    <p:sldId id="381" r:id="rId10"/>
    <p:sldId id="280" r:id="rId11"/>
    <p:sldId id="361" r:id="rId12"/>
    <p:sldId id="382" r:id="rId13"/>
    <p:sldId id="320" r:id="rId14"/>
    <p:sldId id="385" r:id="rId15"/>
    <p:sldId id="321" r:id="rId16"/>
    <p:sldId id="362" r:id="rId17"/>
    <p:sldId id="332" r:id="rId18"/>
    <p:sldId id="363" r:id="rId19"/>
    <p:sldId id="364" r:id="rId20"/>
    <p:sldId id="331" r:id="rId21"/>
    <p:sldId id="366" r:id="rId22"/>
    <p:sldId id="365" r:id="rId23"/>
    <p:sldId id="367" r:id="rId24"/>
    <p:sldId id="383" r:id="rId25"/>
    <p:sldId id="368" r:id="rId26"/>
    <p:sldId id="378" r:id="rId27"/>
    <p:sldId id="370" r:id="rId28"/>
    <p:sldId id="379" r:id="rId29"/>
    <p:sldId id="374" r:id="rId30"/>
    <p:sldId id="384" r:id="rId31"/>
    <p:sldId id="299" r:id="rId32"/>
    <p:sldId id="386" r:id="rId33"/>
    <p:sldId id="388" r:id="rId34"/>
    <p:sldId id="389" r:id="rId35"/>
    <p:sldId id="390" r:id="rId36"/>
    <p:sldId id="392" r:id="rId37"/>
    <p:sldId id="391" r:id="rId38"/>
    <p:sldId id="393" r:id="rId3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49B10001-947A-4CCF-9FE7-7FF1872EBC26}">
          <p14:sldIdLst>
            <p14:sldId id="256"/>
            <p14:sldId id="274"/>
            <p14:sldId id="308"/>
            <p14:sldId id="380"/>
            <p14:sldId id="310"/>
            <p14:sldId id="360"/>
            <p14:sldId id="309"/>
            <p14:sldId id="359"/>
            <p14:sldId id="381"/>
            <p14:sldId id="280"/>
            <p14:sldId id="361"/>
            <p14:sldId id="382"/>
            <p14:sldId id="320"/>
            <p14:sldId id="385"/>
            <p14:sldId id="321"/>
            <p14:sldId id="362"/>
            <p14:sldId id="332"/>
            <p14:sldId id="363"/>
            <p14:sldId id="364"/>
            <p14:sldId id="331"/>
            <p14:sldId id="366"/>
            <p14:sldId id="365"/>
            <p14:sldId id="367"/>
            <p14:sldId id="383"/>
            <p14:sldId id="368"/>
            <p14:sldId id="378"/>
            <p14:sldId id="370"/>
            <p14:sldId id="379"/>
            <p14:sldId id="374"/>
            <p14:sldId id="384"/>
            <p14:sldId id="299"/>
            <p14:sldId id="386"/>
            <p14:sldId id="388"/>
            <p14:sldId id="389"/>
            <p14:sldId id="390"/>
            <p14:sldId id="392"/>
            <p14:sldId id="391"/>
            <p14:sldId id="39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2B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04" autoAdjust="0"/>
  </p:normalViewPr>
  <p:slideViewPr>
    <p:cSldViewPr>
      <p:cViewPr varScale="1">
        <p:scale>
          <a:sx n="110" d="100"/>
          <a:sy n="110" d="100"/>
        </p:scale>
        <p:origin x="-1644"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F284D6-F3AD-42DF-A032-F89E52302AAC}" type="datetimeFigureOut">
              <a:rPr kumimoji="1" lang="ja-JP" altLang="en-US" smtClean="0"/>
              <a:t>2013/1/16</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3A131E-8565-4D0C-A220-58E9438C9B07}" type="slidenum">
              <a:rPr kumimoji="1" lang="ja-JP" altLang="en-US" smtClean="0"/>
              <a:t>‹#›</a:t>
            </a:fld>
            <a:endParaRPr kumimoji="1" lang="ja-JP" altLang="en-US"/>
          </a:p>
        </p:txBody>
      </p:sp>
    </p:spTree>
    <p:extLst>
      <p:ext uri="{BB962C8B-B14F-4D97-AF65-F5344CB8AC3E}">
        <p14:creationId xmlns:p14="http://schemas.microsoft.com/office/powerpoint/2010/main" val="17535580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2013/1/16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2013/1/16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2013/1/16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B46FD118-0FBC-44A6-B067-187956FACA3F}" type="datetimeFigureOut">
              <a:rPr kumimoji="1" lang="ja-JP" altLang="en-US" smtClean="0"/>
              <a:t>2013/1/16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7" name="Date Placeholder 6"/>
          <p:cNvSpPr>
            <a:spLocks noGrp="1"/>
          </p:cNvSpPr>
          <p:nvPr>
            <p:ph type="dt" sz="half" idx="10"/>
          </p:nvPr>
        </p:nvSpPr>
        <p:spPr/>
        <p:txBody>
          <a:bodyPr/>
          <a:lstStyle/>
          <a:p>
            <a:fld id="{B46FD118-0FBC-44A6-B067-187956FACA3F}" type="datetimeFigureOut">
              <a:rPr kumimoji="1" lang="ja-JP" altLang="en-US" smtClean="0"/>
              <a:t>2013/1/16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B46FD118-0FBC-44A6-B067-187956FACA3F}" type="datetimeFigureOut">
              <a:rPr kumimoji="1" lang="ja-JP" altLang="en-US" smtClean="0"/>
              <a:t>2013/1/16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6FD118-0FBC-44A6-B067-187956FACA3F}" type="datetimeFigureOut">
              <a:rPr kumimoji="1" lang="ja-JP" altLang="en-US" smtClean="0"/>
              <a:t>2013/1/16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ja-JP" altLang="en-US" smtClean="0"/>
              <a:t>マスター タイトルの書式設定</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46FD118-0FBC-44A6-B067-187956FACA3F}" type="datetimeFigureOut">
              <a:rPr kumimoji="1" lang="ja-JP" altLang="en-US" smtClean="0"/>
              <a:t>2013/1/16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
        <p:nvSpPr>
          <p:cNvPr id="9" name="Content Placeholder 8"/>
          <p:cNvSpPr>
            <a:spLocks noGrp="1"/>
          </p:cNvSpPr>
          <p:nvPr>
            <p:ph sz="quarter" idx="13"/>
          </p:nvPr>
        </p:nvSpPr>
        <p:spPr>
          <a:xfrm>
            <a:off x="304800" y="381000"/>
            <a:ext cx="7772400" cy="494284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8" name="Date Placeholder 7"/>
          <p:cNvSpPr>
            <a:spLocks noGrp="1"/>
          </p:cNvSpPr>
          <p:nvPr>
            <p:ph type="dt" sz="half" idx="10"/>
          </p:nvPr>
        </p:nvSpPr>
        <p:spPr/>
        <p:txBody>
          <a:bodyPr/>
          <a:lstStyle/>
          <a:p>
            <a:fld id="{B46FD118-0FBC-44A6-B067-187956FACA3F}" type="datetimeFigureOut">
              <a:rPr kumimoji="1" lang="ja-JP" altLang="en-US" smtClean="0"/>
              <a:t>2013/1/16</a:t>
            </a:fld>
            <a:endParaRPr kumimoji="1" lang="ja-JP" altLang="en-US"/>
          </a:p>
        </p:txBody>
      </p:sp>
      <p:sp>
        <p:nvSpPr>
          <p:cNvPr id="9" name="Slide Number Placeholder 8"/>
          <p:cNvSpPr>
            <a:spLocks noGrp="1"/>
          </p:cNvSpPr>
          <p:nvPr>
            <p:ph type="sldNum" sz="quarter" idx="11"/>
          </p:nvPr>
        </p:nvSpPr>
        <p:spPr/>
        <p:txBody>
          <a:bodyPr/>
          <a:lstStyle/>
          <a:p>
            <a:fld id="{ADD7318D-2C4C-4554-8AA9-EDE1684B4A37}" type="slidenum">
              <a:rPr kumimoji="1" lang="ja-JP" altLang="en-US" smtClean="0"/>
              <a:t>‹#›</a:t>
            </a:fld>
            <a:endParaRPr kumimoji="1" lang="ja-JP" altLang="en-US"/>
          </a:p>
        </p:txBody>
      </p:sp>
      <p:sp>
        <p:nvSpPr>
          <p:cNvPr id="10" name="Footer Placeholder 9"/>
          <p:cNvSpPr>
            <a:spLocks noGrp="1"/>
          </p:cNvSpPr>
          <p:nvPr>
            <p:ph type="ftr" sz="quarter" idx="12"/>
          </p:nvPr>
        </p:nvSpPr>
        <p:spPr/>
        <p:txBody>
          <a:bodyPr/>
          <a:lstStyle/>
          <a:p>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2013/1/16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2013/1/16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ADD7318D-2C4C-4554-8AA9-EDE1684B4A37}" type="slidenum">
              <a:rPr kumimoji="1" lang="ja-JP" altLang="en-US" smtClean="0"/>
              <a:t>‹#›</a:t>
            </a:fld>
            <a:endParaRPr kumimoji="1" lang="ja-JP" alt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kumimoji="1" lang="ja-JP" alt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46FD118-0FBC-44A6-B067-187956FACA3F}" type="datetimeFigureOut">
              <a:rPr kumimoji="1" lang="ja-JP" altLang="en-US" smtClean="0"/>
              <a:t>2013/1/16</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kumimoji="1"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kumimoji="1"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kumimoji="1"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kumimoji="1"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kumimoji="1"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kumimoji="1"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kumimoji="1"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kumimoji="1"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kumimoji="1"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95536" y="1905000"/>
            <a:ext cx="7920880" cy="2593975"/>
          </a:xfrm>
        </p:spPr>
        <p:txBody>
          <a:bodyPr/>
          <a:lstStyle/>
          <a:p>
            <a:r>
              <a:rPr kumimoji="1" lang="en-US" altLang="ja-JP" b="1" dirty="0" smtClean="0"/>
              <a:t>R</a:t>
            </a:r>
            <a:r>
              <a:rPr kumimoji="1" lang="ja-JP" altLang="en-US" b="1" dirty="0" smtClean="0"/>
              <a:t>による</a:t>
            </a:r>
            <a:r>
              <a:rPr kumimoji="1" lang="en-US" altLang="ja-JP" b="1" dirty="0" smtClean="0"/>
              <a:t/>
            </a:r>
            <a:br>
              <a:rPr kumimoji="1" lang="en-US" altLang="ja-JP" b="1" dirty="0" smtClean="0"/>
            </a:br>
            <a:r>
              <a:rPr lang="ja-JP" altLang="en-US" b="1" dirty="0" smtClean="0"/>
              <a:t>データサイエンス</a:t>
            </a:r>
            <a:r>
              <a:rPr lang="en-US" altLang="ja-JP" b="1" dirty="0" smtClean="0"/>
              <a:t>10</a:t>
            </a:r>
            <a:endParaRPr kumimoji="1" lang="ja-JP" altLang="en-US" b="1" dirty="0"/>
          </a:p>
        </p:txBody>
      </p:sp>
      <p:sp>
        <p:nvSpPr>
          <p:cNvPr id="3" name="サブタイトル 2"/>
          <p:cNvSpPr>
            <a:spLocks noGrp="1"/>
          </p:cNvSpPr>
          <p:nvPr>
            <p:ph type="subTitle" idx="1"/>
          </p:nvPr>
        </p:nvSpPr>
        <p:spPr/>
        <p:txBody>
          <a:bodyPr>
            <a:noAutofit/>
          </a:bodyPr>
          <a:lstStyle/>
          <a:p>
            <a:r>
              <a:rPr lang="ja-JP" altLang="en-US" sz="3200" dirty="0" smtClean="0"/>
              <a:t>ソフトウェア工学研究室</a:t>
            </a:r>
            <a:endParaRPr kumimoji="1" lang="en-US" altLang="ja-JP" sz="3200" dirty="0" smtClean="0"/>
          </a:p>
          <a:p>
            <a:r>
              <a:rPr kumimoji="1" lang="en-US" altLang="ja-JP" sz="3200" dirty="0" smtClean="0"/>
              <a:t>60151049</a:t>
            </a:r>
            <a:r>
              <a:rPr kumimoji="1" lang="ja-JP" altLang="en-US" sz="3200" dirty="0" smtClean="0"/>
              <a:t>　山谷 陽亮</a:t>
            </a:r>
            <a:endParaRPr kumimoji="1" lang="ja-JP" altLang="en-US" sz="3200" dirty="0"/>
          </a:p>
        </p:txBody>
      </p:sp>
    </p:spTree>
    <p:extLst>
      <p:ext uri="{BB962C8B-B14F-4D97-AF65-F5344CB8AC3E}">
        <p14:creationId xmlns:p14="http://schemas.microsoft.com/office/powerpoint/2010/main" val="25766035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第</a:t>
            </a:r>
            <a:r>
              <a:rPr lang="en-US" altLang="ja-JP" dirty="0"/>
              <a:t>Ⅱ</a:t>
            </a:r>
            <a:r>
              <a:rPr lang="ja-JP" altLang="en-US" dirty="0"/>
              <a:t>部　</a:t>
            </a:r>
            <a:r>
              <a:rPr lang="en-US" altLang="ja-JP" dirty="0"/>
              <a:t>R</a:t>
            </a:r>
            <a:r>
              <a:rPr lang="ja-JP" altLang="en-US" dirty="0"/>
              <a:t>によるデータ解析</a:t>
            </a:r>
            <a:endParaRPr kumimoji="1" lang="ja-JP" altLang="en-US" dirty="0"/>
          </a:p>
        </p:txBody>
      </p:sp>
      <p:sp>
        <p:nvSpPr>
          <p:cNvPr id="3" name="コンテンツ プレースホルダー 2"/>
          <p:cNvSpPr>
            <a:spLocks noGrp="1"/>
          </p:cNvSpPr>
          <p:nvPr>
            <p:ph idx="1"/>
          </p:nvPr>
        </p:nvSpPr>
        <p:spPr>
          <a:xfrm>
            <a:off x="457200" y="1600200"/>
            <a:ext cx="7620000" cy="4997152"/>
          </a:xfrm>
        </p:spPr>
        <p:txBody>
          <a:bodyPr>
            <a:normAutofit fontScale="85000" lnSpcReduction="20000"/>
          </a:bodyPr>
          <a:lstStyle/>
          <a:p>
            <a:r>
              <a:rPr kumimoji="1" lang="ja-JP" altLang="en-US" dirty="0" smtClean="0">
                <a:solidFill>
                  <a:schemeClr val="bg1">
                    <a:lumMod val="65000"/>
                  </a:schemeClr>
                </a:solidFill>
              </a:rPr>
              <a:t>第１章　主成分分析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第２章　因子分析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第３章　対応分析</a:t>
            </a:r>
            <a:endParaRPr kumimoji="1" lang="en-US" altLang="ja-JP" dirty="0" smtClean="0">
              <a:solidFill>
                <a:schemeClr val="bg1">
                  <a:lumMod val="65000"/>
                </a:schemeClr>
              </a:solidFill>
            </a:endParaRPr>
          </a:p>
          <a:p>
            <a:r>
              <a:rPr kumimoji="1" lang="ja-JP" altLang="en-US" dirty="0" smtClean="0">
                <a:solidFill>
                  <a:schemeClr val="bg1">
                    <a:lumMod val="65000"/>
                  </a:schemeClr>
                </a:solidFill>
              </a:rPr>
              <a:t>第４章　多次元尺度法</a:t>
            </a:r>
            <a:endParaRPr kumimoji="1" lang="en-US" altLang="ja-JP" dirty="0" smtClean="0">
              <a:solidFill>
                <a:schemeClr val="bg1">
                  <a:lumMod val="65000"/>
                </a:schemeClr>
              </a:solidFill>
            </a:endParaRPr>
          </a:p>
          <a:p>
            <a:r>
              <a:rPr kumimoji="1" lang="ja-JP" altLang="en-US" dirty="0" smtClean="0">
                <a:solidFill>
                  <a:schemeClr val="bg1">
                    <a:lumMod val="65000"/>
                  </a:schemeClr>
                </a:solidFill>
              </a:rPr>
              <a:t>第５章　クラスター分析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第６章　自己組織化マップ</a:t>
            </a:r>
            <a:endParaRPr lang="en-US" altLang="ja-JP" dirty="0" smtClean="0">
              <a:solidFill>
                <a:schemeClr val="bg1">
                  <a:lumMod val="65000"/>
                </a:schemeClr>
              </a:solidFill>
            </a:endParaRPr>
          </a:p>
          <a:p>
            <a:r>
              <a:rPr kumimoji="1" lang="ja-JP" altLang="en-US" dirty="0" smtClean="0">
                <a:solidFill>
                  <a:schemeClr val="bg1">
                    <a:lumMod val="65000"/>
                  </a:schemeClr>
                </a:solidFill>
              </a:rPr>
              <a:t>第７章　線形回帰分析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第８章　非線形回帰分析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第９章　線形判別分析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10</a:t>
            </a:r>
            <a:r>
              <a:rPr lang="ja-JP" altLang="en-US" dirty="0" smtClean="0">
                <a:solidFill>
                  <a:schemeClr val="bg1">
                    <a:lumMod val="65000"/>
                  </a:schemeClr>
                </a:solidFill>
              </a:rPr>
              <a:t>章　非線形判別分析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11</a:t>
            </a:r>
            <a:r>
              <a:rPr kumimoji="1" lang="ja-JP" altLang="en-US" dirty="0" smtClean="0">
                <a:solidFill>
                  <a:schemeClr val="bg1">
                    <a:lumMod val="65000"/>
                  </a:schemeClr>
                </a:solidFill>
              </a:rPr>
              <a:t>章　生存分析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12</a:t>
            </a:r>
            <a:r>
              <a:rPr lang="ja-JP" altLang="en-US" dirty="0" smtClean="0">
                <a:solidFill>
                  <a:schemeClr val="bg1">
                    <a:lumMod val="65000"/>
                  </a:schemeClr>
                </a:solidFill>
              </a:rPr>
              <a:t>章　時系列</a:t>
            </a:r>
            <a:endParaRPr lang="en-US" altLang="ja-JP" dirty="0" smtClean="0">
              <a:solidFill>
                <a:schemeClr val="bg1">
                  <a:lumMod val="65000"/>
                </a:schemeClr>
              </a:solidFill>
            </a:endParaRPr>
          </a:p>
          <a:p>
            <a:r>
              <a:rPr kumimoji="1" lang="ja-JP" altLang="en-US" dirty="0" smtClean="0"/>
              <a:t>第</a:t>
            </a:r>
            <a:r>
              <a:rPr kumimoji="1" lang="en-US" altLang="ja-JP" dirty="0" smtClean="0"/>
              <a:t>13</a:t>
            </a:r>
            <a:r>
              <a:rPr kumimoji="1" lang="ja-JP" altLang="en-US" dirty="0" smtClean="0"/>
              <a:t>章　樹木モデル</a:t>
            </a:r>
            <a:endParaRPr lang="en-US" altLang="ja-JP" dirty="0" smtClean="0"/>
          </a:p>
          <a:p>
            <a:r>
              <a:rPr kumimoji="1" lang="ja-JP" altLang="en-US" dirty="0" smtClean="0">
                <a:solidFill>
                  <a:schemeClr val="bg1">
                    <a:lumMod val="65000"/>
                  </a:schemeClr>
                </a:solidFill>
              </a:rPr>
              <a:t>第</a:t>
            </a:r>
            <a:r>
              <a:rPr kumimoji="1" lang="en-US" altLang="ja-JP" dirty="0" smtClean="0">
                <a:solidFill>
                  <a:schemeClr val="bg1">
                    <a:lumMod val="65000"/>
                  </a:schemeClr>
                </a:solidFill>
              </a:rPr>
              <a:t>14</a:t>
            </a:r>
            <a:r>
              <a:rPr kumimoji="1" lang="ja-JP" altLang="en-US" dirty="0" smtClean="0">
                <a:solidFill>
                  <a:schemeClr val="bg1">
                    <a:lumMod val="65000"/>
                  </a:schemeClr>
                </a:solidFill>
              </a:rPr>
              <a:t>章　ニューラルネットワーク</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15</a:t>
            </a:r>
            <a:r>
              <a:rPr lang="ja-JP" altLang="en-US" dirty="0" smtClean="0">
                <a:solidFill>
                  <a:schemeClr val="bg1">
                    <a:lumMod val="65000"/>
                  </a:schemeClr>
                </a:solidFill>
              </a:rPr>
              <a:t>章　カーネル法とサポートベクターマシーン</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16</a:t>
            </a:r>
            <a:r>
              <a:rPr kumimoji="1" lang="ja-JP" altLang="en-US" dirty="0" smtClean="0">
                <a:solidFill>
                  <a:schemeClr val="bg1">
                    <a:lumMod val="65000"/>
                  </a:schemeClr>
                </a:solidFill>
              </a:rPr>
              <a:t>章　団学習</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17</a:t>
            </a:r>
            <a:r>
              <a:rPr lang="ja-JP" altLang="en-US" dirty="0" smtClean="0">
                <a:solidFill>
                  <a:schemeClr val="bg1">
                    <a:lumMod val="65000"/>
                  </a:schemeClr>
                </a:solidFill>
              </a:rPr>
              <a:t>章　アソシエーション分析</a:t>
            </a:r>
            <a:endParaRPr kumimoji="1" lang="en-US" altLang="ja-JP" dirty="0" smtClean="0">
              <a:solidFill>
                <a:schemeClr val="bg1">
                  <a:lumMod val="65000"/>
                </a:schemeClr>
              </a:solidFill>
            </a:endParaRPr>
          </a:p>
        </p:txBody>
      </p:sp>
    </p:spTree>
    <p:extLst>
      <p:ext uri="{BB962C8B-B14F-4D97-AF65-F5344CB8AC3E}">
        <p14:creationId xmlns:p14="http://schemas.microsoft.com/office/powerpoint/2010/main" val="41136651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696416" y="908720"/>
            <a:ext cx="7620000" cy="6212160"/>
          </a:xfrm>
        </p:spPr>
        <p:txBody>
          <a:bodyPr>
            <a:normAutofit/>
          </a:bodyPr>
          <a:lstStyle/>
          <a:p>
            <a:pPr>
              <a:spcBef>
                <a:spcPts val="1800"/>
              </a:spcBef>
            </a:pPr>
            <a:r>
              <a:rPr kumimoji="1" lang="ja-JP" altLang="en-US" sz="3200" dirty="0" smtClean="0"/>
              <a:t>基本</a:t>
            </a:r>
            <a:r>
              <a:rPr kumimoji="1" lang="ja-JP" altLang="en-US" sz="3200" dirty="0" smtClean="0"/>
              <a:t>概念</a:t>
            </a:r>
            <a:endParaRPr kumimoji="1" lang="en-US" altLang="ja-JP" sz="3200" dirty="0" smtClean="0"/>
          </a:p>
          <a:p>
            <a:pPr>
              <a:spcBef>
                <a:spcPts val="1800"/>
              </a:spcBef>
            </a:pPr>
            <a:r>
              <a:rPr lang="ja-JP" altLang="en-US" sz="3200" dirty="0" smtClean="0"/>
              <a:t>用語説明</a:t>
            </a:r>
            <a:endParaRPr lang="en-US" altLang="ja-JP" sz="3200" dirty="0" smtClean="0"/>
          </a:p>
          <a:p>
            <a:pPr>
              <a:spcBef>
                <a:spcPts val="1800"/>
              </a:spcBef>
            </a:pPr>
            <a:r>
              <a:rPr lang="ja-JP" altLang="en-US" sz="3200" dirty="0" smtClean="0"/>
              <a:t>分類木</a:t>
            </a:r>
            <a:endParaRPr lang="en-US" altLang="ja-JP" sz="3200" dirty="0" smtClean="0"/>
          </a:p>
          <a:p>
            <a:pPr>
              <a:spcBef>
                <a:spcPts val="1800"/>
              </a:spcBef>
            </a:pPr>
            <a:r>
              <a:rPr lang="ja-JP" altLang="en-US" sz="3200" dirty="0" smtClean="0"/>
              <a:t>回帰木</a:t>
            </a:r>
            <a:endParaRPr lang="en-US" altLang="ja-JP" sz="3200" dirty="0" smtClean="0"/>
          </a:p>
          <a:p>
            <a:pPr>
              <a:spcBef>
                <a:spcPts val="1800"/>
              </a:spcBef>
            </a:pPr>
            <a:r>
              <a:rPr lang="ja-JP" altLang="en-US" sz="3200" dirty="0" smtClean="0"/>
              <a:t>まとめ</a:t>
            </a:r>
            <a:endParaRPr kumimoji="1" lang="ja-JP" altLang="en-US" sz="3200" dirty="0"/>
          </a:p>
        </p:txBody>
      </p:sp>
    </p:spTree>
    <p:extLst>
      <p:ext uri="{BB962C8B-B14F-4D97-AF65-F5344CB8AC3E}">
        <p14:creationId xmlns:p14="http://schemas.microsoft.com/office/powerpoint/2010/main" val="12282784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696416" y="908720"/>
            <a:ext cx="7620000" cy="6212160"/>
          </a:xfrm>
        </p:spPr>
        <p:txBody>
          <a:bodyPr>
            <a:normAutofit/>
          </a:bodyPr>
          <a:lstStyle/>
          <a:p>
            <a:pPr>
              <a:spcBef>
                <a:spcPts val="1800"/>
              </a:spcBef>
            </a:pPr>
            <a:r>
              <a:rPr kumimoji="1" lang="ja-JP" altLang="en-US" sz="3200" dirty="0" smtClean="0"/>
              <a:t>基本</a:t>
            </a:r>
            <a:r>
              <a:rPr kumimoji="1" lang="ja-JP" altLang="en-US" sz="3200" dirty="0" smtClean="0"/>
              <a:t>概念</a:t>
            </a:r>
            <a:endParaRPr kumimoji="1" lang="en-US" altLang="ja-JP" sz="3200" dirty="0" smtClean="0"/>
          </a:p>
          <a:p>
            <a:pPr>
              <a:spcBef>
                <a:spcPts val="1800"/>
              </a:spcBef>
            </a:pPr>
            <a:r>
              <a:rPr lang="ja-JP" altLang="en-US" sz="3200" dirty="0" smtClean="0">
                <a:solidFill>
                  <a:schemeClr val="bg1">
                    <a:lumMod val="65000"/>
                  </a:schemeClr>
                </a:solidFill>
              </a:rPr>
              <a:t>用語説明</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分類木</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回帰木</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まとめ</a:t>
            </a:r>
            <a:endParaRPr kumimoji="1" lang="ja-JP" altLang="en-US" sz="3200" dirty="0">
              <a:solidFill>
                <a:schemeClr val="bg1">
                  <a:lumMod val="65000"/>
                </a:schemeClr>
              </a:solidFill>
            </a:endParaRPr>
          </a:p>
        </p:txBody>
      </p:sp>
    </p:spTree>
    <p:extLst>
      <p:ext uri="{BB962C8B-B14F-4D97-AF65-F5344CB8AC3E}">
        <p14:creationId xmlns:p14="http://schemas.microsoft.com/office/powerpoint/2010/main" val="9599681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基本概念</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800" dirty="0" smtClean="0"/>
              <a:t>樹木モデルと</a:t>
            </a:r>
            <a:r>
              <a:rPr kumimoji="1" lang="ja-JP" altLang="en-US" sz="2800" dirty="0" smtClean="0"/>
              <a:t>は</a:t>
            </a:r>
            <a:endParaRPr kumimoji="1" lang="en-US" altLang="ja-JP" sz="2800" dirty="0" smtClean="0"/>
          </a:p>
          <a:p>
            <a:pPr marL="114300" indent="0">
              <a:buNone/>
            </a:pPr>
            <a:r>
              <a:rPr lang="ja-JP" altLang="en-US" sz="2800" dirty="0" smtClean="0"/>
              <a:t>・説明変数を何らかの基準を元に</a:t>
            </a:r>
            <a:r>
              <a:rPr lang="ja-JP" altLang="en-US" sz="2800" dirty="0"/>
              <a:t>分岐</a:t>
            </a:r>
            <a:r>
              <a:rPr lang="ja-JP" altLang="en-US" sz="2800" dirty="0" smtClean="0"/>
              <a:t>させて構築した判別・予測モデル</a:t>
            </a:r>
            <a:endParaRPr lang="en-US" altLang="ja-JP" sz="2800" dirty="0" smtClean="0"/>
          </a:p>
          <a:p>
            <a:pPr marL="114300" indent="0">
              <a:buNone/>
            </a:pPr>
            <a:r>
              <a:rPr kumimoji="1" lang="ja-JP" altLang="en-US" sz="2800" dirty="0" smtClean="0"/>
              <a:t>・分岐の家庭を木構造で示すことができる</a:t>
            </a:r>
            <a:endParaRPr kumimoji="1" lang="en-US" altLang="ja-JP" sz="2800" dirty="0" smtClean="0"/>
          </a:p>
          <a:p>
            <a:pPr marL="114300" indent="0">
              <a:buNone/>
            </a:pPr>
            <a:endParaRPr kumimoji="1" lang="en-US" altLang="ja-JP" sz="2800" dirty="0" smtClean="0"/>
          </a:p>
          <a:p>
            <a:r>
              <a:rPr kumimoji="1" lang="ja-JP" altLang="en-US" sz="2800" dirty="0" smtClean="0"/>
              <a:t>問題に応じた呼び方</a:t>
            </a:r>
            <a:endParaRPr kumimoji="1" lang="en-US" altLang="ja-JP" sz="2800" dirty="0" smtClean="0"/>
          </a:p>
          <a:p>
            <a:pPr marL="114300" indent="0">
              <a:buNone/>
            </a:pPr>
            <a:r>
              <a:rPr kumimoji="1" lang="ja-JP" altLang="en-US" sz="2400" dirty="0" smtClean="0"/>
              <a:t>・</a:t>
            </a:r>
            <a:r>
              <a:rPr lang="ja-JP" altLang="en-US" sz="2400" dirty="0"/>
              <a:t>判別分析</a:t>
            </a:r>
            <a:r>
              <a:rPr kumimoji="1" lang="ja-JP" altLang="en-US" sz="2400" dirty="0" smtClean="0"/>
              <a:t>：分類木・決定木</a:t>
            </a:r>
            <a:endParaRPr kumimoji="1" lang="en-US" altLang="ja-JP" sz="2400" dirty="0" smtClean="0"/>
          </a:p>
          <a:p>
            <a:pPr marL="114300" indent="0">
              <a:buNone/>
            </a:pPr>
            <a:r>
              <a:rPr lang="ja-JP" altLang="en-US" sz="2400" dirty="0" smtClean="0"/>
              <a:t>・</a:t>
            </a:r>
            <a:r>
              <a:rPr lang="ja-JP" altLang="en-US" sz="2400" dirty="0"/>
              <a:t>回帰分析</a:t>
            </a:r>
            <a:r>
              <a:rPr lang="ja-JP" altLang="en-US" sz="2400" dirty="0" smtClean="0"/>
              <a:t>：回帰木</a:t>
            </a:r>
            <a:endParaRPr lang="en-US" altLang="ja-JP" sz="2400" dirty="0" smtClean="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4048" y="3933056"/>
            <a:ext cx="2409668" cy="2281808"/>
          </a:xfrm>
          <a:prstGeom prst="rect">
            <a:avLst/>
          </a:prstGeom>
        </p:spPr>
      </p:pic>
    </p:spTree>
    <p:extLst>
      <p:ext uri="{BB962C8B-B14F-4D97-AF65-F5344CB8AC3E}">
        <p14:creationId xmlns:p14="http://schemas.microsoft.com/office/powerpoint/2010/main" val="19268134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smtClean="0"/>
              <a:t>樹木モデル</a:t>
            </a:r>
            <a:r>
              <a:rPr lang="ja-JP" altLang="en-US" dirty="0" smtClean="0"/>
              <a:t>の</a:t>
            </a:r>
            <a:r>
              <a:rPr lang="ja-JP" altLang="en-US" dirty="0" smtClean="0"/>
              <a:t>目的</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800" dirty="0" smtClean="0"/>
              <a:t>学習データ以外のデータについての予測と判別を行うこと</a:t>
            </a:r>
            <a:endParaRPr kumimoji="1" lang="en-US" altLang="ja-JP" sz="2800" dirty="0" smtClean="0"/>
          </a:p>
        </p:txBody>
      </p:sp>
      <p:sp>
        <p:nvSpPr>
          <p:cNvPr id="7" name="テキスト ボックス 6"/>
          <p:cNvSpPr txBox="1"/>
          <p:nvPr/>
        </p:nvSpPr>
        <p:spPr>
          <a:xfrm>
            <a:off x="545931" y="2852936"/>
            <a:ext cx="7279205" cy="91940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400" dirty="0" smtClean="0"/>
              <a:t>目的変数に影響が大きい</a:t>
            </a:r>
            <a:endParaRPr lang="en-US" altLang="ja-JP" sz="2400" dirty="0" smtClean="0"/>
          </a:p>
          <a:p>
            <a:pPr algn="ctr"/>
            <a:r>
              <a:rPr lang="ja-JP" altLang="en-US" sz="2400" dirty="0" smtClean="0"/>
              <a:t>変数・境界値・順序を算出することができる</a:t>
            </a:r>
            <a:endParaRPr lang="ja-JP" altLang="en-US" sz="2400" dirty="0"/>
          </a:p>
        </p:txBody>
      </p:sp>
    </p:spTree>
    <p:extLst>
      <p:ext uri="{BB962C8B-B14F-4D97-AF65-F5344CB8AC3E}">
        <p14:creationId xmlns:p14="http://schemas.microsoft.com/office/powerpoint/2010/main" val="31387849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smtClean="0"/>
              <a:t>樹木モデル</a:t>
            </a:r>
            <a:r>
              <a:rPr lang="ja-JP" altLang="en-US" dirty="0" smtClean="0"/>
              <a:t>の</a:t>
            </a:r>
            <a:r>
              <a:rPr lang="ja-JP" altLang="en-US" dirty="0" smtClean="0"/>
              <a:t>目的</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800" dirty="0" smtClean="0"/>
              <a:t>学習データ以外のデータについての予測と判別を行うこと</a:t>
            </a:r>
            <a:endParaRPr kumimoji="1" lang="en-US" altLang="ja-JP" sz="2800" dirty="0" smtClean="0"/>
          </a:p>
        </p:txBody>
      </p:sp>
      <p:sp>
        <p:nvSpPr>
          <p:cNvPr id="7" name="テキスト ボックス 6"/>
          <p:cNvSpPr txBox="1"/>
          <p:nvPr/>
        </p:nvSpPr>
        <p:spPr>
          <a:xfrm>
            <a:off x="545931" y="2852936"/>
            <a:ext cx="7279205" cy="91940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400" dirty="0" smtClean="0"/>
              <a:t>目的変数に影響が大きい</a:t>
            </a:r>
            <a:endParaRPr lang="en-US" altLang="ja-JP" sz="2400" dirty="0" smtClean="0"/>
          </a:p>
          <a:p>
            <a:pPr algn="ctr"/>
            <a:r>
              <a:rPr lang="ja-JP" altLang="en-US" sz="2400" dirty="0" smtClean="0"/>
              <a:t>変数・境界値・順序を算出することができる</a:t>
            </a:r>
            <a:endParaRPr lang="ja-JP" altLang="en-US" sz="2400" dirty="0"/>
          </a:p>
        </p:txBody>
      </p:sp>
      <p:sp>
        <p:nvSpPr>
          <p:cNvPr id="8" name="四角形吹き出し 7"/>
          <p:cNvSpPr/>
          <p:nvPr/>
        </p:nvSpPr>
        <p:spPr>
          <a:xfrm>
            <a:off x="1980439" y="4437112"/>
            <a:ext cx="6215934" cy="1281936"/>
          </a:xfrm>
          <a:prstGeom prst="wedgeRectCallout">
            <a:avLst>
              <a:gd name="adj1" fmla="val -27595"/>
              <a:gd name="adj2" fmla="val -9126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smtClean="0"/>
              <a:t>不具合発生率が大きい製造工程には</a:t>
            </a:r>
            <a:endParaRPr lang="en-US" altLang="ja-JP" sz="2400" b="1" dirty="0" smtClean="0"/>
          </a:p>
          <a:p>
            <a:pPr algn="ctr"/>
            <a:r>
              <a:rPr lang="ja-JP" altLang="en-US" sz="2400" b="1" dirty="0" smtClean="0"/>
              <a:t>どのような特徴があるのか？</a:t>
            </a:r>
            <a:endParaRPr lang="en-US" altLang="ja-JP" sz="2400" b="1" dirty="0" smtClean="0"/>
          </a:p>
          <a:p>
            <a:pPr algn="ctr"/>
            <a:r>
              <a:rPr lang="ja-JP" altLang="en-US" sz="2400" b="1" dirty="0" smtClean="0"/>
              <a:t>⇒不具合原因の特定・改善</a:t>
            </a:r>
            <a:endParaRPr lang="en-US" altLang="ja-JP" sz="2400" b="1" dirty="0" smtClean="0"/>
          </a:p>
        </p:txBody>
      </p:sp>
    </p:spTree>
    <p:extLst>
      <p:ext uri="{BB962C8B-B14F-4D97-AF65-F5344CB8AC3E}">
        <p14:creationId xmlns:p14="http://schemas.microsoft.com/office/powerpoint/2010/main" val="4188343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樹木モデルの特徴</a:t>
            </a:r>
            <a:endParaRPr kumimoji="1" lang="ja-JP" altLang="en-US" dirty="0"/>
          </a:p>
        </p:txBody>
      </p:sp>
      <p:sp>
        <p:nvSpPr>
          <p:cNvPr id="4" name="テキスト ボックス 3"/>
          <p:cNvSpPr txBox="1"/>
          <p:nvPr/>
        </p:nvSpPr>
        <p:spPr>
          <a:xfrm>
            <a:off x="545931" y="1916832"/>
            <a:ext cx="7279205" cy="1055608"/>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ja-JP" sz="2800" dirty="0" smtClean="0"/>
              <a:t>	</a:t>
            </a:r>
            <a:r>
              <a:rPr lang="ja-JP" altLang="en-US" sz="2800" dirty="0" smtClean="0"/>
              <a:t>回帰モデル</a:t>
            </a:r>
            <a:r>
              <a:rPr lang="ja-JP" altLang="en-US" sz="2800" dirty="0" smtClean="0"/>
              <a:t>：直線か曲線のモデル</a:t>
            </a:r>
            <a:endParaRPr lang="en-US" altLang="ja-JP" sz="2800" dirty="0" smtClean="0"/>
          </a:p>
          <a:p>
            <a:r>
              <a:rPr lang="en-US" altLang="ja-JP" sz="2800" dirty="0" smtClean="0"/>
              <a:t>	</a:t>
            </a:r>
            <a:r>
              <a:rPr lang="ja-JP" altLang="en-US" sz="2800" dirty="0" smtClean="0"/>
              <a:t>樹木モデル：階段型折れ線</a:t>
            </a:r>
            <a:endParaRPr lang="ja-JP" altLang="en-US" sz="2800"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4" y="3641109"/>
            <a:ext cx="2752725" cy="2276475"/>
          </a:xfrm>
          <a:prstGeom prst="rect">
            <a:avLst/>
          </a:prstGeom>
        </p:spPr>
      </p:pic>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7385" y="3645023"/>
            <a:ext cx="3168352" cy="2304257"/>
          </a:xfrm>
          <a:prstGeom prst="rect">
            <a:avLst/>
          </a:prstGeom>
        </p:spPr>
      </p:pic>
    </p:spTree>
    <p:extLst>
      <p:ext uri="{BB962C8B-B14F-4D97-AF65-F5344CB8AC3E}">
        <p14:creationId xmlns:p14="http://schemas.microsoft.com/office/powerpoint/2010/main" val="17789593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696416" y="908720"/>
            <a:ext cx="7620000" cy="6212160"/>
          </a:xfrm>
        </p:spPr>
        <p:txBody>
          <a:bodyPr>
            <a:normAutofit/>
          </a:bodyPr>
          <a:lstStyle/>
          <a:p>
            <a:pPr>
              <a:spcBef>
                <a:spcPts val="1800"/>
              </a:spcBef>
            </a:pPr>
            <a:r>
              <a:rPr kumimoji="1" lang="ja-JP" altLang="en-US" sz="3200" dirty="0" smtClean="0">
                <a:solidFill>
                  <a:schemeClr val="bg1">
                    <a:lumMod val="65000"/>
                  </a:schemeClr>
                </a:solidFill>
              </a:rPr>
              <a:t>基本</a:t>
            </a:r>
            <a:r>
              <a:rPr kumimoji="1" lang="ja-JP" altLang="en-US" sz="3200" dirty="0" smtClean="0">
                <a:solidFill>
                  <a:schemeClr val="bg1">
                    <a:lumMod val="65000"/>
                  </a:schemeClr>
                </a:solidFill>
              </a:rPr>
              <a:t>概念</a:t>
            </a:r>
            <a:endParaRPr kumimoji="1" lang="en-US" altLang="ja-JP" sz="3200" dirty="0" smtClean="0">
              <a:solidFill>
                <a:schemeClr val="bg1">
                  <a:lumMod val="65000"/>
                </a:schemeClr>
              </a:solidFill>
            </a:endParaRPr>
          </a:p>
          <a:p>
            <a:pPr>
              <a:spcBef>
                <a:spcPts val="1800"/>
              </a:spcBef>
            </a:pPr>
            <a:r>
              <a:rPr lang="ja-JP" altLang="en-US" sz="3200" dirty="0" smtClean="0"/>
              <a:t>用語説明</a:t>
            </a:r>
            <a:endParaRPr lang="en-US" altLang="ja-JP" sz="3200" dirty="0" smtClean="0"/>
          </a:p>
          <a:p>
            <a:pPr>
              <a:spcBef>
                <a:spcPts val="1800"/>
              </a:spcBef>
            </a:pPr>
            <a:r>
              <a:rPr lang="ja-JP" altLang="en-US" sz="3200" dirty="0" smtClean="0">
                <a:solidFill>
                  <a:schemeClr val="bg1">
                    <a:lumMod val="65000"/>
                  </a:schemeClr>
                </a:solidFill>
              </a:rPr>
              <a:t>分類木</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回帰木</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まとめ</a:t>
            </a:r>
            <a:endParaRPr kumimoji="1" lang="ja-JP" altLang="en-US" sz="3200" dirty="0">
              <a:solidFill>
                <a:schemeClr val="bg1">
                  <a:lumMod val="65000"/>
                </a:schemeClr>
              </a:solidFill>
            </a:endParaRPr>
          </a:p>
        </p:txBody>
      </p:sp>
    </p:spTree>
    <p:extLst>
      <p:ext uri="{BB962C8B-B14F-4D97-AF65-F5344CB8AC3E}">
        <p14:creationId xmlns:p14="http://schemas.microsoft.com/office/powerpoint/2010/main" val="29468112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用語説明</a:t>
            </a:r>
            <a:endParaRPr kumimoji="1" lang="ja-JP" altLang="en-US" dirty="0"/>
          </a:p>
        </p:txBody>
      </p:sp>
      <p:sp>
        <p:nvSpPr>
          <p:cNvPr id="3" name="コンテンツ プレースホルダー 2"/>
          <p:cNvSpPr>
            <a:spLocks noGrp="1"/>
          </p:cNvSpPr>
          <p:nvPr>
            <p:ph idx="1"/>
          </p:nvPr>
        </p:nvSpPr>
        <p:spPr>
          <a:xfrm>
            <a:off x="457200" y="1484784"/>
            <a:ext cx="7620000" cy="4916016"/>
          </a:xfrm>
        </p:spPr>
        <p:txBody>
          <a:bodyPr>
            <a:normAutofit/>
          </a:bodyPr>
          <a:lstStyle/>
          <a:p>
            <a:r>
              <a:rPr kumimoji="1" lang="ja-JP" altLang="en-US" sz="2800" b="1" dirty="0" smtClean="0"/>
              <a:t>樹木の</a:t>
            </a:r>
            <a:r>
              <a:rPr lang="ja-JP" altLang="en-US" sz="2800" b="1" dirty="0" smtClean="0"/>
              <a:t>生成・生長</a:t>
            </a:r>
            <a:endParaRPr kumimoji="1" lang="en-US" altLang="ja-JP" sz="2800" b="1" dirty="0" smtClean="0"/>
          </a:p>
          <a:p>
            <a:pPr marL="114300" indent="0">
              <a:buNone/>
            </a:pPr>
            <a:r>
              <a:rPr lang="ja-JP" altLang="en-US" dirty="0" smtClean="0"/>
              <a:t>・データセットから樹木の幹・枝となる説明変数を選定し、分岐基準をもとに分岐させ、樹木を生長させること</a:t>
            </a:r>
            <a:endParaRPr lang="en-US" altLang="ja-JP" dirty="0" smtClean="0"/>
          </a:p>
          <a:p>
            <a:pPr marL="114300" indent="0">
              <a:buNone/>
            </a:pPr>
            <a:endParaRPr lang="en-US" altLang="ja-JP" sz="2800" dirty="0" smtClean="0"/>
          </a:p>
          <a:p>
            <a:r>
              <a:rPr lang="ja-JP" altLang="en-US" sz="2800" b="1" dirty="0" smtClean="0"/>
              <a:t>樹木の剪定</a:t>
            </a:r>
            <a:endParaRPr lang="en-US" altLang="ja-JP" sz="2800" b="1" dirty="0" smtClean="0"/>
          </a:p>
          <a:p>
            <a:pPr marL="114300" indent="0">
              <a:buNone/>
            </a:pPr>
            <a:r>
              <a:rPr lang="ja-JP" altLang="en-US" dirty="0" smtClean="0"/>
              <a:t>・生長し過ぎた樹木を何らかの基準に基づいて枝刈りし、当てはめの良い簡潔な樹木モデルを構築すること</a:t>
            </a:r>
            <a:endParaRPr lang="en-US" altLang="ja-JP" dirty="0" smtClean="0"/>
          </a:p>
          <a:p>
            <a:pPr marL="114300" indent="0">
              <a:buNone/>
            </a:pPr>
            <a:endParaRPr kumimoji="1" lang="ja-JP" altLang="en-US" dirty="0"/>
          </a:p>
        </p:txBody>
      </p:sp>
    </p:spTree>
    <p:extLst>
      <p:ext uri="{BB962C8B-B14F-4D97-AF65-F5344CB8AC3E}">
        <p14:creationId xmlns:p14="http://schemas.microsoft.com/office/powerpoint/2010/main" val="17490452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樹木モデル関数</a:t>
            </a:r>
            <a:r>
              <a:rPr lang="en-US" altLang="ja-JP" dirty="0"/>
              <a:t>tree</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sz="2400" b="1" dirty="0" smtClean="0"/>
              <a:t>tree(formula, data, …)</a:t>
            </a:r>
            <a:endParaRPr lang="en-US" altLang="ja-JP" sz="2400" b="1" dirty="0" smtClean="0"/>
          </a:p>
          <a:p>
            <a:pPr marL="114300" indent="0">
              <a:buNone/>
            </a:pPr>
            <a:r>
              <a:rPr lang="ja-JP" altLang="en-US" dirty="0" smtClean="0"/>
              <a:t>・</a:t>
            </a:r>
            <a:r>
              <a:rPr lang="en-US" altLang="ja-JP" dirty="0" smtClean="0"/>
              <a:t>formula</a:t>
            </a:r>
            <a:r>
              <a:rPr lang="ja-JP" altLang="en-US" dirty="0" smtClean="0"/>
              <a:t>：目的変数と説明変数を指定</a:t>
            </a:r>
            <a:endParaRPr lang="en-US" altLang="ja-JP" dirty="0" smtClean="0"/>
          </a:p>
          <a:p>
            <a:pPr marL="114300" indent="0">
              <a:buNone/>
            </a:pPr>
            <a:r>
              <a:rPr kumimoji="1" lang="ja-JP" altLang="en-US" dirty="0" smtClean="0"/>
              <a:t>・</a:t>
            </a:r>
            <a:r>
              <a:rPr lang="en-US" altLang="ja-JP" dirty="0" smtClean="0"/>
              <a:t>data</a:t>
            </a:r>
            <a:r>
              <a:rPr kumimoji="1" lang="ja-JP" altLang="en-US" dirty="0" smtClean="0"/>
              <a:t>：用いるデータを指定</a:t>
            </a:r>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4022629248"/>
              </p:ext>
            </p:extLst>
          </p:nvPr>
        </p:nvGraphicFramePr>
        <p:xfrm>
          <a:off x="1212304" y="3331800"/>
          <a:ext cx="6096000" cy="3337560"/>
        </p:xfrm>
        <a:graphic>
          <a:graphicData uri="http://schemas.openxmlformats.org/drawingml/2006/table">
            <a:tbl>
              <a:tblPr firstRow="1" bandRow="1">
                <a:tableStyleId>{5C22544A-7EE6-4342-B048-85BDC9FD1C3A}</a:tableStyleId>
              </a:tblPr>
              <a:tblGrid>
                <a:gridCol w="3048000"/>
                <a:gridCol w="3048000"/>
              </a:tblGrid>
              <a:tr h="370840">
                <a:tc>
                  <a:txBody>
                    <a:bodyPr/>
                    <a:lstStyle/>
                    <a:p>
                      <a:r>
                        <a:rPr kumimoji="1" lang="ja-JP" altLang="en-US" dirty="0" smtClean="0"/>
                        <a:t>メソッド名</a:t>
                      </a:r>
                      <a:endParaRPr kumimoji="1" lang="ja-JP" altLang="en-US" dirty="0"/>
                    </a:p>
                  </a:txBody>
                  <a:tcPr/>
                </a:tc>
                <a:tc>
                  <a:txBody>
                    <a:bodyPr/>
                    <a:lstStyle/>
                    <a:p>
                      <a:r>
                        <a:rPr kumimoji="1" lang="ja-JP" altLang="en-US" dirty="0" smtClean="0"/>
                        <a:t>機能</a:t>
                      </a:r>
                      <a:endParaRPr kumimoji="1" lang="ja-JP" altLang="en-US" dirty="0"/>
                    </a:p>
                  </a:txBody>
                  <a:tcPr/>
                </a:tc>
              </a:tr>
              <a:tr h="370840">
                <a:tc>
                  <a:txBody>
                    <a:bodyPr/>
                    <a:lstStyle/>
                    <a:p>
                      <a:r>
                        <a:rPr kumimoji="1" lang="en-US" altLang="ja-JP" dirty="0" smtClean="0"/>
                        <a:t>print</a:t>
                      </a:r>
                      <a:endParaRPr kumimoji="1" lang="ja-JP" altLang="en-US" dirty="0"/>
                    </a:p>
                  </a:txBody>
                  <a:tcPr/>
                </a:tc>
                <a:tc>
                  <a:txBody>
                    <a:bodyPr/>
                    <a:lstStyle/>
                    <a:p>
                      <a:r>
                        <a:rPr kumimoji="1" lang="ja-JP" altLang="en-US" dirty="0" smtClean="0"/>
                        <a:t>結果を返す</a:t>
                      </a:r>
                      <a:endParaRPr kumimoji="1" lang="en-US" altLang="ja-JP" dirty="0" smtClean="0"/>
                    </a:p>
                  </a:txBody>
                  <a:tcPr/>
                </a:tc>
              </a:tr>
              <a:tr h="370840">
                <a:tc>
                  <a:txBody>
                    <a:bodyPr/>
                    <a:lstStyle/>
                    <a:p>
                      <a:r>
                        <a:rPr kumimoji="1" lang="en-US" altLang="ja-JP" dirty="0" smtClean="0"/>
                        <a:t>summary</a:t>
                      </a:r>
                      <a:endParaRPr kumimoji="1" lang="ja-JP" altLang="en-US" dirty="0"/>
                    </a:p>
                  </a:txBody>
                  <a:tcPr/>
                </a:tc>
                <a:tc>
                  <a:txBody>
                    <a:bodyPr/>
                    <a:lstStyle/>
                    <a:p>
                      <a:r>
                        <a:rPr kumimoji="1" lang="ja-JP" altLang="en-US" dirty="0" smtClean="0"/>
                        <a:t>要約を返す</a:t>
                      </a:r>
                      <a:endParaRPr kumimoji="1" lang="ja-JP" altLang="en-US" dirty="0"/>
                    </a:p>
                  </a:txBody>
                  <a:tcPr/>
                </a:tc>
              </a:tr>
              <a:tr h="370840">
                <a:tc>
                  <a:txBody>
                    <a:bodyPr/>
                    <a:lstStyle/>
                    <a:p>
                      <a:r>
                        <a:rPr kumimoji="1" lang="en-US" altLang="ja-JP" dirty="0" err="1" smtClean="0"/>
                        <a:t>plot.tree</a:t>
                      </a:r>
                      <a:endParaRPr kumimoji="1" lang="ja-JP" altLang="en-US" dirty="0"/>
                    </a:p>
                  </a:txBody>
                  <a:tcPr/>
                </a:tc>
                <a:tc>
                  <a:txBody>
                    <a:bodyPr/>
                    <a:lstStyle/>
                    <a:p>
                      <a:r>
                        <a:rPr kumimoji="1" lang="ja-JP" altLang="en-US" dirty="0" smtClean="0"/>
                        <a:t>樹木の図を返す</a:t>
                      </a:r>
                      <a:endParaRPr kumimoji="1" lang="ja-JP" altLang="en-US" dirty="0"/>
                    </a:p>
                  </a:txBody>
                  <a:tcPr/>
                </a:tc>
              </a:tr>
              <a:tr h="370840">
                <a:tc>
                  <a:txBody>
                    <a:bodyPr/>
                    <a:lstStyle/>
                    <a:p>
                      <a:r>
                        <a:rPr kumimoji="1" lang="en-US" altLang="ja-JP" dirty="0" err="1" smtClean="0"/>
                        <a:t>prune.tree</a:t>
                      </a:r>
                      <a:endParaRPr kumimoji="1" lang="ja-JP" altLang="en-US" dirty="0"/>
                    </a:p>
                  </a:txBody>
                  <a:tcPr/>
                </a:tc>
                <a:tc>
                  <a:txBody>
                    <a:bodyPr/>
                    <a:lstStyle/>
                    <a:p>
                      <a:r>
                        <a:rPr kumimoji="1" lang="ja-JP" altLang="en-US" dirty="0" smtClean="0"/>
                        <a:t>剪定を行う</a:t>
                      </a:r>
                      <a:endParaRPr kumimoji="1" lang="ja-JP" altLang="en-US" dirty="0"/>
                    </a:p>
                  </a:txBody>
                  <a:tcPr/>
                </a:tc>
              </a:tr>
              <a:tr h="370840">
                <a:tc>
                  <a:txBody>
                    <a:bodyPr/>
                    <a:lstStyle/>
                    <a:p>
                      <a:r>
                        <a:rPr kumimoji="1" lang="en-US" altLang="ja-JP" dirty="0" err="1" smtClean="0"/>
                        <a:t>predict.tree</a:t>
                      </a:r>
                      <a:endParaRPr kumimoji="1" lang="ja-JP" altLang="en-US" dirty="0"/>
                    </a:p>
                  </a:txBody>
                  <a:tcPr/>
                </a:tc>
                <a:tc>
                  <a:txBody>
                    <a:bodyPr/>
                    <a:lstStyle/>
                    <a:p>
                      <a:r>
                        <a:rPr kumimoji="1" lang="ja-JP" altLang="en-US" dirty="0" smtClean="0"/>
                        <a:t>予測・判別を行う</a:t>
                      </a:r>
                      <a:endParaRPr kumimoji="1" lang="ja-JP" altLang="en-US" dirty="0"/>
                    </a:p>
                  </a:txBody>
                  <a:tcPr/>
                </a:tc>
              </a:tr>
              <a:tr h="370840">
                <a:tc>
                  <a:txBody>
                    <a:bodyPr/>
                    <a:lstStyle/>
                    <a:p>
                      <a:r>
                        <a:rPr kumimoji="1" lang="en-US" altLang="ja-JP" dirty="0" err="1" smtClean="0"/>
                        <a:t>partition.tree</a:t>
                      </a:r>
                      <a:endParaRPr kumimoji="1" lang="ja-JP" altLang="en-US" dirty="0"/>
                    </a:p>
                  </a:txBody>
                  <a:tcPr/>
                </a:tc>
                <a:tc>
                  <a:txBody>
                    <a:bodyPr/>
                    <a:lstStyle/>
                    <a:p>
                      <a:r>
                        <a:rPr kumimoji="1" lang="ja-JP" altLang="en-US" dirty="0" smtClean="0"/>
                        <a:t>直線による分割図を返す</a:t>
                      </a:r>
                      <a:endParaRPr kumimoji="1" lang="ja-JP" altLang="en-US" dirty="0"/>
                    </a:p>
                  </a:txBody>
                  <a:tcPr/>
                </a:tc>
              </a:tr>
              <a:tr h="370840">
                <a:tc>
                  <a:txBody>
                    <a:bodyPr/>
                    <a:lstStyle/>
                    <a:p>
                      <a:r>
                        <a:rPr kumimoji="1" lang="en-US" altLang="ja-JP" dirty="0" err="1" smtClean="0"/>
                        <a:t>cv.tree</a:t>
                      </a:r>
                      <a:endParaRPr kumimoji="1" lang="ja-JP" altLang="en-US" dirty="0"/>
                    </a:p>
                  </a:txBody>
                  <a:tcPr/>
                </a:tc>
                <a:tc>
                  <a:txBody>
                    <a:bodyPr/>
                    <a:lstStyle/>
                    <a:p>
                      <a:r>
                        <a:rPr kumimoji="1" lang="ja-JP" altLang="en-US" dirty="0" smtClean="0"/>
                        <a:t>交差確認を行う</a:t>
                      </a:r>
                      <a:endParaRPr kumimoji="1" lang="ja-JP" altLang="en-US" dirty="0"/>
                    </a:p>
                  </a:txBody>
                  <a:tcPr/>
                </a:tc>
              </a:tr>
              <a:tr h="370840">
                <a:tc>
                  <a:txBody>
                    <a:bodyPr/>
                    <a:lstStyle/>
                    <a:p>
                      <a:r>
                        <a:rPr kumimoji="1" lang="en-US" altLang="ja-JP" dirty="0" err="1" smtClean="0"/>
                        <a:t>snip.tree</a:t>
                      </a:r>
                      <a:endParaRPr kumimoji="1" lang="ja-JP" altLang="en-US" dirty="0"/>
                    </a:p>
                  </a:txBody>
                  <a:tcPr/>
                </a:tc>
                <a:tc>
                  <a:txBody>
                    <a:bodyPr/>
                    <a:lstStyle/>
                    <a:p>
                      <a:r>
                        <a:rPr kumimoji="1" lang="ja-JP" altLang="en-US" dirty="0" smtClean="0"/>
                        <a:t>樹木の剪定を行う</a:t>
                      </a:r>
                      <a:endParaRPr kumimoji="1" lang="ja-JP" altLang="en-US" dirty="0"/>
                    </a:p>
                  </a:txBody>
                  <a:tcPr/>
                </a:tc>
              </a:tr>
            </a:tbl>
          </a:graphicData>
        </a:graphic>
      </p:graphicFrame>
      <p:sp>
        <p:nvSpPr>
          <p:cNvPr id="5" name="テキスト ボックス 4"/>
          <p:cNvSpPr txBox="1"/>
          <p:nvPr/>
        </p:nvSpPr>
        <p:spPr>
          <a:xfrm>
            <a:off x="2843808" y="2962468"/>
            <a:ext cx="3528392" cy="369332"/>
          </a:xfrm>
          <a:prstGeom prst="rect">
            <a:avLst/>
          </a:prstGeom>
          <a:noFill/>
        </p:spPr>
        <p:txBody>
          <a:bodyPr wrap="square" rtlCol="0">
            <a:spAutoFit/>
          </a:bodyPr>
          <a:lstStyle/>
          <a:p>
            <a:r>
              <a:rPr lang="ja-JP" altLang="en-US" dirty="0"/>
              <a:t>関</a:t>
            </a:r>
            <a:r>
              <a:rPr lang="ja-JP" altLang="en-US" dirty="0" smtClean="0"/>
              <a:t>数</a:t>
            </a:r>
            <a:r>
              <a:rPr lang="en-US" altLang="ja-JP" dirty="0" smtClean="0"/>
              <a:t>tree</a:t>
            </a:r>
            <a:r>
              <a:rPr lang="ja-JP" altLang="en-US" dirty="0" smtClean="0"/>
              <a:t>の主なメソッド</a:t>
            </a:r>
            <a:endParaRPr kumimoji="1" lang="ja-JP" altLang="en-US" dirty="0"/>
          </a:p>
        </p:txBody>
      </p:sp>
    </p:spTree>
    <p:extLst>
      <p:ext uri="{BB962C8B-B14F-4D97-AF65-F5344CB8AC3E}">
        <p14:creationId xmlns:p14="http://schemas.microsoft.com/office/powerpoint/2010/main" val="29762241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696416" y="908720"/>
            <a:ext cx="7620000" cy="6212160"/>
          </a:xfrm>
        </p:spPr>
        <p:txBody>
          <a:bodyPr>
            <a:normAutofit/>
          </a:bodyPr>
          <a:lstStyle/>
          <a:p>
            <a:pPr>
              <a:spcBef>
                <a:spcPts val="1800"/>
              </a:spcBef>
            </a:pPr>
            <a:r>
              <a:rPr kumimoji="1" lang="ja-JP" altLang="en-US" sz="3200" dirty="0" smtClean="0">
                <a:solidFill>
                  <a:schemeClr val="bg1">
                    <a:lumMod val="65000"/>
                  </a:schemeClr>
                </a:solidFill>
              </a:rPr>
              <a:t>基本</a:t>
            </a:r>
            <a:r>
              <a:rPr kumimoji="1" lang="ja-JP" altLang="en-US" sz="3200" dirty="0" smtClean="0">
                <a:solidFill>
                  <a:schemeClr val="bg1">
                    <a:lumMod val="65000"/>
                  </a:schemeClr>
                </a:solidFill>
              </a:rPr>
              <a:t>概念</a:t>
            </a:r>
            <a:endParaRPr kumimoji="1"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用語説明</a:t>
            </a:r>
            <a:endParaRPr lang="en-US" altLang="ja-JP" sz="3200" dirty="0" smtClean="0">
              <a:solidFill>
                <a:schemeClr val="bg1">
                  <a:lumMod val="65000"/>
                </a:schemeClr>
              </a:solidFill>
            </a:endParaRPr>
          </a:p>
          <a:p>
            <a:pPr>
              <a:spcBef>
                <a:spcPts val="1800"/>
              </a:spcBef>
            </a:pPr>
            <a:r>
              <a:rPr lang="ja-JP" altLang="en-US" sz="3200" dirty="0" smtClean="0"/>
              <a:t>分類木</a:t>
            </a:r>
            <a:endParaRPr lang="en-US" altLang="ja-JP" sz="3200" dirty="0" smtClean="0"/>
          </a:p>
          <a:p>
            <a:pPr>
              <a:spcBef>
                <a:spcPts val="1800"/>
              </a:spcBef>
            </a:pPr>
            <a:r>
              <a:rPr lang="ja-JP" altLang="en-US" sz="3200" dirty="0" smtClean="0">
                <a:solidFill>
                  <a:schemeClr val="bg1">
                    <a:lumMod val="65000"/>
                  </a:schemeClr>
                </a:solidFill>
              </a:rPr>
              <a:t>回帰木</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まとめ</a:t>
            </a:r>
            <a:endParaRPr kumimoji="1" lang="ja-JP" altLang="en-US" sz="3200" dirty="0">
              <a:solidFill>
                <a:schemeClr val="bg1">
                  <a:lumMod val="65000"/>
                </a:schemeClr>
              </a:solidFill>
            </a:endParaRPr>
          </a:p>
        </p:txBody>
      </p:sp>
    </p:spTree>
    <p:extLst>
      <p:ext uri="{BB962C8B-B14F-4D97-AF65-F5344CB8AC3E}">
        <p14:creationId xmlns:p14="http://schemas.microsoft.com/office/powerpoint/2010/main" val="35829017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関数</a:t>
            </a:r>
            <a:r>
              <a:rPr kumimoji="1" lang="en-US" altLang="ja-JP" dirty="0" smtClean="0"/>
              <a:t>tree</a:t>
            </a:r>
            <a:r>
              <a:rPr kumimoji="1" lang="ja-JP" altLang="en-US" dirty="0" smtClean="0"/>
              <a:t>の分類木</a:t>
            </a:r>
            <a:endParaRPr kumimoji="1" lang="ja-JP" altLang="en-US" dirty="0"/>
          </a:p>
        </p:txBody>
      </p:sp>
      <p:sp>
        <p:nvSpPr>
          <p:cNvPr id="3" name="コンテンツ プレースホルダー 2"/>
          <p:cNvSpPr>
            <a:spLocks noGrp="1"/>
          </p:cNvSpPr>
          <p:nvPr>
            <p:ph idx="1"/>
          </p:nvPr>
        </p:nvSpPr>
        <p:spPr/>
        <p:txBody>
          <a:bodyPr/>
          <a:lstStyle/>
          <a:p>
            <a:r>
              <a:rPr lang="ja-JP" altLang="en-US" sz="2400" dirty="0" smtClean="0"/>
              <a:t>分類木ではデータ</a:t>
            </a:r>
            <a:r>
              <a:rPr lang="en-US" altLang="ja-JP" sz="2400" dirty="0" smtClean="0"/>
              <a:t>iris</a:t>
            </a:r>
            <a:r>
              <a:rPr lang="ja-JP" altLang="en-US" sz="2400" dirty="0" smtClean="0"/>
              <a:t>を用いることにする</a:t>
            </a:r>
            <a:endParaRPr lang="en-US" altLang="ja-JP" sz="2400" dirty="0" smtClean="0"/>
          </a:p>
          <a:p>
            <a:endParaRPr lang="en-US" altLang="ja-JP" sz="2400" dirty="0"/>
          </a:p>
          <a:p>
            <a:r>
              <a:rPr lang="en-US" altLang="ja-JP" sz="2400" dirty="0" smtClean="0"/>
              <a:t>iris</a:t>
            </a:r>
            <a:r>
              <a:rPr lang="ja-JP" altLang="en-US" sz="2400" dirty="0" smtClean="0"/>
              <a:t>の顎片の大きさなどのデータからアヤメの種類を分類したい</a:t>
            </a:r>
            <a:endParaRPr lang="en-US" altLang="ja-JP" sz="2400" dirty="0" smtClean="0"/>
          </a:p>
        </p:txBody>
      </p:sp>
      <p:sp>
        <p:nvSpPr>
          <p:cNvPr id="4" name="テキスト ボックス 3"/>
          <p:cNvSpPr txBox="1"/>
          <p:nvPr/>
        </p:nvSpPr>
        <p:spPr>
          <a:xfrm>
            <a:off x="395536" y="3627030"/>
            <a:ext cx="7920880" cy="2826306"/>
          </a:xfrm>
          <a:prstGeom prst="roundRect">
            <a:avLst/>
          </a:prstGeom>
          <a:noFill/>
          <a:ln>
            <a:solidFill>
              <a:schemeClr val="tx1"/>
            </a:solidFill>
          </a:ln>
        </p:spPr>
        <p:txBody>
          <a:bodyPr wrap="square" rtlCol="0">
            <a:spAutoFit/>
          </a:bodyPr>
          <a:lstStyle/>
          <a:p>
            <a:r>
              <a:rPr lang="en-US" altLang="ja-JP" sz="2000" dirty="0"/>
              <a:t>&gt; </a:t>
            </a:r>
            <a:r>
              <a:rPr lang="en-US" altLang="ja-JP" sz="2000" dirty="0" smtClean="0"/>
              <a:t>iris[c(1:3,51:53,101:103),]</a:t>
            </a:r>
            <a:r>
              <a:rPr lang="en-US" altLang="ja-JP" sz="2000" dirty="0"/>
              <a:t> </a:t>
            </a:r>
            <a:r>
              <a:rPr lang="en-US" altLang="ja-JP" sz="2000" dirty="0" smtClean="0"/>
              <a:t>  #3</a:t>
            </a:r>
            <a:r>
              <a:rPr lang="ja-JP" altLang="en-US" sz="2000" dirty="0" smtClean="0"/>
              <a:t>種類のアヤメの花についてのデータ</a:t>
            </a:r>
            <a:endParaRPr lang="en-US" altLang="ja-JP" sz="2000" dirty="0"/>
          </a:p>
          <a:p>
            <a:r>
              <a:rPr lang="en-US" altLang="ja-JP" sz="2000" dirty="0"/>
              <a:t>   </a:t>
            </a:r>
            <a:r>
              <a:rPr lang="en-US" altLang="ja-JP" sz="2000" dirty="0" err="1"/>
              <a:t>Sepal.Length</a:t>
            </a:r>
            <a:r>
              <a:rPr lang="en-US" altLang="ja-JP" sz="2000" dirty="0"/>
              <a:t> </a:t>
            </a:r>
            <a:r>
              <a:rPr lang="en-US" altLang="ja-JP" sz="2000" dirty="0" err="1"/>
              <a:t>Sepal.Width</a:t>
            </a:r>
            <a:r>
              <a:rPr lang="en-US" altLang="ja-JP" sz="2000" dirty="0"/>
              <a:t> </a:t>
            </a:r>
            <a:r>
              <a:rPr lang="en-US" altLang="ja-JP" sz="2000" dirty="0" err="1"/>
              <a:t>Petal.Length</a:t>
            </a:r>
            <a:r>
              <a:rPr lang="en-US" altLang="ja-JP" sz="2000" dirty="0"/>
              <a:t> </a:t>
            </a:r>
            <a:r>
              <a:rPr lang="en-US" altLang="ja-JP" sz="2000" dirty="0" err="1"/>
              <a:t>Petal.Width</a:t>
            </a:r>
            <a:r>
              <a:rPr lang="en-US" altLang="ja-JP" sz="2000" dirty="0"/>
              <a:t>    Species</a:t>
            </a:r>
          </a:p>
          <a:p>
            <a:r>
              <a:rPr lang="en-US" altLang="ja-JP" sz="2000" dirty="0"/>
              <a:t>1           5.1         </a:t>
            </a:r>
            <a:r>
              <a:rPr lang="en-US" altLang="ja-JP" sz="2000" dirty="0" smtClean="0"/>
              <a:t>      3.5                  </a:t>
            </a:r>
            <a:r>
              <a:rPr lang="en-US" altLang="ja-JP" sz="2000" dirty="0"/>
              <a:t>1.4       </a:t>
            </a:r>
            <a:r>
              <a:rPr lang="en-US" altLang="ja-JP" sz="2000" dirty="0" smtClean="0"/>
              <a:t>          </a:t>
            </a:r>
            <a:r>
              <a:rPr lang="en-US" altLang="ja-JP" sz="2000" dirty="0"/>
              <a:t>0.2  </a:t>
            </a:r>
            <a:r>
              <a:rPr lang="en-US" altLang="ja-JP" sz="2000" dirty="0" smtClean="0"/>
              <a:t>           </a:t>
            </a:r>
            <a:r>
              <a:rPr lang="en-US" altLang="ja-JP" sz="2000" dirty="0" err="1" smtClean="0"/>
              <a:t>setosa</a:t>
            </a:r>
            <a:endParaRPr lang="en-US" altLang="ja-JP" sz="2000" dirty="0"/>
          </a:p>
          <a:p>
            <a:r>
              <a:rPr lang="en-US" altLang="ja-JP" sz="2000" dirty="0" smtClean="0"/>
              <a:t>2           4.9               </a:t>
            </a:r>
            <a:r>
              <a:rPr lang="en-US" altLang="ja-JP" sz="2000" dirty="0" smtClean="0"/>
              <a:t>3.0                  1.4                 </a:t>
            </a:r>
            <a:r>
              <a:rPr lang="en-US" altLang="ja-JP" sz="2000" dirty="0"/>
              <a:t>0.2  </a:t>
            </a:r>
            <a:r>
              <a:rPr lang="en-US" altLang="ja-JP" sz="2000" dirty="0" smtClean="0"/>
              <a:t>           </a:t>
            </a:r>
            <a:r>
              <a:rPr lang="en-US" altLang="ja-JP" sz="2000" dirty="0" err="1" smtClean="0"/>
              <a:t>setosa</a:t>
            </a:r>
            <a:endParaRPr lang="en-US" altLang="ja-JP" sz="2000" dirty="0"/>
          </a:p>
          <a:p>
            <a:r>
              <a:rPr lang="en-US" altLang="ja-JP" sz="2000" dirty="0" smtClean="0"/>
              <a:t>51         </a:t>
            </a:r>
            <a:r>
              <a:rPr lang="en-US" altLang="ja-JP" sz="2000" dirty="0" smtClean="0"/>
              <a:t>7.0               </a:t>
            </a:r>
            <a:r>
              <a:rPr lang="en-US" altLang="ja-JP" sz="2000" dirty="0"/>
              <a:t>3.2      </a:t>
            </a:r>
            <a:r>
              <a:rPr lang="en-US" altLang="ja-JP" sz="2000" dirty="0" smtClean="0"/>
              <a:t>            4.7                 </a:t>
            </a:r>
            <a:r>
              <a:rPr lang="en-US" altLang="ja-JP" sz="2000" dirty="0"/>
              <a:t>1.4 </a:t>
            </a:r>
            <a:r>
              <a:rPr lang="en-US" altLang="ja-JP" sz="2000" dirty="0" smtClean="0"/>
              <a:t>          </a:t>
            </a:r>
            <a:r>
              <a:rPr lang="en-US" altLang="ja-JP" sz="2000" dirty="0" err="1" smtClean="0"/>
              <a:t>versicolor</a:t>
            </a:r>
            <a:endParaRPr lang="en-US" altLang="ja-JP" sz="2000" dirty="0"/>
          </a:p>
          <a:p>
            <a:pPr marL="457200" indent="-457200">
              <a:buAutoNum type="arabicPlain" startAt="52"/>
            </a:pPr>
            <a:r>
              <a:rPr lang="ja-JP" altLang="en-US" sz="2000" dirty="0" smtClean="0"/>
              <a:t>     </a:t>
            </a:r>
            <a:r>
              <a:rPr lang="en-US" altLang="ja-JP" sz="2000" dirty="0" smtClean="0"/>
              <a:t>6.4               </a:t>
            </a:r>
            <a:r>
              <a:rPr lang="en-US" altLang="ja-JP" sz="2000" dirty="0"/>
              <a:t>3.2   </a:t>
            </a:r>
            <a:r>
              <a:rPr lang="en-US" altLang="ja-JP" sz="2000" dirty="0" smtClean="0"/>
              <a:t>               4.5                 1.5           </a:t>
            </a:r>
            <a:r>
              <a:rPr lang="en-US" altLang="ja-JP" sz="2000" dirty="0" err="1" smtClean="0"/>
              <a:t>versicolor</a:t>
            </a:r>
            <a:endParaRPr lang="en-US" altLang="ja-JP" sz="2000" dirty="0" smtClean="0"/>
          </a:p>
          <a:p>
            <a:r>
              <a:rPr lang="en-US" altLang="ja-JP" sz="2000" dirty="0" smtClean="0"/>
              <a:t>101       </a:t>
            </a:r>
            <a:r>
              <a:rPr lang="en-US" altLang="ja-JP" sz="2000" dirty="0" smtClean="0"/>
              <a:t>6.3               </a:t>
            </a:r>
            <a:r>
              <a:rPr lang="en-US" altLang="ja-JP" sz="2000" dirty="0"/>
              <a:t>3.3 </a:t>
            </a:r>
            <a:r>
              <a:rPr lang="en-US" altLang="ja-JP" sz="2000" dirty="0" smtClean="0"/>
              <a:t>                 </a:t>
            </a:r>
            <a:r>
              <a:rPr lang="en-US" altLang="ja-JP" sz="2000" dirty="0"/>
              <a:t>6.0   </a:t>
            </a:r>
            <a:r>
              <a:rPr lang="en-US" altLang="ja-JP" sz="2000" dirty="0" smtClean="0"/>
              <a:t>              2.5           </a:t>
            </a:r>
            <a:r>
              <a:rPr lang="en-US" altLang="ja-JP" sz="2000" dirty="0" err="1"/>
              <a:t>virginica</a:t>
            </a:r>
            <a:endParaRPr lang="en-US" altLang="ja-JP" sz="2000" dirty="0"/>
          </a:p>
          <a:p>
            <a:r>
              <a:rPr lang="en-US" altLang="ja-JP" sz="2000" dirty="0"/>
              <a:t>102       </a:t>
            </a:r>
            <a:r>
              <a:rPr lang="en-US" altLang="ja-JP" sz="2000" dirty="0" smtClean="0"/>
              <a:t>5.8               </a:t>
            </a:r>
            <a:r>
              <a:rPr lang="en-US" altLang="ja-JP" sz="2000" dirty="0"/>
              <a:t>2.7         </a:t>
            </a:r>
            <a:r>
              <a:rPr lang="en-US" altLang="ja-JP" sz="2000" dirty="0" smtClean="0"/>
              <a:t>         </a:t>
            </a:r>
            <a:r>
              <a:rPr lang="en-US" altLang="ja-JP" sz="2000" dirty="0"/>
              <a:t>5.1         </a:t>
            </a:r>
            <a:r>
              <a:rPr lang="en-US" altLang="ja-JP" sz="2000" dirty="0" smtClean="0"/>
              <a:t>        1.9           </a:t>
            </a:r>
            <a:r>
              <a:rPr lang="en-US" altLang="ja-JP" sz="2000" dirty="0" err="1" smtClean="0"/>
              <a:t>virginica</a:t>
            </a:r>
            <a:endParaRPr lang="en-US" altLang="ja-JP" sz="2000" dirty="0"/>
          </a:p>
        </p:txBody>
      </p:sp>
    </p:spTree>
    <p:extLst>
      <p:ext uri="{BB962C8B-B14F-4D97-AF65-F5344CB8AC3E}">
        <p14:creationId xmlns:p14="http://schemas.microsoft.com/office/powerpoint/2010/main" val="6195368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学習データを作成</a:t>
            </a:r>
            <a:endParaRPr kumimoji="1" lang="ja-JP" altLang="en-US" dirty="0"/>
          </a:p>
        </p:txBody>
      </p:sp>
      <p:sp>
        <p:nvSpPr>
          <p:cNvPr id="4" name="テキスト ボックス 3"/>
          <p:cNvSpPr txBox="1"/>
          <p:nvPr/>
        </p:nvSpPr>
        <p:spPr>
          <a:xfrm>
            <a:off x="539552" y="1700808"/>
            <a:ext cx="7272808" cy="4733211"/>
          </a:xfrm>
          <a:prstGeom prst="roundRect">
            <a:avLst/>
          </a:prstGeom>
          <a:noFill/>
          <a:ln>
            <a:solidFill>
              <a:schemeClr val="tx1"/>
            </a:solidFill>
          </a:ln>
        </p:spPr>
        <p:txBody>
          <a:bodyPr wrap="square" rtlCol="0">
            <a:spAutoFit/>
          </a:bodyPr>
          <a:lstStyle/>
          <a:p>
            <a:r>
              <a:rPr lang="en-US" altLang="ja-JP" sz="1600" dirty="0"/>
              <a:t>&gt; </a:t>
            </a:r>
            <a:r>
              <a:rPr lang="en-US" altLang="ja-JP" sz="1600" dirty="0" err="1"/>
              <a:t>install.packages</a:t>
            </a:r>
            <a:r>
              <a:rPr lang="en-US" altLang="ja-JP" sz="1600" dirty="0" smtClean="0"/>
              <a:t>(“tree”)	#</a:t>
            </a:r>
            <a:r>
              <a:rPr lang="ja-JP" altLang="en-US" sz="1600" dirty="0" smtClean="0"/>
              <a:t>パッケージのダウンロードが必要</a:t>
            </a:r>
            <a:endParaRPr lang="en-US" altLang="ja-JP" sz="1600" dirty="0"/>
          </a:p>
          <a:p>
            <a:r>
              <a:rPr lang="en-US" altLang="ja-JP" sz="1600" dirty="0" smtClean="0"/>
              <a:t>&gt; </a:t>
            </a:r>
            <a:r>
              <a:rPr lang="en-US" altLang="ja-JP" sz="1600" dirty="0"/>
              <a:t>library(tree)</a:t>
            </a:r>
          </a:p>
          <a:p>
            <a:r>
              <a:rPr lang="en-US" altLang="ja-JP" sz="1600" dirty="0" smtClean="0"/>
              <a:t>&gt; </a:t>
            </a:r>
            <a:r>
              <a:rPr lang="en-US" altLang="ja-JP" sz="1600" dirty="0"/>
              <a:t>(iris.tr&lt;-tree(</a:t>
            </a:r>
            <a:r>
              <a:rPr lang="en-US" altLang="ja-JP" sz="1600" dirty="0" err="1"/>
              <a:t>Species~.,data</a:t>
            </a:r>
            <a:r>
              <a:rPr lang="en-US" altLang="ja-JP" sz="1600" dirty="0"/>
              <a:t>=iris</a:t>
            </a:r>
            <a:r>
              <a:rPr lang="en-US" altLang="ja-JP" sz="1600" dirty="0" smtClean="0"/>
              <a:t>))	#iris.tr</a:t>
            </a:r>
            <a:r>
              <a:rPr lang="ja-JP" altLang="en-US" sz="1600" dirty="0" smtClean="0"/>
              <a:t>に学習データを格納</a:t>
            </a:r>
            <a:endParaRPr lang="en-US" altLang="ja-JP" sz="1600" dirty="0"/>
          </a:p>
          <a:p>
            <a:r>
              <a:rPr lang="en-US" altLang="ja-JP" sz="1600" dirty="0"/>
              <a:t>node), split, n, deviance, </a:t>
            </a:r>
            <a:r>
              <a:rPr lang="en-US" altLang="ja-JP" sz="1600" dirty="0" err="1"/>
              <a:t>yval</a:t>
            </a:r>
            <a:r>
              <a:rPr lang="en-US" altLang="ja-JP" sz="1600" dirty="0"/>
              <a:t>, (</a:t>
            </a:r>
            <a:r>
              <a:rPr lang="en-US" altLang="ja-JP" sz="1600" dirty="0" err="1"/>
              <a:t>yprob</a:t>
            </a:r>
            <a:r>
              <a:rPr lang="en-US" altLang="ja-JP" sz="1600" dirty="0"/>
              <a:t>)</a:t>
            </a:r>
          </a:p>
          <a:p>
            <a:r>
              <a:rPr lang="en-US" altLang="ja-JP" sz="1600" dirty="0"/>
              <a:t>      * denotes terminal node</a:t>
            </a:r>
          </a:p>
          <a:p>
            <a:endParaRPr lang="en-US" altLang="ja-JP" sz="1600" dirty="0"/>
          </a:p>
          <a:p>
            <a:r>
              <a:rPr lang="en-US" altLang="ja-JP" sz="1600" dirty="0"/>
              <a:t> 1) root 150 329.600 </a:t>
            </a:r>
            <a:r>
              <a:rPr lang="en-US" altLang="ja-JP" sz="1600" dirty="0" err="1"/>
              <a:t>setosa</a:t>
            </a:r>
            <a:r>
              <a:rPr lang="en-US" altLang="ja-JP" sz="1600" dirty="0"/>
              <a:t> ( 0.33333 0.33333 0.33333 )  </a:t>
            </a:r>
          </a:p>
          <a:p>
            <a:r>
              <a:rPr lang="en-US" altLang="ja-JP" sz="1600" dirty="0"/>
              <a:t>   2) </a:t>
            </a:r>
            <a:r>
              <a:rPr lang="en-US" altLang="ja-JP" sz="1600" dirty="0" err="1"/>
              <a:t>Petal.Length</a:t>
            </a:r>
            <a:r>
              <a:rPr lang="en-US" altLang="ja-JP" sz="1600" dirty="0"/>
              <a:t> &lt; 2.45 50   0.000 </a:t>
            </a:r>
            <a:r>
              <a:rPr lang="en-US" altLang="ja-JP" sz="1600" dirty="0" err="1"/>
              <a:t>setosa</a:t>
            </a:r>
            <a:r>
              <a:rPr lang="en-US" altLang="ja-JP" sz="1600" dirty="0"/>
              <a:t> ( 1.00000 0.00000 0.00000 ) *</a:t>
            </a:r>
          </a:p>
          <a:p>
            <a:r>
              <a:rPr lang="en-US" altLang="ja-JP" sz="1600" dirty="0"/>
              <a:t>   3) </a:t>
            </a:r>
            <a:r>
              <a:rPr lang="en-US" altLang="ja-JP" sz="1600" dirty="0" err="1"/>
              <a:t>Petal.Length</a:t>
            </a:r>
            <a:r>
              <a:rPr lang="en-US" altLang="ja-JP" sz="1600" dirty="0"/>
              <a:t> &gt; 2.45 100 138.600 </a:t>
            </a:r>
            <a:r>
              <a:rPr lang="en-US" altLang="ja-JP" sz="1600" dirty="0" err="1"/>
              <a:t>versicolor</a:t>
            </a:r>
            <a:r>
              <a:rPr lang="en-US" altLang="ja-JP" sz="1600" dirty="0"/>
              <a:t> ( 0.00000 0.50000 0.50000 )  </a:t>
            </a:r>
          </a:p>
          <a:p>
            <a:r>
              <a:rPr lang="en-US" altLang="ja-JP" sz="1600" dirty="0"/>
              <a:t>     6) </a:t>
            </a:r>
            <a:r>
              <a:rPr lang="en-US" altLang="ja-JP" sz="1600" dirty="0" err="1"/>
              <a:t>Petal.Width</a:t>
            </a:r>
            <a:r>
              <a:rPr lang="en-US" altLang="ja-JP" sz="1600" dirty="0"/>
              <a:t> &lt; 1.75 54  33.320 </a:t>
            </a:r>
            <a:r>
              <a:rPr lang="en-US" altLang="ja-JP" sz="1600" dirty="0" err="1"/>
              <a:t>versicolor</a:t>
            </a:r>
            <a:r>
              <a:rPr lang="en-US" altLang="ja-JP" sz="1600" dirty="0"/>
              <a:t> ( 0.00000 0.90741 0.09259 )  </a:t>
            </a:r>
          </a:p>
          <a:p>
            <a:r>
              <a:rPr lang="en-US" altLang="ja-JP" sz="1600" dirty="0"/>
              <a:t>      12) </a:t>
            </a:r>
            <a:r>
              <a:rPr lang="en-US" altLang="ja-JP" sz="1600" dirty="0" err="1"/>
              <a:t>Petal.Length</a:t>
            </a:r>
            <a:r>
              <a:rPr lang="en-US" altLang="ja-JP" sz="1600" dirty="0"/>
              <a:t> &lt; 4.95 48   9.721 </a:t>
            </a:r>
            <a:r>
              <a:rPr lang="en-US" altLang="ja-JP" sz="1600" dirty="0" err="1"/>
              <a:t>versicolor</a:t>
            </a:r>
            <a:r>
              <a:rPr lang="en-US" altLang="ja-JP" sz="1600" dirty="0"/>
              <a:t> ( 0.00000 0.97917 0.02083 )  </a:t>
            </a:r>
          </a:p>
          <a:p>
            <a:r>
              <a:rPr lang="en-US" altLang="ja-JP" sz="1600" dirty="0"/>
              <a:t>        24) </a:t>
            </a:r>
            <a:r>
              <a:rPr lang="en-US" altLang="ja-JP" sz="1600" dirty="0" err="1"/>
              <a:t>Sepal.Length</a:t>
            </a:r>
            <a:r>
              <a:rPr lang="en-US" altLang="ja-JP" sz="1600" dirty="0"/>
              <a:t> &lt; 5.15 5   5.004 </a:t>
            </a:r>
            <a:r>
              <a:rPr lang="en-US" altLang="ja-JP" sz="1600" dirty="0" err="1"/>
              <a:t>versicolor</a:t>
            </a:r>
            <a:r>
              <a:rPr lang="en-US" altLang="ja-JP" sz="1600" dirty="0"/>
              <a:t> ( 0.00000 0.80000 0.20000 ) *</a:t>
            </a:r>
          </a:p>
          <a:p>
            <a:r>
              <a:rPr lang="en-US" altLang="ja-JP" sz="1600" dirty="0"/>
              <a:t>        25) </a:t>
            </a:r>
            <a:r>
              <a:rPr lang="en-US" altLang="ja-JP" sz="1600" dirty="0" err="1"/>
              <a:t>Sepal.Length</a:t>
            </a:r>
            <a:r>
              <a:rPr lang="en-US" altLang="ja-JP" sz="1600" dirty="0"/>
              <a:t> &gt; 5.15 43   0.000 </a:t>
            </a:r>
            <a:r>
              <a:rPr lang="en-US" altLang="ja-JP" sz="1600" dirty="0" err="1"/>
              <a:t>versicolor</a:t>
            </a:r>
            <a:r>
              <a:rPr lang="en-US" altLang="ja-JP" sz="1600" dirty="0"/>
              <a:t> ( 0.00000 1.00000 0.00000 ) *</a:t>
            </a:r>
          </a:p>
          <a:p>
            <a:r>
              <a:rPr lang="en-US" altLang="ja-JP" sz="1600" dirty="0"/>
              <a:t>      13) </a:t>
            </a:r>
            <a:r>
              <a:rPr lang="en-US" altLang="ja-JP" sz="1600" dirty="0" err="1"/>
              <a:t>Petal.Length</a:t>
            </a:r>
            <a:r>
              <a:rPr lang="en-US" altLang="ja-JP" sz="1600" dirty="0"/>
              <a:t> &gt; 4.95 6   7.638 </a:t>
            </a:r>
            <a:r>
              <a:rPr lang="en-US" altLang="ja-JP" sz="1600" dirty="0" err="1"/>
              <a:t>virginica</a:t>
            </a:r>
            <a:r>
              <a:rPr lang="en-US" altLang="ja-JP" sz="1600" dirty="0"/>
              <a:t> ( 0.00000 0.33333 0.66667 ) *</a:t>
            </a:r>
          </a:p>
          <a:p>
            <a:r>
              <a:rPr lang="en-US" altLang="ja-JP" sz="1600" dirty="0"/>
              <a:t>     7) </a:t>
            </a:r>
            <a:r>
              <a:rPr lang="en-US" altLang="ja-JP" sz="1600" dirty="0" err="1"/>
              <a:t>Petal.Width</a:t>
            </a:r>
            <a:r>
              <a:rPr lang="en-US" altLang="ja-JP" sz="1600" dirty="0"/>
              <a:t> &gt; 1.75 46   9.635 </a:t>
            </a:r>
            <a:r>
              <a:rPr lang="en-US" altLang="ja-JP" sz="1600" dirty="0" err="1"/>
              <a:t>virginica</a:t>
            </a:r>
            <a:r>
              <a:rPr lang="en-US" altLang="ja-JP" sz="1600" dirty="0"/>
              <a:t> ( 0.00000 0.02174 0.97826 )  </a:t>
            </a:r>
          </a:p>
          <a:p>
            <a:r>
              <a:rPr lang="en-US" altLang="ja-JP" sz="1600" dirty="0"/>
              <a:t>      14) </a:t>
            </a:r>
            <a:r>
              <a:rPr lang="en-US" altLang="ja-JP" sz="1600" dirty="0" err="1"/>
              <a:t>Petal.Length</a:t>
            </a:r>
            <a:r>
              <a:rPr lang="en-US" altLang="ja-JP" sz="1600" dirty="0"/>
              <a:t> &lt; 4.95 6   5.407 </a:t>
            </a:r>
            <a:r>
              <a:rPr lang="en-US" altLang="ja-JP" sz="1600" dirty="0" err="1"/>
              <a:t>virginica</a:t>
            </a:r>
            <a:r>
              <a:rPr lang="en-US" altLang="ja-JP" sz="1600" dirty="0"/>
              <a:t> ( 0.00000 0.16667 0.83333 ) *</a:t>
            </a:r>
          </a:p>
          <a:p>
            <a:r>
              <a:rPr lang="en-US" altLang="ja-JP" sz="1600" dirty="0"/>
              <a:t>      15) </a:t>
            </a:r>
            <a:r>
              <a:rPr lang="en-US" altLang="ja-JP" sz="1600" dirty="0" err="1"/>
              <a:t>Petal.Length</a:t>
            </a:r>
            <a:r>
              <a:rPr lang="en-US" altLang="ja-JP" sz="1600" dirty="0"/>
              <a:t> &gt; 4.95 40   0.000 </a:t>
            </a:r>
            <a:r>
              <a:rPr lang="en-US" altLang="ja-JP" sz="1600" dirty="0" err="1"/>
              <a:t>virginica</a:t>
            </a:r>
            <a:r>
              <a:rPr lang="en-US" altLang="ja-JP" sz="1600" dirty="0"/>
              <a:t> ( 0.00000 0.00000 1.00000 ) *</a:t>
            </a:r>
            <a:endParaRPr lang="en-US" altLang="ja-JP" sz="1600" dirty="0"/>
          </a:p>
        </p:txBody>
      </p:sp>
    </p:spTree>
    <p:extLst>
      <p:ext uri="{BB962C8B-B14F-4D97-AF65-F5344CB8AC3E}">
        <p14:creationId xmlns:p14="http://schemas.microsoft.com/office/powerpoint/2010/main" val="38965561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学習データを作成</a:t>
            </a:r>
            <a:endParaRPr kumimoji="1" lang="ja-JP" altLang="en-US" dirty="0"/>
          </a:p>
        </p:txBody>
      </p:sp>
      <p:sp>
        <p:nvSpPr>
          <p:cNvPr id="4" name="テキスト ボックス 3"/>
          <p:cNvSpPr txBox="1"/>
          <p:nvPr/>
        </p:nvSpPr>
        <p:spPr>
          <a:xfrm>
            <a:off x="539552" y="1700808"/>
            <a:ext cx="7272808" cy="4733211"/>
          </a:xfrm>
          <a:prstGeom prst="roundRect">
            <a:avLst/>
          </a:prstGeom>
          <a:noFill/>
          <a:ln>
            <a:solidFill>
              <a:schemeClr val="tx1"/>
            </a:solidFill>
          </a:ln>
        </p:spPr>
        <p:txBody>
          <a:bodyPr wrap="square" rtlCol="0">
            <a:spAutoFit/>
          </a:bodyPr>
          <a:lstStyle/>
          <a:p>
            <a:r>
              <a:rPr lang="en-US" altLang="ja-JP" sz="1600" dirty="0"/>
              <a:t>&gt; </a:t>
            </a:r>
            <a:r>
              <a:rPr lang="en-US" altLang="ja-JP" sz="1600" dirty="0" err="1"/>
              <a:t>install.packages</a:t>
            </a:r>
            <a:r>
              <a:rPr lang="en-US" altLang="ja-JP" sz="1600" dirty="0" smtClean="0"/>
              <a:t>(“tree”)	#</a:t>
            </a:r>
            <a:r>
              <a:rPr lang="ja-JP" altLang="en-US" sz="1600" dirty="0" smtClean="0"/>
              <a:t>パッケージのダウンロードが必要</a:t>
            </a:r>
            <a:endParaRPr lang="en-US" altLang="ja-JP" sz="1600" dirty="0"/>
          </a:p>
          <a:p>
            <a:r>
              <a:rPr lang="en-US" altLang="ja-JP" sz="1600" dirty="0" smtClean="0"/>
              <a:t>&gt; </a:t>
            </a:r>
            <a:r>
              <a:rPr lang="en-US" altLang="ja-JP" sz="1600" dirty="0"/>
              <a:t>library(tree)</a:t>
            </a:r>
          </a:p>
          <a:p>
            <a:r>
              <a:rPr lang="en-US" altLang="ja-JP" sz="1600" dirty="0" smtClean="0"/>
              <a:t>&gt; </a:t>
            </a:r>
            <a:r>
              <a:rPr lang="en-US" altLang="ja-JP" sz="1600" dirty="0"/>
              <a:t>(iris.tr&lt;-tree(</a:t>
            </a:r>
            <a:r>
              <a:rPr lang="en-US" altLang="ja-JP" sz="1600" dirty="0" err="1"/>
              <a:t>Species~.,data</a:t>
            </a:r>
            <a:r>
              <a:rPr lang="en-US" altLang="ja-JP" sz="1600" dirty="0"/>
              <a:t>=iris</a:t>
            </a:r>
            <a:r>
              <a:rPr lang="en-US" altLang="ja-JP" sz="1600" dirty="0" smtClean="0"/>
              <a:t>))	#iris.tr</a:t>
            </a:r>
            <a:r>
              <a:rPr lang="ja-JP" altLang="en-US" sz="1600" dirty="0" smtClean="0"/>
              <a:t>に学習データを格納</a:t>
            </a:r>
            <a:endParaRPr lang="en-US" altLang="ja-JP" sz="1600" dirty="0"/>
          </a:p>
          <a:p>
            <a:r>
              <a:rPr lang="en-US" altLang="ja-JP" sz="1600" dirty="0"/>
              <a:t>node), split, n, deviance, </a:t>
            </a:r>
            <a:r>
              <a:rPr lang="en-US" altLang="ja-JP" sz="1600" dirty="0" err="1"/>
              <a:t>yval</a:t>
            </a:r>
            <a:r>
              <a:rPr lang="en-US" altLang="ja-JP" sz="1600" dirty="0"/>
              <a:t>, (</a:t>
            </a:r>
            <a:r>
              <a:rPr lang="en-US" altLang="ja-JP" sz="1600" dirty="0" err="1"/>
              <a:t>yprob</a:t>
            </a:r>
            <a:r>
              <a:rPr lang="en-US" altLang="ja-JP" sz="1600" dirty="0"/>
              <a:t>)</a:t>
            </a:r>
          </a:p>
          <a:p>
            <a:r>
              <a:rPr lang="en-US" altLang="ja-JP" sz="1600" dirty="0"/>
              <a:t>      * denotes terminal node</a:t>
            </a:r>
          </a:p>
          <a:p>
            <a:endParaRPr lang="en-US" altLang="ja-JP" sz="1600" dirty="0"/>
          </a:p>
          <a:p>
            <a:r>
              <a:rPr lang="en-US" altLang="ja-JP" sz="1600" dirty="0"/>
              <a:t> 1) root 150 329.600 </a:t>
            </a:r>
            <a:r>
              <a:rPr lang="en-US" altLang="ja-JP" sz="1600" dirty="0" err="1"/>
              <a:t>setosa</a:t>
            </a:r>
            <a:r>
              <a:rPr lang="en-US" altLang="ja-JP" sz="1600" dirty="0"/>
              <a:t> ( 0.33333 0.33333 0.33333 )  </a:t>
            </a:r>
          </a:p>
          <a:p>
            <a:r>
              <a:rPr lang="en-US" altLang="ja-JP" sz="1600" dirty="0"/>
              <a:t>   2) </a:t>
            </a:r>
            <a:r>
              <a:rPr lang="en-US" altLang="ja-JP" sz="1600" dirty="0" err="1"/>
              <a:t>Petal.Length</a:t>
            </a:r>
            <a:r>
              <a:rPr lang="en-US" altLang="ja-JP" sz="1600" dirty="0"/>
              <a:t> &lt; 2.45 50   0.000 </a:t>
            </a:r>
            <a:r>
              <a:rPr lang="en-US" altLang="ja-JP" sz="1600" dirty="0" err="1"/>
              <a:t>setosa</a:t>
            </a:r>
            <a:r>
              <a:rPr lang="en-US" altLang="ja-JP" sz="1600" dirty="0"/>
              <a:t> ( 1.00000 0.00000 0.00000 ) *</a:t>
            </a:r>
          </a:p>
          <a:p>
            <a:r>
              <a:rPr lang="en-US" altLang="ja-JP" sz="1600" dirty="0"/>
              <a:t>   3) </a:t>
            </a:r>
            <a:r>
              <a:rPr lang="en-US" altLang="ja-JP" sz="1600" dirty="0" err="1"/>
              <a:t>Petal.Length</a:t>
            </a:r>
            <a:r>
              <a:rPr lang="en-US" altLang="ja-JP" sz="1600" dirty="0"/>
              <a:t> &gt; 2.45 100 138.600 </a:t>
            </a:r>
            <a:r>
              <a:rPr lang="en-US" altLang="ja-JP" sz="1600" dirty="0" err="1"/>
              <a:t>versicolor</a:t>
            </a:r>
            <a:r>
              <a:rPr lang="en-US" altLang="ja-JP" sz="1600" dirty="0"/>
              <a:t> ( 0.00000 0.50000 0.50000 )  </a:t>
            </a:r>
          </a:p>
          <a:p>
            <a:r>
              <a:rPr lang="en-US" altLang="ja-JP" sz="1600" dirty="0"/>
              <a:t>     6) </a:t>
            </a:r>
            <a:r>
              <a:rPr lang="en-US" altLang="ja-JP" sz="1600" dirty="0" err="1"/>
              <a:t>Petal.Width</a:t>
            </a:r>
            <a:r>
              <a:rPr lang="en-US" altLang="ja-JP" sz="1600" dirty="0"/>
              <a:t> &lt; 1.75 54  33.320 </a:t>
            </a:r>
            <a:r>
              <a:rPr lang="en-US" altLang="ja-JP" sz="1600" dirty="0" err="1"/>
              <a:t>versicolor</a:t>
            </a:r>
            <a:r>
              <a:rPr lang="en-US" altLang="ja-JP" sz="1600" dirty="0"/>
              <a:t> ( 0.00000 0.90741 0.09259 )  </a:t>
            </a:r>
          </a:p>
          <a:p>
            <a:r>
              <a:rPr lang="en-US" altLang="ja-JP" sz="1600" dirty="0"/>
              <a:t>      12) </a:t>
            </a:r>
            <a:r>
              <a:rPr lang="en-US" altLang="ja-JP" sz="1600" dirty="0" err="1"/>
              <a:t>Petal.Length</a:t>
            </a:r>
            <a:r>
              <a:rPr lang="en-US" altLang="ja-JP" sz="1600" dirty="0"/>
              <a:t> &lt; 4.95 48   9.721 </a:t>
            </a:r>
            <a:r>
              <a:rPr lang="en-US" altLang="ja-JP" sz="1600" dirty="0" err="1"/>
              <a:t>versicolor</a:t>
            </a:r>
            <a:r>
              <a:rPr lang="en-US" altLang="ja-JP" sz="1600" dirty="0"/>
              <a:t> ( 0.00000 0.97917 0.02083 )  </a:t>
            </a:r>
          </a:p>
          <a:p>
            <a:r>
              <a:rPr lang="en-US" altLang="ja-JP" sz="1600" dirty="0"/>
              <a:t>        24) </a:t>
            </a:r>
            <a:r>
              <a:rPr lang="en-US" altLang="ja-JP" sz="1600" dirty="0" err="1"/>
              <a:t>Sepal.Length</a:t>
            </a:r>
            <a:r>
              <a:rPr lang="en-US" altLang="ja-JP" sz="1600" dirty="0"/>
              <a:t> &lt; 5.15 5   5.004 </a:t>
            </a:r>
            <a:r>
              <a:rPr lang="en-US" altLang="ja-JP" sz="1600" dirty="0" err="1"/>
              <a:t>versicolor</a:t>
            </a:r>
            <a:r>
              <a:rPr lang="en-US" altLang="ja-JP" sz="1600" dirty="0"/>
              <a:t> ( 0.00000 0.80000 0.20000 ) *</a:t>
            </a:r>
          </a:p>
          <a:p>
            <a:r>
              <a:rPr lang="en-US" altLang="ja-JP" sz="1600" dirty="0"/>
              <a:t>        25) </a:t>
            </a:r>
            <a:r>
              <a:rPr lang="en-US" altLang="ja-JP" sz="1600" dirty="0" err="1"/>
              <a:t>Sepal.Length</a:t>
            </a:r>
            <a:r>
              <a:rPr lang="en-US" altLang="ja-JP" sz="1600" dirty="0"/>
              <a:t> &gt; 5.15 43   0.000 </a:t>
            </a:r>
            <a:r>
              <a:rPr lang="en-US" altLang="ja-JP" sz="1600" dirty="0" err="1"/>
              <a:t>versicolor</a:t>
            </a:r>
            <a:r>
              <a:rPr lang="en-US" altLang="ja-JP" sz="1600" dirty="0"/>
              <a:t> ( 0.00000 1.00000 0.00000 ) *</a:t>
            </a:r>
          </a:p>
          <a:p>
            <a:r>
              <a:rPr lang="en-US" altLang="ja-JP" sz="1600" dirty="0"/>
              <a:t>      13) </a:t>
            </a:r>
            <a:r>
              <a:rPr lang="en-US" altLang="ja-JP" sz="1600" dirty="0" err="1"/>
              <a:t>Petal.Length</a:t>
            </a:r>
            <a:r>
              <a:rPr lang="en-US" altLang="ja-JP" sz="1600" dirty="0"/>
              <a:t> &gt; 4.95 6   7.638 </a:t>
            </a:r>
            <a:r>
              <a:rPr lang="en-US" altLang="ja-JP" sz="1600" dirty="0" err="1"/>
              <a:t>virginica</a:t>
            </a:r>
            <a:r>
              <a:rPr lang="en-US" altLang="ja-JP" sz="1600" dirty="0"/>
              <a:t> ( 0.00000 0.33333 0.66667 ) *</a:t>
            </a:r>
          </a:p>
          <a:p>
            <a:r>
              <a:rPr lang="en-US" altLang="ja-JP" sz="1600" dirty="0"/>
              <a:t>     7) </a:t>
            </a:r>
            <a:r>
              <a:rPr lang="en-US" altLang="ja-JP" sz="1600" dirty="0" err="1"/>
              <a:t>Petal.Width</a:t>
            </a:r>
            <a:r>
              <a:rPr lang="en-US" altLang="ja-JP" sz="1600" dirty="0"/>
              <a:t> &gt; 1.75 46   9.635 </a:t>
            </a:r>
            <a:r>
              <a:rPr lang="en-US" altLang="ja-JP" sz="1600" dirty="0" err="1"/>
              <a:t>virginica</a:t>
            </a:r>
            <a:r>
              <a:rPr lang="en-US" altLang="ja-JP" sz="1600" dirty="0"/>
              <a:t> ( 0.00000 0.02174 0.97826 )  </a:t>
            </a:r>
          </a:p>
          <a:p>
            <a:r>
              <a:rPr lang="en-US" altLang="ja-JP" sz="1600" dirty="0"/>
              <a:t>      14) </a:t>
            </a:r>
            <a:r>
              <a:rPr lang="en-US" altLang="ja-JP" sz="1600" dirty="0" err="1"/>
              <a:t>Petal.Length</a:t>
            </a:r>
            <a:r>
              <a:rPr lang="en-US" altLang="ja-JP" sz="1600" dirty="0"/>
              <a:t> &lt; 4.95 6   5.407 </a:t>
            </a:r>
            <a:r>
              <a:rPr lang="en-US" altLang="ja-JP" sz="1600" dirty="0" err="1"/>
              <a:t>virginica</a:t>
            </a:r>
            <a:r>
              <a:rPr lang="en-US" altLang="ja-JP" sz="1600" dirty="0"/>
              <a:t> ( 0.00000 0.16667 0.83333 ) *</a:t>
            </a:r>
          </a:p>
          <a:p>
            <a:r>
              <a:rPr lang="en-US" altLang="ja-JP" sz="1600" dirty="0"/>
              <a:t>      15) </a:t>
            </a:r>
            <a:r>
              <a:rPr lang="en-US" altLang="ja-JP" sz="1600" dirty="0" err="1"/>
              <a:t>Petal.Length</a:t>
            </a:r>
            <a:r>
              <a:rPr lang="en-US" altLang="ja-JP" sz="1600" dirty="0"/>
              <a:t> &gt; 4.95 40   0.000 </a:t>
            </a:r>
            <a:r>
              <a:rPr lang="en-US" altLang="ja-JP" sz="1600" dirty="0" err="1"/>
              <a:t>virginica</a:t>
            </a:r>
            <a:r>
              <a:rPr lang="en-US" altLang="ja-JP" sz="1600" dirty="0"/>
              <a:t> ( 0.00000 0.00000 1.00000 ) *</a:t>
            </a:r>
            <a:endParaRPr lang="en-US" altLang="ja-JP" sz="1600" dirty="0"/>
          </a:p>
        </p:txBody>
      </p:sp>
      <p:sp>
        <p:nvSpPr>
          <p:cNvPr id="9" name="四角形吹き出し 8"/>
          <p:cNvSpPr/>
          <p:nvPr/>
        </p:nvSpPr>
        <p:spPr>
          <a:xfrm>
            <a:off x="4175448" y="548680"/>
            <a:ext cx="3996952" cy="2160240"/>
          </a:xfrm>
          <a:prstGeom prst="wedgeRectCallout">
            <a:avLst>
              <a:gd name="adj1" fmla="val -51599"/>
              <a:gd name="adj2" fmla="val 646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b="1" dirty="0" smtClean="0"/>
              <a:t>node</a:t>
            </a:r>
            <a:r>
              <a:rPr lang="ja-JP" altLang="en-US" sz="2000" b="1" dirty="0" smtClean="0"/>
              <a:t>：分岐のノードの番号</a:t>
            </a:r>
            <a:endParaRPr lang="en-US" altLang="ja-JP" sz="2000" b="1" dirty="0" smtClean="0"/>
          </a:p>
          <a:p>
            <a:pPr algn="ctr"/>
            <a:r>
              <a:rPr lang="en-US" altLang="ja-JP" sz="2000" b="1" dirty="0" smtClean="0"/>
              <a:t>split</a:t>
            </a:r>
            <a:r>
              <a:rPr lang="ja-JP" altLang="en-US" sz="2000" b="1" dirty="0" smtClean="0"/>
              <a:t>：分岐の条件</a:t>
            </a:r>
            <a:endParaRPr lang="en-US" altLang="ja-JP" sz="2000" b="1" dirty="0" smtClean="0"/>
          </a:p>
          <a:p>
            <a:pPr algn="ctr"/>
            <a:r>
              <a:rPr lang="en-US" altLang="ja-JP" sz="2000" b="1" dirty="0" smtClean="0"/>
              <a:t>n</a:t>
            </a:r>
            <a:r>
              <a:rPr lang="ja-JP" altLang="en-US" sz="2000" b="1" dirty="0" smtClean="0"/>
              <a:t>：ノードに含まれている個体数</a:t>
            </a:r>
            <a:endParaRPr lang="en-US" altLang="ja-JP" sz="2000" b="1" dirty="0" smtClean="0"/>
          </a:p>
          <a:p>
            <a:pPr algn="ctr"/>
            <a:r>
              <a:rPr lang="en-US" altLang="ja-JP" sz="2000" b="1" dirty="0" smtClean="0"/>
              <a:t>deviance</a:t>
            </a:r>
            <a:r>
              <a:rPr lang="ja-JP" altLang="en-US" sz="2000" b="1" dirty="0" smtClean="0"/>
              <a:t>：分岐基準尤離度</a:t>
            </a:r>
            <a:endParaRPr lang="en-US" altLang="ja-JP" sz="2000" b="1" dirty="0" smtClean="0"/>
          </a:p>
          <a:p>
            <a:pPr algn="ctr"/>
            <a:r>
              <a:rPr lang="en-US" altLang="ja-JP" sz="2000" b="1" dirty="0" err="1" smtClean="0"/>
              <a:t>yval</a:t>
            </a:r>
            <a:r>
              <a:rPr lang="ja-JP" altLang="en-US" sz="2000" b="1" dirty="0" smtClean="0"/>
              <a:t>：目的変数値</a:t>
            </a:r>
            <a:endParaRPr lang="en-US" altLang="ja-JP" sz="2000" b="1" dirty="0"/>
          </a:p>
          <a:p>
            <a:pPr algn="ctr"/>
            <a:r>
              <a:rPr lang="ja-JP" altLang="en-US" sz="2000" b="1" dirty="0" smtClean="0"/>
              <a:t>＊：葉を示す</a:t>
            </a:r>
            <a:endParaRPr lang="en-US" altLang="ja-JP" sz="2000" b="1" dirty="0" smtClean="0"/>
          </a:p>
        </p:txBody>
      </p:sp>
    </p:spTree>
    <p:extLst>
      <p:ext uri="{BB962C8B-B14F-4D97-AF65-F5344CB8AC3E}">
        <p14:creationId xmlns:p14="http://schemas.microsoft.com/office/powerpoint/2010/main" val="16549205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4148" y="1983849"/>
            <a:ext cx="4847629" cy="4707011"/>
          </a:xfrm>
          <a:prstGeom prst="rect">
            <a:avLst/>
          </a:prstGeom>
        </p:spPr>
      </p:pic>
      <p:sp>
        <p:nvSpPr>
          <p:cNvPr id="2" name="タイトル 1"/>
          <p:cNvSpPr>
            <a:spLocks noGrp="1"/>
          </p:cNvSpPr>
          <p:nvPr>
            <p:ph type="title"/>
          </p:nvPr>
        </p:nvSpPr>
        <p:spPr/>
        <p:txBody>
          <a:bodyPr/>
          <a:lstStyle/>
          <a:p>
            <a:pPr algn="ctr"/>
            <a:r>
              <a:rPr kumimoji="1" lang="ja-JP" altLang="en-US" dirty="0" smtClean="0"/>
              <a:t>モデルのプロット</a:t>
            </a:r>
            <a:endParaRPr kumimoji="1" lang="ja-JP" altLang="en-US" dirty="0"/>
          </a:p>
        </p:txBody>
      </p:sp>
      <p:sp>
        <p:nvSpPr>
          <p:cNvPr id="4" name="テキスト ボックス 3"/>
          <p:cNvSpPr txBox="1"/>
          <p:nvPr/>
        </p:nvSpPr>
        <p:spPr>
          <a:xfrm>
            <a:off x="611560" y="1268760"/>
            <a:ext cx="7272808" cy="715089"/>
          </a:xfrm>
          <a:prstGeom prst="roundRect">
            <a:avLst/>
          </a:prstGeom>
          <a:noFill/>
          <a:ln>
            <a:solidFill>
              <a:schemeClr val="tx1"/>
            </a:solidFill>
          </a:ln>
        </p:spPr>
        <p:txBody>
          <a:bodyPr wrap="square" rtlCol="0">
            <a:spAutoFit/>
          </a:bodyPr>
          <a:lstStyle/>
          <a:p>
            <a:r>
              <a:rPr lang="en-US" altLang="ja-JP" dirty="0"/>
              <a:t>&gt; plot(</a:t>
            </a:r>
            <a:r>
              <a:rPr lang="en-US" altLang="ja-JP" dirty="0" err="1"/>
              <a:t>iris.tr,type</a:t>
            </a:r>
            <a:r>
              <a:rPr lang="en-US" altLang="ja-JP" dirty="0"/>
              <a:t>="u")</a:t>
            </a:r>
          </a:p>
          <a:p>
            <a:r>
              <a:rPr lang="en-US" altLang="ja-JP" dirty="0"/>
              <a:t>&gt; text(iris.tr</a:t>
            </a:r>
            <a:r>
              <a:rPr lang="en-US" altLang="ja-JP" dirty="0" smtClean="0"/>
              <a:t>)</a:t>
            </a:r>
            <a:endParaRPr lang="en-US" altLang="ja-JP" dirty="0"/>
          </a:p>
        </p:txBody>
      </p:sp>
    </p:spTree>
    <p:extLst>
      <p:ext uri="{BB962C8B-B14F-4D97-AF65-F5344CB8AC3E}">
        <p14:creationId xmlns:p14="http://schemas.microsoft.com/office/powerpoint/2010/main" val="29265090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4148" y="1983849"/>
            <a:ext cx="4847629" cy="4707011"/>
          </a:xfrm>
          <a:prstGeom prst="rect">
            <a:avLst/>
          </a:prstGeom>
        </p:spPr>
      </p:pic>
      <p:sp>
        <p:nvSpPr>
          <p:cNvPr id="2" name="タイトル 1"/>
          <p:cNvSpPr>
            <a:spLocks noGrp="1"/>
          </p:cNvSpPr>
          <p:nvPr>
            <p:ph type="title"/>
          </p:nvPr>
        </p:nvSpPr>
        <p:spPr/>
        <p:txBody>
          <a:bodyPr/>
          <a:lstStyle/>
          <a:p>
            <a:pPr algn="ctr"/>
            <a:r>
              <a:rPr kumimoji="1" lang="ja-JP" altLang="en-US" dirty="0" smtClean="0"/>
              <a:t>モデルのプロット</a:t>
            </a:r>
            <a:endParaRPr kumimoji="1" lang="ja-JP" altLang="en-US" dirty="0"/>
          </a:p>
        </p:txBody>
      </p:sp>
      <p:sp>
        <p:nvSpPr>
          <p:cNvPr id="4" name="テキスト ボックス 3"/>
          <p:cNvSpPr txBox="1"/>
          <p:nvPr/>
        </p:nvSpPr>
        <p:spPr>
          <a:xfrm>
            <a:off x="611560" y="1268760"/>
            <a:ext cx="7272808" cy="715089"/>
          </a:xfrm>
          <a:prstGeom prst="roundRect">
            <a:avLst/>
          </a:prstGeom>
          <a:noFill/>
          <a:ln>
            <a:solidFill>
              <a:schemeClr val="tx1"/>
            </a:solidFill>
          </a:ln>
        </p:spPr>
        <p:txBody>
          <a:bodyPr wrap="square" rtlCol="0">
            <a:spAutoFit/>
          </a:bodyPr>
          <a:lstStyle/>
          <a:p>
            <a:r>
              <a:rPr lang="en-US" altLang="ja-JP" dirty="0"/>
              <a:t>&gt; plot(</a:t>
            </a:r>
            <a:r>
              <a:rPr lang="en-US" altLang="ja-JP" dirty="0" err="1"/>
              <a:t>iris.tr,type</a:t>
            </a:r>
            <a:r>
              <a:rPr lang="en-US" altLang="ja-JP" dirty="0"/>
              <a:t>="u")</a:t>
            </a:r>
          </a:p>
          <a:p>
            <a:r>
              <a:rPr lang="en-US" altLang="ja-JP" dirty="0"/>
              <a:t>&gt; text(iris.tr</a:t>
            </a:r>
            <a:r>
              <a:rPr lang="en-US" altLang="ja-JP" dirty="0" smtClean="0"/>
              <a:t>)</a:t>
            </a:r>
            <a:endParaRPr lang="en-US" altLang="ja-JP" dirty="0"/>
          </a:p>
        </p:txBody>
      </p:sp>
      <p:sp>
        <p:nvSpPr>
          <p:cNvPr id="6" name="円/楕円 5"/>
          <p:cNvSpPr/>
          <p:nvPr/>
        </p:nvSpPr>
        <p:spPr>
          <a:xfrm>
            <a:off x="2627784" y="5877272"/>
            <a:ext cx="1728192" cy="43204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5004048" y="5013176"/>
            <a:ext cx="1728192" cy="43204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 name="直線矢印コネクタ 16"/>
          <p:cNvCxnSpPr/>
          <p:nvPr/>
        </p:nvCxnSpPr>
        <p:spPr>
          <a:xfrm flipH="1" flipV="1">
            <a:off x="4211960" y="3717032"/>
            <a:ext cx="1224136" cy="1296144"/>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p:nvPr/>
        </p:nvCxnSpPr>
        <p:spPr>
          <a:xfrm flipH="1" flipV="1">
            <a:off x="3059832" y="3791858"/>
            <a:ext cx="792088" cy="2085414"/>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21" name="テキスト ボックス 20"/>
          <p:cNvSpPr txBox="1"/>
          <p:nvPr/>
        </p:nvSpPr>
        <p:spPr>
          <a:xfrm>
            <a:off x="1043609" y="3212976"/>
            <a:ext cx="3204356" cy="5788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ja-JP" altLang="en-US" sz="2800" b="1" dirty="0" smtClean="0"/>
              <a:t>分類には</a:t>
            </a:r>
            <a:r>
              <a:rPr lang="ja-JP" altLang="en-US" sz="2800" b="1" dirty="0"/>
              <a:t>必要なし</a:t>
            </a:r>
            <a:endParaRPr lang="ja-JP" altLang="en-US" sz="2800" b="1" dirty="0"/>
          </a:p>
        </p:txBody>
      </p:sp>
    </p:spTree>
    <p:extLst>
      <p:ext uri="{BB962C8B-B14F-4D97-AF65-F5344CB8AC3E}">
        <p14:creationId xmlns:p14="http://schemas.microsoft.com/office/powerpoint/2010/main" val="2775860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5736" y="3005814"/>
            <a:ext cx="4127549" cy="3663546"/>
          </a:xfrm>
          <a:prstGeom prst="rect">
            <a:avLst/>
          </a:prstGeom>
        </p:spPr>
      </p:pic>
      <p:sp>
        <p:nvSpPr>
          <p:cNvPr id="2" name="タイトル 1"/>
          <p:cNvSpPr>
            <a:spLocks noGrp="1"/>
          </p:cNvSpPr>
          <p:nvPr>
            <p:ph type="title"/>
          </p:nvPr>
        </p:nvSpPr>
        <p:spPr/>
        <p:txBody>
          <a:bodyPr/>
          <a:lstStyle/>
          <a:p>
            <a:pPr algn="ctr"/>
            <a:r>
              <a:rPr lang="ja-JP" altLang="en-US" dirty="0" smtClean="0"/>
              <a:t>木の剪定</a:t>
            </a:r>
            <a:endParaRPr kumimoji="1" lang="ja-JP" altLang="en-US" dirty="0"/>
          </a:p>
        </p:txBody>
      </p:sp>
      <p:sp>
        <p:nvSpPr>
          <p:cNvPr id="4" name="テキスト ボックス 3"/>
          <p:cNvSpPr txBox="1"/>
          <p:nvPr/>
        </p:nvSpPr>
        <p:spPr>
          <a:xfrm>
            <a:off x="611560" y="1759372"/>
            <a:ext cx="7272808" cy="1021556"/>
          </a:xfrm>
          <a:prstGeom prst="roundRect">
            <a:avLst/>
          </a:prstGeom>
          <a:noFill/>
          <a:ln>
            <a:solidFill>
              <a:schemeClr val="tx1"/>
            </a:solidFill>
          </a:ln>
        </p:spPr>
        <p:txBody>
          <a:bodyPr wrap="square" rtlCol="0">
            <a:spAutoFit/>
          </a:bodyPr>
          <a:lstStyle/>
          <a:p>
            <a:r>
              <a:rPr lang="en-US" altLang="ja-JP" dirty="0"/>
              <a:t>&gt; iris.tr1&lt;-</a:t>
            </a:r>
            <a:r>
              <a:rPr lang="en-US" altLang="ja-JP" dirty="0" err="1"/>
              <a:t>snip.tree</a:t>
            </a:r>
            <a:r>
              <a:rPr lang="en-US" altLang="ja-JP" dirty="0"/>
              <a:t>(</a:t>
            </a:r>
            <a:r>
              <a:rPr lang="en-US" altLang="ja-JP" dirty="0" err="1"/>
              <a:t>iris.tr,nodes</a:t>
            </a:r>
            <a:r>
              <a:rPr lang="en-US" altLang="ja-JP" dirty="0"/>
              <a:t>=c(12,7))</a:t>
            </a:r>
          </a:p>
          <a:p>
            <a:r>
              <a:rPr lang="en-US" altLang="ja-JP" dirty="0" smtClean="0"/>
              <a:t>&gt; </a:t>
            </a:r>
            <a:r>
              <a:rPr lang="en-US" altLang="ja-JP" dirty="0"/>
              <a:t>plot(iris.tr1,type="u")</a:t>
            </a:r>
          </a:p>
          <a:p>
            <a:r>
              <a:rPr lang="en-US" altLang="ja-JP" dirty="0"/>
              <a:t>&gt; text(iris.tr1)</a:t>
            </a:r>
          </a:p>
        </p:txBody>
      </p:sp>
      <p:sp>
        <p:nvSpPr>
          <p:cNvPr id="6" name="コンテンツ プレースホルダー 2"/>
          <p:cNvSpPr>
            <a:spLocks noGrp="1"/>
          </p:cNvSpPr>
          <p:nvPr>
            <p:ph idx="1"/>
          </p:nvPr>
        </p:nvSpPr>
        <p:spPr>
          <a:xfrm>
            <a:off x="437964" y="1340768"/>
            <a:ext cx="7620000" cy="4800600"/>
          </a:xfrm>
        </p:spPr>
        <p:txBody>
          <a:bodyPr/>
          <a:lstStyle/>
          <a:p>
            <a:r>
              <a:rPr kumimoji="1" lang="ja-JP" altLang="en-US" dirty="0" smtClean="0">
                <a:latin typeface="Cambria Math"/>
              </a:rPr>
              <a:t>必要のない枝を切り落とすことができる</a:t>
            </a:r>
            <a:endParaRPr kumimoji="1" lang="en-US" altLang="ja-JP" dirty="0" smtClean="0">
              <a:latin typeface="Cambria Math"/>
            </a:endParaRPr>
          </a:p>
        </p:txBody>
      </p:sp>
    </p:spTree>
    <p:extLst>
      <p:ext uri="{BB962C8B-B14F-4D97-AF65-F5344CB8AC3E}">
        <p14:creationId xmlns:p14="http://schemas.microsoft.com/office/powerpoint/2010/main" val="35657388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2438691"/>
            <a:ext cx="4847629" cy="4302677"/>
          </a:xfrm>
          <a:prstGeom prst="rect">
            <a:avLst/>
          </a:prstGeom>
        </p:spPr>
      </p:pic>
      <p:sp>
        <p:nvSpPr>
          <p:cNvPr id="2" name="タイトル 1"/>
          <p:cNvSpPr>
            <a:spLocks noGrp="1"/>
          </p:cNvSpPr>
          <p:nvPr>
            <p:ph type="title"/>
          </p:nvPr>
        </p:nvSpPr>
        <p:spPr/>
        <p:txBody>
          <a:bodyPr/>
          <a:lstStyle/>
          <a:p>
            <a:pPr algn="ctr"/>
            <a:r>
              <a:rPr lang="ja-JP" altLang="en-US" dirty="0" smtClean="0"/>
              <a:t>木の剪定</a:t>
            </a:r>
            <a:endParaRPr kumimoji="1" lang="ja-JP" altLang="en-US" dirty="0"/>
          </a:p>
        </p:txBody>
      </p:sp>
      <p:sp>
        <p:nvSpPr>
          <p:cNvPr id="4" name="テキスト ボックス 3"/>
          <p:cNvSpPr txBox="1"/>
          <p:nvPr/>
        </p:nvSpPr>
        <p:spPr>
          <a:xfrm>
            <a:off x="611560" y="1268760"/>
            <a:ext cx="7272808" cy="1021556"/>
          </a:xfrm>
          <a:prstGeom prst="roundRect">
            <a:avLst/>
          </a:prstGeom>
          <a:noFill/>
          <a:ln>
            <a:solidFill>
              <a:schemeClr val="tx1"/>
            </a:solidFill>
          </a:ln>
        </p:spPr>
        <p:txBody>
          <a:bodyPr wrap="square" rtlCol="0">
            <a:spAutoFit/>
          </a:bodyPr>
          <a:lstStyle/>
          <a:p>
            <a:r>
              <a:rPr lang="en-US" altLang="ja-JP" dirty="0"/>
              <a:t>&gt; iris.tr1&lt;-</a:t>
            </a:r>
            <a:r>
              <a:rPr lang="en-US" altLang="ja-JP" dirty="0" err="1"/>
              <a:t>snip.tree</a:t>
            </a:r>
            <a:r>
              <a:rPr lang="en-US" altLang="ja-JP" dirty="0"/>
              <a:t>(</a:t>
            </a:r>
            <a:r>
              <a:rPr lang="en-US" altLang="ja-JP" dirty="0" err="1"/>
              <a:t>iris.tr,nodes</a:t>
            </a:r>
            <a:r>
              <a:rPr lang="en-US" altLang="ja-JP" dirty="0"/>
              <a:t>=c(12,7))</a:t>
            </a:r>
          </a:p>
          <a:p>
            <a:r>
              <a:rPr lang="en-US" altLang="ja-JP" dirty="0" smtClean="0"/>
              <a:t>&gt; </a:t>
            </a:r>
            <a:r>
              <a:rPr lang="en-US" altLang="ja-JP" dirty="0"/>
              <a:t>plot(iris.tr1,type="u")</a:t>
            </a:r>
          </a:p>
          <a:p>
            <a:r>
              <a:rPr lang="en-US" altLang="ja-JP" dirty="0"/>
              <a:t>&gt; text(iris.tr1)</a:t>
            </a:r>
          </a:p>
        </p:txBody>
      </p:sp>
      <p:sp>
        <p:nvSpPr>
          <p:cNvPr id="6" name="円/楕円 5"/>
          <p:cNvSpPr/>
          <p:nvPr/>
        </p:nvSpPr>
        <p:spPr>
          <a:xfrm>
            <a:off x="2955588" y="2452585"/>
            <a:ext cx="1728192" cy="43204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4572000" y="3717032"/>
            <a:ext cx="1728192" cy="43204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 name="直線矢印コネクタ 7"/>
          <p:cNvCxnSpPr>
            <a:stCxn id="7" idx="3"/>
          </p:cNvCxnSpPr>
          <p:nvPr/>
        </p:nvCxnSpPr>
        <p:spPr>
          <a:xfrm flipH="1">
            <a:off x="4031940" y="4085808"/>
            <a:ext cx="793148" cy="504221"/>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9" name="直線矢印コネクタ 8"/>
          <p:cNvCxnSpPr/>
          <p:nvPr/>
        </p:nvCxnSpPr>
        <p:spPr>
          <a:xfrm flipH="1">
            <a:off x="2627784" y="2884633"/>
            <a:ext cx="792088" cy="1549661"/>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827584" y="4434294"/>
            <a:ext cx="3204356" cy="10556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ja-JP" altLang="en-US" sz="2800" b="1" dirty="0" smtClean="0"/>
              <a:t>２変数しか</a:t>
            </a:r>
            <a:endParaRPr lang="en-US" altLang="ja-JP" sz="2800" b="1" dirty="0" smtClean="0"/>
          </a:p>
          <a:p>
            <a:pPr algn="ctr"/>
            <a:r>
              <a:rPr lang="ja-JP" altLang="en-US" sz="2800" b="1" dirty="0" smtClean="0"/>
              <a:t>使われていない</a:t>
            </a:r>
            <a:endParaRPr lang="ja-JP" altLang="en-US" sz="2800" b="1" dirty="0"/>
          </a:p>
        </p:txBody>
      </p:sp>
    </p:spTree>
    <p:extLst>
      <p:ext uri="{BB962C8B-B14F-4D97-AF65-F5344CB8AC3E}">
        <p14:creationId xmlns:p14="http://schemas.microsoft.com/office/powerpoint/2010/main" val="27197166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分割直線</a:t>
            </a:r>
            <a:endParaRPr kumimoji="1" lang="ja-JP" altLang="en-US" dirty="0"/>
          </a:p>
        </p:txBody>
      </p:sp>
      <p:sp>
        <p:nvSpPr>
          <p:cNvPr id="3" name="コンテンツ プレースホルダー 2"/>
          <p:cNvSpPr>
            <a:spLocks noGrp="1"/>
          </p:cNvSpPr>
          <p:nvPr>
            <p:ph idx="1"/>
          </p:nvPr>
        </p:nvSpPr>
        <p:spPr>
          <a:xfrm>
            <a:off x="437964" y="1340768"/>
            <a:ext cx="7620000" cy="4800600"/>
          </a:xfrm>
        </p:spPr>
        <p:txBody>
          <a:bodyPr/>
          <a:lstStyle/>
          <a:p>
            <a:r>
              <a:rPr lang="ja-JP" altLang="en-US" dirty="0" smtClean="0"/>
              <a:t>２変数の散布図に分類の分割直線を加えることができる</a:t>
            </a:r>
            <a:endParaRPr kumimoji="1" lang="en-US" altLang="ja-JP" i="1" dirty="0" smtClean="0">
              <a:latin typeface="Cambria Math"/>
            </a:endParaRPr>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752" y="3236194"/>
            <a:ext cx="3906463" cy="3621806"/>
          </a:xfrm>
          <a:prstGeom prst="rect">
            <a:avLst/>
          </a:prstGeom>
        </p:spPr>
      </p:pic>
      <p:sp>
        <p:nvSpPr>
          <p:cNvPr id="6" name="テキスト ボックス 5"/>
          <p:cNvSpPr txBox="1"/>
          <p:nvPr/>
        </p:nvSpPr>
        <p:spPr>
          <a:xfrm>
            <a:off x="609654" y="1844824"/>
            <a:ext cx="7272808" cy="1328023"/>
          </a:xfrm>
          <a:prstGeom prst="roundRect">
            <a:avLst/>
          </a:prstGeom>
          <a:noFill/>
          <a:ln>
            <a:solidFill>
              <a:schemeClr val="tx1"/>
            </a:solidFill>
          </a:ln>
        </p:spPr>
        <p:txBody>
          <a:bodyPr wrap="square" rtlCol="0">
            <a:spAutoFit/>
          </a:bodyPr>
          <a:lstStyle/>
          <a:p>
            <a:r>
              <a:rPr lang="en-US" altLang="ja-JP" dirty="0"/>
              <a:t>&gt; </a:t>
            </a:r>
            <a:r>
              <a:rPr lang="en-US" altLang="ja-JP" dirty="0" err="1"/>
              <a:t>iris.label</a:t>
            </a:r>
            <a:r>
              <a:rPr lang="en-US" altLang="ja-JP" dirty="0"/>
              <a:t>&lt;-c("S","C","V")[iris[,5]]</a:t>
            </a:r>
          </a:p>
          <a:p>
            <a:r>
              <a:rPr lang="en-US" altLang="ja-JP" dirty="0"/>
              <a:t>&gt; plot(iris[,3],iris[,4],type="n")</a:t>
            </a:r>
          </a:p>
          <a:p>
            <a:r>
              <a:rPr lang="en-US" altLang="ja-JP" dirty="0" smtClean="0"/>
              <a:t>&gt; </a:t>
            </a:r>
            <a:r>
              <a:rPr lang="en-US" altLang="ja-JP" dirty="0"/>
              <a:t>text(iris[,3],iris[,4],labels=</a:t>
            </a:r>
            <a:r>
              <a:rPr lang="en-US" altLang="ja-JP" dirty="0" err="1"/>
              <a:t>iris.label</a:t>
            </a:r>
            <a:r>
              <a:rPr lang="en-US" altLang="ja-JP" dirty="0"/>
              <a:t>)</a:t>
            </a:r>
          </a:p>
          <a:p>
            <a:r>
              <a:rPr lang="en-US" altLang="ja-JP" dirty="0"/>
              <a:t>&gt; </a:t>
            </a:r>
            <a:r>
              <a:rPr lang="en-US" altLang="ja-JP" dirty="0" err="1"/>
              <a:t>partition.tree</a:t>
            </a:r>
            <a:r>
              <a:rPr lang="en-US" altLang="ja-JP" dirty="0"/>
              <a:t>(iris.tr1,add=</a:t>
            </a:r>
            <a:r>
              <a:rPr lang="en-US" altLang="ja-JP" dirty="0" err="1"/>
              <a:t>T,col</a:t>
            </a:r>
            <a:r>
              <a:rPr lang="en-US" altLang="ja-JP" dirty="0"/>
              <a:t>=2,cex=1.5</a:t>
            </a:r>
            <a:r>
              <a:rPr lang="en-US" altLang="ja-JP" dirty="0" smtClean="0"/>
              <a:t>)</a:t>
            </a:r>
            <a:endParaRPr lang="en-US" altLang="ja-JP" dirty="0"/>
          </a:p>
        </p:txBody>
      </p:sp>
    </p:spTree>
    <p:extLst>
      <p:ext uri="{BB962C8B-B14F-4D97-AF65-F5344CB8AC3E}">
        <p14:creationId xmlns:p14="http://schemas.microsoft.com/office/powerpoint/2010/main" val="35959216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予測と判別</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sz="2400" b="1" dirty="0" err="1" smtClean="0"/>
              <a:t>predict.tree</a:t>
            </a:r>
            <a:r>
              <a:rPr lang="en-US" altLang="ja-JP" sz="2400" b="1" dirty="0" smtClean="0"/>
              <a:t>(</a:t>
            </a:r>
            <a:r>
              <a:rPr lang="en-US" altLang="ja-JP" sz="2400" b="1" dirty="0" err="1" smtClean="0"/>
              <a:t>train.data</a:t>
            </a:r>
            <a:r>
              <a:rPr lang="en-US" altLang="ja-JP" sz="2400" b="1" dirty="0" smtClean="0"/>
              <a:t>, </a:t>
            </a:r>
            <a:r>
              <a:rPr lang="en-US" altLang="ja-JP" sz="2400" b="1" dirty="0" err="1" smtClean="0"/>
              <a:t>test.data</a:t>
            </a:r>
            <a:r>
              <a:rPr lang="en-US" altLang="ja-JP" sz="2400" b="1" dirty="0" smtClean="0"/>
              <a:t>, type=“ ”, …)</a:t>
            </a:r>
            <a:endParaRPr lang="en-US" altLang="ja-JP" sz="2400" b="1" dirty="0" smtClean="0"/>
          </a:p>
          <a:p>
            <a:pPr marL="114300" indent="0">
              <a:buNone/>
            </a:pPr>
            <a:r>
              <a:rPr lang="ja-JP" altLang="en-US" dirty="0" smtClean="0"/>
              <a:t>・</a:t>
            </a:r>
            <a:r>
              <a:rPr lang="en-US" altLang="ja-JP" dirty="0" err="1" smtClean="0"/>
              <a:t>train.data</a:t>
            </a:r>
            <a:r>
              <a:rPr lang="ja-JP" altLang="en-US" dirty="0" smtClean="0"/>
              <a:t>：学習データ</a:t>
            </a:r>
            <a:endParaRPr lang="en-US" altLang="ja-JP" dirty="0" smtClean="0"/>
          </a:p>
          <a:p>
            <a:pPr marL="114300" indent="0">
              <a:buNone/>
            </a:pPr>
            <a:r>
              <a:rPr kumimoji="1" lang="ja-JP" altLang="en-US" dirty="0" smtClean="0"/>
              <a:t>・</a:t>
            </a:r>
            <a:r>
              <a:rPr lang="en-US" altLang="ja-JP" dirty="0" err="1" smtClean="0"/>
              <a:t>test.data</a:t>
            </a:r>
            <a:r>
              <a:rPr kumimoji="1" lang="ja-JP" altLang="en-US" dirty="0" smtClean="0"/>
              <a:t>：新たなデータ</a:t>
            </a:r>
            <a:endParaRPr kumimoji="1" lang="en-US" altLang="ja-JP" dirty="0" smtClean="0"/>
          </a:p>
        </p:txBody>
      </p:sp>
      <p:graphicFrame>
        <p:nvGraphicFramePr>
          <p:cNvPr id="4" name="表 3"/>
          <p:cNvGraphicFramePr>
            <a:graphicFrameLocks noGrp="1"/>
          </p:cNvGraphicFramePr>
          <p:nvPr>
            <p:extLst>
              <p:ext uri="{D42A27DB-BD31-4B8C-83A1-F6EECF244321}">
                <p14:modId xmlns:p14="http://schemas.microsoft.com/office/powerpoint/2010/main" val="1377700581"/>
              </p:ext>
            </p:extLst>
          </p:nvPr>
        </p:nvGraphicFramePr>
        <p:xfrm>
          <a:off x="1212304" y="3486616"/>
          <a:ext cx="6096000" cy="2392680"/>
        </p:xfrm>
        <a:graphic>
          <a:graphicData uri="http://schemas.openxmlformats.org/drawingml/2006/table">
            <a:tbl>
              <a:tblPr firstRow="1" bandRow="1">
                <a:tableStyleId>{5C22544A-7EE6-4342-B048-85BDC9FD1C3A}</a:tableStyleId>
              </a:tblPr>
              <a:tblGrid>
                <a:gridCol w="1127448"/>
                <a:gridCol w="4968552"/>
              </a:tblGrid>
              <a:tr h="370840">
                <a:tc>
                  <a:txBody>
                    <a:bodyPr/>
                    <a:lstStyle/>
                    <a:p>
                      <a:r>
                        <a:rPr kumimoji="1" lang="en-US" altLang="ja-JP" dirty="0" smtClean="0"/>
                        <a:t>type</a:t>
                      </a:r>
                      <a:r>
                        <a:rPr kumimoji="1" lang="ja-JP" altLang="en-US" dirty="0" smtClean="0"/>
                        <a:t>名</a:t>
                      </a:r>
                    </a:p>
                  </a:txBody>
                  <a:tcPr/>
                </a:tc>
                <a:tc>
                  <a:txBody>
                    <a:bodyPr/>
                    <a:lstStyle/>
                    <a:p>
                      <a:r>
                        <a:rPr kumimoji="1" lang="ja-JP" altLang="en-US" dirty="0" smtClean="0"/>
                        <a:t>説明</a:t>
                      </a:r>
                      <a:endParaRPr kumimoji="1" lang="ja-JP" altLang="en-US" dirty="0"/>
                    </a:p>
                  </a:txBody>
                  <a:tcPr/>
                </a:tc>
              </a:tr>
              <a:tr h="370840">
                <a:tc>
                  <a:txBody>
                    <a:bodyPr/>
                    <a:lstStyle/>
                    <a:p>
                      <a:r>
                        <a:rPr kumimoji="1" lang="en-US" altLang="ja-JP" dirty="0" smtClean="0"/>
                        <a:t>vector</a:t>
                      </a:r>
                      <a:endParaRPr kumimoji="1" lang="ja-JP" altLang="en-US" dirty="0"/>
                    </a:p>
                  </a:txBody>
                  <a:tcPr/>
                </a:tc>
                <a:tc>
                  <a:txBody>
                    <a:bodyPr/>
                    <a:lstStyle/>
                    <a:p>
                      <a:r>
                        <a:rPr kumimoji="1" lang="ja-JP" altLang="en-US" dirty="0" smtClean="0"/>
                        <a:t>回帰問題では予測値</a:t>
                      </a:r>
                      <a:endParaRPr kumimoji="1" lang="en-US" altLang="ja-JP" dirty="0" smtClean="0"/>
                    </a:p>
                    <a:p>
                      <a:r>
                        <a:rPr kumimoji="1" lang="ja-JP" altLang="en-US" dirty="0" smtClean="0"/>
                        <a:t>分類問題では属性に関する確率が返される</a:t>
                      </a:r>
                      <a:endParaRPr kumimoji="1" lang="en-US" altLang="ja-JP" dirty="0" smtClean="0"/>
                    </a:p>
                  </a:txBody>
                  <a:tcPr/>
                </a:tc>
              </a:tr>
              <a:tr h="370840">
                <a:tc>
                  <a:txBody>
                    <a:bodyPr/>
                    <a:lstStyle/>
                    <a:p>
                      <a:r>
                        <a:rPr kumimoji="1" lang="en-US" altLang="ja-JP" dirty="0" smtClean="0"/>
                        <a:t>tree</a:t>
                      </a:r>
                      <a:endParaRPr kumimoji="1" lang="ja-JP" altLang="en-US" dirty="0"/>
                    </a:p>
                  </a:txBody>
                  <a:tcPr/>
                </a:tc>
                <a:tc>
                  <a:txBody>
                    <a:bodyPr/>
                    <a:lstStyle/>
                    <a:p>
                      <a:r>
                        <a:rPr kumimoji="1" lang="ja-JP" altLang="en-US" dirty="0" smtClean="0"/>
                        <a:t>新たなデータによるノード尤離度</a:t>
                      </a:r>
                      <a:r>
                        <a:rPr kumimoji="1" lang="en-US" altLang="ja-JP" dirty="0" smtClean="0"/>
                        <a:t>deviance</a:t>
                      </a:r>
                      <a:r>
                        <a:rPr kumimoji="1" lang="ja-JP" altLang="en-US" dirty="0" smtClean="0"/>
                        <a:t>と</a:t>
                      </a:r>
                      <a:endParaRPr kumimoji="1" lang="en-US" altLang="ja-JP" dirty="0" smtClean="0"/>
                    </a:p>
                    <a:p>
                      <a:r>
                        <a:rPr kumimoji="1" lang="ja-JP" altLang="en-US" dirty="0" smtClean="0"/>
                        <a:t>そのノードに属する個体数</a:t>
                      </a:r>
                      <a:r>
                        <a:rPr kumimoji="1" lang="en-US" altLang="ja-JP" dirty="0" smtClean="0"/>
                        <a:t>n</a:t>
                      </a:r>
                      <a:r>
                        <a:rPr kumimoji="1" lang="ja-JP" altLang="en-US" dirty="0" smtClean="0"/>
                        <a:t>が返される</a:t>
                      </a:r>
                      <a:endParaRPr kumimoji="1" lang="ja-JP" altLang="en-US" dirty="0"/>
                    </a:p>
                  </a:txBody>
                  <a:tcPr/>
                </a:tc>
              </a:tr>
              <a:tr h="370840">
                <a:tc>
                  <a:txBody>
                    <a:bodyPr/>
                    <a:lstStyle/>
                    <a:p>
                      <a:r>
                        <a:rPr kumimoji="1" lang="en-US" altLang="ja-JP" dirty="0" smtClean="0"/>
                        <a:t>class</a:t>
                      </a:r>
                      <a:endParaRPr kumimoji="1" lang="ja-JP" altLang="en-US" dirty="0"/>
                    </a:p>
                  </a:txBody>
                  <a:tcPr/>
                </a:tc>
                <a:tc>
                  <a:txBody>
                    <a:bodyPr/>
                    <a:lstStyle/>
                    <a:p>
                      <a:r>
                        <a:rPr kumimoji="1" lang="ja-JP" altLang="en-US" dirty="0" smtClean="0"/>
                        <a:t>新たなデータの属性の判別結果が返される</a:t>
                      </a:r>
                      <a:endParaRPr kumimoji="1" lang="ja-JP" altLang="en-US" dirty="0"/>
                    </a:p>
                  </a:txBody>
                  <a:tcPr/>
                </a:tc>
              </a:tr>
              <a:tr h="370840">
                <a:tc>
                  <a:txBody>
                    <a:bodyPr/>
                    <a:lstStyle/>
                    <a:p>
                      <a:r>
                        <a:rPr kumimoji="1" lang="en-US" altLang="ja-JP" dirty="0" smtClean="0"/>
                        <a:t>where</a:t>
                      </a:r>
                      <a:endParaRPr kumimoji="1" lang="ja-JP" altLang="en-US" dirty="0"/>
                    </a:p>
                  </a:txBody>
                  <a:tcPr/>
                </a:tc>
                <a:tc>
                  <a:txBody>
                    <a:bodyPr/>
                    <a:lstStyle/>
                    <a:p>
                      <a:r>
                        <a:rPr kumimoji="1" lang="ja-JP" altLang="en-US" dirty="0" smtClean="0"/>
                        <a:t>各個体が到達するノードの番号を返す</a:t>
                      </a:r>
                      <a:endParaRPr kumimoji="1" lang="ja-JP" altLang="en-US" dirty="0"/>
                    </a:p>
                  </a:txBody>
                  <a:tcPr/>
                </a:tc>
              </a:tr>
            </a:tbl>
          </a:graphicData>
        </a:graphic>
      </p:graphicFrame>
      <p:sp>
        <p:nvSpPr>
          <p:cNvPr id="5" name="テキスト ボックス 4"/>
          <p:cNvSpPr txBox="1"/>
          <p:nvPr/>
        </p:nvSpPr>
        <p:spPr>
          <a:xfrm>
            <a:off x="3419872" y="3131676"/>
            <a:ext cx="1764196" cy="369332"/>
          </a:xfrm>
          <a:prstGeom prst="rect">
            <a:avLst/>
          </a:prstGeom>
          <a:noFill/>
        </p:spPr>
        <p:txBody>
          <a:bodyPr wrap="square" rtlCol="0">
            <a:spAutoFit/>
          </a:bodyPr>
          <a:lstStyle/>
          <a:p>
            <a:r>
              <a:rPr kumimoji="1" lang="ja-JP" altLang="en-US" dirty="0" smtClean="0"/>
              <a:t>引数</a:t>
            </a:r>
            <a:r>
              <a:rPr kumimoji="1" lang="en-US" altLang="ja-JP" dirty="0" smtClean="0"/>
              <a:t>type</a:t>
            </a:r>
            <a:r>
              <a:rPr kumimoji="1" lang="ja-JP" altLang="en-US" dirty="0" smtClean="0"/>
              <a:t>の指定</a:t>
            </a:r>
            <a:endParaRPr kumimoji="1" lang="ja-JP" altLang="en-US" dirty="0"/>
          </a:p>
        </p:txBody>
      </p:sp>
    </p:spTree>
    <p:extLst>
      <p:ext uri="{BB962C8B-B14F-4D97-AF65-F5344CB8AC3E}">
        <p14:creationId xmlns:p14="http://schemas.microsoft.com/office/powerpoint/2010/main" val="17779049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予測と判別</a:t>
            </a:r>
            <a:endParaRPr kumimoji="1" lang="ja-JP" altLang="en-US" dirty="0"/>
          </a:p>
        </p:txBody>
      </p:sp>
      <p:sp>
        <p:nvSpPr>
          <p:cNvPr id="6" name="テキスト ボックス 5"/>
          <p:cNvSpPr txBox="1"/>
          <p:nvPr/>
        </p:nvSpPr>
        <p:spPr>
          <a:xfrm>
            <a:off x="609654" y="1196752"/>
            <a:ext cx="7272808" cy="5618559"/>
          </a:xfrm>
          <a:prstGeom prst="roundRect">
            <a:avLst/>
          </a:prstGeom>
          <a:noFill/>
          <a:ln>
            <a:solidFill>
              <a:schemeClr val="tx1"/>
            </a:solidFill>
          </a:ln>
        </p:spPr>
        <p:txBody>
          <a:bodyPr wrap="square" rtlCol="0">
            <a:spAutoFit/>
          </a:bodyPr>
          <a:lstStyle/>
          <a:p>
            <a:r>
              <a:rPr lang="en-US" altLang="ja-JP" dirty="0" smtClean="0"/>
              <a:t>#</a:t>
            </a:r>
            <a:r>
              <a:rPr lang="ja-JP" altLang="en-US" dirty="0" smtClean="0"/>
              <a:t>データセットを作成</a:t>
            </a:r>
            <a:endParaRPr lang="en-US" altLang="ja-JP" dirty="0" smtClean="0"/>
          </a:p>
          <a:p>
            <a:r>
              <a:rPr lang="en-US" altLang="ja-JP" dirty="0" smtClean="0"/>
              <a:t>&gt; </a:t>
            </a:r>
            <a:r>
              <a:rPr lang="en-US" altLang="ja-JP" dirty="0" err="1"/>
              <a:t>even.n</a:t>
            </a:r>
            <a:r>
              <a:rPr lang="en-US" altLang="ja-JP" dirty="0"/>
              <a:t>&lt;-2*(1:75)-1</a:t>
            </a:r>
          </a:p>
          <a:p>
            <a:r>
              <a:rPr lang="en-US" altLang="ja-JP" dirty="0"/>
              <a:t>&gt; </a:t>
            </a:r>
            <a:r>
              <a:rPr lang="en-US" altLang="ja-JP" dirty="0" err="1"/>
              <a:t>train.data</a:t>
            </a:r>
            <a:r>
              <a:rPr lang="en-US" altLang="ja-JP" dirty="0"/>
              <a:t>&lt;-iris[</a:t>
            </a:r>
            <a:r>
              <a:rPr lang="en-US" altLang="ja-JP" dirty="0" err="1"/>
              <a:t>even.n</a:t>
            </a:r>
            <a:r>
              <a:rPr lang="en-US" altLang="ja-JP" dirty="0"/>
              <a:t>,]</a:t>
            </a:r>
          </a:p>
          <a:p>
            <a:r>
              <a:rPr lang="en-US" altLang="ja-JP" dirty="0"/>
              <a:t>&gt; </a:t>
            </a:r>
            <a:r>
              <a:rPr lang="en-US" altLang="ja-JP" dirty="0" err="1"/>
              <a:t>test.data</a:t>
            </a:r>
            <a:r>
              <a:rPr lang="en-US" altLang="ja-JP" dirty="0"/>
              <a:t>&lt;-iris[-</a:t>
            </a:r>
            <a:r>
              <a:rPr lang="en-US" altLang="ja-JP" dirty="0" err="1"/>
              <a:t>even.n</a:t>
            </a:r>
            <a:r>
              <a:rPr lang="en-US" altLang="ja-JP" dirty="0"/>
              <a:t>,]</a:t>
            </a:r>
          </a:p>
          <a:p>
            <a:r>
              <a:rPr lang="en-US" altLang="ja-JP" dirty="0"/>
              <a:t>&gt; </a:t>
            </a:r>
            <a:r>
              <a:rPr lang="en-US" altLang="ja-JP" dirty="0" err="1"/>
              <a:t>iris.lab</a:t>
            </a:r>
            <a:r>
              <a:rPr lang="en-US" altLang="ja-JP" dirty="0"/>
              <a:t>&lt;-factor(c(rep("S",25),rep("C",25),rep("V",25)))</a:t>
            </a:r>
          </a:p>
          <a:p>
            <a:r>
              <a:rPr lang="en-US" altLang="ja-JP" dirty="0" smtClean="0"/>
              <a:t>&gt; </a:t>
            </a:r>
            <a:r>
              <a:rPr lang="en-US" altLang="ja-JP" dirty="0" err="1" smtClean="0"/>
              <a:t>train.data</a:t>
            </a:r>
            <a:r>
              <a:rPr lang="en-US" altLang="ja-JP" dirty="0"/>
              <a:t>[,5]&lt;-</a:t>
            </a:r>
            <a:r>
              <a:rPr lang="en-US" altLang="ja-JP" dirty="0" err="1" smtClean="0"/>
              <a:t>iris.lab</a:t>
            </a:r>
            <a:endParaRPr lang="en-US" altLang="ja-JP" dirty="0" smtClean="0"/>
          </a:p>
          <a:p>
            <a:r>
              <a:rPr lang="en-US" altLang="ja-JP" dirty="0" smtClean="0"/>
              <a:t>#</a:t>
            </a:r>
            <a:r>
              <a:rPr lang="ja-JP" altLang="en-US" dirty="0" smtClean="0"/>
              <a:t>学習データによる分類木を構築</a:t>
            </a:r>
            <a:endParaRPr lang="en-US" altLang="ja-JP" dirty="0"/>
          </a:p>
          <a:p>
            <a:r>
              <a:rPr lang="en-US" altLang="ja-JP" dirty="0"/>
              <a:t>&gt; iris.tr&lt;-tree(Species~.,</a:t>
            </a:r>
            <a:r>
              <a:rPr lang="en-US" altLang="ja-JP" dirty="0" err="1"/>
              <a:t>train.data</a:t>
            </a:r>
            <a:r>
              <a:rPr lang="en-US" altLang="ja-JP" dirty="0"/>
              <a:t>)</a:t>
            </a:r>
          </a:p>
          <a:p>
            <a:r>
              <a:rPr lang="en-US" altLang="ja-JP" dirty="0" smtClean="0"/>
              <a:t>#</a:t>
            </a:r>
            <a:r>
              <a:rPr lang="ja-JP" altLang="en-US" dirty="0" smtClean="0"/>
              <a:t>分類木の剪定を行う</a:t>
            </a:r>
            <a:endParaRPr lang="en-US" altLang="ja-JP" dirty="0" smtClean="0"/>
          </a:p>
          <a:p>
            <a:r>
              <a:rPr lang="en-US" altLang="ja-JP" dirty="0" smtClean="0"/>
              <a:t>&gt; </a:t>
            </a:r>
            <a:r>
              <a:rPr lang="en-US" altLang="ja-JP" dirty="0"/>
              <a:t>iris.tr1&lt;-</a:t>
            </a:r>
            <a:r>
              <a:rPr lang="en-US" altLang="ja-JP" dirty="0" err="1"/>
              <a:t>prune.tree</a:t>
            </a:r>
            <a:r>
              <a:rPr lang="en-US" altLang="ja-JP" dirty="0"/>
              <a:t>(</a:t>
            </a:r>
            <a:r>
              <a:rPr lang="en-US" altLang="ja-JP" dirty="0" err="1"/>
              <a:t>iris.tr,best</a:t>
            </a:r>
            <a:r>
              <a:rPr lang="en-US" altLang="ja-JP" dirty="0"/>
              <a:t>=4)</a:t>
            </a:r>
          </a:p>
          <a:p>
            <a:r>
              <a:rPr lang="en-US" altLang="ja-JP" dirty="0" smtClean="0"/>
              <a:t>#</a:t>
            </a:r>
            <a:r>
              <a:rPr lang="ja-JP" altLang="en-US" dirty="0"/>
              <a:t>分類</a:t>
            </a:r>
            <a:r>
              <a:rPr lang="ja-JP" altLang="en-US" dirty="0" smtClean="0"/>
              <a:t>木による新たなデータを分類</a:t>
            </a:r>
            <a:endParaRPr lang="en-US" altLang="ja-JP" dirty="0" smtClean="0"/>
          </a:p>
          <a:p>
            <a:r>
              <a:rPr lang="en-US" altLang="ja-JP" dirty="0" smtClean="0"/>
              <a:t>&gt; </a:t>
            </a:r>
            <a:r>
              <a:rPr lang="en-US" altLang="ja-JP" dirty="0"/>
              <a:t>iris.res&lt;-predict(iris.tr1,test.data,type="class")</a:t>
            </a:r>
          </a:p>
          <a:p>
            <a:r>
              <a:rPr lang="en-US" altLang="ja-JP" dirty="0"/>
              <a:t>&gt; table(iris.lab,iris.res)</a:t>
            </a:r>
          </a:p>
          <a:p>
            <a:r>
              <a:rPr lang="en-US" altLang="ja-JP" dirty="0"/>
              <a:t>        </a:t>
            </a:r>
            <a:r>
              <a:rPr lang="en-US" altLang="ja-JP" dirty="0" smtClean="0"/>
              <a:t>iris.res</a:t>
            </a:r>
            <a:endParaRPr lang="en-US" altLang="ja-JP" dirty="0"/>
          </a:p>
          <a:p>
            <a:r>
              <a:rPr lang="en-US" altLang="ja-JP" dirty="0" err="1"/>
              <a:t>iris.lab</a:t>
            </a:r>
            <a:r>
              <a:rPr lang="en-US" altLang="ja-JP" dirty="0"/>
              <a:t>  C </a:t>
            </a:r>
            <a:r>
              <a:rPr lang="en-US" altLang="ja-JP" dirty="0" smtClean="0"/>
              <a:t>  S   </a:t>
            </a:r>
            <a:r>
              <a:rPr lang="en-US" altLang="ja-JP" dirty="0"/>
              <a:t>V</a:t>
            </a:r>
          </a:p>
          <a:p>
            <a:r>
              <a:rPr lang="en-US" altLang="ja-JP" dirty="0"/>
              <a:t>       </a:t>
            </a:r>
            <a:r>
              <a:rPr lang="en-US" altLang="ja-JP" dirty="0" smtClean="0"/>
              <a:t>C    </a:t>
            </a:r>
            <a:r>
              <a:rPr lang="en-US" altLang="ja-JP" dirty="0"/>
              <a:t>24  0  1</a:t>
            </a:r>
          </a:p>
          <a:p>
            <a:r>
              <a:rPr lang="en-US" altLang="ja-JP" dirty="0"/>
              <a:t>       S  </a:t>
            </a:r>
            <a:r>
              <a:rPr lang="en-US" altLang="ja-JP" dirty="0" smtClean="0"/>
              <a:t>   0 </a:t>
            </a:r>
            <a:r>
              <a:rPr lang="en-US" altLang="ja-JP" dirty="0"/>
              <a:t>25  0</a:t>
            </a:r>
          </a:p>
          <a:p>
            <a:r>
              <a:rPr lang="en-US" altLang="ja-JP" dirty="0"/>
              <a:t>       V  </a:t>
            </a:r>
            <a:r>
              <a:rPr lang="en-US" altLang="ja-JP" dirty="0" smtClean="0"/>
              <a:t>   3  </a:t>
            </a:r>
            <a:r>
              <a:rPr lang="en-US" altLang="ja-JP" dirty="0"/>
              <a:t>0 22</a:t>
            </a:r>
          </a:p>
        </p:txBody>
      </p:sp>
    </p:spTree>
    <p:extLst>
      <p:ext uri="{BB962C8B-B14F-4D97-AF65-F5344CB8AC3E}">
        <p14:creationId xmlns:p14="http://schemas.microsoft.com/office/powerpoint/2010/main" val="5063814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予測と判別</a:t>
            </a:r>
            <a:endParaRPr kumimoji="1" lang="ja-JP" altLang="en-US" dirty="0"/>
          </a:p>
        </p:txBody>
      </p:sp>
      <p:sp>
        <p:nvSpPr>
          <p:cNvPr id="6" name="テキスト ボックス 5"/>
          <p:cNvSpPr txBox="1"/>
          <p:nvPr/>
        </p:nvSpPr>
        <p:spPr>
          <a:xfrm>
            <a:off x="609654" y="1196752"/>
            <a:ext cx="7272808" cy="5618559"/>
          </a:xfrm>
          <a:prstGeom prst="roundRect">
            <a:avLst/>
          </a:prstGeom>
          <a:noFill/>
          <a:ln>
            <a:solidFill>
              <a:schemeClr val="tx1"/>
            </a:solidFill>
          </a:ln>
        </p:spPr>
        <p:txBody>
          <a:bodyPr wrap="square" rtlCol="0">
            <a:spAutoFit/>
          </a:bodyPr>
          <a:lstStyle/>
          <a:p>
            <a:r>
              <a:rPr lang="en-US" altLang="ja-JP" dirty="0" smtClean="0"/>
              <a:t>#</a:t>
            </a:r>
            <a:r>
              <a:rPr lang="ja-JP" altLang="en-US" dirty="0" smtClean="0"/>
              <a:t>データセットを作成</a:t>
            </a:r>
            <a:endParaRPr lang="en-US" altLang="ja-JP" dirty="0" smtClean="0"/>
          </a:p>
          <a:p>
            <a:r>
              <a:rPr lang="en-US" altLang="ja-JP" dirty="0" smtClean="0"/>
              <a:t>&gt; </a:t>
            </a:r>
            <a:r>
              <a:rPr lang="en-US" altLang="ja-JP" dirty="0" err="1"/>
              <a:t>even.n</a:t>
            </a:r>
            <a:r>
              <a:rPr lang="en-US" altLang="ja-JP" dirty="0"/>
              <a:t>&lt;-2*(1:75)-1</a:t>
            </a:r>
          </a:p>
          <a:p>
            <a:r>
              <a:rPr lang="en-US" altLang="ja-JP" dirty="0"/>
              <a:t>&gt; </a:t>
            </a:r>
            <a:r>
              <a:rPr lang="en-US" altLang="ja-JP" dirty="0" err="1"/>
              <a:t>train.data</a:t>
            </a:r>
            <a:r>
              <a:rPr lang="en-US" altLang="ja-JP" dirty="0"/>
              <a:t>&lt;-iris[</a:t>
            </a:r>
            <a:r>
              <a:rPr lang="en-US" altLang="ja-JP" dirty="0" err="1"/>
              <a:t>even.n</a:t>
            </a:r>
            <a:r>
              <a:rPr lang="en-US" altLang="ja-JP" dirty="0"/>
              <a:t>,]</a:t>
            </a:r>
          </a:p>
          <a:p>
            <a:r>
              <a:rPr lang="en-US" altLang="ja-JP" dirty="0"/>
              <a:t>&gt; </a:t>
            </a:r>
            <a:r>
              <a:rPr lang="en-US" altLang="ja-JP" dirty="0" err="1"/>
              <a:t>test.data</a:t>
            </a:r>
            <a:r>
              <a:rPr lang="en-US" altLang="ja-JP" dirty="0"/>
              <a:t>&lt;-iris[-</a:t>
            </a:r>
            <a:r>
              <a:rPr lang="en-US" altLang="ja-JP" dirty="0" err="1"/>
              <a:t>even.n</a:t>
            </a:r>
            <a:r>
              <a:rPr lang="en-US" altLang="ja-JP" dirty="0"/>
              <a:t>,]</a:t>
            </a:r>
          </a:p>
          <a:p>
            <a:r>
              <a:rPr lang="en-US" altLang="ja-JP" dirty="0"/>
              <a:t>&gt; </a:t>
            </a:r>
            <a:r>
              <a:rPr lang="en-US" altLang="ja-JP" dirty="0" err="1"/>
              <a:t>iris.lab</a:t>
            </a:r>
            <a:r>
              <a:rPr lang="en-US" altLang="ja-JP" dirty="0"/>
              <a:t>&lt;-factor(c(rep("S",25),rep("C",25),rep("V",25)))</a:t>
            </a:r>
          </a:p>
          <a:p>
            <a:r>
              <a:rPr lang="en-US" altLang="ja-JP" dirty="0" smtClean="0"/>
              <a:t>&gt; </a:t>
            </a:r>
            <a:r>
              <a:rPr lang="en-US" altLang="ja-JP" dirty="0" err="1" smtClean="0"/>
              <a:t>train.data</a:t>
            </a:r>
            <a:r>
              <a:rPr lang="en-US" altLang="ja-JP" dirty="0"/>
              <a:t>[,5]&lt;-</a:t>
            </a:r>
            <a:r>
              <a:rPr lang="en-US" altLang="ja-JP" dirty="0" err="1" smtClean="0"/>
              <a:t>iris.lab</a:t>
            </a:r>
            <a:endParaRPr lang="en-US" altLang="ja-JP" dirty="0" smtClean="0"/>
          </a:p>
          <a:p>
            <a:r>
              <a:rPr lang="en-US" altLang="ja-JP" dirty="0" smtClean="0"/>
              <a:t>#</a:t>
            </a:r>
            <a:r>
              <a:rPr lang="ja-JP" altLang="en-US" dirty="0" smtClean="0"/>
              <a:t>学習データによる分類木を構築</a:t>
            </a:r>
            <a:endParaRPr lang="en-US" altLang="ja-JP" dirty="0"/>
          </a:p>
          <a:p>
            <a:r>
              <a:rPr lang="en-US" altLang="ja-JP" dirty="0"/>
              <a:t>&gt; iris.tr&lt;-tree(Species~.,</a:t>
            </a:r>
            <a:r>
              <a:rPr lang="en-US" altLang="ja-JP" dirty="0" err="1"/>
              <a:t>train.data</a:t>
            </a:r>
            <a:r>
              <a:rPr lang="en-US" altLang="ja-JP" dirty="0"/>
              <a:t>)</a:t>
            </a:r>
          </a:p>
          <a:p>
            <a:r>
              <a:rPr lang="en-US" altLang="ja-JP" dirty="0" smtClean="0"/>
              <a:t>#</a:t>
            </a:r>
            <a:r>
              <a:rPr lang="ja-JP" altLang="en-US" dirty="0" smtClean="0"/>
              <a:t>分類木の剪定を行う</a:t>
            </a:r>
            <a:endParaRPr lang="en-US" altLang="ja-JP" dirty="0" smtClean="0"/>
          </a:p>
          <a:p>
            <a:r>
              <a:rPr lang="en-US" altLang="ja-JP" dirty="0" smtClean="0"/>
              <a:t>&gt; </a:t>
            </a:r>
            <a:r>
              <a:rPr lang="en-US" altLang="ja-JP" dirty="0"/>
              <a:t>iris.tr1&lt;-</a:t>
            </a:r>
            <a:r>
              <a:rPr lang="en-US" altLang="ja-JP" dirty="0" err="1"/>
              <a:t>prune.tree</a:t>
            </a:r>
            <a:r>
              <a:rPr lang="en-US" altLang="ja-JP" dirty="0"/>
              <a:t>(</a:t>
            </a:r>
            <a:r>
              <a:rPr lang="en-US" altLang="ja-JP" dirty="0" err="1"/>
              <a:t>iris.tr,best</a:t>
            </a:r>
            <a:r>
              <a:rPr lang="en-US" altLang="ja-JP" dirty="0"/>
              <a:t>=4)</a:t>
            </a:r>
          </a:p>
          <a:p>
            <a:r>
              <a:rPr lang="en-US" altLang="ja-JP" dirty="0" smtClean="0"/>
              <a:t>#</a:t>
            </a:r>
            <a:r>
              <a:rPr lang="ja-JP" altLang="en-US" dirty="0"/>
              <a:t>分類</a:t>
            </a:r>
            <a:r>
              <a:rPr lang="ja-JP" altLang="en-US" dirty="0" smtClean="0"/>
              <a:t>木による新たなデータを分類</a:t>
            </a:r>
            <a:endParaRPr lang="en-US" altLang="ja-JP" dirty="0" smtClean="0"/>
          </a:p>
          <a:p>
            <a:r>
              <a:rPr lang="en-US" altLang="ja-JP" dirty="0" smtClean="0"/>
              <a:t>&gt; </a:t>
            </a:r>
            <a:r>
              <a:rPr lang="en-US" altLang="ja-JP" dirty="0"/>
              <a:t>iris.res&lt;-predict(iris.tr1,test.data,type="class")</a:t>
            </a:r>
          </a:p>
          <a:p>
            <a:r>
              <a:rPr lang="en-US" altLang="ja-JP" dirty="0"/>
              <a:t>&gt; table(iris.lab,iris.res)</a:t>
            </a:r>
          </a:p>
          <a:p>
            <a:r>
              <a:rPr lang="en-US" altLang="ja-JP" dirty="0"/>
              <a:t>        </a:t>
            </a:r>
            <a:r>
              <a:rPr lang="en-US" altLang="ja-JP" dirty="0" smtClean="0"/>
              <a:t>iris.res</a:t>
            </a:r>
            <a:endParaRPr lang="en-US" altLang="ja-JP" dirty="0"/>
          </a:p>
          <a:p>
            <a:r>
              <a:rPr lang="en-US" altLang="ja-JP" dirty="0" err="1"/>
              <a:t>iris.lab</a:t>
            </a:r>
            <a:r>
              <a:rPr lang="en-US" altLang="ja-JP" dirty="0"/>
              <a:t>  C </a:t>
            </a:r>
            <a:r>
              <a:rPr lang="en-US" altLang="ja-JP" dirty="0" smtClean="0"/>
              <a:t>  S   </a:t>
            </a:r>
            <a:r>
              <a:rPr lang="en-US" altLang="ja-JP" dirty="0"/>
              <a:t>V</a:t>
            </a:r>
          </a:p>
          <a:p>
            <a:r>
              <a:rPr lang="en-US" altLang="ja-JP" dirty="0"/>
              <a:t>       </a:t>
            </a:r>
            <a:r>
              <a:rPr lang="en-US" altLang="ja-JP" dirty="0" smtClean="0"/>
              <a:t>C    </a:t>
            </a:r>
            <a:r>
              <a:rPr lang="en-US" altLang="ja-JP" dirty="0"/>
              <a:t>24  0  1</a:t>
            </a:r>
          </a:p>
          <a:p>
            <a:r>
              <a:rPr lang="en-US" altLang="ja-JP" dirty="0"/>
              <a:t>       S  </a:t>
            </a:r>
            <a:r>
              <a:rPr lang="en-US" altLang="ja-JP" dirty="0" smtClean="0"/>
              <a:t>   0 </a:t>
            </a:r>
            <a:r>
              <a:rPr lang="en-US" altLang="ja-JP" dirty="0"/>
              <a:t>25  0</a:t>
            </a:r>
          </a:p>
          <a:p>
            <a:r>
              <a:rPr lang="en-US" altLang="ja-JP" dirty="0"/>
              <a:t>       V  </a:t>
            </a:r>
            <a:r>
              <a:rPr lang="en-US" altLang="ja-JP" dirty="0" smtClean="0"/>
              <a:t>   3  </a:t>
            </a:r>
            <a:r>
              <a:rPr lang="en-US" altLang="ja-JP" dirty="0"/>
              <a:t>0 22</a:t>
            </a:r>
          </a:p>
        </p:txBody>
      </p:sp>
      <mc:AlternateContent xmlns:mc="http://schemas.openxmlformats.org/markup-compatibility/2006">
        <mc:Choice xmlns:a14="http://schemas.microsoft.com/office/drawing/2010/main" Requires="a14">
          <p:sp>
            <p:nvSpPr>
              <p:cNvPr id="4" name="四角形吹き出し 3"/>
              <p:cNvSpPr/>
              <p:nvPr/>
            </p:nvSpPr>
            <p:spPr>
              <a:xfrm>
                <a:off x="2483768" y="3645024"/>
                <a:ext cx="5112568" cy="1281936"/>
              </a:xfrm>
              <a:prstGeom prst="wedgeRectCallout">
                <a:avLst>
                  <a:gd name="adj1" fmla="val -47930"/>
                  <a:gd name="adj2" fmla="val 12137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ja-JP" sz="2400" b="1" dirty="0">
                          <a:latin typeface="Cambria Math"/>
                        </a:rPr>
                        <m:t>4</m:t>
                      </m:r>
                      <m:r>
                        <a:rPr lang="en-US" altLang="ja-JP" sz="2400" b="1" i="1" dirty="0" smtClean="0">
                          <a:latin typeface="Cambria Math"/>
                          <a:ea typeface="Cambria Math"/>
                        </a:rPr>
                        <m:t>÷</m:t>
                      </m:r>
                      <m:r>
                        <a:rPr lang="en-US" altLang="ja-JP" sz="2400" b="1" i="1" dirty="0">
                          <a:latin typeface="Cambria Math"/>
                          <a:ea typeface="Cambria Math"/>
                        </a:rPr>
                        <m:t>75</m:t>
                      </m:r>
                      <m:r>
                        <a:rPr lang="ja-JP" altLang="en-US" sz="2400" b="1" i="1" dirty="0">
                          <a:latin typeface="Cambria Math"/>
                          <a:ea typeface="Cambria Math"/>
                        </a:rPr>
                        <m:t>=</m:t>
                      </m:r>
                      <m:r>
                        <a:rPr lang="en-US" altLang="ja-JP" sz="2400" b="1" i="1" dirty="0" smtClean="0">
                          <a:latin typeface="Cambria Math"/>
                          <a:ea typeface="Cambria Math"/>
                        </a:rPr>
                        <m:t>0.053333</m:t>
                      </m:r>
                    </m:oMath>
                  </m:oMathPara>
                </a14:m>
                <a:endParaRPr lang="en-US" altLang="ja-JP" sz="2400" b="1" dirty="0" smtClean="0"/>
              </a:p>
              <a:p>
                <a:pPr algn="ctr"/>
                <a:r>
                  <a:rPr lang="ja-JP" altLang="en-US" sz="2400" b="1" dirty="0" smtClean="0"/>
                  <a:t>つまり誤判別率約</a:t>
                </a:r>
                <a:r>
                  <a:rPr lang="en-US" altLang="ja-JP" sz="2400" b="1" dirty="0" smtClean="0"/>
                  <a:t>5.3</a:t>
                </a:r>
                <a:r>
                  <a:rPr lang="ja-JP" altLang="en-US" sz="2400" b="1" dirty="0" smtClean="0"/>
                  <a:t>％で</a:t>
                </a:r>
                <a:endParaRPr lang="en-US" altLang="ja-JP" sz="2400" b="1" dirty="0" smtClean="0"/>
              </a:p>
              <a:p>
                <a:pPr algn="ctr"/>
                <a:r>
                  <a:rPr lang="ja-JP" altLang="en-US" sz="2400" b="1" dirty="0"/>
                  <a:t>分類</a:t>
                </a:r>
                <a:r>
                  <a:rPr lang="ja-JP" altLang="en-US" sz="2400" b="1" dirty="0" smtClean="0"/>
                  <a:t>ができている</a:t>
                </a:r>
                <a:endParaRPr lang="en-US" altLang="ja-JP" sz="2400" b="1" dirty="0" smtClean="0"/>
              </a:p>
            </p:txBody>
          </p:sp>
        </mc:Choice>
        <mc:Fallback>
          <p:sp>
            <p:nvSpPr>
              <p:cNvPr id="4" name="四角形吹き出し 3"/>
              <p:cNvSpPr>
                <a:spLocks noRot="1" noChangeAspect="1" noMove="1" noResize="1" noEditPoints="1" noAdjustHandles="1" noChangeArrowheads="1" noChangeShapeType="1" noTextEdit="1"/>
              </p:cNvSpPr>
              <p:nvPr/>
            </p:nvSpPr>
            <p:spPr>
              <a:xfrm>
                <a:off x="2483768" y="3645024"/>
                <a:ext cx="5112568" cy="1281936"/>
              </a:xfrm>
              <a:prstGeom prst="wedgeRectCallout">
                <a:avLst>
                  <a:gd name="adj1" fmla="val -47930"/>
                  <a:gd name="adj2" fmla="val 121379"/>
                </a:avLst>
              </a:prstGeom>
              <a:blipFill rotWithShape="1">
                <a:blip r:embed="rId2"/>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9487061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696416" y="908720"/>
            <a:ext cx="7620000" cy="6212160"/>
          </a:xfrm>
        </p:spPr>
        <p:txBody>
          <a:bodyPr>
            <a:normAutofit/>
          </a:bodyPr>
          <a:lstStyle/>
          <a:p>
            <a:pPr>
              <a:spcBef>
                <a:spcPts val="1800"/>
              </a:spcBef>
            </a:pPr>
            <a:r>
              <a:rPr kumimoji="1" lang="ja-JP" altLang="en-US" sz="3200" dirty="0" smtClean="0">
                <a:solidFill>
                  <a:schemeClr val="bg1">
                    <a:lumMod val="65000"/>
                  </a:schemeClr>
                </a:solidFill>
              </a:rPr>
              <a:t>基本</a:t>
            </a:r>
            <a:r>
              <a:rPr kumimoji="1" lang="ja-JP" altLang="en-US" sz="3200" dirty="0" smtClean="0">
                <a:solidFill>
                  <a:schemeClr val="bg1">
                    <a:lumMod val="65000"/>
                  </a:schemeClr>
                </a:solidFill>
              </a:rPr>
              <a:t>概念</a:t>
            </a:r>
            <a:endParaRPr kumimoji="1"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用語説明</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分類木</a:t>
            </a:r>
            <a:endParaRPr lang="en-US" altLang="ja-JP" sz="3200" dirty="0" smtClean="0">
              <a:solidFill>
                <a:schemeClr val="bg1">
                  <a:lumMod val="65000"/>
                </a:schemeClr>
              </a:solidFill>
            </a:endParaRPr>
          </a:p>
          <a:p>
            <a:pPr>
              <a:spcBef>
                <a:spcPts val="1800"/>
              </a:spcBef>
            </a:pPr>
            <a:r>
              <a:rPr lang="ja-JP" altLang="en-US" sz="3200" dirty="0" smtClean="0"/>
              <a:t>回帰木</a:t>
            </a:r>
            <a:endParaRPr lang="en-US" altLang="ja-JP" sz="3200" dirty="0" smtClean="0"/>
          </a:p>
          <a:p>
            <a:pPr>
              <a:spcBef>
                <a:spcPts val="1800"/>
              </a:spcBef>
            </a:pPr>
            <a:r>
              <a:rPr lang="ja-JP" altLang="en-US" sz="3200" dirty="0" smtClean="0">
                <a:solidFill>
                  <a:schemeClr val="bg1">
                    <a:lumMod val="65000"/>
                  </a:schemeClr>
                </a:solidFill>
              </a:rPr>
              <a:t>まとめ</a:t>
            </a:r>
            <a:endParaRPr kumimoji="1" lang="ja-JP" altLang="en-US" sz="3200" dirty="0">
              <a:solidFill>
                <a:schemeClr val="bg1">
                  <a:lumMod val="65000"/>
                </a:schemeClr>
              </a:solidFill>
            </a:endParaRPr>
          </a:p>
        </p:txBody>
      </p:sp>
    </p:spTree>
    <p:extLst>
      <p:ext uri="{BB962C8B-B14F-4D97-AF65-F5344CB8AC3E}">
        <p14:creationId xmlns:p14="http://schemas.microsoft.com/office/powerpoint/2010/main" val="8370280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関数</a:t>
            </a:r>
            <a:r>
              <a:rPr kumimoji="1" lang="en-US" altLang="ja-JP" dirty="0" smtClean="0"/>
              <a:t>tree</a:t>
            </a:r>
            <a:r>
              <a:rPr kumimoji="1" lang="ja-JP" altLang="en-US" dirty="0" smtClean="0"/>
              <a:t>の回帰木</a:t>
            </a:r>
            <a:endParaRPr kumimoji="1" lang="ja-JP" altLang="en-US" dirty="0"/>
          </a:p>
        </p:txBody>
      </p:sp>
      <p:sp>
        <p:nvSpPr>
          <p:cNvPr id="3" name="コンテンツ プレースホルダー 2"/>
          <p:cNvSpPr>
            <a:spLocks noGrp="1"/>
          </p:cNvSpPr>
          <p:nvPr>
            <p:ph idx="1"/>
          </p:nvPr>
        </p:nvSpPr>
        <p:spPr/>
        <p:txBody>
          <a:bodyPr/>
          <a:lstStyle/>
          <a:p>
            <a:r>
              <a:rPr lang="ja-JP" altLang="en-US" sz="2400" dirty="0" smtClean="0"/>
              <a:t>回帰木</a:t>
            </a:r>
            <a:r>
              <a:rPr lang="ja-JP" altLang="en-US" sz="2400" dirty="0" smtClean="0"/>
              <a:t>ではデータ</a:t>
            </a:r>
            <a:r>
              <a:rPr lang="en-US" altLang="ja-JP" sz="2400" dirty="0" smtClean="0"/>
              <a:t>cars</a:t>
            </a:r>
            <a:r>
              <a:rPr lang="ja-JP" altLang="en-US" sz="2400" dirty="0" smtClean="0"/>
              <a:t>を用いることにする</a:t>
            </a:r>
            <a:endParaRPr lang="en-US" altLang="ja-JP" sz="2400" dirty="0" smtClean="0"/>
          </a:p>
          <a:p>
            <a:endParaRPr lang="en-US" altLang="ja-JP" sz="2400" dirty="0"/>
          </a:p>
          <a:p>
            <a:r>
              <a:rPr lang="ja-JP" altLang="en-US" sz="2400" dirty="0"/>
              <a:t>速度</a:t>
            </a:r>
            <a:r>
              <a:rPr lang="ja-JP" altLang="en-US" sz="2400" dirty="0" smtClean="0"/>
              <a:t>が説明変数、ブレーキをかけた後、停車までの距離が目的変数となる</a:t>
            </a:r>
            <a:endParaRPr lang="en-US" altLang="ja-JP" sz="2400" dirty="0" smtClean="0"/>
          </a:p>
        </p:txBody>
      </p:sp>
      <p:sp>
        <p:nvSpPr>
          <p:cNvPr id="4" name="テキスト ボックス 3"/>
          <p:cNvSpPr txBox="1"/>
          <p:nvPr/>
        </p:nvSpPr>
        <p:spPr>
          <a:xfrm>
            <a:off x="395536" y="3627030"/>
            <a:ext cx="7920880" cy="2826306"/>
          </a:xfrm>
          <a:prstGeom prst="roundRect">
            <a:avLst/>
          </a:prstGeom>
          <a:noFill/>
          <a:ln>
            <a:solidFill>
              <a:schemeClr val="tx1"/>
            </a:solidFill>
          </a:ln>
        </p:spPr>
        <p:txBody>
          <a:bodyPr wrap="square" rtlCol="0">
            <a:spAutoFit/>
          </a:bodyPr>
          <a:lstStyle/>
          <a:p>
            <a:r>
              <a:rPr lang="en-US" altLang="ja-JP" sz="2000" dirty="0"/>
              <a:t>&gt; </a:t>
            </a:r>
            <a:r>
              <a:rPr lang="en-US" altLang="ja-JP" sz="2000" dirty="0" smtClean="0"/>
              <a:t>cars	#</a:t>
            </a:r>
            <a:r>
              <a:rPr lang="ja-JP" altLang="en-US" sz="2000" dirty="0" smtClean="0"/>
              <a:t>車の速度</a:t>
            </a:r>
            <a:r>
              <a:rPr lang="en-US" altLang="ja-JP" sz="2000" dirty="0" smtClean="0"/>
              <a:t>(speed)</a:t>
            </a:r>
            <a:r>
              <a:rPr lang="ja-JP" altLang="en-US" sz="2000" dirty="0" smtClean="0"/>
              <a:t>と制動距離</a:t>
            </a:r>
            <a:r>
              <a:rPr lang="en-US" altLang="ja-JP" sz="2000" dirty="0" smtClean="0"/>
              <a:t>(</a:t>
            </a:r>
            <a:r>
              <a:rPr lang="en-US" altLang="ja-JP" sz="2000" dirty="0" err="1" smtClean="0"/>
              <a:t>dist</a:t>
            </a:r>
            <a:r>
              <a:rPr lang="en-US" altLang="ja-JP" sz="2000" dirty="0" smtClean="0"/>
              <a:t>)</a:t>
            </a:r>
            <a:r>
              <a:rPr lang="ja-JP" altLang="en-US" sz="2000" dirty="0" smtClean="0"/>
              <a:t>の計測値</a:t>
            </a:r>
            <a:endParaRPr lang="en-US" altLang="ja-JP" sz="2000" dirty="0"/>
          </a:p>
          <a:p>
            <a:r>
              <a:rPr lang="en-US" altLang="ja-JP" sz="2000" dirty="0"/>
              <a:t>   speed </a:t>
            </a:r>
            <a:r>
              <a:rPr lang="en-US" altLang="ja-JP" sz="2000" dirty="0" err="1"/>
              <a:t>dist</a:t>
            </a:r>
            <a:endParaRPr lang="en-US" altLang="ja-JP" sz="2000" dirty="0"/>
          </a:p>
          <a:p>
            <a:r>
              <a:rPr lang="en-US" altLang="ja-JP" sz="2000" dirty="0"/>
              <a:t>1      4   </a:t>
            </a:r>
            <a:r>
              <a:rPr lang="en-US" altLang="ja-JP" sz="2000" dirty="0" smtClean="0"/>
              <a:t>   </a:t>
            </a:r>
            <a:r>
              <a:rPr lang="en-US" altLang="ja-JP" sz="2000" dirty="0"/>
              <a:t>2</a:t>
            </a:r>
          </a:p>
          <a:p>
            <a:r>
              <a:rPr lang="en-US" altLang="ja-JP" sz="2000" dirty="0"/>
              <a:t>2      4  </a:t>
            </a:r>
            <a:r>
              <a:rPr lang="en-US" altLang="ja-JP" sz="2000" dirty="0" smtClean="0"/>
              <a:t>   </a:t>
            </a:r>
            <a:r>
              <a:rPr lang="en-US" altLang="ja-JP" sz="2000" dirty="0"/>
              <a:t>10</a:t>
            </a:r>
          </a:p>
          <a:p>
            <a:r>
              <a:rPr lang="en-US" altLang="ja-JP" sz="2000" dirty="0"/>
              <a:t>3      7  </a:t>
            </a:r>
            <a:r>
              <a:rPr lang="en-US" altLang="ja-JP" sz="2000" dirty="0" smtClean="0"/>
              <a:t>    4</a:t>
            </a:r>
          </a:p>
          <a:p>
            <a:r>
              <a:rPr lang="en-US" altLang="ja-JP" sz="2000" dirty="0" smtClean="0"/>
              <a:t>4      7     22</a:t>
            </a:r>
          </a:p>
          <a:p>
            <a:pPr marL="457200" indent="-457200">
              <a:buAutoNum type="arabicPlain" startAt="5"/>
            </a:pPr>
            <a:r>
              <a:rPr lang="en-US" altLang="ja-JP" sz="2000" dirty="0" smtClean="0"/>
              <a:t>8     16</a:t>
            </a:r>
          </a:p>
          <a:p>
            <a:r>
              <a:rPr lang="en-US" altLang="ja-JP" sz="2000" dirty="0" smtClean="0"/>
              <a:t>&lt;</a:t>
            </a:r>
            <a:r>
              <a:rPr lang="ja-JP" altLang="en-US" sz="2000" dirty="0" smtClean="0"/>
              <a:t>省略</a:t>
            </a:r>
            <a:r>
              <a:rPr lang="en-US" altLang="ja-JP" sz="2000" dirty="0" smtClean="0"/>
              <a:t>&gt;</a:t>
            </a:r>
          </a:p>
        </p:txBody>
      </p:sp>
    </p:spTree>
    <p:extLst>
      <p:ext uri="{BB962C8B-B14F-4D97-AF65-F5344CB8AC3E}">
        <p14:creationId xmlns:p14="http://schemas.microsoft.com/office/powerpoint/2010/main" val="17789572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学習データを作成</a:t>
            </a:r>
            <a:endParaRPr kumimoji="1" lang="ja-JP" altLang="en-US" dirty="0"/>
          </a:p>
        </p:txBody>
      </p:sp>
      <p:sp>
        <p:nvSpPr>
          <p:cNvPr id="4" name="テキスト ボックス 3"/>
          <p:cNvSpPr txBox="1"/>
          <p:nvPr/>
        </p:nvSpPr>
        <p:spPr>
          <a:xfrm>
            <a:off x="539552" y="1700808"/>
            <a:ext cx="7272808" cy="3915966"/>
          </a:xfrm>
          <a:prstGeom prst="roundRect">
            <a:avLst/>
          </a:prstGeom>
          <a:noFill/>
          <a:ln>
            <a:solidFill>
              <a:schemeClr val="tx1"/>
            </a:solidFill>
          </a:ln>
        </p:spPr>
        <p:txBody>
          <a:bodyPr wrap="square" rtlCol="0">
            <a:spAutoFit/>
          </a:bodyPr>
          <a:lstStyle/>
          <a:p>
            <a:r>
              <a:rPr lang="en-US" altLang="ja-JP" sz="1600" dirty="0"/>
              <a:t>&gt; cars.tr&lt;-tree(</a:t>
            </a:r>
            <a:r>
              <a:rPr lang="en-US" altLang="ja-JP" sz="1600" dirty="0" err="1"/>
              <a:t>dist~speed,data</a:t>
            </a:r>
            <a:r>
              <a:rPr lang="en-US" altLang="ja-JP" sz="1600" dirty="0"/>
              <a:t>=cars)</a:t>
            </a:r>
          </a:p>
          <a:p>
            <a:r>
              <a:rPr lang="en-US" altLang="ja-JP" sz="1600" dirty="0"/>
              <a:t>&gt; print(cars.tr)</a:t>
            </a:r>
          </a:p>
          <a:p>
            <a:r>
              <a:rPr lang="en-US" altLang="ja-JP" sz="1600" dirty="0"/>
              <a:t>node), split, n, deviance, </a:t>
            </a:r>
            <a:r>
              <a:rPr lang="en-US" altLang="ja-JP" sz="1600" dirty="0" err="1"/>
              <a:t>yval</a:t>
            </a:r>
            <a:endParaRPr lang="en-US" altLang="ja-JP" sz="1600" dirty="0"/>
          </a:p>
          <a:p>
            <a:r>
              <a:rPr lang="en-US" altLang="ja-JP" sz="1600" dirty="0"/>
              <a:t>      * denotes terminal node</a:t>
            </a:r>
          </a:p>
          <a:p>
            <a:endParaRPr lang="en-US" altLang="ja-JP" sz="1600" dirty="0"/>
          </a:p>
          <a:p>
            <a:r>
              <a:rPr lang="en-US" altLang="ja-JP" sz="1600" dirty="0"/>
              <a:t>1) root 50 32540.0 42.98  </a:t>
            </a:r>
          </a:p>
          <a:p>
            <a:r>
              <a:rPr lang="en-US" altLang="ja-JP" sz="1600" dirty="0"/>
              <a:t>  2) speed &lt; 17.5 31  8307.0 29.32  </a:t>
            </a:r>
          </a:p>
          <a:p>
            <a:r>
              <a:rPr lang="en-US" altLang="ja-JP" sz="1600" dirty="0"/>
              <a:t>    4) speed &lt; 12.5 15  1176.0 18.20  </a:t>
            </a:r>
          </a:p>
          <a:p>
            <a:r>
              <a:rPr lang="en-US" altLang="ja-JP" sz="1600" dirty="0"/>
              <a:t>      8) speed &lt; 9.5 6   277.3 10.67 *</a:t>
            </a:r>
          </a:p>
          <a:p>
            <a:r>
              <a:rPr lang="en-US" altLang="ja-JP" sz="1600" dirty="0"/>
              <a:t>      9) speed &gt; 9.5 9   331.6 23.22 *</a:t>
            </a:r>
          </a:p>
          <a:p>
            <a:r>
              <a:rPr lang="en-US" altLang="ja-JP" sz="1600" dirty="0"/>
              <a:t>    5) speed &gt; 12.5 16  3535.0 39.75 *</a:t>
            </a:r>
          </a:p>
          <a:p>
            <a:r>
              <a:rPr lang="en-US" altLang="ja-JP" sz="1600" dirty="0"/>
              <a:t>  3) speed &gt; 17.5 19  9016.0 65.26  </a:t>
            </a:r>
          </a:p>
          <a:p>
            <a:r>
              <a:rPr lang="en-US" altLang="ja-JP" sz="1600" dirty="0"/>
              <a:t>    6) speed &lt; 23.5 14  2847.0 55.71 *</a:t>
            </a:r>
          </a:p>
          <a:p>
            <a:r>
              <a:rPr lang="en-US" altLang="ja-JP" sz="1600" dirty="0"/>
              <a:t>    7) speed &gt; 23.5 5  1318.0 92.00 </a:t>
            </a:r>
            <a:r>
              <a:rPr lang="en-US" altLang="ja-JP" sz="1600" dirty="0" smtClean="0"/>
              <a:t>*</a:t>
            </a:r>
            <a:endParaRPr lang="en-US" altLang="ja-JP" sz="1600" dirty="0"/>
          </a:p>
        </p:txBody>
      </p:sp>
    </p:spTree>
    <p:extLst>
      <p:ext uri="{BB962C8B-B14F-4D97-AF65-F5344CB8AC3E}">
        <p14:creationId xmlns:p14="http://schemas.microsoft.com/office/powerpoint/2010/main" val="6934588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4148" y="2205566"/>
            <a:ext cx="4847629" cy="4263577"/>
          </a:xfrm>
          <a:prstGeom prst="rect">
            <a:avLst/>
          </a:prstGeom>
        </p:spPr>
      </p:pic>
      <p:sp>
        <p:nvSpPr>
          <p:cNvPr id="2" name="タイトル 1"/>
          <p:cNvSpPr>
            <a:spLocks noGrp="1"/>
          </p:cNvSpPr>
          <p:nvPr>
            <p:ph type="title"/>
          </p:nvPr>
        </p:nvSpPr>
        <p:spPr/>
        <p:txBody>
          <a:bodyPr/>
          <a:lstStyle/>
          <a:p>
            <a:pPr algn="ctr"/>
            <a:r>
              <a:rPr kumimoji="1" lang="ja-JP" altLang="en-US" dirty="0" smtClean="0"/>
              <a:t>モデルのプロット</a:t>
            </a:r>
            <a:endParaRPr kumimoji="1" lang="ja-JP" altLang="en-US" dirty="0"/>
          </a:p>
        </p:txBody>
      </p:sp>
      <p:sp>
        <p:nvSpPr>
          <p:cNvPr id="4" name="テキスト ボックス 3"/>
          <p:cNvSpPr txBox="1"/>
          <p:nvPr/>
        </p:nvSpPr>
        <p:spPr>
          <a:xfrm>
            <a:off x="611560" y="1268760"/>
            <a:ext cx="7272808" cy="715089"/>
          </a:xfrm>
          <a:prstGeom prst="roundRect">
            <a:avLst/>
          </a:prstGeom>
          <a:noFill/>
          <a:ln>
            <a:solidFill>
              <a:schemeClr val="tx1"/>
            </a:solidFill>
          </a:ln>
        </p:spPr>
        <p:txBody>
          <a:bodyPr wrap="square" rtlCol="0">
            <a:spAutoFit/>
          </a:bodyPr>
          <a:lstStyle/>
          <a:p>
            <a:r>
              <a:rPr lang="en-US" altLang="ja-JP" dirty="0"/>
              <a:t>&gt; plot(</a:t>
            </a:r>
            <a:r>
              <a:rPr lang="en-US" altLang="ja-JP" dirty="0" err="1"/>
              <a:t>cars.tr,type</a:t>
            </a:r>
            <a:r>
              <a:rPr lang="en-US" altLang="ja-JP" dirty="0"/>
              <a:t>="u")</a:t>
            </a:r>
          </a:p>
          <a:p>
            <a:r>
              <a:rPr lang="en-US" altLang="ja-JP" dirty="0"/>
              <a:t>&gt; text(cars.tr)</a:t>
            </a:r>
          </a:p>
        </p:txBody>
      </p:sp>
    </p:spTree>
    <p:extLst>
      <p:ext uri="{BB962C8B-B14F-4D97-AF65-F5344CB8AC3E}">
        <p14:creationId xmlns:p14="http://schemas.microsoft.com/office/powerpoint/2010/main" val="2819854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4148" y="2205566"/>
            <a:ext cx="4847629" cy="4263577"/>
          </a:xfrm>
          <a:prstGeom prst="rect">
            <a:avLst/>
          </a:prstGeom>
        </p:spPr>
      </p:pic>
      <p:sp>
        <p:nvSpPr>
          <p:cNvPr id="2" name="タイトル 1"/>
          <p:cNvSpPr>
            <a:spLocks noGrp="1"/>
          </p:cNvSpPr>
          <p:nvPr>
            <p:ph type="title"/>
          </p:nvPr>
        </p:nvSpPr>
        <p:spPr/>
        <p:txBody>
          <a:bodyPr/>
          <a:lstStyle/>
          <a:p>
            <a:pPr algn="ctr"/>
            <a:r>
              <a:rPr kumimoji="1" lang="ja-JP" altLang="en-US" dirty="0" smtClean="0"/>
              <a:t>モデルのプロット</a:t>
            </a:r>
            <a:endParaRPr kumimoji="1" lang="ja-JP" altLang="en-US" dirty="0"/>
          </a:p>
        </p:txBody>
      </p:sp>
      <p:sp>
        <p:nvSpPr>
          <p:cNvPr id="4" name="テキスト ボックス 3"/>
          <p:cNvSpPr txBox="1"/>
          <p:nvPr/>
        </p:nvSpPr>
        <p:spPr>
          <a:xfrm>
            <a:off x="611560" y="1268760"/>
            <a:ext cx="7272808" cy="715089"/>
          </a:xfrm>
          <a:prstGeom prst="roundRect">
            <a:avLst/>
          </a:prstGeom>
          <a:noFill/>
          <a:ln>
            <a:solidFill>
              <a:schemeClr val="tx1"/>
            </a:solidFill>
          </a:ln>
        </p:spPr>
        <p:txBody>
          <a:bodyPr wrap="square" rtlCol="0">
            <a:spAutoFit/>
          </a:bodyPr>
          <a:lstStyle/>
          <a:p>
            <a:r>
              <a:rPr lang="en-US" altLang="ja-JP" dirty="0"/>
              <a:t>&gt; plot(</a:t>
            </a:r>
            <a:r>
              <a:rPr lang="en-US" altLang="ja-JP" dirty="0" err="1"/>
              <a:t>cars.tr,type</a:t>
            </a:r>
            <a:r>
              <a:rPr lang="en-US" altLang="ja-JP" dirty="0"/>
              <a:t>="u")</a:t>
            </a:r>
          </a:p>
          <a:p>
            <a:r>
              <a:rPr lang="en-US" altLang="ja-JP" dirty="0"/>
              <a:t>&gt; text(cars.tr)</a:t>
            </a:r>
          </a:p>
        </p:txBody>
      </p:sp>
      <p:sp>
        <p:nvSpPr>
          <p:cNvPr id="6" name="四角形吹き出し 5"/>
          <p:cNvSpPr/>
          <p:nvPr/>
        </p:nvSpPr>
        <p:spPr>
          <a:xfrm>
            <a:off x="683568" y="2564904"/>
            <a:ext cx="2252368" cy="717584"/>
          </a:xfrm>
          <a:prstGeom prst="wedgeRectCallout">
            <a:avLst>
              <a:gd name="adj1" fmla="val 54107"/>
              <a:gd name="adj2" fmla="val 7789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smtClean="0"/>
              <a:t>説明変数が１つ</a:t>
            </a:r>
            <a:endParaRPr lang="en-US" altLang="ja-JP" sz="2000" b="1" dirty="0" smtClean="0"/>
          </a:p>
        </p:txBody>
      </p:sp>
    </p:spTree>
    <p:extLst>
      <p:ext uri="{BB962C8B-B14F-4D97-AF65-F5344CB8AC3E}">
        <p14:creationId xmlns:p14="http://schemas.microsoft.com/office/powerpoint/2010/main" val="2808139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階段型回帰折れ線</a:t>
            </a:r>
            <a:endParaRPr kumimoji="1" lang="ja-JP" altLang="en-US" dirty="0"/>
          </a:p>
        </p:txBody>
      </p:sp>
      <p:sp>
        <p:nvSpPr>
          <p:cNvPr id="3" name="コンテンツ プレースホルダー 2"/>
          <p:cNvSpPr>
            <a:spLocks noGrp="1"/>
          </p:cNvSpPr>
          <p:nvPr>
            <p:ph idx="1"/>
          </p:nvPr>
        </p:nvSpPr>
        <p:spPr>
          <a:xfrm>
            <a:off x="437964" y="1340768"/>
            <a:ext cx="7620000" cy="4800600"/>
          </a:xfrm>
        </p:spPr>
        <p:txBody>
          <a:bodyPr/>
          <a:lstStyle/>
          <a:p>
            <a:r>
              <a:rPr lang="ja-JP" altLang="en-US" dirty="0">
                <a:latin typeface="Cambria Math"/>
              </a:rPr>
              <a:t>説明変数</a:t>
            </a:r>
            <a:r>
              <a:rPr lang="ja-JP" altLang="en-US" dirty="0" smtClean="0">
                <a:latin typeface="Cambria Math"/>
              </a:rPr>
              <a:t>が１つの場合には、目的変数と説明変数の２次元の散布図に階段型回帰折れ線を追加することができる</a:t>
            </a:r>
            <a:endParaRPr kumimoji="1" lang="en-US" altLang="ja-JP" dirty="0" smtClean="0">
              <a:latin typeface="Cambria Math"/>
            </a:endParaRPr>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8517" y="3068960"/>
            <a:ext cx="3849667" cy="3621806"/>
          </a:xfrm>
          <a:prstGeom prst="rect">
            <a:avLst/>
          </a:prstGeom>
        </p:spPr>
      </p:pic>
      <p:sp>
        <p:nvSpPr>
          <p:cNvPr id="6" name="テキスト ボックス 5"/>
          <p:cNvSpPr txBox="1"/>
          <p:nvPr/>
        </p:nvSpPr>
        <p:spPr>
          <a:xfrm>
            <a:off x="609654" y="2209855"/>
            <a:ext cx="7272808" cy="715089"/>
          </a:xfrm>
          <a:prstGeom prst="roundRect">
            <a:avLst/>
          </a:prstGeom>
          <a:noFill/>
          <a:ln>
            <a:solidFill>
              <a:schemeClr val="tx1"/>
            </a:solidFill>
          </a:ln>
        </p:spPr>
        <p:txBody>
          <a:bodyPr wrap="square" rtlCol="0">
            <a:spAutoFit/>
          </a:bodyPr>
          <a:lstStyle/>
          <a:p>
            <a:r>
              <a:rPr lang="en-US" altLang="ja-JP" dirty="0"/>
              <a:t>&gt; plot(</a:t>
            </a:r>
            <a:r>
              <a:rPr lang="en-US" altLang="ja-JP" dirty="0" err="1"/>
              <a:t>cars$speed,cars$dist</a:t>
            </a:r>
            <a:r>
              <a:rPr lang="en-US" altLang="ja-JP" dirty="0"/>
              <a:t>)</a:t>
            </a:r>
          </a:p>
          <a:p>
            <a:r>
              <a:rPr lang="en-US" altLang="ja-JP" dirty="0"/>
              <a:t>&gt; </a:t>
            </a:r>
            <a:r>
              <a:rPr lang="en-US" altLang="ja-JP" dirty="0" err="1"/>
              <a:t>partition.tree</a:t>
            </a:r>
            <a:r>
              <a:rPr lang="en-US" altLang="ja-JP" dirty="0"/>
              <a:t>(</a:t>
            </a:r>
            <a:r>
              <a:rPr lang="en-US" altLang="ja-JP" dirty="0" err="1"/>
              <a:t>cars.tr,add</a:t>
            </a:r>
            <a:r>
              <a:rPr lang="en-US" altLang="ja-JP" dirty="0"/>
              <a:t>=</a:t>
            </a:r>
            <a:r>
              <a:rPr lang="en-US" altLang="ja-JP" dirty="0" err="1"/>
              <a:t>T,col</a:t>
            </a:r>
            <a:r>
              <a:rPr lang="en-US" altLang="ja-JP" dirty="0"/>
              <a:t>=2</a:t>
            </a:r>
            <a:r>
              <a:rPr lang="en-US" altLang="ja-JP" dirty="0" smtClean="0"/>
              <a:t>)</a:t>
            </a:r>
            <a:endParaRPr lang="en-US" altLang="ja-JP" dirty="0"/>
          </a:p>
        </p:txBody>
      </p:sp>
    </p:spTree>
    <p:extLst>
      <p:ext uri="{BB962C8B-B14F-4D97-AF65-F5344CB8AC3E}">
        <p14:creationId xmlns:p14="http://schemas.microsoft.com/office/powerpoint/2010/main" val="593177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696416" y="908720"/>
            <a:ext cx="7620000" cy="6212160"/>
          </a:xfrm>
        </p:spPr>
        <p:txBody>
          <a:bodyPr>
            <a:normAutofit/>
          </a:bodyPr>
          <a:lstStyle/>
          <a:p>
            <a:pPr>
              <a:spcBef>
                <a:spcPts val="1800"/>
              </a:spcBef>
            </a:pPr>
            <a:r>
              <a:rPr kumimoji="1" lang="ja-JP" altLang="en-US" sz="3200" dirty="0" smtClean="0">
                <a:solidFill>
                  <a:schemeClr val="bg1">
                    <a:lumMod val="65000"/>
                  </a:schemeClr>
                </a:solidFill>
              </a:rPr>
              <a:t>基本</a:t>
            </a:r>
            <a:r>
              <a:rPr kumimoji="1" lang="ja-JP" altLang="en-US" sz="3200" dirty="0" smtClean="0">
                <a:solidFill>
                  <a:schemeClr val="bg1">
                    <a:lumMod val="65000"/>
                  </a:schemeClr>
                </a:solidFill>
              </a:rPr>
              <a:t>概念</a:t>
            </a:r>
            <a:endParaRPr kumimoji="1"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用語説明</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分類木</a:t>
            </a:r>
            <a:endParaRPr lang="en-US" altLang="ja-JP" sz="3200" dirty="0" smtClean="0">
              <a:solidFill>
                <a:schemeClr val="bg1">
                  <a:lumMod val="65000"/>
                </a:schemeClr>
              </a:solidFill>
            </a:endParaRPr>
          </a:p>
          <a:p>
            <a:pPr>
              <a:spcBef>
                <a:spcPts val="1800"/>
              </a:spcBef>
            </a:pPr>
            <a:r>
              <a:rPr lang="ja-JP" altLang="en-US" sz="3200" dirty="0" smtClean="0">
                <a:solidFill>
                  <a:schemeClr val="bg1">
                    <a:lumMod val="65000"/>
                  </a:schemeClr>
                </a:solidFill>
              </a:rPr>
              <a:t>回帰木</a:t>
            </a:r>
            <a:endParaRPr lang="en-US" altLang="ja-JP" sz="3200" dirty="0" smtClean="0">
              <a:solidFill>
                <a:schemeClr val="bg1">
                  <a:lumMod val="65000"/>
                </a:schemeClr>
              </a:solidFill>
            </a:endParaRPr>
          </a:p>
          <a:p>
            <a:pPr>
              <a:spcBef>
                <a:spcPts val="1800"/>
              </a:spcBef>
            </a:pPr>
            <a:r>
              <a:rPr lang="ja-JP" altLang="en-US" sz="3200" dirty="0" smtClean="0"/>
              <a:t>まとめ</a:t>
            </a:r>
            <a:endParaRPr kumimoji="1" lang="ja-JP" altLang="en-US" sz="3200" dirty="0"/>
          </a:p>
        </p:txBody>
      </p:sp>
    </p:spTree>
    <p:extLst>
      <p:ext uri="{BB962C8B-B14F-4D97-AF65-F5344CB8AC3E}">
        <p14:creationId xmlns:p14="http://schemas.microsoft.com/office/powerpoint/2010/main" val="8370280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457200" y="1600200"/>
            <a:ext cx="7620000" cy="4997152"/>
          </a:xfrm>
        </p:spPr>
        <p:txBody>
          <a:bodyPr>
            <a:noAutofit/>
          </a:bodyPr>
          <a:lstStyle/>
          <a:p>
            <a:r>
              <a:rPr lang="en-US" altLang="ja-JP" sz="2400" b="1" dirty="0" smtClean="0"/>
              <a:t>R</a:t>
            </a:r>
            <a:r>
              <a:rPr lang="ja-JP" altLang="en-US" sz="2400" b="1" dirty="0" err="1" smtClean="0"/>
              <a:t>に</a:t>
            </a:r>
            <a:r>
              <a:rPr lang="ja-JP" altLang="en-US" sz="2400" b="1" dirty="0" err="1" smtClean="0"/>
              <a:t>は</a:t>
            </a:r>
            <a:r>
              <a:rPr lang="ja-JP" altLang="en-US" sz="2400" b="1" dirty="0" smtClean="0"/>
              <a:t>分岐の過程を木構造で示すことのできる樹木モデルの関数が用意されている</a:t>
            </a:r>
            <a:endParaRPr lang="en-US" altLang="ja-JP" sz="2400" b="1" dirty="0" smtClean="0"/>
          </a:p>
          <a:p>
            <a:endParaRPr lang="en-US" altLang="ja-JP" sz="2400" b="1" dirty="0"/>
          </a:p>
          <a:p>
            <a:r>
              <a:rPr lang="ja-JP" altLang="en-US" sz="2400" b="1" dirty="0" smtClean="0"/>
              <a:t>樹木モデルを用いることによって、回帰木や分類木を示すことができる</a:t>
            </a:r>
            <a:endParaRPr lang="en-US" altLang="ja-JP" sz="2400" b="1" dirty="0" smtClean="0"/>
          </a:p>
        </p:txBody>
      </p:sp>
    </p:spTree>
    <p:extLst>
      <p:ext uri="{BB962C8B-B14F-4D97-AF65-F5344CB8AC3E}">
        <p14:creationId xmlns:p14="http://schemas.microsoft.com/office/powerpoint/2010/main" val="30326600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第</a:t>
            </a:r>
            <a:r>
              <a:rPr lang="en-US" altLang="ja-JP" dirty="0"/>
              <a:t>Ⅱ</a:t>
            </a:r>
            <a:r>
              <a:rPr lang="ja-JP" altLang="en-US" dirty="0"/>
              <a:t>部　</a:t>
            </a:r>
            <a:r>
              <a:rPr lang="en-US" altLang="ja-JP" dirty="0"/>
              <a:t>R</a:t>
            </a:r>
            <a:r>
              <a:rPr lang="ja-JP" altLang="en-US" dirty="0"/>
              <a:t>によるデータ解析</a:t>
            </a:r>
            <a:endParaRPr kumimoji="1" lang="ja-JP" altLang="en-US" dirty="0"/>
          </a:p>
        </p:txBody>
      </p:sp>
      <p:sp>
        <p:nvSpPr>
          <p:cNvPr id="3" name="コンテンツ プレースホルダー 2"/>
          <p:cNvSpPr>
            <a:spLocks noGrp="1"/>
          </p:cNvSpPr>
          <p:nvPr>
            <p:ph idx="1"/>
          </p:nvPr>
        </p:nvSpPr>
        <p:spPr>
          <a:xfrm>
            <a:off x="457200" y="1600200"/>
            <a:ext cx="7620000" cy="4997152"/>
          </a:xfrm>
        </p:spPr>
        <p:txBody>
          <a:bodyPr>
            <a:normAutofit fontScale="85000" lnSpcReduction="20000"/>
          </a:bodyPr>
          <a:lstStyle/>
          <a:p>
            <a:r>
              <a:rPr kumimoji="1" lang="ja-JP" altLang="en-US" dirty="0" smtClean="0">
                <a:solidFill>
                  <a:schemeClr val="bg1">
                    <a:lumMod val="65000"/>
                  </a:schemeClr>
                </a:solidFill>
              </a:rPr>
              <a:t>第１章　主成分分析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第２章　因子分析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第３章　対応分析</a:t>
            </a:r>
            <a:endParaRPr kumimoji="1" lang="en-US" altLang="ja-JP" dirty="0" smtClean="0">
              <a:solidFill>
                <a:schemeClr val="bg1">
                  <a:lumMod val="65000"/>
                </a:schemeClr>
              </a:solidFill>
            </a:endParaRPr>
          </a:p>
          <a:p>
            <a:r>
              <a:rPr kumimoji="1" lang="ja-JP" altLang="en-US" dirty="0" smtClean="0">
                <a:solidFill>
                  <a:schemeClr val="bg1">
                    <a:lumMod val="65000"/>
                  </a:schemeClr>
                </a:solidFill>
              </a:rPr>
              <a:t>第４章　多次元尺度法</a:t>
            </a:r>
            <a:endParaRPr kumimoji="1" lang="en-US" altLang="ja-JP" dirty="0" smtClean="0">
              <a:solidFill>
                <a:schemeClr val="bg1">
                  <a:lumMod val="65000"/>
                </a:schemeClr>
              </a:solidFill>
            </a:endParaRPr>
          </a:p>
          <a:p>
            <a:r>
              <a:rPr kumimoji="1" lang="ja-JP" altLang="en-US" dirty="0" smtClean="0">
                <a:solidFill>
                  <a:schemeClr val="bg1">
                    <a:lumMod val="65000"/>
                  </a:schemeClr>
                </a:solidFill>
              </a:rPr>
              <a:t>第５章　クラスター分析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第６章　自己組織化マップ</a:t>
            </a:r>
            <a:endParaRPr lang="en-US" altLang="ja-JP" dirty="0" smtClean="0">
              <a:solidFill>
                <a:schemeClr val="bg1">
                  <a:lumMod val="65000"/>
                </a:schemeClr>
              </a:solidFill>
            </a:endParaRPr>
          </a:p>
          <a:p>
            <a:r>
              <a:rPr kumimoji="1" lang="ja-JP" altLang="en-US" dirty="0" smtClean="0">
                <a:solidFill>
                  <a:schemeClr val="bg1">
                    <a:lumMod val="65000"/>
                  </a:schemeClr>
                </a:solidFill>
              </a:rPr>
              <a:t>第７章　線形回帰分析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第８章　非線形回帰分析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第９章　線形判別分析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10</a:t>
            </a:r>
            <a:r>
              <a:rPr lang="ja-JP" altLang="en-US" dirty="0" smtClean="0">
                <a:solidFill>
                  <a:schemeClr val="bg1">
                    <a:lumMod val="65000"/>
                  </a:schemeClr>
                </a:solidFill>
              </a:rPr>
              <a:t>章　非線形判別分析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11</a:t>
            </a:r>
            <a:r>
              <a:rPr kumimoji="1" lang="ja-JP" altLang="en-US" dirty="0" smtClean="0">
                <a:solidFill>
                  <a:schemeClr val="bg1">
                    <a:lumMod val="65000"/>
                  </a:schemeClr>
                </a:solidFill>
              </a:rPr>
              <a:t>章　生存分析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12</a:t>
            </a:r>
            <a:r>
              <a:rPr lang="ja-JP" altLang="en-US" dirty="0" smtClean="0">
                <a:solidFill>
                  <a:schemeClr val="bg1">
                    <a:lumMod val="65000"/>
                  </a:schemeClr>
                </a:solidFill>
              </a:rPr>
              <a:t>章　時系列</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13</a:t>
            </a:r>
            <a:r>
              <a:rPr kumimoji="1" lang="ja-JP" altLang="en-US" dirty="0" smtClean="0">
                <a:solidFill>
                  <a:schemeClr val="bg1">
                    <a:lumMod val="65000"/>
                  </a:schemeClr>
                </a:solidFill>
              </a:rPr>
              <a:t>章　樹木モデル</a:t>
            </a:r>
            <a:endParaRPr lang="en-US" altLang="ja-JP" dirty="0" smtClean="0">
              <a:solidFill>
                <a:schemeClr val="bg1">
                  <a:lumMod val="65000"/>
                </a:schemeClr>
              </a:solidFill>
            </a:endParaRPr>
          </a:p>
          <a:p>
            <a:r>
              <a:rPr kumimoji="1" lang="ja-JP" altLang="en-US" dirty="0" smtClean="0"/>
              <a:t>第</a:t>
            </a:r>
            <a:r>
              <a:rPr kumimoji="1" lang="en-US" altLang="ja-JP" dirty="0" smtClean="0"/>
              <a:t>14</a:t>
            </a:r>
            <a:r>
              <a:rPr kumimoji="1" lang="ja-JP" altLang="en-US" dirty="0" smtClean="0"/>
              <a:t>章　ニューラルネットワーク</a:t>
            </a:r>
            <a:endParaRPr kumimoji="1" lang="en-US" altLang="ja-JP" dirty="0" smtClean="0"/>
          </a:p>
          <a:p>
            <a:r>
              <a:rPr lang="ja-JP" altLang="en-US" dirty="0" smtClean="0">
                <a:solidFill>
                  <a:schemeClr val="bg1">
                    <a:lumMod val="65000"/>
                  </a:schemeClr>
                </a:solidFill>
              </a:rPr>
              <a:t>第</a:t>
            </a:r>
            <a:r>
              <a:rPr lang="en-US" altLang="ja-JP" dirty="0" smtClean="0">
                <a:solidFill>
                  <a:schemeClr val="bg1">
                    <a:lumMod val="65000"/>
                  </a:schemeClr>
                </a:solidFill>
              </a:rPr>
              <a:t>15</a:t>
            </a:r>
            <a:r>
              <a:rPr lang="ja-JP" altLang="en-US" dirty="0" smtClean="0">
                <a:solidFill>
                  <a:schemeClr val="bg1">
                    <a:lumMod val="65000"/>
                  </a:schemeClr>
                </a:solidFill>
              </a:rPr>
              <a:t>章　カーネル法とサポートベクターマシーン</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16</a:t>
            </a:r>
            <a:r>
              <a:rPr kumimoji="1" lang="ja-JP" altLang="en-US" dirty="0" smtClean="0">
                <a:solidFill>
                  <a:schemeClr val="bg1">
                    <a:lumMod val="65000"/>
                  </a:schemeClr>
                </a:solidFill>
              </a:rPr>
              <a:t>章　団学習</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17</a:t>
            </a:r>
            <a:r>
              <a:rPr lang="ja-JP" altLang="en-US" dirty="0" smtClean="0">
                <a:solidFill>
                  <a:schemeClr val="bg1">
                    <a:lumMod val="65000"/>
                  </a:schemeClr>
                </a:solidFill>
              </a:rPr>
              <a:t>章　アソシエーション分析</a:t>
            </a:r>
            <a:endParaRPr kumimoji="1" lang="en-US" altLang="ja-JP" dirty="0" smtClean="0">
              <a:solidFill>
                <a:schemeClr val="bg1">
                  <a:lumMod val="65000"/>
                </a:schemeClr>
              </a:solidFill>
            </a:endParaRPr>
          </a:p>
        </p:txBody>
      </p:sp>
    </p:spTree>
    <p:extLst>
      <p:ext uri="{BB962C8B-B14F-4D97-AF65-F5344CB8AC3E}">
        <p14:creationId xmlns:p14="http://schemas.microsoft.com/office/powerpoint/2010/main" val="41382495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ニューラルネットワークとは</a:t>
            </a:r>
            <a:endParaRPr kumimoji="1" lang="ja-JP" altLang="en-US" dirty="0"/>
          </a:p>
        </p:txBody>
      </p:sp>
      <p:sp>
        <p:nvSpPr>
          <p:cNvPr id="3" name="コンテンツ プレースホルダー 2"/>
          <p:cNvSpPr>
            <a:spLocks noGrp="1"/>
          </p:cNvSpPr>
          <p:nvPr>
            <p:ph idx="1"/>
          </p:nvPr>
        </p:nvSpPr>
        <p:spPr/>
        <p:txBody>
          <a:bodyPr/>
          <a:lstStyle/>
          <a:p>
            <a:endParaRPr lang="en-US" altLang="ja-JP" sz="2400" dirty="0" smtClean="0"/>
          </a:p>
          <a:p>
            <a:r>
              <a:rPr lang="ja-JP" altLang="en-US" sz="2400" dirty="0" smtClean="0"/>
              <a:t>神経</a:t>
            </a:r>
            <a:r>
              <a:rPr lang="ja-JP" altLang="en-US" sz="2400" dirty="0"/>
              <a:t>細胞が結ばれた神経回路をモデル化したもの</a:t>
            </a:r>
            <a:endParaRPr lang="en-US" altLang="ja-JP" sz="2400" dirty="0"/>
          </a:p>
          <a:p>
            <a:endParaRPr lang="en-US" altLang="ja-JP" sz="2400" dirty="0"/>
          </a:p>
          <a:p>
            <a:r>
              <a:rPr lang="ja-JP" altLang="en-US" sz="2400" dirty="0"/>
              <a:t>パターン認識の有力な機械学習の</a:t>
            </a:r>
            <a:r>
              <a:rPr lang="ja-JP" altLang="en-US" sz="2400" dirty="0" smtClean="0"/>
              <a:t>方法</a:t>
            </a:r>
            <a:endParaRPr lang="en-US" altLang="ja-JP" sz="2400" dirty="0" smtClean="0"/>
          </a:p>
          <a:p>
            <a:endParaRPr lang="en-US" altLang="ja-JP" sz="2400" dirty="0"/>
          </a:p>
          <a:p>
            <a:r>
              <a:rPr lang="ja-JP" altLang="en-US" sz="2400" dirty="0" smtClean="0"/>
              <a:t>階層型ネットワークと非階層型ネットワークに分類される</a:t>
            </a:r>
            <a:endParaRPr lang="ja-JP" altLang="en-US" sz="2400" dirty="0"/>
          </a:p>
        </p:txBody>
      </p:sp>
    </p:spTree>
    <p:extLst>
      <p:ext uri="{BB962C8B-B14F-4D97-AF65-F5344CB8AC3E}">
        <p14:creationId xmlns:p14="http://schemas.microsoft.com/office/powerpoint/2010/main" val="16827329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smtClean="0"/>
              <a:t>ニューラルネットワークの</a:t>
            </a:r>
            <a:r>
              <a:rPr lang="en-US" altLang="ja-JP" dirty="0" smtClean="0"/>
              <a:t/>
            </a:r>
            <a:br>
              <a:rPr lang="en-US" altLang="ja-JP" dirty="0" smtClean="0"/>
            </a:br>
            <a:r>
              <a:rPr lang="ja-JP" altLang="en-US" dirty="0" smtClean="0"/>
              <a:t>関数</a:t>
            </a:r>
            <a:r>
              <a:rPr lang="en-US" altLang="ja-JP" dirty="0" err="1" smtClean="0"/>
              <a:t>nnet</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sz="2400" b="1" dirty="0" err="1" smtClean="0"/>
              <a:t>nnet</a:t>
            </a:r>
            <a:r>
              <a:rPr lang="en-US" altLang="ja-JP" sz="2400" b="1" dirty="0" smtClean="0"/>
              <a:t>(formula, data, weights, size, …)</a:t>
            </a:r>
          </a:p>
          <a:p>
            <a:r>
              <a:rPr lang="en-US" altLang="ja-JP" sz="2400" b="1" dirty="0" err="1" smtClean="0"/>
              <a:t>nnet</a:t>
            </a:r>
            <a:r>
              <a:rPr lang="en-US" altLang="ja-JP" sz="2400" b="1" dirty="0" smtClean="0"/>
              <a:t>(x, y, weights, size, …)</a:t>
            </a:r>
          </a:p>
        </p:txBody>
      </p:sp>
      <p:graphicFrame>
        <p:nvGraphicFramePr>
          <p:cNvPr id="4" name="表 3"/>
          <p:cNvGraphicFramePr>
            <a:graphicFrameLocks noGrp="1"/>
          </p:cNvGraphicFramePr>
          <p:nvPr>
            <p:extLst>
              <p:ext uri="{D42A27DB-BD31-4B8C-83A1-F6EECF244321}">
                <p14:modId xmlns:p14="http://schemas.microsoft.com/office/powerpoint/2010/main" val="2893546633"/>
              </p:ext>
            </p:extLst>
          </p:nvPr>
        </p:nvGraphicFramePr>
        <p:xfrm>
          <a:off x="1212304" y="3006244"/>
          <a:ext cx="6096000" cy="3708400"/>
        </p:xfrm>
        <a:graphic>
          <a:graphicData uri="http://schemas.openxmlformats.org/drawingml/2006/table">
            <a:tbl>
              <a:tblPr firstRow="1" bandRow="1">
                <a:tableStyleId>{5C22544A-7EE6-4342-B048-85BDC9FD1C3A}</a:tableStyleId>
              </a:tblPr>
              <a:tblGrid>
                <a:gridCol w="2207568"/>
                <a:gridCol w="3888432"/>
              </a:tblGrid>
              <a:tr h="370840">
                <a:tc>
                  <a:txBody>
                    <a:bodyPr/>
                    <a:lstStyle/>
                    <a:p>
                      <a:r>
                        <a:rPr kumimoji="1" lang="ja-JP" altLang="en-US" dirty="0" smtClean="0"/>
                        <a:t>引数</a:t>
                      </a:r>
                      <a:endParaRPr kumimoji="1" lang="ja-JP" altLang="en-US" dirty="0"/>
                    </a:p>
                  </a:txBody>
                  <a:tcPr/>
                </a:tc>
                <a:tc>
                  <a:txBody>
                    <a:bodyPr/>
                    <a:lstStyle/>
                    <a:p>
                      <a:r>
                        <a:rPr kumimoji="1" lang="ja-JP" altLang="en-US" dirty="0" smtClean="0"/>
                        <a:t>説明</a:t>
                      </a:r>
                      <a:endParaRPr kumimoji="1" lang="ja-JP" altLang="en-US" dirty="0"/>
                    </a:p>
                  </a:txBody>
                  <a:tcPr/>
                </a:tc>
              </a:tr>
              <a:tr h="370840">
                <a:tc>
                  <a:txBody>
                    <a:bodyPr/>
                    <a:lstStyle/>
                    <a:p>
                      <a:r>
                        <a:rPr kumimoji="1" lang="en-US" altLang="ja-JP" dirty="0" smtClean="0"/>
                        <a:t>formula</a:t>
                      </a:r>
                      <a:endParaRPr kumimoji="1" lang="ja-JP" altLang="en-US" dirty="0"/>
                    </a:p>
                  </a:txBody>
                  <a:tcPr/>
                </a:tc>
                <a:tc>
                  <a:txBody>
                    <a:bodyPr/>
                    <a:lstStyle/>
                    <a:p>
                      <a:r>
                        <a:rPr kumimoji="1" lang="en-US" altLang="ja-JP" dirty="0" smtClean="0"/>
                        <a:t>y~x1+x2</a:t>
                      </a:r>
                      <a:r>
                        <a:rPr kumimoji="1" lang="ja-JP" altLang="en-US" dirty="0" smtClean="0"/>
                        <a:t>の形式</a:t>
                      </a:r>
                      <a:endParaRPr kumimoji="1" lang="en-US" altLang="ja-JP" dirty="0" smtClean="0"/>
                    </a:p>
                  </a:txBody>
                  <a:tcPr/>
                </a:tc>
              </a:tr>
              <a:tr h="370840">
                <a:tc>
                  <a:txBody>
                    <a:bodyPr/>
                    <a:lstStyle/>
                    <a:p>
                      <a:r>
                        <a:rPr kumimoji="1" lang="en-US" altLang="ja-JP" dirty="0" smtClean="0"/>
                        <a:t>data</a:t>
                      </a:r>
                      <a:endParaRPr kumimoji="1" lang="ja-JP" altLang="en-US" dirty="0"/>
                    </a:p>
                  </a:txBody>
                  <a:tcPr/>
                </a:tc>
                <a:tc>
                  <a:txBody>
                    <a:bodyPr/>
                    <a:lstStyle/>
                    <a:p>
                      <a:r>
                        <a:rPr kumimoji="1" lang="ja-JP" altLang="en-US" dirty="0" smtClean="0"/>
                        <a:t>データセットの名前</a:t>
                      </a:r>
                      <a:endParaRPr kumimoji="1" lang="ja-JP" altLang="en-US" dirty="0"/>
                    </a:p>
                  </a:txBody>
                  <a:tcPr/>
                </a:tc>
              </a:tr>
              <a:tr h="370840">
                <a:tc>
                  <a:txBody>
                    <a:bodyPr/>
                    <a:lstStyle/>
                    <a:p>
                      <a:r>
                        <a:rPr kumimoji="1" lang="en-US" altLang="ja-JP" dirty="0" smtClean="0"/>
                        <a:t>x</a:t>
                      </a:r>
                      <a:endParaRPr kumimoji="1" lang="ja-JP" altLang="en-US" dirty="0"/>
                    </a:p>
                  </a:txBody>
                  <a:tcPr/>
                </a:tc>
                <a:tc>
                  <a:txBody>
                    <a:bodyPr/>
                    <a:lstStyle/>
                    <a:p>
                      <a:r>
                        <a:rPr kumimoji="1" lang="ja-JP" altLang="en-US" dirty="0" smtClean="0"/>
                        <a:t>説明変数のデータ</a:t>
                      </a:r>
                      <a:endParaRPr kumimoji="1" lang="ja-JP" altLang="en-US" dirty="0"/>
                    </a:p>
                  </a:txBody>
                  <a:tcPr/>
                </a:tc>
              </a:tr>
              <a:tr h="370840">
                <a:tc>
                  <a:txBody>
                    <a:bodyPr/>
                    <a:lstStyle/>
                    <a:p>
                      <a:r>
                        <a:rPr kumimoji="1" lang="en-US" altLang="ja-JP" dirty="0" smtClean="0"/>
                        <a:t>y</a:t>
                      </a:r>
                      <a:endParaRPr kumimoji="1" lang="ja-JP" altLang="en-US" dirty="0"/>
                    </a:p>
                  </a:txBody>
                  <a:tcPr/>
                </a:tc>
                <a:tc>
                  <a:txBody>
                    <a:bodyPr/>
                    <a:lstStyle/>
                    <a:p>
                      <a:r>
                        <a:rPr kumimoji="1" lang="ja-JP" altLang="en-US" dirty="0" smtClean="0"/>
                        <a:t>目的変数のデータ</a:t>
                      </a:r>
                      <a:endParaRPr kumimoji="1" lang="ja-JP" altLang="en-US" dirty="0"/>
                    </a:p>
                  </a:txBody>
                  <a:tcPr/>
                </a:tc>
              </a:tr>
              <a:tr h="370840">
                <a:tc>
                  <a:txBody>
                    <a:bodyPr/>
                    <a:lstStyle/>
                    <a:p>
                      <a:r>
                        <a:rPr kumimoji="1" lang="en-US" altLang="ja-JP" dirty="0" smtClean="0"/>
                        <a:t>weights</a:t>
                      </a:r>
                      <a:endParaRPr kumimoji="1" lang="ja-JP" altLang="en-US" dirty="0"/>
                    </a:p>
                  </a:txBody>
                  <a:tcPr/>
                </a:tc>
                <a:tc>
                  <a:txBody>
                    <a:bodyPr/>
                    <a:lstStyle/>
                    <a:p>
                      <a:r>
                        <a:rPr kumimoji="1" lang="ja-JP" altLang="en-US" dirty="0" smtClean="0"/>
                        <a:t>個体の重み</a:t>
                      </a:r>
                      <a:endParaRPr kumimoji="1" lang="ja-JP" altLang="en-US" dirty="0"/>
                    </a:p>
                  </a:txBody>
                  <a:tcPr/>
                </a:tc>
              </a:tr>
              <a:tr h="370840">
                <a:tc>
                  <a:txBody>
                    <a:bodyPr/>
                    <a:lstStyle/>
                    <a:p>
                      <a:r>
                        <a:rPr kumimoji="1" lang="en-US" altLang="ja-JP" dirty="0" smtClean="0"/>
                        <a:t>size</a:t>
                      </a:r>
                      <a:endParaRPr kumimoji="1" lang="ja-JP" altLang="en-US" dirty="0"/>
                    </a:p>
                  </a:txBody>
                  <a:tcPr/>
                </a:tc>
                <a:tc>
                  <a:txBody>
                    <a:bodyPr/>
                    <a:lstStyle/>
                    <a:p>
                      <a:r>
                        <a:rPr kumimoji="1" lang="ja-JP" altLang="en-US" dirty="0" smtClean="0"/>
                        <a:t>隠れ層のユニット数</a:t>
                      </a:r>
                      <a:endParaRPr kumimoji="1" lang="ja-JP" altLang="en-US" dirty="0"/>
                    </a:p>
                  </a:txBody>
                  <a:tcPr/>
                </a:tc>
              </a:tr>
              <a:tr h="370840">
                <a:tc>
                  <a:txBody>
                    <a:bodyPr/>
                    <a:lstStyle/>
                    <a:p>
                      <a:r>
                        <a:rPr kumimoji="1" lang="en-US" altLang="ja-JP" dirty="0" smtClean="0"/>
                        <a:t>rang</a:t>
                      </a:r>
                      <a:endParaRPr kumimoji="1" lang="ja-JP" altLang="en-US" dirty="0"/>
                    </a:p>
                  </a:txBody>
                  <a:tcPr/>
                </a:tc>
                <a:tc>
                  <a:txBody>
                    <a:bodyPr/>
                    <a:lstStyle/>
                    <a:p>
                      <a:r>
                        <a:rPr kumimoji="1" lang="ja-JP" altLang="en-US" dirty="0" smtClean="0"/>
                        <a:t>初期の重みのランダム値の範囲</a:t>
                      </a:r>
                      <a:endParaRPr kumimoji="1" lang="ja-JP" altLang="en-US" dirty="0"/>
                    </a:p>
                  </a:txBody>
                  <a:tcPr/>
                </a:tc>
              </a:tr>
              <a:tr h="370840">
                <a:tc>
                  <a:txBody>
                    <a:bodyPr/>
                    <a:lstStyle/>
                    <a:p>
                      <a:r>
                        <a:rPr kumimoji="1" lang="en-US" altLang="ja-JP" dirty="0" smtClean="0"/>
                        <a:t>subset</a:t>
                      </a:r>
                      <a:endParaRPr kumimoji="1" lang="ja-JP" altLang="en-US" dirty="0"/>
                    </a:p>
                  </a:txBody>
                  <a:tcPr/>
                </a:tc>
                <a:tc>
                  <a:txBody>
                    <a:bodyPr/>
                    <a:lstStyle/>
                    <a:p>
                      <a:r>
                        <a:rPr kumimoji="1" lang="en-US" altLang="ja-JP" dirty="0" smtClean="0"/>
                        <a:t>data</a:t>
                      </a:r>
                      <a:r>
                        <a:rPr kumimoji="1" lang="ja-JP" altLang="en-US" dirty="0" smtClean="0"/>
                        <a:t>の中の一部分</a:t>
                      </a:r>
                      <a:endParaRPr kumimoji="1" lang="ja-JP" altLang="en-US" dirty="0"/>
                    </a:p>
                  </a:txBody>
                  <a:tcPr/>
                </a:tc>
              </a:tr>
              <a:tr h="370840">
                <a:tc>
                  <a:txBody>
                    <a:bodyPr/>
                    <a:lstStyle/>
                    <a:p>
                      <a:r>
                        <a:rPr kumimoji="1" lang="en-US" altLang="ja-JP" dirty="0" smtClean="0"/>
                        <a:t>decay</a:t>
                      </a:r>
                      <a:endParaRPr kumimoji="1" lang="ja-JP" altLang="en-US" dirty="0"/>
                    </a:p>
                  </a:txBody>
                  <a:tcPr/>
                </a:tc>
                <a:tc>
                  <a:txBody>
                    <a:bodyPr/>
                    <a:lstStyle/>
                    <a:p>
                      <a:r>
                        <a:rPr kumimoji="1" lang="ja-JP" altLang="en-US" dirty="0" smtClean="0"/>
                        <a:t>衰退重みのパラメータ</a:t>
                      </a:r>
                      <a:endParaRPr kumimoji="1" lang="ja-JP" altLang="en-US" dirty="0"/>
                    </a:p>
                  </a:txBody>
                  <a:tcPr/>
                </a:tc>
              </a:tr>
            </a:tbl>
          </a:graphicData>
        </a:graphic>
      </p:graphicFrame>
      <p:sp>
        <p:nvSpPr>
          <p:cNvPr id="5" name="テキスト ボックス 4"/>
          <p:cNvSpPr txBox="1"/>
          <p:nvPr/>
        </p:nvSpPr>
        <p:spPr>
          <a:xfrm>
            <a:off x="2987824" y="2636912"/>
            <a:ext cx="3528392" cy="369332"/>
          </a:xfrm>
          <a:prstGeom prst="rect">
            <a:avLst/>
          </a:prstGeom>
          <a:noFill/>
        </p:spPr>
        <p:txBody>
          <a:bodyPr wrap="square" rtlCol="0">
            <a:spAutoFit/>
          </a:bodyPr>
          <a:lstStyle/>
          <a:p>
            <a:r>
              <a:rPr lang="ja-JP" altLang="en-US" dirty="0" smtClean="0"/>
              <a:t>関数</a:t>
            </a:r>
            <a:r>
              <a:rPr lang="en-US" altLang="ja-JP" dirty="0" err="1" smtClean="0"/>
              <a:t>nnet</a:t>
            </a:r>
            <a:r>
              <a:rPr lang="ja-JP" altLang="en-US" dirty="0" smtClean="0"/>
              <a:t>の主な引数</a:t>
            </a:r>
            <a:endParaRPr kumimoji="1" lang="ja-JP" altLang="en-US" dirty="0"/>
          </a:p>
        </p:txBody>
      </p:sp>
    </p:spTree>
    <p:extLst>
      <p:ext uri="{BB962C8B-B14F-4D97-AF65-F5344CB8AC3E}">
        <p14:creationId xmlns:p14="http://schemas.microsoft.com/office/powerpoint/2010/main" val="34804323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用いるデータ</a:t>
            </a:r>
            <a:endParaRPr kumimoji="1" lang="ja-JP" altLang="en-US" dirty="0"/>
          </a:p>
        </p:txBody>
      </p:sp>
      <p:sp>
        <p:nvSpPr>
          <p:cNvPr id="3" name="コンテンツ プレースホルダー 2"/>
          <p:cNvSpPr>
            <a:spLocks noGrp="1"/>
          </p:cNvSpPr>
          <p:nvPr>
            <p:ph idx="1"/>
          </p:nvPr>
        </p:nvSpPr>
        <p:spPr>
          <a:xfrm>
            <a:off x="437964" y="1340768"/>
            <a:ext cx="7620000" cy="4800600"/>
          </a:xfrm>
        </p:spPr>
        <p:txBody>
          <a:bodyPr/>
          <a:lstStyle/>
          <a:p>
            <a:r>
              <a:rPr lang="en-US" altLang="ja-JP" dirty="0" smtClean="0">
                <a:latin typeface="Cambria Math"/>
              </a:rPr>
              <a:t>iris</a:t>
            </a:r>
            <a:r>
              <a:rPr lang="ja-JP" altLang="en-US" dirty="0" smtClean="0">
                <a:latin typeface="Cambria Math"/>
              </a:rPr>
              <a:t>データを用いる</a:t>
            </a:r>
            <a:endParaRPr lang="en-US" altLang="ja-JP" dirty="0" smtClean="0">
              <a:latin typeface="Cambria Math"/>
            </a:endParaRPr>
          </a:p>
          <a:p>
            <a:r>
              <a:rPr kumimoji="1" lang="ja-JP" altLang="en-US" dirty="0">
                <a:latin typeface="Cambria Math"/>
              </a:rPr>
              <a:t>学習用</a:t>
            </a:r>
            <a:r>
              <a:rPr kumimoji="1" lang="ja-JP" altLang="en-US" dirty="0" smtClean="0">
                <a:latin typeface="Cambria Math"/>
              </a:rPr>
              <a:t>データ</a:t>
            </a:r>
            <a:r>
              <a:rPr kumimoji="1" lang="en-US" altLang="ja-JP" dirty="0" smtClean="0">
                <a:latin typeface="Cambria Math"/>
              </a:rPr>
              <a:t>(</a:t>
            </a:r>
            <a:r>
              <a:rPr kumimoji="1" lang="en-US" altLang="ja-JP" dirty="0" err="1" smtClean="0">
                <a:latin typeface="Cambria Math"/>
              </a:rPr>
              <a:t>iris.train</a:t>
            </a:r>
            <a:r>
              <a:rPr kumimoji="1" lang="en-US" altLang="ja-JP" dirty="0" smtClean="0">
                <a:latin typeface="Cambria Math"/>
              </a:rPr>
              <a:t>)</a:t>
            </a:r>
            <a:r>
              <a:rPr kumimoji="1" lang="ja-JP" altLang="en-US" dirty="0" smtClean="0">
                <a:latin typeface="Cambria Math"/>
              </a:rPr>
              <a:t>とテスト用のデータ</a:t>
            </a:r>
            <a:r>
              <a:rPr kumimoji="1" lang="en-US" altLang="ja-JP" dirty="0" smtClean="0">
                <a:latin typeface="Cambria Math"/>
              </a:rPr>
              <a:t>(</a:t>
            </a:r>
            <a:r>
              <a:rPr kumimoji="1" lang="en-US" altLang="ja-JP" dirty="0" err="1" smtClean="0">
                <a:latin typeface="Cambria Math"/>
              </a:rPr>
              <a:t>iris.test</a:t>
            </a:r>
            <a:r>
              <a:rPr kumimoji="1" lang="en-US" altLang="ja-JP" dirty="0" smtClean="0">
                <a:latin typeface="Cambria Math"/>
              </a:rPr>
              <a:t>)</a:t>
            </a:r>
            <a:r>
              <a:rPr kumimoji="1" lang="ja-JP" altLang="en-US" dirty="0" smtClean="0">
                <a:latin typeface="Cambria Math"/>
              </a:rPr>
              <a:t>を作成する</a:t>
            </a:r>
            <a:endParaRPr kumimoji="1" lang="en-US" altLang="ja-JP" dirty="0" smtClean="0">
              <a:latin typeface="Cambria Math"/>
            </a:endParaRPr>
          </a:p>
        </p:txBody>
      </p:sp>
      <p:sp>
        <p:nvSpPr>
          <p:cNvPr id="6" name="テキスト ボックス 5"/>
          <p:cNvSpPr txBox="1"/>
          <p:nvPr/>
        </p:nvSpPr>
        <p:spPr>
          <a:xfrm>
            <a:off x="609654" y="2893065"/>
            <a:ext cx="7272808" cy="1021556"/>
          </a:xfrm>
          <a:prstGeom prst="roundRect">
            <a:avLst/>
          </a:prstGeom>
          <a:noFill/>
          <a:ln>
            <a:solidFill>
              <a:schemeClr val="tx1"/>
            </a:solidFill>
          </a:ln>
        </p:spPr>
        <p:txBody>
          <a:bodyPr wrap="square" rtlCol="0">
            <a:spAutoFit/>
          </a:bodyPr>
          <a:lstStyle/>
          <a:p>
            <a:r>
              <a:rPr lang="en-US" altLang="ja-JP" dirty="0"/>
              <a:t>&gt; </a:t>
            </a:r>
            <a:r>
              <a:rPr lang="en-US" altLang="ja-JP" dirty="0" err="1"/>
              <a:t>even.n</a:t>
            </a:r>
            <a:r>
              <a:rPr lang="en-US" altLang="ja-JP" dirty="0"/>
              <a:t>&lt;-2*(1:75)</a:t>
            </a:r>
          </a:p>
          <a:p>
            <a:r>
              <a:rPr lang="en-US" altLang="ja-JP" dirty="0"/>
              <a:t>&gt; </a:t>
            </a:r>
            <a:r>
              <a:rPr lang="en-US" altLang="ja-JP" dirty="0" err="1"/>
              <a:t>iris.train</a:t>
            </a:r>
            <a:r>
              <a:rPr lang="en-US" altLang="ja-JP" dirty="0"/>
              <a:t>&lt;-iris[</a:t>
            </a:r>
            <a:r>
              <a:rPr lang="en-US" altLang="ja-JP" dirty="0" err="1"/>
              <a:t>even.n</a:t>
            </a:r>
            <a:r>
              <a:rPr lang="en-US" altLang="ja-JP" dirty="0" smtClean="0"/>
              <a:t>,]	#</a:t>
            </a:r>
            <a:r>
              <a:rPr lang="ja-JP" altLang="en-US" dirty="0" smtClean="0"/>
              <a:t>偶数が学習用データ</a:t>
            </a:r>
            <a:endParaRPr lang="en-US" altLang="ja-JP" dirty="0"/>
          </a:p>
          <a:p>
            <a:r>
              <a:rPr lang="en-US" altLang="ja-JP" dirty="0"/>
              <a:t>&gt; </a:t>
            </a:r>
            <a:r>
              <a:rPr lang="en-US" altLang="ja-JP" dirty="0" err="1"/>
              <a:t>iris.test</a:t>
            </a:r>
            <a:r>
              <a:rPr lang="en-US" altLang="ja-JP" dirty="0"/>
              <a:t>&lt;-iris[-</a:t>
            </a:r>
            <a:r>
              <a:rPr lang="en-US" altLang="ja-JP" dirty="0" err="1"/>
              <a:t>even.n</a:t>
            </a:r>
            <a:r>
              <a:rPr lang="en-US" altLang="ja-JP" dirty="0" smtClean="0"/>
              <a:t>,]	#</a:t>
            </a:r>
            <a:r>
              <a:rPr lang="ja-JP" altLang="en-US" dirty="0" smtClean="0"/>
              <a:t>奇数がテスト用</a:t>
            </a:r>
            <a:r>
              <a:rPr lang="ja-JP" altLang="en-US" dirty="0"/>
              <a:t>データ</a:t>
            </a:r>
            <a:endParaRPr lang="en-US" altLang="ja-JP" dirty="0"/>
          </a:p>
        </p:txBody>
      </p:sp>
    </p:spTree>
    <p:extLst>
      <p:ext uri="{BB962C8B-B14F-4D97-AF65-F5344CB8AC3E}">
        <p14:creationId xmlns:p14="http://schemas.microsoft.com/office/powerpoint/2010/main" val="36104016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モデルの作成</a:t>
            </a:r>
            <a:endParaRPr kumimoji="1" lang="ja-JP" altLang="en-US" dirty="0"/>
          </a:p>
        </p:txBody>
      </p:sp>
      <p:sp>
        <p:nvSpPr>
          <p:cNvPr id="3" name="コンテンツ プレースホルダー 2"/>
          <p:cNvSpPr>
            <a:spLocks noGrp="1"/>
          </p:cNvSpPr>
          <p:nvPr>
            <p:ph idx="1"/>
          </p:nvPr>
        </p:nvSpPr>
        <p:spPr>
          <a:xfrm>
            <a:off x="437964" y="1340768"/>
            <a:ext cx="7620000" cy="4800600"/>
          </a:xfrm>
        </p:spPr>
        <p:txBody>
          <a:bodyPr/>
          <a:lstStyle/>
          <a:p>
            <a:r>
              <a:rPr kumimoji="1" lang="ja-JP" altLang="en-US" dirty="0" smtClean="0">
                <a:latin typeface="Cambria Math"/>
              </a:rPr>
              <a:t>作成した学習データを用いて予測・判別までを行う</a:t>
            </a:r>
            <a:endParaRPr kumimoji="1" lang="en-US" altLang="ja-JP" dirty="0" smtClean="0">
              <a:latin typeface="Cambria Math"/>
            </a:endParaRPr>
          </a:p>
        </p:txBody>
      </p:sp>
      <p:sp>
        <p:nvSpPr>
          <p:cNvPr id="6" name="テキスト ボックス 5"/>
          <p:cNvSpPr txBox="1"/>
          <p:nvPr/>
        </p:nvSpPr>
        <p:spPr>
          <a:xfrm>
            <a:off x="609654" y="2348880"/>
            <a:ext cx="7272808" cy="2860358"/>
          </a:xfrm>
          <a:prstGeom prst="roundRect">
            <a:avLst/>
          </a:prstGeom>
          <a:noFill/>
          <a:ln>
            <a:solidFill>
              <a:schemeClr val="tx1"/>
            </a:solidFill>
          </a:ln>
        </p:spPr>
        <p:txBody>
          <a:bodyPr wrap="square" rtlCol="0">
            <a:spAutoFit/>
          </a:bodyPr>
          <a:lstStyle/>
          <a:p>
            <a:r>
              <a:rPr lang="en-US" altLang="ja-JP" dirty="0"/>
              <a:t>&gt; library(</a:t>
            </a:r>
            <a:r>
              <a:rPr lang="en-US" altLang="ja-JP" dirty="0" err="1"/>
              <a:t>nnet</a:t>
            </a:r>
            <a:r>
              <a:rPr lang="en-US" altLang="ja-JP" dirty="0"/>
              <a:t>)</a:t>
            </a:r>
          </a:p>
          <a:p>
            <a:r>
              <a:rPr lang="en-US" altLang="ja-JP" dirty="0"/>
              <a:t>&gt; </a:t>
            </a:r>
            <a:r>
              <a:rPr lang="en-US" altLang="ja-JP" dirty="0" err="1"/>
              <a:t>iris.nnet</a:t>
            </a:r>
            <a:r>
              <a:rPr lang="en-US" altLang="ja-JP" dirty="0"/>
              <a:t>&lt;-</a:t>
            </a:r>
            <a:r>
              <a:rPr lang="en-US" altLang="ja-JP" dirty="0" err="1"/>
              <a:t>nnet</a:t>
            </a:r>
            <a:r>
              <a:rPr lang="en-US" altLang="ja-JP" dirty="0"/>
              <a:t>(</a:t>
            </a:r>
            <a:r>
              <a:rPr lang="en-US" altLang="ja-JP" dirty="0" err="1"/>
              <a:t>Species~.,size</a:t>
            </a:r>
            <a:r>
              <a:rPr lang="en-US" altLang="ja-JP" dirty="0"/>
              <a:t>=3,decay=0.1,data=</a:t>
            </a:r>
            <a:r>
              <a:rPr lang="en-US" altLang="ja-JP" dirty="0" err="1"/>
              <a:t>iris.train</a:t>
            </a:r>
            <a:r>
              <a:rPr lang="en-US" altLang="ja-JP" dirty="0"/>
              <a:t>)</a:t>
            </a:r>
          </a:p>
          <a:p>
            <a:r>
              <a:rPr lang="en-US" altLang="ja-JP" dirty="0" smtClean="0"/>
              <a:t>&gt; </a:t>
            </a:r>
            <a:r>
              <a:rPr lang="en-US" altLang="ja-JP" dirty="0" err="1"/>
              <a:t>iris.nnetp</a:t>
            </a:r>
            <a:r>
              <a:rPr lang="en-US" altLang="ja-JP" dirty="0"/>
              <a:t>&lt;-predict(</a:t>
            </a:r>
            <a:r>
              <a:rPr lang="en-US" altLang="ja-JP" dirty="0" err="1"/>
              <a:t>iris.nnet,iris.test</a:t>
            </a:r>
            <a:r>
              <a:rPr lang="en-US" altLang="ja-JP" dirty="0"/>
              <a:t>[,-5],type="class")</a:t>
            </a:r>
          </a:p>
          <a:p>
            <a:r>
              <a:rPr lang="en-US" altLang="ja-JP" dirty="0"/>
              <a:t>&gt; table(</a:t>
            </a:r>
            <a:r>
              <a:rPr lang="en-US" altLang="ja-JP" dirty="0" err="1"/>
              <a:t>iris.test</a:t>
            </a:r>
            <a:r>
              <a:rPr lang="en-US" altLang="ja-JP" dirty="0"/>
              <a:t>[,5],</a:t>
            </a:r>
            <a:r>
              <a:rPr lang="en-US" altLang="ja-JP" dirty="0" err="1"/>
              <a:t>iris.nnetp</a:t>
            </a:r>
            <a:r>
              <a:rPr lang="en-US" altLang="ja-JP" dirty="0"/>
              <a:t>)</a:t>
            </a:r>
          </a:p>
          <a:p>
            <a:r>
              <a:rPr lang="en-US" altLang="ja-JP" dirty="0"/>
              <a:t>            </a:t>
            </a:r>
            <a:r>
              <a:rPr lang="en-US" altLang="ja-JP" dirty="0" err="1"/>
              <a:t>iris.nnetp</a:t>
            </a:r>
            <a:endParaRPr lang="en-US" altLang="ja-JP" dirty="0"/>
          </a:p>
          <a:p>
            <a:r>
              <a:rPr lang="en-US" altLang="ja-JP" dirty="0"/>
              <a:t>             </a:t>
            </a:r>
            <a:r>
              <a:rPr lang="en-US" altLang="ja-JP" dirty="0" smtClean="0"/>
              <a:t>	</a:t>
            </a:r>
            <a:r>
              <a:rPr lang="en-US" altLang="ja-JP" dirty="0" err="1" smtClean="0"/>
              <a:t>setosa</a:t>
            </a:r>
            <a:r>
              <a:rPr lang="en-US" altLang="ja-JP" dirty="0"/>
              <a:t> </a:t>
            </a:r>
            <a:r>
              <a:rPr lang="en-US" altLang="ja-JP" dirty="0" smtClean="0"/>
              <a:t>    </a:t>
            </a:r>
            <a:r>
              <a:rPr lang="en-US" altLang="ja-JP" dirty="0" err="1" smtClean="0"/>
              <a:t>versicolor</a:t>
            </a:r>
            <a:r>
              <a:rPr lang="en-US" altLang="ja-JP" dirty="0" smtClean="0"/>
              <a:t>     </a:t>
            </a:r>
            <a:r>
              <a:rPr lang="en-US" altLang="ja-JP" dirty="0" err="1" smtClean="0"/>
              <a:t>virginica</a:t>
            </a:r>
            <a:endParaRPr lang="en-US" altLang="ja-JP" dirty="0"/>
          </a:p>
          <a:p>
            <a:r>
              <a:rPr lang="en-US" altLang="ja-JP" dirty="0"/>
              <a:t>  </a:t>
            </a:r>
            <a:r>
              <a:rPr lang="en-US" altLang="ja-JP" dirty="0" err="1"/>
              <a:t>setosa</a:t>
            </a:r>
            <a:r>
              <a:rPr lang="en-US" altLang="ja-JP" dirty="0"/>
              <a:t>         25         </a:t>
            </a:r>
            <a:r>
              <a:rPr lang="en-US" altLang="ja-JP" dirty="0" smtClean="0"/>
              <a:t>     </a:t>
            </a:r>
            <a:r>
              <a:rPr lang="en-US" altLang="ja-JP" dirty="0"/>
              <a:t>0 </a:t>
            </a:r>
            <a:r>
              <a:rPr lang="en-US" altLang="ja-JP" dirty="0" smtClean="0"/>
              <a:t>                  </a:t>
            </a:r>
            <a:r>
              <a:rPr lang="en-US" altLang="ja-JP" dirty="0"/>
              <a:t>0</a:t>
            </a:r>
          </a:p>
          <a:p>
            <a:r>
              <a:rPr lang="en-US" altLang="ja-JP" dirty="0"/>
              <a:t>  </a:t>
            </a:r>
            <a:r>
              <a:rPr lang="en-US" altLang="ja-JP" dirty="0" err="1"/>
              <a:t>versicolor</a:t>
            </a:r>
            <a:r>
              <a:rPr lang="en-US" altLang="ja-JP" dirty="0"/>
              <a:t>   </a:t>
            </a:r>
            <a:r>
              <a:rPr lang="en-US" altLang="ja-JP" dirty="0" smtClean="0"/>
              <a:t> 0               23                 </a:t>
            </a:r>
            <a:r>
              <a:rPr lang="en-US" altLang="ja-JP" dirty="0"/>
              <a:t>2</a:t>
            </a:r>
          </a:p>
          <a:p>
            <a:r>
              <a:rPr lang="en-US" altLang="ja-JP" dirty="0"/>
              <a:t>  </a:t>
            </a:r>
            <a:r>
              <a:rPr lang="en-US" altLang="ja-JP" dirty="0" err="1"/>
              <a:t>virginica</a:t>
            </a:r>
            <a:r>
              <a:rPr lang="en-US" altLang="ja-JP" dirty="0"/>
              <a:t>      </a:t>
            </a:r>
            <a:r>
              <a:rPr lang="en-US" altLang="ja-JP" dirty="0" smtClean="0"/>
              <a:t> 0                0                 25</a:t>
            </a:r>
            <a:endParaRPr lang="en-US" altLang="ja-JP" dirty="0"/>
          </a:p>
        </p:txBody>
      </p:sp>
    </p:spTree>
    <p:extLst>
      <p:ext uri="{BB962C8B-B14F-4D97-AF65-F5344CB8AC3E}">
        <p14:creationId xmlns:p14="http://schemas.microsoft.com/office/powerpoint/2010/main" val="10522745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モデルの作成</a:t>
            </a:r>
            <a:endParaRPr kumimoji="1" lang="ja-JP" altLang="en-US" dirty="0"/>
          </a:p>
        </p:txBody>
      </p:sp>
      <p:sp>
        <p:nvSpPr>
          <p:cNvPr id="3" name="コンテンツ プレースホルダー 2"/>
          <p:cNvSpPr>
            <a:spLocks noGrp="1"/>
          </p:cNvSpPr>
          <p:nvPr>
            <p:ph idx="1"/>
          </p:nvPr>
        </p:nvSpPr>
        <p:spPr>
          <a:xfrm>
            <a:off x="437964" y="1340768"/>
            <a:ext cx="7620000" cy="4800600"/>
          </a:xfrm>
        </p:spPr>
        <p:txBody>
          <a:bodyPr/>
          <a:lstStyle/>
          <a:p>
            <a:r>
              <a:rPr kumimoji="1" lang="ja-JP" altLang="en-US" dirty="0" smtClean="0">
                <a:latin typeface="Cambria Math"/>
              </a:rPr>
              <a:t>作成した学習データを用いて予測・判別までを行う</a:t>
            </a:r>
            <a:endParaRPr kumimoji="1" lang="en-US" altLang="ja-JP" dirty="0" smtClean="0">
              <a:latin typeface="Cambria Math"/>
            </a:endParaRPr>
          </a:p>
        </p:txBody>
      </p:sp>
      <p:sp>
        <p:nvSpPr>
          <p:cNvPr id="6" name="テキスト ボックス 5"/>
          <p:cNvSpPr txBox="1"/>
          <p:nvPr/>
        </p:nvSpPr>
        <p:spPr>
          <a:xfrm>
            <a:off x="609654" y="2348880"/>
            <a:ext cx="7272808" cy="2860358"/>
          </a:xfrm>
          <a:prstGeom prst="roundRect">
            <a:avLst/>
          </a:prstGeom>
          <a:noFill/>
          <a:ln>
            <a:solidFill>
              <a:schemeClr val="tx1"/>
            </a:solidFill>
          </a:ln>
        </p:spPr>
        <p:txBody>
          <a:bodyPr wrap="square" rtlCol="0">
            <a:spAutoFit/>
          </a:bodyPr>
          <a:lstStyle/>
          <a:p>
            <a:r>
              <a:rPr lang="en-US" altLang="ja-JP" dirty="0"/>
              <a:t>&gt; library(</a:t>
            </a:r>
            <a:r>
              <a:rPr lang="en-US" altLang="ja-JP" dirty="0" err="1"/>
              <a:t>nnet</a:t>
            </a:r>
            <a:r>
              <a:rPr lang="en-US" altLang="ja-JP" dirty="0"/>
              <a:t>)</a:t>
            </a:r>
          </a:p>
          <a:p>
            <a:r>
              <a:rPr lang="en-US" altLang="ja-JP" dirty="0"/>
              <a:t>&gt; </a:t>
            </a:r>
            <a:r>
              <a:rPr lang="en-US" altLang="ja-JP" dirty="0" err="1"/>
              <a:t>iris.nnet</a:t>
            </a:r>
            <a:r>
              <a:rPr lang="en-US" altLang="ja-JP" dirty="0"/>
              <a:t>&lt;-</a:t>
            </a:r>
            <a:r>
              <a:rPr lang="en-US" altLang="ja-JP" dirty="0" err="1"/>
              <a:t>nnet</a:t>
            </a:r>
            <a:r>
              <a:rPr lang="en-US" altLang="ja-JP" dirty="0"/>
              <a:t>(</a:t>
            </a:r>
            <a:r>
              <a:rPr lang="en-US" altLang="ja-JP" dirty="0" err="1"/>
              <a:t>Species~.,size</a:t>
            </a:r>
            <a:r>
              <a:rPr lang="en-US" altLang="ja-JP" dirty="0"/>
              <a:t>=3,decay=0.1,data=</a:t>
            </a:r>
            <a:r>
              <a:rPr lang="en-US" altLang="ja-JP" dirty="0" err="1"/>
              <a:t>iris.train</a:t>
            </a:r>
            <a:r>
              <a:rPr lang="en-US" altLang="ja-JP" dirty="0"/>
              <a:t>)</a:t>
            </a:r>
          </a:p>
          <a:p>
            <a:r>
              <a:rPr lang="en-US" altLang="ja-JP" dirty="0" smtClean="0"/>
              <a:t>&gt; </a:t>
            </a:r>
            <a:r>
              <a:rPr lang="en-US" altLang="ja-JP" dirty="0" err="1"/>
              <a:t>iris.nnetp</a:t>
            </a:r>
            <a:r>
              <a:rPr lang="en-US" altLang="ja-JP" dirty="0"/>
              <a:t>&lt;-predict(</a:t>
            </a:r>
            <a:r>
              <a:rPr lang="en-US" altLang="ja-JP" dirty="0" err="1"/>
              <a:t>iris.nnet,iris.test</a:t>
            </a:r>
            <a:r>
              <a:rPr lang="en-US" altLang="ja-JP" dirty="0"/>
              <a:t>[,-5],type="class")</a:t>
            </a:r>
          </a:p>
          <a:p>
            <a:r>
              <a:rPr lang="en-US" altLang="ja-JP" dirty="0"/>
              <a:t>&gt; table(</a:t>
            </a:r>
            <a:r>
              <a:rPr lang="en-US" altLang="ja-JP" dirty="0" err="1"/>
              <a:t>iris.test</a:t>
            </a:r>
            <a:r>
              <a:rPr lang="en-US" altLang="ja-JP" dirty="0"/>
              <a:t>[,5],</a:t>
            </a:r>
            <a:r>
              <a:rPr lang="en-US" altLang="ja-JP" dirty="0" err="1"/>
              <a:t>iris.nnetp</a:t>
            </a:r>
            <a:r>
              <a:rPr lang="en-US" altLang="ja-JP" dirty="0"/>
              <a:t>)</a:t>
            </a:r>
          </a:p>
          <a:p>
            <a:r>
              <a:rPr lang="en-US" altLang="ja-JP" dirty="0"/>
              <a:t>            </a:t>
            </a:r>
            <a:r>
              <a:rPr lang="en-US" altLang="ja-JP" dirty="0" err="1"/>
              <a:t>iris.nnetp</a:t>
            </a:r>
            <a:endParaRPr lang="en-US" altLang="ja-JP" dirty="0"/>
          </a:p>
          <a:p>
            <a:r>
              <a:rPr lang="en-US" altLang="ja-JP" dirty="0"/>
              <a:t>             </a:t>
            </a:r>
            <a:r>
              <a:rPr lang="en-US" altLang="ja-JP" dirty="0" smtClean="0"/>
              <a:t>	</a:t>
            </a:r>
            <a:r>
              <a:rPr lang="en-US" altLang="ja-JP" dirty="0" err="1" smtClean="0"/>
              <a:t>setosa</a:t>
            </a:r>
            <a:r>
              <a:rPr lang="en-US" altLang="ja-JP" dirty="0"/>
              <a:t> </a:t>
            </a:r>
            <a:r>
              <a:rPr lang="en-US" altLang="ja-JP" dirty="0" smtClean="0"/>
              <a:t>    </a:t>
            </a:r>
            <a:r>
              <a:rPr lang="en-US" altLang="ja-JP" dirty="0" err="1" smtClean="0"/>
              <a:t>versicolor</a:t>
            </a:r>
            <a:r>
              <a:rPr lang="en-US" altLang="ja-JP" dirty="0" smtClean="0"/>
              <a:t>     </a:t>
            </a:r>
            <a:r>
              <a:rPr lang="en-US" altLang="ja-JP" dirty="0" err="1" smtClean="0"/>
              <a:t>virginica</a:t>
            </a:r>
            <a:endParaRPr lang="en-US" altLang="ja-JP" dirty="0"/>
          </a:p>
          <a:p>
            <a:r>
              <a:rPr lang="en-US" altLang="ja-JP" dirty="0"/>
              <a:t>  </a:t>
            </a:r>
            <a:r>
              <a:rPr lang="en-US" altLang="ja-JP" dirty="0" err="1"/>
              <a:t>setosa</a:t>
            </a:r>
            <a:r>
              <a:rPr lang="en-US" altLang="ja-JP" dirty="0"/>
              <a:t>         25         </a:t>
            </a:r>
            <a:r>
              <a:rPr lang="en-US" altLang="ja-JP" dirty="0" smtClean="0"/>
              <a:t>     </a:t>
            </a:r>
            <a:r>
              <a:rPr lang="en-US" altLang="ja-JP" dirty="0"/>
              <a:t>0 </a:t>
            </a:r>
            <a:r>
              <a:rPr lang="en-US" altLang="ja-JP" dirty="0" smtClean="0"/>
              <a:t>                  </a:t>
            </a:r>
            <a:r>
              <a:rPr lang="en-US" altLang="ja-JP" dirty="0"/>
              <a:t>0</a:t>
            </a:r>
          </a:p>
          <a:p>
            <a:r>
              <a:rPr lang="en-US" altLang="ja-JP" dirty="0"/>
              <a:t>  </a:t>
            </a:r>
            <a:r>
              <a:rPr lang="en-US" altLang="ja-JP" dirty="0" err="1"/>
              <a:t>versicolor</a:t>
            </a:r>
            <a:r>
              <a:rPr lang="en-US" altLang="ja-JP" dirty="0"/>
              <a:t>   </a:t>
            </a:r>
            <a:r>
              <a:rPr lang="en-US" altLang="ja-JP" dirty="0" smtClean="0"/>
              <a:t> 0               23                 </a:t>
            </a:r>
            <a:r>
              <a:rPr lang="en-US" altLang="ja-JP" dirty="0"/>
              <a:t>2</a:t>
            </a:r>
          </a:p>
          <a:p>
            <a:r>
              <a:rPr lang="en-US" altLang="ja-JP" dirty="0"/>
              <a:t>  </a:t>
            </a:r>
            <a:r>
              <a:rPr lang="en-US" altLang="ja-JP" dirty="0" err="1"/>
              <a:t>virginica</a:t>
            </a:r>
            <a:r>
              <a:rPr lang="en-US" altLang="ja-JP" dirty="0"/>
              <a:t>      </a:t>
            </a:r>
            <a:r>
              <a:rPr lang="en-US" altLang="ja-JP" dirty="0" smtClean="0"/>
              <a:t> 0                0                 25</a:t>
            </a:r>
            <a:endParaRPr lang="en-US" altLang="ja-JP" dirty="0"/>
          </a:p>
        </p:txBody>
      </p:sp>
      <p:sp>
        <p:nvSpPr>
          <p:cNvPr id="5" name="四角形吹き出し 4"/>
          <p:cNvSpPr/>
          <p:nvPr/>
        </p:nvSpPr>
        <p:spPr>
          <a:xfrm>
            <a:off x="4572000" y="1847320"/>
            <a:ext cx="2252368" cy="717584"/>
          </a:xfrm>
          <a:prstGeom prst="wedgeRectCallout">
            <a:avLst>
              <a:gd name="adj1" fmla="val -56195"/>
              <a:gd name="adj2" fmla="val 887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smtClean="0"/>
              <a:t>引数の値は経験に頼るしかない</a:t>
            </a:r>
            <a:endParaRPr lang="en-US" altLang="ja-JP" sz="2000" b="1" dirty="0" smtClean="0"/>
          </a:p>
        </p:txBody>
      </p:sp>
      <p:sp>
        <p:nvSpPr>
          <p:cNvPr id="7" name="四角形吹き出し 6"/>
          <p:cNvSpPr/>
          <p:nvPr/>
        </p:nvSpPr>
        <p:spPr>
          <a:xfrm>
            <a:off x="4860032" y="3501008"/>
            <a:ext cx="2808312" cy="717584"/>
          </a:xfrm>
          <a:prstGeom prst="wedgeRectCallout">
            <a:avLst>
              <a:gd name="adj1" fmla="val -56195"/>
              <a:gd name="adj2" fmla="val 887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b="1" dirty="0" smtClean="0"/>
              <a:t>75</a:t>
            </a:r>
            <a:r>
              <a:rPr lang="ja-JP" altLang="en-US" sz="2000" b="1" dirty="0" smtClean="0"/>
              <a:t>の個体のうち</a:t>
            </a:r>
            <a:r>
              <a:rPr lang="en-US" altLang="ja-JP" sz="2000" b="1" dirty="0" smtClean="0"/>
              <a:t>2</a:t>
            </a:r>
            <a:r>
              <a:rPr lang="ja-JP" altLang="en-US" sz="2000" b="1" dirty="0" smtClean="0"/>
              <a:t>つが誤認識されている</a:t>
            </a:r>
            <a:endParaRPr lang="en-US" altLang="ja-JP" sz="2000" b="1" dirty="0" smtClean="0"/>
          </a:p>
        </p:txBody>
      </p:sp>
    </p:spTree>
    <p:extLst>
      <p:ext uri="{BB962C8B-B14F-4D97-AF65-F5344CB8AC3E}">
        <p14:creationId xmlns:p14="http://schemas.microsoft.com/office/powerpoint/2010/main" val="16163054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457200" y="1600200"/>
            <a:ext cx="7620000" cy="4997152"/>
          </a:xfrm>
        </p:spPr>
        <p:txBody>
          <a:bodyPr>
            <a:noAutofit/>
          </a:bodyPr>
          <a:lstStyle/>
          <a:p>
            <a:r>
              <a:rPr lang="en-US" altLang="ja-JP" sz="2400" b="1" dirty="0" smtClean="0"/>
              <a:t>R</a:t>
            </a:r>
            <a:r>
              <a:rPr lang="ja-JP" altLang="en-US" sz="2400" b="1" dirty="0" err="1" smtClean="0"/>
              <a:t>に</a:t>
            </a:r>
            <a:r>
              <a:rPr lang="ja-JP" altLang="en-US" sz="2400" b="1" dirty="0" err="1" smtClean="0"/>
              <a:t>は</a:t>
            </a:r>
            <a:r>
              <a:rPr lang="ja-JP" altLang="en-US" sz="2400" b="1" dirty="0" smtClean="0"/>
              <a:t>機械学習を行うニューラルネットワークのモデルを作成することができる</a:t>
            </a:r>
            <a:endParaRPr lang="en-US" altLang="ja-JP" sz="2400" b="1" dirty="0" smtClean="0"/>
          </a:p>
          <a:p>
            <a:endParaRPr lang="en-US" altLang="ja-JP" sz="2400" b="1" dirty="0"/>
          </a:p>
          <a:p>
            <a:r>
              <a:rPr lang="ja-JP" altLang="en-US" sz="2400" b="1" dirty="0" smtClean="0"/>
              <a:t>引数の値は経験に</a:t>
            </a:r>
            <a:r>
              <a:rPr lang="ja-JP" altLang="en-US" sz="2400" b="1" dirty="0" smtClean="0"/>
              <a:t>頼り定めるので適切な値を定めるのはなかなか難しい</a:t>
            </a:r>
            <a:endParaRPr lang="en-US" altLang="ja-JP" sz="2400" b="1" dirty="0" smtClean="0"/>
          </a:p>
        </p:txBody>
      </p:sp>
    </p:spTree>
    <p:extLst>
      <p:ext uri="{BB962C8B-B14F-4D97-AF65-F5344CB8AC3E}">
        <p14:creationId xmlns:p14="http://schemas.microsoft.com/office/powerpoint/2010/main" val="77670008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ナチュラル">
  <a:themeElements>
    <a:clrScheme name="ナチュラル">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ナチュラル">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12774</TotalTime>
  <Words>1507</Words>
  <Application>Microsoft Office PowerPoint</Application>
  <PresentationFormat>画面に合わせる (4:3)</PresentationFormat>
  <Paragraphs>363</Paragraphs>
  <Slides>38</Slides>
  <Notes>0</Notes>
  <HiddenSlides>0</HiddenSlides>
  <MMClips>0</MMClips>
  <ScaleCrop>false</ScaleCrop>
  <HeadingPairs>
    <vt:vector size="4" baseType="variant">
      <vt:variant>
        <vt:lpstr>テーマ</vt:lpstr>
      </vt:variant>
      <vt:variant>
        <vt:i4>1</vt:i4>
      </vt:variant>
      <vt:variant>
        <vt:lpstr>スライド タイトル</vt:lpstr>
      </vt:variant>
      <vt:variant>
        <vt:i4>38</vt:i4>
      </vt:variant>
    </vt:vector>
  </HeadingPairs>
  <TitlesOfParts>
    <vt:vector size="39" baseType="lpstr">
      <vt:lpstr>ナチュラル</vt:lpstr>
      <vt:lpstr>Rによる データサイエンス10</vt:lpstr>
      <vt:lpstr>第Ⅱ部　Rによるデータ解析</vt:lpstr>
      <vt:lpstr>PowerPoint プレゼンテーション</vt:lpstr>
      <vt:lpstr>PowerPoint プレゼンテーション</vt:lpstr>
      <vt:lpstr>基本概念</vt:lpstr>
      <vt:lpstr>樹木モデルの目的</vt:lpstr>
      <vt:lpstr>樹木モデルの目的</vt:lpstr>
      <vt:lpstr>樹木モデルの特徴</vt:lpstr>
      <vt:lpstr>PowerPoint プレゼンテーション</vt:lpstr>
      <vt:lpstr>用語説明</vt:lpstr>
      <vt:lpstr>樹木モデル関数tree</vt:lpstr>
      <vt:lpstr>PowerPoint プレゼンテーション</vt:lpstr>
      <vt:lpstr>関数treeの分類木</vt:lpstr>
      <vt:lpstr>学習データを作成</vt:lpstr>
      <vt:lpstr>学習データを作成</vt:lpstr>
      <vt:lpstr>モデルのプロット</vt:lpstr>
      <vt:lpstr>モデルのプロット</vt:lpstr>
      <vt:lpstr>木の剪定</vt:lpstr>
      <vt:lpstr>木の剪定</vt:lpstr>
      <vt:lpstr>分割直線</vt:lpstr>
      <vt:lpstr>予測と判別</vt:lpstr>
      <vt:lpstr>予測と判別</vt:lpstr>
      <vt:lpstr>予測と判別</vt:lpstr>
      <vt:lpstr>PowerPoint プレゼンテーション</vt:lpstr>
      <vt:lpstr>関数treeの回帰木</vt:lpstr>
      <vt:lpstr>学習データを作成</vt:lpstr>
      <vt:lpstr>モデルのプロット</vt:lpstr>
      <vt:lpstr>モデルのプロット</vt:lpstr>
      <vt:lpstr>階段型回帰折れ線</vt:lpstr>
      <vt:lpstr>PowerPoint プレゼンテーション</vt:lpstr>
      <vt:lpstr>まとめ</vt:lpstr>
      <vt:lpstr>第Ⅱ部　Rによるデータ解析</vt:lpstr>
      <vt:lpstr>ニューラルネットワークとは</vt:lpstr>
      <vt:lpstr>ニューラルネットワークの 関数nnet</vt:lpstr>
      <vt:lpstr>用いるデータ</vt:lpstr>
      <vt:lpstr>モデルの作成</vt:lpstr>
      <vt:lpstr>モデルの作成</vt:lpstr>
      <vt:lpstr>まとめ</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Rによる データサイエンス</dc:title>
  <dc:creator>YY</dc:creator>
  <cp:lastModifiedBy>YY</cp:lastModifiedBy>
  <cp:revision>408</cp:revision>
  <dcterms:created xsi:type="dcterms:W3CDTF">2012-10-24T08:21:58Z</dcterms:created>
  <dcterms:modified xsi:type="dcterms:W3CDTF">2013-01-18T00:24:15Z</dcterms:modified>
</cp:coreProperties>
</file>