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4" r:id="rId9"/>
    <p:sldId id="263" r:id="rId10"/>
    <p:sldId id="265" r:id="rId1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3" d="100"/>
          <a:sy n="83" d="100"/>
        </p:scale>
        <p:origin x="-1421"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348BF25A-73AB-42E9-B469-8F3EA527EB99}" type="datetimeFigureOut">
              <a:rPr kumimoji="1" lang="ja-JP" altLang="en-US" smtClean="0"/>
              <a:t>2015/4/28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08D5CDB-1702-44FA-9B75-8B227C0A8D1D}" type="slidenum">
              <a:rPr kumimoji="1" lang="ja-JP" altLang="en-US" smtClean="0"/>
              <a:t>‹#›</a:t>
            </a:fld>
            <a:endParaRPr kumimoji="1" lang="ja-JP" altLang="en-US"/>
          </a:p>
        </p:txBody>
      </p:sp>
    </p:spTree>
    <p:extLst>
      <p:ext uri="{BB962C8B-B14F-4D97-AF65-F5344CB8AC3E}">
        <p14:creationId xmlns:p14="http://schemas.microsoft.com/office/powerpoint/2010/main" val="108369471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48BF25A-73AB-42E9-B469-8F3EA527EB99}" type="datetimeFigureOut">
              <a:rPr kumimoji="1" lang="ja-JP" altLang="en-US" smtClean="0"/>
              <a:t>2015/4/28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08D5CDB-1702-44FA-9B75-8B227C0A8D1D}" type="slidenum">
              <a:rPr kumimoji="1" lang="ja-JP" altLang="en-US" smtClean="0"/>
              <a:t>‹#›</a:t>
            </a:fld>
            <a:endParaRPr kumimoji="1" lang="ja-JP" altLang="en-US"/>
          </a:p>
        </p:txBody>
      </p:sp>
    </p:spTree>
    <p:extLst>
      <p:ext uri="{BB962C8B-B14F-4D97-AF65-F5344CB8AC3E}">
        <p14:creationId xmlns:p14="http://schemas.microsoft.com/office/powerpoint/2010/main" val="4179880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348BF25A-73AB-42E9-B469-8F3EA527EB99}" type="datetimeFigureOut">
              <a:rPr kumimoji="1" lang="ja-JP" altLang="en-US" smtClean="0"/>
              <a:t>2015/4/28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08D5CDB-1702-44FA-9B75-8B227C0A8D1D}" type="slidenum">
              <a:rPr kumimoji="1" lang="ja-JP" altLang="en-US" smtClean="0"/>
              <a:t>‹#›</a:t>
            </a:fld>
            <a:endParaRPr kumimoji="1" lang="ja-JP" altLang="en-US"/>
          </a:p>
        </p:txBody>
      </p:sp>
    </p:spTree>
    <p:extLst>
      <p:ext uri="{BB962C8B-B14F-4D97-AF65-F5344CB8AC3E}">
        <p14:creationId xmlns:p14="http://schemas.microsoft.com/office/powerpoint/2010/main" val="1327219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348BF25A-73AB-42E9-B469-8F3EA527EB99}" type="datetimeFigureOut">
              <a:rPr kumimoji="1" lang="ja-JP" altLang="en-US" smtClean="0"/>
              <a:t>2015/4/28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08D5CDB-1702-44FA-9B75-8B227C0A8D1D}" type="slidenum">
              <a:rPr kumimoji="1" lang="ja-JP" altLang="en-US" smtClean="0"/>
              <a:t>‹#›</a:t>
            </a:fld>
            <a:endParaRPr kumimoji="1" lang="ja-JP" altLang="en-US"/>
          </a:p>
        </p:txBody>
      </p:sp>
    </p:spTree>
    <p:extLst>
      <p:ext uri="{BB962C8B-B14F-4D97-AF65-F5344CB8AC3E}">
        <p14:creationId xmlns:p14="http://schemas.microsoft.com/office/powerpoint/2010/main" val="4162065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348BF25A-73AB-42E9-B469-8F3EA527EB99}" type="datetimeFigureOut">
              <a:rPr kumimoji="1" lang="ja-JP" altLang="en-US" smtClean="0"/>
              <a:t>2015/4/28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908D5CDB-1702-44FA-9B75-8B227C0A8D1D}" type="slidenum">
              <a:rPr kumimoji="1" lang="ja-JP" altLang="en-US" smtClean="0"/>
              <a:t>‹#›</a:t>
            </a:fld>
            <a:endParaRPr kumimoji="1" lang="ja-JP" altLang="en-US"/>
          </a:p>
        </p:txBody>
      </p:sp>
    </p:spTree>
    <p:extLst>
      <p:ext uri="{BB962C8B-B14F-4D97-AF65-F5344CB8AC3E}">
        <p14:creationId xmlns:p14="http://schemas.microsoft.com/office/powerpoint/2010/main" val="3294622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348BF25A-73AB-42E9-B469-8F3EA527EB99}" type="datetimeFigureOut">
              <a:rPr kumimoji="1" lang="ja-JP" altLang="en-US" smtClean="0"/>
              <a:t>2015/4/28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908D5CDB-1702-44FA-9B75-8B227C0A8D1D}" type="slidenum">
              <a:rPr kumimoji="1" lang="ja-JP" altLang="en-US" smtClean="0"/>
              <a:t>‹#›</a:t>
            </a:fld>
            <a:endParaRPr kumimoji="1" lang="ja-JP" altLang="en-US"/>
          </a:p>
        </p:txBody>
      </p:sp>
    </p:spTree>
    <p:extLst>
      <p:ext uri="{BB962C8B-B14F-4D97-AF65-F5344CB8AC3E}">
        <p14:creationId xmlns:p14="http://schemas.microsoft.com/office/powerpoint/2010/main" val="2712175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48BF25A-73AB-42E9-B469-8F3EA527EB99}" type="datetimeFigureOut">
              <a:rPr kumimoji="1" lang="ja-JP" altLang="en-US" smtClean="0"/>
              <a:t>2015/4/28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908D5CDB-1702-44FA-9B75-8B227C0A8D1D}" type="slidenum">
              <a:rPr kumimoji="1" lang="ja-JP" altLang="en-US" smtClean="0"/>
              <a:t>‹#›</a:t>
            </a:fld>
            <a:endParaRPr kumimoji="1" lang="ja-JP" altLang="en-US"/>
          </a:p>
        </p:txBody>
      </p:sp>
    </p:spTree>
    <p:extLst>
      <p:ext uri="{BB962C8B-B14F-4D97-AF65-F5344CB8AC3E}">
        <p14:creationId xmlns:p14="http://schemas.microsoft.com/office/powerpoint/2010/main" val="38847264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48BF25A-73AB-42E9-B469-8F3EA527EB99}" type="datetimeFigureOut">
              <a:rPr kumimoji="1" lang="ja-JP" altLang="en-US" smtClean="0"/>
              <a:t>2015/4/28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08D5CDB-1702-44FA-9B75-8B227C0A8D1D}" type="slidenum">
              <a:rPr kumimoji="1" lang="ja-JP" altLang="en-US" smtClean="0"/>
              <a:t>‹#›</a:t>
            </a:fld>
            <a:endParaRPr kumimoji="1" lang="ja-JP" altLang="en-US"/>
          </a:p>
        </p:txBody>
      </p:sp>
    </p:spTree>
    <p:extLst>
      <p:ext uri="{BB962C8B-B14F-4D97-AF65-F5344CB8AC3E}">
        <p14:creationId xmlns:p14="http://schemas.microsoft.com/office/powerpoint/2010/main" val="1748010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48BF25A-73AB-42E9-B469-8F3EA527EB99}" type="datetimeFigureOut">
              <a:rPr kumimoji="1" lang="ja-JP" altLang="en-US" smtClean="0"/>
              <a:t>2015/4/28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08D5CDB-1702-44FA-9B75-8B227C0A8D1D}" type="slidenum">
              <a:rPr kumimoji="1" lang="ja-JP" altLang="en-US" smtClean="0"/>
              <a:t>‹#›</a:t>
            </a:fld>
            <a:endParaRPr kumimoji="1" lang="ja-JP" altLang="en-US"/>
          </a:p>
        </p:txBody>
      </p:sp>
    </p:spTree>
    <p:extLst>
      <p:ext uri="{BB962C8B-B14F-4D97-AF65-F5344CB8AC3E}">
        <p14:creationId xmlns:p14="http://schemas.microsoft.com/office/powerpoint/2010/main" val="362261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48BF25A-73AB-42E9-B469-8F3EA527EB99}" type="datetimeFigureOut">
              <a:rPr kumimoji="1" lang="ja-JP" altLang="en-US" smtClean="0"/>
              <a:t>2015/4/28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08D5CDB-1702-44FA-9B75-8B227C0A8D1D}" type="slidenum">
              <a:rPr kumimoji="1" lang="ja-JP" altLang="en-US" smtClean="0"/>
              <a:t>‹#›</a:t>
            </a:fld>
            <a:endParaRPr kumimoji="1" lang="ja-JP" altLang="en-US"/>
          </a:p>
        </p:txBody>
      </p:sp>
    </p:spTree>
    <p:extLst>
      <p:ext uri="{BB962C8B-B14F-4D97-AF65-F5344CB8AC3E}">
        <p14:creationId xmlns:p14="http://schemas.microsoft.com/office/powerpoint/2010/main" val="273225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48BF25A-73AB-42E9-B469-8F3EA527EB99}" type="datetimeFigureOut">
              <a:rPr kumimoji="1" lang="ja-JP" altLang="en-US" smtClean="0"/>
              <a:t>2015/4/28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08D5CDB-1702-44FA-9B75-8B227C0A8D1D}" type="slidenum">
              <a:rPr kumimoji="1" lang="ja-JP" altLang="en-US" smtClean="0"/>
              <a:t>‹#›</a:t>
            </a:fld>
            <a:endParaRPr kumimoji="1" lang="ja-JP" altLang="en-US"/>
          </a:p>
        </p:txBody>
      </p:sp>
    </p:spTree>
    <p:extLst>
      <p:ext uri="{BB962C8B-B14F-4D97-AF65-F5344CB8AC3E}">
        <p14:creationId xmlns:p14="http://schemas.microsoft.com/office/powerpoint/2010/main" val="2196129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8BF25A-73AB-42E9-B469-8F3EA527EB99}" type="datetimeFigureOut">
              <a:rPr kumimoji="1" lang="ja-JP" altLang="en-US" smtClean="0"/>
              <a:t>2015/4/28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8D5CDB-1702-44FA-9B75-8B227C0A8D1D}" type="slidenum">
              <a:rPr kumimoji="1" lang="ja-JP" altLang="en-US" smtClean="0"/>
              <a:t>‹#›</a:t>
            </a:fld>
            <a:endParaRPr kumimoji="1" lang="ja-JP" altLang="en-US"/>
          </a:p>
        </p:txBody>
      </p:sp>
    </p:spTree>
    <p:extLst>
      <p:ext uri="{BB962C8B-B14F-4D97-AF65-F5344CB8AC3E}">
        <p14:creationId xmlns:p14="http://schemas.microsoft.com/office/powerpoint/2010/main" val="1213971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Techniques and Applications for Sentiment Analysis</a:t>
            </a:r>
            <a:endParaRPr kumimoji="1" lang="ja-JP" altLang="en-US" dirty="0"/>
          </a:p>
        </p:txBody>
      </p:sp>
      <p:sp>
        <p:nvSpPr>
          <p:cNvPr id="3" name="サブタイトル 2"/>
          <p:cNvSpPr>
            <a:spLocks noGrp="1"/>
          </p:cNvSpPr>
          <p:nvPr>
            <p:ph type="subTitle" idx="1"/>
          </p:nvPr>
        </p:nvSpPr>
        <p:spPr/>
        <p:txBody>
          <a:bodyPr/>
          <a:lstStyle/>
          <a:p>
            <a:r>
              <a:rPr kumimoji="1" lang="en-US" altLang="ja-JP" dirty="0" smtClean="0">
                <a:solidFill>
                  <a:schemeClr val="tx1"/>
                </a:solidFill>
              </a:rPr>
              <a:t>RONEN FELDMAN</a:t>
            </a:r>
            <a:endParaRPr kumimoji="1" lang="ja-JP" altLang="en-US" dirty="0">
              <a:solidFill>
                <a:schemeClr val="tx1"/>
              </a:solidFill>
            </a:endParaRPr>
          </a:p>
        </p:txBody>
      </p:sp>
      <p:sp>
        <p:nvSpPr>
          <p:cNvPr id="4" name="テキスト ボックス 3"/>
          <p:cNvSpPr txBox="1"/>
          <p:nvPr/>
        </p:nvSpPr>
        <p:spPr>
          <a:xfrm>
            <a:off x="5292080" y="188640"/>
            <a:ext cx="3744416" cy="923330"/>
          </a:xfrm>
          <a:prstGeom prst="rect">
            <a:avLst/>
          </a:prstGeom>
          <a:noFill/>
        </p:spPr>
        <p:txBody>
          <a:bodyPr wrap="square" rtlCol="0">
            <a:spAutoFit/>
          </a:bodyPr>
          <a:lstStyle/>
          <a:p>
            <a:pPr algn="r"/>
            <a:r>
              <a:rPr lang="en-US" altLang="ja-JP" dirty="0" smtClean="0"/>
              <a:t>Communications of the ACM</a:t>
            </a:r>
          </a:p>
          <a:p>
            <a:pPr algn="r"/>
            <a:r>
              <a:rPr lang="en-US" altLang="ja-JP" dirty="0" smtClean="0"/>
              <a:t>Volume 56 Issue 4, April 2013</a:t>
            </a:r>
          </a:p>
          <a:p>
            <a:pPr algn="r"/>
            <a:r>
              <a:rPr lang="en-US" altLang="ja-JP" dirty="0" smtClean="0"/>
              <a:t>pages 82-89</a:t>
            </a:r>
            <a:endParaRPr kumimoji="1" lang="ja-JP" altLang="en-US" dirty="0"/>
          </a:p>
        </p:txBody>
      </p:sp>
    </p:spTree>
    <p:extLst>
      <p:ext uri="{BB962C8B-B14F-4D97-AF65-F5344CB8AC3E}">
        <p14:creationId xmlns:p14="http://schemas.microsoft.com/office/powerpoint/2010/main" val="21510548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Sentiment Analysis</a:t>
            </a:r>
            <a:r>
              <a:rPr kumimoji="1" lang="ja-JP" altLang="en-US" dirty="0" smtClean="0"/>
              <a:t>とは</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コメントなどから著者がどのような意見をもつのか汲みとる分析</a:t>
            </a:r>
            <a:endParaRPr kumimoji="1" lang="en-US" altLang="ja-JP" dirty="0" smtClean="0"/>
          </a:p>
          <a:p>
            <a:r>
              <a:rPr lang="ja-JP" altLang="en-US" dirty="0" smtClean="0"/>
              <a:t>意思決定を行う際，人の意見に左右されることが多い．</a:t>
            </a:r>
            <a:endParaRPr lang="en-US" altLang="ja-JP" dirty="0" smtClean="0"/>
          </a:p>
          <a:p>
            <a:pPr lvl="1"/>
            <a:r>
              <a:rPr kumimoji="1" lang="ja-JP" altLang="en-US" dirty="0" smtClean="0"/>
              <a:t>マネージメントやマーケティングでも注目されている分野である</a:t>
            </a:r>
            <a:endParaRPr kumimoji="1" lang="ja-JP" altLang="en-US" dirty="0"/>
          </a:p>
        </p:txBody>
      </p:sp>
    </p:spTree>
    <p:extLst>
      <p:ext uri="{BB962C8B-B14F-4D97-AF65-F5344CB8AC3E}">
        <p14:creationId xmlns:p14="http://schemas.microsoft.com/office/powerpoint/2010/main" val="36745010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本レビュー記事では</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すべてを部分をカバーすることができないので，次の</a:t>
            </a:r>
            <a:r>
              <a:rPr lang="en-US" altLang="ja-JP" dirty="0" smtClean="0"/>
              <a:t>5</a:t>
            </a:r>
            <a:r>
              <a:rPr lang="ja-JP" altLang="en-US" dirty="0" err="1" smtClean="0"/>
              <a:t>つの</a:t>
            </a:r>
            <a:r>
              <a:rPr lang="ja-JP" altLang="en-US" dirty="0" smtClean="0"/>
              <a:t>観点での分析を説明</a:t>
            </a:r>
            <a:endParaRPr lang="en-US" altLang="ja-JP" dirty="0" smtClean="0"/>
          </a:p>
          <a:p>
            <a:pPr lvl="1"/>
            <a:r>
              <a:rPr kumimoji="1" lang="en-US" altLang="ja-JP" dirty="0" smtClean="0"/>
              <a:t>Document-level sentiment analysis</a:t>
            </a:r>
          </a:p>
          <a:p>
            <a:pPr lvl="1"/>
            <a:r>
              <a:rPr lang="en-US" altLang="ja-JP" dirty="0" smtClean="0"/>
              <a:t>Sentence-level </a:t>
            </a:r>
            <a:r>
              <a:rPr lang="en-US" altLang="ja-JP" dirty="0"/>
              <a:t>sentiment analysis</a:t>
            </a:r>
          </a:p>
          <a:p>
            <a:pPr lvl="1"/>
            <a:r>
              <a:rPr lang="en-US" altLang="ja-JP" dirty="0" smtClean="0"/>
              <a:t>Aspect-based </a:t>
            </a:r>
            <a:r>
              <a:rPr lang="en-US" altLang="ja-JP" dirty="0"/>
              <a:t>sentiment analysis</a:t>
            </a:r>
          </a:p>
          <a:p>
            <a:pPr lvl="1"/>
            <a:r>
              <a:rPr lang="en-US" altLang="ja-JP" dirty="0" smtClean="0"/>
              <a:t>Comparative </a:t>
            </a:r>
            <a:r>
              <a:rPr lang="en-US" altLang="ja-JP" dirty="0"/>
              <a:t>sentiment analysis</a:t>
            </a:r>
          </a:p>
          <a:p>
            <a:pPr lvl="1"/>
            <a:r>
              <a:rPr lang="en-US" altLang="ja-JP" dirty="0" smtClean="0"/>
              <a:t>Sentiment lexicon acquisition</a:t>
            </a:r>
            <a:endParaRPr lang="en-US" altLang="ja-JP" dirty="0"/>
          </a:p>
          <a:p>
            <a:pPr lvl="1"/>
            <a:endParaRPr kumimoji="1" lang="ja-JP" altLang="en-US" dirty="0"/>
          </a:p>
        </p:txBody>
      </p:sp>
    </p:spTree>
    <p:extLst>
      <p:ext uri="{BB962C8B-B14F-4D97-AF65-F5344CB8AC3E}">
        <p14:creationId xmlns:p14="http://schemas.microsoft.com/office/powerpoint/2010/main" val="29695344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Sentiment Analysis</a:t>
            </a:r>
            <a:r>
              <a:rPr lang="ja-JP" altLang="en-US" dirty="0" smtClean="0"/>
              <a:t>の構成</a:t>
            </a:r>
            <a:endParaRPr kumimoji="1" lang="ja-JP" altLang="en-US" dirty="0"/>
          </a:p>
        </p:txBody>
      </p:sp>
      <p:pic>
        <p:nvPicPr>
          <p:cNvPr id="4" name="図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1283773"/>
            <a:ext cx="7128792" cy="5385587"/>
          </a:xfrm>
          <a:prstGeom prst="rect">
            <a:avLst/>
          </a:prstGeom>
        </p:spPr>
      </p:pic>
    </p:spTree>
    <p:extLst>
      <p:ext uri="{BB962C8B-B14F-4D97-AF65-F5344CB8AC3E}">
        <p14:creationId xmlns:p14="http://schemas.microsoft.com/office/powerpoint/2010/main" val="24290781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Document-level sentiment </a:t>
            </a:r>
            <a:r>
              <a:rPr lang="en-US" altLang="ja-JP" dirty="0" smtClean="0"/>
              <a:t>analysis</a:t>
            </a:r>
            <a:endParaRPr kumimoji="1" lang="ja-JP" altLang="en-US" dirty="0"/>
          </a:p>
        </p:txBody>
      </p:sp>
      <p:sp>
        <p:nvSpPr>
          <p:cNvPr id="3" name="コンテンツ プレースホルダー 2"/>
          <p:cNvSpPr>
            <a:spLocks noGrp="1"/>
          </p:cNvSpPr>
          <p:nvPr>
            <p:ph idx="1"/>
          </p:nvPr>
        </p:nvSpPr>
        <p:spPr>
          <a:xfrm>
            <a:off x="457200" y="1600200"/>
            <a:ext cx="8229600" cy="5069160"/>
          </a:xfrm>
        </p:spPr>
        <p:txBody>
          <a:bodyPr/>
          <a:lstStyle/>
          <a:p>
            <a:r>
              <a:rPr kumimoji="1" lang="ja-JP" altLang="en-US" dirty="0" smtClean="0"/>
              <a:t>最もシンプルな</a:t>
            </a:r>
            <a:r>
              <a:rPr kumimoji="1" lang="en-US" altLang="ja-JP" dirty="0" smtClean="0"/>
              <a:t>sentiment analysis</a:t>
            </a:r>
          </a:p>
          <a:p>
            <a:r>
              <a:rPr lang="ja-JP" altLang="en-US" dirty="0" smtClean="0"/>
              <a:t>ひとつのドキュメントにはひとつの意見しか含まれていないという仮定での分析</a:t>
            </a:r>
            <a:endParaRPr lang="en-US" altLang="ja-JP" dirty="0" smtClean="0"/>
          </a:p>
          <a:p>
            <a:pPr lvl="1"/>
            <a:r>
              <a:rPr kumimoji="1" lang="en-US" altLang="ja-JP" dirty="0" smtClean="0"/>
              <a:t>Supervised approach</a:t>
            </a:r>
            <a:r>
              <a:rPr kumimoji="1" lang="ja-JP" altLang="en-US" dirty="0" smtClean="0"/>
              <a:t>（教師あり）</a:t>
            </a:r>
            <a:endParaRPr kumimoji="1" lang="en-US" altLang="ja-JP" dirty="0" smtClean="0"/>
          </a:p>
          <a:p>
            <a:pPr lvl="2"/>
            <a:r>
              <a:rPr lang="ja-JP" altLang="en-US" dirty="0" smtClean="0"/>
              <a:t>トレーニングデータによるクラス分け</a:t>
            </a:r>
            <a:endParaRPr lang="en-US" altLang="ja-JP" dirty="0" smtClean="0"/>
          </a:p>
          <a:p>
            <a:pPr lvl="2"/>
            <a:r>
              <a:rPr lang="en-US" altLang="ja-JP" dirty="0" smtClean="0"/>
              <a:t>SVM, Naïve Bayes, Logistic Regression</a:t>
            </a:r>
            <a:endParaRPr lang="en-US" altLang="ja-JP" dirty="0"/>
          </a:p>
          <a:p>
            <a:pPr lvl="1"/>
            <a:r>
              <a:rPr kumimoji="1" lang="en-US" altLang="ja-JP" dirty="0" smtClean="0"/>
              <a:t>Unsupervised approach</a:t>
            </a:r>
            <a:r>
              <a:rPr kumimoji="1" lang="ja-JP" altLang="en-US" dirty="0" smtClean="0"/>
              <a:t>（教師なし）</a:t>
            </a:r>
            <a:endParaRPr kumimoji="1" lang="en-US" altLang="ja-JP" dirty="0" smtClean="0"/>
          </a:p>
          <a:p>
            <a:pPr lvl="2"/>
            <a:r>
              <a:rPr lang="ja-JP" altLang="en-US" dirty="0" smtClean="0"/>
              <a:t>フレーズの平均値によって分類する</a:t>
            </a:r>
            <a:endParaRPr lang="en-US" altLang="ja-JP" dirty="0" smtClean="0"/>
          </a:p>
          <a:p>
            <a:pPr lvl="2"/>
            <a:r>
              <a:rPr kumimoji="1" lang="en-US" altLang="ja-JP" dirty="0" smtClean="0"/>
              <a:t>Point-wise Mutual Information</a:t>
            </a:r>
          </a:p>
          <a:p>
            <a:r>
              <a:rPr lang="en-US" altLang="ja-JP" dirty="0" smtClean="0"/>
              <a:t>positive or negative </a:t>
            </a:r>
            <a:r>
              <a:rPr lang="ja-JP" altLang="en-US" dirty="0" smtClean="0"/>
              <a:t>の</a:t>
            </a:r>
            <a:r>
              <a:rPr lang="en-US" altLang="ja-JP" dirty="0" smtClean="0"/>
              <a:t>2</a:t>
            </a:r>
            <a:r>
              <a:rPr lang="ja-JP" altLang="en-US" dirty="0" smtClean="0"/>
              <a:t>値分類</a:t>
            </a:r>
            <a:endParaRPr kumimoji="1" lang="en-US" altLang="ja-JP" dirty="0" smtClean="0"/>
          </a:p>
          <a:p>
            <a:pPr lvl="2"/>
            <a:endParaRPr kumimoji="1" lang="ja-JP" altLang="en-US" dirty="0"/>
          </a:p>
        </p:txBody>
      </p:sp>
    </p:spTree>
    <p:extLst>
      <p:ext uri="{BB962C8B-B14F-4D97-AF65-F5344CB8AC3E}">
        <p14:creationId xmlns:p14="http://schemas.microsoft.com/office/powerpoint/2010/main" val="28089701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Sentence-level sentiment </a:t>
            </a:r>
            <a:r>
              <a:rPr lang="en-US" altLang="ja-JP" dirty="0" smtClean="0"/>
              <a:t>analysis</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ひと</a:t>
            </a:r>
            <a:r>
              <a:rPr kumimoji="1" lang="ja-JP" altLang="en-US" dirty="0" smtClean="0"/>
              <a:t>つの文書に複数の意見が含まれる</a:t>
            </a:r>
            <a:endParaRPr kumimoji="1" lang="en-US" altLang="ja-JP" dirty="0" smtClean="0"/>
          </a:p>
          <a:p>
            <a:r>
              <a:rPr kumimoji="1" lang="ja-JP" altLang="en-US" dirty="0" smtClean="0"/>
              <a:t>よりきめ細かい分析を行いたい時の分析</a:t>
            </a:r>
            <a:endParaRPr kumimoji="1" lang="en-US" altLang="ja-JP" dirty="0" smtClean="0"/>
          </a:p>
          <a:p>
            <a:r>
              <a:rPr lang="ja-JP" altLang="en-US" dirty="0" smtClean="0"/>
              <a:t>分析前に主観的か客観的なデータか決定する必要がある</a:t>
            </a:r>
            <a:endParaRPr lang="en-US" altLang="ja-JP" dirty="0" smtClean="0"/>
          </a:p>
          <a:p>
            <a:pPr lvl="1"/>
            <a:r>
              <a:rPr kumimoji="1" lang="ja-JP" altLang="en-US" dirty="0" smtClean="0"/>
              <a:t>いくつかのアプローチは客観的なセンテンスに適用することは難しいため</a:t>
            </a:r>
            <a:endParaRPr kumimoji="1" lang="en-US" altLang="ja-JP" dirty="0" smtClean="0"/>
          </a:p>
          <a:p>
            <a:endParaRPr kumimoji="1" lang="en-US" altLang="ja-JP" dirty="0" smtClean="0"/>
          </a:p>
          <a:p>
            <a:endParaRPr kumimoji="1" lang="ja-JP" altLang="en-US" dirty="0"/>
          </a:p>
        </p:txBody>
      </p:sp>
    </p:spTree>
    <p:extLst>
      <p:ext uri="{BB962C8B-B14F-4D97-AF65-F5344CB8AC3E}">
        <p14:creationId xmlns:p14="http://schemas.microsoft.com/office/powerpoint/2010/main" val="19486826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dirty="0"/>
              <a:t>Aspect-based sentiment </a:t>
            </a:r>
            <a:r>
              <a:rPr lang="en-US" altLang="ja-JP" dirty="0" smtClean="0"/>
              <a:t>analysis</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前</a:t>
            </a:r>
            <a:r>
              <a:rPr kumimoji="1" lang="en-US" altLang="ja-JP" dirty="0" smtClean="0"/>
              <a:t>2</a:t>
            </a:r>
            <a:r>
              <a:rPr kumimoji="1" lang="ja-JP" altLang="en-US" dirty="0" err="1" smtClean="0"/>
              <a:t>つの</a:t>
            </a:r>
            <a:r>
              <a:rPr kumimoji="1" lang="ja-JP" altLang="en-US" dirty="0" smtClean="0"/>
              <a:t>分析は全ての文書に対して行なえる分析である</a:t>
            </a:r>
            <a:endParaRPr kumimoji="1" lang="en-US" altLang="ja-JP" dirty="0" smtClean="0"/>
          </a:p>
          <a:p>
            <a:r>
              <a:rPr lang="ja-JP" altLang="en-US" dirty="0" smtClean="0"/>
              <a:t>人々はあるテーマに沿って発言している場面も多いので，そのテーマに沿った分析が必要</a:t>
            </a:r>
            <a:endParaRPr lang="en-US" altLang="ja-JP" dirty="0" smtClean="0"/>
          </a:p>
          <a:p>
            <a:r>
              <a:rPr kumimoji="1" lang="ja-JP" altLang="en-US" dirty="0" smtClean="0"/>
              <a:t>“</a:t>
            </a:r>
            <a:r>
              <a:rPr kumimoji="1" lang="en-US" altLang="ja-JP" dirty="0" smtClean="0"/>
              <a:t>this phone is too heavy</a:t>
            </a:r>
            <a:r>
              <a:rPr kumimoji="1" lang="ja-JP" altLang="en-US" dirty="0" smtClean="0"/>
              <a:t>”</a:t>
            </a:r>
            <a:endParaRPr kumimoji="1" lang="en-US" altLang="ja-JP" dirty="0" smtClean="0"/>
          </a:p>
          <a:p>
            <a:endParaRPr kumimoji="1" lang="ja-JP" altLang="en-US" dirty="0"/>
          </a:p>
        </p:txBody>
      </p:sp>
    </p:spTree>
    <p:extLst>
      <p:ext uri="{BB962C8B-B14F-4D97-AF65-F5344CB8AC3E}">
        <p14:creationId xmlns:p14="http://schemas.microsoft.com/office/powerpoint/2010/main" val="3940456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a:t>Comparative sentiment </a:t>
            </a:r>
            <a:r>
              <a:rPr lang="en-US" altLang="ja-JP" dirty="0" smtClean="0"/>
              <a:t>analysis</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比較している表現において，どちらが良い評価か悪い評価かの分析</a:t>
            </a:r>
            <a:endParaRPr lang="en-US" altLang="ja-JP" dirty="0" smtClean="0"/>
          </a:p>
          <a:p>
            <a:r>
              <a:rPr lang="ja-JP" altLang="en-US" dirty="0" smtClean="0"/>
              <a:t>少ない単語で検知することができる</a:t>
            </a:r>
            <a:endParaRPr lang="en-US" altLang="ja-JP" dirty="0" smtClean="0"/>
          </a:p>
          <a:p>
            <a:pPr lvl="1"/>
            <a:r>
              <a:rPr lang="ja-JP" altLang="en-US" dirty="0" smtClean="0"/>
              <a:t>比較級：</a:t>
            </a:r>
            <a:r>
              <a:rPr lang="en-US" altLang="ja-JP" dirty="0" smtClean="0"/>
              <a:t>more, less, -</a:t>
            </a:r>
            <a:r>
              <a:rPr lang="en-US" altLang="ja-JP" dirty="0" err="1" smtClean="0"/>
              <a:t>er</a:t>
            </a:r>
            <a:endParaRPr lang="en-US" altLang="ja-JP" dirty="0" smtClean="0"/>
          </a:p>
          <a:p>
            <a:pPr lvl="1"/>
            <a:r>
              <a:rPr lang="ja-JP" altLang="en-US" dirty="0" smtClean="0"/>
              <a:t>最上級：</a:t>
            </a:r>
            <a:r>
              <a:rPr lang="en-US" altLang="ja-JP" dirty="0" smtClean="0"/>
              <a:t>most, least, -</a:t>
            </a:r>
            <a:r>
              <a:rPr lang="en-US" altLang="ja-JP" dirty="0" err="1" smtClean="0"/>
              <a:t>est</a:t>
            </a:r>
            <a:endParaRPr lang="en-US" altLang="ja-JP" dirty="0" smtClean="0"/>
          </a:p>
          <a:p>
            <a:pPr lvl="1"/>
            <a:r>
              <a:rPr lang="en-US" altLang="ja-JP" dirty="0" smtClean="0"/>
              <a:t>favor, exceed, than, superior, inferior</a:t>
            </a:r>
          </a:p>
          <a:p>
            <a:pPr marL="0" indent="0">
              <a:buNone/>
            </a:pPr>
            <a:r>
              <a:rPr lang="en-US" altLang="ja-JP" dirty="0" smtClean="0"/>
              <a:t> </a:t>
            </a:r>
          </a:p>
          <a:p>
            <a:endParaRPr kumimoji="1" lang="en-US" altLang="ja-JP" dirty="0"/>
          </a:p>
          <a:p>
            <a:endParaRPr kumimoji="1" lang="ja-JP" altLang="en-US" dirty="0"/>
          </a:p>
        </p:txBody>
      </p:sp>
    </p:spTree>
    <p:extLst>
      <p:ext uri="{BB962C8B-B14F-4D97-AF65-F5344CB8AC3E}">
        <p14:creationId xmlns:p14="http://schemas.microsoft.com/office/powerpoint/2010/main" val="7682281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Sentiment lexicon acquisition</a:t>
            </a:r>
          </a:p>
        </p:txBody>
      </p:sp>
      <p:sp>
        <p:nvSpPr>
          <p:cNvPr id="3" name="コンテンツ プレースホルダー 2"/>
          <p:cNvSpPr>
            <a:spLocks noGrp="1"/>
          </p:cNvSpPr>
          <p:nvPr>
            <p:ph idx="1"/>
          </p:nvPr>
        </p:nvSpPr>
        <p:spPr/>
        <p:txBody>
          <a:bodyPr/>
          <a:lstStyle/>
          <a:p>
            <a:r>
              <a:rPr kumimoji="1" lang="ja-JP" altLang="en-US" dirty="0" smtClean="0"/>
              <a:t>どのようにして意味付けした単語のリストを取得するのか</a:t>
            </a:r>
            <a:endParaRPr kumimoji="1" lang="en-US" altLang="ja-JP" dirty="0" smtClean="0"/>
          </a:p>
          <a:p>
            <a:r>
              <a:rPr lang="en-US" altLang="ja-JP" dirty="0" smtClean="0"/>
              <a:t>3</a:t>
            </a:r>
            <a:r>
              <a:rPr lang="ja-JP" altLang="en-US" dirty="0" err="1" smtClean="0"/>
              <a:t>つの</a:t>
            </a:r>
            <a:r>
              <a:rPr lang="ja-JP" altLang="en-US" dirty="0" smtClean="0"/>
              <a:t>方法を紹介</a:t>
            </a:r>
            <a:endParaRPr lang="en-US" altLang="ja-JP" dirty="0" smtClean="0"/>
          </a:p>
          <a:p>
            <a:pPr lvl="1"/>
            <a:r>
              <a:rPr lang="ja-JP" altLang="en-US" dirty="0" smtClean="0"/>
              <a:t>手作業による分類</a:t>
            </a:r>
            <a:endParaRPr lang="en-US" altLang="ja-JP" dirty="0" smtClean="0"/>
          </a:p>
          <a:p>
            <a:pPr lvl="1"/>
            <a:r>
              <a:rPr kumimoji="1" lang="ja-JP" altLang="en-US" dirty="0" smtClean="0"/>
              <a:t>辞書に基づいた分類</a:t>
            </a:r>
            <a:endParaRPr kumimoji="1" lang="en-US" altLang="ja-JP" dirty="0" smtClean="0"/>
          </a:p>
          <a:p>
            <a:pPr lvl="2"/>
            <a:r>
              <a:rPr kumimoji="1" lang="en-US" altLang="ja-JP" dirty="0" smtClean="0"/>
              <a:t>WordNet</a:t>
            </a:r>
            <a:r>
              <a:rPr kumimoji="1" lang="ja-JP" altLang="en-US" dirty="0" smtClean="0"/>
              <a:t>などを用いる</a:t>
            </a:r>
            <a:endParaRPr kumimoji="1" lang="en-US" altLang="ja-JP" dirty="0" smtClean="0"/>
          </a:p>
          <a:p>
            <a:pPr lvl="1"/>
            <a:r>
              <a:rPr lang="en-US" altLang="ja-JP" dirty="0" smtClean="0"/>
              <a:t>corpus</a:t>
            </a:r>
            <a:r>
              <a:rPr lang="ja-JP" altLang="en-US" dirty="0" smtClean="0"/>
              <a:t>に基づいた分類</a:t>
            </a:r>
            <a:endParaRPr lang="en-US" altLang="ja-JP" dirty="0" smtClean="0"/>
          </a:p>
          <a:p>
            <a:pPr lvl="1"/>
            <a:endParaRPr kumimoji="1" lang="ja-JP" altLang="en-US" dirty="0"/>
          </a:p>
        </p:txBody>
      </p:sp>
    </p:spTree>
    <p:extLst>
      <p:ext uri="{BB962C8B-B14F-4D97-AF65-F5344CB8AC3E}">
        <p14:creationId xmlns:p14="http://schemas.microsoft.com/office/powerpoint/2010/main" val="3609492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sentiment analysis </a:t>
            </a:r>
            <a:r>
              <a:rPr kumimoji="1" lang="ja-JP" altLang="en-US" dirty="0" smtClean="0"/>
              <a:t>における課題</a:t>
            </a:r>
            <a:endParaRPr kumimoji="1" lang="ja-JP" altLang="en-US" dirty="0"/>
          </a:p>
        </p:txBody>
      </p:sp>
      <p:sp>
        <p:nvSpPr>
          <p:cNvPr id="3" name="コンテンツ プレースホルダー 2"/>
          <p:cNvSpPr>
            <a:spLocks noGrp="1"/>
          </p:cNvSpPr>
          <p:nvPr>
            <p:ph idx="1"/>
          </p:nvPr>
        </p:nvSpPr>
        <p:spPr>
          <a:xfrm>
            <a:off x="457200" y="1600200"/>
            <a:ext cx="8229600" cy="4925144"/>
          </a:xfrm>
        </p:spPr>
        <p:txBody>
          <a:bodyPr>
            <a:normAutofit/>
          </a:bodyPr>
          <a:lstStyle/>
          <a:p>
            <a:r>
              <a:rPr kumimoji="1" lang="ja-JP" altLang="en-US" dirty="0" smtClean="0"/>
              <a:t>テーマごとの特有の単語があるので，区別することが難しい</a:t>
            </a:r>
            <a:endParaRPr kumimoji="1" lang="en-US" altLang="ja-JP" dirty="0" smtClean="0"/>
          </a:p>
          <a:p>
            <a:pPr lvl="1"/>
            <a:r>
              <a:rPr lang="ja-JP" altLang="en-US" dirty="0" smtClean="0"/>
              <a:t>“</a:t>
            </a:r>
            <a:r>
              <a:rPr lang="en-US" altLang="ja-JP" dirty="0" smtClean="0"/>
              <a:t>battery life</a:t>
            </a:r>
            <a:r>
              <a:rPr lang="ja-JP" altLang="en-US" dirty="0" smtClean="0"/>
              <a:t>”，“</a:t>
            </a:r>
            <a:r>
              <a:rPr lang="en-US" altLang="ja-JP" dirty="0" smtClean="0"/>
              <a:t>power usage</a:t>
            </a:r>
            <a:r>
              <a:rPr lang="ja-JP" altLang="en-US" dirty="0" smtClean="0"/>
              <a:t>”</a:t>
            </a:r>
            <a:endParaRPr lang="en-US" altLang="ja-JP" dirty="0" smtClean="0"/>
          </a:p>
          <a:p>
            <a:r>
              <a:rPr lang="ja-JP" altLang="en-US" dirty="0" smtClean="0"/>
              <a:t>皮肉には</a:t>
            </a:r>
            <a:r>
              <a:rPr lang="ja-JP" altLang="en-US" dirty="0" smtClean="0"/>
              <a:t>どう対処するか</a:t>
            </a:r>
            <a:endParaRPr lang="en-US" altLang="ja-JP" dirty="0" smtClean="0"/>
          </a:p>
          <a:p>
            <a:r>
              <a:rPr lang="ja-JP" altLang="en-US" dirty="0" smtClean="0"/>
              <a:t>ノイズに弱い</a:t>
            </a:r>
            <a:endParaRPr lang="en-US" altLang="ja-JP" dirty="0" smtClean="0"/>
          </a:p>
          <a:p>
            <a:pPr lvl="1"/>
            <a:r>
              <a:rPr kumimoji="1" lang="ja-JP" altLang="en-US" dirty="0"/>
              <a:t>スペルミス</a:t>
            </a:r>
            <a:r>
              <a:rPr kumimoji="1" lang="ja-JP" altLang="en-US" dirty="0" smtClean="0"/>
              <a:t>，文法</a:t>
            </a:r>
            <a:r>
              <a:rPr lang="ja-JP" altLang="en-US" dirty="0" smtClean="0"/>
              <a:t>ミス，スラング</a:t>
            </a:r>
            <a:endParaRPr lang="en-US" altLang="ja-JP" dirty="0" smtClean="0"/>
          </a:p>
          <a:p>
            <a:r>
              <a:rPr kumimoji="1" lang="ja-JP" altLang="en-US" dirty="0" smtClean="0"/>
              <a:t>客観的なセンテンスを分析するアルゴリズムはあまりない</a:t>
            </a:r>
            <a:endParaRPr kumimoji="1" lang="en-US" altLang="ja-JP" dirty="0" smtClean="0"/>
          </a:p>
          <a:p>
            <a:pPr lvl="1"/>
            <a:r>
              <a:rPr lang="ja-JP" altLang="en-US" dirty="0"/>
              <a:t>ニュース</a:t>
            </a:r>
            <a:r>
              <a:rPr kumimoji="1" lang="ja-JP" altLang="en-US" dirty="0" smtClean="0"/>
              <a:t>記事を分析する際に必要</a:t>
            </a:r>
            <a:endParaRPr kumimoji="1" lang="ja-JP" altLang="en-US" dirty="0"/>
          </a:p>
        </p:txBody>
      </p:sp>
    </p:spTree>
    <p:extLst>
      <p:ext uri="{BB962C8B-B14F-4D97-AF65-F5344CB8AC3E}">
        <p14:creationId xmlns:p14="http://schemas.microsoft.com/office/powerpoint/2010/main" val="5570521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Segoe UI Semibold"/>
        <a:ea typeface="游ゴシック"/>
        <a:cs typeface=""/>
      </a:majorFont>
      <a:minorFont>
        <a:latin typeface="Segoe UI"/>
        <a:ea typeface="游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278</TotalTime>
  <Words>424</Words>
  <Application>Microsoft Office PowerPoint</Application>
  <PresentationFormat>画面に合わせる (4:3)</PresentationFormat>
  <Paragraphs>58</Paragraphs>
  <Slides>10</Slides>
  <Notes>0</Notes>
  <HiddenSlides>0</HiddenSlides>
  <MMClips>0</MMClips>
  <ScaleCrop>false</ScaleCrop>
  <HeadingPairs>
    <vt:vector size="4" baseType="variant">
      <vt:variant>
        <vt:lpstr>テーマ</vt:lpstr>
      </vt:variant>
      <vt:variant>
        <vt:i4>1</vt:i4>
      </vt:variant>
      <vt:variant>
        <vt:lpstr>スライド タイトル</vt:lpstr>
      </vt:variant>
      <vt:variant>
        <vt:i4>10</vt:i4>
      </vt:variant>
    </vt:vector>
  </HeadingPairs>
  <TitlesOfParts>
    <vt:vector size="11" baseType="lpstr">
      <vt:lpstr>Office ​​テーマ</vt:lpstr>
      <vt:lpstr>Techniques and Applications for Sentiment Analysis</vt:lpstr>
      <vt:lpstr>Sentiment Analysisとは</vt:lpstr>
      <vt:lpstr>本レビュー記事では</vt:lpstr>
      <vt:lpstr>Sentiment Analysisの構成</vt:lpstr>
      <vt:lpstr>Document-level sentiment analysis</vt:lpstr>
      <vt:lpstr>Sentence-level sentiment analysis</vt:lpstr>
      <vt:lpstr>Aspect-based sentiment analysis</vt:lpstr>
      <vt:lpstr>Comparative sentiment analysis</vt:lpstr>
      <vt:lpstr>Sentiment lexicon acquisition</vt:lpstr>
      <vt:lpstr>sentiment analysis における課題</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Techniques and Applications for Sentiment Analysis</dc:title>
  <dc:creator>yusuke kukita</dc:creator>
  <cp:lastModifiedBy>yusuke kukita</cp:lastModifiedBy>
  <cp:revision>19</cp:revision>
  <dcterms:created xsi:type="dcterms:W3CDTF">2015-04-27T13:11:44Z</dcterms:created>
  <dcterms:modified xsi:type="dcterms:W3CDTF">2015-04-28T05:48:20Z</dcterms:modified>
</cp:coreProperties>
</file>